
<file path=[Content_Types].xml><?xml version="1.0" encoding="utf-8"?>
<Types xmlns="http://schemas.openxmlformats.org/package/2006/content-types">
  <Override PartName="/ppt/notesSlides/notesSlide2.xml" ContentType="application/vnd.openxmlformats-officedocument.presentationml.notesSlide+xml"/>
  <Override PartName="/ppt/slides/slide36.xml" ContentType="application/vnd.openxmlformats-officedocument.presentationml.slide+xml"/>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Default Extension="png" ContentType="image/png"/>
  <Default Extension="bin" ContentType="application/vnd.openxmlformats-officedocument.oleObject"/>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Override PartName="/customXml/itemProps2.xml" ContentType="application/vnd.openxmlformats-officedocument.customXmlPropertie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Default Extension="emf" ContentType="image/x-emf"/>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vml" ContentType="application/vnd.openxmlformats-officedocument.vmlDrawing"/>
  <Default Extension="gif" ContentType="image/gif"/>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Default Extension="wmf" ContentType="image/x-wmf"/>
  <Default Extension="rels" ContentType="application/vnd.openxmlformats-package.relationship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slides/slide23.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Default Extension="jpeg" ContentType="image/jpeg"/>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customXml/itemProps1.xml" ContentType="application/vnd.openxmlformats-officedocument.customXmlProperties+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5" r:id="rId1"/>
  </p:sldMasterIdLst>
  <p:notesMasterIdLst>
    <p:notesMasterId r:id="rId41"/>
  </p:notesMasterIdLst>
  <p:sldIdLst>
    <p:sldId id="256" r:id="rId2"/>
    <p:sldId id="346" r:id="rId3"/>
    <p:sldId id="331" r:id="rId4"/>
    <p:sldId id="332" r:id="rId5"/>
    <p:sldId id="333" r:id="rId6"/>
    <p:sldId id="361" r:id="rId7"/>
    <p:sldId id="305" r:id="rId8"/>
    <p:sldId id="308" r:id="rId9"/>
    <p:sldId id="378" r:id="rId10"/>
    <p:sldId id="355" r:id="rId11"/>
    <p:sldId id="310" r:id="rId12"/>
    <p:sldId id="357" r:id="rId13"/>
    <p:sldId id="356" r:id="rId14"/>
    <p:sldId id="379" r:id="rId15"/>
    <p:sldId id="362" r:id="rId16"/>
    <p:sldId id="370" r:id="rId17"/>
    <p:sldId id="330" r:id="rId18"/>
    <p:sldId id="369" r:id="rId19"/>
    <p:sldId id="327" r:id="rId20"/>
    <p:sldId id="380" r:id="rId21"/>
    <p:sldId id="334" r:id="rId22"/>
    <p:sldId id="335" r:id="rId23"/>
    <p:sldId id="336" r:id="rId24"/>
    <p:sldId id="363" r:id="rId25"/>
    <p:sldId id="364" r:id="rId26"/>
    <p:sldId id="367" r:id="rId27"/>
    <p:sldId id="338" r:id="rId28"/>
    <p:sldId id="381" r:id="rId29"/>
    <p:sldId id="352" r:id="rId30"/>
    <p:sldId id="340" r:id="rId31"/>
    <p:sldId id="382" r:id="rId32"/>
    <p:sldId id="365" r:id="rId33"/>
    <p:sldId id="366" r:id="rId34"/>
    <p:sldId id="383" r:id="rId35"/>
    <p:sldId id="300" r:id="rId36"/>
    <p:sldId id="301" r:id="rId37"/>
    <p:sldId id="353" r:id="rId38"/>
    <p:sldId id="354" r:id="rId39"/>
    <p:sldId id="302" r:id="rId4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pan" initials="TM" lastIdx="7" clrIdx="0"/>
  <p:cmAuthor id="1" name="Jessica Savage" initials="J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1F81"/>
    <a:srgbClr val="000000"/>
    <a:srgbClr val="12188E"/>
    <a:srgbClr val="F68B1F"/>
    <a:srgbClr val="3A3A3A"/>
    <a:srgbClr val="282828"/>
    <a:srgbClr val="6DB344"/>
    <a:srgbClr val="08252E"/>
    <a:srgbClr val="96CA4B"/>
    <a:srgbClr val="4775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77" autoAdjust="0"/>
    <p:restoredTop sz="98475" autoAdjust="0"/>
  </p:normalViewPr>
  <p:slideViewPr>
    <p:cSldViewPr snapToGrid="0">
      <p:cViewPr varScale="1">
        <p:scale>
          <a:sx n="77" d="100"/>
          <a:sy n="77" d="100"/>
        </p:scale>
        <p:origin x="-1104" y="-96"/>
      </p:cViewPr>
      <p:guideLst>
        <p:guide orient="horz" pos="734"/>
        <p:guide/>
      </p:guideLst>
    </p:cSldViewPr>
  </p:slideViewPr>
  <p:outlineViewPr>
    <p:cViewPr>
      <p:scale>
        <a:sx n="33" d="100"/>
        <a:sy n="33" d="100"/>
      </p:scale>
      <p:origin x="264" y="75426"/>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75" d="100"/>
          <a:sy n="75" d="100"/>
        </p:scale>
        <p:origin x="-1080" y="-71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hart>
    <c:title>
      <c:tx>
        <c:rich>
          <a:bodyPr/>
          <a:lstStyle/>
          <a:p>
            <a:pPr>
              <a:defRPr sz="1800" b="0">
                <a:solidFill>
                  <a:schemeClr val="bg1">
                    <a:lumMod val="50000"/>
                  </a:schemeClr>
                </a:solidFill>
              </a:defRPr>
            </a:pPr>
            <a:r>
              <a:rPr lang="en-US" sz="1600" b="0" dirty="0" smtClean="0">
                <a:solidFill>
                  <a:schemeClr val="bg1">
                    <a:lumMod val="50000"/>
                  </a:schemeClr>
                </a:solidFill>
              </a:rPr>
              <a:t>Gartner</a:t>
            </a:r>
            <a:r>
              <a:rPr lang="en-US" sz="1600" b="0" baseline="0" dirty="0" smtClean="0">
                <a:solidFill>
                  <a:schemeClr val="bg1">
                    <a:lumMod val="50000"/>
                  </a:schemeClr>
                </a:solidFill>
              </a:rPr>
              <a:t> </a:t>
            </a:r>
            <a:r>
              <a:rPr lang="en-US" sz="1600" b="0" dirty="0" smtClean="0">
                <a:solidFill>
                  <a:schemeClr val="bg1">
                    <a:lumMod val="50000"/>
                  </a:schemeClr>
                </a:solidFill>
              </a:rPr>
              <a:t>Hosted Virtual Desktop Installed</a:t>
            </a:r>
            <a:r>
              <a:rPr lang="en-US" sz="1600" b="0" baseline="0" dirty="0" smtClean="0">
                <a:solidFill>
                  <a:schemeClr val="bg1">
                    <a:lumMod val="50000"/>
                  </a:schemeClr>
                </a:solidFill>
              </a:rPr>
              <a:t> Base Forecast</a:t>
            </a:r>
            <a:r>
              <a:rPr lang="en-US" sz="1600" b="0" dirty="0" smtClean="0">
                <a:solidFill>
                  <a:schemeClr val="bg1">
                    <a:lumMod val="50000"/>
                  </a:schemeClr>
                </a:solidFill>
              </a:rPr>
              <a:t> </a:t>
            </a:r>
            <a:endParaRPr lang="en-US" sz="1600" b="0" dirty="0">
              <a:solidFill>
                <a:schemeClr val="bg1">
                  <a:lumMod val="50000"/>
                </a:schemeClr>
              </a:solidFill>
            </a:endParaRPr>
          </a:p>
        </c:rich>
      </c:tx>
      <c:layout>
        <c:manualLayout>
          <c:xMode val="edge"/>
          <c:yMode val="edge"/>
          <c:x val="6.2167898706785428E-2"/>
          <c:y val="4.6257913158302418E-2"/>
        </c:manualLayout>
      </c:layout>
      <c:overlay val="0"/>
      <c:spPr>
        <a:scene3d>
          <a:camera prst="orthographicFront"/>
          <a:lightRig rig="threePt" dir="t"/>
        </a:scene3d>
        <a:sp3d>
          <a:bevelT/>
        </a:sp3d>
      </c:spPr>
    </c:title>
    <c:autoTitleDeleted val="0"/>
    <c:plotArea>
      <c:layout>
        <c:manualLayout>
          <c:layoutTarget val="inner"/>
          <c:xMode val="edge"/>
          <c:yMode val="edge"/>
          <c:x val="6.886942264303321E-2"/>
          <c:y val="0.16141520331493106"/>
          <c:w val="0.88055575281273801"/>
          <c:h val="0.72984877226821721"/>
        </c:manualLayout>
      </c:layout>
      <c:barChart>
        <c:barDir val="col"/>
        <c:grouping val="clustered"/>
        <c:varyColors val="0"/>
        <c:ser>
          <c:idx val="0"/>
          <c:order val="0"/>
          <c:tx>
            <c:strRef>
              <c:f>Sheet1!$B$1</c:f>
              <c:strCache>
                <c:ptCount val="1"/>
                <c:pt idx="0">
                  <c:v>Gartner HVD Forecast</c:v>
                </c:pt>
              </c:strCache>
            </c:strRef>
          </c:tx>
          <c:spPr>
            <a:gradFill>
              <a:gsLst>
                <a:gs pos="0">
                  <a:srgbClr val="0096D6">
                    <a:lumMod val="75000"/>
                    <a:shade val="30000"/>
                    <a:satMod val="115000"/>
                  </a:srgbClr>
                </a:gs>
                <a:gs pos="50000">
                  <a:srgbClr val="0096D6">
                    <a:lumMod val="75000"/>
                    <a:shade val="67500"/>
                    <a:satMod val="115000"/>
                  </a:srgbClr>
                </a:gs>
                <a:gs pos="100000">
                  <a:srgbClr val="0096D6">
                    <a:lumMod val="75000"/>
                    <a:shade val="100000"/>
                    <a:satMod val="115000"/>
                  </a:srgbClr>
                </a:gs>
              </a:gsLst>
              <a:lin ang="16200000" scaled="1"/>
            </a:gradFill>
            <a:ln>
              <a:noFill/>
            </a:ln>
          </c:spPr>
          <c:invertIfNegative val="0"/>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5693000</c:v>
                </c:pt>
                <c:pt idx="1">
                  <c:v>13600000.000000002</c:v>
                </c:pt>
                <c:pt idx="2">
                  <c:v>26065000</c:v>
                </c:pt>
                <c:pt idx="3">
                  <c:v>46506000</c:v>
                </c:pt>
              </c:numCache>
            </c:numRef>
          </c:val>
        </c:ser>
        <c:dLbls>
          <c:showLegendKey val="0"/>
          <c:showVal val="0"/>
          <c:showCatName val="0"/>
          <c:showSerName val="0"/>
          <c:showPercent val="0"/>
          <c:showBubbleSize val="0"/>
        </c:dLbls>
        <c:gapWidth val="150"/>
        <c:axId val="41292928"/>
        <c:axId val="41294464"/>
      </c:barChart>
      <c:catAx>
        <c:axId val="41292928"/>
        <c:scaling>
          <c:orientation val="minMax"/>
        </c:scaling>
        <c:delete val="0"/>
        <c:axPos val="b"/>
        <c:numFmt formatCode="General" sourceLinked="1"/>
        <c:majorTickMark val="none"/>
        <c:minorTickMark val="none"/>
        <c:tickLblPos val="nextTo"/>
        <c:spPr>
          <a:ln>
            <a:solidFill>
              <a:srgbClr val="FFFFFF">
                <a:lumMod val="50000"/>
              </a:srgbClr>
            </a:solidFill>
          </a:ln>
        </c:spPr>
        <c:txPr>
          <a:bodyPr/>
          <a:lstStyle/>
          <a:p>
            <a:pPr>
              <a:defRPr sz="1400">
                <a:solidFill>
                  <a:schemeClr val="bg1">
                    <a:lumMod val="50000"/>
                  </a:schemeClr>
                </a:solidFill>
              </a:defRPr>
            </a:pPr>
            <a:endParaRPr lang="en-US"/>
          </a:p>
        </c:txPr>
        <c:crossAx val="41294464"/>
        <c:crosses val="autoZero"/>
        <c:auto val="1"/>
        <c:lblAlgn val="ctr"/>
        <c:lblOffset val="100"/>
        <c:noMultiLvlLbl val="0"/>
      </c:catAx>
      <c:valAx>
        <c:axId val="41294464"/>
        <c:scaling>
          <c:orientation val="minMax"/>
        </c:scaling>
        <c:delete val="0"/>
        <c:axPos val="l"/>
        <c:numFmt formatCode="#,##0" sourceLinked="1"/>
        <c:majorTickMark val="none"/>
        <c:minorTickMark val="none"/>
        <c:tickLblPos val="nextTo"/>
        <c:spPr>
          <a:ln>
            <a:solidFill>
              <a:schemeClr val="bg1">
                <a:lumMod val="50000"/>
              </a:schemeClr>
            </a:solidFill>
          </a:ln>
        </c:spPr>
        <c:txPr>
          <a:bodyPr/>
          <a:lstStyle/>
          <a:p>
            <a:pPr>
              <a:defRPr sz="1400">
                <a:solidFill>
                  <a:schemeClr val="bg1">
                    <a:lumMod val="50000"/>
                  </a:schemeClr>
                </a:solidFill>
              </a:defRPr>
            </a:pPr>
            <a:endParaRPr lang="en-US"/>
          </a:p>
        </c:txPr>
        <c:crossAx val="41292928"/>
        <c:crosses val="autoZero"/>
        <c:crossBetween val="between"/>
        <c:majorUnit val="10000000"/>
        <c:dispUnits>
          <c:builtInUnit val="millions"/>
        </c:dispUnits>
      </c:valAx>
      <c:spPr>
        <a:gradFill>
          <a:gsLst>
            <a:gs pos="0">
              <a:srgbClr val="FFFFFF">
                <a:lumMod val="85000"/>
              </a:srgbClr>
            </a:gs>
            <a:gs pos="100000">
              <a:schemeClr val="bg1"/>
            </a:gs>
          </a:gsLst>
          <a:lin ang="5400000" scaled="0"/>
        </a:gradFill>
      </c:spPr>
    </c:plotArea>
    <c:plotVisOnly val="1"/>
    <c:dispBlanksAs val="gap"/>
    <c:showDLblsOverMax val="0"/>
  </c:chart>
  <c:spPr>
    <a:noFill/>
    <a:ln>
      <a:noFill/>
    </a:ln>
    <a:scene3d>
      <a:camera prst="orthographicFront"/>
      <a:lightRig rig="threePt" dir="t"/>
    </a:scene3d>
    <a:sp3d/>
  </c:spPr>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C428D34E-F9FD-49E9-AE91-A29F458EF338}" type="datetimeFigureOut">
              <a:rPr lang="en-US" smtClean="0"/>
              <a:pPr/>
              <a:t>7/8/2012</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96FA8831-C8BE-4802-9C2B-197E625A8934}" type="slidenum">
              <a:rPr lang="en-US" smtClean="0"/>
              <a:pPr/>
              <a:t>‹#›</a:t>
            </a:fld>
            <a:endParaRPr lang="en-US" dirty="0"/>
          </a:p>
        </p:txBody>
      </p:sp>
    </p:spTree>
    <p:extLst>
      <p:ext uri="{BB962C8B-B14F-4D97-AF65-F5344CB8AC3E}">
        <p14:creationId xmlns:p14="http://schemas.microsoft.com/office/powerpoint/2010/main" val="3850475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1"/>
          <p:cNvSpPr txBox="1">
            <a:spLocks noGrp="1" noChangeArrowheads="1"/>
          </p:cNvSpPr>
          <p:nvPr/>
        </p:nvSpPr>
        <p:spPr bwMode="auto">
          <a:xfrm>
            <a:off x="5800417" y="8680452"/>
            <a:ext cx="796683" cy="288926"/>
          </a:xfrm>
          <a:prstGeom prst="rect">
            <a:avLst/>
          </a:prstGeom>
          <a:noFill/>
          <a:ln w="9525">
            <a:noFill/>
            <a:miter lim="800000"/>
            <a:headEnd/>
            <a:tailEnd/>
          </a:ln>
        </p:spPr>
        <p:txBody>
          <a:bodyPr lIns="18769" tIns="0" rIns="18769" bIns="0" anchor="b"/>
          <a:lstStyle/>
          <a:p>
            <a:pPr algn="r" defTabSz="899461" eaLnBrk="0" hangingPunct="0"/>
            <a:fld id="{AFADD62D-4B1A-431D-9358-5D868E3510AE}" type="slidenum">
              <a:rPr lang="en-US" sz="800"/>
              <a:pPr algn="r" defTabSz="899461" eaLnBrk="0" hangingPunct="0"/>
              <a:t>1</a:t>
            </a:fld>
            <a:endParaRPr lang="en-US" sz="800" dirty="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394461" y="4378328"/>
            <a:ext cx="5988326" cy="4251325"/>
          </a:xfrm>
          <a:noFill/>
          <a:ln/>
        </p:spPr>
        <p:txBody>
          <a:bodyPr>
            <a:normAutofit fontScale="70000" lnSpcReduction="20000"/>
          </a:bodyPr>
          <a:lstStyle/>
          <a:p>
            <a:pPr marL="228033" indent="-228033"/>
            <a:r>
              <a:rPr lang="en-GB" dirty="0" smtClean="0"/>
              <a:t>Define VXI here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Old Workflow</a:t>
            </a:r>
          </a:p>
          <a:p>
            <a:r>
              <a:rPr lang="en-US" sz="1200" kern="1200" baseline="0" dirty="0" smtClean="0">
                <a:solidFill>
                  <a:schemeClr val="tx1"/>
                </a:solidFill>
                <a:latin typeface="+mn-lt"/>
                <a:ea typeface="+mn-ea"/>
                <a:cs typeface="+mn-cs"/>
              </a:rPr>
              <a:t>Traditional computer labs are fixed environments, in which the operating system and applications are tied to a specific workstation . </a:t>
            </a:r>
          </a:p>
          <a:p>
            <a:r>
              <a:rPr lang="en-US" sz="1200" kern="1200" baseline="0" dirty="0" smtClean="0">
                <a:solidFill>
                  <a:schemeClr val="tx1"/>
                </a:solidFill>
                <a:latin typeface="+mn-lt"/>
                <a:ea typeface="+mn-ea"/>
                <a:cs typeface="+mn-cs"/>
              </a:rPr>
              <a:t>The configuration of labs is often determined by course requirements for specific applications. As a result, they must be reconfigured as courses change.</a:t>
            </a:r>
          </a:p>
          <a:p>
            <a:r>
              <a:rPr lang="en-US" sz="1200" kern="1200" baseline="0" dirty="0" smtClean="0">
                <a:solidFill>
                  <a:schemeClr val="tx1"/>
                </a:solidFill>
                <a:latin typeface="+mn-lt"/>
                <a:ea typeface="+mn-ea"/>
                <a:cs typeface="+mn-cs"/>
              </a:rPr>
              <a:t>Access to labs is limited to “hours of operation”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New Workflow</a:t>
            </a:r>
          </a:p>
          <a:p>
            <a:r>
              <a:rPr lang="en-US" sz="1200" kern="1200" baseline="0" dirty="0" smtClean="0">
                <a:solidFill>
                  <a:schemeClr val="tx1"/>
                </a:solidFill>
                <a:latin typeface="+mn-lt"/>
                <a:ea typeface="+mn-ea"/>
                <a:cs typeface="+mn-cs"/>
              </a:rPr>
              <a:t>VXI enables classrooms and computing labs to be transformed from fixed environments, to learning spaces that are instantly customizable and tailored to meet the needs of each faculty member or class.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Since VXI separates the operating system and applications from the client device, students and faculty are able to login to a virtual workspace that is configured for their unique requirements. As a result, existing computer labs can be repurposed as multi-purpose resources that serve a far greater number of end users.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As student or faculty requirements change, these virtual workspaces can be rapidly reconfigured simply by loading a different virtual desktop.  This allows existing IT staff to support a greater number of end user workspaces.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addition, end users do not need to be physically present in a specific lab to access their workspace. This has particular benefits for off-campus or remote students participating on online courses who now have access to the same computing resources and applications as on-campus students.</a:t>
            </a:r>
            <a:endParaRPr lang="en-US" dirty="0"/>
          </a:p>
        </p:txBody>
      </p:sp>
      <p:sp>
        <p:nvSpPr>
          <p:cNvPr id="4" name="Slide Number Placeholder 3"/>
          <p:cNvSpPr>
            <a:spLocks noGrp="1"/>
          </p:cNvSpPr>
          <p:nvPr>
            <p:ph type="sldNum" sz="quarter" idx="10"/>
          </p:nvPr>
        </p:nvSpPr>
        <p:spPr/>
        <p:txBody>
          <a:bodyPr/>
          <a:lstStyle/>
          <a:p>
            <a:pPr>
              <a:defRPr/>
            </a:pPr>
            <a:fld id="{F4D643A1-0A69-4170-AB49-1D0ACAA27C71}" type="slidenum">
              <a:rPr lang="en-US" smtClean="0"/>
              <a:pPr>
                <a:defRPr/>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Old Workflow</a:t>
            </a:r>
          </a:p>
          <a:p>
            <a:r>
              <a:rPr lang="en-US" sz="1200" kern="1200" baseline="0" dirty="0" smtClean="0">
                <a:solidFill>
                  <a:schemeClr val="tx1"/>
                </a:solidFill>
                <a:latin typeface="+mn-lt"/>
                <a:ea typeface="+mn-ea"/>
                <a:cs typeface="+mn-cs"/>
              </a:rPr>
              <a:t>Not too long ago, schools, colleges and universities were able to “recommend” or determine which devices students, faculty and staff used to connect to the network.</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End users typically had a single device, usually a laptop.</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New Workflow</a:t>
            </a:r>
          </a:p>
          <a:p>
            <a:r>
              <a:rPr lang="en-US" sz="1200" kern="1200" baseline="0" dirty="0" smtClean="0">
                <a:solidFill>
                  <a:schemeClr val="tx1"/>
                </a:solidFill>
                <a:latin typeface="+mn-lt"/>
                <a:ea typeface="+mn-ea"/>
                <a:cs typeface="+mn-cs"/>
              </a:rPr>
              <a:t>Times have changed!</a:t>
            </a:r>
          </a:p>
          <a:p>
            <a:r>
              <a:rPr lang="en-US" sz="1200" kern="1200" baseline="0" dirty="0" smtClean="0">
                <a:solidFill>
                  <a:schemeClr val="tx1"/>
                </a:solidFill>
                <a:latin typeface="+mn-lt"/>
                <a:ea typeface="+mn-ea"/>
                <a:cs typeface="+mn-cs"/>
              </a:rPr>
              <a:t>Today’s generation of students expect to be able to connect from anywhere on the device of their choice. </a:t>
            </a:r>
          </a:p>
          <a:p>
            <a:r>
              <a:rPr lang="en-US" sz="1200" kern="1200" baseline="0" dirty="0" smtClean="0">
                <a:solidFill>
                  <a:schemeClr val="tx1"/>
                </a:solidFill>
                <a:latin typeface="+mn-lt"/>
                <a:ea typeface="+mn-ea"/>
                <a:cs typeface="+mn-cs"/>
              </a:rPr>
              <a:t>In addition, each end-user is likely to have multiple devices (laptop, table and/or a smart phone).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Results</a:t>
            </a:r>
          </a:p>
          <a:p>
            <a:r>
              <a:rPr lang="en-US" sz="1200" kern="1200" baseline="0" dirty="0" smtClean="0">
                <a:solidFill>
                  <a:schemeClr val="tx1"/>
                </a:solidFill>
                <a:latin typeface="+mn-lt"/>
                <a:ea typeface="+mn-ea"/>
                <a:cs typeface="+mn-cs"/>
              </a:rPr>
              <a:t>VXI allows students, faculty and staff to login into their virtual workspace and access the resources and applications they need for work and complete course assignments.</a:t>
            </a:r>
          </a:p>
          <a:p>
            <a:r>
              <a:rPr lang="en-US" sz="1200" kern="1200" baseline="0" dirty="0" smtClean="0">
                <a:solidFill>
                  <a:schemeClr val="tx1"/>
                </a:solidFill>
                <a:latin typeface="+mn-lt"/>
                <a:ea typeface="+mn-ea"/>
                <a:cs typeface="+mn-cs"/>
              </a:rPr>
              <a:t>This experience is consistent across devices.</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4D643A1-0A69-4170-AB49-1D0ACAA27C71}" type="slidenum">
              <a:rPr lang="en-US" smtClean="0"/>
              <a:pPr>
                <a:defRPr/>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90513" lvl="1" indent="-179388">
              <a:lnSpc>
                <a:spcPct val="95000"/>
              </a:lnSpc>
              <a:spcAft>
                <a:spcPts val="600"/>
              </a:spcAft>
              <a:buClr>
                <a:srgbClr val="00ADEF"/>
              </a:buClr>
              <a:buSzPct val="80000"/>
              <a:buFont typeface="Arial" pitchFamily="34" charset="0"/>
              <a:buNone/>
              <a:defRPr/>
            </a:pPr>
            <a:r>
              <a:rPr lang="en-US" sz="1600" kern="1200" dirty="0" smtClean="0">
                <a:solidFill>
                  <a:srgbClr val="3A3A3A"/>
                </a:solidFill>
                <a:latin typeface="+mn-lt"/>
                <a:ea typeface="+mn-ea"/>
                <a:cs typeface="+mn-cs"/>
              </a:rPr>
              <a:t>Old Workflow</a:t>
            </a:r>
          </a:p>
          <a:p>
            <a:pPr marL="290513" lvl="1" indent="-179388">
              <a:lnSpc>
                <a:spcPct val="95000"/>
              </a:lnSpc>
              <a:spcAft>
                <a:spcPts val="600"/>
              </a:spcAft>
              <a:buClr>
                <a:srgbClr val="00ADEF"/>
              </a:buClr>
              <a:buSzPct val="80000"/>
              <a:buFont typeface="Arial" pitchFamily="34" charset="0"/>
              <a:buChar char="•"/>
              <a:defRPr/>
            </a:pPr>
            <a:r>
              <a:rPr lang="en-US" sz="1600" kern="1200" dirty="0" smtClean="0">
                <a:solidFill>
                  <a:srgbClr val="3A3A3A"/>
                </a:solidFill>
                <a:latin typeface="+mn-lt"/>
                <a:ea typeface="+mn-ea"/>
                <a:cs typeface="+mn-cs"/>
              </a:rPr>
              <a:t>High cost maintaining institution’s workstations with current software and security patches</a:t>
            </a:r>
          </a:p>
          <a:p>
            <a:pPr marL="290513" lvl="1" indent="-179388">
              <a:lnSpc>
                <a:spcPct val="95000"/>
              </a:lnSpc>
              <a:spcAft>
                <a:spcPts val="600"/>
              </a:spcAft>
              <a:buClr>
                <a:srgbClr val="00ADEF"/>
              </a:buClr>
              <a:buSzPct val="80000"/>
              <a:buFont typeface="Arial" pitchFamily="34" charset="0"/>
              <a:buChar char="•"/>
              <a:defRPr/>
            </a:pPr>
            <a:r>
              <a:rPr lang="en-US" sz="1600" dirty="0" smtClean="0">
                <a:solidFill>
                  <a:srgbClr val="000000"/>
                </a:solidFill>
              </a:rPr>
              <a:t>Configuration requires travel to each individual classroom, lab, or office</a:t>
            </a:r>
            <a:endParaRPr lang="en-US" sz="1600" kern="1200" dirty="0" smtClean="0">
              <a:solidFill>
                <a:srgbClr val="3A3A3A"/>
              </a:solidFill>
              <a:latin typeface="+mn-lt"/>
              <a:ea typeface="+mn-ea"/>
              <a:cs typeface="+mn-cs"/>
            </a:endParaRPr>
          </a:p>
          <a:p>
            <a:pPr marL="290513" lvl="1" indent="-179388">
              <a:lnSpc>
                <a:spcPct val="95000"/>
              </a:lnSpc>
              <a:spcAft>
                <a:spcPts val="600"/>
              </a:spcAft>
              <a:buClr>
                <a:srgbClr val="00ADEF"/>
              </a:buClr>
              <a:buSzPct val="80000"/>
              <a:buFont typeface="Arial" pitchFamily="34" charset="0"/>
              <a:buChar char="•"/>
              <a:defRPr/>
            </a:pPr>
            <a:r>
              <a:rPr lang="en-US" sz="1600" kern="1200" dirty="0" smtClean="0">
                <a:solidFill>
                  <a:srgbClr val="3A3A3A"/>
                </a:solidFill>
                <a:latin typeface="+mn-lt"/>
                <a:ea typeface="+mn-ea"/>
                <a:cs typeface="+mn-cs"/>
              </a:rPr>
              <a:t>IT support staff cannot scale to accommodate new users or devices</a:t>
            </a:r>
          </a:p>
          <a:p>
            <a:pPr marL="290513" lvl="1" indent="-179388">
              <a:lnSpc>
                <a:spcPct val="95000"/>
              </a:lnSpc>
              <a:spcAft>
                <a:spcPts val="600"/>
              </a:spcAft>
              <a:buClr>
                <a:srgbClr val="00ADEF"/>
              </a:buClr>
              <a:buSzPct val="80000"/>
              <a:buFont typeface="Arial" pitchFamily="34" charset="0"/>
              <a:buChar char="•"/>
              <a:defRPr/>
            </a:pPr>
            <a:r>
              <a:rPr lang="en-US" sz="1600" kern="1200" dirty="0" smtClean="0">
                <a:solidFill>
                  <a:srgbClr val="3A3A3A"/>
                </a:solidFill>
                <a:latin typeface="+mn-lt"/>
                <a:ea typeface="+mn-ea"/>
                <a:cs typeface="+mn-cs"/>
              </a:rPr>
              <a:t>High energy costs</a:t>
            </a:r>
          </a:p>
          <a:p>
            <a:endParaRPr lang="en-US" dirty="0"/>
          </a:p>
        </p:txBody>
      </p:sp>
      <p:sp>
        <p:nvSpPr>
          <p:cNvPr id="4" name="Slide Number Placeholder 3"/>
          <p:cNvSpPr>
            <a:spLocks noGrp="1"/>
          </p:cNvSpPr>
          <p:nvPr>
            <p:ph type="sldNum" sz="quarter" idx="10"/>
          </p:nvPr>
        </p:nvSpPr>
        <p:spPr/>
        <p:txBody>
          <a:bodyPr/>
          <a:lstStyle/>
          <a:p>
            <a:pPr>
              <a:defRPr/>
            </a:pPr>
            <a:fld id="{F4D643A1-0A69-4170-AB49-1D0ACAA27C71}" type="slidenum">
              <a:rPr lang="en-US" smtClean="0"/>
              <a:pPr>
                <a:defRPr/>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pPr/>
              <a:t>14</a:t>
            </a:fld>
            <a:endParaRPr lang="en-US" dirty="0"/>
          </a:p>
        </p:txBody>
      </p:sp>
    </p:spTree>
    <p:extLst>
      <p:ext uri="{BB962C8B-B14F-4D97-AF65-F5344CB8AC3E}">
        <p14:creationId xmlns:p14="http://schemas.microsoft.com/office/powerpoint/2010/main" val="1171575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VXI is</a:t>
            </a:r>
            <a:r>
              <a:rPr lang="en-US" baseline="0" dirty="0" smtClean="0"/>
              <a:t> more than Desktop </a:t>
            </a:r>
            <a:r>
              <a:rPr lang="en-US" baseline="0" dirty="0" err="1" smtClean="0"/>
              <a:t>Vitrualization</a:t>
            </a:r>
            <a:endParaRPr lang="en-US" dirty="0" smtClean="0"/>
          </a:p>
          <a:p>
            <a:endParaRPr lang="en-US" sz="1200" kern="1200" dirty="0" smtClean="0">
              <a:solidFill>
                <a:schemeClr val="tx1"/>
              </a:solidFill>
              <a:latin typeface="+mn-lt"/>
              <a:ea typeface="+mn-ea"/>
              <a:cs typeface="+mn-cs"/>
            </a:endParaRPr>
          </a:p>
          <a:p>
            <a:r>
              <a:rPr lang="en-US" dirty="0" smtClean="0"/>
              <a:t>Cisco </a:t>
            </a:r>
            <a:r>
              <a:rPr lang="en-US" dirty="0" err="1" smtClean="0"/>
              <a:t>VXI</a:t>
            </a:r>
            <a:r>
              <a:rPr lang="en-US" baseline="0" dirty="0" smtClean="0"/>
              <a:t> is more than “</a:t>
            </a:r>
            <a:r>
              <a:rPr lang="en-US" baseline="0" dirty="0" err="1" smtClean="0"/>
              <a:t>VDI</a:t>
            </a:r>
            <a:r>
              <a:rPr lang="en-US" baseline="0" dirty="0" smtClean="0"/>
              <a:t>” ; it combines the commonly understood desktop virtualization features with:</a:t>
            </a:r>
          </a:p>
          <a:p>
            <a:r>
              <a:rPr lang="en-US" baseline="0" dirty="0" smtClean="0"/>
              <a:t>end to end system</a:t>
            </a:r>
          </a:p>
          <a:p>
            <a:r>
              <a:rPr lang="en-US" baseline="0" dirty="0" smtClean="0"/>
              <a:t>rich media support</a:t>
            </a:r>
          </a:p>
          <a:p>
            <a:r>
              <a:rPr lang="en-US" baseline="0" dirty="0" smtClean="0"/>
              <a:t>enhanced security</a:t>
            </a:r>
          </a:p>
          <a:p>
            <a:r>
              <a:rPr lang="en-US" baseline="0" dirty="0" smtClean="0"/>
              <a:t>application migration and acceleration support</a:t>
            </a:r>
          </a:p>
          <a:p>
            <a:r>
              <a:rPr lang="en-US" baseline="0" dirty="0" smtClean="0"/>
              <a:t>POE/Energy Wise</a:t>
            </a:r>
          </a:p>
          <a:p>
            <a:endParaRPr lang="en-US" baseline="0" dirty="0" smtClean="0"/>
          </a:p>
          <a:p>
            <a:r>
              <a:rPr lang="en-US" baseline="0" dirty="0" smtClean="0"/>
              <a:t>Only Cisco is positioned to offer this comprehensive solution</a:t>
            </a:r>
            <a:endParaRPr lang="en-US" dirty="0"/>
          </a:p>
        </p:txBody>
      </p:sp>
      <p:sp>
        <p:nvSpPr>
          <p:cNvPr id="4" name="Slide Number Placeholder 3"/>
          <p:cNvSpPr>
            <a:spLocks noGrp="1"/>
          </p:cNvSpPr>
          <p:nvPr>
            <p:ph type="sldNum" sz="quarter" idx="10"/>
          </p:nvPr>
        </p:nvSpPr>
        <p:spPr/>
        <p:txBody>
          <a:bodyPr/>
          <a:lstStyle/>
          <a:p>
            <a:fld id="{5876B895-5FFE-434B-978E-B9447D6E27B9}"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a:t>
            </a:r>
          </a:p>
          <a:p>
            <a:pPr marL="114300" indent="-114300">
              <a:lnSpc>
                <a:spcPct val="90000"/>
              </a:lnSpc>
              <a:spcBef>
                <a:spcPts val="1200"/>
              </a:spcBef>
            </a:pPr>
            <a:r>
              <a:rPr lang="en-US" sz="2000" dirty="0" smtClean="0">
                <a:solidFill>
                  <a:schemeClr val="accent6"/>
                </a:solidFill>
              </a:rPr>
              <a:t>Unusable experience</a:t>
            </a:r>
          </a:p>
          <a:p>
            <a:pPr marL="292100" lvl="1" indent="-114300">
              <a:lnSpc>
                <a:spcPct val="90000"/>
              </a:lnSpc>
              <a:spcBef>
                <a:spcPts val="1200"/>
              </a:spcBef>
            </a:pPr>
            <a:r>
              <a:rPr lang="en-US" sz="1600" dirty="0" smtClean="0">
                <a:solidFill>
                  <a:schemeClr val="accent6"/>
                </a:solidFill>
              </a:rPr>
              <a:t>Hairpin effect</a:t>
            </a:r>
          </a:p>
          <a:p>
            <a:pPr marL="114300" indent="-114300">
              <a:lnSpc>
                <a:spcPct val="90000"/>
              </a:lnSpc>
              <a:spcBef>
                <a:spcPts val="1200"/>
              </a:spcBef>
            </a:pPr>
            <a:r>
              <a:rPr lang="en-US" sz="2000" dirty="0" smtClean="0">
                <a:solidFill>
                  <a:schemeClr val="accent6"/>
                </a:solidFill>
              </a:rPr>
              <a:t>Increased cost and resource utilization</a:t>
            </a:r>
          </a:p>
          <a:p>
            <a:pPr marL="292100" lvl="1" indent="-114300">
              <a:lnSpc>
                <a:spcPct val="90000"/>
              </a:lnSpc>
              <a:spcBef>
                <a:spcPts val="1200"/>
              </a:spcBef>
            </a:pPr>
            <a:r>
              <a:rPr lang="en-US" sz="1600" dirty="0" smtClean="0">
                <a:solidFill>
                  <a:schemeClr val="accent6"/>
                </a:solidFill>
              </a:rPr>
              <a:t>Bandwidth explosion</a:t>
            </a:r>
          </a:p>
          <a:p>
            <a:pPr marL="292100" lvl="1" indent="-114300">
              <a:lnSpc>
                <a:spcPct val="90000"/>
              </a:lnSpc>
              <a:spcBef>
                <a:spcPts val="1200"/>
              </a:spcBef>
            </a:pPr>
            <a:r>
              <a:rPr lang="en-US" sz="1600" dirty="0" smtClean="0">
                <a:solidFill>
                  <a:schemeClr val="accent6"/>
                </a:solidFill>
              </a:rPr>
              <a:t>Heavy virtual machine processing in data center</a:t>
            </a:r>
          </a:p>
          <a:p>
            <a:endParaRPr lang="en-US" dirty="0" smtClean="0"/>
          </a:p>
          <a:p>
            <a:r>
              <a:rPr lang="en-US" dirty="0" smtClean="0"/>
              <a:t>After:</a:t>
            </a:r>
          </a:p>
          <a:p>
            <a:pPr marL="114300" indent="-114300">
              <a:lnSpc>
                <a:spcPct val="90000"/>
              </a:lnSpc>
              <a:spcBef>
                <a:spcPts val="1200"/>
              </a:spcBef>
            </a:pPr>
            <a:r>
              <a:rPr lang="en-US" sz="2000" dirty="0" smtClean="0">
                <a:solidFill>
                  <a:schemeClr val="accent6"/>
                </a:solidFill>
              </a:rPr>
              <a:t>Uncompromised user experience</a:t>
            </a:r>
          </a:p>
          <a:p>
            <a:pPr marL="292100" lvl="1" indent="-114300">
              <a:lnSpc>
                <a:spcPct val="90000"/>
              </a:lnSpc>
              <a:spcBef>
                <a:spcPts val="1200"/>
              </a:spcBef>
            </a:pPr>
            <a:r>
              <a:rPr lang="en-US" sz="1600" dirty="0" smtClean="0">
                <a:solidFill>
                  <a:schemeClr val="accent6"/>
                </a:solidFill>
              </a:rPr>
              <a:t>Routes voice and video point-to-point</a:t>
            </a:r>
          </a:p>
          <a:p>
            <a:pPr marL="114300" indent="-114300" fontAlgn="base">
              <a:lnSpc>
                <a:spcPct val="90000"/>
              </a:lnSpc>
              <a:spcBef>
                <a:spcPts val="1200"/>
              </a:spcBef>
              <a:defRPr/>
            </a:pPr>
            <a:r>
              <a:rPr lang="en-US" sz="2000" dirty="0" smtClean="0">
                <a:solidFill>
                  <a:schemeClr val="accent6"/>
                </a:solidFill>
              </a:rPr>
              <a:t>Optimized resources</a:t>
            </a:r>
          </a:p>
          <a:p>
            <a:pPr marL="292100" lvl="1" indent="-114300" fontAlgn="base">
              <a:lnSpc>
                <a:spcPct val="90000"/>
              </a:lnSpc>
              <a:spcBef>
                <a:spcPts val="1200"/>
              </a:spcBef>
              <a:defRPr/>
            </a:pPr>
            <a:r>
              <a:rPr lang="en-US" sz="1600" dirty="0" smtClean="0">
                <a:solidFill>
                  <a:schemeClr val="accent6"/>
                </a:solidFill>
              </a:rPr>
              <a:t>Bandwidth reduction from megabytes to kilobytes</a:t>
            </a:r>
          </a:p>
          <a:p>
            <a:pPr marL="292100" lvl="1" indent="-114300" fontAlgn="base">
              <a:lnSpc>
                <a:spcPct val="90000"/>
              </a:lnSpc>
              <a:spcBef>
                <a:spcPts val="1200"/>
              </a:spcBef>
              <a:defRPr/>
            </a:pPr>
            <a:r>
              <a:rPr lang="en-US" sz="1600" dirty="0" smtClean="0">
                <a:solidFill>
                  <a:schemeClr val="accent6"/>
                </a:solidFill>
              </a:rPr>
              <a:t>Reduced processing in data center</a:t>
            </a:r>
          </a:p>
          <a:p>
            <a:pPr marL="114300" indent="-114300" fontAlgn="base">
              <a:lnSpc>
                <a:spcPct val="90000"/>
              </a:lnSpc>
              <a:spcBef>
                <a:spcPts val="1200"/>
              </a:spcBef>
              <a:buFont typeface="Arial"/>
              <a:buChar char="•"/>
              <a:defRPr/>
            </a:pPr>
            <a:r>
              <a:rPr lang="en-US" sz="2000" dirty="0" smtClean="0">
                <a:solidFill>
                  <a:schemeClr val="accent6"/>
                </a:solidFill>
              </a:rPr>
              <a:t>Enterprise-grade voice and video</a:t>
            </a:r>
          </a:p>
          <a:p>
            <a:endParaRPr lang="en-US" dirty="0"/>
          </a:p>
        </p:txBody>
      </p:sp>
      <p:sp>
        <p:nvSpPr>
          <p:cNvPr id="4" name="Slide Number Placeholder 3"/>
          <p:cNvSpPr>
            <a:spLocks noGrp="1"/>
          </p:cNvSpPr>
          <p:nvPr>
            <p:ph type="sldNum" sz="quarter" idx="10"/>
          </p:nvPr>
        </p:nvSpPr>
        <p:spPr/>
        <p:txBody>
          <a:bodyPr/>
          <a:lstStyle/>
          <a:p>
            <a:pPr algn="r" rtl="0"/>
            <a:fld id="{5876B895-5FFE-434B-978E-B9447D6E27B9}" type="slidenum">
              <a:rPr lang="en-US" sz="1200" kern="1200">
                <a:solidFill>
                  <a:prstClr val="black"/>
                </a:solidFill>
                <a:latin typeface="Calibri"/>
                <a:ea typeface="+mn-ea"/>
                <a:cs typeface="+mn-cs"/>
              </a:rPr>
              <a:pPr algn="r" rtl="0"/>
              <a:t>17</a:t>
            </a:fld>
            <a:endParaRPr lang="en-US" sz="1200" kern="1200" dirty="0">
              <a:solidFill>
                <a:prstClr val="black"/>
              </a:solidFill>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6366673" y="8934873"/>
            <a:ext cx="388937" cy="278913"/>
          </a:xfrm>
        </p:spPr>
        <p:txBody>
          <a:bodyPr/>
          <a:lstStyle/>
          <a:p>
            <a:pPr algn="r" rtl="0"/>
            <a:fld id="{E47FD1A1-53E5-4C1F-AEDC-C489D8ECA207}" type="slidenum">
              <a:rPr lang="en-US" sz="1200">
                <a:solidFill>
                  <a:prstClr val="black"/>
                </a:solidFill>
                <a:latin typeface="Calibri"/>
              </a:rPr>
              <a:pPr algn="r" rtl="0"/>
              <a:t>18</a:t>
            </a:fld>
            <a:endParaRPr lang="en-US" sz="1200" dirty="0">
              <a:solidFill>
                <a:prstClr val="black"/>
              </a:solidFill>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fontScale="55000" lnSpcReduction="20000"/>
          </a:bodyPr>
          <a:lstStyle/>
          <a:p>
            <a:endParaRPr lang="en-US" dirty="0"/>
          </a:p>
        </p:txBody>
      </p:sp>
      <p:sp>
        <p:nvSpPr>
          <p:cNvPr id="4" name="Slide Number Placeholder 3"/>
          <p:cNvSpPr>
            <a:spLocks noGrp="1"/>
          </p:cNvSpPr>
          <p:nvPr>
            <p:ph type="sldNum" sz="quarter" idx="10"/>
          </p:nvPr>
        </p:nvSpPr>
        <p:spPr>
          <a:xfrm>
            <a:off x="6366672" y="8934879"/>
            <a:ext cx="388936" cy="278905"/>
          </a:xfrm>
        </p:spPr>
        <p:txBody>
          <a:bodyPr/>
          <a:lstStyle/>
          <a:p>
            <a:pPr algn="r" rtl="0"/>
            <a:fld id="{168FE730-B185-4C56-BE69-9870AA471BAF}" type="slidenum">
              <a:rPr lang="en-US" sz="1200" kern="1200">
                <a:solidFill>
                  <a:prstClr val="black"/>
                </a:solidFill>
                <a:latin typeface="Calibri"/>
                <a:ea typeface="+mn-ea"/>
                <a:cs typeface="+mn-cs"/>
              </a:rPr>
              <a:pPr algn="r" rtl="0"/>
              <a:t>19</a:t>
            </a:fld>
            <a:endParaRPr lang="en-US" sz="1200" kern="1200" dirty="0">
              <a:solidFill>
                <a:prstClr val="black"/>
              </a:solidFill>
              <a:latin typeface="Calibri"/>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pPr/>
              <a:t>20</a:t>
            </a:fld>
            <a:endParaRPr lang="en-US" dirty="0"/>
          </a:p>
        </p:txBody>
      </p:sp>
    </p:spTree>
    <p:extLst>
      <p:ext uri="{BB962C8B-B14F-4D97-AF65-F5344CB8AC3E}">
        <p14:creationId xmlns:p14="http://schemas.microsoft.com/office/powerpoint/2010/main" val="1171575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shipping VXC</a:t>
            </a:r>
            <a:r>
              <a:rPr lang="en-US" baseline="0" dirty="0" smtClean="0"/>
              <a:t> 2100, 2200 and Cius. And in Q4 of 2011, we will be adding to the VXC portfolio with the new VXC 6215 thin client and the VXC 4000 software appliance.</a:t>
            </a:r>
            <a:endParaRPr lang="en-US" dirty="0"/>
          </a:p>
        </p:txBody>
      </p:sp>
      <p:sp>
        <p:nvSpPr>
          <p:cNvPr id="4" name="Slide Number Placeholder 3"/>
          <p:cNvSpPr>
            <a:spLocks noGrp="1"/>
          </p:cNvSpPr>
          <p:nvPr>
            <p:ph type="sldNum" sz="quarter" idx="10"/>
          </p:nvPr>
        </p:nvSpPr>
        <p:spPr/>
        <p:txBody>
          <a:bodyPr/>
          <a:lstStyle/>
          <a:p>
            <a:pPr algn="r" rtl="0"/>
            <a:fld id="{FDA4D267-26D7-446E-9C26-527D78C5C6B4}" type="slidenum">
              <a:rPr lang="en-US" sz="1200" kern="1200">
                <a:solidFill>
                  <a:prstClr val="black"/>
                </a:solidFill>
                <a:latin typeface="Calibri"/>
                <a:ea typeface="+mn-ea"/>
                <a:cs typeface="+mn-cs"/>
              </a:rPr>
              <a:pPr algn="r" rtl="0"/>
              <a:t>21</a:t>
            </a:fld>
            <a:endParaRPr lang="en-US" sz="1200" kern="1200" dirty="0">
              <a:solidFill>
                <a:prstClr val="black"/>
              </a:solidFill>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pPr/>
              <a:t>2</a:t>
            </a:fld>
            <a:endParaRPr lang="en-US" dirty="0"/>
          </a:p>
        </p:txBody>
      </p:sp>
    </p:spTree>
    <p:extLst>
      <p:ext uri="{BB962C8B-B14F-4D97-AF65-F5344CB8AC3E}">
        <p14:creationId xmlns:p14="http://schemas.microsoft.com/office/powerpoint/2010/main" val="1171575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7744" marR="0" indent="-237744" algn="l" defTabSz="914400" rtl="0" eaLnBrk="1" fontAlgn="auto" latinLnBrk="0" hangingPunct="1">
              <a:lnSpc>
                <a:spcPct val="95000"/>
              </a:lnSpc>
              <a:spcBef>
                <a:spcPts val="1440"/>
              </a:spcBef>
              <a:spcAft>
                <a:spcPts val="0"/>
              </a:spcAft>
              <a:buClrTx/>
              <a:buSzTx/>
              <a:buFont typeface="Wingdings" pitchFamily="2" charset="2"/>
              <a:buChar char="§"/>
              <a:tabLst/>
              <a:defRPr/>
            </a:pPr>
            <a:r>
              <a:rPr lang="en-US" dirty="0" smtClean="0"/>
              <a:t>Cisco Virtualization</a:t>
            </a:r>
            <a:r>
              <a:rPr lang="en-US" baseline="0" dirty="0" smtClean="0"/>
              <a:t> Experience Client 2110</a:t>
            </a:r>
            <a:r>
              <a:rPr lang="en-US" dirty="0" smtClean="0"/>
              <a:t>: “integrated” as part of the 9900 and 8900 IP phones with integrated video. We take the existing footstand, remove it and attach the backpack. You can connect from accessory port, POE…elegant</a:t>
            </a:r>
            <a:r>
              <a:rPr lang="en-US" baseline="0" dirty="0" smtClean="0"/>
              <a:t> way to deploy. Contains both phone and zero client.</a:t>
            </a:r>
          </a:p>
          <a:p>
            <a:pPr marL="237744" marR="0" indent="-237744" algn="l" defTabSz="914400" rtl="0" eaLnBrk="1" fontAlgn="auto" latinLnBrk="0" hangingPunct="1">
              <a:lnSpc>
                <a:spcPct val="95000"/>
              </a:lnSpc>
              <a:spcBef>
                <a:spcPts val="1440"/>
              </a:spcBef>
              <a:spcAft>
                <a:spcPts val="0"/>
              </a:spcAft>
              <a:buClrTx/>
              <a:buSzTx/>
              <a:buFont typeface="Wingdings" pitchFamily="2" charset="2"/>
              <a:buChar char="§"/>
              <a:tabLst/>
              <a:defRPr/>
            </a:pPr>
            <a:r>
              <a:rPr lang="en-US" baseline="0" dirty="0" smtClean="0"/>
              <a:t>Supports Citrix XenDesktop and VMware View</a:t>
            </a:r>
          </a:p>
          <a:p>
            <a:pPr marL="237744" marR="0" indent="-237744" algn="l" defTabSz="914400" rtl="0" eaLnBrk="1" fontAlgn="auto" latinLnBrk="0" hangingPunct="1">
              <a:lnSpc>
                <a:spcPct val="95000"/>
              </a:lnSpc>
              <a:spcBef>
                <a:spcPts val="1440"/>
              </a:spcBef>
              <a:spcAft>
                <a:spcPts val="0"/>
              </a:spcAft>
              <a:buClrTx/>
              <a:buSzTx/>
              <a:buFont typeface="Wingdings" pitchFamily="2" charset="2"/>
              <a:buChar char="§"/>
              <a:tabLst/>
              <a:defRPr/>
            </a:pPr>
            <a:r>
              <a:rPr lang="en-US" baseline="0" dirty="0" smtClean="0"/>
              <a:t>Supports Power over Ethernet (POE)</a:t>
            </a:r>
          </a:p>
          <a:p>
            <a:pPr marL="237744" marR="0" indent="-237744" algn="l" defTabSz="914400" rtl="0" eaLnBrk="1" fontAlgn="auto" latinLnBrk="0" hangingPunct="1">
              <a:lnSpc>
                <a:spcPct val="95000"/>
              </a:lnSpc>
              <a:spcBef>
                <a:spcPts val="1440"/>
              </a:spcBef>
              <a:spcAft>
                <a:spcPts val="0"/>
              </a:spcAft>
              <a:buClrTx/>
              <a:buSzTx/>
              <a:buFont typeface="Wingdings" pitchFamily="2" charset="2"/>
              <a:buChar char="§"/>
              <a:tabLst/>
              <a:defRPr/>
            </a:pPr>
            <a:r>
              <a:rPr lang="en-US" baseline="0" dirty="0" smtClean="0"/>
              <a:t>Uses single Ethernet port for phone and thin client</a:t>
            </a:r>
          </a:p>
          <a:p>
            <a:pPr marL="237744" marR="0" indent="-237744" algn="l" defTabSz="914400" rtl="0" eaLnBrk="1" fontAlgn="auto" latinLnBrk="0" hangingPunct="1">
              <a:lnSpc>
                <a:spcPct val="95000"/>
              </a:lnSpc>
              <a:spcBef>
                <a:spcPts val="1440"/>
              </a:spcBef>
              <a:spcAft>
                <a:spcPts val="0"/>
              </a:spcAft>
              <a:buClrTx/>
              <a:buSzTx/>
              <a:buFont typeface="Wingdings" pitchFamily="2" charset="2"/>
              <a:buChar char="§"/>
              <a:tabLst/>
              <a:defRPr/>
            </a:pPr>
            <a:endParaRPr lang="en-US" baseline="0" dirty="0" smtClean="0"/>
          </a:p>
          <a:p>
            <a:pPr marL="237744" marR="0" indent="-237744" algn="l" defTabSz="914400" rtl="0" eaLnBrk="1" fontAlgn="auto" latinLnBrk="0" hangingPunct="1">
              <a:lnSpc>
                <a:spcPct val="95000"/>
              </a:lnSpc>
              <a:spcBef>
                <a:spcPts val="1440"/>
              </a:spcBef>
              <a:spcAft>
                <a:spcPts val="0"/>
              </a:spcAft>
              <a:buClrTx/>
              <a:buSzTx/>
              <a:buFont typeface="Wingdings" pitchFamily="2" charset="2"/>
              <a:buChar char="§"/>
              <a:tabLst/>
              <a:defRPr/>
            </a:pPr>
            <a:r>
              <a:rPr lang="en-US" baseline="0" dirty="0" smtClean="0"/>
              <a:t>VMware View</a:t>
            </a:r>
          </a:p>
          <a:p>
            <a:endParaRPr lang="en-US" dirty="0"/>
          </a:p>
        </p:txBody>
      </p:sp>
      <p:sp>
        <p:nvSpPr>
          <p:cNvPr id="4" name="Slide Number Placeholder 3"/>
          <p:cNvSpPr>
            <a:spLocks noGrp="1"/>
          </p:cNvSpPr>
          <p:nvPr>
            <p:ph type="sldNum" sz="quarter" idx="10"/>
          </p:nvPr>
        </p:nvSpPr>
        <p:spPr>
          <a:xfrm>
            <a:off x="6366671" y="8904897"/>
            <a:ext cx="388937" cy="278987"/>
          </a:xfrm>
        </p:spPr>
        <p:txBody>
          <a:bodyPr/>
          <a:lstStyle/>
          <a:p>
            <a:pPr algn="r" rtl="0"/>
            <a:fld id="{567B6F56-350B-4E5B-A84B-F03C933C9AF6}" type="slidenum">
              <a:rPr lang="en-US" sz="1200" kern="1200">
                <a:solidFill>
                  <a:prstClr val="black"/>
                </a:solidFill>
                <a:latin typeface="Calibri"/>
                <a:ea typeface="+mn-ea"/>
                <a:cs typeface="+mn-cs"/>
              </a:rPr>
              <a:pPr algn="r" rtl="0"/>
              <a:t>22</a:t>
            </a:fld>
            <a:endParaRPr lang="en-US" sz="1200" kern="1200" dirty="0">
              <a:solidFill>
                <a:prstClr val="black"/>
              </a:solidFill>
              <a:latin typeface="Calibri"/>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7744" marR="0" indent="-237744" algn="l" defTabSz="914400" rtl="0" eaLnBrk="1" fontAlgn="auto" latinLnBrk="0" hangingPunct="1">
              <a:lnSpc>
                <a:spcPct val="95000"/>
              </a:lnSpc>
              <a:spcBef>
                <a:spcPts val="1440"/>
              </a:spcBef>
              <a:spcAft>
                <a:spcPts val="0"/>
              </a:spcAft>
              <a:buClrTx/>
              <a:buSzTx/>
              <a:buFont typeface="Wingdings" pitchFamily="2" charset="2"/>
              <a:buChar char="§"/>
              <a:tabLst/>
              <a:defRPr/>
            </a:pPr>
            <a:r>
              <a:rPr lang="en-US" dirty="0" smtClean="0"/>
              <a:t>Cisco Virtualization</a:t>
            </a:r>
            <a:r>
              <a:rPr lang="en-US" baseline="0" dirty="0" smtClean="0"/>
              <a:t> Experience Client 2110</a:t>
            </a:r>
            <a:r>
              <a:rPr lang="en-US" dirty="0" smtClean="0"/>
              <a:t>: “integrated” as part of the 9900 and 8900 IP phones with integrated video. We take the existing footstand, remove it and attach the backpack. You can connect from accessory port, POE…elegant</a:t>
            </a:r>
            <a:r>
              <a:rPr lang="en-US" baseline="0" dirty="0" smtClean="0"/>
              <a:t> way to deploy. Contains both phone and zero client.</a:t>
            </a:r>
          </a:p>
          <a:p>
            <a:pPr marL="237744" marR="0" indent="-237744" algn="l" defTabSz="914400" rtl="0" eaLnBrk="1" fontAlgn="auto" latinLnBrk="0" hangingPunct="1">
              <a:lnSpc>
                <a:spcPct val="95000"/>
              </a:lnSpc>
              <a:spcBef>
                <a:spcPts val="1440"/>
              </a:spcBef>
              <a:spcAft>
                <a:spcPts val="0"/>
              </a:spcAft>
              <a:buClrTx/>
              <a:buSzTx/>
              <a:buFont typeface="Wingdings" pitchFamily="2" charset="2"/>
              <a:buChar char="§"/>
              <a:tabLst/>
              <a:defRPr/>
            </a:pPr>
            <a:r>
              <a:rPr lang="en-US" baseline="0" dirty="0" smtClean="0"/>
              <a:t>Supports Citrix XenDesktop and VMware View</a:t>
            </a:r>
          </a:p>
          <a:p>
            <a:pPr marL="237744" marR="0" indent="-237744" algn="l" defTabSz="914400" rtl="0" eaLnBrk="1" fontAlgn="auto" latinLnBrk="0" hangingPunct="1">
              <a:lnSpc>
                <a:spcPct val="95000"/>
              </a:lnSpc>
              <a:spcBef>
                <a:spcPts val="1440"/>
              </a:spcBef>
              <a:spcAft>
                <a:spcPts val="0"/>
              </a:spcAft>
              <a:buClrTx/>
              <a:buSzTx/>
              <a:buFont typeface="Wingdings" pitchFamily="2" charset="2"/>
              <a:buChar char="§"/>
              <a:tabLst/>
              <a:defRPr/>
            </a:pPr>
            <a:r>
              <a:rPr lang="en-US" baseline="0" dirty="0" smtClean="0"/>
              <a:t>Supports Power over Ethernet (POE)</a:t>
            </a:r>
          </a:p>
          <a:p>
            <a:pPr marL="237744" marR="0" indent="-237744" algn="l" defTabSz="914400" rtl="0" eaLnBrk="1" fontAlgn="auto" latinLnBrk="0" hangingPunct="1">
              <a:lnSpc>
                <a:spcPct val="95000"/>
              </a:lnSpc>
              <a:spcBef>
                <a:spcPts val="1440"/>
              </a:spcBef>
              <a:spcAft>
                <a:spcPts val="0"/>
              </a:spcAft>
              <a:buClrTx/>
              <a:buSzTx/>
              <a:buFont typeface="Wingdings" pitchFamily="2" charset="2"/>
              <a:buChar char="§"/>
              <a:tabLst/>
              <a:defRPr/>
            </a:pPr>
            <a:r>
              <a:rPr lang="en-US" baseline="0" dirty="0" smtClean="0"/>
              <a:t>Uses single Ethernet port for phone and thin client</a:t>
            </a:r>
          </a:p>
          <a:p>
            <a:pPr marL="237744" marR="0" indent="-237744" algn="l" defTabSz="914400" rtl="0" eaLnBrk="1" fontAlgn="auto" latinLnBrk="0" hangingPunct="1">
              <a:lnSpc>
                <a:spcPct val="95000"/>
              </a:lnSpc>
              <a:spcBef>
                <a:spcPts val="1440"/>
              </a:spcBef>
              <a:spcAft>
                <a:spcPts val="0"/>
              </a:spcAft>
              <a:buClrTx/>
              <a:buSzTx/>
              <a:buFont typeface="Wingdings" pitchFamily="2" charset="2"/>
              <a:buChar char="§"/>
              <a:tabLst/>
              <a:defRPr/>
            </a:pPr>
            <a:endParaRPr lang="en-US" baseline="0" dirty="0" smtClean="0"/>
          </a:p>
          <a:p>
            <a:endParaRPr lang="en-US" dirty="0"/>
          </a:p>
        </p:txBody>
      </p:sp>
      <p:sp>
        <p:nvSpPr>
          <p:cNvPr id="4" name="Slide Number Placeholder 3"/>
          <p:cNvSpPr>
            <a:spLocks noGrp="1"/>
          </p:cNvSpPr>
          <p:nvPr>
            <p:ph type="sldNum" sz="quarter" idx="10"/>
          </p:nvPr>
        </p:nvSpPr>
        <p:spPr>
          <a:xfrm>
            <a:off x="6366671" y="8904897"/>
            <a:ext cx="388937" cy="278987"/>
          </a:xfrm>
        </p:spPr>
        <p:txBody>
          <a:bodyPr/>
          <a:lstStyle/>
          <a:p>
            <a:pPr algn="r" rtl="0"/>
            <a:fld id="{567B6F56-350B-4E5B-A84B-F03C933C9AF6}" type="slidenum">
              <a:rPr lang="en-US" sz="1200" kern="1200">
                <a:solidFill>
                  <a:prstClr val="black"/>
                </a:solidFill>
                <a:latin typeface="Calibri"/>
                <a:ea typeface="+mn-ea"/>
                <a:cs typeface="+mn-cs"/>
              </a:rPr>
              <a:pPr algn="r" rtl="0"/>
              <a:t>23</a:t>
            </a:fld>
            <a:endParaRPr lang="en-US" sz="1200" kern="1200" dirty="0">
              <a:solidFill>
                <a:prstClr val="black"/>
              </a:solidFill>
              <a:latin typeface="Calibri"/>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45027E-657E-4C4E-9A32-29318DE6140C}" type="slidenum">
              <a:rPr lang="en-US" smtClean="0"/>
              <a:pPr/>
              <a:t>24</a:t>
            </a:fld>
            <a:endParaRPr lang="en-US"/>
          </a:p>
        </p:txBody>
      </p:sp>
    </p:spTree>
    <p:extLst>
      <p:ext uri="{BB962C8B-B14F-4D97-AF65-F5344CB8AC3E}">
        <p14:creationId xmlns:p14="http://schemas.microsoft.com/office/powerpoint/2010/main" val="2568276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txBox="1">
            <a:spLocks noGrp="1" noChangeArrowheads="1"/>
          </p:cNvSpPr>
          <p:nvPr/>
        </p:nvSpPr>
        <p:spPr bwMode="auto">
          <a:xfrm>
            <a:off x="5800417" y="8680452"/>
            <a:ext cx="796683" cy="288926"/>
          </a:xfrm>
          <a:prstGeom prst="rect">
            <a:avLst/>
          </a:prstGeom>
          <a:noFill/>
          <a:ln w="9525">
            <a:noFill/>
            <a:miter lim="800000"/>
            <a:headEnd/>
            <a:tailEnd/>
          </a:ln>
        </p:spPr>
        <p:txBody>
          <a:bodyPr lIns="18783" tIns="0" rIns="18783" bIns="0" anchor="b"/>
          <a:lstStyle/>
          <a:p>
            <a:pPr algn="r" defTabSz="901731" eaLnBrk="0" hangingPunct="0"/>
            <a:fld id="{13BA62FE-A262-47BE-B4A1-25A2F9BED1C0}" type="slidenum">
              <a:rPr lang="en-US" sz="800">
                <a:solidFill>
                  <a:prstClr val="black"/>
                </a:solidFill>
                <a:latin typeface="Calibri"/>
              </a:rPr>
              <a:pPr algn="r" defTabSz="901731" eaLnBrk="0" hangingPunct="0"/>
              <a:t>25</a:t>
            </a:fld>
            <a:endParaRPr lang="en-US" sz="800" dirty="0">
              <a:solidFill>
                <a:prstClr val="black"/>
              </a:solidFill>
              <a:latin typeface="Calibri"/>
            </a:endParaRPr>
          </a:p>
        </p:txBody>
      </p:sp>
      <p:sp>
        <p:nvSpPr>
          <p:cNvPr id="90114" name="Rectangle 2"/>
          <p:cNvSpPr>
            <a:spLocks noGrp="1" noRot="1" noChangeAspect="1" noChangeArrowheads="1" noTextEdit="1"/>
          </p:cNvSpPr>
          <p:nvPr>
            <p:ph type="sldImg"/>
          </p:nvPr>
        </p:nvSpPr>
        <p:spPr>
          <a:xfrm>
            <a:off x="793750" y="242888"/>
            <a:ext cx="5326063" cy="3994150"/>
          </a:xfrm>
          <a:ln/>
        </p:spPr>
      </p:sp>
      <p:sp>
        <p:nvSpPr>
          <p:cNvPr id="90115" name="Rectangle 3"/>
          <p:cNvSpPr>
            <a:spLocks noGrp="1" noChangeArrowheads="1"/>
          </p:cNvSpPr>
          <p:nvPr>
            <p:ph type="body" idx="1"/>
          </p:nvPr>
        </p:nvSpPr>
        <p:spPr>
          <a:xfrm>
            <a:off x="751647" y="4378328"/>
            <a:ext cx="5350048" cy="4251325"/>
          </a:xfrm>
          <a:noFill/>
          <a:ln/>
        </p:spPr>
        <p:txBody>
          <a:bodyPr lIns="95487" tIns="50092" rIns="95487" bIns="50092">
            <a:normAutofit fontScale="25000" lnSpcReduction="20000"/>
          </a:bodyPr>
          <a:lstStyle/>
          <a:p>
            <a:r>
              <a:rPr lang="en-US" sz="1200" b="1" kern="1200" dirty="0" smtClean="0">
                <a:solidFill>
                  <a:schemeClr val="tx1"/>
                </a:solidFill>
                <a:latin typeface="+mn-lt"/>
                <a:ea typeface="+mn-ea"/>
                <a:cs typeface="+mn-cs"/>
              </a:rPr>
              <a:t>Policy based Access for VXI with Cisco Identity Services Engine (ISE)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Cisco Identity Services Engine (ISE) – designed to deliver policy-based services that easily scale across multiple applications and network services – has been validated for the Cisco Virtualization Experience Infrastructure (VXI) to provide secure role-based and device-based access to corporate data via virtual desktops. By combining network and VDI capabilities, businesses now have the flexibility to allow users to bring personal devices onto the corporate network without compromising data integrity. .  </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Scales to Meet Organizational Need</a:t>
            </a:r>
            <a:r>
              <a:rPr lang="en-US" sz="1200" kern="1200" dirty="0" smtClean="0">
                <a:solidFill>
                  <a:schemeClr val="tx1"/>
                </a:solidFill>
                <a:latin typeface="+mn-lt"/>
                <a:ea typeface="+mn-ea"/>
                <a:cs typeface="+mn-cs"/>
              </a:rPr>
              <a:t>: Allows IT to efficiently and easily extend support from physical desktops to virtual desktop environments with multiple devices per user. ISE centralizes all policy creation, and seamlessly propagates the information to all Cisco switches, wireless controllers, and network access devices (NAD).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Data Security and Compliance for</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Bring Your Own Desktop (BYOD) and Mobile Tablets</a:t>
            </a:r>
            <a:r>
              <a:rPr lang="en-US" sz="1200" kern="1200" dirty="0" smtClean="0">
                <a:solidFill>
                  <a:schemeClr val="tx1"/>
                </a:solidFill>
                <a:latin typeface="+mn-lt"/>
                <a:ea typeface="+mn-ea"/>
                <a:cs typeface="+mn-cs"/>
              </a:rPr>
              <a:t> -  ISE helps IT simplify how to manage the bring-your-own-device (BYOD) phenomena, where users expect to access their virtual desktops through multiple devices.  Cisco ISE centralized policy platform enables coordinated policy creation and consistent policy enforcement across the entire corporate infrastructure, with any user, using any device from anywhere -- both virtual and non-virtual sessions.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ISE provides device profiling and associates different policies for corporate vs. non-corporate devices or on a per device basis. It recognizes tablets such as </a:t>
            </a:r>
            <a:r>
              <a:rPr lang="en-US" sz="1200" kern="1200" dirty="0" err="1" smtClean="0">
                <a:solidFill>
                  <a:schemeClr val="tx1"/>
                </a:solidFill>
                <a:latin typeface="+mn-lt"/>
                <a:ea typeface="+mn-ea"/>
                <a:cs typeface="+mn-cs"/>
              </a:rPr>
              <a:t>iPad</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Cius</a:t>
            </a:r>
            <a:r>
              <a:rPr lang="en-US" sz="1200" kern="1200" dirty="0" smtClean="0">
                <a:solidFill>
                  <a:schemeClr val="tx1"/>
                </a:solidFill>
                <a:latin typeface="+mn-lt"/>
                <a:ea typeface="+mn-ea"/>
                <a:cs typeface="+mn-cs"/>
              </a:rPr>
              <a:t> and other non-corporate devices and mandates that the user in corporate network on personal device or tablets accesses any and every corporate data through virtual desktop alone. The corporate device will have better flexibility of accessing data directly on the desktop or through a VDI session. This model of flexibility and control allows the IT admin to be assured of data containment in virtual desktops or corporate devices and minimizes the threat of leaking data via employee’s personal desktop after employee leaves the company.</a:t>
            </a:r>
          </a:p>
          <a:p>
            <a:r>
              <a:rPr lang="en-US" sz="1200" kern="1200" dirty="0" smtClean="0">
                <a:solidFill>
                  <a:schemeClr val="tx1"/>
                </a:solidFill>
                <a:latin typeface="+mn-lt"/>
                <a:ea typeface="+mn-ea"/>
                <a:cs typeface="+mn-cs"/>
              </a:rPr>
              <a:t> </a:t>
            </a:r>
          </a:p>
          <a:p>
            <a:pPr rtl="0" eaLnBrk="0" fontAlgn="base" latinLnBrk="0" hangingPunct="0"/>
            <a:endParaRPr lang="en-US" sz="1200"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244475"/>
            <a:ext cx="5319713" cy="3990975"/>
          </a:xfrm>
        </p:spPr>
      </p:sp>
      <p:sp>
        <p:nvSpPr>
          <p:cNvPr id="3" name="Notes Placeholder 2"/>
          <p:cNvSpPr>
            <a:spLocks noGrp="1"/>
          </p:cNvSpPr>
          <p:nvPr>
            <p:ph type="body" idx="1"/>
          </p:nvPr>
        </p:nvSpPr>
        <p:spPr/>
        <p:txBody>
          <a:bodyPr>
            <a:normAutofit/>
          </a:bodyPr>
          <a:lstStyle/>
          <a:p>
            <a:pPr defTabSz="895743"/>
            <a:r>
              <a:rPr lang="en-US" dirty="0" smtClean="0">
                <a:latin typeface="Arial" charset="0"/>
              </a:rPr>
              <a:t>Using the Cisco</a:t>
            </a:r>
            <a:r>
              <a:rPr lang="en-US" baseline="0" dirty="0" smtClean="0">
                <a:latin typeface="Arial" charset="0"/>
              </a:rPr>
              <a:t> Unified Computing System as the basis for your virtual desktop infrastructure unites computing, networking, virtualization, and storage access using technology innovation to bring ideal platform for desktop virtualization</a:t>
            </a:r>
            <a:endParaRPr lang="en-US" dirty="0" smtClean="0">
              <a:latin typeface="Arial" charset="0"/>
            </a:endParaRPr>
          </a:p>
          <a:p>
            <a:pPr defTabSz="895743"/>
            <a:r>
              <a:rPr lang="en-US" dirty="0" smtClean="0">
                <a:latin typeface="Arial" charset="0"/>
              </a:rPr>
              <a:t>Specifically, the Cisco UCS costs</a:t>
            </a:r>
            <a:r>
              <a:rPr lang="en-US" baseline="0" dirty="0" smtClean="0">
                <a:latin typeface="Arial" charset="0"/>
              </a:rPr>
              <a:t> at least 20% less than competitors due to its radically simplified architecture requiring fewer components .</a:t>
            </a:r>
          </a:p>
          <a:p>
            <a:pPr defTabSz="895743"/>
            <a:r>
              <a:rPr lang="en-US" baseline="0" dirty="0" smtClean="0">
                <a:latin typeface="Arial" charset="0"/>
              </a:rPr>
              <a:t>Supports 60% more virtual desktops without impacting user performance</a:t>
            </a:r>
          </a:p>
          <a:p>
            <a:pPr defTabSz="895743"/>
            <a:r>
              <a:rPr lang="en-US" baseline="0" dirty="0" smtClean="0">
                <a:latin typeface="Arial" charset="0"/>
              </a:rPr>
              <a:t>Is easy to deploy and scale</a:t>
            </a:r>
          </a:p>
          <a:p>
            <a:pPr defTabSz="895743"/>
            <a:r>
              <a:rPr lang="en-US" dirty="0" smtClean="0"/>
              <a:t>Massive Scalability – Full system scales to 320 servers </a:t>
            </a:r>
            <a:r>
              <a:rPr lang="en-US" dirty="0" err="1" smtClean="0"/>
              <a:t>x</a:t>
            </a:r>
            <a:r>
              <a:rPr lang="en-US" dirty="0" smtClean="0"/>
              <a:t> 120 virtual desktops/server = up to 38,400 desktops</a:t>
            </a:r>
            <a:endParaRPr lang="en-US" baseline="0" dirty="0" smtClean="0">
              <a:latin typeface="Arial" charset="0"/>
            </a:endParaRPr>
          </a:p>
          <a:p>
            <a:pPr defTabSz="895743"/>
            <a:r>
              <a:rPr lang="en-US" baseline="0" dirty="0" smtClean="0">
                <a:latin typeface="Arial" charset="0"/>
              </a:rPr>
              <a:t>Largest and most cost-effective memory footprint for a 2-socket server combined with screaming fast, secured I/O avoiding bottlenecks</a:t>
            </a:r>
            <a:endParaRPr lang="en-US" dirty="0"/>
          </a:p>
        </p:txBody>
      </p:sp>
      <p:sp>
        <p:nvSpPr>
          <p:cNvPr id="4" name="Slide Number Placeholder 3"/>
          <p:cNvSpPr>
            <a:spLocks noGrp="1"/>
          </p:cNvSpPr>
          <p:nvPr>
            <p:ph type="sldNum" sz="quarter" idx="10"/>
          </p:nvPr>
        </p:nvSpPr>
        <p:spPr/>
        <p:txBody>
          <a:bodyPr/>
          <a:lstStyle/>
          <a:p>
            <a:fld id="{634D9984-92D9-4FC0-9CDC-A25ECE250237}"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rtl="0"/>
            <a:r>
              <a:rPr lang="en-US" sz="1200" kern="1200" dirty="0" smtClean="0">
                <a:solidFill>
                  <a:schemeClr val="tx1"/>
                </a:solidFill>
                <a:latin typeface="+mn-lt"/>
                <a:ea typeface="+mn-ea"/>
                <a:cs typeface="+mn-cs"/>
              </a:rPr>
              <a:t>Management domain scalability</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Previously</a:t>
            </a:r>
            <a:r>
              <a:rPr lang="en-US" sz="1200" kern="1200" baseline="0" dirty="0" smtClean="0">
                <a:solidFill>
                  <a:schemeClr val="tx1"/>
                </a:solidFill>
                <a:latin typeface="+mn-lt"/>
                <a:ea typeface="+mn-ea"/>
                <a:cs typeface="+mn-cs"/>
              </a:rPr>
              <a:t> supported 12 chassis per Fabric Interconnect with B250 M2 = 110 virtual desktops per blade: </a:t>
            </a:r>
          </a:p>
          <a:p>
            <a:r>
              <a:rPr lang="en-US" sz="1200" kern="1200" baseline="0" dirty="0" smtClean="0">
                <a:solidFill>
                  <a:schemeClr val="tx1"/>
                </a:solidFill>
                <a:latin typeface="+mn-lt"/>
                <a:ea typeface="+mn-ea"/>
                <a:cs typeface="+mn-cs"/>
              </a:rPr>
              <a:t>= 4*110 per chassis * 12 = 5280 per management domain</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QA confirmed that 20 chassis is supported with Capitola. One thing we can talk about is in the old architecture it was B250M2 on 20 chassis = 160x4 = 640 desktops/chassis -&gt; 640x20 = 12800 desktops/UCS management domain</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With B230M1 we will get the same per server density as B250M2, so that means 2x more VMs on the UCS Management domain (B230 is half width compared to b250 is fullwidth)</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Adding 20% more density with B230M2. That is roughly 192 VM/blade.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Net increased</a:t>
            </a:r>
            <a:r>
              <a:rPr lang="en-US" sz="1200" kern="1200" baseline="0" dirty="0" smtClean="0">
                <a:solidFill>
                  <a:schemeClr val="tx1"/>
                </a:solidFill>
                <a:latin typeface="+mn-lt"/>
                <a:ea typeface="+mn-ea"/>
                <a:cs typeface="+mn-cs"/>
              </a:rPr>
              <a:t> management domain scalability with B230M2 and 20 chassis per domain from 5280 virtual desktops per FI management in old architecture per domain to 192*8 blades*20 chassis =  30,720 virtual desktops with Capitola architecture.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Moving from 110 Windows 7 Virtual Desktops per B250 M2 server to 160 Virtual Desktops per B250 server.</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lgn="r" rtl="0"/>
            <a:fld id="{5876B895-5FFE-434B-978E-B9447D6E27B9}" type="slidenum">
              <a:rPr lang="en-US" sz="1200" kern="1200">
                <a:solidFill>
                  <a:prstClr val="black"/>
                </a:solidFill>
                <a:latin typeface="Calibri"/>
                <a:ea typeface="+mn-ea"/>
                <a:cs typeface="+mn-cs"/>
              </a:rPr>
              <a:pPr algn="r" rtl="0"/>
              <a:t>27</a:t>
            </a:fld>
            <a:endParaRPr lang="en-US" sz="1200" kern="1200" dirty="0">
              <a:solidFill>
                <a:prstClr val="black"/>
              </a:solidFill>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pPr/>
              <a:t>28</a:t>
            </a:fld>
            <a:endParaRPr lang="en-US" dirty="0"/>
          </a:p>
        </p:txBody>
      </p:sp>
    </p:spTree>
    <p:extLst>
      <p:ext uri="{BB962C8B-B14F-4D97-AF65-F5344CB8AC3E}">
        <p14:creationId xmlns:p14="http://schemas.microsoft.com/office/powerpoint/2010/main" val="1171575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Campuses have been built the same way for 50 years – with each building system having its own network. Networks for data, voice, video, clocks &amp; bells, energy management, building controls and overhead paging, etc. </a:t>
            </a:r>
          </a:p>
          <a:p>
            <a:pPr lvl="1" eaLnBrk="1" hangingPunct="1">
              <a:spcBef>
                <a:spcPct val="0"/>
              </a:spcBef>
            </a:pPr>
            <a:r>
              <a:rPr lang="en-US" dirty="0" smtClean="0"/>
              <a:t>Cisco Connected Learning solutions takes these multiple networks and converges them into one environment that connects learning, building, service and data systems that enhance global collaboration and research, improve information security, enhance student services, enable real-time communications and collaboration, improve energy use and create a smart, “green” campuses. </a:t>
            </a:r>
          </a:p>
          <a:p>
            <a:pPr eaLnBrk="1" hangingPunct="1">
              <a:spcBef>
                <a:spcPct val="0"/>
              </a:spcBef>
            </a:pPr>
            <a:r>
              <a:rPr lang="en-US" dirty="0" smtClean="0"/>
              <a:t>These advanced solutions can transform your campus into a connected learning environment, but in order for them to provide that value, they must be </a:t>
            </a:r>
            <a:r>
              <a:rPr lang="en-US" b="1" dirty="0" smtClean="0"/>
              <a:t>deployed quickly, efficiently, and with minimal disruption </a:t>
            </a:r>
            <a:r>
              <a:rPr lang="en-US" dirty="0" smtClean="0"/>
              <a:t>– to maximize a return on your investments and scale your campus services for the future. </a:t>
            </a:r>
          </a:p>
          <a:p>
            <a:pPr eaLnBrk="1" hangingPunct="1">
              <a:spcBef>
                <a:spcPct val="0"/>
              </a:spcBef>
            </a:pPr>
            <a:endParaRPr lang="en-US" dirty="0" smtClean="0"/>
          </a:p>
          <a:p>
            <a:pPr eaLnBrk="1" hangingPunct="1">
              <a:spcBef>
                <a:spcPct val="0"/>
              </a:spcBef>
            </a:pPr>
            <a:r>
              <a:rPr lang="en-US" dirty="0" smtClean="0"/>
              <a:t>Cisco Services and our partners are the experts in these advanced solutions and the support services you need to maintain them.</a:t>
            </a:r>
          </a:p>
          <a:p>
            <a:pPr lvl="1" eaLnBrk="1" hangingPunct="1">
              <a:spcBef>
                <a:spcPct val="0"/>
              </a:spcBef>
            </a:pPr>
            <a:r>
              <a:rPr lang="en-US" dirty="0" smtClean="0"/>
              <a:t>Working with higher education organizations to </a:t>
            </a:r>
            <a:r>
              <a:rPr lang="en-US" b="1" dirty="0" smtClean="0"/>
              <a:t>streamline processes, contain costs</a:t>
            </a:r>
            <a:r>
              <a:rPr lang="en-US" dirty="0" smtClean="0"/>
              <a:t>, and enable real-time communications and interaction, Cisco Services and our partners can help plan and create true 21st century connected learning experiences. By helping to </a:t>
            </a:r>
            <a:r>
              <a:rPr lang="en-US" b="1" dirty="0" smtClean="0"/>
              <a:t>optimize existing resources</a:t>
            </a:r>
            <a:r>
              <a:rPr lang="en-US" dirty="0" smtClean="0"/>
              <a:t>, and seamlessly and rapidly integrate new technologies, we ensure secure, reliable access to data and resources for administrators, researchers, staff, faculty members, and students alike. </a:t>
            </a:r>
          </a:p>
          <a:p>
            <a:pPr eaLnBrk="1" hangingPunct="1">
              <a:spcBef>
                <a:spcPct val="0"/>
              </a:spcBef>
            </a:pPr>
            <a:r>
              <a:rPr lang="en-US" dirty="0" smtClean="0"/>
              <a:t>www.cisco.com/go/educationservices</a:t>
            </a:r>
          </a:p>
          <a:p>
            <a:pPr eaLnBrk="1" hangingPunct="1">
              <a:spcBef>
                <a:spcPct val="0"/>
              </a:spcBef>
            </a:pPr>
            <a:endParaRPr lang="en-US" dirty="0" smtClean="0"/>
          </a:p>
        </p:txBody>
      </p:sp>
      <p:sp>
        <p:nvSpPr>
          <p:cNvPr id="1280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EE12F6-CFEB-4383-BE79-6C19672CC601}" type="slidenum">
              <a:rPr lang="en-US" smtClean="0"/>
              <a:pPr fontAlgn="base">
                <a:spcBef>
                  <a:spcPct val="0"/>
                </a:spcBef>
                <a:spcAft>
                  <a:spcPct val="0"/>
                </a:spcAft>
                <a:defRPr/>
              </a:pPr>
              <a:t>29</a:t>
            </a:fld>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rtl="0"/>
            <a:fld id="{5876B895-5FFE-434B-978E-B9447D6E27B9}" type="slidenum">
              <a:rPr lang="en-US" sz="1200" kern="1200">
                <a:solidFill>
                  <a:prstClr val="black"/>
                </a:solidFill>
                <a:latin typeface="Calibri"/>
                <a:ea typeface="+mn-ea"/>
                <a:cs typeface="+mn-cs"/>
              </a:rPr>
              <a:pPr algn="r" rtl="0"/>
              <a:t>30</a:t>
            </a:fld>
            <a:endParaRPr lang="en-US" sz="1200" kern="1200" dirty="0">
              <a:solidFill>
                <a:prstClr val="black"/>
              </a:solidFill>
              <a:latin typeface="Calibri"/>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pPr/>
              <a:t>31</a:t>
            </a:fld>
            <a:endParaRPr lang="en-US" dirty="0"/>
          </a:p>
        </p:txBody>
      </p:sp>
    </p:spTree>
    <p:extLst>
      <p:ext uri="{BB962C8B-B14F-4D97-AF65-F5344CB8AC3E}">
        <p14:creationId xmlns:p14="http://schemas.microsoft.com/office/powerpoint/2010/main" val="1171575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rtl="0"/>
            <a:fld id="{5876B895-5FFE-434B-978E-B9447D6E27B9}" type="slidenum">
              <a:rPr lang="en-US" sz="1200" kern="1200">
                <a:solidFill>
                  <a:prstClr val="black"/>
                </a:solidFill>
                <a:latin typeface="Calibri"/>
                <a:ea typeface="+mn-ea"/>
                <a:cs typeface="+mn-cs"/>
              </a:rPr>
              <a:pPr algn="r" rtl="0"/>
              <a:t>3</a:t>
            </a:fld>
            <a:endParaRPr lang="en-US" sz="1200" kern="1200" dirty="0">
              <a:solidFill>
                <a:prstClr val="black"/>
              </a:solidFill>
              <a:latin typeface="Calibri"/>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bwMode="auto">
          <a:xfrm>
            <a:off x="788988" y="236538"/>
            <a:ext cx="5335587" cy="4003675"/>
          </a:xfrm>
          <a:noFill/>
          <a:ln>
            <a:solidFill>
              <a:srgbClr val="000000"/>
            </a:solidFill>
            <a:miter lim="800000"/>
            <a:headEnd/>
            <a:tailEnd/>
          </a:ln>
        </p:spPr>
      </p:sp>
      <p:sp>
        <p:nvSpPr>
          <p:cNvPr id="1156099" name="Rectangle 3"/>
          <p:cNvSpPr>
            <a:spLocks noGrp="1" noChangeArrowheads="1"/>
          </p:cNvSpPr>
          <p:nvPr>
            <p:ph type="body" idx="1"/>
          </p:nvPr>
        </p:nvSpPr>
        <p:spPr>
          <a:xfrm>
            <a:off x="396875" y="4386263"/>
            <a:ext cx="5983288" cy="4251325"/>
          </a:xfrm>
        </p:spPr>
        <p:txBody>
          <a:bodyPr/>
          <a:lstStyle/>
          <a:p>
            <a:pPr marL="114300" indent="-114300" defTabSz="814388" eaLnBrk="1" fontAlgn="auto" hangingPunct="1">
              <a:lnSpc>
                <a:spcPct val="85000"/>
              </a:lnSpc>
              <a:spcBef>
                <a:spcPct val="40000"/>
              </a:spcBef>
              <a:spcAft>
                <a:spcPts val="0"/>
              </a:spcAft>
              <a:buClr>
                <a:schemeClr val="tx2"/>
              </a:buClr>
              <a:buFont typeface="Wingdings" pitchFamily="2" charset="2"/>
              <a:buNone/>
              <a:defRPr/>
            </a:pPr>
            <a:r>
              <a:rPr lang="en-US" dirty="0" smtClean="0"/>
              <a:t>Situation</a:t>
            </a:r>
          </a:p>
          <a:p>
            <a:pPr marL="114300" indent="-114300" defTabSz="814388" eaLnBrk="1" fontAlgn="auto" hangingPunct="1">
              <a:lnSpc>
                <a:spcPct val="85000"/>
              </a:lnSpc>
              <a:spcBef>
                <a:spcPct val="40000"/>
              </a:spcBef>
              <a:spcAft>
                <a:spcPts val="0"/>
              </a:spcAft>
              <a:buClr>
                <a:schemeClr val="tx2"/>
              </a:buClr>
              <a:buFont typeface="Wingdings" pitchFamily="2" charset="2"/>
              <a:buChar char="§"/>
              <a:defRPr/>
            </a:pPr>
            <a:r>
              <a:rPr lang="en-US" dirty="0" smtClean="0"/>
              <a:t>Short desktop computer lifecycles, difficult management of the desktop application environment, and high operating expenses</a:t>
            </a:r>
          </a:p>
          <a:p>
            <a:pPr marL="114300" indent="-114300" defTabSz="814388" eaLnBrk="1" fontAlgn="auto" hangingPunct="1">
              <a:lnSpc>
                <a:spcPct val="85000"/>
              </a:lnSpc>
              <a:spcBef>
                <a:spcPct val="40000"/>
              </a:spcBef>
              <a:spcAft>
                <a:spcPts val="0"/>
              </a:spcAft>
              <a:buClr>
                <a:schemeClr val="tx2"/>
              </a:buClr>
              <a:buFont typeface="Wingdings" pitchFamily="2" charset="2"/>
              <a:buChar char="§"/>
              <a:defRPr/>
            </a:pPr>
            <a:r>
              <a:rPr lang="en-US" dirty="0" smtClean="0"/>
              <a:t>Inability to meet specific, real-time software application  requests from professors, students, and college deans</a:t>
            </a:r>
          </a:p>
          <a:p>
            <a:pPr marL="114300" indent="-114300" defTabSz="814388" eaLnBrk="1" fontAlgn="auto" hangingPunct="1">
              <a:lnSpc>
                <a:spcPct val="85000"/>
              </a:lnSpc>
              <a:spcBef>
                <a:spcPct val="40000"/>
              </a:spcBef>
              <a:spcAft>
                <a:spcPts val="0"/>
              </a:spcAft>
              <a:buClr>
                <a:schemeClr val="tx2"/>
              </a:buClr>
              <a:buFont typeface="Wingdings" pitchFamily="2" charset="2"/>
              <a:buChar char="§"/>
              <a:defRPr/>
            </a:pPr>
            <a:r>
              <a:rPr lang="en-US" dirty="0" smtClean="0"/>
              <a:t>Disconnect between desktops, applications, and data within the data center</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Solution</a:t>
            </a:r>
          </a:p>
          <a:p>
            <a:pPr marL="114300" indent="-114300" defTabSz="814388" eaLnBrk="1" fontAlgn="auto" hangingPunct="1">
              <a:lnSpc>
                <a:spcPct val="85000"/>
              </a:lnSpc>
              <a:spcBef>
                <a:spcPct val="40000"/>
              </a:spcBef>
              <a:spcAft>
                <a:spcPts val="0"/>
              </a:spcAft>
              <a:buClr>
                <a:schemeClr val="tx2"/>
              </a:buClr>
              <a:buFont typeface="Wingdings" pitchFamily="2" charset="2"/>
              <a:buChar char="§"/>
              <a:defRPr/>
            </a:pPr>
            <a:r>
              <a:rPr lang="en-US" dirty="0" smtClean="0"/>
              <a:t>Implement state-of-the-art Cisco Unified Computing System technology optimized for VMware and Virtual Desktop</a:t>
            </a:r>
          </a:p>
          <a:p>
            <a:pPr marL="114300" indent="-114300" defTabSz="814388" eaLnBrk="1" fontAlgn="auto" hangingPunct="1">
              <a:lnSpc>
                <a:spcPct val="85000"/>
              </a:lnSpc>
              <a:spcBef>
                <a:spcPct val="40000"/>
              </a:spcBef>
              <a:spcAft>
                <a:spcPts val="0"/>
              </a:spcAft>
              <a:buClr>
                <a:schemeClr val="tx2"/>
              </a:buClr>
              <a:buFont typeface="Wingdings" pitchFamily="2" charset="2"/>
              <a:buChar char="§"/>
              <a:defRPr/>
            </a:pPr>
            <a:r>
              <a:rPr lang="en-US" dirty="0" smtClean="0"/>
              <a:t>Enable server management from single screen using  unified computing system</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Results</a:t>
            </a:r>
          </a:p>
          <a:p>
            <a:pPr marL="114300" indent="-114300" defTabSz="814388" eaLnBrk="1" fontAlgn="auto" hangingPunct="1">
              <a:lnSpc>
                <a:spcPct val="85000"/>
              </a:lnSpc>
              <a:spcBef>
                <a:spcPct val="40000"/>
              </a:spcBef>
              <a:spcAft>
                <a:spcPts val="0"/>
              </a:spcAft>
              <a:buClr>
                <a:schemeClr val="tx2"/>
              </a:buClr>
              <a:buFont typeface="Wingdings" pitchFamily="2" charset="2"/>
              <a:buChar char="§"/>
              <a:defRPr/>
            </a:pPr>
            <a:r>
              <a:rPr lang="en-US" dirty="0" smtClean="0"/>
              <a:t>Ability to deploy specific software applications and business requirements for any educational or administrative department on demand</a:t>
            </a:r>
          </a:p>
          <a:p>
            <a:pPr marL="114300" indent="-114300" defTabSz="814388" eaLnBrk="1" fontAlgn="auto" hangingPunct="1">
              <a:lnSpc>
                <a:spcPct val="85000"/>
              </a:lnSpc>
              <a:spcBef>
                <a:spcPct val="40000"/>
              </a:spcBef>
              <a:spcAft>
                <a:spcPts val="0"/>
              </a:spcAft>
              <a:buClr>
                <a:schemeClr val="tx2"/>
              </a:buClr>
              <a:buFont typeface="Wingdings" pitchFamily="2" charset="2"/>
              <a:buChar char="§"/>
              <a:defRPr/>
            </a:pPr>
            <a:r>
              <a:rPr lang="en-US" dirty="0" smtClean="0"/>
              <a:t>Faster response times to students, teachers, and faculty to help meet educational and administrative needs</a:t>
            </a:r>
          </a:p>
          <a:p>
            <a:pPr marL="114300" indent="-114300" defTabSz="814388" eaLnBrk="1" fontAlgn="auto" hangingPunct="1">
              <a:lnSpc>
                <a:spcPct val="85000"/>
              </a:lnSpc>
              <a:spcBef>
                <a:spcPct val="40000"/>
              </a:spcBef>
              <a:spcAft>
                <a:spcPts val="0"/>
              </a:spcAft>
              <a:buClr>
                <a:schemeClr val="tx2"/>
              </a:buClr>
              <a:buFont typeface="Wingdings" pitchFamily="2" charset="2"/>
              <a:buChar char="§"/>
              <a:defRPr/>
            </a:pPr>
            <a:r>
              <a:rPr lang="en-US" dirty="0" smtClean="0"/>
              <a:t>Conversion of lab machines to virtual desktops, decrease in operating expenses, and prolonged desktop lifecycle</a:t>
            </a:r>
          </a:p>
          <a:p>
            <a:pPr eaLnBrk="1" fontAlgn="auto" hangingPunct="1">
              <a:spcBef>
                <a:spcPts val="0"/>
              </a:spcBef>
              <a:spcAft>
                <a:spcPts val="0"/>
              </a:spcAft>
              <a:defRPr/>
            </a:pP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bwMode="auto">
          <a:xfrm>
            <a:off x="788988" y="236538"/>
            <a:ext cx="5335587" cy="4003675"/>
          </a:xfrm>
          <a:noFill/>
          <a:ln>
            <a:solidFill>
              <a:srgbClr val="000000"/>
            </a:solidFill>
            <a:miter lim="800000"/>
            <a:headEnd/>
            <a:tailEnd/>
          </a:ln>
        </p:spPr>
      </p:sp>
      <p:sp>
        <p:nvSpPr>
          <p:cNvPr id="1156099" name="Rectangle 3"/>
          <p:cNvSpPr>
            <a:spLocks noGrp="1" noChangeArrowheads="1"/>
          </p:cNvSpPr>
          <p:nvPr>
            <p:ph type="body" idx="1"/>
          </p:nvPr>
        </p:nvSpPr>
        <p:spPr>
          <a:xfrm>
            <a:off x="396875" y="4386263"/>
            <a:ext cx="5983288" cy="4251325"/>
          </a:xfrm>
        </p:spPr>
        <p:txBody>
          <a:bodyPr/>
          <a:lstStyle/>
          <a:p>
            <a:pPr marL="114300" indent="-114300" defTabSz="814388" eaLnBrk="1" fontAlgn="auto" hangingPunct="1">
              <a:lnSpc>
                <a:spcPct val="85000"/>
              </a:lnSpc>
              <a:spcBef>
                <a:spcPct val="40000"/>
              </a:spcBef>
              <a:spcAft>
                <a:spcPts val="0"/>
              </a:spcAft>
              <a:buClr>
                <a:schemeClr val="tx2"/>
              </a:buClr>
              <a:buFont typeface="Wingdings" pitchFamily="2" charset="2"/>
              <a:buNone/>
              <a:defRPr/>
            </a:pPr>
            <a:r>
              <a:rPr lang="en-US" dirty="0" smtClean="0"/>
              <a:t>Situation</a:t>
            </a:r>
          </a:p>
          <a:p>
            <a:pPr marL="114300" indent="-114300" defTabSz="814388" eaLnBrk="1" fontAlgn="auto" hangingPunct="1">
              <a:lnSpc>
                <a:spcPct val="85000"/>
              </a:lnSpc>
              <a:spcBef>
                <a:spcPct val="40000"/>
              </a:spcBef>
              <a:spcAft>
                <a:spcPts val="0"/>
              </a:spcAft>
              <a:buClr>
                <a:schemeClr val="tx2"/>
              </a:buClr>
              <a:buFont typeface="Wingdings" pitchFamily="2" charset="2"/>
              <a:buChar char="§"/>
              <a:defRPr/>
            </a:pPr>
            <a:r>
              <a:rPr lang="en-US" dirty="0" smtClean="0"/>
              <a:t>Short desktop computer lifecycles, difficult management of the desktop application environment, and high operating expenses</a:t>
            </a:r>
          </a:p>
          <a:p>
            <a:pPr marL="114300" indent="-114300" defTabSz="814388" eaLnBrk="1" fontAlgn="auto" hangingPunct="1">
              <a:lnSpc>
                <a:spcPct val="85000"/>
              </a:lnSpc>
              <a:spcBef>
                <a:spcPct val="40000"/>
              </a:spcBef>
              <a:spcAft>
                <a:spcPts val="0"/>
              </a:spcAft>
              <a:buClr>
                <a:schemeClr val="tx2"/>
              </a:buClr>
              <a:buFont typeface="Wingdings" pitchFamily="2" charset="2"/>
              <a:buChar char="§"/>
              <a:defRPr/>
            </a:pPr>
            <a:r>
              <a:rPr lang="en-US" dirty="0" smtClean="0"/>
              <a:t>Inability to meet specific, real-time software application  requests from professors, students, and college deans</a:t>
            </a:r>
          </a:p>
          <a:p>
            <a:pPr marL="114300" indent="-114300" defTabSz="814388" eaLnBrk="1" fontAlgn="auto" hangingPunct="1">
              <a:lnSpc>
                <a:spcPct val="85000"/>
              </a:lnSpc>
              <a:spcBef>
                <a:spcPct val="40000"/>
              </a:spcBef>
              <a:spcAft>
                <a:spcPts val="0"/>
              </a:spcAft>
              <a:buClr>
                <a:schemeClr val="tx2"/>
              </a:buClr>
              <a:buFont typeface="Wingdings" pitchFamily="2" charset="2"/>
              <a:buChar char="§"/>
              <a:defRPr/>
            </a:pPr>
            <a:r>
              <a:rPr lang="en-US" dirty="0" smtClean="0"/>
              <a:t>Disconnect between desktops, applications, and data within the data center</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Solution</a:t>
            </a:r>
          </a:p>
          <a:p>
            <a:pPr marL="114300" indent="-114300" defTabSz="814388" eaLnBrk="1" fontAlgn="auto" hangingPunct="1">
              <a:lnSpc>
                <a:spcPct val="85000"/>
              </a:lnSpc>
              <a:spcBef>
                <a:spcPct val="40000"/>
              </a:spcBef>
              <a:spcAft>
                <a:spcPts val="0"/>
              </a:spcAft>
              <a:buClr>
                <a:schemeClr val="tx2"/>
              </a:buClr>
              <a:buFont typeface="Wingdings" pitchFamily="2" charset="2"/>
              <a:buChar char="§"/>
              <a:defRPr/>
            </a:pPr>
            <a:r>
              <a:rPr lang="en-US" dirty="0" smtClean="0"/>
              <a:t>Implement state-of-the-art Cisco Unified Computing System technology optimized for VMware and Virtual Desktop</a:t>
            </a:r>
          </a:p>
          <a:p>
            <a:pPr marL="114300" indent="-114300" defTabSz="814388" eaLnBrk="1" fontAlgn="auto" hangingPunct="1">
              <a:lnSpc>
                <a:spcPct val="85000"/>
              </a:lnSpc>
              <a:spcBef>
                <a:spcPct val="40000"/>
              </a:spcBef>
              <a:spcAft>
                <a:spcPts val="0"/>
              </a:spcAft>
              <a:buClr>
                <a:schemeClr val="tx2"/>
              </a:buClr>
              <a:buFont typeface="Wingdings" pitchFamily="2" charset="2"/>
              <a:buChar char="§"/>
              <a:defRPr/>
            </a:pPr>
            <a:r>
              <a:rPr lang="en-US" dirty="0" smtClean="0"/>
              <a:t>Enable server management from single screen using  unified computing system</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Results</a:t>
            </a:r>
          </a:p>
          <a:p>
            <a:pPr marL="114300" indent="-114300" defTabSz="814388" eaLnBrk="1" fontAlgn="auto" hangingPunct="1">
              <a:lnSpc>
                <a:spcPct val="85000"/>
              </a:lnSpc>
              <a:spcBef>
                <a:spcPct val="40000"/>
              </a:spcBef>
              <a:spcAft>
                <a:spcPts val="0"/>
              </a:spcAft>
              <a:buClr>
                <a:schemeClr val="tx2"/>
              </a:buClr>
              <a:buFont typeface="Wingdings" pitchFamily="2" charset="2"/>
              <a:buChar char="§"/>
              <a:defRPr/>
            </a:pPr>
            <a:r>
              <a:rPr lang="en-US" dirty="0" smtClean="0"/>
              <a:t>Ability to deploy specific software applications and business requirements for any educational or administrative department on demand</a:t>
            </a:r>
          </a:p>
          <a:p>
            <a:pPr marL="114300" indent="-114300" defTabSz="814388" eaLnBrk="1" fontAlgn="auto" hangingPunct="1">
              <a:lnSpc>
                <a:spcPct val="85000"/>
              </a:lnSpc>
              <a:spcBef>
                <a:spcPct val="40000"/>
              </a:spcBef>
              <a:spcAft>
                <a:spcPts val="0"/>
              </a:spcAft>
              <a:buClr>
                <a:schemeClr val="tx2"/>
              </a:buClr>
              <a:buFont typeface="Wingdings" pitchFamily="2" charset="2"/>
              <a:buChar char="§"/>
              <a:defRPr/>
            </a:pPr>
            <a:r>
              <a:rPr lang="en-US" dirty="0" smtClean="0"/>
              <a:t>Faster response times to students, teachers, and faculty to help meet educational and administrative needs</a:t>
            </a:r>
          </a:p>
          <a:p>
            <a:pPr marL="114300" indent="-114300" defTabSz="814388" eaLnBrk="1" fontAlgn="auto" hangingPunct="1">
              <a:lnSpc>
                <a:spcPct val="85000"/>
              </a:lnSpc>
              <a:spcBef>
                <a:spcPct val="40000"/>
              </a:spcBef>
              <a:spcAft>
                <a:spcPts val="0"/>
              </a:spcAft>
              <a:buClr>
                <a:schemeClr val="tx2"/>
              </a:buClr>
              <a:buFont typeface="Wingdings" pitchFamily="2" charset="2"/>
              <a:buChar char="§"/>
              <a:defRPr/>
            </a:pPr>
            <a:r>
              <a:rPr lang="en-US" dirty="0" smtClean="0"/>
              <a:t>Conversion of lab machines to virtual desktops, decrease in operating expenses, and prolonged desktop lifecycle</a:t>
            </a:r>
          </a:p>
          <a:p>
            <a:pPr eaLnBrk="1" fontAlgn="auto" hangingPunct="1">
              <a:spcBef>
                <a:spcPts val="0"/>
              </a:spcBef>
              <a:spcAft>
                <a:spcPts val="0"/>
              </a:spcAft>
              <a:defRPr/>
            </a:pP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pPr/>
              <a:t>34</a:t>
            </a:fld>
            <a:endParaRPr lang="en-US" dirty="0"/>
          </a:p>
        </p:txBody>
      </p:sp>
    </p:spTree>
    <p:extLst>
      <p:ext uri="{BB962C8B-B14F-4D97-AF65-F5344CB8AC3E}">
        <p14:creationId xmlns:p14="http://schemas.microsoft.com/office/powerpoint/2010/main" val="1171575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ROI calculator tool will be available….</a:t>
            </a:r>
          </a:p>
          <a:p>
            <a:endParaRPr lang="en-US" dirty="0" smtClean="0"/>
          </a:p>
          <a:p>
            <a:r>
              <a:rPr lang="en-US" dirty="0" smtClean="0"/>
              <a:t>Who is this typically sold to? There are different</a:t>
            </a:r>
            <a:r>
              <a:rPr lang="en-US" baseline="0" dirty="0" smtClean="0"/>
              <a:t> buying centers, people that worry about voice/UC, and people that worry about network, then people that focus on DC, people that are focused on desktops….</a:t>
            </a:r>
          </a:p>
          <a:p>
            <a:endParaRPr lang="en-US" baseline="0" dirty="0" smtClean="0"/>
          </a:p>
          <a:p>
            <a:r>
              <a:rPr lang="en-US" baseline="0" dirty="0" smtClean="0"/>
              <a:t>Each customer is starting to wake up….most are moving this way….about 25% of customers will move 25-50% of their desktops in this direction!  All orgs are restructuring their companies to deal with this new VXI approach….mandated by CIO to change….taking a look at technology, about the process and about the people.</a:t>
            </a:r>
          </a:p>
          <a:p>
            <a:endParaRPr lang="en-US" baseline="0" dirty="0" smtClean="0"/>
          </a:p>
          <a:p>
            <a:r>
              <a:rPr lang="en-US" baseline="0" dirty="0" smtClean="0"/>
              <a:t>80%+ of our customers….are looking at virtualization in this environment. Some key triggers:</a:t>
            </a:r>
          </a:p>
          <a:p>
            <a:pPr lvl="1"/>
            <a:r>
              <a:rPr lang="en-US" baseline="0" dirty="0" smtClean="0"/>
              <a:t>Windows 7 migration.</a:t>
            </a:r>
          </a:p>
          <a:p>
            <a:pPr lvl="1"/>
            <a:r>
              <a:rPr lang="en-US" baseline="0" dirty="0" smtClean="0"/>
              <a:t>Out-tasked workers (call centers)</a:t>
            </a:r>
          </a:p>
          <a:p>
            <a:pPr lvl="1"/>
            <a:r>
              <a:rPr lang="en-US" baseline="0" dirty="0" smtClean="0"/>
              <a:t>Greenfield opportunity for a server</a:t>
            </a:r>
          </a:p>
          <a:p>
            <a:pPr lvl="1"/>
            <a:r>
              <a:rPr lang="en-US" baseline="0" dirty="0" smtClean="0"/>
              <a:t>Where in DC upgrade cycle, partner with your DC colleagues</a:t>
            </a:r>
          </a:p>
          <a:p>
            <a:pPr lvl="1"/>
            <a:endParaRPr lang="en-US" baseline="0" dirty="0" smtClean="0"/>
          </a:p>
          <a:p>
            <a:pPr lvl="1"/>
            <a:r>
              <a:rPr lang="en-US" baseline="0" dirty="0" smtClean="0"/>
              <a:t>VMworld---analyst take away was how surprised he was, how many customers were trying to bring UC and DV together. It goes together, the partnership with UC and DV and upgrade cycles. Cisco is perfectly positioned to do that.</a:t>
            </a:r>
          </a:p>
          <a:p>
            <a:pPr lvl="1"/>
            <a:endParaRPr lang="en-US" baseline="0" dirty="0" smtClean="0"/>
          </a:p>
          <a:p>
            <a:pPr lvl="1"/>
            <a:r>
              <a:rPr lang="en-US" baseline="0" dirty="0" smtClean="0"/>
              <a:t>Screenpop to a desktop, technically not hugely different. Virtual machine in DC running as your PC. Same connections as the normal way. User sees on their monitor…ability to have UC applications virtualized in DC, but locally it works via CPI controlling that phone</a:t>
            </a:r>
          </a:p>
          <a:p>
            <a:pPr lvl="1"/>
            <a:endParaRPr lang="en-US" baseline="0" dirty="0" smtClean="0"/>
          </a:p>
          <a:p>
            <a:pPr lvl="1"/>
            <a:r>
              <a:rPr lang="en-US" baseline="0" dirty="0" smtClean="0"/>
              <a:t>Microsoft---relationship---what does this mean for Cisco. (at the virtualization level) Setting aside the licensing…..partner, in UC, banging heads OCS….overlap in competing some spaces, and partner in others…what we are doing in the DC, is different from what we are doing at the end points….partnering and competing.</a:t>
            </a:r>
          </a:p>
          <a:p>
            <a:pPr lvl="1"/>
            <a:endParaRPr lang="en-US" baseline="0" dirty="0" smtClean="0"/>
          </a:p>
          <a:p>
            <a:pPr lvl="1"/>
            <a:r>
              <a:rPr lang="en-US" baseline="0" dirty="0" smtClean="0"/>
              <a:t>Citrix and Vmware----are the big players in the hypervisor space.</a:t>
            </a:r>
          </a:p>
          <a:p>
            <a:pPr lvl="1"/>
            <a:endParaRPr lang="en-US" baseline="0" dirty="0" smtClean="0"/>
          </a:p>
          <a:p>
            <a:pPr lvl="1"/>
            <a:r>
              <a:rPr lang="en-US" baseline="0" dirty="0" smtClean="0"/>
              <a:t>Pricing---will be competitive. Price the value in the “solution”. Range is $300-400/unit </a:t>
            </a:r>
          </a:p>
          <a:p>
            <a:pPr lvl="1"/>
            <a:endParaRPr lang="en-US" baseline="0" dirty="0" smtClean="0"/>
          </a:p>
          <a:p>
            <a:pPr lvl="1"/>
            <a:r>
              <a:rPr lang="en-US" baseline="0" dirty="0" smtClean="0"/>
              <a:t>Bring your own…..workers bringing their own laptops. Don’t care what device, as long as you buy licensing, it will work. Wide variety, device agnostic, best in class. User to pick it, not thrust a endpoint on the user.</a:t>
            </a:r>
          </a:p>
          <a:p>
            <a:pPr lvl="1"/>
            <a:endParaRPr lang="en-US" baseline="0" dirty="0" smtClean="0"/>
          </a:p>
          <a:p>
            <a:pPr lvl="1"/>
            <a:r>
              <a:rPr lang="en-US" baseline="0" dirty="0" smtClean="0"/>
              <a:t>Much of this came from Sales org, from the GET team…tremendous interest from customers….lots of credit is due to sales team for demanding this from CDO.</a:t>
            </a:r>
          </a:p>
          <a:p>
            <a:pPr lvl="1"/>
            <a:endParaRPr lang="en-US" baseline="0" dirty="0" smtClean="0"/>
          </a:p>
          <a:p>
            <a:pPr lvl="1"/>
            <a:r>
              <a:rPr lang="en-US" baseline="0" dirty="0" smtClean="0"/>
              <a:t>Demos will be available in EBCs and portable kits….couple of VDs, Quad, etc…one uses Quad to call the other with CUPC…demos are key part of sales enablement.</a:t>
            </a:r>
          </a:p>
          <a:p>
            <a:pPr lvl="1"/>
            <a:endParaRPr lang="en-US" baseline="0" dirty="0" smtClean="0"/>
          </a:p>
          <a:p>
            <a:pPr lvl="1"/>
            <a:r>
              <a:rPr lang="en-US" baseline="0" dirty="0" smtClean="0"/>
              <a:t>Customer stories will be KEY! </a:t>
            </a:r>
          </a:p>
          <a:p>
            <a:pPr lvl="1"/>
            <a:endParaRPr lang="en-US" baseline="0" dirty="0" smtClean="0"/>
          </a:p>
          <a:p>
            <a:pPr lvl="1"/>
            <a:r>
              <a:rPr lang="en-US" baseline="0" dirty="0" smtClean="0"/>
              <a:t>Customer story: ING, huge $14M deal…in DC. </a:t>
            </a:r>
          </a:p>
        </p:txBody>
      </p:sp>
      <p:sp>
        <p:nvSpPr>
          <p:cNvPr id="4" name="Slide Number Placeholder 3"/>
          <p:cNvSpPr>
            <a:spLocks noGrp="1"/>
          </p:cNvSpPr>
          <p:nvPr>
            <p:ph type="sldNum" sz="quarter" idx="10"/>
          </p:nvPr>
        </p:nvSpPr>
        <p:spPr/>
        <p:txBody>
          <a:bodyPr/>
          <a:lstStyle/>
          <a:p>
            <a:fld id="{567B6F56-350B-4E5B-A84B-F03C933C9AF6}" type="slidenum">
              <a:rPr lang="en-US" smtClean="0"/>
              <a:pPr/>
              <a:t>35</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pPr/>
              <a:t>36</a:t>
            </a:fld>
            <a:endParaRPr lang="en-US" dirty="0"/>
          </a:p>
        </p:txBody>
      </p:sp>
    </p:spTree>
    <p:extLst>
      <p:ext uri="{BB962C8B-B14F-4D97-AF65-F5344CB8AC3E}">
        <p14:creationId xmlns:p14="http://schemas.microsoft.com/office/powerpoint/2010/main" val="3507315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dirty="0" smtClean="0"/>
              <a:t>  The CLX is a global community of educators from schools, colleges and universities who are working together to share best practices and practical solutions that dramatically improve education everywhere.</a:t>
            </a:r>
          </a:p>
          <a:p>
            <a:pPr eaLnBrk="1" hangingPunct="1">
              <a:spcBef>
                <a:spcPct val="0"/>
              </a:spcBef>
              <a:buFontTx/>
              <a:buChar char="•"/>
            </a:pPr>
            <a:r>
              <a:rPr lang="en-US" dirty="0" smtClean="0"/>
              <a:t>  Cisco is proud to sponsor the CLX.  We thank you for being among the first to join us on this journey to foster collaboration and showcase innovative and practical strategies to help ensure that all learners reach their full potential.</a:t>
            </a:r>
          </a:p>
          <a:p>
            <a:pPr eaLnBrk="1" hangingPunct="1">
              <a:spcBef>
                <a:spcPct val="0"/>
              </a:spcBef>
              <a:buFontTx/>
              <a:buChar char="•"/>
            </a:pPr>
            <a:r>
              <a:rPr lang="en-US" dirty="0" smtClean="0"/>
              <a:t>  As an educator interested in online learning, we encourage you to join the CLX to connect with like minded colleagues from around the world.</a:t>
            </a:r>
          </a:p>
          <a:p>
            <a:pPr eaLnBrk="1" hangingPunct="1">
              <a:spcBef>
                <a:spcPct val="0"/>
              </a:spcBef>
              <a:buFontTx/>
              <a:buChar char="•"/>
            </a:pPr>
            <a:r>
              <a:rPr lang="en-US" dirty="0" smtClean="0"/>
              <a:t>  The Special Interest Groups can be a valuable professional development resource that will allow you to exchange best practices and share resources with other members of the community.</a:t>
            </a:r>
          </a:p>
          <a:p>
            <a:pPr eaLnBrk="1" hangingPunct="1">
              <a:spcBef>
                <a:spcPct val="0"/>
              </a:spcBef>
              <a:buFontTx/>
              <a:buChar char="•"/>
            </a:pPr>
            <a:endParaRPr lang="en-US" dirty="0" smtClean="0"/>
          </a:p>
        </p:txBody>
      </p:sp>
      <p:sp>
        <p:nvSpPr>
          <p:cNvPr id="1290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E4A89D-D872-428A-97B4-66667EF223EA}" type="slidenum">
              <a:rPr lang="en-US" smtClean="0"/>
              <a:pPr fontAlgn="base">
                <a:spcBef>
                  <a:spcPct val="0"/>
                </a:spcBef>
                <a:spcAft>
                  <a:spcPct val="0"/>
                </a:spcAft>
                <a:defRPr/>
              </a:pPr>
              <a:t>37</a:t>
            </a:fld>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pPr/>
              <a:t>39</a:t>
            </a:fld>
            <a:endParaRPr lang="en-US" dirty="0"/>
          </a:p>
        </p:txBody>
      </p:sp>
    </p:spTree>
    <p:extLst>
      <p:ext uri="{BB962C8B-B14F-4D97-AF65-F5344CB8AC3E}">
        <p14:creationId xmlns:p14="http://schemas.microsoft.com/office/powerpoint/2010/main" val="357414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3138" y="4378326"/>
            <a:ext cx="6322407" cy="4252913"/>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The meaning of “going to school” is changing.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While school is more important than ever, the idea of</a:t>
            </a:r>
            <a:r>
              <a:rPr lang="en-US" sz="1200" b="0" kern="1200" baseline="0" dirty="0" smtClean="0">
                <a:solidFill>
                  <a:schemeClr val="tx1"/>
                </a:solidFill>
                <a:latin typeface="+mn-lt"/>
                <a:ea typeface="+mn-ea"/>
                <a:cs typeface="+mn-cs"/>
              </a:rPr>
              <a:t> the classroom</a:t>
            </a:r>
            <a:r>
              <a:rPr lang="en-US" sz="1200" b="0" kern="1200" dirty="0" smtClean="0">
                <a:solidFill>
                  <a:schemeClr val="tx1"/>
                </a:solidFill>
                <a:latin typeface="+mn-lt"/>
                <a:ea typeface="+mn-ea"/>
                <a:cs typeface="+mn-cs"/>
              </a:rPr>
              <a:t> is changing.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These changes are largely being driven by important technology trends: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smtClean="0">
                <a:solidFill>
                  <a:schemeClr val="tx1"/>
                </a:solidFill>
                <a:latin typeface="+mn-lt"/>
                <a:ea typeface="+mn-ea"/>
                <a:cs typeface="+mn-cs"/>
              </a:rPr>
              <a:t> Mobility is a given for the current generation of students. However, this extends far beyond basic connectivity. Learning itself is becoming mobile.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smtClean="0">
                <a:solidFill>
                  <a:schemeClr val="tx1"/>
                </a:solidFill>
                <a:latin typeface="+mn-lt"/>
                <a:ea typeface="+mn-ea"/>
                <a:cs typeface="+mn-cs"/>
              </a:rPr>
              <a:t> Today’s students have grown up with social networking tools and expect the same degree of interactions on campus and in their classes.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smtClean="0">
                <a:solidFill>
                  <a:schemeClr val="tx1"/>
                </a:solidFill>
                <a:latin typeface="+mn-lt"/>
                <a:ea typeface="+mn-ea"/>
                <a:cs typeface="+mn-cs"/>
              </a:rPr>
              <a:t> Video is creating new opportunities to expand access to education while maintaining the person-to-person interactivity  and an high quality asynchronous education.</a:t>
            </a:r>
            <a:endParaRPr lang="en-US"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Technology is broadening the opportunity for learning, making every personally owned computer, smartphone, and tablet a potential academic resource.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latin typeface="+mn-lt"/>
              <a:ea typeface="+mn-ea"/>
              <a:cs typeface="+mn-cs"/>
            </a:endParaRPr>
          </a:p>
          <a:p>
            <a:pPr marL="0" indent="0">
              <a:buNone/>
            </a:pPr>
            <a:endParaRPr lang="en-US" sz="1100" dirty="0" smtClean="0">
              <a:solidFill>
                <a:srgbClr val="000000"/>
              </a:solidFill>
            </a:endParaRPr>
          </a:p>
        </p:txBody>
      </p:sp>
      <p:sp>
        <p:nvSpPr>
          <p:cNvPr id="4" name="Slide Number Placeholder 3"/>
          <p:cNvSpPr>
            <a:spLocks noGrp="1"/>
          </p:cNvSpPr>
          <p:nvPr>
            <p:ph type="sldNum" sz="quarter" idx="10"/>
          </p:nvPr>
        </p:nvSpPr>
        <p:spPr/>
        <p:txBody>
          <a:bodyPr/>
          <a:lstStyle/>
          <a:p>
            <a:pPr algn="r" rtl="0">
              <a:defRPr/>
            </a:pPr>
            <a:fld id="{8EAAB909-CEE8-4D03-8A78-5C0850B16A3E}" type="slidenum">
              <a:rPr lang="en-US" sz="1200" kern="1200">
                <a:solidFill>
                  <a:prstClr val="black"/>
                </a:solidFill>
                <a:latin typeface="Calibri"/>
                <a:ea typeface="+mn-ea"/>
                <a:cs typeface="+mn-cs"/>
              </a:rPr>
              <a:pPr algn="r" rtl="0">
                <a:defRPr/>
              </a:pPr>
              <a:t>4</a:t>
            </a:fld>
            <a:endParaRPr lang="en-US" sz="1200" kern="1200" dirty="0">
              <a:solidFill>
                <a:prstClr val="black"/>
              </a:solidFill>
              <a:latin typeface="Calibri"/>
              <a:ea typeface="+mn-ea"/>
              <a:cs typeface="+mn-cs"/>
            </a:endParaRPr>
          </a:p>
        </p:txBody>
      </p:sp>
    </p:spTree>
    <p:extLst>
      <p:ext uri="{BB962C8B-B14F-4D97-AF65-F5344CB8AC3E}">
        <p14:creationId xmlns:p14="http://schemas.microsoft.com/office/powerpoint/2010/main" val="2975766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According to Gartner, desktop virtualization is on the rise in the enterprise. The worldwide hosted virtual desktop (HVD) market is expected to reach 70 million units, or 15 percent of enterprise desktops and laptops by 2014.*  But, quality should not be compromised. To further accelerate this rapid market growth, customers need to ensure users receive a rich high-definition experience for voice and video, and an integrated systems approach that reduces the costs and complexity of deployment.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endParaRPr lang="en-US" b="0" dirty="0"/>
          </a:p>
        </p:txBody>
      </p:sp>
      <p:sp>
        <p:nvSpPr>
          <p:cNvPr id="4" name="Slide Number Placeholder 3"/>
          <p:cNvSpPr>
            <a:spLocks noGrp="1"/>
          </p:cNvSpPr>
          <p:nvPr>
            <p:ph type="sldNum" sz="quarter" idx="10"/>
          </p:nvPr>
        </p:nvSpPr>
        <p:spPr/>
        <p:txBody>
          <a:bodyPr/>
          <a:lstStyle/>
          <a:p>
            <a:pPr algn="r" rtl="0"/>
            <a:fld id="{D8B0DFB1-C835-4049-8551-241CE276AC71}" type="slidenum">
              <a:rPr lang="en-US" sz="1200" kern="1200">
                <a:solidFill>
                  <a:prstClr val="black"/>
                </a:solidFill>
                <a:latin typeface="Calibri"/>
                <a:ea typeface="+mn-ea"/>
                <a:cs typeface="+mn-cs"/>
              </a:rPr>
              <a:pPr algn="r" rtl="0"/>
              <a:t>5</a:t>
            </a:fld>
            <a:endParaRPr lang="en-US" sz="1200" kern="1200" dirty="0">
              <a:solidFill>
                <a:prstClr val="black"/>
              </a:solidFill>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Education leaders are confronted with significant pressures and challenges.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Pressures to control if not scale back the cost of IT services.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At the same time, demands from students, faculty and staff for robust IT services are increasing.</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list of supported devices and applications is growing driven by end-user choice.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Maintaining network security, data privacy and compliance is extremely challenging in this environment.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Students and faculty are increasingly dissatisfied with traditional computer labs. They want to be able to access the applications they need for courses any time from any device.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Delivering all of the above places increased demands on networks and data centers. Networks need to be more intelligent and data centers automated at the same time that they must be more reliable, faster and scalable.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Increasingly, Education leaders are looking for new models to respond to these pressures and challenges. They are searching for models that are sustainable and meet the changing needs of today’s education institutions.</a:t>
            </a:r>
          </a:p>
        </p:txBody>
      </p:sp>
      <p:sp>
        <p:nvSpPr>
          <p:cNvPr id="4" name="Slide Number Placeholder 3"/>
          <p:cNvSpPr>
            <a:spLocks noGrp="1"/>
          </p:cNvSpPr>
          <p:nvPr>
            <p:ph type="sldNum" sz="quarter" idx="10"/>
          </p:nvPr>
        </p:nvSpPr>
        <p:spPr/>
        <p:txBody>
          <a:bodyPr/>
          <a:lstStyle/>
          <a:p>
            <a:fld id="{96FA8831-C8BE-4802-9C2B-197E625A8934}" type="slidenum">
              <a:rPr lang="en-US" smtClean="0"/>
              <a:pPr/>
              <a:t>7</a:t>
            </a:fld>
            <a:endParaRPr lang="en-US" dirty="0"/>
          </a:p>
        </p:txBody>
      </p:sp>
    </p:spTree>
    <p:extLst>
      <p:ext uri="{BB962C8B-B14F-4D97-AF65-F5344CB8AC3E}">
        <p14:creationId xmlns:p14="http://schemas.microsoft.com/office/powerpoint/2010/main" val="182770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800"/>
              </a:spcBef>
              <a:buNone/>
            </a:pPr>
            <a:r>
              <a:rPr lang="en-US" sz="1600" kern="1200" dirty="0" smtClean="0">
                <a:solidFill>
                  <a:schemeClr val="tx1"/>
                </a:solidFill>
                <a:latin typeface="+mn-lt"/>
                <a:ea typeface="+mn-ea"/>
                <a:cs typeface="+mn-cs"/>
              </a:rPr>
              <a:t>Cisco</a:t>
            </a:r>
            <a:r>
              <a:rPr lang="en-US" sz="1600" kern="1200" baseline="30000" dirty="0" smtClean="0">
                <a:solidFill>
                  <a:schemeClr val="tx1"/>
                </a:solidFill>
                <a:latin typeface="+mn-lt"/>
                <a:ea typeface="+mn-ea"/>
                <a:cs typeface="+mn-cs"/>
                <a:sym typeface="Symbol"/>
              </a:rPr>
              <a:t> </a:t>
            </a:r>
            <a:r>
              <a:rPr lang="en-US" sz="1600" kern="1200" dirty="0" smtClean="0">
                <a:solidFill>
                  <a:schemeClr val="tx1"/>
                </a:solidFill>
                <a:latin typeface="+mn-lt"/>
                <a:ea typeface="+mn-ea"/>
                <a:cs typeface="+mn-cs"/>
              </a:rPr>
              <a:t>VXI</a:t>
            </a:r>
            <a:r>
              <a:rPr lang="en-US" sz="1600" kern="1200" baseline="0" dirty="0" smtClean="0">
                <a:solidFill>
                  <a:schemeClr val="tx1"/>
                </a:solidFill>
                <a:latin typeface="+mn-lt"/>
                <a:ea typeface="+mn-ea"/>
                <a:cs typeface="+mn-cs"/>
              </a:rPr>
              <a:t> </a:t>
            </a:r>
            <a:r>
              <a:rPr lang="en-US" sz="1600" kern="1200" dirty="0" smtClean="0">
                <a:solidFill>
                  <a:schemeClr val="tx1"/>
                </a:solidFill>
                <a:latin typeface="+mn-lt"/>
                <a:ea typeface="+mn-ea"/>
                <a:cs typeface="+mn-cs"/>
              </a:rPr>
              <a:t>delivers virtual workspaces that go beyond traditional classroom desktops to unify virtual desktops, voice, and video. </a:t>
            </a:r>
            <a:endParaRPr lang="en-US" sz="16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endParaRPr>
          </a:p>
          <a:p>
            <a:pPr marL="0" indent="0">
              <a:spcBef>
                <a:spcPts val="800"/>
              </a:spcBef>
              <a:buNone/>
            </a:pPr>
            <a:endParaRPr lang="en-US" sz="16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endParaRPr>
          </a:p>
          <a:p>
            <a:pPr marL="0" indent="0">
              <a:spcBef>
                <a:spcPts val="800"/>
              </a:spcBef>
              <a:buNone/>
            </a:pPr>
            <a:r>
              <a:rPr lang="en-US" sz="16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rPr>
              <a:t>Administrators</a:t>
            </a:r>
          </a:p>
          <a:p>
            <a:pPr marL="236538" lvl="1" indent="-125413">
              <a:spcBef>
                <a:spcPts val="600"/>
              </a:spcBef>
              <a:spcAft>
                <a:spcPts val="600"/>
              </a:spcAft>
              <a:buSzPct val="80000"/>
              <a:buFont typeface="Arial" pitchFamily="34" charset="0"/>
              <a:buChar char="•"/>
              <a:defRPr/>
            </a:pPr>
            <a:r>
              <a:rPr lang="en-US" sz="1400" dirty="0" smtClean="0">
                <a:solidFill>
                  <a:srgbClr val="000000"/>
                </a:solidFill>
              </a:rPr>
              <a:t>Delivers a virtual workspace solution that unifies virtual desktop, voice, video and collaboration for immersive student-teacher interactions and accelerated learning</a:t>
            </a:r>
            <a:endParaRPr lang="en-US" sz="1400" dirty="0" smtClean="0">
              <a:solidFill>
                <a:srgbClr val="3A3A3A"/>
              </a:solidFill>
            </a:endParaRPr>
          </a:p>
          <a:p>
            <a:pPr marL="236538" lvl="1" indent="-125413">
              <a:spcBef>
                <a:spcPts val="600"/>
              </a:spcBef>
              <a:spcAft>
                <a:spcPts val="600"/>
              </a:spcAft>
              <a:buSzPct val="80000"/>
              <a:buFont typeface="Arial" pitchFamily="34" charset="0"/>
              <a:buChar char="•"/>
              <a:defRPr/>
            </a:pPr>
            <a:r>
              <a:rPr lang="en-US" sz="1400" dirty="0" smtClean="0">
                <a:solidFill>
                  <a:srgbClr val="000000"/>
                </a:solidFill>
              </a:rPr>
              <a:t>Enhances compliance and risk mitigation by securely centralizing data and applications</a:t>
            </a:r>
          </a:p>
          <a:p>
            <a:pPr marL="236538" lvl="1" indent="-125413">
              <a:spcBef>
                <a:spcPts val="600"/>
              </a:spcBef>
              <a:spcAft>
                <a:spcPts val="600"/>
              </a:spcAft>
              <a:buSzPct val="80000"/>
              <a:buFont typeface="Arial" pitchFamily="34" charset="0"/>
              <a:buChar char="•"/>
              <a:defRPr/>
            </a:pPr>
            <a:r>
              <a:rPr lang="en-US" sz="1400" dirty="0" smtClean="0">
                <a:solidFill>
                  <a:srgbClr val="000000"/>
                </a:solidFill>
              </a:rPr>
              <a:t>Improves ROI through optimized infrastructure, simplified operations, extended PC refresh cycles and lower energy costs</a:t>
            </a:r>
          </a:p>
          <a:p>
            <a:pPr marL="236538" lvl="1" indent="-125413">
              <a:spcBef>
                <a:spcPts val="0"/>
              </a:spcBef>
              <a:spcAft>
                <a:spcPts val="600"/>
              </a:spcAft>
              <a:buSzPct val="80000"/>
              <a:buNone/>
              <a:defRPr/>
            </a:pPr>
            <a:endParaRPr lang="en-US" sz="16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endParaRPr>
          </a:p>
          <a:p>
            <a:pPr marL="236538" lvl="1" indent="-125413">
              <a:spcBef>
                <a:spcPts val="0"/>
              </a:spcBef>
              <a:spcAft>
                <a:spcPts val="600"/>
              </a:spcAft>
              <a:buSzPct val="80000"/>
              <a:buNone/>
              <a:defRPr/>
            </a:pPr>
            <a:r>
              <a:rPr lang="en-US" sz="16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rPr>
              <a:t>Students and Educators</a:t>
            </a:r>
          </a:p>
          <a:p>
            <a:pPr marL="236538" lvl="1" indent="-125413">
              <a:spcBef>
                <a:spcPts val="0"/>
              </a:spcBef>
              <a:spcAft>
                <a:spcPts val="600"/>
              </a:spcAft>
              <a:buSzPct val="80000"/>
              <a:buFont typeface="Arial" pitchFamily="34" charset="0"/>
              <a:buChar char="•"/>
              <a:defRPr/>
            </a:pPr>
            <a:r>
              <a:rPr lang="en-US" sz="1400" dirty="0" smtClean="0">
                <a:solidFill>
                  <a:srgbClr val="000000"/>
                </a:solidFill>
              </a:rPr>
              <a:t>Delivers uncompromised experience with access to all applications and collaboration services, anywhere on any device</a:t>
            </a:r>
          </a:p>
          <a:p>
            <a:pPr marL="236538" lvl="1" indent="-125413">
              <a:spcBef>
                <a:spcPts val="0"/>
              </a:spcBef>
              <a:spcAft>
                <a:spcPts val="600"/>
              </a:spcAft>
              <a:buSzPct val="80000"/>
              <a:buFont typeface="Arial" pitchFamily="34" charset="0"/>
              <a:buChar char="•"/>
              <a:defRPr/>
            </a:pPr>
            <a:r>
              <a:rPr lang="en-US" sz="1400" dirty="0" smtClean="0">
                <a:solidFill>
                  <a:srgbClr val="000000"/>
                </a:solidFill>
              </a:rPr>
              <a:t>Offers choice, freedom, and flexibility, aligning with different learning and teaching styles </a:t>
            </a:r>
          </a:p>
          <a:p>
            <a:pPr marL="236538" lvl="1" indent="-125413">
              <a:spcBef>
                <a:spcPts val="0"/>
              </a:spcBef>
              <a:spcAft>
                <a:spcPts val="600"/>
              </a:spcAft>
              <a:buSzPct val="80000"/>
              <a:buNone/>
              <a:defRPr/>
            </a:pPr>
            <a:endParaRPr lang="en-US" sz="16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endParaRPr>
          </a:p>
          <a:p>
            <a:pPr marL="236538" lvl="1" indent="-125413">
              <a:spcBef>
                <a:spcPts val="0"/>
              </a:spcBef>
              <a:spcAft>
                <a:spcPts val="600"/>
              </a:spcAft>
              <a:buSzPct val="80000"/>
              <a:buNone/>
              <a:defRPr/>
            </a:pPr>
            <a:r>
              <a:rPr lang="en-US" sz="16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rPr>
              <a:t>IT Leaders</a:t>
            </a:r>
          </a:p>
          <a:p>
            <a:pPr lvl="0">
              <a:spcBef>
                <a:spcPts val="600"/>
              </a:spcBef>
              <a:spcAft>
                <a:spcPts val="600"/>
              </a:spcAft>
              <a:buFont typeface="Arial" pitchFamily="34" charset="0"/>
              <a:buChar char="•"/>
            </a:pPr>
            <a:r>
              <a:rPr lang="en-US" sz="1400" dirty="0" smtClean="0">
                <a:solidFill>
                  <a:srgbClr val="000000"/>
                </a:solidFill>
              </a:rPr>
              <a:t>Rapidly address changing application demands, while ensuring standardized operating images</a:t>
            </a:r>
          </a:p>
          <a:p>
            <a:pPr>
              <a:spcBef>
                <a:spcPts val="600"/>
              </a:spcBef>
              <a:spcAft>
                <a:spcPts val="600"/>
              </a:spcAft>
              <a:buFont typeface="Arial" pitchFamily="34" charset="0"/>
              <a:buChar char="•"/>
            </a:pPr>
            <a:r>
              <a:rPr lang="en-US" sz="1400" dirty="0" smtClean="0">
                <a:solidFill>
                  <a:srgbClr val="000000"/>
                </a:solidFill>
              </a:rPr>
              <a:t>Optimizes business agility by facilitating secure provisioning of more end users </a:t>
            </a:r>
          </a:p>
          <a:p>
            <a:pPr lvl="0">
              <a:spcBef>
                <a:spcPts val="600"/>
              </a:spcBef>
              <a:spcAft>
                <a:spcPts val="600"/>
              </a:spcAft>
              <a:buFont typeface="Arial" pitchFamily="34" charset="0"/>
              <a:buChar char="•"/>
            </a:pPr>
            <a:r>
              <a:rPr lang="en-US" sz="1400" dirty="0" smtClean="0">
                <a:solidFill>
                  <a:srgbClr val="000000"/>
                </a:solidFill>
              </a:rPr>
              <a:t>Provides heightened security against unauthorized applications or malware</a:t>
            </a:r>
          </a:p>
          <a:p>
            <a:pPr>
              <a:spcBef>
                <a:spcPts val="600"/>
              </a:spcBef>
              <a:spcAft>
                <a:spcPts val="600"/>
              </a:spcAft>
              <a:buFont typeface="Arial" pitchFamily="34" charset="0"/>
              <a:buChar char="•"/>
            </a:pPr>
            <a:r>
              <a:rPr lang="en-US" sz="1400" dirty="0" smtClean="0">
                <a:solidFill>
                  <a:srgbClr val="000000"/>
                </a:solidFill>
              </a:rPr>
              <a:t>Enables faster, simpler deployment of workspace solutions with validated designs, system roadmaps, streamlined operational model, as well as end-to-end</a:t>
            </a:r>
            <a:r>
              <a:rPr lang="en-US" sz="1400" baseline="0" dirty="0" smtClean="0">
                <a:solidFill>
                  <a:srgbClr val="000000"/>
                </a:solidFill>
              </a:rPr>
              <a:t> </a:t>
            </a:r>
            <a:r>
              <a:rPr lang="en-US" sz="1400" dirty="0" smtClean="0">
                <a:solidFill>
                  <a:srgbClr val="000000"/>
                </a:solidFill>
              </a:rPr>
              <a:t>support and service</a:t>
            </a:r>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pPr/>
              <a:t>8</a:t>
            </a:fld>
            <a:endParaRPr lang="en-US" dirty="0"/>
          </a:p>
        </p:txBody>
      </p:sp>
    </p:spTree>
    <p:extLst>
      <p:ext uri="{BB962C8B-B14F-4D97-AF65-F5344CB8AC3E}">
        <p14:creationId xmlns:p14="http://schemas.microsoft.com/office/powerpoint/2010/main" val="909713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8831-C8BE-4802-9C2B-197E625A8934}" type="slidenum">
              <a:rPr lang="en-US" smtClean="0"/>
              <a:pPr/>
              <a:t>9</a:t>
            </a:fld>
            <a:endParaRPr lang="en-US" dirty="0"/>
          </a:p>
        </p:txBody>
      </p:sp>
    </p:spTree>
    <p:extLst>
      <p:ext uri="{BB962C8B-B14F-4D97-AF65-F5344CB8AC3E}">
        <p14:creationId xmlns:p14="http://schemas.microsoft.com/office/powerpoint/2010/main" val="1171575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1"/>
          <p:cNvSpPr>
            <a:spLocks noGrp="1" noChangeArrowheads="1"/>
          </p:cNvSpPr>
          <p:nvPr>
            <p:ph type="sldNum" sz="quarter" idx="5"/>
          </p:nvPr>
        </p:nvSpPr>
        <p:spPr bwMode="auto">
          <a:xfrm>
            <a:off x="3884614" y="8829674"/>
            <a:ext cx="2971800" cy="465139"/>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7A679D06-76B8-4027-9D16-0F59867F909A}" type="slidenum">
              <a:rPr lang="en-US"/>
              <a:pPr fontAlgn="base">
                <a:spcBef>
                  <a:spcPct val="0"/>
                </a:spcBef>
                <a:spcAft>
                  <a:spcPct val="0"/>
                </a:spcAft>
              </a:pPr>
              <a:t>10</a:t>
            </a:fld>
            <a:endParaRPr lang="en-US" dirty="0"/>
          </a:p>
        </p:txBody>
      </p:sp>
      <p:sp>
        <p:nvSpPr>
          <p:cNvPr id="76802" name="Rectangle 2"/>
          <p:cNvSpPr>
            <a:spLocks noGrp="1" noRot="1" noChangeAspect="1" noChangeArrowheads="1" noTextEdit="1"/>
          </p:cNvSpPr>
          <p:nvPr>
            <p:ph type="sldImg"/>
          </p:nvPr>
        </p:nvSpPr>
        <p:spPr bwMode="auto">
          <a:xfrm>
            <a:off x="800100" y="242888"/>
            <a:ext cx="5318125" cy="3989387"/>
          </a:xfrm>
          <a:noFill/>
          <a:ln>
            <a:solidFill>
              <a:srgbClr val="000000"/>
            </a:solidFill>
            <a:miter lim="800000"/>
            <a:headEnd/>
            <a:tailEnd/>
          </a:ln>
        </p:spPr>
      </p:sp>
      <p:sp>
        <p:nvSpPr>
          <p:cNvPr id="76803" name="Rectangle 3"/>
          <p:cNvSpPr>
            <a:spLocks noGrp="1" noChangeArrowheads="1"/>
          </p:cNvSpPr>
          <p:nvPr>
            <p:ph type="body" idx="1"/>
          </p:nvPr>
        </p:nvSpPr>
        <p:spPr bwMode="auto">
          <a:xfrm>
            <a:off x="395290" y="4379914"/>
            <a:ext cx="5989637" cy="4252912"/>
          </a:xfrm>
          <a:noFill/>
        </p:spPr>
        <p:txBody>
          <a:bodyPr wrap="square" lIns="90505" tIns="45252" rIns="90505" bIns="45252" numCol="1" anchor="t" anchorCtr="0" compatLnSpc="1">
            <a:prstTxWarp prst="textNoShape">
              <a:avLst/>
            </a:prstTxWarp>
          </a:bodyPr>
          <a:lstStyle/>
          <a:p>
            <a:r>
              <a:rPr lang="en-US" sz="1200" kern="1200" dirty="0" smtClean="0">
                <a:solidFill>
                  <a:schemeClr val="tx1"/>
                </a:solidFill>
                <a:latin typeface="+mn-lt"/>
                <a:ea typeface="+mn-ea"/>
                <a:cs typeface="+mn-cs"/>
              </a:rPr>
              <a:t>Cisco VXI empowers Education</a:t>
            </a:r>
            <a:r>
              <a:rPr lang="en-US" sz="1200" kern="1200" baseline="0" dirty="0" smtClean="0">
                <a:solidFill>
                  <a:schemeClr val="tx1"/>
                </a:solidFill>
                <a:latin typeface="+mn-lt"/>
                <a:ea typeface="+mn-ea"/>
                <a:cs typeface="+mn-cs"/>
              </a:rPr>
              <a:t> and </a:t>
            </a:r>
            <a:r>
              <a:rPr lang="en-US" sz="1200" kern="1200" dirty="0" smtClean="0">
                <a:solidFill>
                  <a:schemeClr val="tx1"/>
                </a:solidFill>
                <a:latin typeface="+mn-lt"/>
                <a:ea typeface="+mn-ea"/>
                <a:cs typeface="+mn-cs"/>
              </a:rPr>
              <a:t> IT leaders to provide flexible, secure workspace services with uncompromised user experiences for students, teachers, and administrators.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Cisco VXI helps to</a:t>
            </a:r>
            <a:r>
              <a:rPr lang="en-US" sz="1200" kern="1200" baseline="0" dirty="0" smtClean="0">
                <a:solidFill>
                  <a:schemeClr val="tx1"/>
                </a:solidFill>
                <a:latin typeface="+mn-lt"/>
                <a:ea typeface="+mn-ea"/>
                <a:cs typeface="+mn-cs"/>
              </a:rPr>
              <a:t> address important use cases in education</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Providing</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personal virtual workspaces for remote learning environments</a:t>
            </a:r>
            <a:r>
              <a:rPr lang="en-US" sz="1200" kern="1200" baseline="0" dirty="0" smtClean="0">
                <a:solidFill>
                  <a:schemeClr val="tx1"/>
                </a:solidFill>
                <a:latin typeface="+mn-lt"/>
                <a:ea typeface="+mn-ea"/>
                <a:cs typeface="+mn-cs"/>
              </a:rPr>
              <a:t> instead of fixed computer labs. </a:t>
            </a:r>
            <a:endParaRPr lang="en-US" sz="1200" kern="1200" dirty="0" smtClean="0">
              <a:solidFill>
                <a:schemeClr val="tx1"/>
              </a:solidFill>
              <a:latin typeface="+mn-lt"/>
              <a:ea typeface="+mn-ea"/>
              <a:cs typeface="+mn-cs"/>
            </a:endParaRPr>
          </a:p>
          <a:p>
            <a:pPr lvl="0">
              <a:buFont typeface="Arial" pitchFamily="34" charset="0"/>
              <a:buChar char="•"/>
            </a:pPr>
            <a:r>
              <a:rPr lang="en-US" sz="1200" kern="1200" dirty="0" smtClean="0">
                <a:solidFill>
                  <a:schemeClr val="tx1"/>
                </a:solidFill>
                <a:latin typeface="+mn-lt"/>
                <a:ea typeface="+mn-ea"/>
                <a:cs typeface="+mn-cs"/>
              </a:rPr>
              <a:t>Provision</a:t>
            </a:r>
            <a:r>
              <a:rPr lang="en-US" sz="1200" kern="1200" baseline="0" dirty="0" smtClean="0">
                <a:solidFill>
                  <a:schemeClr val="tx1"/>
                </a:solidFill>
                <a:latin typeface="+mn-lt"/>
                <a:ea typeface="+mn-ea"/>
                <a:cs typeface="+mn-cs"/>
              </a:rPr>
              <a:t> a virtual workspace for </a:t>
            </a:r>
            <a:r>
              <a:rPr lang="en-US" sz="1200" kern="1200" dirty="0" smtClean="0">
                <a:solidFill>
                  <a:schemeClr val="tx1"/>
                </a:solidFill>
                <a:latin typeface="+mn-lt"/>
                <a:ea typeface="+mn-ea"/>
                <a:cs typeface="+mn-cs"/>
              </a:rPr>
              <a:t>every student, teacher, and staff member, which provides a consistent experience on or off campus</a:t>
            </a:r>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lvl="0">
              <a:buFont typeface="Arial" pitchFamily="34" charset="0"/>
              <a:buChar char="•"/>
            </a:pPr>
            <a:r>
              <a:rPr lang="en-US" sz="1200" kern="1200" dirty="0" smtClean="0">
                <a:solidFill>
                  <a:schemeClr val="tx1"/>
                </a:solidFill>
                <a:latin typeface="+mn-lt"/>
                <a:ea typeface="+mn-ea"/>
                <a:cs typeface="+mn-cs"/>
              </a:rPr>
              <a:t>Offering nonpersistent or “clean” desktops free of viruses, malware, or unauthorized applications which increases security and data compliance</a:t>
            </a:r>
          </a:p>
          <a:p>
            <a:pPr lvl="0">
              <a:buFont typeface="Arial" pitchFamily="34" charset="0"/>
              <a:buChar char="•"/>
            </a:pPr>
            <a:r>
              <a:rPr lang="en-US" sz="1200" kern="1200" dirty="0" smtClean="0">
                <a:solidFill>
                  <a:schemeClr val="tx1"/>
                </a:solidFill>
                <a:latin typeface="+mn-lt"/>
                <a:ea typeface="+mn-ea"/>
                <a:cs typeface="+mn-cs"/>
              </a:rPr>
              <a:t>Allowing students to access their personal workspace from personal devices such as tablets or smartphones </a:t>
            </a:r>
          </a:p>
          <a:p>
            <a:pPr lvl="0">
              <a:buFont typeface="Arial" pitchFamily="34" charset="0"/>
              <a:buChar char="•"/>
            </a:pPr>
            <a:r>
              <a:rPr lang="en-US" sz="1200" kern="1200" dirty="0" smtClean="0">
                <a:solidFill>
                  <a:schemeClr val="tx1"/>
                </a:solidFill>
                <a:latin typeface="+mn-lt"/>
                <a:ea typeface="+mn-ea"/>
                <a:cs typeface="+mn-cs"/>
              </a:rPr>
              <a:t>Creates opportunity to scale</a:t>
            </a:r>
            <a:r>
              <a:rPr lang="en-US" sz="1200" kern="1200" baseline="0" dirty="0" smtClean="0">
                <a:solidFill>
                  <a:schemeClr val="tx1"/>
                </a:solidFill>
                <a:latin typeface="+mn-lt"/>
                <a:ea typeface="+mn-ea"/>
                <a:cs typeface="+mn-cs"/>
              </a:rPr>
              <a:t> existing IT resources:</a:t>
            </a:r>
            <a:endParaRPr lang="en-US" sz="1200" kern="1200" dirty="0" smtClean="0">
              <a:solidFill>
                <a:schemeClr val="tx1"/>
              </a:solidFill>
              <a:latin typeface="+mn-lt"/>
              <a:ea typeface="+mn-ea"/>
              <a:cs typeface="+mn-cs"/>
            </a:endParaRPr>
          </a:p>
          <a:p>
            <a:pPr lvl="1">
              <a:buFont typeface="Arial" pitchFamily="34" charset="0"/>
              <a:buChar char="•"/>
            </a:pPr>
            <a:r>
              <a:rPr lang="en-US" sz="1200" kern="1200" dirty="0" smtClean="0">
                <a:solidFill>
                  <a:schemeClr val="tx1"/>
                </a:solidFill>
                <a:latin typeface="+mn-lt"/>
                <a:ea typeface="+mn-ea"/>
                <a:cs typeface="+mn-cs"/>
              </a:rPr>
              <a:t>Optimizing adds, moves, and changes for large desktop populations, while consuming minimal IT resources and time</a:t>
            </a:r>
          </a:p>
          <a:p>
            <a:pPr lvl="1">
              <a:buFont typeface="Arial" pitchFamily="34" charset="0"/>
              <a:buChar char="•"/>
            </a:pPr>
            <a:r>
              <a:rPr lang="en-US" sz="1200" kern="1200" dirty="0" smtClean="0">
                <a:solidFill>
                  <a:schemeClr val="tx1"/>
                </a:solidFill>
                <a:latin typeface="+mn-lt"/>
                <a:ea typeface="+mn-ea"/>
                <a:cs typeface="+mn-cs"/>
              </a:rPr>
              <a:t>Simplifying migration to newer operating systems</a:t>
            </a:r>
          </a:p>
          <a:p>
            <a:pPr lvl="1">
              <a:buFont typeface="Arial" pitchFamily="34" charset="0"/>
              <a:buChar char="•"/>
            </a:pPr>
            <a:r>
              <a:rPr lang="en-US" sz="1200" kern="1200" dirty="0" smtClean="0">
                <a:solidFill>
                  <a:schemeClr val="tx1"/>
                </a:solidFill>
                <a:latin typeface="+mn-lt"/>
                <a:ea typeface="+mn-ea"/>
                <a:cs typeface="+mn-cs"/>
              </a:rPr>
              <a:t>Reducing support and help-desk calls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More sustainable IT</a:t>
            </a:r>
            <a:r>
              <a:rPr lang="en-US" sz="1200" kern="1200" baseline="0" dirty="0" smtClean="0">
                <a:solidFill>
                  <a:schemeClr val="tx1"/>
                </a:solidFill>
                <a:latin typeface="+mn-lt"/>
                <a:ea typeface="+mn-ea"/>
                <a:cs typeface="+mn-cs"/>
              </a:rPr>
              <a:t> model by e</a:t>
            </a:r>
            <a:r>
              <a:rPr lang="en-US" sz="1200" kern="1200" dirty="0" smtClean="0">
                <a:solidFill>
                  <a:schemeClr val="tx1"/>
                </a:solidFill>
                <a:latin typeface="+mn-lt"/>
                <a:ea typeface="+mn-ea"/>
                <a:cs typeface="+mn-cs"/>
              </a:rPr>
              <a:t>xtending the time between required desktop hardware refreshes and lower energy</a:t>
            </a:r>
            <a:r>
              <a:rPr lang="en-US" sz="1200" kern="1200" baseline="0" dirty="0" smtClean="0">
                <a:solidFill>
                  <a:schemeClr val="tx1"/>
                </a:solidFill>
                <a:latin typeface="+mn-lt"/>
                <a:ea typeface="+mn-ea"/>
                <a:cs typeface="+mn-cs"/>
              </a:rPr>
              <a:t> costs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kern="1200" baseline="0" dirty="0" smtClean="0">
                <a:solidFill>
                  <a:schemeClr val="tx1"/>
                </a:solidFill>
                <a:latin typeface="+mn-lt"/>
                <a:ea typeface="+mn-ea"/>
                <a:cs typeface="+mn-cs"/>
              </a:rPr>
              <a:t>In the next few slides, we’ll explore a few of these opportunities in greater detail.</a:t>
            </a:r>
            <a:endParaRPr lang="en-US" sz="1200" kern="1200" dirty="0" smtClean="0">
              <a:solidFill>
                <a:schemeClr val="tx1"/>
              </a:solidFill>
              <a:latin typeface="+mn-lt"/>
              <a:ea typeface="+mn-ea"/>
              <a:cs typeface="+mn-cs"/>
            </a:endParaRPr>
          </a:p>
          <a:p>
            <a:pPr lvl="0">
              <a:buFont typeface="Arial" pitchFamily="34" charset="0"/>
              <a:buChar char="•"/>
            </a:pPr>
            <a:endParaRPr lang="en-US" sz="1200" kern="1200" dirty="0" smtClean="0">
              <a:solidFill>
                <a:schemeClr val="tx1"/>
              </a:solidFill>
              <a:latin typeface="+mn-lt"/>
              <a:ea typeface="+mn-ea"/>
              <a:cs typeface="+mn-cs"/>
            </a:endParaRPr>
          </a:p>
          <a:p>
            <a:pPr>
              <a:spcBef>
                <a:spcPts val="870"/>
              </a:spcBef>
            </a:pPr>
            <a:endParaRPr lang="en-US" sz="140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06" t="5006" r="8569" b="31071"/>
          <a:stretch/>
        </p:blipFill>
        <p:spPr>
          <a:xfrm flipH="1">
            <a:off x="0" y="0"/>
            <a:ext cx="9144000" cy="6858000"/>
          </a:xfrm>
          <a:prstGeom prst="rect">
            <a:avLst/>
          </a:prstGeom>
        </p:spPr>
      </p:pic>
      <p:grpSp>
        <p:nvGrpSpPr>
          <p:cNvPr id="59" name="Group 67"/>
          <p:cNvGrpSpPr/>
          <p:nvPr userDrawn="1"/>
        </p:nvGrpSpPr>
        <p:grpSpPr>
          <a:xfrm>
            <a:off x="341314" y="311151"/>
            <a:ext cx="829170" cy="438358"/>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grpSp>
      <p:sp>
        <p:nvSpPr>
          <p:cNvPr id="2" name="Title 1"/>
          <p:cNvSpPr>
            <a:spLocks noGrp="1"/>
          </p:cNvSpPr>
          <p:nvPr>
            <p:ph type="ctrTitle" hasCustomPrompt="1"/>
          </p:nvPr>
        </p:nvSpPr>
        <p:spPr>
          <a:xfrm>
            <a:off x="221393" y="1236689"/>
            <a:ext cx="8112125" cy="2651722"/>
          </a:xfrm>
        </p:spPr>
        <p:txBody>
          <a:bodyPr/>
          <a:lstStyle>
            <a:lvl1pPr>
              <a:lnSpc>
                <a:spcPct val="90000"/>
              </a:lnSpc>
              <a:defRPr lang="en-US" sz="48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4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2"/>
            <a:ext cx="8097838" cy="384175"/>
          </a:xfrm>
        </p:spPr>
        <p:txBody>
          <a:bodyPr/>
          <a:lstStyle>
            <a:lvl1pPr marL="0" indent="0">
              <a:buFontTx/>
              <a:buNone/>
              <a:defRPr lang="en-US" sz="1800" b="0" kern="1200" dirty="0">
                <a:solidFill>
                  <a:schemeClr val="bg2">
                    <a:lumMod val="50000"/>
                  </a:schemeClr>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8" y="5232770"/>
            <a:ext cx="8112125" cy="384175"/>
          </a:xfrm>
        </p:spPr>
        <p:txBody>
          <a:bodyPr/>
          <a:lstStyle>
            <a:lvl1pPr marL="0" indent="0">
              <a:buFontTx/>
              <a:buNone/>
              <a:defRPr lang="en-US" sz="1400" b="0" kern="1200" dirty="0">
                <a:solidFill>
                  <a:schemeClr val="bg2">
                    <a:lumMod val="50000"/>
                  </a:schemeClr>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3192980404"/>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5" y="1600200"/>
            <a:ext cx="2622550" cy="4391025"/>
          </a:xfrm>
        </p:spPr>
        <p:txBody>
          <a:bodyPr/>
          <a:lstStyle>
            <a:lvl1pPr>
              <a:defRPr>
                <a:solidFill>
                  <a:srgbClr val="2B348E"/>
                </a:solidFill>
                <a:latin typeface="+mj-lt"/>
                <a:cs typeface="Arial" pitchFamily="34" charset="0"/>
              </a:defRPr>
            </a:lvl1pPr>
            <a:lvl2pPr>
              <a:defRPr>
                <a:solidFill>
                  <a:srgbClr val="2B348E"/>
                </a:solidFill>
                <a:latin typeface="+mj-lt"/>
                <a:cs typeface="Arial" pitchFamily="34" charset="0"/>
              </a:defRPr>
            </a:lvl2pPr>
            <a:lvl3pPr>
              <a:defRPr>
                <a:solidFill>
                  <a:srgbClr val="2B348E"/>
                </a:solidFill>
                <a:latin typeface="+mj-lt"/>
                <a:cs typeface="Arial" pitchFamily="34" charset="0"/>
              </a:defRPr>
            </a:lvl3pPr>
            <a:lvl4pPr>
              <a:defRPr>
                <a:solidFill>
                  <a:srgbClr val="2B348E"/>
                </a:solidFill>
                <a:latin typeface="+mj-lt"/>
                <a:cs typeface="Arial" pitchFamily="34" charset="0"/>
              </a:defRPr>
            </a:lvl4pPr>
            <a:lvl5pPr>
              <a:defRPr>
                <a:solidFill>
                  <a:srgbClr val="2B348E"/>
                </a:solidFill>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2"/>
          <p:cNvSpPr>
            <a:spLocks noGrp="1"/>
          </p:cNvSpPr>
          <p:nvPr>
            <p:ph type="body" sz="quarter" idx="15"/>
          </p:nvPr>
        </p:nvSpPr>
        <p:spPr>
          <a:xfrm>
            <a:off x="3292474" y="1600200"/>
            <a:ext cx="2593975" cy="4362450"/>
          </a:xfrm>
        </p:spPr>
        <p:txBody>
          <a:bodyPr/>
          <a:lstStyle>
            <a:lvl1pPr>
              <a:defRPr>
                <a:solidFill>
                  <a:srgbClr val="2B348E"/>
                </a:solidFill>
                <a:latin typeface="+mj-lt"/>
                <a:cs typeface="Arial" pitchFamily="34" charset="0"/>
              </a:defRPr>
            </a:lvl1pPr>
            <a:lvl2pPr>
              <a:defRPr>
                <a:solidFill>
                  <a:srgbClr val="2B348E"/>
                </a:solidFill>
                <a:latin typeface="+mj-lt"/>
                <a:cs typeface="Arial" pitchFamily="34" charset="0"/>
              </a:defRPr>
            </a:lvl2pPr>
            <a:lvl3pPr>
              <a:defRPr>
                <a:solidFill>
                  <a:srgbClr val="2B348E"/>
                </a:solidFill>
                <a:latin typeface="+mj-lt"/>
                <a:cs typeface="Arial" pitchFamily="34" charset="0"/>
              </a:defRPr>
            </a:lvl3pPr>
            <a:lvl4pPr>
              <a:defRPr>
                <a:solidFill>
                  <a:srgbClr val="2B348E"/>
                </a:solidFill>
                <a:latin typeface="+mj-lt"/>
                <a:cs typeface="Arial" pitchFamily="34" charset="0"/>
              </a:defRPr>
            </a:lvl4pPr>
            <a:lvl5pPr>
              <a:defRPr>
                <a:solidFill>
                  <a:srgbClr val="2B348E"/>
                </a:solidFill>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2"/>
          <p:cNvSpPr>
            <a:spLocks noGrp="1"/>
          </p:cNvSpPr>
          <p:nvPr>
            <p:ph type="body" sz="quarter" idx="16"/>
          </p:nvPr>
        </p:nvSpPr>
        <p:spPr>
          <a:xfrm>
            <a:off x="6300788" y="1600200"/>
            <a:ext cx="2633662" cy="4333875"/>
          </a:xfrm>
        </p:spPr>
        <p:txBody>
          <a:bodyPr/>
          <a:lstStyle>
            <a:lvl1pPr>
              <a:defRPr>
                <a:solidFill>
                  <a:srgbClr val="2B348E"/>
                </a:solidFill>
                <a:latin typeface="+mj-lt"/>
                <a:cs typeface="Arial" pitchFamily="34" charset="0"/>
              </a:defRPr>
            </a:lvl1pPr>
            <a:lvl2pPr>
              <a:defRPr>
                <a:solidFill>
                  <a:srgbClr val="2B348E"/>
                </a:solidFill>
                <a:latin typeface="+mj-lt"/>
                <a:cs typeface="Arial" pitchFamily="34" charset="0"/>
              </a:defRPr>
            </a:lvl2pPr>
            <a:lvl3pPr>
              <a:defRPr>
                <a:solidFill>
                  <a:srgbClr val="2B348E"/>
                </a:solidFill>
                <a:latin typeface="+mj-lt"/>
                <a:cs typeface="Arial" pitchFamily="34" charset="0"/>
              </a:defRPr>
            </a:lvl3pPr>
            <a:lvl4pPr>
              <a:defRPr>
                <a:solidFill>
                  <a:srgbClr val="2B348E"/>
                </a:solidFill>
                <a:latin typeface="+mj-lt"/>
                <a:cs typeface="Arial" pitchFamily="34" charset="0"/>
              </a:defRPr>
            </a:lvl4pPr>
            <a:lvl5pPr>
              <a:defRPr>
                <a:solidFill>
                  <a:srgbClr val="2B348E"/>
                </a:solidFill>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Text Placeholder 20"/>
          <p:cNvSpPr>
            <a:spLocks noGrp="1" noChangeAspect="1"/>
          </p:cNvSpPr>
          <p:nvPr>
            <p:ph type="body" sz="quarter" idx="17"/>
          </p:nvPr>
        </p:nvSpPr>
        <p:spPr>
          <a:xfrm>
            <a:off x="219456"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solidFill>
                  <a:srgbClr val="2B348E"/>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2" name="Text Placeholder 20"/>
          <p:cNvSpPr>
            <a:spLocks noGrp="1"/>
          </p:cNvSpPr>
          <p:nvPr>
            <p:ph type="body" sz="quarter" idx="18"/>
          </p:nvPr>
        </p:nvSpPr>
        <p:spPr>
          <a:xfrm>
            <a:off x="3255264"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solidFill>
                  <a:srgbClr val="2B348E"/>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4" name="Text Placeholder 20"/>
          <p:cNvSpPr>
            <a:spLocks noGrp="1" noChangeAspect="1"/>
          </p:cNvSpPr>
          <p:nvPr>
            <p:ph type="body" sz="quarter" idx="19"/>
          </p:nvPr>
        </p:nvSpPr>
        <p:spPr>
          <a:xfrm>
            <a:off x="6273302"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solidFill>
                  <a:srgbClr val="2B348E"/>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pic>
        <p:nvPicPr>
          <p:cNvPr id="8" name="Picture 7" descr="CISCO_WAVE_01_RGB.jpg"/>
          <p:cNvPicPr>
            <a:picLocks noChangeAspect="1"/>
          </p:cNvPicPr>
          <p:nvPr userDrawn="1"/>
        </p:nvPicPr>
        <p:blipFill>
          <a:blip r:embed="rId2" cstate="print"/>
          <a:srcRect l="78496" r="20456" b="20091"/>
          <a:stretch>
            <a:fillRect/>
          </a:stretch>
        </p:blipFill>
        <p:spPr>
          <a:xfrm>
            <a:off x="3038785" y="726538"/>
            <a:ext cx="86236" cy="5480128"/>
          </a:xfrm>
          <a:prstGeom prst="rect">
            <a:avLst/>
          </a:prstGeom>
        </p:spPr>
      </p:pic>
      <p:pic>
        <p:nvPicPr>
          <p:cNvPr id="9" name="Picture 8" descr="CISCO_WAVE_01_RGB.jpg"/>
          <p:cNvPicPr>
            <a:picLocks noChangeAspect="1"/>
          </p:cNvPicPr>
          <p:nvPr userDrawn="1"/>
        </p:nvPicPr>
        <p:blipFill>
          <a:blip r:embed="rId2" cstate="print"/>
          <a:srcRect l="78496" r="20456" b="20091"/>
          <a:stretch>
            <a:fillRect/>
          </a:stretch>
        </p:blipFill>
        <p:spPr>
          <a:xfrm>
            <a:off x="6057066" y="726538"/>
            <a:ext cx="86236" cy="5480128"/>
          </a:xfrm>
          <a:prstGeom prst="rect">
            <a:avLst/>
          </a:prstGeom>
        </p:spPr>
      </p:pic>
    </p:spTree>
    <p:extLst>
      <p:ext uri="{BB962C8B-B14F-4D97-AF65-F5344CB8AC3E}">
        <p14:creationId xmlns:p14="http://schemas.microsoft.com/office/powerpoint/2010/main" val="2341436537"/>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0" baseline="0" dirty="0">
                <a:solidFill>
                  <a:srgbClr val="2B348E"/>
                </a:soli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249466" y="6062114"/>
            <a:ext cx="7461250" cy="276999"/>
          </a:xfrm>
        </p:spPr>
        <p:txBody>
          <a:bodyPr wrap="square" anchor="b" anchorCtr="0">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971312337"/>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solidFill>
                  <a:srgbClr val="2B348E"/>
                </a:soli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Autofit/>
          </a:bodyPr>
          <a:lstStyle>
            <a:lvl1pPr marL="0" indent="0" algn="l" defTabSz="914400" rtl="0" eaLnBrk="1" latinLnBrk="0" hangingPunct="1">
              <a:lnSpc>
                <a:spcPct val="80000"/>
              </a:lnSpc>
              <a:spcBef>
                <a:spcPct val="0"/>
              </a:spcBef>
              <a:buFontTx/>
              <a:buNone/>
              <a:defRPr lang="en-US" sz="2400" b="0" kern="1200" spc="0" baseline="0" dirty="0" smtClean="0">
                <a:solidFill>
                  <a:srgbClr val="2B348E"/>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899270705"/>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solidFill>
                  <a:srgbClr val="2B348E"/>
                </a:soli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95727001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0406" t="5006" r="8569" b="31071"/>
          <a:stretch/>
        </p:blipFill>
        <p:spPr>
          <a:xfrm flipH="1">
            <a:off x="0" y="0"/>
            <a:ext cx="9144000" cy="6858000"/>
          </a:xfrm>
          <a:prstGeom prst="rect">
            <a:avLst/>
          </a:prstGeom>
        </p:spPr>
      </p:pic>
      <p:sp>
        <p:nvSpPr>
          <p:cNvPr id="3" name="Subtitle 2"/>
          <p:cNvSpPr>
            <a:spLocks noGrp="1"/>
          </p:cNvSpPr>
          <p:nvPr>
            <p:ph type="subTitle" idx="1" hasCustomPrompt="1"/>
          </p:nvPr>
        </p:nvSpPr>
        <p:spPr>
          <a:xfrm>
            <a:off x="387097" y="5842635"/>
            <a:ext cx="8112126"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 name="Title 1"/>
          <p:cNvSpPr>
            <a:spLocks noGrp="1"/>
          </p:cNvSpPr>
          <p:nvPr>
            <p:ph type="ctrTitle" hasCustomPrompt="1"/>
          </p:nvPr>
        </p:nvSpPr>
        <p:spPr>
          <a:xfrm>
            <a:off x="387097" y="649224"/>
            <a:ext cx="7447744" cy="4462426"/>
          </a:xfrm>
        </p:spPr>
        <p:txBody>
          <a:bodyPr/>
          <a:lstStyle>
            <a:lvl1pPr marL="0" indent="0" algn="l" defTabSz="914400" rtl="0" eaLnBrk="1" latinLnBrk="0" hangingPunct="1">
              <a:lnSpc>
                <a:spcPct val="80000"/>
              </a:lnSpc>
              <a:spcBef>
                <a:spcPct val="0"/>
              </a:spcBef>
              <a:buClr>
                <a:schemeClr val="tx1"/>
              </a:buClr>
              <a:buFont typeface="Arial" pitchFamily="34" charset="0"/>
              <a:buNone/>
              <a:defRPr lang="en-US" sz="5400" b="0" kern="1200" spc="0" baseline="0" dirty="0">
                <a:solidFill>
                  <a:srgbClr val="FFFFFF"/>
                </a:soli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Tree>
    <p:extLst>
      <p:ext uri="{BB962C8B-B14F-4D97-AF65-F5344CB8AC3E}">
        <p14:creationId xmlns:p14="http://schemas.microsoft.com/office/powerpoint/2010/main" val="3265912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solidFill>
                  <a:srgbClr val="2B348E"/>
                </a:soli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Autofit/>
          </a:bodyPr>
          <a:lstStyle>
            <a:lvl1pPr marL="0" indent="0">
              <a:buFontTx/>
              <a:buNone/>
              <a:defRPr sz="2000" baseline="0">
                <a:solidFill>
                  <a:srgbClr val="2B348E"/>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5" name="Picture 4" descr="CISCO_WAVE_01_RGB.jpg"/>
          <p:cNvPicPr>
            <a:picLocks noChangeAspect="1"/>
          </p:cNvPicPr>
          <p:nvPr userDrawn="1"/>
        </p:nvPicPr>
        <p:blipFill>
          <a:blip r:embed="rId2" cstate="print"/>
          <a:srcRect l="78496" r="20456" b="20091"/>
          <a:stretch>
            <a:fillRect/>
          </a:stretch>
        </p:blipFill>
        <p:spPr>
          <a:xfrm>
            <a:off x="4578370" y="752635"/>
            <a:ext cx="86236" cy="5480128"/>
          </a:xfrm>
          <a:prstGeom prst="rect">
            <a:avLst/>
          </a:prstGeom>
        </p:spPr>
      </p:pic>
    </p:spTree>
    <p:extLst>
      <p:ext uri="{BB962C8B-B14F-4D97-AF65-F5344CB8AC3E}">
        <p14:creationId xmlns:p14="http://schemas.microsoft.com/office/powerpoint/2010/main" val="4258790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solidFill>
                  <a:srgbClr val="2B348E"/>
                </a:soli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Autofit/>
          </a:bodyPr>
          <a:lstStyle>
            <a:lvl1pPr marL="0" indent="0">
              <a:buFontTx/>
              <a:buNone/>
              <a:defRPr sz="2000" baseline="0">
                <a:solidFill>
                  <a:srgbClr val="2B348E"/>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3350077283"/>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3" y="4279392"/>
            <a:ext cx="4684867"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2B348E"/>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 name="Title 1"/>
          <p:cNvSpPr>
            <a:spLocks noGrp="1"/>
          </p:cNvSpPr>
          <p:nvPr>
            <p:ph type="ctrTitle" hasCustomPrompt="1"/>
          </p:nvPr>
        </p:nvSpPr>
        <p:spPr>
          <a:xfrm>
            <a:off x="208693"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solidFill>
                  <a:srgbClr val="2B348E"/>
                </a:soli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5540375" y="1917700"/>
            <a:ext cx="2676525" cy="2889250"/>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79310527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7744" y="484632"/>
            <a:ext cx="8755128" cy="4372131"/>
          </a:xfrm>
        </p:spPr>
        <p:txBody>
          <a:bodyPr anchor="b" anchorCtr="0"/>
          <a:lstStyle>
            <a:lvl1pPr marL="228600" indent="-228600">
              <a:buFont typeface="Arial" pitchFamily="34" charset="0"/>
              <a:buChar char="“"/>
              <a:defRPr sz="6000" spc="0" baseline="0">
                <a:solidFill>
                  <a:srgbClr val="2B348E"/>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smtClean="0">
                <a:solidFill>
                  <a:srgbClr val="FFFFFF"/>
                </a:solidFill>
              </a:rPr>
              <a:t>Cisco Public</a:t>
            </a:r>
            <a:endParaRPr lang="en-US" sz="600" dirty="0">
              <a:solidFill>
                <a:srgbClr val="FFFFFF"/>
              </a:solidFill>
            </a:endParaRPr>
          </a:p>
        </p:txBody>
      </p:sp>
      <p:sp>
        <p:nvSpPr>
          <p:cNvPr id="19" name="Rectangle 5"/>
          <p:cNvSpPr>
            <a:spLocks noChangeArrowheads="1"/>
          </p:cNvSpPr>
          <p:nvPr userDrawn="1"/>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smtClean="0">
                <a:solidFill>
                  <a:srgbClr val="FFFFFF"/>
                </a:solidFill>
              </a:rPr>
              <a:t>Cisco Public</a:t>
            </a:r>
            <a:endParaRPr lang="en-US" sz="600" dirty="0">
              <a:solidFill>
                <a:srgbClr val="FFFFFF"/>
              </a:solidFill>
            </a:endParaRPr>
          </a:p>
        </p:txBody>
      </p:sp>
      <p:sp>
        <p:nvSpPr>
          <p:cNvPr id="7" name="Text Placeholder 4"/>
          <p:cNvSpPr>
            <a:spLocks noGrp="1"/>
          </p:cNvSpPr>
          <p:nvPr>
            <p:ph type="body" sz="quarter" idx="11" hasCustomPrompt="1"/>
          </p:nvPr>
        </p:nvSpPr>
        <p:spPr>
          <a:xfrm>
            <a:off x="460248" y="5358903"/>
            <a:ext cx="8574685" cy="614362"/>
          </a:xfrm>
        </p:spPr>
        <p:txBody>
          <a:bodyPr vert="horz" lIns="91440" tIns="45720" rIns="91440" bIns="45720" rtlCol="0">
            <a:normAutofit/>
          </a:bodyPr>
          <a:lstStyle>
            <a:lvl1pPr marL="0" indent="0">
              <a:buNone/>
              <a:defRPr lang="en-US" sz="2400" kern="1200" dirty="0" smtClean="0">
                <a:solidFill>
                  <a:srgbClr val="2B348E"/>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2010 Cisco and/or its affiliates. All rights reserved.</a:t>
            </a:r>
            <a:endParaRPr lang="en-US" sz="600" dirty="0">
              <a:solidFill>
                <a:srgbClr val="FFFFFF"/>
              </a:solidFill>
            </a:endParaRPr>
          </a:p>
        </p:txBody>
      </p:sp>
      <p:sp>
        <p:nvSpPr>
          <p:cNvPr id="22"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Tree>
    <p:extLst>
      <p:ext uri="{BB962C8B-B14F-4D97-AF65-F5344CB8AC3E}">
        <p14:creationId xmlns:p14="http://schemas.microsoft.com/office/powerpoint/2010/main" val="2732359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Rectangle 22"/>
          <p:cNvSpPr/>
          <p:nvPr userDrawn="1"/>
        </p:nvSpPr>
        <p:spPr>
          <a:xfrm>
            <a:off x="1891874"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47718705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grpSp>
        <p:nvGrpSpPr>
          <p:cNvPr id="4" name="Group 67"/>
          <p:cNvGrpSpPr/>
          <p:nvPr userDrawn="1"/>
        </p:nvGrpSpPr>
        <p:grpSpPr>
          <a:xfrm>
            <a:off x="341314" y="311151"/>
            <a:ext cx="829170" cy="438358"/>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grpSp>
      <p:sp>
        <p:nvSpPr>
          <p:cNvPr id="2" name="Title 1"/>
          <p:cNvSpPr>
            <a:spLocks noGrp="1"/>
          </p:cNvSpPr>
          <p:nvPr>
            <p:ph type="ctrTitle" hasCustomPrompt="1"/>
          </p:nvPr>
        </p:nvSpPr>
        <p:spPr>
          <a:xfrm>
            <a:off x="221393" y="1236689"/>
            <a:ext cx="8112125" cy="2918779"/>
          </a:xfrm>
        </p:spPr>
        <p:txBody>
          <a:bodyPr/>
          <a:lstStyle>
            <a:lvl1pPr algn="l" defTabSz="914400" rtl="0" eaLnBrk="1" latinLnBrk="0" hangingPunct="1">
              <a:lnSpc>
                <a:spcPct val="90000"/>
              </a:lnSpc>
              <a:spcBef>
                <a:spcPct val="0"/>
              </a:spcBef>
              <a:buNone/>
              <a:defRPr lang="en-US" sz="5400" b="0" kern="1200" spc="0" baseline="0" dirty="0">
                <a:solidFill>
                  <a:srgbClr val="2B348E"/>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000" b="0" kern="1200" dirty="0">
                <a:solidFill>
                  <a:srgbClr val="2B308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2"/>
            <a:ext cx="8097838" cy="384175"/>
          </a:xfrm>
        </p:spPr>
        <p:txBody>
          <a:bodyPr/>
          <a:lstStyle>
            <a:lvl1pPr marL="0" indent="0">
              <a:buFontTx/>
              <a:buNone/>
              <a:defRPr lang="en-US" sz="1800" b="0" kern="1200" dirty="0">
                <a:solidFill>
                  <a:srgbClr val="2B3082"/>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8" y="5232770"/>
            <a:ext cx="8112125" cy="384175"/>
          </a:xfrm>
        </p:spPr>
        <p:txBody>
          <a:bodyPr/>
          <a:lstStyle>
            <a:lvl1pPr marL="0" indent="0">
              <a:buFontTx/>
              <a:buNone/>
              <a:defRPr lang="en-US" sz="1400" b="0" kern="1200" dirty="0">
                <a:solidFill>
                  <a:srgbClr val="2B3082"/>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2940740807"/>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sp>
        <p:nvSpPr>
          <p:cNvPr id="32" name="Rectangle 31"/>
          <p:cNvSpPr/>
          <p:nvPr/>
        </p:nvSpPr>
        <p:spPr>
          <a:xfrm>
            <a:off x="338328"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338328"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rgbClr val="2B348E"/>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4176605258"/>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2"/>
            <a:ext cx="4349918" cy="1089529"/>
          </a:xfrm>
        </p:spPr>
        <p:txBody>
          <a:bodyPr anchor="t">
            <a:noAutofit/>
          </a:bodyPr>
          <a:lstStyle>
            <a:lvl1pPr>
              <a:lnSpc>
                <a:spcPct val="90000"/>
              </a:lnSpc>
              <a:defRPr>
                <a:solidFill>
                  <a:srgbClr val="2B348E"/>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36042995"/>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sp>
        <p:nvSpPr>
          <p:cNvPr id="48" name="Rectangle 47"/>
          <p:cNvSpPr/>
          <p:nvPr/>
        </p:nvSpPr>
        <p:spPr>
          <a:xfrm>
            <a:off x="3668713" y="311149"/>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9" name="Picture Placeholder 25"/>
          <p:cNvSpPr>
            <a:spLocks noGrp="1"/>
          </p:cNvSpPr>
          <p:nvPr>
            <p:ph type="pic" sz="quarter" idx="11" hasCustomPrompt="1"/>
          </p:nvPr>
        </p:nvSpPr>
        <p:spPr>
          <a:xfrm>
            <a:off x="3668989"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311149"/>
            <a:ext cx="3258612"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320824" y="311149"/>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49"/>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1" name="Picture Placeholder 25"/>
          <p:cNvSpPr>
            <a:spLocks noGrp="1"/>
          </p:cNvSpPr>
          <p:nvPr>
            <p:ph type="pic" sz="quarter" idx="12" hasCustomPrompt="1"/>
          </p:nvPr>
        </p:nvSpPr>
        <p:spPr>
          <a:xfrm>
            <a:off x="7011988" y="311149"/>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3" y="3028951"/>
            <a:ext cx="250196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3" name="Picture Placeholder 25"/>
          <p:cNvSpPr>
            <a:spLocks noGrp="1"/>
          </p:cNvSpPr>
          <p:nvPr>
            <p:ph type="pic" sz="quarter" idx="13" hasCustomPrompt="1"/>
          </p:nvPr>
        </p:nvSpPr>
        <p:spPr>
          <a:xfrm>
            <a:off x="320824" y="3028951"/>
            <a:ext cx="2516104"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25374"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5" name="Picture Placeholder 25"/>
          <p:cNvSpPr>
            <a:spLocks noGrp="1"/>
          </p:cNvSpPr>
          <p:nvPr>
            <p:ph type="pic" sz="quarter" idx="14" hasCustomPrompt="1"/>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57"/>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7" name="Picture Placeholder 25"/>
          <p:cNvSpPr>
            <a:spLocks noGrp="1"/>
          </p:cNvSpPr>
          <p:nvPr>
            <p:ph type="pic" sz="quarter" idx="15" hasCustomPrompt="1"/>
          </p:nvPr>
        </p:nvSpPr>
        <p:spPr>
          <a:xfrm>
            <a:off x="7011988"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2960"/>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9" name="Picture Placeholder 25"/>
          <p:cNvSpPr>
            <a:spLocks noGrp="1"/>
          </p:cNvSpPr>
          <p:nvPr>
            <p:ph type="pic" sz="quarter" idx="16" hasCustomPrompt="1"/>
          </p:nvPr>
        </p:nvSpPr>
        <p:spPr>
          <a:xfrm>
            <a:off x="7011988" y="5182960"/>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2830264332"/>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2232353845"/>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986455" y="6584512"/>
            <a:ext cx="589195"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smtClean="0">
                <a:solidFill>
                  <a:srgbClr val="C0C0C0"/>
                </a:solidFill>
              </a:rPr>
              <a:t>Cisco Public</a:t>
            </a:r>
            <a:endParaRPr lang="en-US" sz="600" dirty="0">
              <a:solidFill>
                <a:srgbClr val="C0C0C0"/>
              </a:solidFill>
            </a:endParaRPr>
          </a:p>
        </p:txBody>
      </p:sp>
      <p:sp>
        <p:nvSpPr>
          <p:cNvPr id="6"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Tree>
    <p:extLst>
      <p:ext uri="{BB962C8B-B14F-4D97-AF65-F5344CB8AC3E}">
        <p14:creationId xmlns:p14="http://schemas.microsoft.com/office/powerpoint/2010/main" val="127068790"/>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losing Slide_green">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20406" t="5006" r="8569" b="31071"/>
          <a:stretch/>
        </p:blipFill>
        <p:spPr>
          <a:xfrm flipH="1">
            <a:off x="0" y="0"/>
            <a:ext cx="9144000" cy="6858000"/>
          </a:xfrm>
          <a:prstGeom prst="rect">
            <a:avLst/>
          </a:prstGeom>
        </p:spPr>
      </p:pic>
      <p:sp>
        <p:nvSpPr>
          <p:cNvPr id="20" name="Rectangle 19"/>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endParaRPr lang="en-US" dirty="0">
              <a:solidFill>
                <a:srgbClr val="0096D6"/>
              </a:solidFill>
            </a:endParaRPr>
          </a:p>
        </p:txBody>
      </p:sp>
      <p:sp>
        <p:nvSpPr>
          <p:cNvPr id="21" name="Freeform 20"/>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22" name="Freeform 21"/>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23" name="Freeform 22"/>
          <p:cNvSpPr>
            <a:spLocks noEditPoints="1"/>
          </p:cNvSpPr>
          <p:nvPr userDrawn="1"/>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endParaRPr>
          </a:p>
        </p:txBody>
      </p:sp>
      <p:sp>
        <p:nvSpPr>
          <p:cNvPr id="24" name="Freeform 23"/>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5" name="Freeform 24"/>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26" name="Freeform 25"/>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7" name="Freeform 26"/>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8" name="Freeform 27"/>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9" name="Freeform 28"/>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30" name="Freeform 29"/>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1" name="Freeform 30"/>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2" name="Freeform 31"/>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3" name="Freeform 32"/>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Tree>
    <p:extLst>
      <p:ext uri="{BB962C8B-B14F-4D97-AF65-F5344CB8AC3E}">
        <p14:creationId xmlns:p14="http://schemas.microsoft.com/office/powerpoint/2010/main" val="4009040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losing Slide-green thank you">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l="20406" t="5006" r="8569" b="31071"/>
          <a:stretch/>
        </p:blipFill>
        <p:spPr>
          <a:xfrm flipH="1">
            <a:off x="0" y="0"/>
            <a:ext cx="9144000" cy="6858000"/>
          </a:xfrm>
          <a:prstGeom prst="rect">
            <a:avLst/>
          </a:prstGeom>
        </p:spPr>
      </p:pic>
      <p:sp>
        <p:nvSpPr>
          <p:cNvPr id="20" name="Rectangle 19"/>
          <p:cNvSpPr>
            <a:spLocks noChangeArrowheads="1"/>
          </p:cNvSpPr>
          <p:nvPr userDrawn="1"/>
        </p:nvSpPr>
        <p:spPr bwMode="black">
          <a:xfrm>
            <a:off x="6312989" y="3708603"/>
            <a:ext cx="116616" cy="441827"/>
          </a:xfrm>
          <a:prstGeom prst="rect">
            <a:avLst/>
          </a:prstGeom>
          <a:solidFill>
            <a:schemeClr val="bg2"/>
          </a:solidFill>
          <a:ln w="9525">
            <a:noFill/>
            <a:miter lim="800000"/>
            <a:headEnd/>
            <a:tailEnd/>
          </a:ln>
        </p:spPr>
        <p:txBody>
          <a:bodyPr/>
          <a:lstStyle/>
          <a:p>
            <a:endParaRPr lang="en-US" dirty="0">
              <a:solidFill>
                <a:srgbClr val="0096D6"/>
              </a:solidFill>
            </a:endParaRPr>
          </a:p>
        </p:txBody>
      </p:sp>
      <p:sp>
        <p:nvSpPr>
          <p:cNvPr id="21" name="Freeform 20"/>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2"/>
          </a:solidFill>
          <a:ln w="9525">
            <a:noFill/>
            <a:round/>
            <a:headEnd/>
            <a:tailEnd/>
          </a:ln>
        </p:spPr>
        <p:txBody>
          <a:bodyPr/>
          <a:lstStyle/>
          <a:p>
            <a:endParaRPr lang="en-US" dirty="0">
              <a:solidFill>
                <a:srgbClr val="0096D6"/>
              </a:solidFill>
            </a:endParaRPr>
          </a:p>
        </p:txBody>
      </p:sp>
      <p:sp>
        <p:nvSpPr>
          <p:cNvPr id="22" name="Freeform 21"/>
          <p:cNvSpPr>
            <a:spLocks/>
          </p:cNvSpPr>
          <p:nvPr/>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2"/>
          </a:solidFill>
          <a:ln w="9525">
            <a:noFill/>
            <a:round/>
            <a:headEnd/>
            <a:tailEnd/>
          </a:ln>
        </p:spPr>
        <p:txBody>
          <a:bodyPr/>
          <a:lstStyle/>
          <a:p>
            <a:endParaRPr lang="en-US" dirty="0">
              <a:solidFill>
                <a:srgbClr val="0096D6"/>
              </a:solidFill>
            </a:endParaRPr>
          </a:p>
        </p:txBody>
      </p:sp>
      <p:sp>
        <p:nvSpPr>
          <p:cNvPr id="23" name="Freeform 22"/>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2"/>
          </a:solidFill>
          <a:ln w="9525">
            <a:noFill/>
            <a:round/>
            <a:headEnd/>
            <a:tailEnd/>
          </a:ln>
        </p:spPr>
        <p:txBody>
          <a:bodyPr/>
          <a:lstStyle/>
          <a:p>
            <a:endParaRPr lang="en-US" dirty="0">
              <a:solidFill>
                <a:srgbClr val="0096D6"/>
              </a:solidFill>
            </a:endParaRPr>
          </a:p>
        </p:txBody>
      </p:sp>
      <p:sp>
        <p:nvSpPr>
          <p:cNvPr id="24" name="Freeform 23"/>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2"/>
          </a:solidFill>
          <a:ln w="9525">
            <a:noFill/>
            <a:round/>
            <a:headEnd/>
            <a:tailEnd/>
          </a:ln>
        </p:spPr>
        <p:txBody>
          <a:bodyPr/>
          <a:lstStyle/>
          <a:p>
            <a:endParaRPr lang="en-US" dirty="0">
              <a:solidFill>
                <a:srgbClr val="0096D6"/>
              </a:solidFill>
            </a:endParaRPr>
          </a:p>
        </p:txBody>
      </p:sp>
      <p:sp>
        <p:nvSpPr>
          <p:cNvPr id="25" name="Freeform 24"/>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2"/>
          </a:solidFill>
          <a:ln w="9525">
            <a:noFill/>
            <a:round/>
            <a:headEnd/>
            <a:tailEnd/>
          </a:ln>
        </p:spPr>
        <p:txBody>
          <a:bodyPr/>
          <a:lstStyle/>
          <a:p>
            <a:endParaRPr lang="en-US" dirty="0">
              <a:solidFill>
                <a:srgbClr val="0096D6"/>
              </a:solidFill>
            </a:endParaRPr>
          </a:p>
        </p:txBody>
      </p:sp>
      <p:sp>
        <p:nvSpPr>
          <p:cNvPr id="26" name="Freeform 25"/>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2"/>
          </a:solidFill>
          <a:ln w="9525">
            <a:noFill/>
            <a:round/>
            <a:headEnd/>
            <a:tailEnd/>
          </a:ln>
        </p:spPr>
        <p:txBody>
          <a:bodyPr/>
          <a:lstStyle/>
          <a:p>
            <a:endParaRPr lang="en-US" dirty="0">
              <a:solidFill>
                <a:srgbClr val="0096D6"/>
              </a:solidFill>
            </a:endParaRPr>
          </a:p>
        </p:txBody>
      </p:sp>
      <p:sp>
        <p:nvSpPr>
          <p:cNvPr id="27" name="Freeform 26"/>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2"/>
          </a:solidFill>
          <a:ln w="9525">
            <a:noFill/>
            <a:round/>
            <a:headEnd/>
            <a:tailEnd/>
          </a:ln>
        </p:spPr>
        <p:txBody>
          <a:bodyPr/>
          <a:lstStyle/>
          <a:p>
            <a:endParaRPr lang="en-US" dirty="0">
              <a:solidFill>
                <a:srgbClr val="0096D6"/>
              </a:solidFill>
            </a:endParaRPr>
          </a:p>
        </p:txBody>
      </p:sp>
      <p:sp>
        <p:nvSpPr>
          <p:cNvPr id="28" name="Freeform 27"/>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2"/>
          </a:solidFill>
          <a:ln w="9525">
            <a:noFill/>
            <a:round/>
            <a:headEnd/>
            <a:tailEnd/>
          </a:ln>
        </p:spPr>
        <p:txBody>
          <a:bodyPr/>
          <a:lstStyle/>
          <a:p>
            <a:endParaRPr lang="en-US" dirty="0">
              <a:solidFill>
                <a:srgbClr val="0096D6"/>
              </a:solidFill>
            </a:endParaRPr>
          </a:p>
        </p:txBody>
      </p:sp>
      <p:sp>
        <p:nvSpPr>
          <p:cNvPr id="29" name="Freeform 28"/>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2"/>
          </a:solidFill>
          <a:ln w="9525">
            <a:noFill/>
            <a:round/>
            <a:headEnd/>
            <a:tailEnd/>
          </a:ln>
        </p:spPr>
        <p:txBody>
          <a:bodyPr/>
          <a:lstStyle/>
          <a:p>
            <a:endParaRPr lang="en-US" dirty="0">
              <a:solidFill>
                <a:srgbClr val="0096D6"/>
              </a:solidFill>
            </a:endParaRPr>
          </a:p>
        </p:txBody>
      </p:sp>
      <p:sp>
        <p:nvSpPr>
          <p:cNvPr id="30" name="Freeform 29"/>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2"/>
          </a:solidFill>
          <a:ln w="9525">
            <a:noFill/>
            <a:round/>
            <a:headEnd/>
            <a:tailEnd/>
          </a:ln>
        </p:spPr>
        <p:txBody>
          <a:bodyPr/>
          <a:lstStyle/>
          <a:p>
            <a:endParaRPr lang="en-US" dirty="0">
              <a:solidFill>
                <a:srgbClr val="0096D6"/>
              </a:solidFill>
            </a:endParaRPr>
          </a:p>
        </p:txBody>
      </p:sp>
      <p:sp>
        <p:nvSpPr>
          <p:cNvPr id="31" name="Freeform 30"/>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2"/>
          </a:solidFill>
          <a:ln w="9525">
            <a:noFill/>
            <a:round/>
            <a:headEnd/>
            <a:tailEnd/>
          </a:ln>
        </p:spPr>
        <p:txBody>
          <a:bodyPr/>
          <a:lstStyle/>
          <a:p>
            <a:endParaRPr lang="en-US" dirty="0">
              <a:solidFill>
                <a:srgbClr val="0096D6"/>
              </a:solidFill>
            </a:endParaRPr>
          </a:p>
        </p:txBody>
      </p:sp>
      <p:sp>
        <p:nvSpPr>
          <p:cNvPr id="32" name="Freeform 31"/>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2"/>
          </a:solidFill>
          <a:ln w="9525">
            <a:noFill/>
            <a:round/>
            <a:headEnd/>
            <a:tailEnd/>
          </a:ln>
        </p:spPr>
        <p:txBody>
          <a:bodyPr/>
          <a:lstStyle/>
          <a:p>
            <a:endParaRPr lang="en-US" dirty="0">
              <a:solidFill>
                <a:srgbClr val="0096D6"/>
              </a:solidFill>
            </a:endParaRPr>
          </a:p>
        </p:txBody>
      </p:sp>
      <p:sp>
        <p:nvSpPr>
          <p:cNvPr id="33" name="Freeform 32"/>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2"/>
          </a:solidFill>
          <a:ln w="9525">
            <a:noFill/>
            <a:round/>
            <a:headEnd/>
            <a:tailEnd/>
          </a:ln>
        </p:spPr>
        <p:txBody>
          <a:bodyPr/>
          <a:lstStyle/>
          <a:p>
            <a:endParaRPr lang="en-US" dirty="0">
              <a:solidFill>
                <a:srgbClr val="0096D6"/>
              </a:solidFill>
            </a:endParaRPr>
          </a:p>
        </p:txBody>
      </p:sp>
      <p:sp>
        <p:nvSpPr>
          <p:cNvPr id="34" name="TextBox 33"/>
          <p:cNvSpPr txBox="1"/>
          <p:nvPr userDrawn="1"/>
        </p:nvSpPr>
        <p:spPr>
          <a:xfrm>
            <a:off x="644691" y="3060488"/>
            <a:ext cx="2468644" cy="646331"/>
          </a:xfrm>
          <a:prstGeom prst="rect">
            <a:avLst/>
          </a:prstGeom>
          <a:noFill/>
        </p:spPr>
        <p:txBody>
          <a:bodyPr wrap="none" rtlCol="0">
            <a:spAutoFit/>
          </a:bodyPr>
          <a:lstStyle/>
          <a:p>
            <a:r>
              <a:rPr lang="en-US" sz="3600" dirty="0" smtClean="0">
                <a:solidFill>
                  <a:srgbClr val="FFFFFF"/>
                </a:solidFill>
              </a:rPr>
              <a:t>Thank you.</a:t>
            </a:r>
            <a:endParaRPr lang="en-US" sz="3600" dirty="0">
              <a:solidFill>
                <a:srgbClr val="FFFFFF"/>
              </a:solidFill>
            </a:endParaRPr>
          </a:p>
        </p:txBody>
      </p:sp>
    </p:spTree>
    <p:extLst>
      <p:ext uri="{BB962C8B-B14F-4D97-AF65-F5344CB8AC3E}">
        <p14:creationId xmlns:p14="http://schemas.microsoft.com/office/powerpoint/2010/main" val="2854163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Bullet tex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chemeClr val="bg1"/>
                    </a:gs>
                    <a:gs pos="44000">
                      <a:schemeClr val="bg1">
                        <a:lumMod val="85000"/>
                      </a:schemeClr>
                    </a:gs>
                    <a:gs pos="100000">
                      <a:schemeClr val="bg1">
                        <a:lumMod val="65000"/>
                      </a:schemeClr>
                    </a:gs>
                  </a:gsLst>
                  <a:lin ang="4800000" scaled="0"/>
                </a:gradFill>
                <a:latin typeface="+mj-lt"/>
                <a:ea typeface="+mj-ea"/>
                <a:cs typeface="+mj-cs"/>
              </a:defRPr>
            </a:lvl1pPr>
          </a:lstStyle>
          <a:p>
            <a:r>
              <a:rPr lang="en-US" dirty="0" smtClean="0"/>
              <a:t>Click to edit Master title style</a:t>
            </a:r>
            <a:endParaRPr lang="en-US" dirty="0"/>
          </a:p>
        </p:txBody>
      </p:sp>
      <p:sp>
        <p:nvSpPr>
          <p:cNvPr id="5" name="Rectangle 4"/>
          <p:cNvSpPr/>
          <p:nvPr userDrawn="1"/>
        </p:nvSpPr>
        <p:spPr>
          <a:xfrm>
            <a:off x="0" y="5029200"/>
            <a:ext cx="9144000" cy="1828800"/>
          </a:xfrm>
          <a:prstGeom prst="rect">
            <a:avLst/>
          </a:prstGeom>
          <a:gradFill flip="none" rotWithShape="1">
            <a:gsLst>
              <a:gs pos="0">
                <a:schemeClr val="tx1">
                  <a:lumMod val="75000"/>
                </a:schemeClr>
              </a:gs>
              <a:gs pos="90000">
                <a:schemeClr val="accent6">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p:cNvSpPr>
            <a:spLocks noChangeArrowheads="1"/>
          </p:cNvSpPr>
          <p:nvPr userDrawn="1"/>
        </p:nvSpPr>
        <p:spPr bwMode="auto">
          <a:xfrm rot="10800000" flipH="1" flipV="1">
            <a:off x="0" y="5029200"/>
            <a:ext cx="9145588" cy="1828801"/>
          </a:xfrm>
          <a:prstGeom prst="rect">
            <a:avLst/>
          </a:prstGeom>
          <a:solidFill>
            <a:srgbClr val="111111">
              <a:alpha val="39608"/>
            </a:srgbClr>
          </a:solidFill>
          <a:ln w="9525" algn="ctr">
            <a:noFill/>
            <a:miter lim="800000"/>
            <a:headEnd/>
            <a:tailEnd/>
          </a:ln>
          <a:effectLst/>
        </p:spPr>
        <p:txBody>
          <a:bodyPr wrap="square" lIns="82124" tIns="41061" rIns="82124" bIns="41061" anchor="ctr">
            <a:spAutoFit/>
          </a:bodyPr>
          <a:lstStyle/>
          <a:p>
            <a:pPr>
              <a:defRPr/>
            </a:pPr>
            <a:endParaRPr lang="en-US" kern="0" dirty="0">
              <a:solidFill>
                <a:sysClr val="windowText" lastClr="000000"/>
              </a:solidFill>
            </a:endParaRPr>
          </a:p>
        </p:txBody>
      </p:sp>
      <p:sp>
        <p:nvSpPr>
          <p:cNvPr id="7" name="Rectangle 16"/>
          <p:cNvSpPr>
            <a:spLocks noChangeArrowheads="1"/>
          </p:cNvSpPr>
          <p:nvPr userDrawn="1"/>
        </p:nvSpPr>
        <p:spPr bwMode="auto">
          <a:xfrm rot="10800000" flipH="1" flipV="1">
            <a:off x="0" y="5029200"/>
            <a:ext cx="9145588" cy="1828800"/>
          </a:xfrm>
          <a:prstGeom prst="rect">
            <a:avLst/>
          </a:prstGeom>
          <a:gradFill rotWithShape="1">
            <a:gsLst>
              <a:gs pos="10000">
                <a:srgbClr val="111111"/>
              </a:gs>
              <a:gs pos="100000">
                <a:srgbClr val="000000">
                  <a:alpha val="0"/>
                </a:srgbClr>
              </a:gs>
            </a:gsLst>
            <a:lin ang="5400000" scaled="1"/>
          </a:gradFill>
          <a:ln w="9525" algn="ctr">
            <a:noFill/>
            <a:miter lim="800000"/>
            <a:headEnd/>
            <a:tailEnd/>
          </a:ln>
          <a:effectLst/>
        </p:spPr>
        <p:txBody>
          <a:bodyPr wrap="square" lIns="82124" tIns="41061" rIns="82124" bIns="41061" anchor="ctr">
            <a:spAutoFit/>
          </a:bodyPr>
          <a:lstStyle/>
          <a:p>
            <a:pPr>
              <a:defRPr/>
            </a:pPr>
            <a:endParaRPr lang="en-US" kern="0" dirty="0">
              <a:solidFill>
                <a:sysClr val="windowText" lastClr="000000"/>
              </a:solidFill>
            </a:endParaRPr>
          </a:p>
        </p:txBody>
      </p:sp>
      <p:sp>
        <p:nvSpPr>
          <p:cNvPr id="8" name="Rectangle 16"/>
          <p:cNvSpPr>
            <a:spLocks noChangeArrowheads="1"/>
          </p:cNvSpPr>
          <p:nvPr userDrawn="1"/>
        </p:nvSpPr>
        <p:spPr bwMode="auto">
          <a:xfrm rot="10800000" flipH="1" flipV="1">
            <a:off x="-1" y="4480559"/>
            <a:ext cx="9145588" cy="2377441"/>
          </a:xfrm>
          <a:prstGeom prst="rect">
            <a:avLst/>
          </a:prstGeom>
          <a:gradFill rotWithShape="1">
            <a:gsLst>
              <a:gs pos="10000">
                <a:srgbClr val="111111"/>
              </a:gs>
              <a:gs pos="100000">
                <a:srgbClr val="000000">
                  <a:alpha val="0"/>
                </a:srgbClr>
              </a:gs>
            </a:gsLst>
            <a:lin ang="5400000" scaled="1"/>
          </a:gradFill>
          <a:ln w="9525" algn="ctr">
            <a:noFill/>
            <a:miter lim="800000"/>
            <a:headEnd/>
            <a:tailEnd/>
          </a:ln>
          <a:effectLst/>
        </p:spPr>
        <p:txBody>
          <a:bodyPr wrap="square" lIns="82124" tIns="41061" rIns="82124" bIns="41061" anchor="ctr">
            <a:spAutoFit/>
          </a:bodyPr>
          <a:lstStyle/>
          <a:p>
            <a:pPr>
              <a:defRPr/>
            </a:pPr>
            <a:endParaRPr lang="en-US" kern="0" dirty="0">
              <a:solidFill>
                <a:sysClr val="windowText" lastClr="000000"/>
              </a:solidFill>
            </a:endParaRPr>
          </a:p>
        </p:txBody>
      </p:sp>
      <p:sp>
        <p:nvSpPr>
          <p:cNvPr id="9"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rPr>
              <a:t>© </a:t>
            </a:r>
            <a:r>
              <a:rPr lang="en-US" sz="600" dirty="0" smtClean="0">
                <a:solidFill>
                  <a:srgbClr val="C0C0C0"/>
                </a:solidFill>
              </a:rPr>
              <a:t>2012 </a:t>
            </a:r>
            <a:r>
              <a:rPr lang="en-US" sz="600" dirty="0">
                <a:solidFill>
                  <a:srgbClr val="C0C0C0"/>
                </a:solidFill>
              </a:rPr>
              <a:t>Cisco and/or its affiliates. All rights reserved.</a:t>
            </a:r>
          </a:p>
        </p:txBody>
      </p:sp>
      <p:sp>
        <p:nvSpPr>
          <p:cNvPr id="10" name="Rectangle 5"/>
          <p:cNvSpPr>
            <a:spLocks noChangeArrowheads="1"/>
          </p:cNvSpPr>
          <p:nvPr userDrawn="1"/>
        </p:nvSpPr>
        <p:spPr bwMode="ltGray">
          <a:xfrm>
            <a:off x="7986455" y="6584512"/>
            <a:ext cx="589195"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smtClean="0">
                <a:solidFill>
                  <a:srgbClr val="C0C0C0"/>
                </a:solidFill>
              </a:rPr>
              <a:t>Cisco Public</a:t>
            </a:r>
            <a:endParaRPr lang="en-US" sz="600" dirty="0">
              <a:solidFill>
                <a:srgbClr val="C0C0C0"/>
              </a:solidFill>
            </a:endParaRPr>
          </a:p>
        </p:txBody>
      </p:sp>
      <p:sp>
        <p:nvSpPr>
          <p:cNvPr id="1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Tree>
  </p:cSld>
  <p:clrMapOvr>
    <a:masterClrMapping/>
  </p:clrMapOvr>
  <p:transition>
    <p:wipe dir="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58" y="4800600"/>
            <a:ext cx="5486638"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358" y="612775"/>
            <a:ext cx="548663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358" y="5367338"/>
            <a:ext cx="548663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grpSp>
        <p:nvGrpSpPr>
          <p:cNvPr id="2" name="Group 5"/>
          <p:cNvGrpSpPr>
            <a:grpSpLocks/>
          </p:cNvGrpSpPr>
          <p:nvPr userDrawn="1"/>
        </p:nvGrpSpPr>
        <p:grpSpPr bwMode="auto">
          <a:xfrm>
            <a:off x="2803526" y="2413318"/>
            <a:ext cx="3529012" cy="1876721"/>
            <a:chOff x="384" y="331"/>
            <a:chExt cx="912" cy="485"/>
          </a:xfrm>
        </p:grpSpPr>
        <p:sp>
          <p:nvSpPr>
            <p:cNvPr id="14"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15"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16"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17"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18"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19"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0"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1"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2"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3"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4"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5"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6"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7"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sp>
          <p:nvSpPr>
            <p:cNvPr id="28"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Arial" charset="0"/>
                <a:ea typeface="+mn-ea"/>
                <a:cs typeface="+mn-cs"/>
              </a:endParaRPr>
            </a:p>
          </p:txBody>
        </p:sp>
      </p:grpSp>
    </p:spTree>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1393" y="399143"/>
            <a:ext cx="8112125" cy="2407042"/>
          </a:xfrm>
        </p:spPr>
        <p:txBody>
          <a:bodyPr/>
          <a:lstStyle>
            <a:lvl1pPr algn="l" defTabSz="914400" rtl="0" eaLnBrk="1" latinLnBrk="0" hangingPunct="1">
              <a:lnSpc>
                <a:spcPct val="80000"/>
              </a:lnSpc>
              <a:spcBef>
                <a:spcPct val="0"/>
              </a:spcBef>
              <a:buNone/>
              <a:defRPr lang="en-US" sz="5400" b="0" kern="1200" spc="0" baseline="0" dirty="0">
                <a:solidFill>
                  <a:srgbClr val="2B348E"/>
                </a:solidFill>
                <a:latin typeface="+mj-lt"/>
                <a:ea typeface="+mj-ea"/>
                <a:cs typeface="+mj-cs"/>
              </a:defRPr>
            </a:lvl1pPr>
          </a:lstStyle>
          <a:p>
            <a:r>
              <a:rPr lang="en-US" dirty="0" smtClean="0"/>
              <a:t>Presentation Title Goes Here</a:t>
            </a:r>
            <a:endParaRPr lang="en-US" dirty="0"/>
          </a:p>
        </p:txBody>
      </p:sp>
    </p:spTree>
    <p:extLst>
      <p:ext uri="{BB962C8B-B14F-4D97-AF65-F5344CB8AC3E}">
        <p14:creationId xmlns:p14="http://schemas.microsoft.com/office/powerpoint/2010/main" val="195431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CiscoSans ExtraLight" pitchFamily="34" charset="0"/>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3751" y="304800"/>
            <a:ext cx="7435849" cy="838200"/>
          </a:xfrm>
        </p:spPr>
        <p:txBody>
          <a:bodyPr/>
          <a:lstStyle/>
          <a:p>
            <a:r>
              <a:rPr lang="en-US" dirty="0" smtClean="0"/>
              <a:t>Slide Title Goes Here</a:t>
            </a:r>
            <a:endParaRPr lang="en-US" dirty="0"/>
          </a:p>
        </p:txBody>
      </p:sp>
      <p:sp>
        <p:nvSpPr>
          <p:cNvPr id="3" name="Content Placeholder 2"/>
          <p:cNvSpPr>
            <a:spLocks noGrp="1"/>
          </p:cNvSpPr>
          <p:nvPr>
            <p:ph idx="1" hasCustomPrompt="1"/>
          </p:nvPr>
        </p:nvSpPr>
        <p:spPr>
          <a:xfrm>
            <a:off x="793751" y="1600200"/>
            <a:ext cx="7435849" cy="4525963"/>
          </a:xfrm>
        </p:spPr>
        <p:txBody>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hasCustomPrompt="1"/>
          </p:nvPr>
        </p:nvSpPr>
        <p:spPr>
          <a:xfrm>
            <a:off x="793751" y="1186542"/>
            <a:ext cx="7435849" cy="381000"/>
          </a:xfrm>
        </p:spPr>
        <p:txBody>
          <a:bodyPr anchor="ctr" anchorCtr="0">
            <a:noAutofit/>
          </a:bodyPr>
          <a:lstStyle>
            <a:lvl1pPr>
              <a:buFontTx/>
              <a:buNone/>
              <a:defRPr sz="2400"/>
            </a:lvl1pPr>
            <a:lvl2pPr>
              <a:defRPr sz="2400"/>
            </a:lvl2pPr>
            <a:lvl3pPr>
              <a:defRPr sz="2400"/>
            </a:lvl3pPr>
            <a:lvl4pPr>
              <a:defRPr sz="2400"/>
            </a:lvl4pPr>
            <a:lvl5pPr>
              <a:defRPr sz="2400"/>
            </a:lvl5pPr>
          </a:lstStyle>
          <a:p>
            <a:pPr lvl="0"/>
            <a:r>
              <a:rPr lang="en-US" dirty="0" smtClean="0"/>
              <a:t>Subtitle Goes Here</a:t>
            </a:r>
            <a:endParaRPr lang="en-US" dirty="0"/>
          </a:p>
        </p:txBody>
      </p:sp>
      <p:sp>
        <p:nvSpPr>
          <p:cNvPr id="10" name="Text Placeholder 9"/>
          <p:cNvSpPr>
            <a:spLocks noGrp="1"/>
          </p:cNvSpPr>
          <p:nvPr>
            <p:ph type="body" sz="quarter" idx="11" hasCustomPrompt="1"/>
          </p:nvPr>
        </p:nvSpPr>
        <p:spPr>
          <a:xfrm>
            <a:off x="793750" y="6372423"/>
            <a:ext cx="7461250" cy="307777"/>
          </a:xfrm>
        </p:spPr>
        <p:txBody>
          <a:bodyPr wrap="square" anchor="b" anchorCtr="0">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14 Points</a:t>
            </a:r>
          </a:p>
        </p:txBody>
      </p:sp>
    </p:spTree>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1393" y="1967967"/>
            <a:ext cx="8112125" cy="2407042"/>
          </a:xfrm>
        </p:spPr>
        <p:txBody>
          <a:bodyPr/>
          <a:lstStyle>
            <a:lvl1pPr algn="l" defTabSz="914400" rtl="0" eaLnBrk="1" latinLnBrk="0" hangingPunct="1">
              <a:lnSpc>
                <a:spcPct val="80000"/>
              </a:lnSpc>
              <a:spcBef>
                <a:spcPct val="0"/>
              </a:spcBef>
              <a:buNone/>
              <a:defRPr lang="en-US" sz="5400" b="0" kern="1200" spc="0" baseline="0" dirty="0">
                <a:solidFill>
                  <a:srgbClr val="2B348E"/>
                </a:solidFill>
                <a:latin typeface="+mj-lt"/>
                <a:ea typeface="+mj-ea"/>
                <a:cs typeface="+mj-cs"/>
              </a:defRPr>
            </a:lvl1pPr>
          </a:lstStyle>
          <a:p>
            <a:r>
              <a:rPr lang="en-US" dirty="0" smtClean="0"/>
              <a:t>Presentation Title Goes Here</a:t>
            </a:r>
            <a:endParaRPr lang="en-US" dirty="0"/>
          </a:p>
        </p:txBody>
      </p:sp>
      <p:sp>
        <p:nvSpPr>
          <p:cNvPr id="24" name="Rectangle 5"/>
          <p:cNvSpPr>
            <a:spLocks noChangeArrowheads="1"/>
          </p:cNvSpPr>
          <p:nvPr userDrawn="1"/>
        </p:nvSpPr>
        <p:spPr bwMode="ltGray">
          <a:xfrm>
            <a:off x="7986455" y="6584512"/>
            <a:ext cx="589195"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smtClean="0">
                <a:solidFill>
                  <a:srgbClr val="C0C0C0"/>
                </a:solidFill>
              </a:rPr>
              <a:t>Cisco Public</a:t>
            </a:r>
            <a:endParaRPr lang="en-US" sz="600" dirty="0">
              <a:solidFill>
                <a:srgbClr val="C0C0C0"/>
              </a:solidFill>
            </a:endParaRPr>
          </a:p>
        </p:txBody>
      </p:sp>
      <p:sp>
        <p:nvSpPr>
          <p:cNvPr id="1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2010 Cisco and/or its affiliates. All rights reserved.</a:t>
            </a:r>
            <a:endParaRPr lang="en-US" sz="600" dirty="0">
              <a:solidFill>
                <a:srgbClr val="C0C0C0"/>
              </a:solidFill>
            </a:endParaRPr>
          </a:p>
        </p:txBody>
      </p:sp>
      <p:sp>
        <p:nvSpPr>
          <p:cNvPr id="1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Tree>
    <p:extLst>
      <p:ext uri="{BB962C8B-B14F-4D97-AF65-F5344CB8AC3E}">
        <p14:creationId xmlns:p14="http://schemas.microsoft.com/office/powerpoint/2010/main" val="4143416564"/>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200" b="0" kern="1200" spc="0" baseline="0" dirty="0">
                <a:solidFill>
                  <a:srgbClr val="2B348E"/>
                </a:soli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9713" y="1344168"/>
            <a:ext cx="8578850" cy="4965192"/>
          </a:xfrm>
        </p:spPr>
        <p:txBody>
          <a:bodyPr/>
          <a:lstStyle>
            <a:lvl1pPr>
              <a:lnSpc>
                <a:spcPct val="95000"/>
              </a:lnSpc>
              <a:spcBef>
                <a:spcPts val="1480"/>
              </a:spcBef>
              <a:defRPr sz="2200">
                <a:solidFill>
                  <a:srgbClr val="2B348E"/>
                </a:solidFill>
                <a:latin typeface="+mj-lt"/>
              </a:defRPr>
            </a:lvl1pPr>
            <a:lvl2pPr>
              <a:lnSpc>
                <a:spcPct val="95000"/>
              </a:lnSpc>
              <a:spcBef>
                <a:spcPts val="600"/>
              </a:spcBef>
              <a:defRPr>
                <a:solidFill>
                  <a:srgbClr val="2B348E"/>
                </a:solidFill>
                <a:latin typeface="+mj-lt"/>
              </a:defRPr>
            </a:lvl2pPr>
            <a:lvl3pPr>
              <a:defRPr>
                <a:solidFill>
                  <a:srgbClr val="2B348E"/>
                </a:solidFill>
                <a:latin typeface="+mj-lt"/>
              </a:defRPr>
            </a:lvl3pPr>
            <a:lvl4pPr>
              <a:defRPr>
                <a:solidFill>
                  <a:srgbClr val="2B348E"/>
                </a:solidFill>
                <a:latin typeface="+mj-lt"/>
              </a:defRPr>
            </a:lvl4pPr>
            <a:lvl5pPr>
              <a:defRPr>
                <a:solidFill>
                  <a:srgbClr val="2B348E"/>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47412745"/>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200" b="0" kern="1200" spc="0" baseline="0" dirty="0">
                <a:solidFill>
                  <a:srgbClr val="2B348E"/>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37328989"/>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0" baseline="0" dirty="0">
                <a:solidFill>
                  <a:srgbClr val="2B348E"/>
                </a:solidFill>
                <a:latin typeface="+mj-lt"/>
                <a:ea typeface="+mj-ea"/>
                <a:cs typeface="+mj-cs"/>
              </a:defRPr>
            </a:lvl1pPr>
          </a:lstStyle>
          <a:p>
            <a:r>
              <a:rPr lang="en-US" dirty="0" smtClean="0"/>
              <a:t>Click to edit Master title style</a:t>
            </a:r>
            <a:endParaRPr lang="en-US" dirty="0"/>
          </a:p>
        </p:txBody>
      </p:sp>
      <p:sp>
        <p:nvSpPr>
          <p:cNvPr id="4" name="Text Placeholder 3"/>
          <p:cNvSpPr>
            <a:spLocks noGrp="1" noChangeAspect="1"/>
          </p:cNvSpPr>
          <p:nvPr>
            <p:ph type="body" sz="quarter" idx="10"/>
          </p:nvPr>
        </p:nvSpPr>
        <p:spPr>
          <a:xfrm>
            <a:off x="239713" y="1339745"/>
            <a:ext cx="4122425" cy="4965700"/>
          </a:xfrm>
        </p:spPr>
        <p:txBody>
          <a:bodyPr>
            <a:noAutofit/>
          </a:bodyPr>
          <a:lstStyle>
            <a:lvl1pPr>
              <a:lnSpc>
                <a:spcPct val="95000"/>
              </a:lnSpc>
              <a:spcBef>
                <a:spcPts val="1480"/>
              </a:spcBef>
              <a:defRPr sz="1800">
                <a:solidFill>
                  <a:srgbClr val="2B348E"/>
                </a:solidFill>
                <a:latin typeface="+mj-lt"/>
              </a:defRPr>
            </a:lvl1pPr>
            <a:lvl2pPr>
              <a:lnSpc>
                <a:spcPct val="95000"/>
              </a:lnSpc>
              <a:spcBef>
                <a:spcPts val="600"/>
              </a:spcBef>
              <a:defRPr sz="1400">
                <a:solidFill>
                  <a:srgbClr val="2B348E"/>
                </a:solidFill>
                <a:latin typeface="+mj-lt"/>
              </a:defRPr>
            </a:lvl2pPr>
            <a:lvl3pPr>
              <a:defRPr sz="1200">
                <a:solidFill>
                  <a:srgbClr val="2B348E"/>
                </a:solidFill>
                <a:latin typeface="+mj-lt"/>
              </a:defRPr>
            </a:lvl3pPr>
            <a:lvl4pPr>
              <a:defRPr sz="1100">
                <a:solidFill>
                  <a:srgbClr val="2B348E"/>
                </a:solidFill>
                <a:latin typeface="+mj-lt"/>
              </a:defRPr>
            </a:lvl4pPr>
            <a:lvl5pPr>
              <a:defRPr sz="1100">
                <a:solidFill>
                  <a:srgbClr val="2B348E"/>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4706781" y="1339745"/>
            <a:ext cx="4122425" cy="4965700"/>
          </a:xfrm>
        </p:spPr>
        <p:txBody>
          <a:bodyPr>
            <a:noAutofit/>
          </a:bodyPr>
          <a:lstStyle>
            <a:lvl1pPr>
              <a:lnSpc>
                <a:spcPct val="95000"/>
              </a:lnSpc>
              <a:spcBef>
                <a:spcPts val="1480"/>
              </a:spcBef>
              <a:defRPr sz="1800">
                <a:solidFill>
                  <a:srgbClr val="2B348E"/>
                </a:solidFill>
                <a:latin typeface="+mj-lt"/>
              </a:defRPr>
            </a:lvl1pPr>
            <a:lvl2pPr>
              <a:lnSpc>
                <a:spcPct val="95000"/>
              </a:lnSpc>
              <a:spcBef>
                <a:spcPts val="600"/>
              </a:spcBef>
              <a:defRPr sz="1400">
                <a:solidFill>
                  <a:srgbClr val="2B348E"/>
                </a:solidFill>
                <a:latin typeface="+mj-lt"/>
              </a:defRPr>
            </a:lvl2pPr>
            <a:lvl3pPr>
              <a:defRPr sz="1200">
                <a:solidFill>
                  <a:srgbClr val="2B348E"/>
                </a:solidFill>
                <a:latin typeface="+mj-lt"/>
              </a:defRPr>
            </a:lvl3pPr>
            <a:lvl4pPr>
              <a:defRPr sz="1100">
                <a:solidFill>
                  <a:srgbClr val="2B348E"/>
                </a:solidFill>
                <a:latin typeface="+mj-lt"/>
              </a:defRPr>
            </a:lvl4pPr>
            <a:lvl5pPr>
              <a:defRPr sz="1100">
                <a:solidFill>
                  <a:srgbClr val="2B348E"/>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65504866"/>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39713" y="1339745"/>
            <a:ext cx="4103687" cy="4965700"/>
          </a:xfrm>
        </p:spPr>
        <p:txBody>
          <a:bodyPr/>
          <a:lstStyle>
            <a:lvl1pPr>
              <a:lnSpc>
                <a:spcPct val="95000"/>
              </a:lnSpc>
              <a:spcBef>
                <a:spcPts val="1480"/>
              </a:spcBef>
              <a:defRPr sz="2200">
                <a:solidFill>
                  <a:srgbClr val="2B348E"/>
                </a:solidFill>
                <a:latin typeface="+mj-lt"/>
              </a:defRPr>
            </a:lvl1pPr>
            <a:lvl2pPr>
              <a:lnSpc>
                <a:spcPct val="95000"/>
              </a:lnSpc>
              <a:spcBef>
                <a:spcPts val="600"/>
              </a:spcBef>
              <a:defRPr>
                <a:solidFill>
                  <a:srgbClr val="2B348E"/>
                </a:solidFill>
                <a:latin typeface="+mj-lt"/>
              </a:defRPr>
            </a:lvl2pPr>
            <a:lvl3pPr>
              <a:defRPr>
                <a:solidFill>
                  <a:srgbClr val="2B348E"/>
                </a:solidFill>
                <a:latin typeface="+mj-lt"/>
              </a:defRPr>
            </a:lvl3pPr>
            <a:lvl4pPr>
              <a:defRPr>
                <a:solidFill>
                  <a:srgbClr val="2B348E"/>
                </a:solidFill>
                <a:latin typeface="+mj-lt"/>
              </a:defRPr>
            </a:lvl4pPr>
            <a:lvl5pPr>
              <a:defRPr>
                <a:solidFill>
                  <a:srgbClr val="2B348E"/>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1"/>
          <p:cNvSpPr>
            <a:spLocks noGrp="1"/>
          </p:cNvSpPr>
          <p:nvPr>
            <p:ph type="body" sz="quarter" idx="11" hasCustomPrompt="1"/>
          </p:nvPr>
        </p:nvSpPr>
        <p:spPr>
          <a:xfrm>
            <a:off x="5221224" y="1747683"/>
            <a:ext cx="3236976"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solidFill>
                  <a:srgbClr val="2B348E"/>
                </a:soli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2010 Cisco and/or its affiliates. All rights reserved.</a:t>
            </a:r>
            <a:endParaRPr lang="en-US" sz="600" dirty="0">
              <a:solidFill>
                <a:srgbClr val="C0C0C0"/>
              </a:solidFill>
            </a:endParaRPr>
          </a:p>
        </p:txBody>
      </p:sp>
      <p:sp>
        <p:nvSpPr>
          <p:cNvPr id="14" name="Rectangle 5"/>
          <p:cNvSpPr>
            <a:spLocks noChangeArrowheads="1"/>
          </p:cNvSpPr>
          <p:nvPr userDrawn="1"/>
        </p:nvSpPr>
        <p:spPr bwMode="ltGray">
          <a:xfrm>
            <a:off x="7986455" y="6584512"/>
            <a:ext cx="589195"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smtClean="0">
                <a:solidFill>
                  <a:srgbClr val="C0C0C0"/>
                </a:solidFill>
              </a:rPr>
              <a:t>Cisco Public</a:t>
            </a:r>
            <a:endParaRPr lang="en-US" sz="600" dirty="0">
              <a:solidFill>
                <a:srgbClr val="C0C0C0"/>
              </a:solidFill>
            </a:endParaRPr>
          </a:p>
        </p:txBody>
      </p:sp>
      <p:sp>
        <p:nvSpPr>
          <p:cNvPr id="13"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
        <p:nvSpPr>
          <p:cNvPr id="16" name="Title 15"/>
          <p:cNvSpPr>
            <a:spLocks noGrp="1"/>
          </p:cNvSpPr>
          <p:nvPr>
            <p:ph type="title"/>
          </p:nvPr>
        </p:nvSpPr>
        <p:spPr/>
        <p:txBody>
          <a:bodyPr/>
          <a:lstStyle>
            <a:lvl1pPr algn="l" defTabSz="914400" rtl="0" eaLnBrk="1" latinLnBrk="0" hangingPunct="1">
              <a:lnSpc>
                <a:spcPct val="80000"/>
              </a:lnSpc>
              <a:spcBef>
                <a:spcPct val="0"/>
              </a:spcBef>
              <a:buNone/>
              <a:defRPr lang="en-US" sz="3600" b="0" kern="1200" spc="0" baseline="0" dirty="0">
                <a:solidFill>
                  <a:srgbClr val="2B348E"/>
                </a:solidFill>
                <a:latin typeface="+mj-lt"/>
                <a:ea typeface="+mj-ea"/>
                <a:cs typeface="+mj-cs"/>
              </a:defRPr>
            </a:lvl1pPr>
          </a:lstStyle>
          <a:p>
            <a:r>
              <a:rPr lang="en-US" dirty="0" smtClean="0"/>
              <a:t>Click to edit Master title style</a:t>
            </a:r>
            <a:endParaRPr lang="en-US" dirty="0"/>
          </a:p>
        </p:txBody>
      </p:sp>
      <p:sp>
        <p:nvSpPr>
          <p:cNvPr id="20" name="Text Placeholder 19"/>
          <p:cNvSpPr>
            <a:spLocks noGrp="1"/>
          </p:cNvSpPr>
          <p:nvPr>
            <p:ph type="body" sz="quarter" idx="14" hasCustomPrompt="1"/>
          </p:nvPr>
        </p:nvSpPr>
        <p:spPr>
          <a:xfrm>
            <a:off x="5334000" y="4876800"/>
            <a:ext cx="3200400" cy="457200"/>
          </a:xfrm>
        </p:spPr>
        <p:txBody>
          <a:bodyPr anchor="t">
            <a:noAutofit/>
          </a:bodyPr>
          <a:lstStyle>
            <a:lvl1pPr marL="0" indent="0">
              <a:buFontTx/>
              <a:buNone/>
              <a:defRPr sz="1600">
                <a:solidFill>
                  <a:srgbClr val="2B348E"/>
                </a:solidFill>
              </a:defRPr>
            </a:lvl1pPr>
          </a:lstStyle>
          <a:p>
            <a:pPr lvl="0"/>
            <a:r>
              <a:rPr lang="en-US" dirty="0" smtClean="0"/>
              <a:t>Source Name</a:t>
            </a:r>
            <a:endParaRPr lang="en-US" dirty="0"/>
          </a:p>
        </p:txBody>
      </p:sp>
    </p:spTree>
    <p:extLst>
      <p:ext uri="{BB962C8B-B14F-4D97-AF65-F5344CB8AC3E}">
        <p14:creationId xmlns:p14="http://schemas.microsoft.com/office/powerpoint/2010/main" val="1700007838"/>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295275"/>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solidFill>
                  <a:srgbClr val="2B348E"/>
                </a:soli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rgbClr val="2B348E"/>
                </a:solidFill>
                <a:latin typeface="+mj-lt"/>
              </a:defRPr>
            </a:lvl1pPr>
            <a:lvl2pPr marL="635000" indent="-228600">
              <a:buClr>
                <a:srgbClr val="96CA4B"/>
              </a:buClr>
              <a:buFont typeface="Arial" pitchFamily="34" charset="0"/>
              <a:buChar char="•"/>
              <a:tabLst/>
              <a:defRPr>
                <a:solidFill>
                  <a:srgbClr val="2B348E"/>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rgbClr val="2B348E"/>
                </a:solidFill>
                <a:latin typeface="+mj-lt"/>
              </a:defRPr>
            </a:lvl1pPr>
            <a:lvl2pPr marL="635000" indent="-228600">
              <a:buClr>
                <a:srgbClr val="96CA4B"/>
              </a:buClr>
              <a:buFont typeface="Arial" pitchFamily="34" charset="0"/>
              <a:buChar char="•"/>
              <a:defRPr>
                <a:solidFill>
                  <a:srgbClr val="2B348E"/>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4824413" y="295275"/>
            <a:ext cx="4122737" cy="838200"/>
          </a:xfrm>
        </p:spPr>
        <p:txBody>
          <a:bodyPr lIns="82296" rIns="82296"/>
          <a:lstStyle>
            <a:lvl1pPr marL="0" marR="0" indent="0" algn="l" defTabSz="914400" rtl="0" eaLnBrk="1" fontAlgn="auto" latinLnBrk="0" hangingPunct="1">
              <a:lnSpc>
                <a:spcPct val="80000"/>
              </a:lnSpc>
              <a:spcBef>
                <a:spcPts val="0"/>
              </a:spcBef>
              <a:spcAft>
                <a:spcPts val="0"/>
              </a:spcAft>
              <a:buClr>
                <a:srgbClr val="00ADEF"/>
              </a:buClr>
              <a:buSzPct val="90000"/>
              <a:buFontTx/>
              <a:buNone/>
              <a:tabLst/>
              <a:defRPr lang="en-US" sz="3600" b="0" kern="1200" spc="0" baseline="0" dirty="0" smtClean="0">
                <a:solidFill>
                  <a:srgbClr val="2B348E"/>
                </a:solidFill>
                <a:latin typeface="+mj-lt"/>
                <a:ea typeface="+mj-ea"/>
                <a:cs typeface="+mj-cs"/>
              </a:defRPr>
            </a:lvl1pPr>
          </a:lstStyle>
          <a:p>
            <a:pPr marL="0" marR="0" lvl="0" indent="0" algn="l" defTabSz="914400" rtl="0" eaLnBrk="1" fontAlgn="auto" latinLnBrk="0" hangingPunct="1">
              <a:lnSpc>
                <a:spcPct val="80000"/>
              </a:lnSpc>
              <a:spcBef>
                <a:spcPts val="0"/>
              </a:spcBef>
              <a:spcAft>
                <a:spcPts val="0"/>
              </a:spcAft>
              <a:buClr>
                <a:srgbClr val="00ADEF"/>
              </a:buClr>
              <a:buSzPct val="90000"/>
              <a:buFontTx/>
              <a:buNone/>
              <a:tabLst/>
              <a:defRPr/>
            </a:pPr>
            <a:r>
              <a:rPr lang="en-US" dirty="0" smtClean="0"/>
              <a:t>Two Column</a:t>
            </a:r>
            <a:br>
              <a:rPr lang="en-US" dirty="0" smtClean="0"/>
            </a:br>
            <a:r>
              <a:rPr lang="en-US" dirty="0" smtClean="0"/>
              <a:t>Title Left</a:t>
            </a:r>
            <a:endParaRPr lang="en-US" dirty="0"/>
          </a:p>
        </p:txBody>
      </p:sp>
    </p:spTree>
    <p:extLst>
      <p:ext uri="{BB962C8B-B14F-4D97-AF65-F5344CB8AC3E}">
        <p14:creationId xmlns:p14="http://schemas.microsoft.com/office/powerpoint/2010/main" val="3138895077"/>
      </p:ext>
    </p:extLst>
  </p:cSld>
  <p:clrMapOvr>
    <a:masterClrMapping/>
  </p:clrMapOvr>
  <p:transition>
    <p:fade/>
  </p:transition>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2" y="432215"/>
            <a:ext cx="8588861"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1" y="1339745"/>
            <a:ext cx="8551441"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lumMod val="50000"/>
                  </a:srgbClr>
                </a:solidFill>
              </a:rPr>
              <a:t>© 2012 Cisco and/or its affiliates. All rights reserved.</a:t>
            </a:r>
            <a:endParaRPr lang="en-US" sz="600" dirty="0">
              <a:solidFill>
                <a:srgbClr val="FFFFFF">
                  <a:lumMod val="50000"/>
                </a:srgbClr>
              </a:solidFill>
            </a:endParaRPr>
          </a:p>
        </p:txBody>
      </p:sp>
      <p:sp>
        <p:nvSpPr>
          <p:cNvPr id="11" name="Rectangle 5"/>
          <p:cNvSpPr>
            <a:spLocks noChangeArrowheads="1"/>
          </p:cNvSpPr>
          <p:nvPr/>
        </p:nvSpPr>
        <p:spPr bwMode="ltGray">
          <a:xfrm>
            <a:off x="7986455" y="6584512"/>
            <a:ext cx="589195"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smtClean="0">
                <a:solidFill>
                  <a:srgbClr val="FFFFFF">
                    <a:lumMod val="50000"/>
                  </a:srgbClr>
                </a:solidFill>
              </a:rPr>
              <a:t>Cisco Public</a:t>
            </a:r>
            <a:endParaRPr lang="en-US" sz="600" dirty="0">
              <a:solidFill>
                <a:srgbClr val="FFFFFF">
                  <a:lumMod val="50000"/>
                </a:srgbClr>
              </a:solidFill>
            </a:endParaRPr>
          </a:p>
        </p:txBody>
      </p:sp>
      <p:sp>
        <p:nvSpPr>
          <p:cNvPr id="9"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lumMod val="50000"/>
                  </a:srgbClr>
                </a:solidFill>
              </a:rPr>
              <a:pPr algn="r" defTabSz="814388"/>
              <a:t>‹#›</a:t>
            </a:fld>
            <a:endParaRPr lang="en-US" sz="600" dirty="0">
              <a:solidFill>
                <a:srgbClr val="FFFFFF">
                  <a:lumMod val="50000"/>
                </a:srgbClr>
              </a:solidFill>
            </a:endParaRPr>
          </a:p>
        </p:txBody>
      </p:sp>
      <p:sp>
        <p:nvSpPr>
          <p:cNvPr id="7" name="Rectangle 5"/>
          <p:cNvSpPr>
            <a:spLocks noChangeArrowheads="1"/>
          </p:cNvSpPr>
          <p:nvPr/>
        </p:nvSpPr>
        <p:spPr bwMode="ltGray">
          <a:xfrm>
            <a:off x="4766061" y="6584512"/>
            <a:ext cx="686827"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smtClean="0">
                <a:solidFill>
                  <a:srgbClr val="FFFFFF">
                    <a:lumMod val="50000"/>
                  </a:srgbClr>
                </a:solidFill>
              </a:rPr>
              <a:t>EDCS-962068 </a:t>
            </a:r>
            <a:endParaRPr lang="en-US" sz="600" dirty="0">
              <a:solidFill>
                <a:srgbClr val="FFFFFF">
                  <a:lumMod val="50000"/>
                </a:srgbClr>
              </a:solidFill>
            </a:endParaRPr>
          </a:p>
        </p:txBody>
      </p:sp>
    </p:spTree>
    <p:extLst>
      <p:ext uri="{BB962C8B-B14F-4D97-AF65-F5344CB8AC3E}">
        <p14:creationId xmlns:p14="http://schemas.microsoft.com/office/powerpoint/2010/main" val="888456256"/>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4035" r:id="rId20"/>
    <p:sldLayoutId id="2147484036" r:id="rId21"/>
    <p:sldLayoutId id="2147484037" r:id="rId22"/>
    <p:sldLayoutId id="2147484038" r:id="rId23"/>
    <p:sldLayoutId id="2147484039" r:id="rId24"/>
    <p:sldLayoutId id="2147484040" r:id="rId25"/>
    <p:sldLayoutId id="2147484041" r:id="rId26"/>
    <p:sldLayoutId id="2147484045" r:id="rId27"/>
    <p:sldLayoutId id="2147484046" r:id="rId28"/>
    <p:sldLayoutId id="2147484047" r:id="rId29"/>
    <p:sldLayoutId id="2147484048" r:id="rId30"/>
    <p:sldLayoutId id="2147484049" r:id="rId31"/>
    <p:sldLayoutId id="2147484050" r:id="rId32"/>
  </p:sldLayoutIdLst>
  <p:transition>
    <p:fade/>
  </p:transition>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solidFill>
            <a:srgbClr val="2B3082"/>
          </a:solidFill>
          <a:latin typeface="+mj-lt"/>
          <a:ea typeface="+mj-ea"/>
          <a:cs typeface="+mj-cs"/>
        </a:defRPr>
      </a:lvl1pPr>
    </p:titleStyle>
    <p:bodyStyle>
      <a:lvl1pPr marL="231775" indent="-231775" algn="l" defTabSz="914400" rtl="0" eaLnBrk="1" latinLnBrk="0" hangingPunct="1">
        <a:lnSpc>
          <a:spcPct val="95000"/>
        </a:lnSpc>
        <a:spcBef>
          <a:spcPts val="1440"/>
        </a:spcBef>
        <a:buClr>
          <a:srgbClr val="00ADEF"/>
        </a:buClr>
        <a:buSzPct val="90000"/>
        <a:buFont typeface="Arial"/>
        <a:buChar char="•"/>
        <a:tabLst/>
        <a:defRPr lang="en-US" sz="2000" kern="1200" dirty="0" smtClean="0">
          <a:solidFill>
            <a:srgbClr val="2B3082"/>
          </a:solidFill>
          <a:latin typeface="+mj-lt"/>
          <a:ea typeface="+mn-ea"/>
          <a:cs typeface="+mn-cs"/>
        </a:defRPr>
      </a:lvl1pPr>
      <a:lvl2pPr marL="569913" indent="-163513" algn="l" defTabSz="914400" rtl="0" eaLnBrk="1" latinLnBrk="0" hangingPunct="1">
        <a:lnSpc>
          <a:spcPct val="95000"/>
        </a:lnSpc>
        <a:spcBef>
          <a:spcPts val="840"/>
        </a:spcBef>
        <a:buClr>
          <a:srgbClr val="00ADEF"/>
        </a:buClr>
        <a:buFont typeface="Arial"/>
        <a:buChar char="•"/>
        <a:defRPr lang="en-US" sz="1800" kern="1200" dirty="0" smtClean="0">
          <a:solidFill>
            <a:srgbClr val="2B3082"/>
          </a:solidFill>
          <a:latin typeface="+mj-lt"/>
          <a:ea typeface="+mn-ea"/>
          <a:cs typeface="+mn-cs"/>
        </a:defRPr>
      </a:lvl2pPr>
      <a:lvl3pPr marL="741363" indent="-173038" algn="l" defTabSz="741363" rtl="0" eaLnBrk="1" latinLnBrk="0" hangingPunct="1">
        <a:lnSpc>
          <a:spcPct val="95000"/>
        </a:lnSpc>
        <a:spcBef>
          <a:spcPts val="840"/>
        </a:spcBef>
        <a:buClr>
          <a:srgbClr val="00ADEF"/>
        </a:buClr>
        <a:buFont typeface="Arial"/>
        <a:buChar char="•"/>
        <a:defRPr lang="en-US" sz="1600" kern="1200" dirty="0" smtClean="0">
          <a:solidFill>
            <a:srgbClr val="2B3082"/>
          </a:solidFill>
          <a:latin typeface="+mj-lt"/>
          <a:ea typeface="+mn-ea"/>
          <a:cs typeface="+mn-cs"/>
        </a:defRPr>
      </a:lvl3pPr>
      <a:lvl4pPr marL="914400" indent="-225425" algn="l" defTabSz="914400" rtl="0" eaLnBrk="1" latinLnBrk="0" hangingPunct="1">
        <a:lnSpc>
          <a:spcPct val="95000"/>
        </a:lnSpc>
        <a:spcBef>
          <a:spcPts val="840"/>
        </a:spcBef>
        <a:buClr>
          <a:srgbClr val="00ADEF"/>
        </a:buClr>
        <a:buFont typeface="Arial"/>
        <a:buChar char="•"/>
        <a:defRPr lang="en-US" sz="1400" kern="1200" dirty="0" smtClean="0">
          <a:solidFill>
            <a:srgbClr val="2B3082"/>
          </a:solidFill>
          <a:latin typeface="+mj-lt"/>
          <a:ea typeface="+mn-ea"/>
          <a:cs typeface="+mn-cs"/>
        </a:defRPr>
      </a:lvl4pPr>
      <a:lvl5pPr marL="1027113" indent="-225425" algn="l" defTabSz="914400" rtl="0" eaLnBrk="1" latinLnBrk="0" hangingPunct="1">
        <a:lnSpc>
          <a:spcPct val="95000"/>
        </a:lnSpc>
        <a:spcBef>
          <a:spcPts val="840"/>
        </a:spcBef>
        <a:buClr>
          <a:srgbClr val="00ADEF"/>
        </a:buClr>
        <a:buFont typeface="Arial"/>
        <a:buChar char="•"/>
        <a:defRPr lang="en-US" sz="1400" kern="1200" dirty="0">
          <a:solidFill>
            <a:srgbClr val="2B308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17.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0.xml"/><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8.jpe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1.xml"/><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9.jpe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2.xml"/><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gif"/><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2" Type="http://schemas.openxmlformats.org/officeDocument/2006/relationships/notesSlide" Target="../notesSlides/notesSlide17.xml"/><Relationship Id="rId16" Type="http://schemas.openxmlformats.org/officeDocument/2006/relationships/image" Target="../media/image52.wmf"/><Relationship Id="rId20" Type="http://schemas.openxmlformats.org/officeDocument/2006/relationships/image" Target="../media/image56.png"/><Relationship Id="rId29" Type="http://schemas.openxmlformats.org/officeDocument/2006/relationships/image" Target="../media/image65.wmf"/><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32" Type="http://schemas.openxmlformats.org/officeDocument/2006/relationships/image" Target="../media/image68.png"/><Relationship Id="rId5" Type="http://schemas.openxmlformats.org/officeDocument/2006/relationships/image" Target="../media/image41.png"/><Relationship Id="rId15" Type="http://schemas.openxmlformats.org/officeDocument/2006/relationships/image" Target="../media/image51.wmf"/><Relationship Id="rId23" Type="http://schemas.openxmlformats.org/officeDocument/2006/relationships/image" Target="../media/image59.png"/><Relationship Id="rId28" Type="http://schemas.openxmlformats.org/officeDocument/2006/relationships/image" Target="../media/image64.emf"/><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emf"/><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0.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emf"/><Relationship Id="rId3" Type="http://schemas.openxmlformats.org/officeDocument/2006/relationships/image" Target="../media/image78.png"/><Relationship Id="rId21" Type="http://schemas.openxmlformats.org/officeDocument/2006/relationships/image" Target="../media/image75.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47.png"/><Relationship Id="rId2" Type="http://schemas.openxmlformats.org/officeDocument/2006/relationships/notesSlide" Target="../notesSlides/notesSlide22.xml"/><Relationship Id="rId16" Type="http://schemas.openxmlformats.org/officeDocument/2006/relationships/image" Target="../media/image91.png"/><Relationship Id="rId20"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81.png"/><Relationship Id="rId11" Type="http://schemas.openxmlformats.org/officeDocument/2006/relationships/image" Target="../media/image86.png"/><Relationship Id="rId24" Type="http://schemas.openxmlformats.org/officeDocument/2006/relationships/image" Target="../media/image95.jpeg"/><Relationship Id="rId5" Type="http://schemas.openxmlformats.org/officeDocument/2006/relationships/image" Target="../media/image80.png"/><Relationship Id="rId15" Type="http://schemas.openxmlformats.org/officeDocument/2006/relationships/image" Target="../media/image90.png"/><Relationship Id="rId23" Type="http://schemas.openxmlformats.org/officeDocument/2006/relationships/image" Target="../media/image94.png"/><Relationship Id="rId10" Type="http://schemas.openxmlformats.org/officeDocument/2006/relationships/image" Target="../media/image85.png"/><Relationship Id="rId19" Type="http://schemas.openxmlformats.org/officeDocument/2006/relationships/image" Target="../media/image4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6.png"/><Relationship Id="rId7"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89.png"/><Relationship Id="rId9" Type="http://schemas.openxmlformats.org/officeDocument/2006/relationships/image" Target="../media/image95.jpe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0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05.png"/><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6.png"/><Relationship Id="rId7" Type="http://schemas.openxmlformats.org/officeDocument/2006/relationships/image" Target="../media/image109.jpeg"/><Relationship Id="rId2" Type="http://schemas.openxmlformats.org/officeDocument/2006/relationships/notesSlide" Target="../notesSlides/notesSlide30.xml"/><Relationship Id="rId1" Type="http://schemas.openxmlformats.org/officeDocument/2006/relationships/slideLayout" Target="../slideLayouts/slideLayout30.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6.png"/><Relationship Id="rId7"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30.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wmf"/><Relationship Id="rId7" Type="http://schemas.openxmlformats.org/officeDocument/2006/relationships/image" Target="../media/image117.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86.png"/></Relationships>
</file>

<file path=ppt/slides/_rels/slide3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www.cisco.com/go/vxi" TargetMode="External"/><Relationship Id="rId7"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hyperlink" Target="http://clx.cisco.com" TargetMode="External"/><Relationship Id="rId4" Type="http://schemas.openxmlformats.org/officeDocument/2006/relationships/image" Target="../media/image123.jpeg"/></Relationships>
</file>

<file path=ppt/slides/_rels/slide3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hyperlink" Target="http://twitter.com/" TargetMode="External"/><Relationship Id="rId7" Type="http://schemas.openxmlformats.org/officeDocument/2006/relationships/image" Target="../media/image125.jpeg"/><Relationship Id="rId2" Type="http://schemas.openxmlformats.org/officeDocument/2006/relationships/hyperlink" Target="http://www.facebook.com/" TargetMode="External"/><Relationship Id="rId1" Type="http://schemas.openxmlformats.org/officeDocument/2006/relationships/slideLayout" Target="../slideLayouts/slideLayout6.xml"/><Relationship Id="rId6" Type="http://schemas.openxmlformats.org/officeDocument/2006/relationships/image" Target="../media/image124.png"/><Relationship Id="rId5" Type="http://schemas.openxmlformats.org/officeDocument/2006/relationships/hyperlink" Target="http://www.youtubecisco.com/education" TargetMode="External"/><Relationship Id="rId4" Type="http://schemas.openxmlformats.org/officeDocument/2006/relationships/hyperlink" Target="http://blogs.cisco.com/category/education/" TargetMode="External"/><Relationship Id="rId9" Type="http://schemas.openxmlformats.org/officeDocument/2006/relationships/image" Target="../media/image12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endParaRPr lang="en-US" dirty="0">
              <a:solidFill>
                <a:schemeClr val="bg1">
                  <a:lumMod val="95000"/>
                </a:schemeClr>
              </a:solidFill>
              <a:effectLst>
                <a:outerShdw blurRad="177800" algn="ctr" rotWithShape="0">
                  <a:schemeClr val="tx1">
                    <a:lumMod val="50000"/>
                    <a:alpha val="60000"/>
                  </a:schemeClr>
                </a:outerShdw>
              </a:effectLst>
            </a:endParaRPr>
          </a:p>
        </p:txBody>
      </p:sp>
      <p:sp>
        <p:nvSpPr>
          <p:cNvPr id="14" name="Text Placeholder 13"/>
          <p:cNvSpPr>
            <a:spLocks noGrp="1"/>
          </p:cNvSpPr>
          <p:nvPr>
            <p:ph type="body" sz="quarter" idx="11"/>
          </p:nvPr>
        </p:nvSpPr>
        <p:spPr/>
        <p:txBody>
          <a:bodyPr/>
          <a:lstStyle/>
          <a:p>
            <a:endParaRPr lang="en-US" dirty="0"/>
          </a:p>
        </p:txBody>
      </p:sp>
      <p:sp>
        <p:nvSpPr>
          <p:cNvPr id="6" name="Subtitle 5"/>
          <p:cNvSpPr>
            <a:spLocks noGrp="1"/>
          </p:cNvSpPr>
          <p:nvPr>
            <p:ph type="subTitle" idx="1"/>
          </p:nvPr>
        </p:nvSpPr>
        <p:spPr/>
        <p:txBody>
          <a:bodyPr/>
          <a:lstStyle/>
          <a:p>
            <a:endParaRPr lang="en-US" dirty="0"/>
          </a:p>
        </p:txBody>
      </p:sp>
      <p:sp>
        <p:nvSpPr>
          <p:cNvPr id="8" name="Title 3"/>
          <p:cNvSpPr>
            <a:spLocks noGrp="1"/>
          </p:cNvSpPr>
          <p:nvPr>
            <p:ph type="ctrTitle"/>
          </p:nvPr>
        </p:nvSpPr>
        <p:spPr>
          <a:xfrm>
            <a:off x="167605" y="941295"/>
            <a:ext cx="5843230" cy="3294529"/>
          </a:xfrm>
        </p:spPr>
        <p:txBody>
          <a:bodyPr/>
          <a:lstStyle/>
          <a:p>
            <a:r>
              <a:rPr lang="en-US" sz="3600" dirty="0" smtClean="0"/>
              <a:t>Delivering the New Virtual Workspace for Education</a:t>
            </a:r>
            <a:br>
              <a:rPr lang="en-US" sz="3600" dirty="0" smtClean="0"/>
            </a:br>
            <a:r>
              <a:rPr lang="en-US" sz="3600" dirty="0" smtClean="0"/>
              <a:t/>
            </a:r>
            <a:br>
              <a:rPr lang="en-US" sz="3600" dirty="0" smtClean="0"/>
            </a:br>
            <a:r>
              <a:rPr lang="en-US" sz="2800" dirty="0" smtClean="0">
                <a:solidFill>
                  <a:srgbClr val="FFFFFF"/>
                </a:solidFill>
              </a:rPr>
              <a:t>Unified Virtual Desktop, Voice, and Video</a:t>
            </a:r>
            <a:endParaRPr lang="en-US" sz="4000"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 Same Side Corner Rectangle 56"/>
          <p:cNvSpPr/>
          <p:nvPr/>
        </p:nvSpPr>
        <p:spPr>
          <a:xfrm flipH="1" flipV="1">
            <a:off x="0" y="1395413"/>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4579" name="Rectangle 3"/>
          <p:cNvSpPr>
            <a:spLocks noGrp="1" noChangeArrowheads="1"/>
          </p:cNvSpPr>
          <p:nvPr>
            <p:ph type="title"/>
          </p:nvPr>
        </p:nvSpPr>
        <p:spPr/>
        <p:txBody>
          <a:bodyPr/>
          <a:lstStyle/>
          <a:p>
            <a:r>
              <a:rPr lang="en-US" dirty="0" smtClean="0">
                <a:solidFill>
                  <a:srgbClr val="12188E"/>
                </a:solidFill>
              </a:rPr>
              <a:t>VXI Use Cases in Education</a:t>
            </a:r>
            <a:endParaRPr lang="en-US" dirty="0">
              <a:solidFill>
                <a:srgbClr val="12188E"/>
              </a:solidFill>
            </a:endParaRPr>
          </a:p>
        </p:txBody>
      </p:sp>
      <p:grpSp>
        <p:nvGrpSpPr>
          <p:cNvPr id="28" name="Group 27"/>
          <p:cNvGrpSpPr/>
          <p:nvPr/>
        </p:nvGrpSpPr>
        <p:grpSpPr>
          <a:xfrm>
            <a:off x="6003" y="3248806"/>
            <a:ext cx="3518190" cy="1094509"/>
            <a:chOff x="6003" y="3058306"/>
            <a:chExt cx="3518190" cy="1094509"/>
          </a:xfrm>
        </p:grpSpPr>
        <p:sp>
          <p:nvSpPr>
            <p:cNvPr id="50" name="Round Single Corner Rectangle 49"/>
            <p:cNvSpPr/>
            <p:nvPr/>
          </p:nvSpPr>
          <p:spPr>
            <a:xfrm>
              <a:off x="780993" y="3165312"/>
              <a:ext cx="2743200" cy="868680"/>
            </a:xfrm>
            <a:prstGeom prst="round1Rect">
              <a:avLst/>
            </a:prstGeom>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814388"/>
              <a:endParaRPr lang="en-US" sz="1500" dirty="0">
                <a:solidFill>
                  <a:schemeClr val="bg1"/>
                </a:solidFill>
              </a:endParaRPr>
            </a:p>
          </p:txBody>
        </p:sp>
        <p:pic>
          <p:nvPicPr>
            <p:cNvPr id="14" name="Picture 13" descr="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3" y="3058306"/>
              <a:ext cx="1459345" cy="1094509"/>
            </a:xfrm>
            <a:prstGeom prst="rect">
              <a:avLst/>
            </a:prstGeom>
          </p:spPr>
        </p:pic>
        <p:sp>
          <p:nvSpPr>
            <p:cNvPr id="20" name="TextBox 19"/>
            <p:cNvSpPr txBox="1"/>
            <p:nvPr/>
          </p:nvSpPr>
          <p:spPr>
            <a:xfrm>
              <a:off x="1189178" y="3284880"/>
              <a:ext cx="2055090" cy="553998"/>
            </a:xfrm>
            <a:prstGeom prst="rect">
              <a:avLst/>
            </a:prstGeom>
            <a:noFill/>
          </p:spPr>
          <p:txBody>
            <a:bodyPr wrap="square" rtlCol="0">
              <a:spAutoFit/>
            </a:bodyPr>
            <a:lstStyle/>
            <a:p>
              <a:r>
                <a:rPr lang="en-US" sz="1500" dirty="0" smtClean="0">
                  <a:solidFill>
                    <a:schemeClr val="bg1"/>
                  </a:solidFill>
                </a:rPr>
                <a:t>Unified </a:t>
              </a:r>
              <a:r>
                <a:rPr lang="en-US" sz="1500" dirty="0">
                  <a:solidFill>
                    <a:schemeClr val="bg1"/>
                  </a:solidFill>
                </a:rPr>
                <a:t>video, </a:t>
              </a:r>
              <a:r>
                <a:rPr lang="en-US" sz="1500" dirty="0" smtClean="0">
                  <a:solidFill>
                    <a:schemeClr val="bg1"/>
                  </a:solidFill>
                </a:rPr>
                <a:t>voice, </a:t>
              </a:r>
              <a:r>
                <a:rPr lang="en-US" sz="1500" dirty="0">
                  <a:solidFill>
                    <a:schemeClr val="bg1"/>
                  </a:solidFill>
                </a:rPr>
                <a:t>and collaboration</a:t>
              </a:r>
            </a:p>
          </p:txBody>
        </p:sp>
      </p:grpSp>
      <p:grpSp>
        <p:nvGrpSpPr>
          <p:cNvPr id="29" name="Group 28"/>
          <p:cNvGrpSpPr/>
          <p:nvPr/>
        </p:nvGrpSpPr>
        <p:grpSpPr>
          <a:xfrm>
            <a:off x="384232" y="4607706"/>
            <a:ext cx="3813725" cy="1094509"/>
            <a:chOff x="384232" y="4417206"/>
            <a:chExt cx="3813725" cy="1094509"/>
          </a:xfrm>
        </p:grpSpPr>
        <p:sp>
          <p:nvSpPr>
            <p:cNvPr id="51" name="Round Single Corner Rectangle 50"/>
            <p:cNvSpPr/>
            <p:nvPr/>
          </p:nvSpPr>
          <p:spPr>
            <a:xfrm>
              <a:off x="1454757" y="4533259"/>
              <a:ext cx="2743200" cy="868680"/>
            </a:xfrm>
            <a:prstGeom prst="round1Rect">
              <a:avLst/>
            </a:prstGeom>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814388"/>
              <a:endParaRPr lang="en-US" sz="1500" dirty="0">
                <a:solidFill>
                  <a:schemeClr val="bg1"/>
                </a:solidFill>
              </a:endParaRPr>
            </a:p>
          </p:txBody>
        </p:sp>
        <p:pic>
          <p:nvPicPr>
            <p:cNvPr id="18" name="Picture 17" descr="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232" y="4417206"/>
              <a:ext cx="1403927" cy="1094509"/>
            </a:xfrm>
            <a:prstGeom prst="rect">
              <a:avLst/>
            </a:prstGeom>
          </p:spPr>
        </p:pic>
        <p:sp>
          <p:nvSpPr>
            <p:cNvPr id="21" name="TextBox 20"/>
            <p:cNvSpPr txBox="1"/>
            <p:nvPr/>
          </p:nvSpPr>
          <p:spPr>
            <a:xfrm>
              <a:off x="1754907" y="4687450"/>
              <a:ext cx="2032001" cy="553998"/>
            </a:xfrm>
            <a:prstGeom prst="rect">
              <a:avLst/>
            </a:prstGeom>
            <a:noFill/>
          </p:spPr>
          <p:txBody>
            <a:bodyPr wrap="square" rtlCol="0">
              <a:spAutoFit/>
            </a:bodyPr>
            <a:lstStyle/>
            <a:p>
              <a:r>
                <a:rPr lang="en-US" sz="1500" dirty="0" smtClean="0">
                  <a:solidFill>
                    <a:srgbClr val="FFFFFF"/>
                  </a:solidFill>
                </a:rPr>
                <a:t>Efficient, scalable </a:t>
              </a:r>
              <a:r>
                <a:rPr lang="en-US" sz="1500" dirty="0">
                  <a:solidFill>
                    <a:srgbClr val="FFFFFF"/>
                  </a:solidFill>
                </a:rPr>
                <a:t>IT support</a:t>
              </a:r>
            </a:p>
          </p:txBody>
        </p:sp>
      </p:grpSp>
      <p:grpSp>
        <p:nvGrpSpPr>
          <p:cNvPr id="27" name="Group 26"/>
          <p:cNvGrpSpPr/>
          <p:nvPr/>
        </p:nvGrpSpPr>
        <p:grpSpPr>
          <a:xfrm>
            <a:off x="562724" y="1884680"/>
            <a:ext cx="3677564" cy="1117600"/>
            <a:chOff x="562724" y="1694180"/>
            <a:chExt cx="3677564" cy="1117600"/>
          </a:xfrm>
        </p:grpSpPr>
        <p:sp>
          <p:nvSpPr>
            <p:cNvPr id="47" name="Round Single Corner Rectangle 46"/>
            <p:cNvSpPr/>
            <p:nvPr/>
          </p:nvSpPr>
          <p:spPr>
            <a:xfrm>
              <a:off x="1722241" y="1818419"/>
              <a:ext cx="2518047" cy="868680"/>
            </a:xfrm>
            <a:prstGeom prst="round1Rect">
              <a:avLst/>
            </a:prstGeom>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814388"/>
              <a:endParaRPr lang="en-US" sz="1500" dirty="0">
                <a:solidFill>
                  <a:schemeClr val="bg1"/>
                </a:solidFill>
              </a:endParaRPr>
            </a:p>
          </p:txBody>
        </p:sp>
        <p:pic>
          <p:nvPicPr>
            <p:cNvPr id="13" name="Picture 12" descr="A.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724" y="1694180"/>
              <a:ext cx="1671782" cy="1117600"/>
            </a:xfrm>
            <a:prstGeom prst="rect">
              <a:avLst/>
            </a:prstGeom>
          </p:spPr>
        </p:pic>
        <p:sp>
          <p:nvSpPr>
            <p:cNvPr id="22" name="TextBox 21"/>
            <p:cNvSpPr txBox="1"/>
            <p:nvPr/>
          </p:nvSpPr>
          <p:spPr>
            <a:xfrm>
              <a:off x="2008908" y="1847275"/>
              <a:ext cx="1916546" cy="784830"/>
            </a:xfrm>
            <a:prstGeom prst="rect">
              <a:avLst/>
            </a:prstGeom>
            <a:noFill/>
          </p:spPr>
          <p:txBody>
            <a:bodyPr wrap="square" rtlCol="0">
              <a:spAutoFit/>
            </a:bodyPr>
            <a:lstStyle/>
            <a:p>
              <a:r>
                <a:rPr lang="en-US" sz="1500" dirty="0" smtClean="0">
                  <a:solidFill>
                    <a:schemeClr val="bg1"/>
                  </a:solidFill>
                </a:rPr>
                <a:t>Provide </a:t>
              </a:r>
              <a:r>
                <a:rPr lang="en-US" sz="1500" dirty="0">
                  <a:solidFill>
                    <a:schemeClr val="bg1"/>
                  </a:solidFill>
                </a:rPr>
                <a:t>consistent experience on and off campus</a:t>
              </a:r>
              <a:endParaRPr lang="en-US" sz="1500" dirty="0"/>
            </a:p>
          </p:txBody>
        </p:sp>
      </p:grpSp>
      <p:grpSp>
        <p:nvGrpSpPr>
          <p:cNvPr id="30" name="Group 29"/>
          <p:cNvGrpSpPr/>
          <p:nvPr/>
        </p:nvGrpSpPr>
        <p:grpSpPr>
          <a:xfrm>
            <a:off x="5207002" y="1608425"/>
            <a:ext cx="3846721" cy="1380836"/>
            <a:chOff x="5207002" y="1417925"/>
            <a:chExt cx="3846721" cy="1380836"/>
          </a:xfrm>
        </p:grpSpPr>
        <p:sp>
          <p:nvSpPr>
            <p:cNvPr id="49" name="Round Single Corner Rectangle 48"/>
            <p:cNvSpPr/>
            <p:nvPr/>
          </p:nvSpPr>
          <p:spPr>
            <a:xfrm flipH="1">
              <a:off x="5207002" y="1818419"/>
              <a:ext cx="2743200" cy="868680"/>
            </a:xfrm>
            <a:prstGeom prst="round1Rect">
              <a:avLst/>
            </a:prstGeom>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814388"/>
              <a:endParaRPr lang="en-US" sz="1500" dirty="0">
                <a:solidFill>
                  <a:schemeClr val="bg1"/>
                </a:solidFill>
              </a:endParaRPr>
            </a:p>
          </p:txBody>
        </p:sp>
        <p:pic>
          <p:nvPicPr>
            <p:cNvPr id="19" name="Picture 18" descr="F.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1068" y="1417925"/>
              <a:ext cx="1842655" cy="1380836"/>
            </a:xfrm>
            <a:prstGeom prst="rect">
              <a:avLst/>
            </a:prstGeom>
          </p:spPr>
        </p:pic>
        <p:sp>
          <p:nvSpPr>
            <p:cNvPr id="23" name="TextBox 22"/>
            <p:cNvSpPr txBox="1"/>
            <p:nvPr/>
          </p:nvSpPr>
          <p:spPr>
            <a:xfrm>
              <a:off x="5691908" y="1951180"/>
              <a:ext cx="2193636" cy="830997"/>
            </a:xfrm>
            <a:prstGeom prst="rect">
              <a:avLst/>
            </a:prstGeom>
            <a:noFill/>
          </p:spPr>
          <p:txBody>
            <a:bodyPr wrap="square" rtlCol="0">
              <a:spAutoFit/>
            </a:bodyPr>
            <a:lstStyle/>
            <a:p>
              <a:r>
                <a:rPr lang="en-US" sz="1500" dirty="0">
                  <a:solidFill>
                    <a:srgbClr val="FFFFFF"/>
                  </a:solidFill>
                </a:rPr>
                <a:t>Secure access and data compliance</a:t>
              </a:r>
            </a:p>
            <a:p>
              <a:endParaRPr lang="en-US" dirty="0"/>
            </a:p>
          </p:txBody>
        </p:sp>
      </p:grpSp>
      <p:grpSp>
        <p:nvGrpSpPr>
          <p:cNvPr id="31" name="Group 30"/>
          <p:cNvGrpSpPr/>
          <p:nvPr/>
        </p:nvGrpSpPr>
        <p:grpSpPr>
          <a:xfrm>
            <a:off x="5809920" y="3255156"/>
            <a:ext cx="3246944" cy="1094509"/>
            <a:chOff x="5809920" y="3064656"/>
            <a:chExt cx="3246944" cy="1094509"/>
          </a:xfrm>
        </p:grpSpPr>
        <p:sp>
          <p:nvSpPr>
            <p:cNvPr id="52" name="Round Single Corner Rectangle 51"/>
            <p:cNvSpPr/>
            <p:nvPr/>
          </p:nvSpPr>
          <p:spPr>
            <a:xfrm flipH="1">
              <a:off x="5809920" y="3165312"/>
              <a:ext cx="2474745" cy="868680"/>
            </a:xfrm>
            <a:prstGeom prst="round1Rect">
              <a:avLst/>
            </a:prstGeom>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lIns="0" rIns="0" rtlCol="0" anchor="ctr"/>
            <a:lstStyle/>
            <a:p>
              <a:pPr>
                <a:spcBef>
                  <a:spcPts val="880"/>
                </a:spcBef>
              </a:pPr>
              <a:endParaRPr lang="en-US" sz="1500" dirty="0"/>
            </a:p>
          </p:txBody>
        </p:sp>
        <p:pic>
          <p:nvPicPr>
            <p:cNvPr id="16" name="Picture 15" descr="C.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3046" y="3064656"/>
              <a:ext cx="1223818" cy="1094509"/>
            </a:xfrm>
            <a:prstGeom prst="rect">
              <a:avLst/>
            </a:prstGeom>
          </p:spPr>
        </p:pic>
        <p:sp>
          <p:nvSpPr>
            <p:cNvPr id="24" name="TextBox 23"/>
            <p:cNvSpPr txBox="1"/>
            <p:nvPr/>
          </p:nvSpPr>
          <p:spPr>
            <a:xfrm>
              <a:off x="6396182" y="3284880"/>
              <a:ext cx="1951170" cy="553998"/>
            </a:xfrm>
            <a:prstGeom prst="rect">
              <a:avLst/>
            </a:prstGeom>
            <a:noFill/>
          </p:spPr>
          <p:txBody>
            <a:bodyPr wrap="square" rtlCol="0">
              <a:spAutoFit/>
            </a:bodyPr>
            <a:lstStyle/>
            <a:p>
              <a:r>
                <a:rPr lang="en-US" sz="1500" dirty="0">
                  <a:solidFill>
                    <a:srgbClr val="FFFFFF"/>
                  </a:solidFill>
                </a:rPr>
                <a:t> Access on any device (BYOD) </a:t>
              </a:r>
            </a:p>
          </p:txBody>
        </p:sp>
      </p:grpSp>
      <p:grpSp>
        <p:nvGrpSpPr>
          <p:cNvPr id="1304576" name="Group 1304575"/>
          <p:cNvGrpSpPr/>
          <p:nvPr/>
        </p:nvGrpSpPr>
        <p:grpSpPr>
          <a:xfrm>
            <a:off x="5175018" y="4613102"/>
            <a:ext cx="3663409" cy="1099127"/>
            <a:chOff x="5175018" y="4422602"/>
            <a:chExt cx="3663409" cy="1099127"/>
          </a:xfrm>
        </p:grpSpPr>
        <p:sp>
          <p:nvSpPr>
            <p:cNvPr id="48" name="Round Single Corner Rectangle 47"/>
            <p:cNvSpPr/>
            <p:nvPr/>
          </p:nvSpPr>
          <p:spPr>
            <a:xfrm>
              <a:off x="5175018" y="4527774"/>
              <a:ext cx="2743200" cy="868680"/>
            </a:xfrm>
            <a:prstGeom prst="round1Rect">
              <a:avLst>
                <a:gd name="adj" fmla="val 16667"/>
              </a:avLst>
            </a:prstGeom>
            <a:solidFill>
              <a:schemeClr val="accent6">
                <a:lumMod val="75000"/>
              </a:schemeClr>
            </a:solidFill>
            <a:ln/>
          </p:spPr>
          <p:style>
            <a:lnRef idx="1">
              <a:schemeClr val="accent5"/>
            </a:lnRef>
            <a:fillRef idx="3">
              <a:schemeClr val="accent5"/>
            </a:fillRef>
            <a:effectRef idx="2">
              <a:schemeClr val="accent5"/>
            </a:effectRef>
            <a:fontRef idx="minor">
              <a:schemeClr val="lt1"/>
            </a:fontRef>
          </p:style>
          <p:txBody>
            <a:bodyPr lIns="0" rIns="0" rtlCol="0" anchor="ctr"/>
            <a:lstStyle/>
            <a:p>
              <a:pPr algn="ctr" defTabSz="814388"/>
              <a:endParaRPr lang="en-US" sz="1500" dirty="0">
                <a:solidFill>
                  <a:schemeClr val="bg1"/>
                </a:solidFill>
              </a:endParaRPr>
            </a:p>
          </p:txBody>
        </p:sp>
        <p:pic>
          <p:nvPicPr>
            <p:cNvPr id="17" name="Picture 16" descr="D.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9954" y="4422602"/>
              <a:ext cx="1288473" cy="1099127"/>
            </a:xfrm>
            <a:prstGeom prst="rect">
              <a:avLst/>
            </a:prstGeom>
          </p:spPr>
        </p:pic>
        <p:sp>
          <p:nvSpPr>
            <p:cNvPr id="25" name="TextBox 24"/>
            <p:cNvSpPr txBox="1"/>
            <p:nvPr/>
          </p:nvSpPr>
          <p:spPr>
            <a:xfrm>
              <a:off x="5472529" y="4687450"/>
              <a:ext cx="2309111" cy="553998"/>
            </a:xfrm>
            <a:prstGeom prst="rect">
              <a:avLst/>
            </a:prstGeom>
            <a:noFill/>
          </p:spPr>
          <p:txBody>
            <a:bodyPr wrap="square" rtlCol="0">
              <a:spAutoFit/>
            </a:bodyPr>
            <a:lstStyle/>
            <a:p>
              <a:r>
                <a:rPr lang="en-US" sz="1500" dirty="0" smtClean="0">
                  <a:solidFill>
                    <a:srgbClr val="FFFFFF"/>
                  </a:solidFill>
                </a:rPr>
                <a:t>Flexible</a:t>
              </a:r>
              <a:r>
                <a:rPr lang="en-US" sz="1500" dirty="0">
                  <a:solidFill>
                    <a:srgbClr val="FFFFFF"/>
                  </a:solidFill>
                </a:rPr>
                <a:t>, </a:t>
              </a:r>
              <a:r>
                <a:rPr lang="en-US" sz="1500" dirty="0" smtClean="0">
                  <a:solidFill>
                    <a:srgbClr val="FFFFFF"/>
                  </a:solidFill>
                </a:rPr>
                <a:t>multipurpose </a:t>
              </a:r>
              <a:r>
                <a:rPr lang="en-US" sz="1500" dirty="0">
                  <a:solidFill>
                    <a:srgbClr val="FFFFFF"/>
                  </a:solidFill>
                </a:rPr>
                <a:t>computer labs </a:t>
              </a:r>
            </a:p>
          </p:txBody>
        </p:sp>
      </p:grpSp>
      <p:pic>
        <p:nvPicPr>
          <p:cNvPr id="26" name="Picture 25" descr="G.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13000" y="2160734"/>
            <a:ext cx="3848100" cy="30099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900"/>
                                        <p:tgtEl>
                                          <p:spTgt spid="26"/>
                                        </p:tgtEl>
                                      </p:cBhvr>
                                    </p:animEffect>
                                  </p:childTnLst>
                                </p:cTn>
                              </p:par>
                            </p:childTnLst>
                          </p:cTn>
                        </p:par>
                        <p:par>
                          <p:cTn id="8" fill="hold">
                            <p:stCondLst>
                              <p:cond delay="900"/>
                            </p:stCondLst>
                            <p:childTnLst>
                              <p:par>
                                <p:cTn id="9" presetID="2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900"/>
                                        <p:tgtEl>
                                          <p:spTgt spid="27"/>
                                        </p:tgtEl>
                                      </p:cBhvr>
                                    </p:animEffect>
                                  </p:childTnLst>
                                </p:cTn>
                              </p:par>
                              <p:par>
                                <p:cTn id="12" presetID="22" presetClass="entr" presetSubtype="8"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900"/>
                                        <p:tgtEl>
                                          <p:spTgt spid="30"/>
                                        </p:tgtEl>
                                      </p:cBhvr>
                                    </p:animEffect>
                                  </p:childTnLst>
                                </p:cTn>
                              </p:par>
                            </p:childTnLst>
                          </p:cTn>
                        </p:par>
                        <p:par>
                          <p:cTn id="15" fill="hold">
                            <p:stCondLst>
                              <p:cond delay="1800"/>
                            </p:stCondLst>
                            <p:childTnLst>
                              <p:par>
                                <p:cTn id="16" presetID="22" presetClass="entr" presetSubtype="2"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right)">
                                      <p:cBhvr>
                                        <p:cTn id="18" dur="900"/>
                                        <p:tgtEl>
                                          <p:spTgt spid="28"/>
                                        </p:tgtEl>
                                      </p:cBhvr>
                                    </p:animEffect>
                                  </p:childTnLst>
                                </p:cTn>
                              </p:par>
                              <p:par>
                                <p:cTn id="19" presetID="22" presetClass="entr" presetSubtype="8"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900"/>
                                        <p:tgtEl>
                                          <p:spTgt spid="31"/>
                                        </p:tgtEl>
                                      </p:cBhvr>
                                    </p:animEffect>
                                  </p:childTnLst>
                                </p:cTn>
                              </p:par>
                            </p:childTnLst>
                          </p:cTn>
                        </p:par>
                        <p:par>
                          <p:cTn id="22" fill="hold">
                            <p:stCondLst>
                              <p:cond delay="2700"/>
                            </p:stCondLst>
                            <p:childTnLst>
                              <p:par>
                                <p:cTn id="23" presetID="22" presetClass="entr" presetSubtype="2"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right)">
                                      <p:cBhvr>
                                        <p:cTn id="25" dur="900"/>
                                        <p:tgtEl>
                                          <p:spTgt spid="29"/>
                                        </p:tgtEl>
                                      </p:cBhvr>
                                    </p:animEffect>
                                  </p:childTnLst>
                                </p:cTn>
                              </p:par>
                              <p:par>
                                <p:cTn id="26" presetID="22" presetClass="entr" presetSubtype="8" fill="hold" nodeType="withEffect">
                                  <p:stCondLst>
                                    <p:cond delay="0"/>
                                  </p:stCondLst>
                                  <p:childTnLst>
                                    <p:set>
                                      <p:cBhvr>
                                        <p:cTn id="27" dur="1" fill="hold">
                                          <p:stCondLst>
                                            <p:cond delay="0"/>
                                          </p:stCondLst>
                                        </p:cTn>
                                        <p:tgtEl>
                                          <p:spTgt spid="1304576"/>
                                        </p:tgtEl>
                                        <p:attrNameLst>
                                          <p:attrName>style.visibility</p:attrName>
                                        </p:attrNameLst>
                                      </p:cBhvr>
                                      <p:to>
                                        <p:strVal val="visible"/>
                                      </p:to>
                                    </p:set>
                                    <p:animEffect transition="in" filter="wipe(left)">
                                      <p:cBhvr>
                                        <p:cTn id="28" dur="900"/>
                                        <p:tgtEl>
                                          <p:spTgt spid="1304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Same Side Corner Rectangle 13"/>
          <p:cNvSpPr/>
          <p:nvPr/>
        </p:nvSpPr>
        <p:spPr>
          <a:xfrm rot="5400000" flipH="1" flipV="1">
            <a:off x="2150838" y="-664940"/>
            <a:ext cx="484232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16"/>
          <p:cNvSpPr/>
          <p:nvPr/>
        </p:nvSpPr>
        <p:spPr>
          <a:xfrm>
            <a:off x="0" y="3643536"/>
            <a:ext cx="9144000" cy="243371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aphicFrame>
        <p:nvGraphicFramePr>
          <p:cNvPr id="226306" name="Rectangle 2" hidden="1"/>
          <p:cNvGraphicFramePr>
            <a:graphicFrameLocks/>
          </p:cNvGraphicFramePr>
          <p:nvPr>
            <p:custDataLst>
              <p:tags r:id="rId2"/>
            </p:custDataLst>
          </p:nvPr>
        </p:nvGraphicFramePr>
        <p:xfrm>
          <a:off x="0" y="0"/>
          <a:ext cx="161925" cy="161925"/>
        </p:xfrm>
        <a:graphic>
          <a:graphicData uri="http://schemas.openxmlformats.org/presentationml/2006/ole">
            <mc:AlternateContent xmlns:mc="http://schemas.openxmlformats.org/markup-compatibility/2006">
              <mc:Choice xmlns:v="urn:schemas-microsoft-com:vml" Requires="v">
                <p:oleObj spid="_x0000_s1163" name="think-cell Slide" r:id="rId6" imgW="0" imgH="0" progId="">
                  <p:embed/>
                </p:oleObj>
              </mc:Choice>
              <mc:Fallback>
                <p:oleObj name="think-cell Slide" r:id="rId6" imgW="0" imgH="0" progId="">
                  <p:embed/>
                  <p:pic>
                    <p:nvPicPr>
                      <p:cNvPr id="0" name="AutoShape 138"/>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25" cy="16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6308" name="Rectangle 3" hidden="1"/>
          <p:cNvSpPr>
            <a:spLocks noChangeArrowheads="1"/>
          </p:cNvSpPr>
          <p:nvPr>
            <p:custDataLst>
              <p:tags r:id="rId3"/>
            </p:custDataLst>
          </p:nvPr>
        </p:nvSpPr>
        <p:spPr bwMode="gray">
          <a:xfrm>
            <a:off x="0" y="0"/>
            <a:ext cx="161925" cy="161925"/>
          </a:xfrm>
          <a:prstGeom prst="rect">
            <a:avLst/>
          </a:prstGeom>
          <a:noFill/>
          <a:ln w="9525">
            <a:noFill/>
            <a:miter lim="800000"/>
            <a:headEnd/>
            <a:tailEnd/>
          </a:ln>
        </p:spPr>
        <p:txBody>
          <a:bodyPr wrap="none" lIns="0" tIns="0" rIns="0" bIns="0" anchor="ctr"/>
          <a:lstStyle/>
          <a:p>
            <a:pPr algn="ctr" defTabSz="858838">
              <a:lnSpc>
                <a:spcPct val="90000"/>
              </a:lnSpc>
            </a:pPr>
            <a:r>
              <a:rPr lang="en-US" dirty="0"/>
              <a:t> </a:t>
            </a:r>
          </a:p>
        </p:txBody>
      </p:sp>
      <p:sp>
        <p:nvSpPr>
          <p:cNvPr id="5" name="Title 4"/>
          <p:cNvSpPr>
            <a:spLocks noGrp="1"/>
          </p:cNvSpPr>
          <p:nvPr>
            <p:ph type="title"/>
          </p:nvPr>
        </p:nvSpPr>
        <p:spPr/>
        <p:txBody>
          <a:bodyPr/>
          <a:lstStyle/>
          <a:p>
            <a:pPr lvl="0"/>
            <a:r>
              <a:rPr lang="en-US" dirty="0" smtClean="0"/>
              <a:t>Use Case: Computer Labs</a:t>
            </a:r>
            <a:endParaRPr lang="en-US" dirty="0"/>
          </a:p>
        </p:txBody>
      </p:sp>
      <p:sp>
        <p:nvSpPr>
          <p:cNvPr id="18" name="TextBox 3"/>
          <p:cNvSpPr txBox="1">
            <a:spLocks noChangeArrowheads="1"/>
          </p:cNvSpPr>
          <p:nvPr/>
        </p:nvSpPr>
        <p:spPr bwMode="auto">
          <a:xfrm>
            <a:off x="243901" y="1677958"/>
            <a:ext cx="4529805" cy="4979569"/>
          </a:xfrm>
          <a:prstGeom prst="rect">
            <a:avLst/>
          </a:prstGeom>
          <a:noFill/>
          <a:ln w="9525">
            <a:noFill/>
            <a:miter lim="800000"/>
            <a:headEnd/>
            <a:tailEnd/>
          </a:ln>
        </p:spPr>
        <p:txBody>
          <a:bodyPr wrap="square">
            <a:spAutoFit/>
          </a:bodyPr>
          <a:lstStyle/>
          <a:p>
            <a:pPr>
              <a:lnSpc>
                <a:spcPct val="95000"/>
              </a:lnSpc>
              <a:spcBef>
                <a:spcPts val="1800"/>
              </a:spcBef>
              <a:spcAft>
                <a:spcPts val="600"/>
              </a:spcAft>
              <a:buClr>
                <a:srgbClr val="00ADEF"/>
              </a:buClr>
              <a:buSzPct val="90000"/>
            </a:pPr>
            <a:r>
              <a:rPr lang="en-US" sz="15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 Old </a:t>
            </a:r>
            <a:r>
              <a:rPr lang="en-US" sz="15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Workflow</a:t>
            </a:r>
            <a:endParaRPr lang="en-US" sz="1500" dirty="0" smtClean="0">
              <a:solidFill>
                <a:srgbClr val="3A3A3A"/>
              </a:solidFill>
              <a:latin typeface="+mj-lt"/>
            </a:endParaRPr>
          </a:p>
          <a:p>
            <a:pPr marL="290513" lvl="1" indent="-179388">
              <a:lnSpc>
                <a:spcPct val="95000"/>
              </a:lnSpc>
              <a:spcAft>
                <a:spcPts val="600"/>
              </a:spcAft>
              <a:buSzPct val="80000"/>
              <a:buFont typeface="Arial"/>
              <a:buChar char="•"/>
              <a:defRPr/>
            </a:pPr>
            <a:r>
              <a:rPr lang="en-US" sz="1500" dirty="0" smtClean="0">
                <a:solidFill>
                  <a:srgbClr val="3A3A3A"/>
                </a:solidFill>
                <a:latin typeface="+mj-lt"/>
              </a:rPr>
              <a:t>Dedicated workstations and applications in physical computer labs </a:t>
            </a:r>
          </a:p>
          <a:p>
            <a:pPr marL="290513" lvl="1" indent="-179388">
              <a:lnSpc>
                <a:spcPct val="95000"/>
              </a:lnSpc>
              <a:spcAft>
                <a:spcPts val="600"/>
              </a:spcAft>
              <a:buSzPct val="80000"/>
              <a:buFont typeface="Arial"/>
              <a:buChar char="•"/>
              <a:defRPr/>
            </a:pPr>
            <a:r>
              <a:rPr lang="en-US" sz="1500" dirty="0" smtClean="0">
                <a:solidFill>
                  <a:srgbClr val="3A3A3A"/>
                </a:solidFill>
                <a:latin typeface="+mj-lt"/>
              </a:rPr>
              <a:t>Fixed environment, configured for specific course of study</a:t>
            </a:r>
            <a:endParaRPr lang="en-US" sz="1500" dirty="0">
              <a:solidFill>
                <a:srgbClr val="3A3A3A"/>
              </a:solidFill>
              <a:latin typeface="+mj-lt"/>
            </a:endParaRPr>
          </a:p>
          <a:p>
            <a:pPr marL="290513" lvl="1" indent="-179388">
              <a:lnSpc>
                <a:spcPct val="95000"/>
              </a:lnSpc>
              <a:spcAft>
                <a:spcPts val="600"/>
              </a:spcAft>
              <a:buSzPct val="80000"/>
              <a:buFont typeface="Arial"/>
              <a:buChar char="•"/>
              <a:defRPr/>
            </a:pPr>
            <a:r>
              <a:rPr lang="en-US" sz="1500" dirty="0" smtClean="0">
                <a:solidFill>
                  <a:srgbClr val="3A3A3A"/>
                </a:solidFill>
                <a:latin typeface="+mj-lt"/>
              </a:rPr>
              <a:t>Access only during scheduled hours</a:t>
            </a:r>
          </a:p>
          <a:p>
            <a:pPr marL="290513" lvl="1" indent="-179388">
              <a:lnSpc>
                <a:spcPct val="95000"/>
              </a:lnSpc>
              <a:spcAft>
                <a:spcPts val="600"/>
              </a:spcAft>
              <a:buSzPct val="80000"/>
              <a:defRPr/>
            </a:pPr>
            <a:r>
              <a:rPr lang="en-US" sz="15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New Workflow</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Flexible, multipurpose labs</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Rapid reconfiguration of labs based on changing needs </a:t>
            </a:r>
          </a:p>
          <a:p>
            <a:pPr marL="290513" lvl="1" indent="-179388">
              <a:lnSpc>
                <a:spcPct val="95000"/>
              </a:lnSpc>
              <a:spcAft>
                <a:spcPts val="600"/>
              </a:spcAft>
              <a:buSzPct val="80000"/>
              <a:defRPr/>
            </a:pPr>
            <a:r>
              <a:rPr lang="en-US" sz="15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Results</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Increased flexibility resulting in expanded access to education and computing resources</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Consistent experience for off-campus students</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IT support time and cost savings</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rPr>
              <a:t>Potential reduction in software licensing and hardware costs</a:t>
            </a:r>
          </a:p>
          <a:p>
            <a:pPr marL="290513" lvl="1" indent="-179388">
              <a:lnSpc>
                <a:spcPct val="95000"/>
              </a:lnSpc>
              <a:spcAft>
                <a:spcPts val="600"/>
              </a:spcAft>
              <a:buClr>
                <a:srgbClr val="00ADEF"/>
              </a:buClr>
              <a:buSzPct val="80000"/>
              <a:buFont typeface="Arial" pitchFamily="34" charset="0"/>
              <a:buChar char="•"/>
              <a:defRPr/>
            </a:pPr>
            <a:endParaRPr lang="en-US" sz="1600" dirty="0">
              <a:solidFill>
                <a:srgbClr val="3A3A3A"/>
              </a:solidFill>
              <a:latin typeface="+mj-lt"/>
            </a:endParaRPr>
          </a:p>
        </p:txBody>
      </p:sp>
      <p:grpSp>
        <p:nvGrpSpPr>
          <p:cNvPr id="2" name="Group 1"/>
          <p:cNvGrpSpPr/>
          <p:nvPr/>
        </p:nvGrpSpPr>
        <p:grpSpPr>
          <a:xfrm>
            <a:off x="4886381" y="1676427"/>
            <a:ext cx="3973838" cy="4340691"/>
            <a:chOff x="4886381" y="1676427"/>
            <a:chExt cx="3973838" cy="4340691"/>
          </a:xfrm>
        </p:grpSpPr>
        <p:sp>
          <p:nvSpPr>
            <p:cNvPr id="15" name="Round Same Side Corner Rectangle 14"/>
            <p:cNvSpPr/>
            <p:nvPr/>
          </p:nvSpPr>
          <p:spPr>
            <a:xfrm flipH="1">
              <a:off x="4886381" y="1676427"/>
              <a:ext cx="3973838" cy="4340691"/>
            </a:xfrm>
            <a:prstGeom prst="round2SameRect">
              <a:avLst>
                <a:gd name="adj1" fmla="val 5439"/>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53" name="Picture 29" descr="C:\Users\gserda\Documents\Edu Photos\AM70713.jpg"/>
            <p:cNvPicPr>
              <a:picLocks noChangeAspect="1" noChangeArrowheads="1"/>
            </p:cNvPicPr>
            <p:nvPr/>
          </p:nvPicPr>
          <p:blipFill>
            <a:blip r:embed="rId7" cstate="print"/>
            <a:srcRect/>
            <a:stretch>
              <a:fillRect/>
            </a:stretch>
          </p:blipFill>
          <p:spPr bwMode="auto">
            <a:xfrm>
              <a:off x="5056094" y="1913966"/>
              <a:ext cx="3469341" cy="2312894"/>
            </a:xfrm>
            <a:prstGeom prst="rect">
              <a:avLst/>
            </a:prstGeom>
            <a:noFill/>
            <a:ln w="28575">
              <a:solidFill>
                <a:schemeClr val="accent1"/>
              </a:solid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rot="5400000" flipH="1" flipV="1">
            <a:off x="2150838" y="-664940"/>
            <a:ext cx="484232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16"/>
          <p:cNvSpPr/>
          <p:nvPr/>
        </p:nvSpPr>
        <p:spPr>
          <a:xfrm>
            <a:off x="0" y="3643536"/>
            <a:ext cx="9144000" cy="243371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aphicFrame>
        <p:nvGraphicFramePr>
          <p:cNvPr id="226306" name="Rectangle 2" hidden="1"/>
          <p:cNvGraphicFramePr>
            <a:graphicFrameLocks/>
          </p:cNvGraphicFramePr>
          <p:nvPr>
            <p:custDataLst>
              <p:tags r:id="rId2"/>
            </p:custDataLst>
          </p:nvPr>
        </p:nvGraphicFramePr>
        <p:xfrm>
          <a:off x="0" y="0"/>
          <a:ext cx="161925" cy="161925"/>
        </p:xfrm>
        <a:graphic>
          <a:graphicData uri="http://schemas.openxmlformats.org/presentationml/2006/ole">
            <mc:AlternateContent xmlns:mc="http://schemas.openxmlformats.org/markup-compatibility/2006">
              <mc:Choice xmlns:v="urn:schemas-microsoft-com:vml" Requires="v">
                <p:oleObj spid="_x0000_s58481" name="think-cell Slide" r:id="rId6" imgW="0" imgH="0" progId="">
                  <p:embed/>
                </p:oleObj>
              </mc:Choice>
              <mc:Fallback>
                <p:oleObj name="think-cell Slide" r:id="rId6" imgW="0" imgH="0" progId="">
                  <p:embed/>
                  <p:pic>
                    <p:nvPicPr>
                      <p:cNvPr id="0" name="AutoShape 11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25" cy="16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6308" name="Rectangle 3" hidden="1"/>
          <p:cNvSpPr>
            <a:spLocks noChangeArrowheads="1"/>
          </p:cNvSpPr>
          <p:nvPr>
            <p:custDataLst>
              <p:tags r:id="rId3"/>
            </p:custDataLst>
          </p:nvPr>
        </p:nvSpPr>
        <p:spPr bwMode="gray">
          <a:xfrm>
            <a:off x="0" y="0"/>
            <a:ext cx="161925" cy="161925"/>
          </a:xfrm>
          <a:prstGeom prst="rect">
            <a:avLst/>
          </a:prstGeom>
          <a:noFill/>
          <a:ln w="9525">
            <a:noFill/>
            <a:miter lim="800000"/>
            <a:headEnd/>
            <a:tailEnd/>
          </a:ln>
        </p:spPr>
        <p:txBody>
          <a:bodyPr wrap="none" lIns="0" tIns="0" rIns="0" bIns="0" anchor="ctr"/>
          <a:lstStyle/>
          <a:p>
            <a:pPr algn="ctr" defTabSz="858838">
              <a:lnSpc>
                <a:spcPct val="90000"/>
              </a:lnSpc>
            </a:pPr>
            <a:r>
              <a:rPr lang="en-US" dirty="0"/>
              <a:t> </a:t>
            </a:r>
          </a:p>
        </p:txBody>
      </p:sp>
      <p:sp>
        <p:nvSpPr>
          <p:cNvPr id="5" name="Title 4"/>
          <p:cNvSpPr>
            <a:spLocks noGrp="1"/>
          </p:cNvSpPr>
          <p:nvPr>
            <p:ph type="title"/>
          </p:nvPr>
        </p:nvSpPr>
        <p:spPr/>
        <p:txBody>
          <a:bodyPr/>
          <a:lstStyle/>
          <a:p>
            <a:pPr lvl="0"/>
            <a:r>
              <a:rPr lang="en-US" dirty="0" smtClean="0"/>
              <a:t>Use Case: Mobility and BYOD</a:t>
            </a:r>
            <a:endParaRPr lang="en-US" dirty="0"/>
          </a:p>
        </p:txBody>
      </p:sp>
      <p:sp>
        <p:nvSpPr>
          <p:cNvPr id="18" name="TextBox 3"/>
          <p:cNvSpPr txBox="1">
            <a:spLocks noChangeArrowheads="1"/>
          </p:cNvSpPr>
          <p:nvPr/>
        </p:nvSpPr>
        <p:spPr bwMode="auto">
          <a:xfrm>
            <a:off x="243901" y="1731825"/>
            <a:ext cx="4529805" cy="4321696"/>
          </a:xfrm>
          <a:prstGeom prst="rect">
            <a:avLst/>
          </a:prstGeom>
          <a:noFill/>
          <a:ln w="9525">
            <a:noFill/>
            <a:miter lim="800000"/>
            <a:headEnd/>
            <a:tailEnd/>
          </a:ln>
        </p:spPr>
        <p:txBody>
          <a:bodyPr wrap="square">
            <a:spAutoFit/>
          </a:bodyPr>
          <a:lstStyle/>
          <a:p>
            <a:pPr>
              <a:lnSpc>
                <a:spcPct val="95000"/>
              </a:lnSpc>
              <a:spcBef>
                <a:spcPts val="1800"/>
              </a:spcBef>
              <a:spcAft>
                <a:spcPts val="600"/>
              </a:spcAft>
              <a:buSzPct val="90000"/>
            </a:pPr>
            <a:r>
              <a:rPr lang="en-US" sz="15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 Old </a:t>
            </a:r>
            <a:r>
              <a:rPr lang="en-US" sz="15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Workflow</a:t>
            </a:r>
            <a:endParaRPr lang="en-US" sz="1500" dirty="0" smtClean="0">
              <a:solidFill>
                <a:srgbClr val="3A3A3A"/>
              </a:solidFill>
              <a:latin typeface="+mj-lt"/>
            </a:endParaRPr>
          </a:p>
          <a:p>
            <a:pPr marL="290513" lvl="1" indent="-179388">
              <a:lnSpc>
                <a:spcPct val="95000"/>
              </a:lnSpc>
              <a:spcAft>
                <a:spcPts val="600"/>
              </a:spcAft>
              <a:buSzPct val="80000"/>
              <a:buFont typeface="Arial"/>
              <a:buChar char="•"/>
              <a:defRPr/>
            </a:pPr>
            <a:r>
              <a:rPr lang="en-US" sz="1500" dirty="0" smtClean="0">
                <a:solidFill>
                  <a:srgbClr val="3A3A3A"/>
                </a:solidFill>
                <a:latin typeface="+mj-lt"/>
              </a:rPr>
              <a:t>Prescribed list of supported devices</a:t>
            </a:r>
          </a:p>
          <a:p>
            <a:pPr marL="290513" lvl="1" indent="-179388">
              <a:lnSpc>
                <a:spcPct val="95000"/>
              </a:lnSpc>
              <a:spcAft>
                <a:spcPts val="600"/>
              </a:spcAft>
              <a:buSzPct val="80000"/>
              <a:buFont typeface="Arial"/>
              <a:buChar char="•"/>
              <a:defRPr/>
            </a:pPr>
            <a:r>
              <a:rPr lang="en-US" sz="1500" dirty="0" smtClean="0">
                <a:solidFill>
                  <a:srgbClr val="3A3A3A"/>
                </a:solidFill>
              </a:rPr>
              <a:t>Single laptop per end user</a:t>
            </a:r>
          </a:p>
          <a:p>
            <a:pPr marL="290513" lvl="1" indent="-179388">
              <a:lnSpc>
                <a:spcPct val="95000"/>
              </a:lnSpc>
              <a:spcAft>
                <a:spcPts val="600"/>
              </a:spcAft>
              <a:buSzPct val="80000"/>
              <a:buFont typeface="Arial"/>
              <a:buChar char="•"/>
              <a:defRPr/>
            </a:pPr>
            <a:r>
              <a:rPr lang="en-US" sz="1500" dirty="0" smtClean="0">
                <a:solidFill>
                  <a:srgbClr val="3A3A3A"/>
                </a:solidFill>
                <a:latin typeface="+mj-lt"/>
              </a:rPr>
              <a:t>Tethered to defined computing locations</a:t>
            </a:r>
          </a:p>
          <a:p>
            <a:pPr marL="290513" lvl="1" indent="-179388">
              <a:lnSpc>
                <a:spcPct val="95000"/>
              </a:lnSpc>
              <a:spcAft>
                <a:spcPts val="600"/>
              </a:spcAft>
              <a:buSzPct val="80000"/>
              <a:defRPr/>
            </a:pPr>
            <a:r>
              <a:rPr lang="en-US" sz="15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New Workflow</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rPr>
              <a:t>Anytime access to virtual workspace </a:t>
            </a:r>
            <a:endParaRPr lang="en-US" sz="1500" dirty="0" smtClean="0">
              <a:solidFill>
                <a:srgbClr val="3A3A3A"/>
              </a:solidFill>
              <a:latin typeface="+mj-lt"/>
            </a:endParaRP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Multiple devices per end user </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Any device access via laptops, tablets, </a:t>
            </a:r>
            <a:br>
              <a:rPr lang="en-US" sz="1500" dirty="0" smtClean="0">
                <a:solidFill>
                  <a:srgbClr val="3A3A3A"/>
                </a:solidFill>
                <a:latin typeface="+mj-lt"/>
              </a:rPr>
            </a:br>
            <a:r>
              <a:rPr lang="en-US" sz="1500" dirty="0" smtClean="0">
                <a:solidFill>
                  <a:srgbClr val="3A3A3A"/>
                </a:solidFill>
                <a:latin typeface="+mj-lt"/>
              </a:rPr>
              <a:t>or smartphones</a:t>
            </a:r>
            <a:endParaRPr lang="en-US" sz="15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ndParaRPr>
          </a:p>
          <a:p>
            <a:pPr marL="290513" lvl="1" indent="-179388">
              <a:lnSpc>
                <a:spcPct val="95000"/>
              </a:lnSpc>
              <a:spcAft>
                <a:spcPts val="600"/>
              </a:spcAft>
              <a:buSzPct val="80000"/>
              <a:defRPr/>
            </a:pPr>
            <a:r>
              <a:rPr lang="en-US" sz="15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Results</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Consistent and uncompromised experience across devices</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Consistent experience for off-campus students</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IT support time and cost savings</a:t>
            </a:r>
            <a:endParaRPr lang="en-US" sz="1500" dirty="0" smtClean="0">
              <a:solidFill>
                <a:srgbClr val="3A3A3A"/>
              </a:solidFill>
            </a:endParaRPr>
          </a:p>
          <a:p>
            <a:pPr marL="290513" lvl="1" indent="-179388">
              <a:lnSpc>
                <a:spcPct val="95000"/>
              </a:lnSpc>
              <a:spcAft>
                <a:spcPts val="600"/>
              </a:spcAft>
              <a:buClr>
                <a:srgbClr val="00ADEF"/>
              </a:buClr>
              <a:buSzPct val="80000"/>
              <a:buFont typeface="Arial" pitchFamily="34" charset="0"/>
              <a:buChar char="•"/>
              <a:defRPr/>
            </a:pPr>
            <a:endParaRPr lang="en-US" sz="1600" dirty="0">
              <a:solidFill>
                <a:srgbClr val="3A3A3A"/>
              </a:solidFill>
              <a:latin typeface="+mj-lt"/>
            </a:endParaRPr>
          </a:p>
        </p:txBody>
      </p:sp>
      <p:grpSp>
        <p:nvGrpSpPr>
          <p:cNvPr id="2" name="Group 1"/>
          <p:cNvGrpSpPr/>
          <p:nvPr/>
        </p:nvGrpSpPr>
        <p:grpSpPr>
          <a:xfrm>
            <a:off x="4886381" y="1676427"/>
            <a:ext cx="3973838" cy="4340691"/>
            <a:chOff x="4886381" y="1676427"/>
            <a:chExt cx="3973838" cy="4340691"/>
          </a:xfrm>
        </p:grpSpPr>
        <p:sp>
          <p:nvSpPr>
            <p:cNvPr id="15" name="Round Same Side Corner Rectangle 14"/>
            <p:cNvSpPr/>
            <p:nvPr/>
          </p:nvSpPr>
          <p:spPr>
            <a:xfrm flipH="1">
              <a:off x="4886381" y="1676427"/>
              <a:ext cx="3973838" cy="4340691"/>
            </a:xfrm>
            <a:prstGeom prst="round2SameRect">
              <a:avLst>
                <a:gd name="adj1" fmla="val 5439"/>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371" name="Picture 3" descr="C:\Users\gserda\Documents\Edu Photos\AM71141.jpg"/>
            <p:cNvPicPr>
              <a:picLocks noChangeAspect="1" noChangeArrowheads="1"/>
            </p:cNvPicPr>
            <p:nvPr/>
          </p:nvPicPr>
          <p:blipFill>
            <a:blip r:embed="rId7" cstate="print"/>
            <a:srcRect l="3970" t="16253" r="7940" b="3722"/>
            <a:stretch>
              <a:fillRect/>
            </a:stretch>
          </p:blipFill>
          <p:spPr bwMode="auto">
            <a:xfrm>
              <a:off x="5150223" y="1949822"/>
              <a:ext cx="3456747" cy="2093523"/>
            </a:xfrm>
            <a:prstGeom prst="rect">
              <a:avLst/>
            </a:prstGeom>
            <a:noFill/>
            <a:ln w="28575">
              <a:solidFill>
                <a:schemeClr val="accent1"/>
              </a:solid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rot="5400000" flipH="1" flipV="1">
            <a:off x="2150838" y="-664940"/>
            <a:ext cx="484232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16"/>
          <p:cNvSpPr/>
          <p:nvPr/>
        </p:nvSpPr>
        <p:spPr>
          <a:xfrm>
            <a:off x="0" y="3643536"/>
            <a:ext cx="9144000" cy="243371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aphicFrame>
        <p:nvGraphicFramePr>
          <p:cNvPr id="226306" name="Rectangle 2" hidden="1"/>
          <p:cNvGraphicFramePr>
            <a:graphicFrameLocks/>
          </p:cNvGraphicFramePr>
          <p:nvPr>
            <p:custDataLst>
              <p:tags r:id="rId2"/>
            </p:custDataLst>
          </p:nvPr>
        </p:nvGraphicFramePr>
        <p:xfrm>
          <a:off x="0" y="0"/>
          <a:ext cx="161925" cy="161925"/>
        </p:xfrm>
        <a:graphic>
          <a:graphicData uri="http://schemas.openxmlformats.org/presentationml/2006/ole">
            <mc:AlternateContent xmlns:mc="http://schemas.openxmlformats.org/markup-compatibility/2006">
              <mc:Choice xmlns:v="urn:schemas-microsoft-com:vml" Requires="v">
                <p:oleObj spid="_x0000_s57458" name="think-cell Slide" r:id="rId6" imgW="0" imgH="0" progId="">
                  <p:embed/>
                </p:oleObj>
              </mc:Choice>
              <mc:Fallback>
                <p:oleObj name="think-cell Slide" r:id="rId6" imgW="0" imgH="0" progId="">
                  <p:embed/>
                  <p:pic>
                    <p:nvPicPr>
                      <p:cNvPr id="0" name="AutoShape 113"/>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25" cy="16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6308" name="Rectangle 3" hidden="1"/>
          <p:cNvSpPr>
            <a:spLocks noChangeArrowheads="1"/>
          </p:cNvSpPr>
          <p:nvPr>
            <p:custDataLst>
              <p:tags r:id="rId3"/>
            </p:custDataLst>
          </p:nvPr>
        </p:nvSpPr>
        <p:spPr bwMode="gray">
          <a:xfrm>
            <a:off x="0" y="0"/>
            <a:ext cx="161925" cy="161925"/>
          </a:xfrm>
          <a:prstGeom prst="rect">
            <a:avLst/>
          </a:prstGeom>
          <a:noFill/>
          <a:ln w="9525">
            <a:noFill/>
            <a:miter lim="800000"/>
            <a:headEnd/>
            <a:tailEnd/>
          </a:ln>
        </p:spPr>
        <p:txBody>
          <a:bodyPr wrap="none" lIns="0" tIns="0" rIns="0" bIns="0" anchor="ctr"/>
          <a:lstStyle/>
          <a:p>
            <a:pPr algn="ctr" defTabSz="858838">
              <a:lnSpc>
                <a:spcPct val="90000"/>
              </a:lnSpc>
            </a:pPr>
            <a:r>
              <a:rPr lang="en-US" dirty="0"/>
              <a:t> </a:t>
            </a:r>
          </a:p>
        </p:txBody>
      </p:sp>
      <p:sp>
        <p:nvSpPr>
          <p:cNvPr id="5" name="Title 4"/>
          <p:cNvSpPr>
            <a:spLocks noGrp="1"/>
          </p:cNvSpPr>
          <p:nvPr>
            <p:ph type="title"/>
          </p:nvPr>
        </p:nvSpPr>
        <p:spPr/>
        <p:txBody>
          <a:bodyPr/>
          <a:lstStyle/>
          <a:p>
            <a:pPr lvl="0"/>
            <a:r>
              <a:rPr lang="en-US" dirty="0" smtClean="0"/>
              <a:t>Use Case: Simplified IT</a:t>
            </a:r>
            <a:endParaRPr lang="en-US" dirty="0"/>
          </a:p>
        </p:txBody>
      </p:sp>
      <p:sp>
        <p:nvSpPr>
          <p:cNvPr id="18" name="TextBox 3"/>
          <p:cNvSpPr txBox="1">
            <a:spLocks noChangeArrowheads="1"/>
          </p:cNvSpPr>
          <p:nvPr/>
        </p:nvSpPr>
        <p:spPr bwMode="auto">
          <a:xfrm>
            <a:off x="243901" y="1638248"/>
            <a:ext cx="4798746" cy="5041765"/>
          </a:xfrm>
          <a:prstGeom prst="rect">
            <a:avLst/>
          </a:prstGeom>
          <a:noFill/>
          <a:ln w="9525">
            <a:noFill/>
            <a:miter lim="800000"/>
            <a:headEnd/>
            <a:tailEnd/>
          </a:ln>
        </p:spPr>
        <p:txBody>
          <a:bodyPr wrap="square">
            <a:spAutoFit/>
          </a:bodyPr>
          <a:lstStyle/>
          <a:p>
            <a:pPr>
              <a:lnSpc>
                <a:spcPct val="95000"/>
              </a:lnSpc>
              <a:spcBef>
                <a:spcPts val="1800"/>
              </a:spcBef>
              <a:spcAft>
                <a:spcPts val="600"/>
              </a:spcAft>
              <a:buSzPct val="90000"/>
            </a:pPr>
            <a:r>
              <a:rPr lang="en-US" sz="15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 Old </a:t>
            </a:r>
            <a:r>
              <a:rPr lang="en-US" sz="15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Workflow</a:t>
            </a:r>
            <a:endParaRPr lang="en-US" sz="1500" dirty="0" smtClean="0">
              <a:solidFill>
                <a:srgbClr val="3A3A3A"/>
              </a:solidFill>
              <a:latin typeface="+mj-lt"/>
            </a:endParaRP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High cost supporting institution’s workstations </a:t>
            </a:r>
          </a:p>
          <a:p>
            <a:pPr marL="290513" lvl="1" indent="-179388">
              <a:lnSpc>
                <a:spcPct val="95000"/>
              </a:lnSpc>
              <a:spcAft>
                <a:spcPts val="600"/>
              </a:spcAft>
              <a:buSzPct val="80000"/>
              <a:buFont typeface="Arial" pitchFamily="34" charset="0"/>
              <a:buChar char="•"/>
              <a:defRPr/>
            </a:pPr>
            <a:r>
              <a:rPr lang="en-US" sz="1500" dirty="0" smtClean="0">
                <a:solidFill>
                  <a:srgbClr val="000000"/>
                </a:solidFill>
              </a:rPr>
              <a:t>Maintenance requires travel to each individual classroom, lab, or office</a:t>
            </a:r>
            <a:endParaRPr lang="en-US" sz="1500" dirty="0" smtClean="0">
              <a:solidFill>
                <a:srgbClr val="3A3A3A"/>
              </a:solidFill>
              <a:latin typeface="+mj-lt"/>
            </a:endParaRP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IT support staff cannot scale to accommodate </a:t>
            </a:r>
            <a:br>
              <a:rPr lang="en-US" sz="1500" dirty="0" smtClean="0">
                <a:solidFill>
                  <a:srgbClr val="3A3A3A"/>
                </a:solidFill>
                <a:latin typeface="+mj-lt"/>
              </a:rPr>
            </a:br>
            <a:r>
              <a:rPr lang="en-US" sz="1500" dirty="0" smtClean="0">
                <a:solidFill>
                  <a:srgbClr val="3A3A3A"/>
                </a:solidFill>
                <a:latin typeface="+mj-lt"/>
              </a:rPr>
              <a:t>new users or devices</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Security and data exposure</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High energy costs</a:t>
            </a:r>
          </a:p>
          <a:p>
            <a:pPr marL="290513" lvl="1" indent="-179388">
              <a:lnSpc>
                <a:spcPct val="95000"/>
              </a:lnSpc>
              <a:spcAft>
                <a:spcPts val="600"/>
              </a:spcAft>
              <a:buSzPct val="80000"/>
              <a:defRPr/>
            </a:pPr>
            <a:r>
              <a:rPr lang="en-US" sz="15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New Workflow</a:t>
            </a:r>
          </a:p>
          <a:p>
            <a:pPr marL="290513" lvl="1" indent="-179388">
              <a:lnSpc>
                <a:spcPct val="95000"/>
              </a:lnSpc>
              <a:spcAft>
                <a:spcPts val="600"/>
              </a:spcAft>
              <a:buSzPct val="80000"/>
              <a:buFont typeface="Arial" pitchFamily="34" charset="0"/>
              <a:buChar char="•"/>
              <a:defRPr/>
            </a:pPr>
            <a:r>
              <a:rPr lang="en-US" sz="1500" dirty="0" smtClean="0">
                <a:solidFill>
                  <a:srgbClr val="000000"/>
                </a:solidFill>
              </a:rPr>
              <a:t>Virtual workspaces centrally built, deployed, patched, and managed</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Existing staff can support larger population of  virtual workspaces users</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Central security patches and data protection</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Energy efficient</a:t>
            </a:r>
          </a:p>
          <a:p>
            <a:pPr marL="290513" lvl="1" indent="-179388">
              <a:lnSpc>
                <a:spcPct val="95000"/>
              </a:lnSpc>
              <a:spcAft>
                <a:spcPts val="600"/>
              </a:spcAft>
              <a:buSzPct val="80000"/>
              <a:defRPr/>
            </a:pPr>
            <a:r>
              <a:rPr lang="en-US" sz="15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Results</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Sustainable IT cost structure</a:t>
            </a:r>
          </a:p>
          <a:p>
            <a:pPr marL="290513" lvl="1" indent="-179388">
              <a:lnSpc>
                <a:spcPct val="95000"/>
              </a:lnSpc>
              <a:spcAft>
                <a:spcPts val="600"/>
              </a:spcAft>
              <a:buSzPct val="80000"/>
              <a:buFont typeface="Arial" pitchFamily="34" charset="0"/>
              <a:buChar char="•"/>
              <a:defRPr/>
            </a:pPr>
            <a:r>
              <a:rPr lang="en-US" sz="1500" dirty="0" smtClean="0">
                <a:solidFill>
                  <a:srgbClr val="3A3A3A"/>
                </a:solidFill>
                <a:latin typeface="+mj-lt"/>
              </a:rPr>
              <a:t>Improved security</a:t>
            </a:r>
            <a:endParaRPr lang="en-US" sz="1500" dirty="0">
              <a:solidFill>
                <a:srgbClr val="3A3A3A"/>
              </a:solidFill>
              <a:latin typeface="+mj-lt"/>
            </a:endParaRPr>
          </a:p>
        </p:txBody>
      </p:sp>
      <p:grpSp>
        <p:nvGrpSpPr>
          <p:cNvPr id="2" name="Group 1"/>
          <p:cNvGrpSpPr/>
          <p:nvPr/>
        </p:nvGrpSpPr>
        <p:grpSpPr>
          <a:xfrm>
            <a:off x="4886381" y="1676427"/>
            <a:ext cx="3973838" cy="4340691"/>
            <a:chOff x="4886381" y="1676427"/>
            <a:chExt cx="3973838" cy="4340691"/>
          </a:xfrm>
        </p:grpSpPr>
        <p:sp>
          <p:nvSpPr>
            <p:cNvPr id="15" name="Round Same Side Corner Rectangle 14"/>
            <p:cNvSpPr/>
            <p:nvPr/>
          </p:nvSpPr>
          <p:spPr>
            <a:xfrm flipH="1">
              <a:off x="4886381" y="1676427"/>
              <a:ext cx="3973838" cy="4340691"/>
            </a:xfrm>
            <a:prstGeom prst="round2SameRect">
              <a:avLst>
                <a:gd name="adj1" fmla="val 5439"/>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347" name="Picture 3" descr="C:\Users\gserda\Documents\Edu Photos\AM63062.jpg"/>
            <p:cNvPicPr>
              <a:picLocks noChangeAspect="1" noChangeArrowheads="1"/>
            </p:cNvPicPr>
            <p:nvPr/>
          </p:nvPicPr>
          <p:blipFill>
            <a:blip r:embed="rId7" cstate="print"/>
            <a:srcRect/>
            <a:stretch>
              <a:fillRect/>
            </a:stretch>
          </p:blipFill>
          <p:spPr bwMode="auto">
            <a:xfrm>
              <a:off x="5136777" y="2021542"/>
              <a:ext cx="3429000" cy="2286000"/>
            </a:xfrm>
            <a:prstGeom prst="rect">
              <a:avLst/>
            </a:prstGeom>
            <a:noFill/>
            <a:ln w="28575">
              <a:solidFill>
                <a:schemeClr val="accent1"/>
              </a:solid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ound Same Side Corner Rectangle 4"/>
          <p:cNvSpPr/>
          <p:nvPr/>
        </p:nvSpPr>
        <p:spPr>
          <a:xfrm flipH="1" flipV="1">
            <a:off x="450849" y="1596570"/>
            <a:ext cx="8359321" cy="4733887"/>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solidFill>
                  <a:srgbClr val="12188E"/>
                </a:solidFill>
              </a:rPr>
              <a:t>Agenda</a:t>
            </a:r>
            <a:endParaRPr lang="en-US" dirty="0">
              <a:solidFill>
                <a:srgbClr val="12188E"/>
              </a:solidFill>
            </a:endParaRPr>
          </a:p>
        </p:txBody>
      </p:sp>
      <p:sp>
        <p:nvSpPr>
          <p:cNvPr id="13" name="Rectangle 12"/>
          <p:cNvSpPr/>
          <p:nvPr/>
        </p:nvSpPr>
        <p:spPr>
          <a:xfrm flipV="1">
            <a:off x="0" y="15056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Chevron 6"/>
          <p:cNvSpPr/>
          <p:nvPr/>
        </p:nvSpPr>
        <p:spPr>
          <a:xfrm>
            <a:off x="769752" y="2408092"/>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Chevron 7"/>
          <p:cNvSpPr/>
          <p:nvPr/>
        </p:nvSpPr>
        <p:spPr>
          <a:xfrm>
            <a:off x="769752" y="3062508"/>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 name="Chevron 8"/>
          <p:cNvSpPr/>
          <p:nvPr/>
        </p:nvSpPr>
        <p:spPr>
          <a:xfrm>
            <a:off x="769752" y="4371340"/>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Chevron 9"/>
          <p:cNvSpPr/>
          <p:nvPr/>
        </p:nvSpPr>
        <p:spPr>
          <a:xfrm>
            <a:off x="769752" y="3716924"/>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 name="Text Placeholder 2"/>
          <p:cNvSpPr>
            <a:spLocks noGrp="1"/>
          </p:cNvSpPr>
          <p:nvPr>
            <p:ph type="body" sz="quarter" idx="4294967295"/>
          </p:nvPr>
        </p:nvSpPr>
        <p:spPr>
          <a:xfrm>
            <a:off x="1014025" y="1790700"/>
            <a:ext cx="8578850" cy="4345927"/>
          </a:xfrm>
        </p:spPr>
        <p:txBody>
          <a:bodyPr/>
          <a:lstStyle/>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Trends and Challenges in Education</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Education Use Cases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Cisco’s Virtualization Vision</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Cisco VXI Portfolio</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Services Support and Validated Designs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Case Studies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Summary</a:t>
            </a:r>
          </a:p>
        </p:txBody>
      </p:sp>
      <p:sp>
        <p:nvSpPr>
          <p:cNvPr id="14" name="Chevron 13"/>
          <p:cNvSpPr/>
          <p:nvPr/>
        </p:nvSpPr>
        <p:spPr>
          <a:xfrm>
            <a:off x="769752" y="502575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 name="Chevron 10"/>
          <p:cNvSpPr/>
          <p:nvPr/>
        </p:nvSpPr>
        <p:spPr>
          <a:xfrm>
            <a:off x="769752" y="175367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Chevron 15"/>
          <p:cNvSpPr/>
          <p:nvPr/>
        </p:nvSpPr>
        <p:spPr>
          <a:xfrm>
            <a:off x="782452" y="5680171"/>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 name="Rectangle 16"/>
          <p:cNvSpPr/>
          <p:nvPr/>
        </p:nvSpPr>
        <p:spPr>
          <a:xfrm>
            <a:off x="653794" y="3441700"/>
            <a:ext cx="6204205" cy="266915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Rectangle 17"/>
          <p:cNvSpPr/>
          <p:nvPr/>
        </p:nvSpPr>
        <p:spPr>
          <a:xfrm flipV="1">
            <a:off x="602994" y="1447800"/>
            <a:ext cx="6204205" cy="142239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3492627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 Same Side Corner Rectangle 50"/>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1350815"/>
            <a:ext cx="9144000" cy="531090"/>
          </a:xfrm>
          <a:prstGeom prst="rect">
            <a:avLst/>
          </a:prstGeom>
          <a:gradFill flip="none" rotWithShape="1">
            <a:gsLst>
              <a:gs pos="0">
                <a:schemeClr val="bg1">
                  <a:lumMod val="50000"/>
                </a:schemeClr>
              </a:gs>
              <a:gs pos="100000">
                <a:srgbClr val="FFFFFF"/>
              </a:gs>
            </a:gsLst>
            <a:lin ang="162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49" name="Picture 48"/>
          <p:cNvPicPr>
            <a:picLocks noChangeAspect="1"/>
          </p:cNvPicPr>
          <p:nvPr/>
        </p:nvPicPr>
        <p:blipFill rotWithShape="1">
          <a:blip r:embed="rId3" cstate="print">
            <a:extLst>
              <a:ext uri="{28A0092B-C50C-407E-A947-70E740481C1C}">
                <a14:useLocalDpi xmlns:a14="http://schemas.microsoft.com/office/drawing/2010/main" val="0"/>
              </a:ext>
            </a:extLst>
          </a:blip>
          <a:srcRect l="1235" t="1255" r="1936" b="1830"/>
          <a:stretch/>
        </p:blipFill>
        <p:spPr>
          <a:xfrm>
            <a:off x="5232324" y="2793996"/>
            <a:ext cx="3659909" cy="3636819"/>
          </a:xfrm>
          <a:prstGeom prst="rect">
            <a:avLst/>
          </a:prstGeom>
          <a:effectLst>
            <a:reflection stA="29000" endPos="75000" dist="12700" dir="5400000" sy="-100000" algn="bl" rotWithShape="0"/>
          </a:effectLst>
        </p:spPr>
      </p:pic>
      <p:sp>
        <p:nvSpPr>
          <p:cNvPr id="47" name="Text Box 20"/>
          <p:cNvSpPr txBox="1">
            <a:spLocks noChangeArrowheads="1"/>
          </p:cNvSpPr>
          <p:nvPr/>
        </p:nvSpPr>
        <p:spPr bwMode="auto">
          <a:xfrm>
            <a:off x="5470525" y="2952627"/>
            <a:ext cx="3848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lstStyle>
            <a:lvl1pPr defTabSz="814388" eaLnBrk="0" hangingPunct="0">
              <a:defRPr>
                <a:solidFill>
                  <a:schemeClr val="tx1"/>
                </a:solidFill>
                <a:latin typeface="Arial" charset="0"/>
              </a:defRPr>
            </a:lvl1pPr>
            <a:lvl2pPr marL="742950" indent="-285750" defTabSz="814388" eaLnBrk="0" hangingPunct="0">
              <a:defRPr>
                <a:solidFill>
                  <a:schemeClr val="tx1"/>
                </a:solidFill>
                <a:latin typeface="Arial" charset="0"/>
              </a:defRPr>
            </a:lvl2pPr>
            <a:lvl3pPr marL="1143000" indent="-228600" defTabSz="814388" eaLnBrk="0" hangingPunct="0">
              <a:defRPr>
                <a:solidFill>
                  <a:schemeClr val="tx1"/>
                </a:solidFill>
                <a:latin typeface="Arial" charset="0"/>
              </a:defRPr>
            </a:lvl3pPr>
            <a:lvl4pPr marL="1600200" indent="-228600" defTabSz="814388" eaLnBrk="0" hangingPunct="0">
              <a:defRPr>
                <a:solidFill>
                  <a:schemeClr val="tx1"/>
                </a:solidFill>
                <a:latin typeface="Arial" charset="0"/>
              </a:defRPr>
            </a:lvl4pPr>
            <a:lvl5pPr marL="2057400" indent="-228600" defTabSz="814388" eaLnBrk="0" hangingPunct="0">
              <a:defRPr>
                <a:solidFill>
                  <a:schemeClr val="tx1"/>
                </a:solidFill>
                <a:latin typeface="Arial" charset="0"/>
              </a:defRPr>
            </a:lvl5pPr>
            <a:lvl6pPr marL="2514600" indent="-228600" defTabSz="814388" eaLnBrk="0" fontAlgn="base" hangingPunct="0">
              <a:spcBef>
                <a:spcPct val="0"/>
              </a:spcBef>
              <a:spcAft>
                <a:spcPct val="0"/>
              </a:spcAft>
              <a:defRPr>
                <a:solidFill>
                  <a:schemeClr val="tx1"/>
                </a:solidFill>
                <a:latin typeface="Arial" charset="0"/>
              </a:defRPr>
            </a:lvl6pPr>
            <a:lvl7pPr marL="2971800" indent="-228600" defTabSz="814388" eaLnBrk="0" fontAlgn="base" hangingPunct="0">
              <a:spcBef>
                <a:spcPct val="0"/>
              </a:spcBef>
              <a:spcAft>
                <a:spcPct val="0"/>
              </a:spcAft>
              <a:defRPr>
                <a:solidFill>
                  <a:schemeClr val="tx1"/>
                </a:solidFill>
                <a:latin typeface="Arial" charset="0"/>
              </a:defRPr>
            </a:lvl7pPr>
            <a:lvl8pPr marL="3429000" indent="-228600" defTabSz="814388" eaLnBrk="0" fontAlgn="base" hangingPunct="0">
              <a:spcBef>
                <a:spcPct val="0"/>
              </a:spcBef>
              <a:spcAft>
                <a:spcPct val="0"/>
              </a:spcAft>
              <a:defRPr>
                <a:solidFill>
                  <a:schemeClr val="tx1"/>
                </a:solidFill>
                <a:latin typeface="Arial" charset="0"/>
              </a:defRPr>
            </a:lvl8pPr>
            <a:lvl9pPr marL="3886200" indent="-228600" defTabSz="814388" eaLnBrk="0" fontAlgn="base" hangingPunct="0">
              <a:spcBef>
                <a:spcPct val="0"/>
              </a:spcBef>
              <a:spcAft>
                <a:spcPct val="0"/>
              </a:spcAft>
              <a:defRPr>
                <a:solidFill>
                  <a:schemeClr val="tx1"/>
                </a:solidFill>
                <a:latin typeface="Arial" charset="0"/>
              </a:defRPr>
            </a:lvl9pPr>
          </a:lstStyle>
          <a:p>
            <a:pPr eaLnBrk="1" hangingPunct="1"/>
            <a:r>
              <a:rPr lang="en-US" sz="2400" dirty="0" smtClean="0">
                <a:solidFill>
                  <a:schemeClr val="accent6"/>
                </a:solidFill>
              </a:rPr>
              <a:t>Virtual Workspaces</a:t>
            </a:r>
            <a:endParaRPr lang="en-US" sz="2400" dirty="0">
              <a:solidFill>
                <a:schemeClr val="accent6"/>
              </a:solidFill>
            </a:endParaRPr>
          </a:p>
        </p:txBody>
      </p:sp>
      <p:sp>
        <p:nvSpPr>
          <p:cNvPr id="5" name="TextBox 4"/>
          <p:cNvSpPr txBox="1"/>
          <p:nvPr/>
        </p:nvSpPr>
        <p:spPr>
          <a:xfrm>
            <a:off x="5461000" y="3394360"/>
            <a:ext cx="3333750" cy="3354765"/>
          </a:xfrm>
          <a:prstGeom prst="rect">
            <a:avLst/>
          </a:prstGeom>
          <a:noFill/>
        </p:spPr>
        <p:txBody>
          <a:bodyPr wrap="square" rtlCol="0">
            <a:spAutoFit/>
          </a:bodyPr>
          <a:lstStyle/>
          <a:p>
            <a:pPr algn="ctr"/>
            <a:r>
              <a:rPr lang="en-US" b="1" dirty="0">
                <a:solidFill>
                  <a:srgbClr val="652D89"/>
                </a:solidFill>
              </a:rPr>
              <a:t>Virtual Desktops + </a:t>
            </a:r>
            <a:r>
              <a:rPr lang="en-US" b="1" dirty="0" smtClean="0">
                <a:solidFill>
                  <a:srgbClr val="652D89"/>
                </a:solidFill>
              </a:rPr>
              <a:t>…</a:t>
            </a:r>
            <a:endParaRPr lang="en-US" b="1" dirty="0">
              <a:solidFill>
                <a:schemeClr val="accent4">
                  <a:lumMod val="40000"/>
                  <a:lumOff val="60000"/>
                </a:schemeClr>
              </a:solidFill>
            </a:endParaRPr>
          </a:p>
          <a:p>
            <a:pPr marL="682625" indent="-220663">
              <a:buFont typeface="Wingdings" pitchFamily="2" charset="2"/>
              <a:buChar char="ü"/>
            </a:pPr>
            <a:r>
              <a:rPr lang="en-US" dirty="0">
                <a:solidFill>
                  <a:srgbClr val="652D89"/>
                </a:solidFill>
              </a:rPr>
              <a:t>Rich Media</a:t>
            </a:r>
          </a:p>
          <a:p>
            <a:pPr marL="682625" indent="-220663">
              <a:buFont typeface="Wingdings" pitchFamily="2" charset="2"/>
              <a:buChar char="ü"/>
            </a:pPr>
            <a:r>
              <a:rPr lang="en-US" dirty="0">
                <a:solidFill>
                  <a:srgbClr val="652D89"/>
                </a:solidFill>
              </a:rPr>
              <a:t>Unified Communications</a:t>
            </a:r>
          </a:p>
          <a:p>
            <a:pPr marL="682625" indent="-220663">
              <a:buFont typeface="Wingdings" pitchFamily="2" charset="2"/>
              <a:buChar char="ü"/>
            </a:pPr>
            <a:r>
              <a:rPr lang="en-US" dirty="0">
                <a:solidFill>
                  <a:srgbClr val="652D89"/>
                </a:solidFill>
              </a:rPr>
              <a:t>Network-Optimized Performance</a:t>
            </a:r>
          </a:p>
          <a:p>
            <a:pPr marL="682625" indent="-220663">
              <a:buFont typeface="Wingdings" pitchFamily="2" charset="2"/>
              <a:buChar char="ü"/>
            </a:pPr>
            <a:r>
              <a:rPr lang="en-US" dirty="0">
                <a:solidFill>
                  <a:srgbClr val="652D89"/>
                </a:solidFill>
              </a:rPr>
              <a:t>End-to-End Security</a:t>
            </a:r>
          </a:p>
          <a:p>
            <a:pPr algn="ctr">
              <a:lnSpc>
                <a:spcPct val="80000"/>
              </a:lnSpc>
            </a:pPr>
            <a:endParaRPr lang="en-US" dirty="0">
              <a:solidFill>
                <a:srgbClr val="652D89"/>
              </a:solidFill>
            </a:endParaRPr>
          </a:p>
          <a:p>
            <a:pPr algn="ctr"/>
            <a:r>
              <a:rPr lang="en-US" sz="1600" i="1" dirty="0">
                <a:solidFill>
                  <a:srgbClr val="652D89"/>
                </a:solidFill>
              </a:rPr>
              <a:t>Built with the industry’s leading collaboration, </a:t>
            </a:r>
            <a:r>
              <a:rPr lang="en-US" sz="1600" i="1" dirty="0" smtClean="0">
                <a:solidFill>
                  <a:srgbClr val="652D89"/>
                </a:solidFill>
              </a:rPr>
              <a:t>networking, </a:t>
            </a:r>
            <a:r>
              <a:rPr lang="en-US" sz="1600" i="1" dirty="0">
                <a:solidFill>
                  <a:srgbClr val="652D89"/>
                </a:solidFill>
              </a:rPr>
              <a:t>and security architectures</a:t>
            </a:r>
          </a:p>
          <a:p>
            <a:endParaRPr lang="en-US" dirty="0"/>
          </a:p>
        </p:txBody>
      </p:sp>
      <p:pic>
        <p:nvPicPr>
          <p:cNvPr id="7" name="Picture 6" descr="Arrow.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158648" y="3426588"/>
            <a:ext cx="2887030" cy="2193925"/>
          </a:xfrm>
          <a:prstGeom prst="rect">
            <a:avLst/>
          </a:prstGeom>
          <a:effectLst>
            <a:outerShdw blurRad="50800" dist="38100" dir="2700000" algn="tl" rotWithShape="0">
              <a:srgbClr val="000000">
                <a:alpha val="43000"/>
              </a:srgbClr>
            </a:outerShdw>
          </a:effectLst>
        </p:spPr>
      </p:pic>
      <p:pic>
        <p:nvPicPr>
          <p:cNvPr id="48" name="Picture 47"/>
          <p:cNvPicPr>
            <a:picLocks noChangeAspect="1"/>
          </p:cNvPicPr>
          <p:nvPr/>
        </p:nvPicPr>
        <p:blipFill rotWithShape="1">
          <a:blip r:embed="rId3" cstate="print">
            <a:extLst>
              <a:ext uri="{28A0092B-C50C-407E-A947-70E740481C1C}">
                <a14:useLocalDpi xmlns:a14="http://schemas.microsoft.com/office/drawing/2010/main" val="0"/>
              </a:ext>
            </a:extLst>
          </a:blip>
          <a:srcRect l="1235" t="1255" r="1936" b="1830"/>
          <a:stretch/>
        </p:blipFill>
        <p:spPr>
          <a:xfrm>
            <a:off x="230909" y="2793996"/>
            <a:ext cx="3659909" cy="3636819"/>
          </a:xfrm>
          <a:prstGeom prst="rect">
            <a:avLst/>
          </a:prstGeom>
          <a:effectLst>
            <a:reflection stA="29000" endPos="75000" dist="12700" dir="5400000" sy="-100000" algn="bl" rotWithShape="0"/>
          </a:effectLst>
        </p:spPr>
      </p:pic>
      <p:sp>
        <p:nvSpPr>
          <p:cNvPr id="45" name="Text Box 20"/>
          <p:cNvSpPr txBox="1">
            <a:spLocks noChangeArrowheads="1"/>
          </p:cNvSpPr>
          <p:nvPr/>
        </p:nvSpPr>
        <p:spPr bwMode="auto">
          <a:xfrm>
            <a:off x="411163" y="2943102"/>
            <a:ext cx="3848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82124" tIns="41061" rIns="82124" bIns="41061"/>
          <a:lstStyle>
            <a:lvl1pPr defTabSz="814388" eaLnBrk="0" hangingPunct="0">
              <a:defRPr>
                <a:solidFill>
                  <a:schemeClr val="tx1"/>
                </a:solidFill>
                <a:latin typeface="Arial" charset="0"/>
              </a:defRPr>
            </a:lvl1pPr>
            <a:lvl2pPr marL="742950" indent="-285750" defTabSz="814388" eaLnBrk="0" hangingPunct="0">
              <a:defRPr>
                <a:solidFill>
                  <a:schemeClr val="tx1"/>
                </a:solidFill>
                <a:latin typeface="Arial" charset="0"/>
              </a:defRPr>
            </a:lvl2pPr>
            <a:lvl3pPr marL="1143000" indent="-228600" defTabSz="814388" eaLnBrk="0" hangingPunct="0">
              <a:defRPr>
                <a:solidFill>
                  <a:schemeClr val="tx1"/>
                </a:solidFill>
                <a:latin typeface="Arial" charset="0"/>
              </a:defRPr>
            </a:lvl3pPr>
            <a:lvl4pPr marL="1600200" indent="-228600" defTabSz="814388" eaLnBrk="0" hangingPunct="0">
              <a:defRPr>
                <a:solidFill>
                  <a:schemeClr val="tx1"/>
                </a:solidFill>
                <a:latin typeface="Arial" charset="0"/>
              </a:defRPr>
            </a:lvl4pPr>
            <a:lvl5pPr marL="2057400" indent="-228600" defTabSz="814388" eaLnBrk="0" hangingPunct="0">
              <a:defRPr>
                <a:solidFill>
                  <a:schemeClr val="tx1"/>
                </a:solidFill>
                <a:latin typeface="Arial" charset="0"/>
              </a:defRPr>
            </a:lvl5pPr>
            <a:lvl6pPr marL="2514600" indent="-228600" defTabSz="814388" eaLnBrk="0" fontAlgn="base" hangingPunct="0">
              <a:spcBef>
                <a:spcPct val="0"/>
              </a:spcBef>
              <a:spcAft>
                <a:spcPct val="0"/>
              </a:spcAft>
              <a:defRPr>
                <a:solidFill>
                  <a:schemeClr val="tx1"/>
                </a:solidFill>
                <a:latin typeface="Arial" charset="0"/>
              </a:defRPr>
            </a:lvl6pPr>
            <a:lvl7pPr marL="2971800" indent="-228600" defTabSz="814388" eaLnBrk="0" fontAlgn="base" hangingPunct="0">
              <a:spcBef>
                <a:spcPct val="0"/>
              </a:spcBef>
              <a:spcAft>
                <a:spcPct val="0"/>
              </a:spcAft>
              <a:defRPr>
                <a:solidFill>
                  <a:schemeClr val="tx1"/>
                </a:solidFill>
                <a:latin typeface="Arial" charset="0"/>
              </a:defRPr>
            </a:lvl7pPr>
            <a:lvl8pPr marL="3429000" indent="-228600" defTabSz="814388" eaLnBrk="0" fontAlgn="base" hangingPunct="0">
              <a:spcBef>
                <a:spcPct val="0"/>
              </a:spcBef>
              <a:spcAft>
                <a:spcPct val="0"/>
              </a:spcAft>
              <a:defRPr>
                <a:solidFill>
                  <a:schemeClr val="tx1"/>
                </a:solidFill>
                <a:latin typeface="Arial" charset="0"/>
              </a:defRPr>
            </a:lvl8pPr>
            <a:lvl9pPr marL="3886200" indent="-228600" defTabSz="814388" eaLnBrk="0" fontAlgn="base" hangingPunct="0">
              <a:spcBef>
                <a:spcPct val="0"/>
              </a:spcBef>
              <a:spcAft>
                <a:spcPct val="0"/>
              </a:spcAft>
              <a:defRPr>
                <a:solidFill>
                  <a:schemeClr val="tx1"/>
                </a:solidFill>
                <a:latin typeface="Arial" charset="0"/>
              </a:defRPr>
            </a:lvl9pPr>
          </a:lstStyle>
          <a:p>
            <a:pPr eaLnBrk="1" hangingPunct="1"/>
            <a:r>
              <a:rPr lang="en-US" sz="2400" dirty="0" smtClean="0">
                <a:solidFill>
                  <a:schemeClr val="accent6"/>
                </a:solidFill>
              </a:rPr>
              <a:t>Virtual Desktops</a:t>
            </a:r>
            <a:endParaRPr lang="en-US" sz="2400" dirty="0">
              <a:solidFill>
                <a:schemeClr val="accent6"/>
              </a:solidFill>
            </a:endParaRPr>
          </a:p>
        </p:txBody>
      </p:sp>
      <p:sp>
        <p:nvSpPr>
          <p:cNvPr id="4" name="TextBox 3"/>
          <p:cNvSpPr txBox="1"/>
          <p:nvPr/>
        </p:nvSpPr>
        <p:spPr>
          <a:xfrm>
            <a:off x="397274" y="3473735"/>
            <a:ext cx="3079351" cy="2769989"/>
          </a:xfrm>
          <a:prstGeom prst="rect">
            <a:avLst/>
          </a:prstGeom>
          <a:noFill/>
        </p:spPr>
        <p:txBody>
          <a:bodyPr wrap="square" rtlCol="0">
            <a:spAutoFit/>
          </a:bodyPr>
          <a:lstStyle/>
          <a:p>
            <a:pPr marL="568325" indent="-222250">
              <a:buFont typeface="Wingdings" pitchFamily="2" charset="2"/>
              <a:buChar char="§"/>
            </a:pPr>
            <a:r>
              <a:rPr lang="en-US" dirty="0">
                <a:solidFill>
                  <a:srgbClr val="652D89"/>
                </a:solidFill>
              </a:rPr>
              <a:t>Terminal Services</a:t>
            </a:r>
          </a:p>
          <a:p>
            <a:pPr marL="568325" indent="-222250">
              <a:buFont typeface="Wingdings" pitchFamily="2" charset="2"/>
              <a:buChar char="§"/>
            </a:pPr>
            <a:r>
              <a:rPr lang="en-US" dirty="0">
                <a:solidFill>
                  <a:srgbClr val="652D89"/>
                </a:solidFill>
              </a:rPr>
              <a:t>App Virtualization</a:t>
            </a:r>
          </a:p>
          <a:p>
            <a:pPr marL="568325" indent="-222250">
              <a:buFont typeface="Wingdings" pitchFamily="2" charset="2"/>
              <a:buChar char="§"/>
            </a:pPr>
            <a:r>
              <a:rPr lang="en-US" dirty="0">
                <a:solidFill>
                  <a:srgbClr val="652D89"/>
                </a:solidFill>
              </a:rPr>
              <a:t>Virtual Desktop Infrastructure (VDI)</a:t>
            </a:r>
          </a:p>
          <a:p>
            <a:pPr marL="568325" indent="-222250">
              <a:buFont typeface="Wingdings" pitchFamily="2" charset="2"/>
              <a:buChar char="§"/>
            </a:pPr>
            <a:r>
              <a:rPr lang="en-US" dirty="0">
                <a:solidFill>
                  <a:srgbClr val="652D89"/>
                </a:solidFill>
              </a:rPr>
              <a:t>Desktop Streaming</a:t>
            </a:r>
          </a:p>
          <a:p>
            <a:pPr algn="ctr"/>
            <a:endParaRPr lang="en-US" dirty="0">
              <a:solidFill>
                <a:srgbClr val="652D89"/>
              </a:solidFill>
            </a:endParaRPr>
          </a:p>
          <a:p>
            <a:pPr algn="ctr"/>
            <a:r>
              <a:rPr lang="en-US" sz="1600" i="1" dirty="0">
                <a:solidFill>
                  <a:srgbClr val="652D89"/>
                </a:solidFill>
              </a:rPr>
              <a:t>Built on the industry’s </a:t>
            </a:r>
            <a:r>
              <a:rPr lang="en-US" sz="1600" i="1" dirty="0" smtClean="0">
                <a:solidFill>
                  <a:srgbClr val="652D89"/>
                </a:solidFill>
              </a:rPr>
              <a:t>fastest-growing data </a:t>
            </a:r>
            <a:r>
              <a:rPr lang="en-US" sz="1600" i="1" dirty="0">
                <a:solidFill>
                  <a:srgbClr val="652D89"/>
                </a:solidFill>
              </a:rPr>
              <a:t>center virtualization platform</a:t>
            </a:r>
          </a:p>
          <a:p>
            <a:endParaRPr lang="en-US" dirty="0"/>
          </a:p>
        </p:txBody>
      </p:sp>
      <p:sp>
        <p:nvSpPr>
          <p:cNvPr id="2" name="Title 1"/>
          <p:cNvSpPr>
            <a:spLocks noGrp="1"/>
          </p:cNvSpPr>
          <p:nvPr>
            <p:ph type="title"/>
          </p:nvPr>
        </p:nvSpPr>
        <p:spPr/>
        <p:txBody>
          <a:bodyPr/>
          <a:lstStyle/>
          <a:p>
            <a:r>
              <a:rPr lang="en-US" dirty="0" smtClean="0"/>
              <a:t>VXI Is More than Desktop Virtualization</a:t>
            </a:r>
            <a:endParaRPr lang="en-US" dirty="0"/>
          </a:p>
        </p:txBody>
      </p:sp>
      <p:sp>
        <p:nvSpPr>
          <p:cNvPr id="17" name="TextBox 16"/>
          <p:cNvSpPr txBox="1"/>
          <p:nvPr/>
        </p:nvSpPr>
        <p:spPr>
          <a:xfrm>
            <a:off x="3673516" y="1352066"/>
            <a:ext cx="1840568" cy="523220"/>
          </a:xfrm>
          <a:prstGeom prst="rect">
            <a:avLst/>
          </a:prstGeom>
          <a:noFill/>
        </p:spPr>
        <p:txBody>
          <a:bodyPr wrap="none" rtlCol="0">
            <a:spAutoFit/>
          </a:bodyPr>
          <a:lstStyle/>
          <a:p>
            <a:r>
              <a:rPr lang="en-US" sz="2800" b="1" dirty="0" smtClean="0">
                <a:solidFill>
                  <a:schemeClr val="accent6"/>
                </a:solidFill>
              </a:rPr>
              <a:t>Cisco VXI</a:t>
            </a:r>
            <a:endParaRPr lang="en-US" sz="2800" b="1" dirty="0">
              <a:solidFill>
                <a:schemeClr val="accent6"/>
              </a:solidFill>
            </a:endParaRPr>
          </a:p>
        </p:txBody>
      </p:sp>
      <p:sp>
        <p:nvSpPr>
          <p:cNvPr id="25" name="TextBox 24"/>
          <p:cNvSpPr txBox="1"/>
          <p:nvPr/>
        </p:nvSpPr>
        <p:spPr>
          <a:xfrm>
            <a:off x="180276" y="2044374"/>
            <a:ext cx="3488607" cy="707886"/>
          </a:xfrm>
          <a:prstGeom prst="rect">
            <a:avLst/>
          </a:prstGeom>
          <a:noFill/>
        </p:spPr>
        <p:txBody>
          <a:bodyPr wrap="square" rtlCol="0">
            <a:spAutoFit/>
          </a:bodyPr>
          <a:lstStyle/>
          <a:p>
            <a:pPr algn="ctr"/>
            <a:r>
              <a:rPr lang="en-US" sz="2000" dirty="0" smtClean="0">
                <a:solidFill>
                  <a:schemeClr val="accent6"/>
                </a:solidFill>
              </a:rPr>
              <a:t>VXI provides the platform for </a:t>
            </a:r>
            <a:r>
              <a:rPr lang="en-US" sz="2000" b="1" dirty="0" smtClean="0">
                <a:solidFill>
                  <a:schemeClr val="accent6"/>
                </a:solidFill>
              </a:rPr>
              <a:t>desktop virtualization </a:t>
            </a:r>
            <a:r>
              <a:rPr lang="en-US" sz="2000" dirty="0" smtClean="0">
                <a:solidFill>
                  <a:schemeClr val="accent6"/>
                </a:solidFill>
              </a:rPr>
              <a:t>▼</a:t>
            </a:r>
            <a:endParaRPr lang="en-US" sz="2000" dirty="0">
              <a:solidFill>
                <a:schemeClr val="accent6"/>
              </a:solidFill>
            </a:endParaRPr>
          </a:p>
        </p:txBody>
      </p:sp>
      <p:sp>
        <p:nvSpPr>
          <p:cNvPr id="26" name="TextBox 25"/>
          <p:cNvSpPr txBox="1"/>
          <p:nvPr/>
        </p:nvSpPr>
        <p:spPr>
          <a:xfrm>
            <a:off x="5405839" y="2044374"/>
            <a:ext cx="3360960" cy="707886"/>
          </a:xfrm>
          <a:prstGeom prst="rect">
            <a:avLst/>
          </a:prstGeom>
          <a:noFill/>
        </p:spPr>
        <p:txBody>
          <a:bodyPr wrap="square" rtlCol="0">
            <a:spAutoFit/>
          </a:bodyPr>
          <a:lstStyle/>
          <a:p>
            <a:pPr algn="ctr"/>
            <a:r>
              <a:rPr lang="en-US" sz="2000" dirty="0" smtClean="0">
                <a:solidFill>
                  <a:schemeClr val="accent6"/>
                </a:solidFill>
              </a:rPr>
              <a:t>While offering the solution</a:t>
            </a:r>
            <a:br>
              <a:rPr lang="en-US" sz="2000" dirty="0" smtClean="0">
                <a:solidFill>
                  <a:schemeClr val="accent6"/>
                </a:solidFill>
              </a:rPr>
            </a:br>
            <a:r>
              <a:rPr lang="en-US" sz="2000" dirty="0" smtClean="0">
                <a:solidFill>
                  <a:schemeClr val="accent6"/>
                </a:solidFill>
              </a:rPr>
              <a:t>▼ for </a:t>
            </a:r>
            <a:r>
              <a:rPr lang="en-US" sz="2000" b="1" dirty="0" smtClean="0">
                <a:solidFill>
                  <a:schemeClr val="accent6"/>
                </a:solidFill>
              </a:rPr>
              <a:t>virtual workspaces  </a:t>
            </a:r>
            <a:endParaRPr lang="en-US" sz="2000" b="1" dirty="0">
              <a:solidFill>
                <a:schemeClr val="accent6"/>
              </a:solidFill>
            </a:endParaRPr>
          </a:p>
        </p:txBody>
      </p:sp>
    </p:spTree>
    <p:extLst>
      <p:ext uri="{BB962C8B-B14F-4D97-AF65-F5344CB8AC3E}">
        <p14:creationId xmlns:p14="http://schemas.microsoft.com/office/powerpoint/2010/main" val="2585437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 Same Side Corner Rectangle 19"/>
          <p:cNvSpPr/>
          <p:nvPr/>
        </p:nvSpPr>
        <p:spPr>
          <a:xfrm rot="5400000" flipH="1" flipV="1">
            <a:off x="2090168" y="-725605"/>
            <a:ext cx="496366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 name="Rounded Rectangle 28"/>
          <p:cNvSpPr/>
          <p:nvPr/>
        </p:nvSpPr>
        <p:spPr>
          <a:xfrm>
            <a:off x="4100589" y="1472572"/>
            <a:ext cx="4608789" cy="4986159"/>
          </a:xfrm>
          <a:prstGeom prst="roundRect">
            <a:avLst>
              <a:gd name="adj" fmla="val 5970"/>
            </a:avLst>
          </a:prstGeom>
          <a:noFill/>
          <a:ln w="12700">
            <a:solidFill>
              <a:srgbClr val="F68B1F"/>
            </a:solidFill>
            <a:prstDash val="sysDash"/>
          </a:ln>
          <a:effectLst>
            <a:outerShdw blurRad="76200" dist="50800" dir="5400000" algn="ctr" rotWithShape="0">
              <a:srgbClr val="000000">
                <a:alpha val="27000"/>
              </a:srgbClr>
            </a:outerShdw>
          </a:effectLst>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229702" y="409125"/>
            <a:ext cx="8588861" cy="838200"/>
          </a:xfrm>
        </p:spPr>
        <p:txBody>
          <a:bodyPr>
            <a:noAutofit/>
          </a:bodyPr>
          <a:lstStyle/>
          <a:p>
            <a:pPr>
              <a:lnSpc>
                <a:spcPct val="100000"/>
              </a:lnSpc>
            </a:pPr>
            <a:r>
              <a:rPr lang="en-US" sz="3200" dirty="0" smtClean="0">
                <a:solidFill>
                  <a:srgbClr val="1E1F81"/>
                </a:solidFill>
              </a:rPr>
              <a:t>Uncompromised Experience</a:t>
            </a:r>
            <a:r>
              <a:rPr lang="en-US" dirty="0" smtClean="0">
                <a:solidFill>
                  <a:srgbClr val="1E1F81"/>
                </a:solidFill>
              </a:rPr>
              <a:t/>
            </a:r>
            <a:br>
              <a:rPr lang="en-US" dirty="0" smtClean="0">
                <a:solidFill>
                  <a:srgbClr val="1E1F81"/>
                </a:solidFill>
              </a:rPr>
            </a:br>
            <a:r>
              <a:rPr lang="en-US" sz="2000" dirty="0" smtClean="0">
                <a:solidFill>
                  <a:srgbClr val="1E1F81"/>
                </a:solidFill>
              </a:rPr>
              <a:t>Any app, any data, any device, any media…Anywhere</a:t>
            </a:r>
            <a:r>
              <a:rPr lang="en-US" sz="2000" dirty="0" smtClean="0">
                <a:solidFill>
                  <a:schemeClr val="bg1"/>
                </a:solidFill>
              </a:rPr>
              <a:t>!</a:t>
            </a:r>
            <a:endParaRPr lang="en-US" sz="2400" dirty="0">
              <a:solidFill>
                <a:schemeClr val="bg1"/>
              </a:solidFill>
            </a:endParaRPr>
          </a:p>
        </p:txBody>
      </p:sp>
      <p:pic>
        <p:nvPicPr>
          <p:cNvPr id="9" name="Picture 8" descr="Post PC Bottom Row.png"/>
          <p:cNvPicPr>
            <a:picLocks noChangeAspect="1"/>
          </p:cNvPicPr>
          <p:nvPr/>
        </p:nvPicPr>
        <p:blipFill>
          <a:blip r:embed="rId2" cstate="print"/>
          <a:srcRect b="9348"/>
          <a:stretch>
            <a:fillRect/>
          </a:stretch>
        </p:blipFill>
        <p:spPr>
          <a:xfrm>
            <a:off x="4209774" y="5387262"/>
            <a:ext cx="4353140" cy="804380"/>
          </a:xfrm>
          <a:prstGeom prst="rect">
            <a:avLst/>
          </a:prstGeom>
          <a:effectLst>
            <a:outerShdw blurRad="50800" dist="38100" dir="5400000" algn="t" rotWithShape="0">
              <a:prstClr val="black">
                <a:alpha val="40000"/>
              </a:prstClr>
            </a:outerShdw>
          </a:effectLst>
        </p:spPr>
      </p:pic>
      <p:grpSp>
        <p:nvGrpSpPr>
          <p:cNvPr id="3" name="Group 27"/>
          <p:cNvGrpSpPr/>
          <p:nvPr/>
        </p:nvGrpSpPr>
        <p:grpSpPr>
          <a:xfrm>
            <a:off x="493010" y="1472572"/>
            <a:ext cx="4574100" cy="4844975"/>
            <a:chOff x="-2676649" y="980135"/>
            <a:chExt cx="4574100" cy="4844975"/>
          </a:xfrm>
        </p:grpSpPr>
        <p:sp>
          <p:nvSpPr>
            <p:cNvPr id="27" name="Right Arrow 26"/>
            <p:cNvSpPr/>
            <p:nvPr/>
          </p:nvSpPr>
          <p:spPr>
            <a:xfrm rot="1904499" flipV="1">
              <a:off x="-565790" y="2056350"/>
              <a:ext cx="2326760" cy="355934"/>
            </a:xfrm>
            <a:prstGeom prst="rightArrow">
              <a:avLst>
                <a:gd name="adj1" fmla="val 50000"/>
                <a:gd name="adj2" fmla="val 53769"/>
              </a:avLst>
            </a:prstGeom>
            <a:gradFill flip="none" rotWithShape="1">
              <a:gsLst>
                <a:gs pos="0">
                  <a:srgbClr val="0096D6">
                    <a:alpha val="0"/>
                  </a:srgbClr>
                </a:gs>
                <a:gs pos="100000">
                  <a:srgbClr val="0096D6">
                    <a:tint val="15000"/>
                    <a:satMod val="350000"/>
                  </a:srgbClr>
                </a:gs>
              </a:gsLst>
              <a:lin ang="0" scaled="1"/>
              <a:tileRect/>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96D6"/>
                </a:solidFill>
                <a:effectLst/>
                <a:uLnTx/>
                <a:uFillTx/>
                <a:latin typeface="Arial"/>
                <a:ea typeface="+mn-ea"/>
                <a:cs typeface="+mn-cs"/>
              </a:endParaRPr>
            </a:p>
          </p:txBody>
        </p:sp>
        <p:sp>
          <p:nvSpPr>
            <p:cNvPr id="25" name="Right Arrow 24"/>
            <p:cNvSpPr/>
            <p:nvPr/>
          </p:nvSpPr>
          <p:spPr>
            <a:xfrm rot="19695501">
              <a:off x="-429309" y="4567338"/>
              <a:ext cx="2326760" cy="355934"/>
            </a:xfrm>
            <a:prstGeom prst="rightArrow">
              <a:avLst>
                <a:gd name="adj1" fmla="val 50000"/>
                <a:gd name="adj2" fmla="val 53769"/>
              </a:avLst>
            </a:prstGeom>
            <a:gradFill flip="none" rotWithShape="1">
              <a:gsLst>
                <a:gs pos="0">
                  <a:srgbClr val="0096D6">
                    <a:alpha val="0"/>
                  </a:srgbClr>
                </a:gs>
                <a:gs pos="100000">
                  <a:srgbClr val="0096D6">
                    <a:tint val="15000"/>
                    <a:satMod val="350000"/>
                  </a:srgbClr>
                </a:gs>
              </a:gsLst>
              <a:lin ang="0" scaled="1"/>
              <a:tileRect/>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96D6"/>
                </a:solidFill>
                <a:effectLst/>
                <a:uLnTx/>
                <a:uFillTx/>
                <a:latin typeface="Arial"/>
                <a:ea typeface="+mn-ea"/>
                <a:cs typeface="+mn-cs"/>
              </a:endParaRPr>
            </a:p>
          </p:txBody>
        </p:sp>
        <p:sp>
          <p:nvSpPr>
            <p:cNvPr id="81" name="Right Arrow 80"/>
            <p:cNvSpPr/>
            <p:nvPr/>
          </p:nvSpPr>
          <p:spPr>
            <a:xfrm>
              <a:off x="-842954" y="3343153"/>
              <a:ext cx="2326760" cy="355934"/>
            </a:xfrm>
            <a:prstGeom prst="rightArrow">
              <a:avLst>
                <a:gd name="adj1" fmla="val 50000"/>
                <a:gd name="adj2" fmla="val 53769"/>
              </a:avLst>
            </a:prstGeom>
            <a:gradFill flip="none" rotWithShape="1">
              <a:gsLst>
                <a:gs pos="0">
                  <a:srgbClr val="0096D6">
                    <a:alpha val="0"/>
                  </a:srgbClr>
                </a:gs>
                <a:gs pos="100000">
                  <a:srgbClr val="0096D6">
                    <a:tint val="15000"/>
                    <a:satMod val="350000"/>
                  </a:srgbClr>
                </a:gs>
              </a:gsLst>
              <a:lin ang="0" scaled="1"/>
              <a:tileRect/>
            </a:gra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96D6"/>
                </a:solidFill>
                <a:effectLst/>
                <a:uLnTx/>
                <a:uFillTx/>
                <a:latin typeface="Arial"/>
                <a:ea typeface="+mn-ea"/>
                <a:cs typeface="+mn-cs"/>
              </a:endParaRPr>
            </a:p>
          </p:txBody>
        </p:sp>
        <p:grpSp>
          <p:nvGrpSpPr>
            <p:cNvPr id="4" name="Group 84"/>
            <p:cNvGrpSpPr/>
            <p:nvPr/>
          </p:nvGrpSpPr>
          <p:grpSpPr>
            <a:xfrm>
              <a:off x="-1824622" y="980135"/>
              <a:ext cx="1873270" cy="1610633"/>
              <a:chOff x="1834977" y="1199046"/>
              <a:chExt cx="1873270" cy="1610633"/>
            </a:xfrm>
          </p:grpSpPr>
          <p:sp>
            <p:nvSpPr>
              <p:cNvPr id="67" name="TextBox 66"/>
              <p:cNvSpPr txBox="1"/>
              <p:nvPr/>
            </p:nvSpPr>
            <p:spPr>
              <a:xfrm>
                <a:off x="1834977" y="1199046"/>
                <a:ext cx="1873270" cy="369332"/>
              </a:xfrm>
              <a:prstGeom prst="rect">
                <a:avLst/>
              </a:prstGeom>
              <a:noFill/>
            </p:spPr>
            <p:txBody>
              <a:bodyPr wrap="none" rtlCol="0" anchor="ctr" anchorCtr="0">
                <a:spAutoFit/>
              </a:bodyPr>
              <a:lstStyle/>
              <a:p>
                <a:pPr algn="ctr"/>
                <a:r>
                  <a:rPr lang="en-US" b="1" dirty="0" smtClean="0">
                    <a:solidFill>
                      <a:srgbClr val="652D89"/>
                    </a:solidFill>
                  </a:rPr>
                  <a:t>Virtual Desktop</a:t>
                </a:r>
                <a:endParaRPr lang="en-US" b="1" dirty="0">
                  <a:solidFill>
                    <a:srgbClr val="652D89"/>
                  </a:solidFill>
                </a:endParaRPr>
              </a:p>
            </p:txBody>
          </p:sp>
          <p:pic>
            <p:nvPicPr>
              <p:cNvPr id="82" name="Picture 38" descr="desktop2a.png"/>
              <p:cNvPicPr>
                <a:picLocks noChangeAspect="1"/>
              </p:cNvPicPr>
              <p:nvPr/>
            </p:nvPicPr>
            <p:blipFill>
              <a:blip r:embed="rId3" cstate="print"/>
              <a:srcRect/>
              <a:stretch>
                <a:fillRect/>
              </a:stretch>
            </p:blipFill>
            <p:spPr bwMode="auto">
              <a:xfrm>
                <a:off x="1865081" y="1642427"/>
                <a:ext cx="1753923" cy="1167252"/>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75" name="TextBox 74"/>
            <p:cNvSpPr txBox="1"/>
            <p:nvPr/>
          </p:nvSpPr>
          <p:spPr>
            <a:xfrm>
              <a:off x="-2009139" y="2696365"/>
              <a:ext cx="800219" cy="369332"/>
            </a:xfrm>
            <a:prstGeom prst="rect">
              <a:avLst/>
            </a:prstGeom>
            <a:noFill/>
          </p:spPr>
          <p:txBody>
            <a:bodyPr wrap="none" rtlCol="0" anchor="ctr" anchorCtr="0">
              <a:spAutoFit/>
            </a:bodyPr>
            <a:lstStyle/>
            <a:p>
              <a:pPr algn="ctr"/>
              <a:r>
                <a:rPr lang="en-US" b="1" dirty="0" smtClean="0">
                  <a:solidFill>
                    <a:srgbClr val="652D89"/>
                  </a:solidFill>
                </a:rPr>
                <a:t>Voice</a:t>
              </a:r>
              <a:endParaRPr lang="en-US" b="1" dirty="0">
                <a:solidFill>
                  <a:srgbClr val="652D89"/>
                </a:solidFill>
              </a:endParaRPr>
            </a:p>
          </p:txBody>
        </p:sp>
        <p:grpSp>
          <p:nvGrpSpPr>
            <p:cNvPr id="5" name="Group 83"/>
            <p:cNvGrpSpPr/>
            <p:nvPr/>
          </p:nvGrpSpPr>
          <p:grpSpPr>
            <a:xfrm>
              <a:off x="-2116297" y="4329700"/>
              <a:ext cx="2255966" cy="1495410"/>
              <a:chOff x="1488710" y="4548611"/>
              <a:chExt cx="2255966" cy="1495410"/>
            </a:xfrm>
            <a:effectLst/>
          </p:grpSpPr>
          <p:pic>
            <p:nvPicPr>
              <p:cNvPr id="13" name="Picture 12"/>
              <p:cNvPicPr>
                <a:picLocks noChangeAspect="1"/>
              </p:cNvPicPr>
              <p:nvPr/>
            </p:nvPicPr>
            <p:blipFill>
              <a:blip r:embed="rId4" cstate="print"/>
              <a:srcRect l="8336" r="12744"/>
              <a:stretch>
                <a:fillRect/>
              </a:stretch>
            </p:blipFill>
            <p:spPr>
              <a:xfrm>
                <a:off x="1488710" y="4905372"/>
                <a:ext cx="2255966" cy="1138649"/>
              </a:xfrm>
              <a:prstGeom prst="rect">
                <a:avLst/>
              </a:prstGeom>
              <a:ln>
                <a:noFill/>
              </a:ln>
              <a:effectLst>
                <a:outerShdw blurRad="50800" dist="38100" dir="8100000" algn="tr" rotWithShape="0">
                  <a:prstClr val="black">
                    <a:alpha val="40000"/>
                  </a:prstClr>
                </a:outerShdw>
              </a:effectLst>
            </p:spPr>
          </p:pic>
          <p:sp>
            <p:nvSpPr>
              <p:cNvPr id="14" name="TextBox 13"/>
              <p:cNvSpPr txBox="1"/>
              <p:nvPr/>
            </p:nvSpPr>
            <p:spPr bwMode="auto">
              <a:xfrm>
                <a:off x="2181637" y="4548611"/>
                <a:ext cx="825867" cy="369332"/>
              </a:xfrm>
              <a:prstGeom prst="rect">
                <a:avLst/>
              </a:prstGeom>
              <a:noFill/>
            </p:spPr>
            <p:txBody>
              <a:bodyPr wrap="none">
                <a:spAutoFit/>
              </a:bodyPr>
              <a:lstStyle/>
              <a:p>
                <a:pPr>
                  <a:defRPr/>
                </a:pPr>
                <a:r>
                  <a:rPr lang="en-US" b="1" dirty="0" smtClean="0">
                    <a:solidFill>
                      <a:srgbClr val="652D89"/>
                    </a:solidFill>
                    <a:latin typeface="+mn-lt"/>
                    <a:ea typeface="+mn-ea"/>
                    <a:cs typeface="+mn-cs"/>
                  </a:rPr>
                  <a:t>Video</a:t>
                </a:r>
                <a:endParaRPr lang="en-US" b="1" dirty="0">
                  <a:solidFill>
                    <a:srgbClr val="652D89"/>
                  </a:solidFill>
                  <a:latin typeface="+mn-lt"/>
                  <a:ea typeface="+mn-ea"/>
                  <a:cs typeface="+mn-cs"/>
                </a:endParaRPr>
              </a:p>
            </p:txBody>
          </p:sp>
        </p:grpSp>
        <p:pic>
          <p:nvPicPr>
            <p:cNvPr id="24" name="Picture 23" descr="phone.png"/>
            <p:cNvPicPr>
              <a:picLocks noChangeAspect="1"/>
            </p:cNvPicPr>
            <p:nvPr/>
          </p:nvPicPr>
          <p:blipFill>
            <a:blip r:embed="rId5" cstate="print"/>
            <a:stretch>
              <a:fillRect/>
            </a:stretch>
          </p:blipFill>
          <p:spPr>
            <a:xfrm>
              <a:off x="-2676649" y="2970412"/>
              <a:ext cx="1833695" cy="1359092"/>
            </a:xfrm>
            <a:prstGeom prst="rect">
              <a:avLst/>
            </a:prstGeom>
            <a:ln>
              <a:noFill/>
            </a:ln>
            <a:effectLst>
              <a:outerShdw blurRad="50800" dist="38100" dir="8100000" algn="tr" rotWithShape="0">
                <a:prstClr val="black">
                  <a:alpha val="40000"/>
                </a:prstClr>
              </a:outerShdw>
            </a:effectLst>
          </p:spPr>
        </p:pic>
      </p:grpSp>
      <p:sp>
        <p:nvSpPr>
          <p:cNvPr id="26" name="Rounded Rectangle 25"/>
          <p:cNvSpPr/>
          <p:nvPr/>
        </p:nvSpPr>
        <p:spPr>
          <a:xfrm flipV="1">
            <a:off x="4667999" y="1783163"/>
            <a:ext cx="3609785" cy="415991"/>
          </a:xfrm>
          <a:prstGeom prst="roundRect">
            <a:avLst>
              <a:gd name="adj" fmla="val 50000"/>
            </a:avLst>
          </a:prstGeom>
          <a:gradFill>
            <a:gsLst>
              <a:gs pos="0">
                <a:srgbClr val="EB3A23"/>
              </a:gs>
              <a:gs pos="100000">
                <a:srgbClr val="F68B1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75000"/>
              </a:lnSpc>
              <a:spcBef>
                <a:spcPct val="0"/>
              </a:spcBef>
              <a:spcAft>
                <a:spcPct val="0"/>
              </a:spcAft>
            </a:pPr>
            <a:endParaRPr lang="en-US" dirty="0" smtClean="0">
              <a:latin typeface="+mj-lt"/>
            </a:endParaRPr>
          </a:p>
        </p:txBody>
      </p:sp>
      <p:sp>
        <p:nvSpPr>
          <p:cNvPr id="30" name="TextBox 29"/>
          <p:cNvSpPr txBox="1"/>
          <p:nvPr/>
        </p:nvSpPr>
        <p:spPr>
          <a:xfrm>
            <a:off x="5076289" y="1810772"/>
            <a:ext cx="2729120" cy="369332"/>
          </a:xfrm>
          <a:prstGeom prst="rect">
            <a:avLst/>
          </a:prstGeom>
          <a:noFill/>
        </p:spPr>
        <p:txBody>
          <a:bodyPr wrap="none" rtlCol="0" anchor="ctr" anchorCtr="0">
            <a:spAutoFit/>
          </a:bodyPr>
          <a:lstStyle/>
          <a:p>
            <a:pPr algn="ctr"/>
            <a:r>
              <a:rPr lang="en-US" b="1" dirty="0" smtClean="0">
                <a:solidFill>
                  <a:srgbClr val="FFFFFF"/>
                </a:solidFill>
                <a:effectLst>
                  <a:outerShdw blurRad="38100" dist="38100" dir="2700000" algn="tl">
                    <a:srgbClr val="000000">
                      <a:alpha val="43137"/>
                    </a:srgbClr>
                  </a:outerShdw>
                </a:effectLst>
              </a:rPr>
              <a:t>New Virtual Workspace</a:t>
            </a:r>
            <a:endParaRPr lang="en-US" b="1" dirty="0">
              <a:solidFill>
                <a:srgbClr val="FFFFFF"/>
              </a:solidFill>
              <a:effectLst>
                <a:outerShdw blurRad="38100" dist="38100" dir="2700000" algn="tl">
                  <a:srgbClr val="000000">
                    <a:alpha val="43137"/>
                  </a:srgbClr>
                </a:outerShdw>
              </a:effectLst>
            </a:endParaRPr>
          </a:p>
        </p:txBody>
      </p:sp>
      <p:pic>
        <p:nvPicPr>
          <p:cNvPr id="31" name="Picture 30" descr="Quebec_Beauty_Comp.jpg"/>
          <p:cNvPicPr>
            <a:picLocks noChangeAspect="1"/>
          </p:cNvPicPr>
          <p:nvPr/>
        </p:nvPicPr>
        <p:blipFill>
          <a:blip r:embed="rId6" cstate="print"/>
          <a:stretch>
            <a:fillRect/>
          </a:stretch>
        </p:blipFill>
        <p:spPr>
          <a:xfrm>
            <a:off x="4895125" y="2588908"/>
            <a:ext cx="3210923" cy="2406408"/>
          </a:xfrm>
          <a:prstGeom prst="rect">
            <a:avLst/>
          </a:prstGeom>
          <a:ln>
            <a:noFill/>
          </a:ln>
          <a:effectLst>
            <a:softEdge rad="112500"/>
          </a:effectLst>
        </p:spPr>
      </p:pic>
    </p:spTree>
    <p:extLst>
      <p:ext uri="{BB962C8B-B14F-4D97-AF65-F5344CB8AC3E}">
        <p14:creationId xmlns:p14="http://schemas.microsoft.com/office/powerpoint/2010/main" val="416614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10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719012" y="1829114"/>
            <a:ext cx="3762319" cy="3240600"/>
          </a:xfrm>
          <a:prstGeom prst="round2SameRect">
            <a:avLst>
              <a:gd name="adj1" fmla="val 4045"/>
              <a:gd name="adj2" fmla="val 0"/>
            </a:avLst>
          </a:prstGeom>
          <a:gradFill flip="none" rotWithShape="1">
            <a:gsLst>
              <a:gs pos="100000">
                <a:schemeClr val="bg1"/>
              </a:gs>
              <a:gs pos="0">
                <a:srgbClr val="E4E4E4"/>
              </a:gs>
              <a:gs pos="39000">
                <a:schemeClr val="bg1">
                  <a:lumMod val="95000"/>
                </a:schemeClr>
              </a:gs>
              <a:gs pos="73000">
                <a:schemeClr val="bg1"/>
              </a:gs>
            </a:gsLst>
            <a:lin ang="8100000" scaled="1"/>
            <a:tileRect/>
          </a:gradFill>
          <a:ln>
            <a:noFill/>
          </a:ln>
          <a:effectLst>
            <a:innerShdw blurRad="114300">
              <a:prstClr val="black"/>
            </a:innerShdw>
          </a:effectLst>
          <a:scene3d>
            <a:camera prst="orthographicFront"/>
            <a:lightRig rig="threePt" dir="t">
              <a:rot lat="0" lon="0" rev="21594000"/>
            </a:lightRig>
          </a:scene3d>
          <a:sp3d>
            <a:bevel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ound Same Side Corner Rectangle 11"/>
          <p:cNvSpPr/>
          <p:nvPr/>
        </p:nvSpPr>
        <p:spPr>
          <a:xfrm>
            <a:off x="4640902" y="1829114"/>
            <a:ext cx="3762319" cy="3240600"/>
          </a:xfrm>
          <a:prstGeom prst="round2SameRect">
            <a:avLst>
              <a:gd name="adj1" fmla="val 4045"/>
              <a:gd name="adj2" fmla="val 0"/>
            </a:avLst>
          </a:prstGeom>
          <a:gradFill flip="none" rotWithShape="1">
            <a:gsLst>
              <a:gs pos="100000">
                <a:schemeClr val="bg1"/>
              </a:gs>
              <a:gs pos="0">
                <a:srgbClr val="E4E4E4"/>
              </a:gs>
              <a:gs pos="39000">
                <a:schemeClr val="bg1">
                  <a:lumMod val="95000"/>
                </a:schemeClr>
              </a:gs>
              <a:gs pos="73000">
                <a:schemeClr val="bg1"/>
              </a:gs>
            </a:gsLst>
            <a:lin ang="8100000" scaled="1"/>
            <a:tileRect/>
          </a:gradFill>
          <a:ln>
            <a:noFill/>
          </a:ln>
          <a:effectLst>
            <a:innerShdw blurRad="114300">
              <a:prstClr val="black"/>
            </a:innerShdw>
          </a:effectLst>
          <a:scene3d>
            <a:camera prst="orthographicFront"/>
            <a:lightRig rig="threePt" dir="t">
              <a:rot lat="0" lon="0" rev="21594000"/>
            </a:lightRig>
          </a:scene3d>
          <a:sp3d>
            <a:bevel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p:cNvSpPr/>
          <p:nvPr/>
        </p:nvSpPr>
        <p:spPr>
          <a:xfrm>
            <a:off x="0" y="2737159"/>
            <a:ext cx="9144000" cy="243371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en-US" sz="3200" dirty="0" smtClean="0"/>
              <a:t>Cisco VXI Powers the New Virtual Workspace</a:t>
            </a:r>
            <a:endParaRPr lang="en-US" sz="4000" dirty="0"/>
          </a:p>
        </p:txBody>
      </p:sp>
      <p:sp>
        <p:nvSpPr>
          <p:cNvPr id="22" name="TextBox 21"/>
          <p:cNvSpPr txBox="1"/>
          <p:nvPr/>
        </p:nvSpPr>
        <p:spPr>
          <a:xfrm>
            <a:off x="6105120" y="1886081"/>
            <a:ext cx="833883" cy="461665"/>
          </a:xfrm>
          <a:prstGeom prst="rect">
            <a:avLst/>
          </a:prstGeom>
          <a:noFill/>
        </p:spPr>
        <p:txBody>
          <a:bodyPr wrap="none" rtlCol="0">
            <a:spAutoFit/>
          </a:bodyPr>
          <a:lstStyle/>
          <a:p>
            <a:pPr algn="l" rtl="0"/>
            <a:r>
              <a:rPr lang="en-US" sz="2400" kern="1200" dirty="0">
                <a:solidFill>
                  <a:schemeClr val="bg1">
                    <a:lumMod val="50000"/>
                  </a:schemeClr>
                </a:solidFill>
                <a:latin typeface="Arial"/>
                <a:ea typeface="+mn-ea"/>
                <a:cs typeface="+mn-cs"/>
              </a:rPr>
              <a:t>After</a:t>
            </a:r>
          </a:p>
        </p:txBody>
      </p:sp>
      <p:pic>
        <p:nvPicPr>
          <p:cNvPr id="23" name="Picture 22" descr="Screen shot 2011-09-29 at 11.17.26 PM.png"/>
          <p:cNvPicPr>
            <a:picLocks noChangeAspect="1"/>
          </p:cNvPicPr>
          <p:nvPr/>
        </p:nvPicPr>
        <p:blipFill>
          <a:blip r:embed="rId3" cstate="print"/>
          <a:srcRect l="2106" t="2368"/>
          <a:stretch>
            <a:fillRect/>
          </a:stretch>
        </p:blipFill>
        <p:spPr>
          <a:xfrm>
            <a:off x="4870142" y="2425822"/>
            <a:ext cx="3303838" cy="2562859"/>
          </a:xfrm>
          <a:prstGeom prst="rect">
            <a:avLst/>
          </a:prstGeom>
          <a:ln w="38100">
            <a:gradFill>
              <a:gsLst>
                <a:gs pos="0">
                  <a:srgbClr val="3852A3"/>
                </a:gs>
                <a:gs pos="100000">
                  <a:srgbClr val="331645"/>
                </a:gs>
              </a:gsLst>
              <a:lin ang="2400000" scaled="0"/>
            </a:gradFill>
          </a:ln>
          <a:effectLst/>
        </p:spPr>
      </p:pic>
      <p:sp>
        <p:nvSpPr>
          <p:cNvPr id="21" name="TextBox 20"/>
          <p:cNvSpPr txBox="1"/>
          <p:nvPr/>
        </p:nvSpPr>
        <p:spPr>
          <a:xfrm>
            <a:off x="2054188" y="1886081"/>
            <a:ext cx="1091966" cy="461665"/>
          </a:xfrm>
          <a:prstGeom prst="rect">
            <a:avLst/>
          </a:prstGeom>
          <a:noFill/>
        </p:spPr>
        <p:txBody>
          <a:bodyPr wrap="none" rtlCol="0">
            <a:spAutoFit/>
          </a:bodyPr>
          <a:lstStyle/>
          <a:p>
            <a:pPr algn="l" rtl="0"/>
            <a:r>
              <a:rPr lang="en-US" sz="2400" kern="1200" dirty="0">
                <a:solidFill>
                  <a:schemeClr val="bg1">
                    <a:lumMod val="50000"/>
                  </a:schemeClr>
                </a:solidFill>
                <a:latin typeface="Arial"/>
                <a:ea typeface="+mn-ea"/>
                <a:cs typeface="+mn-cs"/>
              </a:rPr>
              <a:t>Before</a:t>
            </a:r>
          </a:p>
        </p:txBody>
      </p:sp>
      <p:pic>
        <p:nvPicPr>
          <p:cNvPr id="24" name="Picture 23" descr="Screen shot 2011-09-29 at 11.15.58 PM.png"/>
          <p:cNvPicPr>
            <a:picLocks noChangeAspect="1"/>
          </p:cNvPicPr>
          <p:nvPr/>
        </p:nvPicPr>
        <p:blipFill>
          <a:blip r:embed="rId4" cstate="print"/>
          <a:stretch>
            <a:fillRect/>
          </a:stretch>
        </p:blipFill>
        <p:spPr>
          <a:xfrm>
            <a:off x="920170" y="2417196"/>
            <a:ext cx="3360002" cy="2562859"/>
          </a:xfrm>
          <a:prstGeom prst="rect">
            <a:avLst/>
          </a:prstGeom>
          <a:ln w="38100">
            <a:gradFill>
              <a:gsLst>
                <a:gs pos="0">
                  <a:srgbClr val="3852A3"/>
                </a:gs>
                <a:gs pos="100000">
                  <a:srgbClr val="331645"/>
                </a:gs>
              </a:gsLst>
              <a:lin ang="2400000" scaled="0"/>
            </a:gradFill>
          </a:ln>
          <a:effectLst/>
        </p:spPr>
      </p:pic>
      <p:grpSp>
        <p:nvGrpSpPr>
          <p:cNvPr id="5" name="Group 8"/>
          <p:cNvGrpSpPr/>
          <p:nvPr/>
        </p:nvGrpSpPr>
        <p:grpSpPr>
          <a:xfrm>
            <a:off x="1028711" y="5351804"/>
            <a:ext cx="7050410" cy="488731"/>
            <a:chOff x="1040286" y="4958260"/>
            <a:chExt cx="7050410" cy="488731"/>
          </a:xfrm>
        </p:grpSpPr>
        <p:sp>
          <p:nvSpPr>
            <p:cNvPr id="15" name="Rounded Rectangle 14"/>
            <p:cNvSpPr/>
            <p:nvPr/>
          </p:nvSpPr>
          <p:spPr>
            <a:xfrm rot="10800000" flipV="1">
              <a:off x="1040286" y="4958260"/>
              <a:ext cx="7050410" cy="488731"/>
            </a:xfrm>
            <a:prstGeom prst="roundRect">
              <a:avLst>
                <a:gd name="adj" fmla="val 50000"/>
              </a:avLst>
            </a:prstGeom>
            <a:gradFill>
              <a:gsLst>
                <a:gs pos="0">
                  <a:srgbClr val="3852A3"/>
                </a:gs>
                <a:gs pos="100000">
                  <a:srgbClr val="331645"/>
                </a:gs>
              </a:gsLst>
              <a:lin ang="2400000" scaled="0"/>
            </a:gradFill>
            <a:ln w="38100">
              <a:gradFill>
                <a:gsLst>
                  <a:gs pos="0">
                    <a:srgbClr val="3852A3"/>
                  </a:gs>
                  <a:gs pos="100000">
                    <a:srgbClr val="331645"/>
                  </a:gs>
                </a:gsLst>
                <a:lin ang="2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lnSpc>
                  <a:spcPct val="75000"/>
                </a:lnSpc>
                <a:spcBef>
                  <a:spcPct val="0"/>
                </a:spcBef>
                <a:spcAft>
                  <a:spcPct val="0"/>
                </a:spcAft>
              </a:pPr>
              <a:endParaRPr lang="en-US" sz="2400" b="1" kern="1200" dirty="0">
                <a:solidFill>
                  <a:srgbClr val="FFFFFF"/>
                </a:solidFill>
                <a:effectLst>
                  <a:outerShdw blurRad="38100" dist="38100" dir="2700000" algn="tl">
                    <a:srgbClr val="000000">
                      <a:alpha val="43137"/>
                    </a:srgbClr>
                  </a:outerShdw>
                </a:effectLst>
                <a:latin typeface="Arial"/>
                <a:ea typeface="+mn-ea"/>
                <a:cs typeface="+mn-cs"/>
              </a:endParaRPr>
            </a:p>
          </p:txBody>
        </p:sp>
        <p:sp>
          <p:nvSpPr>
            <p:cNvPr id="8" name="TextBox 7"/>
            <p:cNvSpPr txBox="1"/>
            <p:nvPr/>
          </p:nvSpPr>
          <p:spPr>
            <a:xfrm>
              <a:off x="1421606" y="5043324"/>
              <a:ext cx="6393097" cy="370101"/>
            </a:xfrm>
            <a:prstGeom prst="rect">
              <a:avLst/>
            </a:prstGeom>
            <a:noFill/>
          </p:spPr>
          <p:txBody>
            <a:bodyPr wrap="square" rtlCol="0">
              <a:spAutoFit/>
            </a:bodyPr>
            <a:lstStyle/>
            <a:p>
              <a:pPr algn="ctr" rtl="0" fontAlgn="base">
                <a:lnSpc>
                  <a:spcPct val="75000"/>
                </a:lnSpc>
                <a:spcBef>
                  <a:spcPct val="0"/>
                </a:spcBef>
                <a:spcAft>
                  <a:spcPct val="0"/>
                </a:spcAft>
              </a:pPr>
              <a:r>
                <a:rPr lang="en-US" sz="2400" b="1" kern="1200" dirty="0">
                  <a:solidFill>
                    <a:srgbClr val="FFFFFF"/>
                  </a:solidFill>
                  <a:effectLst>
                    <a:outerShdw blurRad="38100" dist="38100" dir="2700000" algn="tl">
                      <a:srgbClr val="000000">
                        <a:alpha val="43137"/>
                      </a:srgbClr>
                    </a:outerShdw>
                  </a:effectLst>
                  <a:latin typeface="Arial"/>
                  <a:ea typeface="+mn-ea"/>
                  <a:cs typeface="+mn-cs"/>
                </a:rPr>
                <a:t>Provides uncompromised user experience</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22"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 Same Side Corner Rectangle 61"/>
          <p:cNvSpPr/>
          <p:nvPr/>
        </p:nvSpPr>
        <p:spPr>
          <a:xfrm rot="5400000" flipH="1" flipV="1">
            <a:off x="2090168" y="-725605"/>
            <a:ext cx="496366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4" name="Content Placeholder 5"/>
          <p:cNvSpPr txBox="1">
            <a:spLocks/>
          </p:cNvSpPr>
          <p:nvPr/>
        </p:nvSpPr>
        <p:spPr>
          <a:xfrm>
            <a:off x="6038823" y="1456652"/>
            <a:ext cx="3026150" cy="3936462"/>
          </a:xfrm>
          <a:prstGeom prst="rect">
            <a:avLst/>
          </a:prstGeom>
        </p:spPr>
        <p:txBody>
          <a:bodyPr wrap="square">
            <a:spAutoFit/>
          </a:bodyPr>
          <a:lstStyle/>
          <a:p>
            <a:pPr>
              <a:lnSpc>
                <a:spcPct val="90000"/>
              </a:lnSpc>
              <a:spcBef>
                <a:spcPts val="1200"/>
              </a:spcBef>
              <a:buClr>
                <a:schemeClr val="accent6"/>
              </a:buClr>
            </a:pPr>
            <a:r>
              <a:rPr lang="en-US" b="1" dirty="0" smtClean="0">
                <a:solidFill>
                  <a:srgbClr val="000000"/>
                </a:solidFill>
              </a:rPr>
              <a:t>Uncompromised user experience</a:t>
            </a:r>
          </a:p>
          <a:p>
            <a:pPr marL="292100" lvl="1" indent="-292100">
              <a:lnSpc>
                <a:spcPct val="90000"/>
              </a:lnSpc>
              <a:spcBef>
                <a:spcPts val="1200"/>
              </a:spcBef>
              <a:buClr>
                <a:schemeClr val="accent6"/>
              </a:buClr>
              <a:buFont typeface="Arial" pitchFamily="34" charset="0"/>
              <a:buChar char="•"/>
            </a:pPr>
            <a:r>
              <a:rPr lang="en-US" sz="1600" dirty="0" smtClean="0">
                <a:solidFill>
                  <a:srgbClr val="000000"/>
                </a:solidFill>
              </a:rPr>
              <a:t>Routes voice and video point-to-point</a:t>
            </a:r>
          </a:p>
          <a:p>
            <a:pPr marL="114300" indent="-114300" fontAlgn="base">
              <a:lnSpc>
                <a:spcPct val="90000"/>
              </a:lnSpc>
              <a:spcBef>
                <a:spcPts val="1200"/>
              </a:spcBef>
              <a:buClr>
                <a:schemeClr val="accent6"/>
              </a:buClr>
              <a:defRPr/>
            </a:pPr>
            <a:r>
              <a:rPr lang="en-US" b="1" dirty="0" smtClean="0">
                <a:solidFill>
                  <a:srgbClr val="000000"/>
                </a:solidFill>
              </a:rPr>
              <a:t>Optimized resources</a:t>
            </a:r>
          </a:p>
          <a:p>
            <a:pPr marL="228600" lvl="1" indent="-228600" fontAlgn="base">
              <a:lnSpc>
                <a:spcPct val="90000"/>
              </a:lnSpc>
              <a:spcBef>
                <a:spcPts val="1200"/>
              </a:spcBef>
              <a:buClr>
                <a:schemeClr val="accent6"/>
              </a:buClr>
              <a:buFont typeface="Arial" pitchFamily="34" charset="0"/>
              <a:buChar char="•"/>
              <a:defRPr/>
            </a:pPr>
            <a:r>
              <a:rPr lang="en-US" sz="1600" dirty="0" smtClean="0">
                <a:solidFill>
                  <a:srgbClr val="000000"/>
                </a:solidFill>
              </a:rPr>
              <a:t>Bandwidth reduction from megabytes to kilobytes</a:t>
            </a:r>
          </a:p>
          <a:p>
            <a:pPr marL="228600" lvl="1" indent="-228600" fontAlgn="base">
              <a:lnSpc>
                <a:spcPct val="90000"/>
              </a:lnSpc>
              <a:spcBef>
                <a:spcPts val="1200"/>
              </a:spcBef>
              <a:buClr>
                <a:schemeClr val="accent6"/>
              </a:buClr>
              <a:buFont typeface="Arial" pitchFamily="34" charset="0"/>
              <a:buChar char="•"/>
              <a:defRPr/>
            </a:pPr>
            <a:r>
              <a:rPr lang="en-US" sz="1600" dirty="0" smtClean="0">
                <a:solidFill>
                  <a:srgbClr val="000000"/>
                </a:solidFill>
              </a:rPr>
              <a:t>Reduced processing in data center</a:t>
            </a:r>
          </a:p>
          <a:p>
            <a:pPr fontAlgn="base">
              <a:lnSpc>
                <a:spcPct val="90000"/>
              </a:lnSpc>
              <a:spcBef>
                <a:spcPts val="1200"/>
              </a:spcBef>
              <a:buClr>
                <a:schemeClr val="accent6"/>
              </a:buClr>
              <a:defRPr/>
            </a:pPr>
            <a:r>
              <a:rPr lang="en-US" b="1" dirty="0" smtClean="0">
                <a:solidFill>
                  <a:srgbClr val="000000"/>
                </a:solidFill>
              </a:rPr>
              <a:t>Enterprise-grade voice and video based on</a:t>
            </a:r>
            <a:br>
              <a:rPr lang="en-US" b="1" dirty="0" smtClean="0">
                <a:solidFill>
                  <a:srgbClr val="000000"/>
                </a:solidFill>
              </a:rPr>
            </a:br>
            <a:r>
              <a:rPr lang="en-US" b="1" dirty="0" smtClean="0">
                <a:solidFill>
                  <a:srgbClr val="000000"/>
                </a:solidFill>
              </a:rPr>
              <a:t>Cisco Unified Communications</a:t>
            </a:r>
          </a:p>
        </p:txBody>
      </p:sp>
      <p:sp>
        <p:nvSpPr>
          <p:cNvPr id="46" name="Rectangle 45"/>
          <p:cNvSpPr/>
          <p:nvPr/>
        </p:nvSpPr>
        <p:spPr>
          <a:xfrm>
            <a:off x="346399" y="1629793"/>
            <a:ext cx="5577122" cy="4648200"/>
          </a:xfrm>
          <a:prstGeom prst="rect">
            <a:avLst/>
          </a:prstGeom>
          <a:solidFill>
            <a:schemeClr val="bg1">
              <a:lumMod val="50000"/>
              <a:alpha val="22000"/>
            </a:schemeClr>
          </a:solidFill>
          <a:ln w="19050">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defRPr/>
            </a:pPr>
            <a:endParaRPr lang="en-US">
              <a:solidFill>
                <a:srgbClr val="FFFFFF"/>
              </a:solidFill>
            </a:endParaRPr>
          </a:p>
        </p:txBody>
      </p:sp>
      <p:sp>
        <p:nvSpPr>
          <p:cNvPr id="60" name="Freeform 19"/>
          <p:cNvSpPr>
            <a:spLocks/>
          </p:cNvSpPr>
          <p:nvPr/>
        </p:nvSpPr>
        <p:spPr bwMode="auto">
          <a:xfrm>
            <a:off x="2085186" y="2959459"/>
            <a:ext cx="2245012" cy="1302513"/>
          </a:xfrm>
          <a:custGeom>
            <a:avLst/>
            <a:gdLst>
              <a:gd name="T0" fmla="*/ 877 w 1097"/>
              <a:gd name="T1" fmla="*/ 661 h 661"/>
              <a:gd name="T2" fmla="*/ 1097 w 1097"/>
              <a:gd name="T3" fmla="*/ 465 h 661"/>
              <a:gd name="T4" fmla="*/ 921 w 1097"/>
              <a:gd name="T5" fmla="*/ 285 h 661"/>
              <a:gd name="T6" fmla="*/ 651 w 1097"/>
              <a:gd name="T7" fmla="*/ 0 h 661"/>
              <a:gd name="T8" fmla="*/ 409 w 1097"/>
              <a:gd name="T9" fmla="*/ 139 h 661"/>
              <a:gd name="T10" fmla="*/ 321 w 1097"/>
              <a:gd name="T11" fmla="*/ 106 h 661"/>
              <a:gd name="T12" fmla="*/ 185 w 1097"/>
              <a:gd name="T13" fmla="*/ 233 h 661"/>
              <a:gd name="T14" fmla="*/ 188 w 1097"/>
              <a:gd name="T15" fmla="*/ 259 h 661"/>
              <a:gd name="T16" fmla="*/ 0 w 1097"/>
              <a:gd name="T17" fmla="*/ 465 h 661"/>
              <a:gd name="T18" fmla="*/ 220 w 1097"/>
              <a:gd name="T19" fmla="*/ 661 h 661"/>
              <a:gd name="T20" fmla="*/ 877 w 1097"/>
              <a:gd name="T21"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7" h="661">
                <a:moveTo>
                  <a:pt x="877" y="661"/>
                </a:moveTo>
                <a:cubicBezTo>
                  <a:pt x="999" y="661"/>
                  <a:pt x="1097" y="586"/>
                  <a:pt x="1097" y="465"/>
                </a:cubicBezTo>
                <a:cubicBezTo>
                  <a:pt x="1097" y="358"/>
                  <a:pt x="1042" y="289"/>
                  <a:pt x="921" y="285"/>
                </a:cubicBezTo>
                <a:cubicBezTo>
                  <a:pt x="921" y="135"/>
                  <a:pt x="801" y="0"/>
                  <a:pt x="651" y="0"/>
                </a:cubicBezTo>
                <a:cubicBezTo>
                  <a:pt x="545" y="0"/>
                  <a:pt x="453" y="49"/>
                  <a:pt x="409" y="139"/>
                </a:cubicBezTo>
                <a:cubicBezTo>
                  <a:pt x="385" y="118"/>
                  <a:pt x="354" y="106"/>
                  <a:pt x="321" y="106"/>
                </a:cubicBezTo>
                <a:cubicBezTo>
                  <a:pt x="246" y="106"/>
                  <a:pt x="185" y="159"/>
                  <a:pt x="185" y="233"/>
                </a:cubicBezTo>
                <a:cubicBezTo>
                  <a:pt x="185" y="242"/>
                  <a:pt x="186" y="251"/>
                  <a:pt x="188" y="259"/>
                </a:cubicBezTo>
                <a:cubicBezTo>
                  <a:pt x="82" y="275"/>
                  <a:pt x="0" y="354"/>
                  <a:pt x="0" y="465"/>
                </a:cubicBezTo>
                <a:cubicBezTo>
                  <a:pt x="0" y="586"/>
                  <a:pt x="99" y="661"/>
                  <a:pt x="220" y="661"/>
                </a:cubicBezTo>
                <a:lnTo>
                  <a:pt x="877" y="661"/>
                </a:lnTo>
                <a:close/>
              </a:path>
            </a:pathLst>
          </a:custGeom>
          <a:gradFill flip="none" rotWithShape="1">
            <a:gsLst>
              <a:gs pos="100000">
                <a:srgbClr val="CFCFCF">
                  <a:lumMod val="79000"/>
                  <a:lumOff val="21000"/>
                </a:srgbClr>
              </a:gs>
              <a:gs pos="0">
                <a:srgbClr val="E6E6E6">
                  <a:shade val="100000"/>
                  <a:satMod val="115000"/>
                  <a:lumMod val="0"/>
                  <a:lumOff val="100000"/>
                </a:srgbClr>
              </a:gs>
            </a:gsLst>
            <a:path path="circle">
              <a:fillToRect l="50000" t="50000" r="50000" b="50000"/>
            </a:path>
            <a:tileRect/>
          </a:gradFill>
          <a:ln w="38100">
            <a:gradFill>
              <a:gsLst>
                <a:gs pos="0">
                  <a:schemeClr val="bg1">
                    <a:lumMod val="88000"/>
                  </a:schemeClr>
                </a:gs>
                <a:gs pos="100000">
                  <a:schemeClr val="bg1">
                    <a:lumMod val="69000"/>
                  </a:schemeClr>
                </a:gs>
              </a:gsLst>
              <a:lin ang="5400000" scaled="0"/>
            </a:gradFill>
            <a:miter lim="800000"/>
          </a:ln>
        </p:spPr>
        <p:txBody>
          <a:bodyPr vert="horz" wrap="square" lIns="91440" tIns="182880" rIns="91440" bIns="0" numCol="1" anchor="ctr" anchorCtr="0" compatLnSpc="1">
            <a:prstTxWarp prst="textNoShape">
              <a:avLst/>
            </a:prstTxWarp>
          </a:bodyPr>
          <a:lstStyle/>
          <a:p>
            <a:pPr algn="ctr"/>
            <a:endParaRPr lang="en-US" sz="1600" b="1" dirty="0">
              <a:solidFill>
                <a:srgbClr val="525252"/>
              </a:solidFill>
            </a:endParaRPr>
          </a:p>
        </p:txBody>
      </p:sp>
      <p:grpSp>
        <p:nvGrpSpPr>
          <p:cNvPr id="2" name="Group 46"/>
          <p:cNvGrpSpPr/>
          <p:nvPr/>
        </p:nvGrpSpPr>
        <p:grpSpPr>
          <a:xfrm>
            <a:off x="4330198" y="4984194"/>
            <a:ext cx="1201877" cy="1020907"/>
            <a:chOff x="3869315" y="2150486"/>
            <a:chExt cx="969962" cy="823912"/>
          </a:xfrm>
          <a:effectLst/>
        </p:grpSpPr>
        <p:pic>
          <p:nvPicPr>
            <p:cNvPr id="50" name="Picture 129" descr="laptop_cutout"/>
            <p:cNvPicPr>
              <a:picLocks noChangeAspect="1" noChangeArrowheads="1"/>
            </p:cNvPicPr>
            <p:nvPr/>
          </p:nvPicPr>
          <p:blipFill>
            <a:blip r:embed="rId3" cstate="screen"/>
            <a:srcRect/>
            <a:stretch>
              <a:fillRect/>
            </a:stretch>
          </p:blipFill>
          <p:spPr bwMode="auto">
            <a:xfrm>
              <a:off x="3869315" y="2150486"/>
              <a:ext cx="969962" cy="823912"/>
            </a:xfrm>
            <a:prstGeom prst="rect">
              <a:avLst/>
            </a:prstGeom>
            <a:noFill/>
          </p:spPr>
        </p:pic>
        <p:grpSp>
          <p:nvGrpSpPr>
            <p:cNvPr id="3" name="Group 10"/>
            <p:cNvGrpSpPr/>
            <p:nvPr/>
          </p:nvGrpSpPr>
          <p:grpSpPr>
            <a:xfrm>
              <a:off x="4007311" y="2187751"/>
              <a:ext cx="695657" cy="441149"/>
              <a:chOff x="6782188" y="4647518"/>
              <a:chExt cx="2048054" cy="1473882"/>
            </a:xfrm>
          </p:grpSpPr>
          <p:pic>
            <p:nvPicPr>
              <p:cNvPr id="52" name="Picture 51" descr="converj_vdi.png"/>
              <p:cNvPicPr>
                <a:picLocks noChangeAspect="1"/>
              </p:cNvPicPr>
              <p:nvPr/>
            </p:nvPicPr>
            <p:blipFill>
              <a:blip r:embed="rId4" cstate="screen"/>
              <a:srcRect/>
              <a:stretch>
                <a:fillRect/>
              </a:stretch>
            </p:blipFill>
            <p:spPr bwMode="auto">
              <a:xfrm>
                <a:off x="6847785" y="4701867"/>
                <a:ext cx="1982457" cy="1405567"/>
              </a:xfrm>
              <a:prstGeom prst="rect">
                <a:avLst/>
              </a:prstGeom>
              <a:noFill/>
              <a:ln>
                <a:noFill/>
              </a:ln>
            </p:spPr>
          </p:pic>
          <p:pic>
            <p:nvPicPr>
              <p:cNvPr id="54" name="Picture 3" descr="HUB_Rich.png"/>
              <p:cNvPicPr>
                <a:picLocks noChangeAspect="1"/>
              </p:cNvPicPr>
              <p:nvPr/>
            </p:nvPicPr>
            <p:blipFill>
              <a:blip r:embed="rId5" cstate="screen"/>
              <a:srcRect/>
              <a:stretch>
                <a:fillRect/>
              </a:stretch>
            </p:blipFill>
            <p:spPr bwMode="auto">
              <a:xfrm>
                <a:off x="6782188" y="4647518"/>
                <a:ext cx="739387" cy="1473882"/>
              </a:xfrm>
              <a:prstGeom prst="rect">
                <a:avLst/>
              </a:prstGeom>
              <a:noFill/>
              <a:ln>
                <a:noFill/>
              </a:ln>
            </p:spPr>
          </p:pic>
        </p:grpSp>
      </p:grpSp>
      <p:sp>
        <p:nvSpPr>
          <p:cNvPr id="56" name="Rectangle 55"/>
          <p:cNvSpPr/>
          <p:nvPr/>
        </p:nvSpPr>
        <p:spPr>
          <a:xfrm>
            <a:off x="334524" y="1617093"/>
            <a:ext cx="1645920" cy="4681538"/>
          </a:xfrm>
          <a:prstGeom prst="rect">
            <a:avLst/>
          </a:prstGeom>
          <a:solidFill>
            <a:schemeClr val="accent6">
              <a:lumMod val="75000"/>
            </a:schemeClr>
          </a:solidFill>
          <a:ln>
            <a:noFill/>
          </a:ln>
          <a:effectLst>
            <a:outerShdw blurRad="127000" dist="889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Arial"/>
              <a:ea typeface="+mn-ea"/>
              <a:cs typeface="+mn-cs"/>
            </a:endParaRPr>
          </a:p>
        </p:txBody>
      </p:sp>
      <p:pic>
        <p:nvPicPr>
          <p:cNvPr id="57"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02511" y="2087662"/>
            <a:ext cx="1133696" cy="913235"/>
          </a:xfrm>
          <a:prstGeom prst="rect">
            <a:avLst/>
          </a:prstGeom>
          <a:noFill/>
          <a:ln>
            <a:noFill/>
          </a:ln>
          <a:effectLst>
            <a:outerShdw blurRad="88900" dist="63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Rectangle 57"/>
          <p:cNvSpPr/>
          <p:nvPr/>
        </p:nvSpPr>
        <p:spPr>
          <a:xfrm>
            <a:off x="483381" y="1885991"/>
            <a:ext cx="1371957" cy="161583"/>
          </a:xfrm>
          <a:prstGeom prst="rect">
            <a:avLst/>
          </a:prstGeom>
        </p:spPr>
        <p:txBody>
          <a:bodyPr wrap="square" lIns="0" tIns="0" rIns="0" bIns="0" anchor="ctr" anchorCtr="1">
            <a:spAutoFit/>
          </a:bodyPr>
          <a:lstStyle/>
          <a:p>
            <a:pPr algn="ctr" rtl="0" fontAlgn="base">
              <a:spcBef>
                <a:spcPct val="0"/>
              </a:spcBef>
              <a:spcAft>
                <a:spcPct val="0"/>
              </a:spcAft>
            </a:pPr>
            <a:r>
              <a:rPr lang="en-IE" sz="1050" b="1" kern="1200" dirty="0" err="1">
                <a:solidFill>
                  <a:srgbClr val="FFFFFF"/>
                </a:solidFill>
                <a:latin typeface="Arial"/>
                <a:ea typeface="+mn-ea"/>
                <a:cs typeface="Arial" charset="0"/>
              </a:rPr>
              <a:t>VM</a:t>
            </a:r>
            <a:r>
              <a:rPr lang="en-IE" sz="1050" b="1" kern="1200" dirty="0">
                <a:solidFill>
                  <a:srgbClr val="FFFFFF"/>
                </a:solidFill>
                <a:latin typeface="Arial"/>
                <a:ea typeface="+mn-ea"/>
                <a:cs typeface="Arial" charset="0"/>
              </a:rPr>
              <a:t>-User 1</a:t>
            </a:r>
            <a:endParaRPr lang="en-US" sz="1050" b="1" kern="1200" dirty="0">
              <a:solidFill>
                <a:srgbClr val="FFFFFF"/>
              </a:solidFill>
              <a:latin typeface="Arial"/>
              <a:ea typeface="+mn-ea"/>
              <a:cs typeface="Arial" charset="0"/>
            </a:endParaRPr>
          </a:p>
        </p:txBody>
      </p:sp>
      <p:pic>
        <p:nvPicPr>
          <p:cNvPr id="59"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02511" y="4690493"/>
            <a:ext cx="1133696" cy="913235"/>
          </a:xfrm>
          <a:prstGeom prst="rect">
            <a:avLst/>
          </a:prstGeom>
          <a:noFill/>
          <a:ln>
            <a:noFill/>
          </a:ln>
          <a:effectLst>
            <a:outerShdw blurRad="88900" dist="63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Rectangle 60"/>
          <p:cNvSpPr/>
          <p:nvPr/>
        </p:nvSpPr>
        <p:spPr>
          <a:xfrm>
            <a:off x="483381" y="5642997"/>
            <a:ext cx="1371957" cy="184666"/>
          </a:xfrm>
          <a:prstGeom prst="rect">
            <a:avLst/>
          </a:prstGeom>
        </p:spPr>
        <p:txBody>
          <a:bodyPr wrap="square" lIns="0" tIns="0" rIns="0" bIns="0" anchor="ctr" anchorCtr="1">
            <a:spAutoFit/>
          </a:bodyPr>
          <a:lstStyle/>
          <a:p>
            <a:pPr algn="ctr" rtl="0" fontAlgn="base">
              <a:spcBef>
                <a:spcPct val="0"/>
              </a:spcBef>
              <a:spcAft>
                <a:spcPct val="0"/>
              </a:spcAft>
            </a:pPr>
            <a:r>
              <a:rPr lang="en-IE" sz="1200" b="1" kern="1200" dirty="0" err="1">
                <a:solidFill>
                  <a:srgbClr val="FFFFFF"/>
                </a:solidFill>
                <a:latin typeface="Arial"/>
                <a:ea typeface="+mn-ea"/>
                <a:cs typeface="Arial" charset="0"/>
              </a:rPr>
              <a:t>VM</a:t>
            </a:r>
            <a:r>
              <a:rPr lang="en-IE" sz="1200" b="1" kern="1200" dirty="0">
                <a:solidFill>
                  <a:srgbClr val="FFFFFF"/>
                </a:solidFill>
                <a:latin typeface="Arial"/>
                <a:ea typeface="+mn-ea"/>
                <a:cs typeface="Arial" charset="0"/>
              </a:rPr>
              <a:t>-User 2</a:t>
            </a:r>
            <a:endParaRPr lang="en-US" sz="1200" b="1" kern="1200" dirty="0">
              <a:solidFill>
                <a:srgbClr val="FFFFFF"/>
              </a:solidFill>
              <a:latin typeface="Arial"/>
              <a:ea typeface="+mn-ea"/>
              <a:cs typeface="Arial" charset="0"/>
            </a:endParaRPr>
          </a:p>
        </p:txBody>
      </p:sp>
      <p:sp>
        <p:nvSpPr>
          <p:cNvPr id="63" name="Rectangle 62"/>
          <p:cNvSpPr/>
          <p:nvPr/>
        </p:nvSpPr>
        <p:spPr>
          <a:xfrm>
            <a:off x="334302" y="3752612"/>
            <a:ext cx="685979" cy="153888"/>
          </a:xfrm>
          <a:prstGeom prst="rect">
            <a:avLst/>
          </a:prstGeom>
        </p:spPr>
        <p:txBody>
          <a:bodyPr wrap="square" lIns="0" tIns="0" rIns="0" bIns="0" anchor="ctr" anchorCtr="1">
            <a:spAutoFit/>
          </a:bodyPr>
          <a:lstStyle/>
          <a:p>
            <a:pPr algn="ctr" rtl="0" fontAlgn="base">
              <a:spcBef>
                <a:spcPct val="0"/>
              </a:spcBef>
              <a:spcAft>
                <a:spcPct val="0"/>
              </a:spcAft>
            </a:pPr>
            <a:r>
              <a:rPr lang="en-IE" sz="1000" b="1" kern="1200" dirty="0" err="1">
                <a:solidFill>
                  <a:srgbClr val="FFFFFF"/>
                </a:solidFill>
                <a:latin typeface="Arial"/>
                <a:ea typeface="+mn-ea"/>
                <a:cs typeface="Arial" charset="0"/>
              </a:rPr>
              <a:t>CUCM</a:t>
            </a:r>
            <a:endParaRPr lang="en-US" sz="1000" b="1" kern="1200" dirty="0">
              <a:solidFill>
                <a:srgbClr val="FFFFFF"/>
              </a:solidFill>
              <a:latin typeface="Arial"/>
              <a:ea typeface="+mn-ea"/>
              <a:cs typeface="Arial" charset="0"/>
            </a:endParaRPr>
          </a:p>
        </p:txBody>
      </p:sp>
      <p:sp>
        <p:nvSpPr>
          <p:cNvPr id="77" name="Rectangle 76"/>
          <p:cNvSpPr/>
          <p:nvPr/>
        </p:nvSpPr>
        <p:spPr>
          <a:xfrm>
            <a:off x="2310858" y="3511540"/>
            <a:ext cx="1904024" cy="523220"/>
          </a:xfrm>
          <a:prstGeom prst="rect">
            <a:avLst/>
          </a:prstGeom>
        </p:spPr>
        <p:txBody>
          <a:bodyPr wrap="none">
            <a:spAutoFit/>
          </a:bodyPr>
          <a:lstStyle/>
          <a:p>
            <a:pPr algn="ctr" fontAlgn="base">
              <a:spcBef>
                <a:spcPct val="0"/>
              </a:spcBef>
              <a:spcAft>
                <a:spcPct val="0"/>
              </a:spcAft>
            </a:pPr>
            <a:r>
              <a:rPr lang="en-IE" sz="1400" b="1" dirty="0" smtClean="0">
                <a:solidFill>
                  <a:srgbClr val="000000"/>
                </a:solidFill>
              </a:rPr>
              <a:t>Virtualization-Aware</a:t>
            </a:r>
          </a:p>
          <a:p>
            <a:pPr algn="ctr" fontAlgn="base">
              <a:spcBef>
                <a:spcPct val="0"/>
              </a:spcBef>
              <a:spcAft>
                <a:spcPct val="0"/>
              </a:spcAft>
            </a:pPr>
            <a:r>
              <a:rPr lang="en-IE" sz="1400" b="1" dirty="0" smtClean="0">
                <a:solidFill>
                  <a:srgbClr val="000000"/>
                </a:solidFill>
              </a:rPr>
              <a:t>Borderless Network</a:t>
            </a:r>
            <a:endParaRPr lang="en-IE" sz="1400" b="1" dirty="0">
              <a:solidFill>
                <a:srgbClr val="000000"/>
              </a:solidFill>
            </a:endParaRPr>
          </a:p>
        </p:txBody>
      </p:sp>
      <p:sp>
        <p:nvSpPr>
          <p:cNvPr id="78" name="Rectangle 77"/>
          <p:cNvSpPr/>
          <p:nvPr/>
        </p:nvSpPr>
        <p:spPr>
          <a:xfrm>
            <a:off x="1939475" y="1605483"/>
            <a:ext cx="2286595" cy="424732"/>
          </a:xfrm>
          <a:prstGeom prst="rect">
            <a:avLst/>
          </a:prstGeom>
        </p:spPr>
        <p:txBody>
          <a:bodyPr wrap="square">
            <a:spAutoFit/>
          </a:bodyPr>
          <a:lstStyle/>
          <a:p>
            <a:pPr algn="ctr" rtl="0" fontAlgn="base">
              <a:lnSpc>
                <a:spcPct val="90000"/>
              </a:lnSpc>
              <a:spcBef>
                <a:spcPct val="0"/>
              </a:spcBef>
              <a:spcAft>
                <a:spcPct val="0"/>
              </a:spcAft>
            </a:pPr>
            <a:r>
              <a:rPr lang="en-IE" sz="1200" b="1" kern="1200" dirty="0">
                <a:solidFill>
                  <a:schemeClr val="accent6"/>
                </a:solidFill>
                <a:latin typeface="Arial"/>
                <a:ea typeface="+mn-ea"/>
                <a:cs typeface="Arial" charset="0"/>
              </a:rPr>
              <a:t>Desktop</a:t>
            </a:r>
          </a:p>
          <a:p>
            <a:pPr algn="ctr" rtl="0" fontAlgn="base">
              <a:lnSpc>
                <a:spcPct val="90000"/>
              </a:lnSpc>
              <a:spcBef>
                <a:spcPct val="0"/>
              </a:spcBef>
              <a:spcAft>
                <a:spcPct val="0"/>
              </a:spcAft>
            </a:pPr>
            <a:r>
              <a:rPr lang="en-IE" sz="1200" b="1" kern="1200" dirty="0">
                <a:solidFill>
                  <a:schemeClr val="accent6"/>
                </a:solidFill>
                <a:latin typeface="Arial"/>
                <a:ea typeface="+mn-ea"/>
                <a:cs typeface="Arial" charset="0"/>
              </a:rPr>
              <a:t>Virtualization Protocol</a:t>
            </a:r>
            <a:endParaRPr lang="en-US" sz="1200" b="1" kern="1200" dirty="0">
              <a:solidFill>
                <a:schemeClr val="accent6"/>
              </a:solidFill>
              <a:latin typeface="Arial"/>
              <a:ea typeface="+mn-ea"/>
              <a:cs typeface="Arial" charset="0"/>
            </a:endParaRPr>
          </a:p>
        </p:txBody>
      </p:sp>
      <p:sp>
        <p:nvSpPr>
          <p:cNvPr id="79" name="Rectangle 78"/>
          <p:cNvSpPr/>
          <p:nvPr/>
        </p:nvSpPr>
        <p:spPr>
          <a:xfrm>
            <a:off x="1939475" y="5383861"/>
            <a:ext cx="2286595" cy="424732"/>
          </a:xfrm>
          <a:prstGeom prst="rect">
            <a:avLst/>
          </a:prstGeom>
        </p:spPr>
        <p:txBody>
          <a:bodyPr wrap="square">
            <a:spAutoFit/>
          </a:bodyPr>
          <a:lstStyle/>
          <a:p>
            <a:pPr algn="ctr" rtl="0" fontAlgn="base">
              <a:lnSpc>
                <a:spcPct val="90000"/>
              </a:lnSpc>
              <a:spcBef>
                <a:spcPct val="0"/>
              </a:spcBef>
              <a:spcAft>
                <a:spcPct val="0"/>
              </a:spcAft>
            </a:pPr>
            <a:r>
              <a:rPr lang="en-IE" sz="1200" b="1" kern="1200" dirty="0">
                <a:solidFill>
                  <a:schemeClr val="accent6"/>
                </a:solidFill>
                <a:latin typeface="Arial"/>
                <a:ea typeface="+mn-ea"/>
                <a:cs typeface="Arial" charset="0"/>
              </a:rPr>
              <a:t>Desktop</a:t>
            </a:r>
          </a:p>
          <a:p>
            <a:pPr algn="ctr" rtl="0" fontAlgn="base">
              <a:lnSpc>
                <a:spcPct val="90000"/>
              </a:lnSpc>
              <a:spcBef>
                <a:spcPct val="0"/>
              </a:spcBef>
              <a:spcAft>
                <a:spcPct val="0"/>
              </a:spcAft>
            </a:pPr>
            <a:r>
              <a:rPr lang="en-IE" sz="1200" b="1" kern="1200" dirty="0">
                <a:solidFill>
                  <a:schemeClr val="accent6"/>
                </a:solidFill>
                <a:latin typeface="Arial"/>
                <a:ea typeface="+mn-ea"/>
                <a:cs typeface="Arial" charset="0"/>
              </a:rPr>
              <a:t>Virtualization Protocol</a:t>
            </a:r>
            <a:endParaRPr lang="en-US" sz="1200" b="1" kern="1200" dirty="0">
              <a:solidFill>
                <a:schemeClr val="accent6"/>
              </a:solidFill>
              <a:latin typeface="Arial"/>
              <a:ea typeface="+mn-ea"/>
              <a:cs typeface="Arial" charset="0"/>
            </a:endParaRPr>
          </a:p>
        </p:txBody>
      </p:sp>
      <p:cxnSp>
        <p:nvCxnSpPr>
          <p:cNvPr id="80" name="Straight Connector 79"/>
          <p:cNvCxnSpPr/>
          <p:nvPr/>
        </p:nvCxnSpPr>
        <p:spPr>
          <a:xfrm rot="5400000">
            <a:off x="406010" y="3733774"/>
            <a:ext cx="2827838" cy="0"/>
          </a:xfrm>
          <a:prstGeom prst="line">
            <a:avLst/>
          </a:prstGeom>
          <a:ln w="19050">
            <a:solidFill>
              <a:schemeClr val="accent3"/>
            </a:solidFill>
            <a:prstDash val="sysDot"/>
            <a:headEnd type="none" w="med" len="med"/>
            <a:tailEnd type="none" w="lg" len="lg"/>
          </a:ln>
          <a:effectLst>
            <a:outerShdw blurRad="50800" dist="38100" dir="2700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sp>
        <p:nvSpPr>
          <p:cNvPr id="81" name="Left-Right Arrow 80"/>
          <p:cNvSpPr/>
          <p:nvPr/>
        </p:nvSpPr>
        <p:spPr>
          <a:xfrm>
            <a:off x="1835347" y="4881013"/>
            <a:ext cx="2494851" cy="548640"/>
          </a:xfrm>
          <a:prstGeom prst="leftRightArrow">
            <a:avLst/>
          </a:prstGeom>
          <a:gradFill>
            <a:gsLst>
              <a:gs pos="0">
                <a:schemeClr val="tx1">
                  <a:lumMod val="50000"/>
                </a:schemeClr>
              </a:gs>
              <a:gs pos="50000">
                <a:schemeClr val="tx1">
                  <a:lumMod val="60000"/>
                  <a:lumOff val="40000"/>
                </a:schemeClr>
              </a:gs>
              <a:gs pos="100000">
                <a:schemeClr val="accent3">
                  <a:lumMod val="2500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latin typeface="Arial"/>
            </a:endParaRPr>
          </a:p>
        </p:txBody>
      </p:sp>
      <p:sp>
        <p:nvSpPr>
          <p:cNvPr id="82" name="Left-Right Arrow 81"/>
          <p:cNvSpPr/>
          <p:nvPr/>
        </p:nvSpPr>
        <p:spPr>
          <a:xfrm>
            <a:off x="1835347" y="2048893"/>
            <a:ext cx="2494851" cy="546100"/>
          </a:xfrm>
          <a:prstGeom prst="leftRightArrow">
            <a:avLst/>
          </a:prstGeom>
          <a:gradFill>
            <a:gsLst>
              <a:gs pos="0">
                <a:schemeClr val="tx1">
                  <a:lumMod val="50000"/>
                </a:schemeClr>
              </a:gs>
              <a:gs pos="50000">
                <a:schemeClr val="tx1">
                  <a:lumMod val="60000"/>
                  <a:lumOff val="40000"/>
                </a:schemeClr>
              </a:gs>
              <a:gs pos="100000">
                <a:schemeClr val="accent3">
                  <a:lumMod val="2500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latin typeface="Arial"/>
            </a:endParaRPr>
          </a:p>
        </p:txBody>
      </p:sp>
      <p:cxnSp>
        <p:nvCxnSpPr>
          <p:cNvPr id="83" name="Straight Arrow Connector 82"/>
          <p:cNvCxnSpPr/>
          <p:nvPr/>
        </p:nvCxnSpPr>
        <p:spPr>
          <a:xfrm rot="10800000" flipH="1">
            <a:off x="1818738" y="2319855"/>
            <a:ext cx="2494850" cy="1588"/>
          </a:xfrm>
          <a:prstGeom prst="straightConnector1">
            <a:avLst/>
          </a:prstGeom>
          <a:ln w="19050">
            <a:solidFill>
              <a:schemeClr val="accent3"/>
            </a:solidFill>
            <a:prstDash val="sysDot"/>
            <a:headEnd type="none" w="med" len="med"/>
            <a:tailEnd type="triangle" w="lg" len="lg"/>
          </a:ln>
          <a:effectLst>
            <a:outerShdw blurRad="50800" dist="38100" dir="2700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10800000" flipH="1">
            <a:off x="1818737" y="5146899"/>
            <a:ext cx="2494850" cy="1588"/>
          </a:xfrm>
          <a:prstGeom prst="straightConnector1">
            <a:avLst/>
          </a:prstGeom>
          <a:ln w="19050">
            <a:solidFill>
              <a:schemeClr val="accent3"/>
            </a:solidFill>
            <a:prstDash val="sysDot"/>
            <a:headEnd type="none" w="med" len="med"/>
            <a:tailEnd type="triangle" w="lg" len="lg"/>
          </a:ln>
          <a:effectLst>
            <a:outerShdw blurRad="50800" dist="38100" dir="2700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2425377" y="2152443"/>
            <a:ext cx="1314792" cy="169277"/>
          </a:xfrm>
          <a:prstGeom prst="rect">
            <a:avLst/>
          </a:prstGeom>
          <a:effectLst/>
        </p:spPr>
        <p:txBody>
          <a:bodyPr wrap="square" lIns="0" tIns="0" rIns="0" bIns="0" anchor="ctr" anchorCtr="0">
            <a:spAutoFit/>
          </a:bodyPr>
          <a:lstStyle/>
          <a:p>
            <a:pPr algn="ctr" rtl="0" fontAlgn="base">
              <a:spcBef>
                <a:spcPct val="0"/>
              </a:spcBef>
              <a:spcAft>
                <a:spcPct val="0"/>
              </a:spcAft>
            </a:pPr>
            <a:r>
              <a:rPr lang="en-IE" sz="1050" b="1" kern="1200" dirty="0">
                <a:solidFill>
                  <a:srgbClr val="FFE14F"/>
                </a:solidFill>
                <a:effectLst>
                  <a:outerShdw blurRad="50800" dist="38100" dir="2700000" algn="tl" rotWithShape="0">
                    <a:prstClr val="black">
                      <a:alpha val="40000"/>
                    </a:prstClr>
                  </a:outerShdw>
                </a:effectLst>
                <a:latin typeface="Arial"/>
                <a:ea typeface="+mn-ea"/>
                <a:cs typeface="Arial" charset="0"/>
              </a:rPr>
              <a:t>Media</a:t>
            </a:r>
            <a:r>
              <a:rPr lang="en-IE" sz="1100" b="1" kern="1200" dirty="0">
                <a:solidFill>
                  <a:srgbClr val="FFE14F"/>
                </a:solidFill>
                <a:effectLst>
                  <a:outerShdw blurRad="50800" dist="38100" dir="2700000" algn="tl" rotWithShape="0">
                    <a:prstClr val="black">
                      <a:alpha val="40000"/>
                    </a:prstClr>
                  </a:outerShdw>
                </a:effectLst>
                <a:latin typeface="Arial"/>
                <a:ea typeface="+mn-ea"/>
                <a:cs typeface="Arial" charset="0"/>
              </a:rPr>
              <a:t> Flow</a:t>
            </a:r>
            <a:endParaRPr lang="en-US" sz="1100" b="1" kern="1200" dirty="0">
              <a:solidFill>
                <a:srgbClr val="FFE14F"/>
              </a:solidFill>
              <a:effectLst>
                <a:outerShdw blurRad="50800" dist="38100" dir="2700000" algn="tl" rotWithShape="0">
                  <a:prstClr val="black">
                    <a:alpha val="40000"/>
                  </a:prstClr>
                </a:outerShdw>
              </a:effectLst>
              <a:latin typeface="Arial"/>
              <a:ea typeface="+mn-ea"/>
              <a:cs typeface="Arial" charset="0"/>
            </a:endParaRPr>
          </a:p>
        </p:txBody>
      </p:sp>
      <p:sp>
        <p:nvSpPr>
          <p:cNvPr id="86" name="Rectangle 85"/>
          <p:cNvSpPr/>
          <p:nvPr/>
        </p:nvSpPr>
        <p:spPr>
          <a:xfrm>
            <a:off x="2425377" y="5130494"/>
            <a:ext cx="1314792" cy="161583"/>
          </a:xfrm>
          <a:prstGeom prst="rect">
            <a:avLst/>
          </a:prstGeom>
          <a:effectLst/>
        </p:spPr>
        <p:txBody>
          <a:bodyPr wrap="square" lIns="0" tIns="0" rIns="0" bIns="0" anchor="ctr" anchorCtr="0">
            <a:spAutoFit/>
          </a:bodyPr>
          <a:lstStyle/>
          <a:p>
            <a:pPr algn="ctr" rtl="0" fontAlgn="base">
              <a:spcBef>
                <a:spcPct val="0"/>
              </a:spcBef>
              <a:spcAft>
                <a:spcPct val="0"/>
              </a:spcAft>
            </a:pPr>
            <a:r>
              <a:rPr lang="en-IE" sz="1050" b="1" kern="1200" dirty="0">
                <a:solidFill>
                  <a:srgbClr val="FFE14F"/>
                </a:solidFill>
                <a:effectLst>
                  <a:outerShdw blurRad="50800" dist="38100" dir="2700000" algn="tl" rotWithShape="0">
                    <a:prstClr val="black">
                      <a:alpha val="40000"/>
                    </a:prstClr>
                  </a:outerShdw>
                </a:effectLst>
                <a:latin typeface="Arial"/>
                <a:ea typeface="+mn-ea"/>
                <a:cs typeface="Arial" charset="0"/>
              </a:rPr>
              <a:t>Media Flow</a:t>
            </a:r>
            <a:endParaRPr lang="en-US" sz="1050" b="1" kern="1200" dirty="0">
              <a:solidFill>
                <a:srgbClr val="FFE14F"/>
              </a:solidFill>
              <a:effectLst>
                <a:outerShdw blurRad="50800" dist="38100" dir="2700000" algn="tl" rotWithShape="0">
                  <a:prstClr val="black">
                    <a:alpha val="40000"/>
                  </a:prstClr>
                </a:outerShdw>
              </a:effectLst>
              <a:latin typeface="Arial"/>
              <a:ea typeface="+mn-ea"/>
              <a:cs typeface="Arial" charset="0"/>
            </a:endParaRPr>
          </a:p>
        </p:txBody>
      </p:sp>
      <p:sp>
        <p:nvSpPr>
          <p:cNvPr id="87" name="Rectangle 86"/>
          <p:cNvSpPr/>
          <p:nvPr/>
        </p:nvSpPr>
        <p:spPr>
          <a:xfrm>
            <a:off x="494977" y="1703532"/>
            <a:ext cx="1371957" cy="166199"/>
          </a:xfrm>
          <a:prstGeom prst="rect">
            <a:avLst/>
          </a:prstGeom>
        </p:spPr>
        <p:txBody>
          <a:bodyPr wrap="square" lIns="0" tIns="0" rIns="0" bIns="0" anchor="ctr" anchorCtr="1">
            <a:spAutoFit/>
          </a:bodyPr>
          <a:lstStyle/>
          <a:p>
            <a:pPr indent="-85725" algn="ctr" rtl="0" fontAlgn="base">
              <a:lnSpc>
                <a:spcPct val="90000"/>
              </a:lnSpc>
              <a:spcBef>
                <a:spcPct val="0"/>
              </a:spcBef>
              <a:spcAft>
                <a:spcPct val="0"/>
              </a:spcAft>
            </a:pPr>
            <a:r>
              <a:rPr lang="en-IE" sz="1200" b="1" kern="1200" dirty="0">
                <a:solidFill>
                  <a:srgbClr val="FFFFFF"/>
                </a:solidFill>
                <a:latin typeface="Arial"/>
                <a:ea typeface="+mn-ea"/>
                <a:cs typeface="Arial" charset="0"/>
              </a:rPr>
              <a:t>Data </a:t>
            </a:r>
            <a:r>
              <a:rPr lang="en-IE" sz="1200" b="1" kern="1200" dirty="0" smtClean="0">
                <a:solidFill>
                  <a:srgbClr val="FFFFFF"/>
                </a:solidFill>
                <a:latin typeface="Arial"/>
                <a:ea typeface="+mn-ea"/>
                <a:cs typeface="Arial" charset="0"/>
              </a:rPr>
              <a:t>Center</a:t>
            </a:r>
            <a:endParaRPr lang="en-IE" sz="1200" b="1" kern="1200" dirty="0">
              <a:solidFill>
                <a:srgbClr val="FFFFFF"/>
              </a:solidFill>
              <a:latin typeface="Arial"/>
              <a:ea typeface="+mn-ea"/>
              <a:cs typeface="Arial" charset="0"/>
            </a:endParaRPr>
          </a:p>
        </p:txBody>
      </p:sp>
      <p:grpSp>
        <p:nvGrpSpPr>
          <p:cNvPr id="4" name="Group 63"/>
          <p:cNvGrpSpPr/>
          <p:nvPr/>
        </p:nvGrpSpPr>
        <p:grpSpPr>
          <a:xfrm>
            <a:off x="4883350" y="1723523"/>
            <a:ext cx="1031641" cy="1107583"/>
            <a:chOff x="5343401" y="2160710"/>
            <a:chExt cx="3625372" cy="4858017"/>
          </a:xfrm>
        </p:grpSpPr>
        <p:grpSp>
          <p:nvGrpSpPr>
            <p:cNvPr id="5" name="Group 26"/>
            <p:cNvGrpSpPr/>
            <p:nvPr/>
          </p:nvGrpSpPr>
          <p:grpSpPr>
            <a:xfrm>
              <a:off x="5343401" y="2160710"/>
              <a:ext cx="2847884" cy="3098639"/>
              <a:chOff x="6073584" y="2864791"/>
              <a:chExt cx="3796189" cy="3098640"/>
            </a:xfrm>
          </p:grpSpPr>
          <p:pic>
            <p:nvPicPr>
              <p:cNvPr id="92" name="Picture 91" descr="flatpanelcomputer-copy.png"/>
              <p:cNvPicPr>
                <a:picLocks noChangeAspect="1"/>
              </p:cNvPicPr>
              <p:nvPr/>
            </p:nvPicPr>
            <p:blipFill>
              <a:blip r:embed="rId7" cstate="screen"/>
              <a:stretch>
                <a:fillRect/>
              </a:stretch>
            </p:blipFill>
            <p:spPr>
              <a:xfrm>
                <a:off x="6073584" y="2864791"/>
                <a:ext cx="3796189" cy="3098640"/>
              </a:xfrm>
              <a:prstGeom prst="rect">
                <a:avLst/>
              </a:prstGeom>
            </p:spPr>
          </p:pic>
          <p:pic>
            <p:nvPicPr>
              <p:cNvPr id="93" name="Picture 92" descr="photo.jpg"/>
              <p:cNvPicPr>
                <a:picLocks noChangeAspect="1"/>
              </p:cNvPicPr>
              <p:nvPr/>
            </p:nvPicPr>
            <p:blipFill>
              <a:blip r:embed="rId8" cstate="screen"/>
              <a:srcRect/>
              <a:stretch>
                <a:fillRect/>
              </a:stretch>
            </p:blipFill>
            <p:spPr>
              <a:xfrm rot="5400000">
                <a:off x="6866244" y="2286207"/>
                <a:ext cx="2197540" cy="3556744"/>
              </a:xfrm>
              <a:prstGeom prst="rect">
                <a:avLst/>
              </a:prstGeom>
            </p:spPr>
          </p:pic>
        </p:grpSp>
        <p:pic>
          <p:nvPicPr>
            <p:cNvPr id="90" name="Picture 89" descr="wireless keyboard.png"/>
            <p:cNvPicPr>
              <a:picLocks noChangeAspect="1"/>
            </p:cNvPicPr>
            <p:nvPr/>
          </p:nvPicPr>
          <p:blipFill>
            <a:blip r:embed="rId9" cstate="screen"/>
            <a:srcRect/>
            <a:stretch>
              <a:fillRect/>
            </a:stretch>
          </p:blipFill>
          <p:spPr bwMode="auto">
            <a:xfrm rot="20652644">
              <a:off x="6341147" y="4721305"/>
              <a:ext cx="2627626" cy="2297422"/>
            </a:xfrm>
            <a:prstGeom prst="rect">
              <a:avLst/>
            </a:prstGeom>
            <a:noFill/>
            <a:ln w="9525">
              <a:noFill/>
              <a:miter lim="800000"/>
              <a:headEnd/>
              <a:tailEnd/>
            </a:ln>
            <a:effectLst>
              <a:outerShdw blurRad="63500" dist="38100" dir="5400000" algn="t" rotWithShape="0">
                <a:srgbClr val="000000">
                  <a:alpha val="39999"/>
                </a:srgbClr>
              </a:outerShdw>
            </a:effectLst>
          </p:spPr>
        </p:pic>
      </p:grpSp>
      <p:pic>
        <p:nvPicPr>
          <p:cNvPr id="94" name="Picture 2"/>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4902310" y="1741917"/>
            <a:ext cx="760411" cy="518131"/>
          </a:xfrm>
          <a:prstGeom prst="rect">
            <a:avLst/>
          </a:prstGeom>
          <a:noFill/>
          <a:ln>
            <a:noFill/>
          </a:ln>
          <a:effectLst>
            <a:outerShdw blurRad="88900" dist="635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 name="Picture 3" descr="C:\Documents and Settings\surmenet\Desktop\device icons\device icons\Device_XT30_3149_unknown_64.png"/>
          <p:cNvPicPr>
            <a:picLocks noChangeAspect="1" noChangeArrowheads="1"/>
          </p:cNvPicPr>
          <p:nvPr/>
        </p:nvPicPr>
        <p:blipFill>
          <a:blip r:embed="rId11" cstate="screen"/>
          <a:srcRect/>
          <a:stretch>
            <a:fillRect/>
          </a:stretch>
        </p:blipFill>
        <p:spPr bwMode="auto">
          <a:xfrm>
            <a:off x="944461" y="3498280"/>
            <a:ext cx="609600" cy="609600"/>
          </a:xfrm>
          <a:prstGeom prst="rect">
            <a:avLst/>
          </a:prstGeom>
          <a:noFill/>
          <a:effectLst>
            <a:outerShdw blurRad="63500" sx="102000" sy="102000" algn="ctr" rotWithShape="0">
              <a:prstClr val="black">
                <a:alpha val="40000"/>
              </a:prstClr>
            </a:outerShdw>
          </a:effectLst>
        </p:spPr>
      </p:pic>
      <p:sp>
        <p:nvSpPr>
          <p:cNvPr id="101" name="Rectangle 100"/>
          <p:cNvSpPr/>
          <p:nvPr/>
        </p:nvSpPr>
        <p:spPr>
          <a:xfrm>
            <a:off x="599702" y="3110965"/>
            <a:ext cx="752332" cy="323165"/>
          </a:xfrm>
          <a:prstGeom prst="rect">
            <a:avLst/>
          </a:prstGeom>
        </p:spPr>
        <p:txBody>
          <a:bodyPr wrap="square" lIns="0" tIns="0" rIns="0" bIns="0" anchor="ctr" anchorCtr="0">
            <a:spAutoFit/>
          </a:bodyPr>
          <a:lstStyle/>
          <a:p>
            <a:pPr algn="r" rtl="0" fontAlgn="base">
              <a:spcBef>
                <a:spcPct val="0"/>
              </a:spcBef>
              <a:spcAft>
                <a:spcPct val="0"/>
              </a:spcAft>
            </a:pPr>
            <a:r>
              <a:rPr lang="en-IE" sz="1050" b="1" kern="1200" dirty="0">
                <a:solidFill>
                  <a:srgbClr val="EE6804">
                    <a:lumMod val="60000"/>
                    <a:lumOff val="40000"/>
                  </a:srgbClr>
                </a:solidFill>
                <a:effectLst>
                  <a:outerShdw blurRad="50800" dist="38100" dir="2700000" algn="tl" rotWithShape="0">
                    <a:prstClr val="black"/>
                  </a:outerShdw>
                </a:effectLst>
                <a:latin typeface="Arial"/>
                <a:ea typeface="+mn-ea"/>
                <a:cs typeface="Arial" charset="0"/>
              </a:rPr>
              <a:t>Signalling</a:t>
            </a:r>
          </a:p>
          <a:p>
            <a:pPr algn="r" rtl="0" fontAlgn="base">
              <a:spcBef>
                <a:spcPct val="0"/>
              </a:spcBef>
              <a:spcAft>
                <a:spcPct val="0"/>
              </a:spcAft>
            </a:pPr>
            <a:r>
              <a:rPr lang="en-IE" sz="1050" b="1" kern="1200" dirty="0">
                <a:solidFill>
                  <a:srgbClr val="EE6804">
                    <a:lumMod val="60000"/>
                    <a:lumOff val="40000"/>
                  </a:srgbClr>
                </a:solidFill>
                <a:effectLst>
                  <a:outerShdw blurRad="50800" dist="38100" dir="2700000" algn="tl" rotWithShape="0">
                    <a:prstClr val="black"/>
                  </a:outerShdw>
                </a:effectLst>
                <a:latin typeface="Arial"/>
                <a:ea typeface="+mn-ea"/>
                <a:cs typeface="Arial" charset="0"/>
              </a:rPr>
              <a:t>(SIP)</a:t>
            </a:r>
            <a:endParaRPr lang="en-US" sz="1050" b="1" kern="1200" dirty="0">
              <a:solidFill>
                <a:srgbClr val="EE6804">
                  <a:lumMod val="60000"/>
                  <a:lumOff val="40000"/>
                </a:srgbClr>
              </a:solidFill>
              <a:effectLst>
                <a:outerShdw blurRad="50800" dist="38100" dir="2700000" algn="tl" rotWithShape="0">
                  <a:prstClr val="black"/>
                </a:outerShdw>
              </a:effectLst>
              <a:latin typeface="Arial"/>
              <a:ea typeface="+mn-ea"/>
              <a:cs typeface="Arial" charset="0"/>
            </a:endParaRPr>
          </a:p>
        </p:txBody>
      </p:sp>
      <p:sp>
        <p:nvSpPr>
          <p:cNvPr id="104" name="Rectangle 103"/>
          <p:cNvSpPr/>
          <p:nvPr/>
        </p:nvSpPr>
        <p:spPr>
          <a:xfrm>
            <a:off x="599702" y="4187705"/>
            <a:ext cx="752332" cy="323165"/>
          </a:xfrm>
          <a:prstGeom prst="rect">
            <a:avLst/>
          </a:prstGeom>
        </p:spPr>
        <p:txBody>
          <a:bodyPr wrap="square" lIns="0" tIns="0" rIns="0" bIns="0" anchor="ctr" anchorCtr="0">
            <a:spAutoFit/>
          </a:bodyPr>
          <a:lstStyle/>
          <a:p>
            <a:pPr algn="r" rtl="0" fontAlgn="base">
              <a:spcBef>
                <a:spcPct val="0"/>
              </a:spcBef>
              <a:spcAft>
                <a:spcPct val="0"/>
              </a:spcAft>
            </a:pPr>
            <a:r>
              <a:rPr lang="en-IE" sz="1050" b="1" kern="1200" dirty="0">
                <a:solidFill>
                  <a:srgbClr val="EE6804">
                    <a:lumMod val="60000"/>
                    <a:lumOff val="40000"/>
                  </a:srgbClr>
                </a:solidFill>
                <a:effectLst>
                  <a:outerShdw blurRad="50800" dist="38100" dir="2700000" algn="tl" rotWithShape="0">
                    <a:prstClr val="black"/>
                  </a:outerShdw>
                </a:effectLst>
                <a:latin typeface="Arial"/>
                <a:ea typeface="+mn-ea"/>
                <a:cs typeface="Arial" charset="0"/>
              </a:rPr>
              <a:t>Signalling</a:t>
            </a:r>
          </a:p>
          <a:p>
            <a:pPr algn="r" rtl="0" fontAlgn="base">
              <a:spcBef>
                <a:spcPct val="0"/>
              </a:spcBef>
              <a:spcAft>
                <a:spcPct val="0"/>
              </a:spcAft>
            </a:pPr>
            <a:r>
              <a:rPr lang="en-IE" sz="1050" b="1" kern="1200" dirty="0">
                <a:solidFill>
                  <a:srgbClr val="EE6804">
                    <a:lumMod val="60000"/>
                    <a:lumOff val="40000"/>
                  </a:srgbClr>
                </a:solidFill>
                <a:effectLst>
                  <a:outerShdw blurRad="50800" dist="38100" dir="2700000" algn="tl" rotWithShape="0">
                    <a:prstClr val="black"/>
                  </a:outerShdw>
                </a:effectLst>
                <a:latin typeface="Arial"/>
                <a:ea typeface="+mn-ea"/>
                <a:cs typeface="Arial" charset="0"/>
              </a:rPr>
              <a:t>(SIP)</a:t>
            </a:r>
            <a:endParaRPr lang="en-US" sz="1050" b="1" kern="1200" dirty="0">
              <a:solidFill>
                <a:srgbClr val="EE6804">
                  <a:lumMod val="60000"/>
                  <a:lumOff val="40000"/>
                </a:srgbClr>
              </a:solidFill>
              <a:effectLst>
                <a:outerShdw blurRad="50800" dist="38100" dir="2700000" algn="tl" rotWithShape="0">
                  <a:prstClr val="black"/>
                </a:outerShdw>
              </a:effectLst>
              <a:latin typeface="Arial"/>
              <a:ea typeface="+mn-ea"/>
              <a:cs typeface="Arial" charset="0"/>
            </a:endParaRPr>
          </a:p>
        </p:txBody>
      </p:sp>
      <p:cxnSp>
        <p:nvCxnSpPr>
          <p:cNvPr id="105" name="Straight Arrow Connector 104"/>
          <p:cNvCxnSpPr/>
          <p:nvPr/>
        </p:nvCxnSpPr>
        <p:spPr>
          <a:xfrm rot="5400000">
            <a:off x="1377585" y="3305420"/>
            <a:ext cx="411480" cy="1588"/>
          </a:xfrm>
          <a:prstGeom prst="straightConnector1">
            <a:avLst/>
          </a:prstGeom>
          <a:ln w="19050">
            <a:solidFill>
              <a:schemeClr val="accent5"/>
            </a:solidFill>
            <a:headEnd type="triangle"/>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rot="5400000">
            <a:off x="1377585" y="4362282"/>
            <a:ext cx="411480" cy="1588"/>
          </a:xfrm>
          <a:prstGeom prst="straightConnector1">
            <a:avLst/>
          </a:prstGeom>
          <a:ln w="19050">
            <a:solidFill>
              <a:schemeClr val="accent5"/>
            </a:solidFill>
            <a:headEnd type="triangle"/>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2" name="Freeform 111"/>
          <p:cNvSpPr/>
          <p:nvPr/>
        </p:nvSpPr>
        <p:spPr>
          <a:xfrm>
            <a:off x="1621426" y="2753466"/>
            <a:ext cx="2653748" cy="990600"/>
          </a:xfrm>
          <a:custGeom>
            <a:avLst/>
            <a:gdLst>
              <a:gd name="connsiteX0" fmla="*/ 2653748 w 2653748"/>
              <a:gd name="connsiteY0" fmla="*/ 117613 h 990600"/>
              <a:gd name="connsiteX1" fmla="*/ 2256183 w 2653748"/>
              <a:gd name="connsiteY1" fmla="*/ 276639 h 990600"/>
              <a:gd name="connsiteX2" fmla="*/ 1749287 w 2653748"/>
              <a:gd name="connsiteY2" fmla="*/ 38100 h 990600"/>
              <a:gd name="connsiteX3" fmla="*/ 1222513 w 2653748"/>
              <a:gd name="connsiteY3" fmla="*/ 57978 h 990600"/>
              <a:gd name="connsiteX4" fmla="*/ 755374 w 2653748"/>
              <a:gd name="connsiteY4" fmla="*/ 385969 h 990600"/>
              <a:gd name="connsiteX5" fmla="*/ 536713 w 2653748"/>
              <a:gd name="connsiteY5" fmla="*/ 892865 h 990600"/>
              <a:gd name="connsiteX6" fmla="*/ 0 w 2653748"/>
              <a:gd name="connsiteY6" fmla="*/ 972378 h 990600"/>
              <a:gd name="connsiteX7" fmla="*/ 0 w 2653748"/>
              <a:gd name="connsiteY7" fmla="*/ 972378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3748" h="990600">
                <a:moveTo>
                  <a:pt x="2653748" y="117613"/>
                </a:moveTo>
                <a:cubicBezTo>
                  <a:pt x="2530337" y="203752"/>
                  <a:pt x="2406926" y="289891"/>
                  <a:pt x="2256183" y="276639"/>
                </a:cubicBezTo>
                <a:cubicBezTo>
                  <a:pt x="2105440" y="263387"/>
                  <a:pt x="1921565" y="74543"/>
                  <a:pt x="1749287" y="38100"/>
                </a:cubicBezTo>
                <a:cubicBezTo>
                  <a:pt x="1577009" y="1657"/>
                  <a:pt x="1388165" y="0"/>
                  <a:pt x="1222513" y="57978"/>
                </a:cubicBezTo>
                <a:cubicBezTo>
                  <a:pt x="1056861" y="115956"/>
                  <a:pt x="869674" y="246821"/>
                  <a:pt x="755374" y="385969"/>
                </a:cubicBezTo>
                <a:cubicBezTo>
                  <a:pt x="641074" y="525117"/>
                  <a:pt x="662609" y="795130"/>
                  <a:pt x="536713" y="892865"/>
                </a:cubicBezTo>
                <a:cubicBezTo>
                  <a:pt x="410817" y="990600"/>
                  <a:pt x="0" y="972378"/>
                  <a:pt x="0" y="972378"/>
                </a:cubicBezTo>
                <a:lnTo>
                  <a:pt x="0" y="972378"/>
                </a:lnTo>
              </a:path>
            </a:pathLst>
          </a:custGeom>
          <a:ln w="19050">
            <a:solidFill>
              <a:schemeClr val="accent5"/>
            </a:solidFill>
            <a:headEnd type="triangle"/>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Freeform 112"/>
          <p:cNvSpPr/>
          <p:nvPr/>
        </p:nvSpPr>
        <p:spPr>
          <a:xfrm flipV="1">
            <a:off x="1621425" y="3800386"/>
            <a:ext cx="3107635" cy="1183807"/>
          </a:xfrm>
          <a:custGeom>
            <a:avLst/>
            <a:gdLst>
              <a:gd name="connsiteX0" fmla="*/ 2653748 w 2653748"/>
              <a:gd name="connsiteY0" fmla="*/ 117613 h 990600"/>
              <a:gd name="connsiteX1" fmla="*/ 2256183 w 2653748"/>
              <a:gd name="connsiteY1" fmla="*/ 276639 h 990600"/>
              <a:gd name="connsiteX2" fmla="*/ 1749287 w 2653748"/>
              <a:gd name="connsiteY2" fmla="*/ 38100 h 990600"/>
              <a:gd name="connsiteX3" fmla="*/ 1222513 w 2653748"/>
              <a:gd name="connsiteY3" fmla="*/ 57978 h 990600"/>
              <a:gd name="connsiteX4" fmla="*/ 755374 w 2653748"/>
              <a:gd name="connsiteY4" fmla="*/ 385969 h 990600"/>
              <a:gd name="connsiteX5" fmla="*/ 536713 w 2653748"/>
              <a:gd name="connsiteY5" fmla="*/ 892865 h 990600"/>
              <a:gd name="connsiteX6" fmla="*/ 0 w 2653748"/>
              <a:gd name="connsiteY6" fmla="*/ 972378 h 990600"/>
              <a:gd name="connsiteX7" fmla="*/ 0 w 2653748"/>
              <a:gd name="connsiteY7" fmla="*/ 972378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3748" h="990600">
                <a:moveTo>
                  <a:pt x="2653748" y="117613"/>
                </a:moveTo>
                <a:cubicBezTo>
                  <a:pt x="2530337" y="203752"/>
                  <a:pt x="2406926" y="289891"/>
                  <a:pt x="2256183" y="276639"/>
                </a:cubicBezTo>
                <a:cubicBezTo>
                  <a:pt x="2105440" y="263387"/>
                  <a:pt x="1921565" y="74543"/>
                  <a:pt x="1749287" y="38100"/>
                </a:cubicBezTo>
                <a:cubicBezTo>
                  <a:pt x="1577009" y="1657"/>
                  <a:pt x="1388165" y="0"/>
                  <a:pt x="1222513" y="57978"/>
                </a:cubicBezTo>
                <a:cubicBezTo>
                  <a:pt x="1056861" y="115956"/>
                  <a:pt x="869674" y="246821"/>
                  <a:pt x="755374" y="385969"/>
                </a:cubicBezTo>
                <a:cubicBezTo>
                  <a:pt x="641074" y="525117"/>
                  <a:pt x="662609" y="795130"/>
                  <a:pt x="536713" y="892865"/>
                </a:cubicBezTo>
                <a:cubicBezTo>
                  <a:pt x="410817" y="990600"/>
                  <a:pt x="0" y="972378"/>
                  <a:pt x="0" y="972378"/>
                </a:cubicBezTo>
                <a:lnTo>
                  <a:pt x="0" y="972378"/>
                </a:lnTo>
              </a:path>
            </a:pathLst>
          </a:custGeom>
          <a:ln w="19050">
            <a:solidFill>
              <a:schemeClr val="accent5"/>
            </a:solidFill>
            <a:headEnd type="triangle"/>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Rectangle 113"/>
          <p:cNvSpPr/>
          <p:nvPr/>
        </p:nvSpPr>
        <p:spPr>
          <a:xfrm>
            <a:off x="4234948" y="3064583"/>
            <a:ext cx="779916" cy="323165"/>
          </a:xfrm>
          <a:prstGeom prst="rect">
            <a:avLst/>
          </a:prstGeom>
        </p:spPr>
        <p:txBody>
          <a:bodyPr wrap="square" lIns="0" tIns="0" rIns="0" bIns="0" anchor="ctr" anchorCtr="0">
            <a:spAutoFit/>
          </a:bodyPr>
          <a:lstStyle/>
          <a:p>
            <a:pPr rtl="0" fontAlgn="base">
              <a:spcBef>
                <a:spcPct val="0"/>
              </a:spcBef>
              <a:spcAft>
                <a:spcPct val="0"/>
              </a:spcAft>
            </a:pPr>
            <a:r>
              <a:rPr lang="en-IE" sz="1050" b="1" kern="1200" dirty="0">
                <a:solidFill>
                  <a:srgbClr val="EE6804">
                    <a:lumMod val="60000"/>
                    <a:lumOff val="40000"/>
                  </a:srgbClr>
                </a:solidFill>
                <a:effectLst>
                  <a:outerShdw blurRad="50800" dist="38100" dir="2700000" algn="tl" rotWithShape="0">
                    <a:prstClr val="black"/>
                  </a:outerShdw>
                </a:effectLst>
                <a:latin typeface="Arial"/>
                <a:ea typeface="+mn-ea"/>
                <a:cs typeface="Arial" charset="0"/>
              </a:rPr>
              <a:t>Signalling</a:t>
            </a:r>
          </a:p>
          <a:p>
            <a:pPr rtl="0" fontAlgn="base">
              <a:spcBef>
                <a:spcPct val="0"/>
              </a:spcBef>
              <a:spcAft>
                <a:spcPct val="0"/>
              </a:spcAft>
            </a:pPr>
            <a:r>
              <a:rPr lang="en-IE" sz="1050" b="1" kern="1200" dirty="0">
                <a:solidFill>
                  <a:srgbClr val="EE6804">
                    <a:lumMod val="60000"/>
                    <a:lumOff val="40000"/>
                  </a:srgbClr>
                </a:solidFill>
                <a:effectLst>
                  <a:outerShdw blurRad="50800" dist="38100" dir="2700000" algn="tl" rotWithShape="0">
                    <a:prstClr val="black"/>
                  </a:outerShdw>
                </a:effectLst>
                <a:latin typeface="Arial"/>
                <a:ea typeface="+mn-ea"/>
                <a:cs typeface="Arial" charset="0"/>
              </a:rPr>
              <a:t>(SIP)</a:t>
            </a:r>
            <a:endParaRPr lang="en-US" sz="1050" b="1" kern="1200" dirty="0">
              <a:solidFill>
                <a:srgbClr val="EE6804">
                  <a:lumMod val="60000"/>
                  <a:lumOff val="40000"/>
                </a:srgbClr>
              </a:solidFill>
              <a:effectLst>
                <a:outerShdw blurRad="50800" dist="38100" dir="2700000" algn="tl" rotWithShape="0">
                  <a:prstClr val="black"/>
                </a:outerShdw>
              </a:effectLst>
              <a:latin typeface="Arial"/>
              <a:ea typeface="+mn-ea"/>
              <a:cs typeface="Arial" charset="0"/>
            </a:endParaRPr>
          </a:p>
        </p:txBody>
      </p:sp>
      <p:sp>
        <p:nvSpPr>
          <p:cNvPr id="115" name="Rectangle 114"/>
          <p:cNvSpPr/>
          <p:nvPr/>
        </p:nvSpPr>
        <p:spPr>
          <a:xfrm>
            <a:off x="4256892" y="4270536"/>
            <a:ext cx="752332" cy="323165"/>
          </a:xfrm>
          <a:prstGeom prst="rect">
            <a:avLst/>
          </a:prstGeom>
        </p:spPr>
        <p:txBody>
          <a:bodyPr wrap="square" lIns="0" tIns="0" rIns="0" bIns="0" anchor="ctr" anchorCtr="0">
            <a:spAutoFit/>
          </a:bodyPr>
          <a:lstStyle/>
          <a:p>
            <a:pPr rtl="0" fontAlgn="base">
              <a:spcBef>
                <a:spcPct val="0"/>
              </a:spcBef>
              <a:spcAft>
                <a:spcPct val="0"/>
              </a:spcAft>
            </a:pPr>
            <a:r>
              <a:rPr lang="en-IE" sz="1050" b="1" kern="1200" dirty="0">
                <a:solidFill>
                  <a:srgbClr val="EE6804">
                    <a:lumMod val="60000"/>
                    <a:lumOff val="40000"/>
                  </a:srgbClr>
                </a:solidFill>
                <a:effectLst>
                  <a:outerShdw blurRad="50800" dist="38100" dir="2700000" algn="tl" rotWithShape="0">
                    <a:prstClr val="black"/>
                  </a:outerShdw>
                </a:effectLst>
                <a:latin typeface="Arial"/>
                <a:ea typeface="+mn-ea"/>
                <a:cs typeface="Arial" charset="0"/>
              </a:rPr>
              <a:t>Signalling</a:t>
            </a:r>
          </a:p>
          <a:p>
            <a:pPr rtl="0" fontAlgn="base">
              <a:spcBef>
                <a:spcPct val="0"/>
              </a:spcBef>
              <a:spcAft>
                <a:spcPct val="0"/>
              </a:spcAft>
            </a:pPr>
            <a:r>
              <a:rPr lang="en-IE" sz="1050" b="1" kern="1200" dirty="0">
                <a:solidFill>
                  <a:srgbClr val="EE6804">
                    <a:lumMod val="60000"/>
                    <a:lumOff val="40000"/>
                  </a:srgbClr>
                </a:solidFill>
                <a:effectLst>
                  <a:outerShdw blurRad="50800" dist="38100" dir="2700000" algn="tl" rotWithShape="0">
                    <a:prstClr val="black"/>
                  </a:outerShdw>
                </a:effectLst>
                <a:latin typeface="Arial"/>
                <a:ea typeface="+mn-ea"/>
                <a:cs typeface="Arial" charset="0"/>
              </a:rPr>
              <a:t>(SIP)</a:t>
            </a:r>
            <a:endParaRPr lang="en-US" sz="1050" b="1" kern="1200" dirty="0">
              <a:solidFill>
                <a:srgbClr val="EE6804">
                  <a:lumMod val="60000"/>
                  <a:lumOff val="40000"/>
                </a:srgbClr>
              </a:solidFill>
              <a:effectLst>
                <a:outerShdw blurRad="50800" dist="38100" dir="2700000" algn="tl" rotWithShape="0">
                  <a:prstClr val="black"/>
                </a:outerShdw>
              </a:effectLst>
              <a:latin typeface="Arial"/>
              <a:ea typeface="+mn-ea"/>
              <a:cs typeface="Arial" charset="0"/>
            </a:endParaRPr>
          </a:p>
        </p:txBody>
      </p:sp>
      <p:cxnSp>
        <p:nvCxnSpPr>
          <p:cNvPr id="116" name="Straight Arrow Connector 115"/>
          <p:cNvCxnSpPr/>
          <p:nvPr/>
        </p:nvCxnSpPr>
        <p:spPr>
          <a:xfrm rot="5400000">
            <a:off x="4091300" y="3830206"/>
            <a:ext cx="725556" cy="1588"/>
          </a:xfrm>
          <a:prstGeom prst="straightConnector1">
            <a:avLst/>
          </a:prstGeom>
          <a:ln w="38100">
            <a:solidFill>
              <a:schemeClr val="accent3"/>
            </a:solidFill>
            <a:prstDash val="sysDot"/>
            <a:headEnd type="triangle" w="med" len="med"/>
            <a:tailEnd type="triangle" w="med" len="med"/>
          </a:ln>
          <a:effectLst>
            <a:outerShdw blurRad="50800" dist="38100" dir="2700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4525847" y="3723279"/>
            <a:ext cx="1314792" cy="215444"/>
          </a:xfrm>
          <a:prstGeom prst="rect">
            <a:avLst/>
          </a:prstGeom>
          <a:effectLst/>
        </p:spPr>
        <p:txBody>
          <a:bodyPr wrap="square" lIns="0" tIns="0" rIns="0" bIns="0" anchor="ctr" anchorCtr="0">
            <a:spAutoFit/>
          </a:bodyPr>
          <a:lstStyle/>
          <a:p>
            <a:pPr rtl="0" fontAlgn="base">
              <a:spcBef>
                <a:spcPct val="0"/>
              </a:spcBef>
              <a:spcAft>
                <a:spcPct val="0"/>
              </a:spcAft>
            </a:pPr>
            <a:r>
              <a:rPr lang="en-IE" sz="1400" b="1" kern="1200" dirty="0">
                <a:solidFill>
                  <a:srgbClr val="004B6B"/>
                </a:solidFill>
                <a:effectLst>
                  <a:outerShdw blurRad="50800" dist="38100" dir="2700000" algn="tl" rotWithShape="0">
                    <a:prstClr val="black">
                      <a:alpha val="40000"/>
                    </a:prstClr>
                  </a:outerShdw>
                </a:effectLst>
                <a:latin typeface="Arial"/>
                <a:ea typeface="+mn-ea"/>
                <a:cs typeface="Arial" charset="0"/>
              </a:rPr>
              <a:t>Media Flow</a:t>
            </a:r>
            <a:endParaRPr lang="en-US" sz="1400" b="1" kern="1200" dirty="0">
              <a:solidFill>
                <a:srgbClr val="004B6B"/>
              </a:solidFill>
              <a:effectLst>
                <a:outerShdw blurRad="50800" dist="38100" dir="2700000" algn="tl" rotWithShape="0">
                  <a:prstClr val="black">
                    <a:alpha val="40000"/>
                  </a:prstClr>
                </a:outerShdw>
              </a:effectLst>
              <a:latin typeface="Arial"/>
              <a:ea typeface="+mn-ea"/>
              <a:cs typeface="Arial" charset="0"/>
            </a:endParaRPr>
          </a:p>
        </p:txBody>
      </p:sp>
      <p:grpSp>
        <p:nvGrpSpPr>
          <p:cNvPr id="6" name="Group 118"/>
          <p:cNvGrpSpPr/>
          <p:nvPr/>
        </p:nvGrpSpPr>
        <p:grpSpPr>
          <a:xfrm>
            <a:off x="4531382" y="4994741"/>
            <a:ext cx="807280" cy="750228"/>
            <a:chOff x="5090990" y="5131872"/>
            <a:chExt cx="807280" cy="750228"/>
          </a:xfrm>
        </p:grpSpPr>
        <p:grpSp>
          <p:nvGrpSpPr>
            <p:cNvPr id="7" name="Group 103"/>
            <p:cNvGrpSpPr>
              <a:grpSpLocks/>
            </p:cNvGrpSpPr>
            <p:nvPr/>
          </p:nvGrpSpPr>
          <p:grpSpPr bwMode="auto">
            <a:xfrm>
              <a:off x="5206128" y="5131872"/>
              <a:ext cx="577004" cy="750228"/>
              <a:chOff x="1313" y="1691"/>
              <a:chExt cx="926" cy="1204"/>
            </a:xfrm>
          </p:grpSpPr>
          <p:sp>
            <p:nvSpPr>
              <p:cNvPr id="122" name="Freeform 89"/>
              <p:cNvSpPr>
                <a:spLocks/>
              </p:cNvSpPr>
              <p:nvPr/>
            </p:nvSpPr>
            <p:spPr bwMode="auto">
              <a:xfrm>
                <a:off x="1356" y="2626"/>
                <a:ext cx="840" cy="269"/>
              </a:xfrm>
              <a:custGeom>
                <a:avLst/>
                <a:gdLst>
                  <a:gd name="T0" fmla="*/ 178 w 356"/>
                  <a:gd name="T1" fmla="*/ 0 h 114"/>
                  <a:gd name="T2" fmla="*/ 0 w 356"/>
                  <a:gd name="T3" fmla="*/ 114 h 114"/>
                  <a:gd name="T4" fmla="*/ 356 w 356"/>
                  <a:gd name="T5" fmla="*/ 114 h 114"/>
                  <a:gd name="T6" fmla="*/ 178 w 356"/>
                  <a:gd name="T7" fmla="*/ 0 h 114"/>
                  <a:gd name="T8" fmla="*/ 0 60000 65536"/>
                  <a:gd name="T9" fmla="*/ 0 60000 65536"/>
                  <a:gd name="T10" fmla="*/ 0 60000 65536"/>
                  <a:gd name="T11" fmla="*/ 0 60000 65536"/>
                  <a:gd name="T12" fmla="*/ 0 w 356"/>
                  <a:gd name="T13" fmla="*/ 0 h 114"/>
                  <a:gd name="T14" fmla="*/ 356 w 356"/>
                  <a:gd name="T15" fmla="*/ 114 h 114"/>
                </a:gdLst>
                <a:ahLst/>
                <a:cxnLst>
                  <a:cxn ang="T8">
                    <a:pos x="T0" y="T1"/>
                  </a:cxn>
                  <a:cxn ang="T9">
                    <a:pos x="T2" y="T3"/>
                  </a:cxn>
                  <a:cxn ang="T10">
                    <a:pos x="T4" y="T5"/>
                  </a:cxn>
                  <a:cxn ang="T11">
                    <a:pos x="T6" y="T7"/>
                  </a:cxn>
                </a:cxnLst>
                <a:rect l="T12" t="T13" r="T14" b="T15"/>
                <a:pathLst>
                  <a:path w="356" h="114">
                    <a:moveTo>
                      <a:pt x="178" y="0"/>
                    </a:moveTo>
                    <a:cubicBezTo>
                      <a:pt x="99" y="0"/>
                      <a:pt x="31" y="47"/>
                      <a:pt x="0" y="114"/>
                    </a:cubicBezTo>
                    <a:cubicBezTo>
                      <a:pt x="356" y="114"/>
                      <a:pt x="356" y="114"/>
                      <a:pt x="356" y="114"/>
                    </a:cubicBezTo>
                    <a:cubicBezTo>
                      <a:pt x="325" y="47"/>
                      <a:pt x="257" y="0"/>
                      <a:pt x="178" y="0"/>
                    </a:cubicBezTo>
                    <a:close/>
                  </a:path>
                </a:pathLst>
              </a:custGeom>
              <a:gradFill rotWithShape="1">
                <a:gsLst>
                  <a:gs pos="0">
                    <a:srgbClr val="89A424">
                      <a:alpha val="29999"/>
                    </a:srgbClr>
                  </a:gs>
                  <a:gs pos="100000">
                    <a:srgbClr val="3F4C11">
                      <a:alpha val="0"/>
                    </a:srgbClr>
                  </a:gs>
                </a:gsLst>
                <a:lin ang="5400000" scaled="1"/>
              </a:gradFill>
              <a:ln w="9525">
                <a:noFill/>
                <a:round/>
                <a:headEnd/>
                <a:tailEnd/>
              </a:ln>
            </p:spPr>
            <p:txBody>
              <a:bodyPr wrap="square" lIns="82124" tIns="41061" rIns="82124" bIns="41061" anchor="ctr">
                <a:spAutoFit/>
              </a:bodyPr>
              <a:lstStyle/>
              <a:p>
                <a:endParaRPr lang="en-US"/>
              </a:p>
            </p:txBody>
          </p:sp>
          <p:sp>
            <p:nvSpPr>
              <p:cNvPr id="123" name="Oval 90"/>
              <p:cNvSpPr>
                <a:spLocks noChangeArrowheads="1"/>
              </p:cNvSpPr>
              <p:nvPr/>
            </p:nvSpPr>
            <p:spPr bwMode="auto">
              <a:xfrm>
                <a:off x="1313" y="1691"/>
                <a:ext cx="926" cy="927"/>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wrap="none" lIns="73025" tIns="36511" rIns="73025" bIns="36511" anchor="ctr"/>
              <a:lstStyle/>
              <a:p>
                <a:endParaRPr lang="en-US"/>
              </a:p>
            </p:txBody>
          </p:sp>
          <p:sp>
            <p:nvSpPr>
              <p:cNvPr id="125" name="Freeform 92"/>
              <p:cNvSpPr>
                <a:spLocks/>
              </p:cNvSpPr>
              <p:nvPr/>
            </p:nvSpPr>
            <p:spPr bwMode="auto">
              <a:xfrm>
                <a:off x="1316" y="1710"/>
                <a:ext cx="921" cy="532"/>
              </a:xfrm>
              <a:custGeom>
                <a:avLst/>
                <a:gdLst>
                  <a:gd name="T0" fmla="*/ 195 w 390"/>
                  <a:gd name="T1" fmla="*/ 187 h 225"/>
                  <a:gd name="T2" fmla="*/ 380 w 390"/>
                  <a:gd name="T3" fmla="*/ 159 h 225"/>
                  <a:gd name="T4" fmla="*/ 328 w 390"/>
                  <a:gd name="T5" fmla="*/ 55 h 225"/>
                  <a:gd name="T6" fmla="*/ 328 w 390"/>
                  <a:gd name="T7" fmla="*/ 55 h 225"/>
                  <a:gd name="T8" fmla="*/ 195 w 390"/>
                  <a:gd name="T9" fmla="*/ 0 h 225"/>
                  <a:gd name="T10" fmla="*/ 195 w 390"/>
                  <a:gd name="T11" fmla="*/ 0 h 225"/>
                  <a:gd name="T12" fmla="*/ 195 w 390"/>
                  <a:gd name="T13" fmla="*/ 0 h 225"/>
                  <a:gd name="T14" fmla="*/ 62 w 390"/>
                  <a:gd name="T15" fmla="*/ 55 h 225"/>
                  <a:gd name="T16" fmla="*/ 62 w 390"/>
                  <a:gd name="T17" fmla="*/ 55 h 225"/>
                  <a:gd name="T18" fmla="*/ 9 w 390"/>
                  <a:gd name="T19" fmla="*/ 159 h 225"/>
                  <a:gd name="T20" fmla="*/ 195 w 390"/>
                  <a:gd name="T21" fmla="*/ 187 h 2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0"/>
                  <a:gd name="T34" fmla="*/ 0 h 225"/>
                  <a:gd name="T35" fmla="*/ 390 w 390"/>
                  <a:gd name="T36" fmla="*/ 225 h 2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0" h="225">
                    <a:moveTo>
                      <a:pt x="195" y="187"/>
                    </a:moveTo>
                    <a:cubicBezTo>
                      <a:pt x="262" y="187"/>
                      <a:pt x="390" y="225"/>
                      <a:pt x="380" y="159"/>
                    </a:cubicBezTo>
                    <a:cubicBezTo>
                      <a:pt x="374" y="118"/>
                      <a:pt x="355" y="82"/>
                      <a:pt x="328" y="55"/>
                    </a:cubicBezTo>
                    <a:cubicBezTo>
                      <a:pt x="328" y="55"/>
                      <a:pt x="328" y="55"/>
                      <a:pt x="328" y="55"/>
                    </a:cubicBezTo>
                    <a:cubicBezTo>
                      <a:pt x="294" y="21"/>
                      <a:pt x="247" y="0"/>
                      <a:pt x="195" y="0"/>
                    </a:cubicBezTo>
                    <a:cubicBezTo>
                      <a:pt x="195" y="0"/>
                      <a:pt x="195" y="0"/>
                      <a:pt x="195" y="0"/>
                    </a:cubicBezTo>
                    <a:cubicBezTo>
                      <a:pt x="195" y="0"/>
                      <a:pt x="195" y="0"/>
                      <a:pt x="195" y="0"/>
                    </a:cubicBezTo>
                    <a:cubicBezTo>
                      <a:pt x="143" y="0"/>
                      <a:pt x="96" y="21"/>
                      <a:pt x="62" y="55"/>
                    </a:cubicBezTo>
                    <a:cubicBezTo>
                      <a:pt x="62" y="55"/>
                      <a:pt x="62" y="55"/>
                      <a:pt x="62" y="55"/>
                    </a:cubicBezTo>
                    <a:cubicBezTo>
                      <a:pt x="34" y="82"/>
                      <a:pt x="15" y="118"/>
                      <a:pt x="9" y="159"/>
                    </a:cubicBezTo>
                    <a:cubicBezTo>
                      <a:pt x="0" y="225"/>
                      <a:pt x="127" y="187"/>
                      <a:pt x="195" y="187"/>
                    </a:cubicBezTo>
                    <a:close/>
                  </a:path>
                </a:pathLst>
              </a:custGeom>
              <a:gradFill rotWithShape="1">
                <a:gsLst>
                  <a:gs pos="0">
                    <a:srgbClr val="FFFFFF">
                      <a:alpha val="79999"/>
                    </a:srgbClr>
                  </a:gs>
                  <a:gs pos="100000">
                    <a:srgbClr val="9A9A9A">
                      <a:alpha val="10001"/>
                    </a:srgbClr>
                  </a:gs>
                </a:gsLst>
                <a:lin ang="5400000" scaled="1"/>
              </a:gradFill>
              <a:ln w="9525">
                <a:noFill/>
                <a:round/>
                <a:headEnd/>
                <a:tailEnd/>
              </a:ln>
            </p:spPr>
            <p:txBody>
              <a:bodyPr wrap="square" lIns="82124" tIns="41061" rIns="82124" bIns="41061" anchor="ctr">
                <a:spAutoFit/>
              </a:bodyPr>
              <a:lstStyle/>
              <a:p>
                <a:endParaRPr lang="en-US"/>
              </a:p>
            </p:txBody>
          </p:sp>
        </p:grpSp>
        <p:sp>
          <p:nvSpPr>
            <p:cNvPr id="121" name="TextBox 120"/>
            <p:cNvSpPr txBox="1"/>
            <p:nvPr/>
          </p:nvSpPr>
          <p:spPr>
            <a:xfrm>
              <a:off x="5090990" y="5299825"/>
              <a:ext cx="807280" cy="230832"/>
            </a:xfrm>
            <a:prstGeom prst="rect">
              <a:avLst/>
            </a:prstGeom>
            <a:noFill/>
          </p:spPr>
          <p:txBody>
            <a:bodyPr wrap="square" rtlCol="0">
              <a:spAutoFit/>
            </a:bodyPr>
            <a:lstStyle/>
            <a:p>
              <a:pPr algn="ctr"/>
              <a:r>
                <a:rPr lang="en-US" sz="900" b="1" dirty="0" smtClean="0">
                  <a:solidFill>
                    <a:schemeClr val="bg1"/>
                  </a:solidFill>
                  <a:effectLst>
                    <a:outerShdw blurRad="38100" dist="38100" dir="2700000" algn="tl">
                      <a:srgbClr val="000000">
                        <a:alpha val="43137"/>
                      </a:srgbClr>
                    </a:outerShdw>
                  </a:effectLst>
                </a:rPr>
                <a:t>VXC 4000</a:t>
              </a:r>
              <a:endParaRPr lang="en-US" sz="900" b="1" dirty="0">
                <a:solidFill>
                  <a:schemeClr val="bg1"/>
                </a:solidFill>
                <a:effectLst>
                  <a:outerShdw blurRad="38100" dist="38100" dir="2700000" algn="tl">
                    <a:srgbClr val="000000">
                      <a:alpha val="43137"/>
                    </a:srgbClr>
                  </a:outerShdw>
                </a:effectLst>
              </a:endParaRPr>
            </a:p>
          </p:txBody>
        </p:sp>
      </p:grpSp>
      <p:sp>
        <p:nvSpPr>
          <p:cNvPr id="128" name="TextBox 127"/>
          <p:cNvSpPr txBox="1"/>
          <p:nvPr/>
        </p:nvSpPr>
        <p:spPr>
          <a:xfrm>
            <a:off x="4204602" y="2568800"/>
            <a:ext cx="784538" cy="184666"/>
          </a:xfrm>
          <a:prstGeom prst="rect">
            <a:avLst/>
          </a:prstGeom>
        </p:spPr>
        <p:txBody>
          <a:bodyPr wrap="square" lIns="0" tIns="0" rIns="0" bIns="0" anchor="ctr" anchorCtr="0">
            <a:spAutoFit/>
          </a:bodyPr>
          <a:lstStyle/>
          <a:p>
            <a:pPr algn="ctr" rtl="0" fontAlgn="base">
              <a:spcBef>
                <a:spcPct val="0"/>
              </a:spcBef>
              <a:spcAft>
                <a:spcPct val="0"/>
              </a:spcAft>
            </a:pPr>
            <a:r>
              <a:rPr lang="en-US" sz="1200" b="1" kern="1200" dirty="0" smtClean="0">
                <a:solidFill>
                  <a:schemeClr val="accent6"/>
                </a:solidFill>
                <a:latin typeface="Arial"/>
                <a:ea typeface="+mn-ea"/>
                <a:cs typeface="Arial" charset="0"/>
              </a:rPr>
              <a:t>VXC 6215</a:t>
            </a:r>
            <a:endParaRPr lang="en-US" sz="1200" b="1" kern="1200" dirty="0">
              <a:solidFill>
                <a:schemeClr val="accent6"/>
              </a:solidFill>
              <a:latin typeface="Arial"/>
              <a:ea typeface="+mn-ea"/>
              <a:cs typeface="Arial" charset="0"/>
            </a:endParaRPr>
          </a:p>
        </p:txBody>
      </p:sp>
      <p:pic>
        <p:nvPicPr>
          <p:cNvPr id="55" name="Picture 54" descr="Hware2.png"/>
          <p:cNvPicPr>
            <a:picLocks noChangeAspect="1"/>
          </p:cNvPicPr>
          <p:nvPr/>
        </p:nvPicPr>
        <p:blipFill>
          <a:blip r:embed="rId12" cstate="print"/>
          <a:stretch>
            <a:fillRect/>
          </a:stretch>
        </p:blipFill>
        <p:spPr>
          <a:xfrm>
            <a:off x="4538532" y="2004815"/>
            <a:ext cx="338378" cy="514176"/>
          </a:xfrm>
          <a:prstGeom prst="rect">
            <a:avLst/>
          </a:prstGeom>
        </p:spPr>
      </p:pic>
      <p:sp>
        <p:nvSpPr>
          <p:cNvPr id="67" name="Title 1"/>
          <p:cNvSpPr>
            <a:spLocks noGrp="1"/>
          </p:cNvSpPr>
          <p:nvPr>
            <p:ph type="title"/>
          </p:nvPr>
        </p:nvSpPr>
        <p:spPr/>
        <p:txBody>
          <a:bodyPr/>
          <a:lstStyle/>
          <a:p>
            <a:r>
              <a:rPr lang="en-US" sz="3200" spc="0" dirty="0" smtClean="0">
                <a:solidFill>
                  <a:srgbClr val="1E1F81"/>
                </a:solidFill>
              </a:rPr>
              <a:t>Voice, Video, and Virtual Desktop</a:t>
            </a:r>
            <a:endParaRPr lang="en-US" sz="3200" spc="0" dirty="0">
              <a:solidFill>
                <a:srgbClr val="1E1F8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outHorizontal)">
                                      <p:cBhvr>
                                        <p:cTn id="7" dur="500"/>
                                        <p:tgtEl>
                                          <p:spTgt spid="8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wipe(left)">
                                      <p:cBhvr>
                                        <p:cTn id="11" dur="500"/>
                                        <p:tgtEl>
                                          <p:spTgt spid="83"/>
                                        </p:tgtEl>
                                      </p:cBhvr>
                                    </p:animEffect>
                                  </p:childTnLst>
                                </p:cTn>
                              </p:par>
                              <p:par>
                                <p:cTn id="12" presetID="22" presetClass="entr" presetSubtype="8" fill="hold" nodeType="with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wipe(left)">
                                      <p:cBhvr>
                                        <p:cTn id="14" dur="500"/>
                                        <p:tgtEl>
                                          <p:spTgt spid="84"/>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85"/>
                                        </p:tgtEl>
                                        <p:attrNameLst>
                                          <p:attrName>style.visibility</p:attrName>
                                        </p:attrNameLst>
                                      </p:cBhvr>
                                      <p:to>
                                        <p:strVal val="visible"/>
                                      </p:to>
                                    </p:set>
                                    <p:anim calcmode="lin" valueType="num">
                                      <p:cBhvr>
                                        <p:cTn id="18" dur="500" fill="hold"/>
                                        <p:tgtEl>
                                          <p:spTgt spid="85"/>
                                        </p:tgtEl>
                                        <p:attrNameLst>
                                          <p:attrName>ppt_w</p:attrName>
                                        </p:attrNameLst>
                                      </p:cBhvr>
                                      <p:tavLst>
                                        <p:tav tm="0">
                                          <p:val>
                                            <p:fltVal val="0"/>
                                          </p:val>
                                        </p:tav>
                                        <p:tav tm="100000">
                                          <p:val>
                                            <p:strVal val="#ppt_w"/>
                                          </p:val>
                                        </p:tav>
                                      </p:tavLst>
                                    </p:anim>
                                    <p:anim calcmode="lin" valueType="num">
                                      <p:cBhvr>
                                        <p:cTn id="19" dur="500" fill="hold"/>
                                        <p:tgtEl>
                                          <p:spTgt spid="85"/>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childTnLst>
                                    <p:set>
                                      <p:cBhvr>
                                        <p:cTn id="21" dur="1" fill="hold">
                                          <p:stCondLst>
                                            <p:cond delay="0"/>
                                          </p:stCondLst>
                                        </p:cTn>
                                        <p:tgtEl>
                                          <p:spTgt spid="86"/>
                                        </p:tgtEl>
                                        <p:attrNameLst>
                                          <p:attrName>style.visibility</p:attrName>
                                        </p:attrNameLst>
                                      </p:cBhvr>
                                      <p:to>
                                        <p:strVal val="visible"/>
                                      </p:to>
                                    </p:set>
                                    <p:anim calcmode="lin" valueType="num">
                                      <p:cBhvr>
                                        <p:cTn id="22" dur="500" fill="hold"/>
                                        <p:tgtEl>
                                          <p:spTgt spid="86"/>
                                        </p:tgtEl>
                                        <p:attrNameLst>
                                          <p:attrName>ppt_w</p:attrName>
                                        </p:attrNameLst>
                                      </p:cBhvr>
                                      <p:tavLst>
                                        <p:tav tm="0">
                                          <p:val>
                                            <p:fltVal val="0"/>
                                          </p:val>
                                        </p:tav>
                                        <p:tav tm="100000">
                                          <p:val>
                                            <p:strVal val="#ppt_w"/>
                                          </p:val>
                                        </p:tav>
                                      </p:tavLst>
                                    </p:anim>
                                    <p:anim calcmode="lin" valueType="num">
                                      <p:cBhvr>
                                        <p:cTn id="23" dur="500" fill="hold"/>
                                        <p:tgtEl>
                                          <p:spTgt spid="8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xit" presetSubtype="2" fill="hold" nodeType="clickEffect">
                                  <p:stCondLst>
                                    <p:cond delay="0"/>
                                  </p:stCondLst>
                                  <p:childTnLst>
                                    <p:animEffect transition="out" filter="wipe(right)">
                                      <p:cBhvr>
                                        <p:cTn id="27" dur="500"/>
                                        <p:tgtEl>
                                          <p:spTgt spid="83"/>
                                        </p:tgtEl>
                                      </p:cBhvr>
                                    </p:animEffect>
                                    <p:set>
                                      <p:cBhvr>
                                        <p:cTn id="28" dur="1" fill="hold">
                                          <p:stCondLst>
                                            <p:cond delay="499"/>
                                          </p:stCondLst>
                                        </p:cTn>
                                        <p:tgtEl>
                                          <p:spTgt spid="83"/>
                                        </p:tgtEl>
                                        <p:attrNameLst>
                                          <p:attrName>style.visibility</p:attrName>
                                        </p:attrNameLst>
                                      </p:cBhvr>
                                      <p:to>
                                        <p:strVal val="hidden"/>
                                      </p:to>
                                    </p:set>
                                  </p:childTnLst>
                                </p:cTn>
                              </p:par>
                              <p:par>
                                <p:cTn id="29" presetID="22" presetClass="exit" presetSubtype="2" fill="hold" nodeType="withEffect">
                                  <p:stCondLst>
                                    <p:cond delay="0"/>
                                  </p:stCondLst>
                                  <p:childTnLst>
                                    <p:animEffect transition="out" filter="wipe(right)">
                                      <p:cBhvr>
                                        <p:cTn id="30" dur="500"/>
                                        <p:tgtEl>
                                          <p:spTgt spid="84"/>
                                        </p:tgtEl>
                                      </p:cBhvr>
                                    </p:animEffect>
                                    <p:set>
                                      <p:cBhvr>
                                        <p:cTn id="31" dur="1" fill="hold">
                                          <p:stCondLst>
                                            <p:cond delay="499"/>
                                          </p:stCondLst>
                                        </p:cTn>
                                        <p:tgtEl>
                                          <p:spTgt spid="84"/>
                                        </p:tgtEl>
                                        <p:attrNameLst>
                                          <p:attrName>style.visibility</p:attrName>
                                        </p:attrNameLst>
                                      </p:cBhvr>
                                      <p:to>
                                        <p:strVal val="hidden"/>
                                      </p:to>
                                    </p:set>
                                  </p:childTnLst>
                                </p:cTn>
                              </p:par>
                              <p:par>
                                <p:cTn id="32" presetID="16" presetClass="exit" presetSubtype="26" fill="hold" nodeType="withEffect">
                                  <p:stCondLst>
                                    <p:cond delay="0"/>
                                  </p:stCondLst>
                                  <p:childTnLst>
                                    <p:animEffect transition="out" filter="barn(inHorizontal)">
                                      <p:cBhvr>
                                        <p:cTn id="33" dur="500"/>
                                        <p:tgtEl>
                                          <p:spTgt spid="80"/>
                                        </p:tgtEl>
                                      </p:cBhvr>
                                    </p:animEffect>
                                    <p:set>
                                      <p:cBhvr>
                                        <p:cTn id="34" dur="1" fill="hold">
                                          <p:stCondLst>
                                            <p:cond delay="499"/>
                                          </p:stCondLst>
                                        </p:cTn>
                                        <p:tgtEl>
                                          <p:spTgt spid="80"/>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000"/>
                                        <p:tgtEl>
                                          <p:spTgt spid="85"/>
                                        </p:tgtEl>
                                      </p:cBhvr>
                                    </p:animEffect>
                                    <p:set>
                                      <p:cBhvr>
                                        <p:cTn id="37" dur="1" fill="hold">
                                          <p:stCondLst>
                                            <p:cond delay="999"/>
                                          </p:stCondLst>
                                        </p:cTn>
                                        <p:tgtEl>
                                          <p:spTgt spid="8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86"/>
                                        </p:tgtEl>
                                      </p:cBhvr>
                                    </p:animEffect>
                                    <p:set>
                                      <p:cBhvr>
                                        <p:cTn id="40" dur="1" fill="hold">
                                          <p:stCondLst>
                                            <p:cond delay="999"/>
                                          </p:stCondLst>
                                        </p:cTn>
                                        <p:tgtEl>
                                          <p:spTgt spid="86"/>
                                        </p:tgtEl>
                                        <p:attrNameLst>
                                          <p:attrName>style.visibility</p:attrName>
                                        </p:attrNameLst>
                                      </p:cBhvr>
                                      <p:to>
                                        <p:strVal val="hidden"/>
                                      </p:to>
                                    </p:se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par>
                          <p:cTn id="45" fill="hold">
                            <p:stCondLst>
                              <p:cond delay="1500"/>
                            </p:stCondLst>
                            <p:childTnLst>
                              <p:par>
                                <p:cTn id="46" presetID="17" presetClass="entr" presetSubtype="10" fill="hold" grpId="0" nodeType="afterEffect">
                                  <p:stCondLst>
                                    <p:cond delay="0"/>
                                  </p:stCondLst>
                                  <p:childTnLst>
                                    <p:set>
                                      <p:cBhvr>
                                        <p:cTn id="47" dur="1" fill="hold">
                                          <p:stCondLst>
                                            <p:cond delay="0"/>
                                          </p:stCondLst>
                                        </p:cTn>
                                        <p:tgtEl>
                                          <p:spTgt spid="117"/>
                                        </p:tgtEl>
                                        <p:attrNameLst>
                                          <p:attrName>style.visibility</p:attrName>
                                        </p:attrNameLst>
                                      </p:cBhvr>
                                      <p:to>
                                        <p:strVal val="visible"/>
                                      </p:to>
                                    </p:set>
                                    <p:anim calcmode="lin" valueType="num">
                                      <p:cBhvr>
                                        <p:cTn id="48" dur="500" fill="hold"/>
                                        <p:tgtEl>
                                          <p:spTgt spid="117"/>
                                        </p:tgtEl>
                                        <p:attrNameLst>
                                          <p:attrName>ppt_w</p:attrName>
                                        </p:attrNameLst>
                                      </p:cBhvr>
                                      <p:tavLst>
                                        <p:tav tm="0">
                                          <p:val>
                                            <p:fltVal val="0"/>
                                          </p:val>
                                        </p:tav>
                                        <p:tav tm="100000">
                                          <p:val>
                                            <p:strVal val="#ppt_w"/>
                                          </p:val>
                                        </p:tav>
                                      </p:tavLst>
                                    </p:anim>
                                    <p:anim calcmode="lin" valueType="num">
                                      <p:cBhvr>
                                        <p:cTn id="49" dur="500" fill="hold"/>
                                        <p:tgtEl>
                                          <p:spTgt spid="117"/>
                                        </p:tgtEl>
                                        <p:attrNameLst>
                                          <p:attrName>ppt_h</p:attrName>
                                        </p:attrNameLst>
                                      </p:cBhvr>
                                      <p:tavLst>
                                        <p:tav tm="0">
                                          <p:val>
                                            <p:strVal val="#ppt_h"/>
                                          </p:val>
                                        </p:tav>
                                        <p:tav tm="100000">
                                          <p:val>
                                            <p:strVal val="#ppt_h"/>
                                          </p:val>
                                        </p:tav>
                                      </p:tavLst>
                                    </p:anim>
                                  </p:childTnLst>
                                </p:cTn>
                              </p:par>
                            </p:childTnLst>
                          </p:cTn>
                        </p:par>
                        <p:par>
                          <p:cTn id="50" fill="hold">
                            <p:stCondLst>
                              <p:cond delay="2000"/>
                            </p:stCondLst>
                            <p:childTnLst>
                              <p:par>
                                <p:cTn id="51" presetID="16" presetClass="entr" presetSubtype="42" fill="hold" nodeType="afterEffect">
                                  <p:stCondLst>
                                    <p:cond delay="0"/>
                                  </p:stCondLst>
                                  <p:childTnLst>
                                    <p:set>
                                      <p:cBhvr>
                                        <p:cTn id="52" dur="1" fill="hold">
                                          <p:stCondLst>
                                            <p:cond delay="0"/>
                                          </p:stCondLst>
                                        </p:cTn>
                                        <p:tgtEl>
                                          <p:spTgt spid="116"/>
                                        </p:tgtEl>
                                        <p:attrNameLst>
                                          <p:attrName>style.visibility</p:attrName>
                                        </p:attrNameLst>
                                      </p:cBhvr>
                                      <p:to>
                                        <p:strVal val="visible"/>
                                      </p:to>
                                    </p:set>
                                    <p:animEffect transition="in" filter="barn(outHorizontal)">
                                      <p:cBhvr>
                                        <p:cTn id="53"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5" grpId="1"/>
      <p:bldP spid="86" grpId="0"/>
      <p:bldP spid="86" grpId="1"/>
      <p:bldP spid="1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ound Same Side Corner Rectangle 151"/>
          <p:cNvSpPr/>
          <p:nvPr/>
        </p:nvSpPr>
        <p:spPr>
          <a:xfrm flipH="1" flipV="1">
            <a:off x="0" y="1395413"/>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Rounded Rectangle 165"/>
          <p:cNvSpPr/>
          <p:nvPr/>
        </p:nvSpPr>
        <p:spPr>
          <a:xfrm>
            <a:off x="6619875" y="1800478"/>
            <a:ext cx="2019300" cy="4077908"/>
          </a:xfrm>
          <a:prstGeom prst="roundRect">
            <a:avLst>
              <a:gd name="adj" fmla="val 5125"/>
            </a:avLst>
          </a:prstGeom>
          <a:solidFill>
            <a:schemeClr val="bg1">
              <a:lumMod val="65000"/>
            </a:schemeClr>
          </a:solidFill>
          <a:ln w="15875">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5000"/>
              </a:lnSpc>
              <a:spcBef>
                <a:spcPct val="0"/>
              </a:spcBef>
              <a:spcAft>
                <a:spcPct val="0"/>
              </a:spcAft>
              <a:defRPr/>
            </a:pPr>
            <a:endParaRPr lang="en-US" dirty="0"/>
          </a:p>
        </p:txBody>
      </p:sp>
      <p:sp>
        <p:nvSpPr>
          <p:cNvPr id="195" name="Rounded Rectangle 194"/>
          <p:cNvSpPr/>
          <p:nvPr/>
        </p:nvSpPr>
        <p:spPr>
          <a:xfrm>
            <a:off x="4301004" y="1836360"/>
            <a:ext cx="1606798" cy="4038600"/>
          </a:xfrm>
          <a:prstGeom prst="roundRect">
            <a:avLst>
              <a:gd name="adj" fmla="val 7418"/>
            </a:avLst>
          </a:prstGeom>
          <a:solidFill>
            <a:schemeClr val="bg1">
              <a:lumMod val="65000"/>
            </a:schemeClr>
          </a:solidFill>
          <a:ln w="15875">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5000"/>
              </a:lnSpc>
              <a:spcBef>
                <a:spcPct val="0"/>
              </a:spcBef>
              <a:spcAft>
                <a:spcPct val="0"/>
              </a:spcAft>
              <a:defRPr/>
            </a:pPr>
            <a:endParaRPr lang="en-US" dirty="0"/>
          </a:p>
        </p:txBody>
      </p:sp>
      <p:sp>
        <p:nvSpPr>
          <p:cNvPr id="224" name="Round Same Side Corner Rectangle 223"/>
          <p:cNvSpPr/>
          <p:nvPr/>
        </p:nvSpPr>
        <p:spPr>
          <a:xfrm>
            <a:off x="6620720" y="1804091"/>
            <a:ext cx="1990846" cy="3553428"/>
          </a:xfrm>
          <a:prstGeom prst="round2SameRect">
            <a:avLst>
              <a:gd name="adj1" fmla="val 3897"/>
              <a:gd name="adj2" fmla="val 0"/>
            </a:avLst>
          </a:prstGeom>
          <a:solidFill>
            <a:schemeClr val="accent6">
              <a:lumMod val="20000"/>
              <a:lumOff val="80000"/>
              <a:alpha val="40000"/>
            </a:schemeClr>
          </a:solidFill>
          <a:ln>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5" name="Rounded Rectangle 224"/>
          <p:cNvSpPr/>
          <p:nvPr/>
        </p:nvSpPr>
        <p:spPr>
          <a:xfrm>
            <a:off x="4289429" y="1836360"/>
            <a:ext cx="1606798" cy="4027083"/>
          </a:xfrm>
          <a:prstGeom prst="roundRect">
            <a:avLst>
              <a:gd name="adj" fmla="val 7418"/>
            </a:avLst>
          </a:prstGeom>
          <a:solidFill>
            <a:schemeClr val="accent6">
              <a:lumMod val="20000"/>
              <a:lumOff val="80000"/>
              <a:alpha val="40000"/>
            </a:schemeClr>
          </a:solidFill>
          <a:ln>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5000"/>
              </a:lnSpc>
              <a:spcBef>
                <a:spcPct val="0"/>
              </a:spcBef>
              <a:spcAft>
                <a:spcPct val="0"/>
              </a:spcAft>
              <a:defRPr/>
            </a:pPr>
            <a:endParaRPr lang="en-US" dirty="0" smtClean="0"/>
          </a:p>
        </p:txBody>
      </p:sp>
      <p:sp>
        <p:nvSpPr>
          <p:cNvPr id="188" name="Rounded Rectangle 187"/>
          <p:cNvSpPr/>
          <p:nvPr/>
        </p:nvSpPr>
        <p:spPr bwMode="auto">
          <a:xfrm>
            <a:off x="359464" y="1639714"/>
            <a:ext cx="3205971" cy="4321390"/>
          </a:xfrm>
          <a:prstGeom prst="roundRect">
            <a:avLst>
              <a:gd name="adj" fmla="val 4392"/>
            </a:avLst>
          </a:prstGeom>
          <a:solidFill>
            <a:schemeClr val="bg1">
              <a:lumMod val="65000"/>
            </a:schemeClr>
          </a:solidFill>
          <a:ln w="15875">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p>
        </p:txBody>
      </p:sp>
      <p:sp>
        <p:nvSpPr>
          <p:cNvPr id="187" name="Title 186"/>
          <p:cNvSpPr>
            <a:spLocks noGrp="1"/>
          </p:cNvSpPr>
          <p:nvPr>
            <p:ph type="title"/>
          </p:nvPr>
        </p:nvSpPr>
        <p:spPr/>
        <p:txBody>
          <a:bodyPr/>
          <a:lstStyle/>
          <a:p>
            <a:r>
              <a:rPr lang="en-US" dirty="0" smtClean="0"/>
              <a:t>Cisco VXI</a:t>
            </a:r>
            <a:br>
              <a:rPr lang="en-US" dirty="0" smtClean="0"/>
            </a:br>
            <a:r>
              <a:rPr lang="en-US" sz="2400" dirty="0" smtClean="0">
                <a:solidFill>
                  <a:srgbClr val="1E1F81"/>
                </a:solidFill>
              </a:rPr>
              <a:t>Virtualized, End-to-End Solution</a:t>
            </a:r>
          </a:p>
        </p:txBody>
      </p:sp>
      <p:sp>
        <p:nvSpPr>
          <p:cNvPr id="149" name="Rounded Rectangle 148"/>
          <p:cNvSpPr/>
          <p:nvPr/>
        </p:nvSpPr>
        <p:spPr>
          <a:xfrm>
            <a:off x="6933700" y="950414"/>
            <a:ext cx="480790" cy="306712"/>
          </a:xfrm>
          <a:prstGeom prst="roundRect">
            <a:avLst/>
          </a:prstGeom>
          <a:solidFill>
            <a:schemeClr val="accent6">
              <a:lumMod val="20000"/>
              <a:lumOff val="80000"/>
              <a:alpha val="40000"/>
            </a:schemeClr>
          </a:solidFill>
          <a:ln>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5000"/>
              </a:lnSpc>
              <a:spcBef>
                <a:spcPct val="0"/>
              </a:spcBef>
              <a:spcAft>
                <a:spcPct val="0"/>
              </a:spcAft>
              <a:defRPr/>
            </a:pPr>
            <a:endParaRPr lang="en-US" dirty="0"/>
          </a:p>
        </p:txBody>
      </p:sp>
      <p:sp>
        <p:nvSpPr>
          <p:cNvPr id="190" name="Rounded Rectangle 33"/>
          <p:cNvSpPr>
            <a:spLocks noChangeArrowheads="1"/>
          </p:cNvSpPr>
          <p:nvPr/>
        </p:nvSpPr>
        <p:spPr bwMode="auto">
          <a:xfrm>
            <a:off x="2251110" y="1897646"/>
            <a:ext cx="582122" cy="369118"/>
          </a:xfrm>
          <a:prstGeom prst="roundRect">
            <a:avLst>
              <a:gd name="adj" fmla="val 16667"/>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lnSpc>
                <a:spcPct val="95000"/>
              </a:lnSpc>
              <a:defRPr/>
            </a:pPr>
            <a:r>
              <a:rPr lang="en-US" sz="800" dirty="0">
                <a:solidFill>
                  <a:srgbClr val="FFFFFF"/>
                </a:solidFill>
                <a:latin typeface="Arial"/>
              </a:rPr>
              <a:t>MS Office</a:t>
            </a:r>
          </a:p>
        </p:txBody>
      </p:sp>
      <p:sp>
        <p:nvSpPr>
          <p:cNvPr id="230" name="Rectangle 229"/>
          <p:cNvSpPr/>
          <p:nvPr/>
        </p:nvSpPr>
        <p:spPr>
          <a:xfrm>
            <a:off x="689909" y="1381706"/>
            <a:ext cx="2545080" cy="276999"/>
          </a:xfrm>
          <a:prstGeom prst="rect">
            <a:avLst/>
          </a:prstGeom>
        </p:spPr>
        <p:txBody>
          <a:bodyPr wrap="square">
            <a:spAutoFit/>
          </a:bodyPr>
          <a:lstStyle/>
          <a:p>
            <a:pPr algn="ctr" rtl="0"/>
            <a:r>
              <a:rPr lang="en-US" sz="1200" b="1" kern="1200" dirty="0">
                <a:solidFill>
                  <a:srgbClr val="3A3A3A"/>
                </a:solidFill>
                <a:latin typeface="Arial"/>
                <a:ea typeface="+mn-ea"/>
                <a:cs typeface="+mn-cs"/>
              </a:rPr>
              <a:t>Virtualized </a:t>
            </a:r>
            <a:r>
              <a:rPr lang="en-US" sz="1200" b="1" kern="1200" dirty="0" smtClean="0">
                <a:solidFill>
                  <a:srgbClr val="3A3A3A"/>
                </a:solidFill>
                <a:latin typeface="Arial"/>
                <a:ea typeface="+mn-ea"/>
                <a:cs typeface="+mn-cs"/>
              </a:rPr>
              <a:t>Data </a:t>
            </a:r>
            <a:r>
              <a:rPr lang="en-US" sz="1200" b="1" kern="1200" dirty="0">
                <a:solidFill>
                  <a:srgbClr val="3A3A3A"/>
                </a:solidFill>
                <a:latin typeface="Arial"/>
                <a:ea typeface="+mn-ea"/>
                <a:cs typeface="+mn-cs"/>
              </a:rPr>
              <a:t>Center</a:t>
            </a:r>
          </a:p>
        </p:txBody>
      </p:sp>
      <p:pic>
        <p:nvPicPr>
          <p:cNvPr id="114" name="Picture 113" descr="microsoft-wt.png"/>
          <p:cNvPicPr>
            <a:picLocks noChangeAspect="1"/>
          </p:cNvPicPr>
          <p:nvPr/>
        </p:nvPicPr>
        <p:blipFill>
          <a:blip r:embed="rId3" cstate="print"/>
          <a:stretch>
            <a:fillRect/>
          </a:stretch>
        </p:blipFill>
        <p:spPr>
          <a:xfrm>
            <a:off x="2280957" y="3165534"/>
            <a:ext cx="595170" cy="125621"/>
          </a:xfrm>
          <a:prstGeom prst="rect">
            <a:avLst/>
          </a:prstGeom>
        </p:spPr>
      </p:pic>
      <p:pic>
        <p:nvPicPr>
          <p:cNvPr id="115" name="Picture 114" descr="citrix-wt.png"/>
          <p:cNvPicPr>
            <a:picLocks noChangeAspect="1"/>
          </p:cNvPicPr>
          <p:nvPr/>
        </p:nvPicPr>
        <p:blipFill>
          <a:blip r:embed="rId4" cstate="print"/>
          <a:stretch>
            <a:fillRect/>
          </a:stretch>
        </p:blipFill>
        <p:spPr>
          <a:xfrm>
            <a:off x="1033031" y="3139634"/>
            <a:ext cx="385465" cy="186500"/>
          </a:xfrm>
          <a:prstGeom prst="rect">
            <a:avLst/>
          </a:prstGeom>
        </p:spPr>
      </p:pic>
      <p:pic>
        <p:nvPicPr>
          <p:cNvPr id="116" name="Picture 115" descr="vmware-wt.png"/>
          <p:cNvPicPr>
            <a:picLocks noChangeAspect="1"/>
          </p:cNvPicPr>
          <p:nvPr/>
        </p:nvPicPr>
        <p:blipFill>
          <a:blip r:embed="rId5" cstate="print"/>
          <a:stretch>
            <a:fillRect/>
          </a:stretch>
        </p:blipFill>
        <p:spPr>
          <a:xfrm>
            <a:off x="1525207" y="3165649"/>
            <a:ext cx="634115" cy="120696"/>
          </a:xfrm>
          <a:prstGeom prst="rect">
            <a:avLst/>
          </a:prstGeom>
        </p:spPr>
      </p:pic>
      <p:pic>
        <p:nvPicPr>
          <p:cNvPr id="118" name="Picture 117" descr="citrix-wt.png"/>
          <p:cNvPicPr>
            <a:picLocks noChangeAspect="1"/>
          </p:cNvPicPr>
          <p:nvPr/>
        </p:nvPicPr>
        <p:blipFill>
          <a:blip r:embed="rId6" cstate="print"/>
          <a:stretch>
            <a:fillRect/>
          </a:stretch>
        </p:blipFill>
        <p:spPr>
          <a:xfrm>
            <a:off x="1224774" y="2596910"/>
            <a:ext cx="564667" cy="273203"/>
          </a:xfrm>
          <a:prstGeom prst="rect">
            <a:avLst/>
          </a:prstGeom>
        </p:spPr>
      </p:pic>
      <p:pic>
        <p:nvPicPr>
          <p:cNvPr id="119" name="Picture 118" descr="vmware-wt.png"/>
          <p:cNvPicPr>
            <a:picLocks noChangeAspect="1"/>
          </p:cNvPicPr>
          <p:nvPr/>
        </p:nvPicPr>
        <p:blipFill>
          <a:blip r:embed="rId7" cstate="print"/>
          <a:stretch>
            <a:fillRect/>
          </a:stretch>
        </p:blipFill>
        <p:spPr>
          <a:xfrm>
            <a:off x="1963293" y="2661910"/>
            <a:ext cx="893663" cy="170098"/>
          </a:xfrm>
          <a:prstGeom prst="rect">
            <a:avLst/>
          </a:prstGeom>
        </p:spPr>
      </p:pic>
      <p:pic>
        <p:nvPicPr>
          <p:cNvPr id="244" name="Picture 243" descr="EMC-wt.png"/>
          <p:cNvPicPr>
            <a:picLocks noChangeAspect="1"/>
          </p:cNvPicPr>
          <p:nvPr/>
        </p:nvPicPr>
        <p:blipFill>
          <a:blip r:embed="rId8" cstate="print"/>
          <a:stretch>
            <a:fillRect/>
          </a:stretch>
        </p:blipFill>
        <p:spPr>
          <a:xfrm>
            <a:off x="713277" y="5505797"/>
            <a:ext cx="930196" cy="284798"/>
          </a:xfrm>
          <a:prstGeom prst="rect">
            <a:avLst/>
          </a:prstGeom>
        </p:spPr>
      </p:pic>
      <p:sp>
        <p:nvSpPr>
          <p:cNvPr id="182" name="TextBox 181"/>
          <p:cNvSpPr txBox="1"/>
          <p:nvPr/>
        </p:nvSpPr>
        <p:spPr>
          <a:xfrm>
            <a:off x="7429730" y="967566"/>
            <a:ext cx="1544012" cy="307777"/>
          </a:xfrm>
          <a:prstGeom prst="rect">
            <a:avLst/>
          </a:prstGeom>
          <a:noFill/>
        </p:spPr>
        <p:txBody>
          <a:bodyPr wrap="none" rtlCol="0">
            <a:spAutoFit/>
          </a:bodyPr>
          <a:lstStyle/>
          <a:p>
            <a:pPr algn="l" rtl="0"/>
            <a:r>
              <a:rPr lang="en-US" sz="1400" kern="1200" dirty="0">
                <a:solidFill>
                  <a:srgbClr val="3A3A3A"/>
                </a:solidFill>
                <a:latin typeface="Arial"/>
                <a:ea typeface="+mn-ea"/>
                <a:cs typeface="+mn-cs"/>
              </a:rPr>
              <a:t>= Cisco Products</a:t>
            </a:r>
          </a:p>
        </p:txBody>
      </p:sp>
      <p:sp>
        <p:nvSpPr>
          <p:cNvPr id="203" name="Rectangle 202"/>
          <p:cNvSpPr/>
          <p:nvPr/>
        </p:nvSpPr>
        <p:spPr>
          <a:xfrm>
            <a:off x="6253802" y="1339448"/>
            <a:ext cx="2726223" cy="461665"/>
          </a:xfrm>
          <a:prstGeom prst="rect">
            <a:avLst/>
          </a:prstGeom>
        </p:spPr>
        <p:txBody>
          <a:bodyPr wrap="square">
            <a:spAutoFit/>
          </a:bodyPr>
          <a:lstStyle/>
          <a:p>
            <a:pPr algn="ctr" rtl="0"/>
            <a:r>
              <a:rPr lang="en-US" sz="1200" b="1" kern="1200" dirty="0">
                <a:solidFill>
                  <a:srgbClr val="3A3A3A"/>
                </a:solidFill>
                <a:latin typeface="Arial"/>
                <a:ea typeface="+mn-ea"/>
                <a:cs typeface="+mn-cs"/>
              </a:rPr>
              <a:t>Virtualized </a:t>
            </a:r>
            <a:br>
              <a:rPr lang="en-US" sz="1200" b="1" kern="1200" dirty="0">
                <a:solidFill>
                  <a:srgbClr val="3A3A3A"/>
                </a:solidFill>
                <a:latin typeface="Arial"/>
                <a:ea typeface="+mn-ea"/>
                <a:cs typeface="+mn-cs"/>
              </a:rPr>
            </a:br>
            <a:r>
              <a:rPr lang="en-US" sz="1200" b="1" kern="1200" dirty="0">
                <a:solidFill>
                  <a:srgbClr val="3A3A3A"/>
                </a:solidFill>
                <a:latin typeface="Arial"/>
                <a:ea typeface="+mn-ea"/>
                <a:cs typeface="+mn-cs"/>
              </a:rPr>
              <a:t>Collaborative Workspace</a:t>
            </a:r>
          </a:p>
        </p:txBody>
      </p:sp>
      <p:sp>
        <p:nvSpPr>
          <p:cNvPr id="215" name="Text Box 22"/>
          <p:cNvSpPr txBox="1">
            <a:spLocks noChangeArrowheads="1"/>
          </p:cNvSpPr>
          <p:nvPr/>
        </p:nvSpPr>
        <p:spPr bwMode="auto">
          <a:xfrm>
            <a:off x="7124309" y="2526563"/>
            <a:ext cx="1333891" cy="415498"/>
          </a:xfrm>
          <a:prstGeom prst="rect">
            <a:avLst/>
          </a:prstGeom>
          <a:noFill/>
          <a:ln w="9525">
            <a:noFill/>
            <a:miter lim="800000"/>
            <a:headEnd/>
            <a:tailEnd/>
          </a:ln>
        </p:spPr>
        <p:txBody>
          <a:bodyPr wrap="square">
            <a:spAutoFit/>
          </a:bodyPr>
          <a:lstStyle/>
          <a:p>
            <a:pPr algn="ctr" rtl="0">
              <a:spcBef>
                <a:spcPct val="50000"/>
              </a:spcBef>
            </a:pPr>
            <a:r>
              <a:rPr lang="en-US" sz="1050" kern="1200" dirty="0">
                <a:solidFill>
                  <a:srgbClr val="3A3A3A"/>
                </a:solidFill>
                <a:latin typeface="Arial"/>
                <a:ea typeface="+mn-ea"/>
                <a:cs typeface="+mn-cs"/>
              </a:rPr>
              <a:t>Cisco </a:t>
            </a:r>
            <a:r>
              <a:rPr lang="en-US" sz="1050" kern="1200" dirty="0" smtClean="0">
                <a:solidFill>
                  <a:srgbClr val="3A3A3A"/>
                </a:solidFill>
                <a:latin typeface="Arial"/>
                <a:ea typeface="+mn-ea"/>
                <a:cs typeface="+mn-cs"/>
              </a:rPr>
              <a:t>VXC </a:t>
            </a:r>
            <a:r>
              <a:rPr lang="en-US" sz="1050" kern="1200" dirty="0">
                <a:solidFill>
                  <a:srgbClr val="3A3A3A"/>
                </a:solidFill>
                <a:latin typeface="Arial"/>
                <a:ea typeface="+mn-ea"/>
                <a:cs typeface="+mn-cs"/>
              </a:rPr>
              <a:t>6215 Thin Client</a:t>
            </a:r>
          </a:p>
        </p:txBody>
      </p:sp>
      <p:sp>
        <p:nvSpPr>
          <p:cNvPr id="104" name="TextBox 149"/>
          <p:cNvSpPr txBox="1">
            <a:spLocks noChangeArrowheads="1"/>
          </p:cNvSpPr>
          <p:nvPr/>
        </p:nvSpPr>
        <p:spPr bwMode="auto">
          <a:xfrm>
            <a:off x="6735083" y="1844715"/>
            <a:ext cx="1788884" cy="397032"/>
          </a:xfrm>
          <a:prstGeom prst="rect">
            <a:avLst/>
          </a:prstGeom>
          <a:noFill/>
          <a:ln w="9525">
            <a:noFill/>
            <a:miter lim="800000"/>
            <a:headEnd/>
            <a:tailEnd/>
          </a:ln>
        </p:spPr>
        <p:txBody>
          <a:bodyPr wrap="square">
            <a:spAutoFit/>
          </a:bodyPr>
          <a:lstStyle/>
          <a:p>
            <a:pPr algn="ctr" rtl="0" eaLnBrk="0" hangingPunct="0">
              <a:lnSpc>
                <a:spcPct val="90000"/>
              </a:lnSpc>
            </a:pPr>
            <a:r>
              <a:rPr lang="en-US" sz="1100" kern="1200" dirty="0">
                <a:solidFill>
                  <a:srgbClr val="3A3A3A"/>
                </a:solidFill>
                <a:latin typeface="Arial"/>
                <a:ea typeface="+mn-ea"/>
                <a:cs typeface="+mn-cs"/>
              </a:rPr>
              <a:t>Cisco Virtualization  Experience Clients</a:t>
            </a:r>
            <a:endParaRPr lang="en-US" sz="900" kern="1200" dirty="0">
              <a:solidFill>
                <a:srgbClr val="3A3A3A"/>
              </a:solidFill>
              <a:latin typeface="Arial"/>
              <a:ea typeface="+mn-ea"/>
              <a:cs typeface="+mn-cs"/>
            </a:endParaRPr>
          </a:p>
        </p:txBody>
      </p:sp>
      <p:pic>
        <p:nvPicPr>
          <p:cNvPr id="153" name="Picture 152" descr="BP_3q_back_01.png"/>
          <p:cNvPicPr>
            <a:picLocks noChangeAspect="1"/>
          </p:cNvPicPr>
          <p:nvPr/>
        </p:nvPicPr>
        <p:blipFill>
          <a:blip r:embed="rId9" cstate="screen"/>
          <a:srcRect/>
          <a:stretch>
            <a:fillRect/>
          </a:stretch>
        </p:blipFill>
        <p:spPr>
          <a:xfrm>
            <a:off x="6557904" y="3700416"/>
            <a:ext cx="1033510" cy="797287"/>
          </a:xfrm>
          <a:prstGeom prst="rect">
            <a:avLst/>
          </a:prstGeom>
        </p:spPr>
      </p:pic>
      <p:pic>
        <p:nvPicPr>
          <p:cNvPr id="160" name="Picture 159"/>
          <p:cNvPicPr>
            <a:picLocks noChangeAspect="1"/>
          </p:cNvPicPr>
          <p:nvPr/>
        </p:nvPicPr>
        <p:blipFill>
          <a:blip r:embed="rId10" cstate="print"/>
          <a:stretch>
            <a:fillRect/>
          </a:stretch>
        </p:blipFill>
        <p:spPr>
          <a:xfrm>
            <a:off x="8253718" y="3863787"/>
            <a:ext cx="383552" cy="667047"/>
          </a:xfrm>
          <a:prstGeom prst="rect">
            <a:avLst/>
          </a:prstGeom>
          <a:effectLst/>
        </p:spPr>
      </p:pic>
      <p:pic>
        <p:nvPicPr>
          <p:cNvPr id="167" name="Picture 166" descr="SlimBig.png"/>
          <p:cNvPicPr>
            <a:picLocks noChangeAspect="1"/>
          </p:cNvPicPr>
          <p:nvPr/>
        </p:nvPicPr>
        <p:blipFill>
          <a:blip r:embed="rId11" cstate="screen"/>
          <a:stretch>
            <a:fillRect/>
          </a:stretch>
        </p:blipFill>
        <p:spPr>
          <a:xfrm>
            <a:off x="6786420" y="2521913"/>
            <a:ext cx="429292" cy="733846"/>
          </a:xfrm>
          <a:prstGeom prst="rect">
            <a:avLst/>
          </a:prstGeom>
        </p:spPr>
      </p:pic>
      <p:pic>
        <p:nvPicPr>
          <p:cNvPr id="174" name="Picture 173" descr="tablet2.png"/>
          <p:cNvPicPr>
            <a:picLocks noChangeAspect="1"/>
          </p:cNvPicPr>
          <p:nvPr/>
        </p:nvPicPr>
        <p:blipFill>
          <a:blip r:embed="rId12" cstate="screen"/>
          <a:stretch>
            <a:fillRect/>
          </a:stretch>
        </p:blipFill>
        <p:spPr>
          <a:xfrm>
            <a:off x="6861993" y="4635091"/>
            <a:ext cx="705472" cy="555826"/>
          </a:xfrm>
          <a:prstGeom prst="rect">
            <a:avLst/>
          </a:prstGeom>
          <a:effectLst>
            <a:outerShdw blurRad="50800" dist="38100" dir="5400000" algn="t" rotWithShape="0">
              <a:prstClr val="black">
                <a:alpha val="40000"/>
              </a:prstClr>
            </a:outerShdw>
            <a:reflection blurRad="6350" stA="52000" endA="300" endPos="35000" dir="5400000" sy="-100000" algn="bl" rotWithShape="0"/>
          </a:effectLst>
          <a:scene3d>
            <a:camera prst="perspectiveHeroicExtremeRightFacing" fov="2700000">
              <a:rot lat="595527" lon="20100063" rev="0"/>
            </a:camera>
            <a:lightRig rig="threePt" dir="t"/>
          </a:scene3d>
          <a:sp3d>
            <a:bevelT/>
          </a:sp3d>
        </p:spPr>
      </p:pic>
      <p:sp>
        <p:nvSpPr>
          <p:cNvPr id="175" name="TextBox 149"/>
          <p:cNvSpPr txBox="1">
            <a:spLocks noChangeArrowheads="1"/>
          </p:cNvSpPr>
          <p:nvPr/>
        </p:nvSpPr>
        <p:spPr bwMode="auto">
          <a:xfrm>
            <a:off x="7493651" y="4677665"/>
            <a:ext cx="911209" cy="549381"/>
          </a:xfrm>
          <a:prstGeom prst="rect">
            <a:avLst/>
          </a:prstGeom>
          <a:noFill/>
          <a:ln w="9525">
            <a:noFill/>
            <a:miter lim="800000"/>
            <a:headEnd/>
            <a:tailEnd/>
          </a:ln>
        </p:spPr>
        <p:txBody>
          <a:bodyPr wrap="square">
            <a:prstTxWarp prst="textNoShape">
              <a:avLst/>
            </a:prstTxWarp>
            <a:spAutoFit/>
          </a:bodyPr>
          <a:lstStyle/>
          <a:p>
            <a:pPr algn="ctr" rtl="0" eaLnBrk="0" fontAlgn="base" hangingPunct="0">
              <a:lnSpc>
                <a:spcPct val="90000"/>
              </a:lnSpc>
              <a:spcBef>
                <a:spcPct val="0"/>
              </a:spcBef>
              <a:spcAft>
                <a:spcPct val="0"/>
              </a:spcAft>
              <a:defRPr/>
            </a:pPr>
            <a:r>
              <a:rPr lang="en-US" sz="1050" kern="1200" dirty="0">
                <a:solidFill>
                  <a:srgbClr val="3A3A3A"/>
                </a:solidFill>
                <a:latin typeface="Arial"/>
                <a:ea typeface="+mn-ea"/>
                <a:cs typeface="+mn-cs"/>
              </a:rPr>
              <a:t>Cius Business Tablet</a:t>
            </a:r>
            <a:endParaRPr lang="en-US" sz="800" kern="1200" dirty="0">
              <a:solidFill>
                <a:srgbClr val="3A3A3A"/>
              </a:solidFill>
              <a:latin typeface="Arial"/>
              <a:ea typeface="+mn-ea"/>
              <a:cs typeface="+mn-cs"/>
            </a:endParaRPr>
          </a:p>
        </p:txBody>
      </p:sp>
      <p:sp>
        <p:nvSpPr>
          <p:cNvPr id="176" name="Text Box 22"/>
          <p:cNvSpPr txBox="1">
            <a:spLocks noChangeArrowheads="1"/>
          </p:cNvSpPr>
          <p:nvPr/>
        </p:nvSpPr>
        <p:spPr bwMode="auto">
          <a:xfrm>
            <a:off x="6603392" y="3244704"/>
            <a:ext cx="1359508" cy="430887"/>
          </a:xfrm>
          <a:prstGeom prst="rect">
            <a:avLst/>
          </a:prstGeom>
          <a:noFill/>
          <a:ln w="9525">
            <a:noFill/>
            <a:miter lim="800000"/>
            <a:headEnd/>
            <a:tailEnd/>
          </a:ln>
        </p:spPr>
        <p:txBody>
          <a:bodyPr wrap="square">
            <a:spAutoFit/>
          </a:bodyPr>
          <a:lstStyle/>
          <a:p>
            <a:pPr algn="ctr" rtl="0">
              <a:spcBef>
                <a:spcPct val="50000"/>
              </a:spcBef>
            </a:pPr>
            <a:r>
              <a:rPr lang="en-US" sz="1050" kern="1200" dirty="0" smtClean="0">
                <a:solidFill>
                  <a:srgbClr val="3A3A3A"/>
                </a:solidFill>
                <a:latin typeface="Arial"/>
                <a:ea typeface="+mn-ea"/>
                <a:cs typeface="+mn-cs"/>
              </a:rPr>
              <a:t>Cisco </a:t>
            </a:r>
            <a:r>
              <a:rPr lang="en-US" sz="1050" kern="1200" dirty="0">
                <a:solidFill>
                  <a:srgbClr val="3A3A3A"/>
                </a:solidFill>
                <a:latin typeface="Arial"/>
                <a:ea typeface="+mn-ea"/>
                <a:cs typeface="+mn-cs"/>
              </a:rPr>
              <a:t>VXC 4000 PC Client</a:t>
            </a:r>
          </a:p>
        </p:txBody>
      </p:sp>
      <p:sp>
        <p:nvSpPr>
          <p:cNvPr id="177" name="Text Box 22"/>
          <p:cNvSpPr txBox="1">
            <a:spLocks noChangeArrowheads="1"/>
          </p:cNvSpPr>
          <p:nvPr/>
        </p:nvSpPr>
        <p:spPr bwMode="auto">
          <a:xfrm>
            <a:off x="7433972" y="3834990"/>
            <a:ext cx="909928" cy="738664"/>
          </a:xfrm>
          <a:prstGeom prst="rect">
            <a:avLst/>
          </a:prstGeom>
          <a:noFill/>
          <a:ln w="9525">
            <a:noFill/>
            <a:miter lim="800000"/>
            <a:headEnd/>
            <a:tailEnd/>
          </a:ln>
        </p:spPr>
        <p:txBody>
          <a:bodyPr wrap="square">
            <a:spAutoFit/>
          </a:bodyPr>
          <a:lstStyle/>
          <a:p>
            <a:pPr algn="ctr" rtl="0">
              <a:spcBef>
                <a:spcPct val="50000"/>
              </a:spcBef>
            </a:pPr>
            <a:r>
              <a:rPr lang="en-US" sz="1050" kern="1200" dirty="0">
                <a:solidFill>
                  <a:srgbClr val="3A3A3A"/>
                </a:solidFill>
                <a:latin typeface="Arial"/>
                <a:ea typeface="+mn-ea"/>
                <a:cs typeface="+mn-cs"/>
              </a:rPr>
              <a:t>Cisco </a:t>
            </a:r>
            <a:r>
              <a:rPr lang="en-US" sz="1050" kern="1200" dirty="0" smtClean="0">
                <a:solidFill>
                  <a:srgbClr val="3A3A3A"/>
                </a:solidFill>
                <a:latin typeface="Arial"/>
                <a:ea typeface="+mn-ea"/>
                <a:cs typeface="+mn-cs"/>
              </a:rPr>
              <a:t>VXC </a:t>
            </a:r>
            <a:r>
              <a:rPr lang="en-US" sz="1050" kern="1200" dirty="0">
                <a:solidFill>
                  <a:srgbClr val="3A3A3A"/>
                </a:solidFill>
                <a:latin typeface="Arial"/>
                <a:ea typeface="+mn-ea"/>
                <a:cs typeface="+mn-cs"/>
              </a:rPr>
              <a:t>22xx  &amp; 21xx  Zero Client</a:t>
            </a:r>
          </a:p>
        </p:txBody>
      </p:sp>
      <p:pic>
        <p:nvPicPr>
          <p:cNvPr id="196" name="Picture 2" descr="C:\Users\tomg\AppData\Local\Microsoft\Windows\Temporary Internet Files\Content.Outlook\P323ZHQC\AC3-Icon.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7288433" y="2271666"/>
            <a:ext cx="236137" cy="236137"/>
          </a:xfrm>
          <a:prstGeom prst="rect">
            <a:avLst/>
          </a:prstGeom>
          <a:noFill/>
          <a:extLst>
            <a:ext uri="{909E8E84-426E-40DD-AFC4-6F175D3DCCD1}">
              <a14:hiddenFill xmlns:a14="http://schemas.microsoft.com/office/drawing/2010/main">
                <a:solidFill>
                  <a:srgbClr val="FFFFFF"/>
                </a:solidFill>
              </a14:hiddenFill>
            </a:ext>
          </a:extLst>
        </p:spPr>
      </p:pic>
      <p:sp>
        <p:nvSpPr>
          <p:cNvPr id="197" name="TextBox 196"/>
          <p:cNvSpPr txBox="1"/>
          <p:nvPr/>
        </p:nvSpPr>
        <p:spPr>
          <a:xfrm>
            <a:off x="7504093" y="2252616"/>
            <a:ext cx="954107" cy="261610"/>
          </a:xfrm>
          <a:prstGeom prst="rect">
            <a:avLst/>
          </a:prstGeom>
          <a:noFill/>
        </p:spPr>
        <p:txBody>
          <a:bodyPr wrap="none" rtlCol="0">
            <a:spAutoFit/>
          </a:bodyPr>
          <a:lstStyle/>
          <a:p>
            <a:pPr algn="l" rtl="0"/>
            <a:r>
              <a:rPr lang="en-US" sz="1050" kern="1200" dirty="0">
                <a:solidFill>
                  <a:srgbClr val="3A3A3A"/>
                </a:solidFill>
                <a:latin typeface="Arial"/>
                <a:ea typeface="+mn-ea"/>
                <a:cs typeface="+mn-cs"/>
              </a:rPr>
              <a:t>AnyConnect</a:t>
            </a:r>
          </a:p>
        </p:txBody>
      </p:sp>
      <p:grpSp>
        <p:nvGrpSpPr>
          <p:cNvPr id="11" name="Group 29"/>
          <p:cNvGrpSpPr/>
          <p:nvPr/>
        </p:nvGrpSpPr>
        <p:grpSpPr>
          <a:xfrm>
            <a:off x="5042866" y="3429104"/>
            <a:ext cx="852488" cy="585342"/>
            <a:chOff x="-2248184" y="4919189"/>
            <a:chExt cx="852488" cy="585342"/>
          </a:xfrm>
        </p:grpSpPr>
        <p:sp>
          <p:nvSpPr>
            <p:cNvPr id="70" name="TextBox 149"/>
            <p:cNvSpPr txBox="1">
              <a:spLocks noChangeArrowheads="1"/>
            </p:cNvSpPr>
            <p:nvPr/>
          </p:nvSpPr>
          <p:spPr bwMode="auto">
            <a:xfrm>
              <a:off x="-2248184" y="5257027"/>
              <a:ext cx="852488" cy="247504"/>
            </a:xfrm>
            <a:prstGeom prst="rect">
              <a:avLst/>
            </a:prstGeom>
            <a:noFill/>
            <a:ln w="9525">
              <a:noFill/>
              <a:miter lim="800000"/>
              <a:headEnd/>
              <a:tailEnd/>
            </a:ln>
          </p:spPr>
          <p:txBody>
            <a:bodyPr wrap="square">
              <a:prstTxWarp prst="textNoShape">
                <a:avLst/>
              </a:prstTxWarp>
              <a:spAutoFit/>
            </a:bodyPr>
            <a:lstStyle/>
            <a:p>
              <a:pPr algn="ctr" rtl="0" eaLnBrk="0" fontAlgn="base" hangingPunct="0">
                <a:lnSpc>
                  <a:spcPct val="90000"/>
                </a:lnSpc>
                <a:spcBef>
                  <a:spcPct val="0"/>
                </a:spcBef>
                <a:spcAft>
                  <a:spcPct val="0"/>
                </a:spcAft>
                <a:defRPr/>
              </a:pPr>
              <a:r>
                <a:rPr lang="en-US" sz="1100" kern="1200" dirty="0">
                  <a:solidFill>
                    <a:srgbClr val="3A3A3A"/>
                  </a:solidFill>
                  <a:latin typeface="Arial"/>
                  <a:ea typeface="+mn-ea"/>
                  <a:cs typeface="+mn-cs"/>
                </a:rPr>
                <a:t>WAAS </a:t>
              </a:r>
            </a:p>
          </p:txBody>
        </p:sp>
        <p:pic>
          <p:nvPicPr>
            <p:cNvPr id="140" name="Picture 5" descr="WAE"/>
            <p:cNvPicPr>
              <a:picLocks noChangeAspect="1" noChangeArrowheads="1"/>
            </p:cNvPicPr>
            <p:nvPr/>
          </p:nvPicPr>
          <p:blipFill>
            <a:blip r:embed="rId14" cstate="print"/>
            <a:srcRect/>
            <a:stretch>
              <a:fillRect/>
            </a:stretch>
          </p:blipFill>
          <p:spPr bwMode="auto">
            <a:xfrm>
              <a:off x="-2015518" y="4919189"/>
              <a:ext cx="463551" cy="315912"/>
            </a:xfrm>
            <a:prstGeom prst="rect">
              <a:avLst/>
            </a:prstGeom>
            <a:gradFill>
              <a:gsLst>
                <a:gs pos="0">
                  <a:srgbClr val="FFFF00">
                    <a:alpha val="34000"/>
                  </a:srgbClr>
                </a:gs>
                <a:gs pos="50000">
                  <a:srgbClr val="FFFF00"/>
                </a:gs>
                <a:gs pos="100000">
                  <a:srgbClr val="FFFF00">
                    <a:alpha val="34000"/>
                  </a:srgbClr>
                </a:gs>
              </a:gsLst>
              <a:lin ang="10800000" scaled="0"/>
            </a:gradFill>
            <a:ln>
              <a:noFill/>
            </a:ln>
            <a:effectLst>
              <a:outerShdw blurRad="63500" dist="63500" dir="5400000" algn="t" rotWithShape="0">
                <a:prstClr val="black">
                  <a:alpha val="59000"/>
                </a:prstClr>
              </a:outerShdw>
            </a:effectLst>
          </p:spPr>
        </p:pic>
      </p:grpSp>
      <p:sp>
        <p:nvSpPr>
          <p:cNvPr id="229" name="Rectangle 228"/>
          <p:cNvSpPr/>
          <p:nvPr/>
        </p:nvSpPr>
        <p:spPr>
          <a:xfrm>
            <a:off x="4240523" y="1363605"/>
            <a:ext cx="1702004" cy="461665"/>
          </a:xfrm>
          <a:prstGeom prst="rect">
            <a:avLst/>
          </a:prstGeom>
        </p:spPr>
        <p:txBody>
          <a:bodyPr wrap="none">
            <a:spAutoFit/>
          </a:bodyPr>
          <a:lstStyle/>
          <a:p>
            <a:pPr algn="ctr" rtl="0"/>
            <a:r>
              <a:rPr lang="en-US" sz="1200" b="1" kern="1200" dirty="0">
                <a:solidFill>
                  <a:srgbClr val="3A3A3A"/>
                </a:solidFill>
                <a:latin typeface="Arial"/>
                <a:ea typeface="+mn-ea"/>
                <a:cs typeface="+mn-cs"/>
              </a:rPr>
              <a:t>Virtualization-Aware </a:t>
            </a:r>
          </a:p>
          <a:p>
            <a:pPr algn="ctr" rtl="0"/>
            <a:r>
              <a:rPr lang="en-US" sz="1200" b="1" kern="1200" dirty="0">
                <a:solidFill>
                  <a:srgbClr val="3A3A3A"/>
                </a:solidFill>
                <a:latin typeface="Arial"/>
                <a:ea typeface="+mn-ea"/>
                <a:cs typeface="+mn-cs"/>
              </a:rPr>
              <a:t>Borderless Network</a:t>
            </a:r>
          </a:p>
        </p:txBody>
      </p:sp>
      <p:grpSp>
        <p:nvGrpSpPr>
          <p:cNvPr id="12" name="Group 30"/>
          <p:cNvGrpSpPr/>
          <p:nvPr/>
        </p:nvGrpSpPr>
        <p:grpSpPr>
          <a:xfrm>
            <a:off x="4787425" y="4599855"/>
            <a:ext cx="1267631" cy="691523"/>
            <a:chOff x="-2436313" y="3705100"/>
            <a:chExt cx="1267631" cy="691523"/>
          </a:xfrm>
        </p:grpSpPr>
        <p:sp>
          <p:nvSpPr>
            <p:cNvPr id="184" name="TextBox 149"/>
            <p:cNvSpPr txBox="1">
              <a:spLocks noChangeArrowheads="1"/>
            </p:cNvSpPr>
            <p:nvPr/>
          </p:nvSpPr>
          <p:spPr bwMode="auto">
            <a:xfrm>
              <a:off x="-2436313" y="3705100"/>
              <a:ext cx="1267631" cy="244682"/>
            </a:xfrm>
            <a:prstGeom prst="rect">
              <a:avLst/>
            </a:prstGeom>
            <a:noFill/>
            <a:ln w="9525">
              <a:noFill/>
              <a:miter lim="800000"/>
              <a:headEnd/>
              <a:tailEnd/>
            </a:ln>
          </p:spPr>
          <p:txBody>
            <a:bodyPr wrap="square">
              <a:prstTxWarp prst="textNoShape">
                <a:avLst/>
              </a:prstTxWarp>
              <a:spAutoFit/>
            </a:bodyPr>
            <a:lstStyle/>
            <a:p>
              <a:pPr algn="ctr" rtl="0" eaLnBrk="0" fontAlgn="base" hangingPunct="0">
                <a:lnSpc>
                  <a:spcPct val="90000"/>
                </a:lnSpc>
                <a:spcBef>
                  <a:spcPct val="0"/>
                </a:spcBef>
                <a:spcAft>
                  <a:spcPct val="0"/>
                </a:spcAft>
                <a:defRPr/>
              </a:pPr>
              <a:r>
                <a:rPr lang="en-US" sz="1100" kern="1200" dirty="0">
                  <a:solidFill>
                    <a:srgbClr val="3A3A3A"/>
                  </a:solidFill>
                  <a:latin typeface="Arial"/>
                  <a:ea typeface="+mn-ea"/>
                  <a:cs typeface="+mn-cs"/>
                </a:rPr>
                <a:t>Routing </a:t>
              </a:r>
            </a:p>
          </p:txBody>
        </p:sp>
        <p:grpSp>
          <p:nvGrpSpPr>
            <p:cNvPr id="13" name="Group 168"/>
            <p:cNvGrpSpPr/>
            <p:nvPr/>
          </p:nvGrpSpPr>
          <p:grpSpPr>
            <a:xfrm>
              <a:off x="-2088874" y="4001350"/>
              <a:ext cx="552449" cy="395273"/>
              <a:chOff x="2813914" y="2776525"/>
              <a:chExt cx="703176" cy="503083"/>
            </a:xfrm>
          </p:grpSpPr>
          <p:sp>
            <p:nvSpPr>
              <p:cNvPr id="1035" name="Freeform 11"/>
              <p:cNvSpPr>
                <a:spLocks/>
              </p:cNvSpPr>
              <p:nvPr/>
            </p:nvSpPr>
            <p:spPr bwMode="auto">
              <a:xfrm>
                <a:off x="2813914" y="2990684"/>
                <a:ext cx="654102" cy="288924"/>
              </a:xfrm>
              <a:custGeom>
                <a:avLst/>
                <a:gdLst/>
                <a:ahLst/>
                <a:cxnLst>
                  <a:cxn ang="0">
                    <a:pos x="655" y="112"/>
                  </a:cxn>
                  <a:cxn ang="0">
                    <a:pos x="655" y="112"/>
                  </a:cxn>
                  <a:cxn ang="0">
                    <a:pos x="328" y="224"/>
                  </a:cxn>
                  <a:cxn ang="0">
                    <a:pos x="0" y="112"/>
                  </a:cxn>
                  <a:cxn ang="0">
                    <a:pos x="328" y="0"/>
                  </a:cxn>
                  <a:cxn ang="0">
                    <a:pos x="655" y="112"/>
                  </a:cxn>
                </a:cxnLst>
                <a:rect l="0" t="0" r="r" b="b"/>
                <a:pathLst>
                  <a:path w="655" h="224">
                    <a:moveTo>
                      <a:pt x="655" y="112"/>
                    </a:moveTo>
                    <a:cubicBezTo>
                      <a:pt x="655" y="112"/>
                      <a:pt x="655" y="112"/>
                      <a:pt x="655" y="112"/>
                    </a:cubicBezTo>
                    <a:cubicBezTo>
                      <a:pt x="655" y="174"/>
                      <a:pt x="509" y="224"/>
                      <a:pt x="328" y="224"/>
                    </a:cubicBezTo>
                    <a:cubicBezTo>
                      <a:pt x="147" y="224"/>
                      <a:pt x="0" y="174"/>
                      <a:pt x="0" y="112"/>
                    </a:cubicBezTo>
                    <a:cubicBezTo>
                      <a:pt x="0" y="50"/>
                      <a:pt x="147" y="0"/>
                      <a:pt x="328" y="0"/>
                    </a:cubicBezTo>
                    <a:cubicBezTo>
                      <a:pt x="509" y="0"/>
                      <a:pt x="655" y="50"/>
                      <a:pt x="655" y="112"/>
                    </a:cubicBezTo>
                    <a:close/>
                  </a:path>
                </a:pathLst>
              </a:custGeom>
              <a:solidFill>
                <a:srgbClr val="0078AA"/>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36" name="Freeform 12"/>
              <p:cNvSpPr>
                <a:spLocks/>
              </p:cNvSpPr>
              <p:nvPr/>
            </p:nvSpPr>
            <p:spPr bwMode="auto">
              <a:xfrm>
                <a:off x="2851376" y="2982901"/>
                <a:ext cx="654102" cy="288924"/>
              </a:xfrm>
              <a:custGeom>
                <a:avLst/>
                <a:gdLst/>
                <a:ahLst/>
                <a:cxnLst>
                  <a:cxn ang="0">
                    <a:pos x="655" y="112"/>
                  </a:cxn>
                  <a:cxn ang="0">
                    <a:pos x="655" y="112"/>
                  </a:cxn>
                  <a:cxn ang="0">
                    <a:pos x="328" y="224"/>
                  </a:cxn>
                  <a:cxn ang="0">
                    <a:pos x="0" y="112"/>
                  </a:cxn>
                  <a:cxn ang="0">
                    <a:pos x="328" y="0"/>
                  </a:cxn>
                  <a:cxn ang="0">
                    <a:pos x="655" y="112"/>
                  </a:cxn>
                </a:cxnLst>
                <a:rect l="0" t="0" r="r" b="b"/>
                <a:pathLst>
                  <a:path w="655" h="224">
                    <a:moveTo>
                      <a:pt x="655" y="112"/>
                    </a:moveTo>
                    <a:cubicBezTo>
                      <a:pt x="655" y="112"/>
                      <a:pt x="655" y="112"/>
                      <a:pt x="655" y="112"/>
                    </a:cubicBezTo>
                    <a:cubicBezTo>
                      <a:pt x="655" y="174"/>
                      <a:pt x="509" y="224"/>
                      <a:pt x="328" y="224"/>
                    </a:cubicBezTo>
                    <a:cubicBezTo>
                      <a:pt x="147" y="224"/>
                      <a:pt x="0" y="174"/>
                      <a:pt x="0" y="112"/>
                    </a:cubicBezTo>
                    <a:cubicBezTo>
                      <a:pt x="0" y="50"/>
                      <a:pt x="147" y="0"/>
                      <a:pt x="328" y="0"/>
                    </a:cubicBezTo>
                    <a:cubicBezTo>
                      <a:pt x="509" y="0"/>
                      <a:pt x="655" y="50"/>
                      <a:pt x="655" y="112"/>
                    </a:cubicBezTo>
                    <a:close/>
                  </a:path>
                </a:pathLst>
              </a:custGeom>
              <a:noFill/>
              <a:ln w="2" cap="flat">
                <a:solidFill>
                  <a:srgbClr val="AAE6FF"/>
                </a:solidFill>
                <a:prstDash val="solid"/>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37" name="Freeform 13"/>
              <p:cNvSpPr>
                <a:spLocks/>
              </p:cNvSpPr>
              <p:nvPr/>
            </p:nvSpPr>
            <p:spPr bwMode="auto">
              <a:xfrm>
                <a:off x="2861400" y="2900930"/>
                <a:ext cx="655690" cy="206377"/>
              </a:xfrm>
              <a:custGeom>
                <a:avLst/>
                <a:gdLst/>
                <a:ahLst/>
                <a:cxnLst>
                  <a:cxn ang="0">
                    <a:pos x="0" y="0"/>
                  </a:cxn>
                  <a:cxn ang="0">
                    <a:pos x="0" y="130"/>
                  </a:cxn>
                  <a:cxn ang="0">
                    <a:pos x="413" y="130"/>
                  </a:cxn>
                  <a:cxn ang="0">
                    <a:pos x="413" y="0"/>
                  </a:cxn>
                  <a:cxn ang="0">
                    <a:pos x="0" y="0"/>
                  </a:cxn>
                  <a:cxn ang="0">
                    <a:pos x="0" y="0"/>
                  </a:cxn>
                </a:cxnLst>
                <a:rect l="0" t="0" r="r" b="b"/>
                <a:pathLst>
                  <a:path w="413" h="130">
                    <a:moveTo>
                      <a:pt x="0" y="0"/>
                    </a:moveTo>
                    <a:lnTo>
                      <a:pt x="0" y="130"/>
                    </a:lnTo>
                    <a:lnTo>
                      <a:pt x="413" y="130"/>
                    </a:lnTo>
                    <a:lnTo>
                      <a:pt x="413" y="0"/>
                    </a:lnTo>
                    <a:lnTo>
                      <a:pt x="0" y="0"/>
                    </a:lnTo>
                    <a:lnTo>
                      <a:pt x="0" y="0"/>
                    </a:lnTo>
                    <a:close/>
                  </a:path>
                </a:pathLst>
              </a:custGeom>
              <a:solidFill>
                <a:srgbClr val="0078AA"/>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38" name="Freeform 14"/>
              <p:cNvSpPr>
                <a:spLocks/>
              </p:cNvSpPr>
              <p:nvPr/>
            </p:nvSpPr>
            <p:spPr bwMode="auto">
              <a:xfrm>
                <a:off x="2851376" y="2776526"/>
                <a:ext cx="654102" cy="288924"/>
              </a:xfrm>
              <a:custGeom>
                <a:avLst/>
                <a:gdLst/>
                <a:ahLst/>
                <a:cxnLst>
                  <a:cxn ang="0">
                    <a:pos x="655" y="112"/>
                  </a:cxn>
                  <a:cxn ang="0">
                    <a:pos x="655" y="112"/>
                  </a:cxn>
                  <a:cxn ang="0">
                    <a:pos x="328" y="224"/>
                  </a:cxn>
                  <a:cxn ang="0">
                    <a:pos x="0" y="112"/>
                  </a:cxn>
                  <a:cxn ang="0">
                    <a:pos x="328" y="0"/>
                  </a:cxn>
                  <a:cxn ang="0">
                    <a:pos x="655" y="112"/>
                  </a:cxn>
                </a:cxnLst>
                <a:rect l="0" t="0" r="r" b="b"/>
                <a:pathLst>
                  <a:path w="655" h="224">
                    <a:moveTo>
                      <a:pt x="655" y="112"/>
                    </a:moveTo>
                    <a:cubicBezTo>
                      <a:pt x="655" y="112"/>
                      <a:pt x="655" y="112"/>
                      <a:pt x="655" y="112"/>
                    </a:cubicBezTo>
                    <a:cubicBezTo>
                      <a:pt x="655" y="174"/>
                      <a:pt x="509" y="224"/>
                      <a:pt x="328" y="224"/>
                    </a:cubicBezTo>
                    <a:cubicBezTo>
                      <a:pt x="147" y="224"/>
                      <a:pt x="0" y="174"/>
                      <a:pt x="0" y="112"/>
                    </a:cubicBezTo>
                    <a:cubicBezTo>
                      <a:pt x="0" y="50"/>
                      <a:pt x="147" y="0"/>
                      <a:pt x="328" y="0"/>
                    </a:cubicBezTo>
                    <a:cubicBezTo>
                      <a:pt x="509" y="0"/>
                      <a:pt x="655" y="50"/>
                      <a:pt x="655" y="112"/>
                    </a:cubicBezTo>
                    <a:close/>
                  </a:path>
                </a:pathLst>
              </a:custGeom>
              <a:solidFill>
                <a:srgbClr val="00B4FF"/>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39" name="Freeform 15"/>
              <p:cNvSpPr>
                <a:spLocks/>
              </p:cNvSpPr>
              <p:nvPr/>
            </p:nvSpPr>
            <p:spPr bwMode="auto">
              <a:xfrm>
                <a:off x="2851376" y="2776525"/>
                <a:ext cx="654102" cy="288924"/>
              </a:xfrm>
              <a:custGeom>
                <a:avLst/>
                <a:gdLst/>
                <a:ahLst/>
                <a:cxnLst>
                  <a:cxn ang="0">
                    <a:pos x="655" y="112"/>
                  </a:cxn>
                  <a:cxn ang="0">
                    <a:pos x="655" y="112"/>
                  </a:cxn>
                  <a:cxn ang="0">
                    <a:pos x="328" y="224"/>
                  </a:cxn>
                  <a:cxn ang="0">
                    <a:pos x="0" y="112"/>
                  </a:cxn>
                  <a:cxn ang="0">
                    <a:pos x="328" y="0"/>
                  </a:cxn>
                  <a:cxn ang="0">
                    <a:pos x="655" y="112"/>
                  </a:cxn>
                </a:cxnLst>
                <a:rect l="0" t="0" r="r" b="b"/>
                <a:pathLst>
                  <a:path w="655" h="224">
                    <a:moveTo>
                      <a:pt x="655" y="112"/>
                    </a:moveTo>
                    <a:cubicBezTo>
                      <a:pt x="655" y="112"/>
                      <a:pt x="655" y="112"/>
                      <a:pt x="655" y="112"/>
                    </a:cubicBezTo>
                    <a:cubicBezTo>
                      <a:pt x="655" y="174"/>
                      <a:pt x="509" y="224"/>
                      <a:pt x="328" y="224"/>
                    </a:cubicBezTo>
                    <a:cubicBezTo>
                      <a:pt x="147" y="224"/>
                      <a:pt x="0" y="174"/>
                      <a:pt x="0" y="112"/>
                    </a:cubicBezTo>
                    <a:cubicBezTo>
                      <a:pt x="0" y="50"/>
                      <a:pt x="147" y="0"/>
                      <a:pt x="328" y="0"/>
                    </a:cubicBezTo>
                    <a:cubicBezTo>
                      <a:pt x="509" y="0"/>
                      <a:pt x="655" y="50"/>
                      <a:pt x="655" y="112"/>
                    </a:cubicBezTo>
                    <a:close/>
                  </a:path>
                </a:pathLst>
              </a:custGeom>
              <a:noFill/>
              <a:ln w="2" cap="flat">
                <a:solidFill>
                  <a:srgbClr val="AAE6FF"/>
                </a:solidFill>
                <a:prstDash val="solid"/>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0" name="Freeform 16"/>
              <p:cNvSpPr>
                <a:spLocks/>
              </p:cNvSpPr>
              <p:nvPr/>
            </p:nvSpPr>
            <p:spPr bwMode="auto">
              <a:xfrm>
                <a:off x="3186366" y="2814626"/>
                <a:ext cx="215917" cy="95250"/>
              </a:xfrm>
              <a:custGeom>
                <a:avLst/>
                <a:gdLst/>
                <a:ahLst/>
                <a:cxnLst>
                  <a:cxn ang="0">
                    <a:pos x="0" y="47"/>
                  </a:cxn>
                  <a:cxn ang="0">
                    <a:pos x="31" y="60"/>
                  </a:cxn>
                  <a:cxn ang="0">
                    <a:pos x="102" y="23"/>
                  </a:cxn>
                  <a:cxn ang="0">
                    <a:pos x="136" y="34"/>
                  </a:cxn>
                  <a:cxn ang="0">
                    <a:pos x="119" y="0"/>
                  </a:cxn>
                  <a:cxn ang="0">
                    <a:pos x="32" y="0"/>
                  </a:cxn>
                  <a:cxn ang="0">
                    <a:pos x="68" y="12"/>
                  </a:cxn>
                  <a:cxn ang="0">
                    <a:pos x="0" y="47"/>
                  </a:cxn>
                  <a:cxn ang="0">
                    <a:pos x="0" y="47"/>
                  </a:cxn>
                </a:cxnLst>
                <a:rect l="0" t="0" r="r" b="b"/>
                <a:pathLst>
                  <a:path w="136" h="60">
                    <a:moveTo>
                      <a:pt x="0" y="47"/>
                    </a:moveTo>
                    <a:lnTo>
                      <a:pt x="31" y="60"/>
                    </a:lnTo>
                    <a:lnTo>
                      <a:pt x="102" y="23"/>
                    </a:lnTo>
                    <a:lnTo>
                      <a:pt x="136" y="34"/>
                    </a:lnTo>
                    <a:lnTo>
                      <a:pt x="119" y="0"/>
                    </a:lnTo>
                    <a:lnTo>
                      <a:pt x="32" y="0"/>
                    </a:lnTo>
                    <a:lnTo>
                      <a:pt x="68" y="12"/>
                    </a:lnTo>
                    <a:lnTo>
                      <a:pt x="0" y="47"/>
                    </a:lnTo>
                    <a:lnTo>
                      <a:pt x="0" y="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1" name="Freeform 17"/>
              <p:cNvSpPr>
                <a:spLocks/>
              </p:cNvSpPr>
              <p:nvPr/>
            </p:nvSpPr>
            <p:spPr bwMode="auto">
              <a:xfrm>
                <a:off x="2952984" y="2927337"/>
                <a:ext cx="214329" cy="93663"/>
              </a:xfrm>
              <a:custGeom>
                <a:avLst/>
                <a:gdLst/>
                <a:ahLst/>
                <a:cxnLst>
                  <a:cxn ang="0">
                    <a:pos x="135" y="13"/>
                  </a:cxn>
                  <a:cxn ang="0">
                    <a:pos x="105" y="0"/>
                  </a:cxn>
                  <a:cxn ang="0">
                    <a:pos x="33" y="37"/>
                  </a:cxn>
                  <a:cxn ang="0">
                    <a:pos x="0" y="27"/>
                  </a:cxn>
                  <a:cxn ang="0">
                    <a:pos x="17" y="59"/>
                  </a:cxn>
                  <a:cxn ang="0">
                    <a:pos x="103" y="59"/>
                  </a:cxn>
                  <a:cxn ang="0">
                    <a:pos x="68" y="48"/>
                  </a:cxn>
                  <a:cxn ang="0">
                    <a:pos x="135" y="13"/>
                  </a:cxn>
                  <a:cxn ang="0">
                    <a:pos x="135" y="13"/>
                  </a:cxn>
                </a:cxnLst>
                <a:rect l="0" t="0" r="r" b="b"/>
                <a:pathLst>
                  <a:path w="135" h="59">
                    <a:moveTo>
                      <a:pt x="135" y="13"/>
                    </a:moveTo>
                    <a:lnTo>
                      <a:pt x="105" y="0"/>
                    </a:lnTo>
                    <a:lnTo>
                      <a:pt x="33" y="37"/>
                    </a:lnTo>
                    <a:lnTo>
                      <a:pt x="0" y="27"/>
                    </a:lnTo>
                    <a:lnTo>
                      <a:pt x="17" y="59"/>
                    </a:lnTo>
                    <a:lnTo>
                      <a:pt x="103" y="59"/>
                    </a:lnTo>
                    <a:lnTo>
                      <a:pt x="68" y="48"/>
                    </a:lnTo>
                    <a:lnTo>
                      <a:pt x="135" y="13"/>
                    </a:lnTo>
                    <a:lnTo>
                      <a:pt x="135" y="1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2" name="Freeform 18"/>
              <p:cNvSpPr>
                <a:spLocks/>
              </p:cNvSpPr>
              <p:nvPr/>
            </p:nvSpPr>
            <p:spPr bwMode="auto">
              <a:xfrm>
                <a:off x="2964098" y="2813041"/>
                <a:ext cx="214329" cy="93663"/>
              </a:xfrm>
              <a:custGeom>
                <a:avLst/>
                <a:gdLst/>
                <a:ahLst/>
                <a:cxnLst>
                  <a:cxn ang="0">
                    <a:pos x="0" y="13"/>
                  </a:cxn>
                  <a:cxn ang="0">
                    <a:pos x="30" y="0"/>
                  </a:cxn>
                  <a:cxn ang="0">
                    <a:pos x="102" y="37"/>
                  </a:cxn>
                  <a:cxn ang="0">
                    <a:pos x="135" y="26"/>
                  </a:cxn>
                  <a:cxn ang="0">
                    <a:pos x="118" y="59"/>
                  </a:cxn>
                  <a:cxn ang="0">
                    <a:pos x="32" y="59"/>
                  </a:cxn>
                  <a:cxn ang="0">
                    <a:pos x="67" y="48"/>
                  </a:cxn>
                  <a:cxn ang="0">
                    <a:pos x="0" y="13"/>
                  </a:cxn>
                  <a:cxn ang="0">
                    <a:pos x="0" y="13"/>
                  </a:cxn>
                </a:cxnLst>
                <a:rect l="0" t="0" r="r" b="b"/>
                <a:pathLst>
                  <a:path w="135" h="59">
                    <a:moveTo>
                      <a:pt x="0" y="13"/>
                    </a:moveTo>
                    <a:lnTo>
                      <a:pt x="30" y="0"/>
                    </a:lnTo>
                    <a:lnTo>
                      <a:pt x="102" y="37"/>
                    </a:lnTo>
                    <a:lnTo>
                      <a:pt x="135" y="26"/>
                    </a:lnTo>
                    <a:lnTo>
                      <a:pt x="118" y="59"/>
                    </a:lnTo>
                    <a:lnTo>
                      <a:pt x="32" y="59"/>
                    </a:lnTo>
                    <a:lnTo>
                      <a:pt x="67" y="48"/>
                    </a:lnTo>
                    <a:lnTo>
                      <a:pt x="0" y="13"/>
                    </a:lnTo>
                    <a:lnTo>
                      <a:pt x="0" y="1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3" name="Freeform 19"/>
              <p:cNvSpPr>
                <a:spLocks/>
              </p:cNvSpPr>
              <p:nvPr/>
            </p:nvSpPr>
            <p:spPr bwMode="auto">
              <a:xfrm>
                <a:off x="3180015" y="2933690"/>
                <a:ext cx="215917" cy="93663"/>
              </a:xfrm>
              <a:custGeom>
                <a:avLst/>
                <a:gdLst/>
                <a:ahLst/>
                <a:cxnLst>
                  <a:cxn ang="0">
                    <a:pos x="136" y="46"/>
                  </a:cxn>
                  <a:cxn ang="0">
                    <a:pos x="105" y="59"/>
                  </a:cxn>
                  <a:cxn ang="0">
                    <a:pos x="33" y="23"/>
                  </a:cxn>
                  <a:cxn ang="0">
                    <a:pos x="0" y="33"/>
                  </a:cxn>
                  <a:cxn ang="0">
                    <a:pos x="18" y="0"/>
                  </a:cxn>
                  <a:cxn ang="0">
                    <a:pos x="104" y="0"/>
                  </a:cxn>
                  <a:cxn ang="0">
                    <a:pos x="68" y="11"/>
                  </a:cxn>
                  <a:cxn ang="0">
                    <a:pos x="136" y="46"/>
                  </a:cxn>
                  <a:cxn ang="0">
                    <a:pos x="136" y="46"/>
                  </a:cxn>
                </a:cxnLst>
                <a:rect l="0" t="0" r="r" b="b"/>
                <a:pathLst>
                  <a:path w="136" h="59">
                    <a:moveTo>
                      <a:pt x="136" y="46"/>
                    </a:moveTo>
                    <a:lnTo>
                      <a:pt x="105" y="59"/>
                    </a:lnTo>
                    <a:lnTo>
                      <a:pt x="33" y="23"/>
                    </a:lnTo>
                    <a:lnTo>
                      <a:pt x="0" y="33"/>
                    </a:lnTo>
                    <a:lnTo>
                      <a:pt x="18" y="0"/>
                    </a:lnTo>
                    <a:lnTo>
                      <a:pt x="104" y="0"/>
                    </a:lnTo>
                    <a:lnTo>
                      <a:pt x="68" y="11"/>
                    </a:lnTo>
                    <a:lnTo>
                      <a:pt x="136" y="46"/>
                    </a:lnTo>
                    <a:lnTo>
                      <a:pt x="136" y="4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4" name="Freeform 20"/>
              <p:cNvSpPr>
                <a:spLocks/>
              </p:cNvSpPr>
              <p:nvPr/>
            </p:nvSpPr>
            <p:spPr bwMode="auto">
              <a:xfrm>
                <a:off x="3191128" y="2819390"/>
                <a:ext cx="215917" cy="95250"/>
              </a:xfrm>
              <a:custGeom>
                <a:avLst/>
                <a:gdLst/>
                <a:ahLst/>
                <a:cxnLst>
                  <a:cxn ang="0">
                    <a:pos x="0" y="47"/>
                  </a:cxn>
                  <a:cxn ang="0">
                    <a:pos x="30" y="60"/>
                  </a:cxn>
                  <a:cxn ang="0">
                    <a:pos x="102" y="23"/>
                  </a:cxn>
                  <a:cxn ang="0">
                    <a:pos x="136" y="34"/>
                  </a:cxn>
                  <a:cxn ang="0">
                    <a:pos x="118" y="0"/>
                  </a:cxn>
                  <a:cxn ang="0">
                    <a:pos x="31" y="0"/>
                  </a:cxn>
                  <a:cxn ang="0">
                    <a:pos x="68" y="12"/>
                  </a:cxn>
                  <a:cxn ang="0">
                    <a:pos x="0" y="47"/>
                  </a:cxn>
                  <a:cxn ang="0">
                    <a:pos x="0" y="47"/>
                  </a:cxn>
                </a:cxnLst>
                <a:rect l="0" t="0" r="r" b="b"/>
                <a:pathLst>
                  <a:path w="136" h="60">
                    <a:moveTo>
                      <a:pt x="0" y="47"/>
                    </a:moveTo>
                    <a:lnTo>
                      <a:pt x="30" y="60"/>
                    </a:lnTo>
                    <a:lnTo>
                      <a:pt x="102" y="23"/>
                    </a:lnTo>
                    <a:lnTo>
                      <a:pt x="136" y="34"/>
                    </a:lnTo>
                    <a:lnTo>
                      <a:pt x="118" y="0"/>
                    </a:lnTo>
                    <a:lnTo>
                      <a:pt x="31" y="0"/>
                    </a:lnTo>
                    <a:lnTo>
                      <a:pt x="68" y="12"/>
                    </a:lnTo>
                    <a:lnTo>
                      <a:pt x="0" y="47"/>
                    </a:lnTo>
                    <a:lnTo>
                      <a:pt x="0" y="4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5" name="Freeform 21"/>
              <p:cNvSpPr>
                <a:spLocks/>
              </p:cNvSpPr>
              <p:nvPr/>
            </p:nvSpPr>
            <p:spPr bwMode="auto">
              <a:xfrm>
                <a:off x="2956159" y="2932103"/>
                <a:ext cx="214329" cy="93663"/>
              </a:xfrm>
              <a:custGeom>
                <a:avLst/>
                <a:gdLst/>
                <a:ahLst/>
                <a:cxnLst>
                  <a:cxn ang="0">
                    <a:pos x="135" y="13"/>
                  </a:cxn>
                  <a:cxn ang="0">
                    <a:pos x="105" y="0"/>
                  </a:cxn>
                  <a:cxn ang="0">
                    <a:pos x="33" y="38"/>
                  </a:cxn>
                  <a:cxn ang="0">
                    <a:pos x="0" y="27"/>
                  </a:cxn>
                  <a:cxn ang="0">
                    <a:pos x="18" y="59"/>
                  </a:cxn>
                  <a:cxn ang="0">
                    <a:pos x="104" y="59"/>
                  </a:cxn>
                  <a:cxn ang="0">
                    <a:pos x="68" y="48"/>
                  </a:cxn>
                  <a:cxn ang="0">
                    <a:pos x="135" y="13"/>
                  </a:cxn>
                  <a:cxn ang="0">
                    <a:pos x="135" y="13"/>
                  </a:cxn>
                </a:cxnLst>
                <a:rect l="0" t="0" r="r" b="b"/>
                <a:pathLst>
                  <a:path w="135" h="59">
                    <a:moveTo>
                      <a:pt x="135" y="13"/>
                    </a:moveTo>
                    <a:lnTo>
                      <a:pt x="105" y="0"/>
                    </a:lnTo>
                    <a:lnTo>
                      <a:pt x="33" y="38"/>
                    </a:lnTo>
                    <a:lnTo>
                      <a:pt x="0" y="27"/>
                    </a:lnTo>
                    <a:lnTo>
                      <a:pt x="18" y="59"/>
                    </a:lnTo>
                    <a:lnTo>
                      <a:pt x="104" y="59"/>
                    </a:lnTo>
                    <a:lnTo>
                      <a:pt x="68" y="48"/>
                    </a:lnTo>
                    <a:lnTo>
                      <a:pt x="135" y="13"/>
                    </a:lnTo>
                    <a:lnTo>
                      <a:pt x="135" y="1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6" name="Freeform 22"/>
              <p:cNvSpPr>
                <a:spLocks/>
              </p:cNvSpPr>
              <p:nvPr/>
            </p:nvSpPr>
            <p:spPr bwMode="auto">
              <a:xfrm>
                <a:off x="2967273" y="2817807"/>
                <a:ext cx="215917" cy="93663"/>
              </a:xfrm>
              <a:custGeom>
                <a:avLst/>
                <a:gdLst/>
                <a:ahLst/>
                <a:cxnLst>
                  <a:cxn ang="0">
                    <a:pos x="0" y="13"/>
                  </a:cxn>
                  <a:cxn ang="0">
                    <a:pos x="31" y="0"/>
                  </a:cxn>
                  <a:cxn ang="0">
                    <a:pos x="103" y="37"/>
                  </a:cxn>
                  <a:cxn ang="0">
                    <a:pos x="136" y="27"/>
                  </a:cxn>
                  <a:cxn ang="0">
                    <a:pos x="118" y="59"/>
                  </a:cxn>
                  <a:cxn ang="0">
                    <a:pos x="32" y="59"/>
                  </a:cxn>
                  <a:cxn ang="0">
                    <a:pos x="68" y="48"/>
                  </a:cxn>
                  <a:cxn ang="0">
                    <a:pos x="0" y="13"/>
                  </a:cxn>
                  <a:cxn ang="0">
                    <a:pos x="0" y="13"/>
                  </a:cxn>
                </a:cxnLst>
                <a:rect l="0" t="0" r="r" b="b"/>
                <a:pathLst>
                  <a:path w="136" h="59">
                    <a:moveTo>
                      <a:pt x="0" y="13"/>
                    </a:moveTo>
                    <a:lnTo>
                      <a:pt x="31" y="0"/>
                    </a:lnTo>
                    <a:lnTo>
                      <a:pt x="103" y="37"/>
                    </a:lnTo>
                    <a:lnTo>
                      <a:pt x="136" y="27"/>
                    </a:lnTo>
                    <a:lnTo>
                      <a:pt x="118" y="59"/>
                    </a:lnTo>
                    <a:lnTo>
                      <a:pt x="32" y="59"/>
                    </a:lnTo>
                    <a:lnTo>
                      <a:pt x="68" y="48"/>
                    </a:lnTo>
                    <a:lnTo>
                      <a:pt x="0" y="13"/>
                    </a:lnTo>
                    <a:lnTo>
                      <a:pt x="0" y="1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7" name="Freeform 23"/>
              <p:cNvSpPr>
                <a:spLocks/>
              </p:cNvSpPr>
              <p:nvPr/>
            </p:nvSpPr>
            <p:spPr bwMode="auto">
              <a:xfrm>
                <a:off x="3184778" y="2938457"/>
                <a:ext cx="214329" cy="95250"/>
              </a:xfrm>
              <a:custGeom>
                <a:avLst/>
                <a:gdLst/>
                <a:ahLst/>
                <a:cxnLst>
                  <a:cxn ang="0">
                    <a:pos x="135" y="47"/>
                  </a:cxn>
                  <a:cxn ang="0">
                    <a:pos x="105" y="60"/>
                  </a:cxn>
                  <a:cxn ang="0">
                    <a:pos x="33" y="23"/>
                  </a:cxn>
                  <a:cxn ang="0">
                    <a:pos x="0" y="34"/>
                  </a:cxn>
                  <a:cxn ang="0">
                    <a:pos x="17" y="0"/>
                  </a:cxn>
                  <a:cxn ang="0">
                    <a:pos x="104" y="0"/>
                  </a:cxn>
                  <a:cxn ang="0">
                    <a:pos x="67" y="12"/>
                  </a:cxn>
                  <a:cxn ang="0">
                    <a:pos x="135" y="47"/>
                  </a:cxn>
                  <a:cxn ang="0">
                    <a:pos x="135" y="47"/>
                  </a:cxn>
                </a:cxnLst>
                <a:rect l="0" t="0" r="r" b="b"/>
                <a:pathLst>
                  <a:path w="135" h="60">
                    <a:moveTo>
                      <a:pt x="135" y="47"/>
                    </a:moveTo>
                    <a:lnTo>
                      <a:pt x="105" y="60"/>
                    </a:lnTo>
                    <a:lnTo>
                      <a:pt x="33" y="23"/>
                    </a:lnTo>
                    <a:lnTo>
                      <a:pt x="0" y="34"/>
                    </a:lnTo>
                    <a:lnTo>
                      <a:pt x="17" y="0"/>
                    </a:lnTo>
                    <a:lnTo>
                      <a:pt x="104" y="0"/>
                    </a:lnTo>
                    <a:lnTo>
                      <a:pt x="67" y="12"/>
                    </a:lnTo>
                    <a:lnTo>
                      <a:pt x="135" y="47"/>
                    </a:lnTo>
                    <a:lnTo>
                      <a:pt x="135" y="4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8" name="Line 24"/>
              <p:cNvSpPr>
                <a:spLocks noChangeShapeType="1"/>
              </p:cNvSpPr>
              <p:nvPr/>
            </p:nvSpPr>
            <p:spPr bwMode="auto">
              <a:xfrm>
                <a:off x="2851375" y="2922583"/>
                <a:ext cx="1587" cy="207962"/>
              </a:xfrm>
              <a:prstGeom prst="line">
                <a:avLst/>
              </a:prstGeom>
              <a:noFill/>
              <a:ln w="2" cap="sq">
                <a:solidFill>
                  <a:srgbClr val="AAE6FF"/>
                </a:solidFill>
                <a:prstDash val="solid"/>
                <a:bevel/>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sp>
            <p:nvSpPr>
              <p:cNvPr id="1049" name="Line 25"/>
              <p:cNvSpPr>
                <a:spLocks noChangeShapeType="1"/>
              </p:cNvSpPr>
              <p:nvPr/>
            </p:nvSpPr>
            <p:spPr bwMode="auto">
              <a:xfrm>
                <a:off x="3505200" y="2922588"/>
                <a:ext cx="1587" cy="207962"/>
              </a:xfrm>
              <a:prstGeom prst="line">
                <a:avLst/>
              </a:prstGeom>
              <a:noFill/>
              <a:ln w="2" cap="sq">
                <a:solidFill>
                  <a:srgbClr val="AAE6FF"/>
                </a:solidFill>
                <a:prstDash val="solid"/>
                <a:bevel/>
                <a:headEnd/>
                <a:tailEnd/>
              </a:ln>
            </p:spPr>
            <p:txBody>
              <a:bodyPr vert="horz" wrap="square" lIns="91440" tIns="45720" rIns="91440" bIns="45720" numCol="1" anchor="t" anchorCtr="0" compatLnSpc="1">
                <a:prstTxWarp prst="textNoShape">
                  <a:avLst/>
                </a:prstTxWarp>
              </a:bodyPr>
              <a:lstStyle/>
              <a:p>
                <a:pPr algn="ctr" rtl="0"/>
                <a:endParaRPr lang="en-US" kern="1200" dirty="0">
                  <a:solidFill>
                    <a:srgbClr val="3A3A3A"/>
                  </a:solidFill>
                  <a:latin typeface="Arial"/>
                  <a:ea typeface="+mn-ea"/>
                  <a:cs typeface="+mn-cs"/>
                </a:endParaRPr>
              </a:p>
            </p:txBody>
          </p:sp>
        </p:grpSp>
      </p:grpSp>
      <p:grpSp>
        <p:nvGrpSpPr>
          <p:cNvPr id="14" name="Group 1"/>
          <p:cNvGrpSpPr/>
          <p:nvPr/>
        </p:nvGrpSpPr>
        <p:grpSpPr>
          <a:xfrm>
            <a:off x="4251571" y="4538970"/>
            <a:ext cx="957772" cy="1107996"/>
            <a:chOff x="-2499275" y="5727715"/>
            <a:chExt cx="957772" cy="1107996"/>
          </a:xfrm>
        </p:grpSpPr>
        <p:sp>
          <p:nvSpPr>
            <p:cNvPr id="106" name="TextBox 149"/>
            <p:cNvSpPr txBox="1">
              <a:spLocks noChangeArrowheads="1"/>
            </p:cNvSpPr>
            <p:nvPr/>
          </p:nvSpPr>
          <p:spPr bwMode="auto">
            <a:xfrm>
              <a:off x="-2499275" y="5727715"/>
              <a:ext cx="957772" cy="1107996"/>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100" kern="1200" dirty="0">
                  <a:solidFill>
                    <a:srgbClr val="3A3A3A"/>
                  </a:solidFill>
                  <a:latin typeface="Arial"/>
                  <a:ea typeface="ＭＳ Ｐゴシック" charset="-128"/>
                  <a:cs typeface="+mn-cs"/>
                </a:rPr>
                <a:t>PoE</a:t>
              </a:r>
            </a:p>
            <a:p>
              <a:pPr algn="ctr" rtl="0" fontAlgn="base">
                <a:spcBef>
                  <a:spcPct val="0"/>
                </a:spcBef>
                <a:spcAft>
                  <a:spcPct val="0"/>
                </a:spcAft>
              </a:pPr>
              <a:endParaRPr lang="en-US" sz="1100" kern="1200" dirty="0">
                <a:solidFill>
                  <a:srgbClr val="3A3A3A"/>
                </a:solidFill>
                <a:latin typeface="Arial"/>
                <a:ea typeface="ＭＳ Ｐゴシック" charset="-128"/>
                <a:cs typeface="+mn-cs"/>
              </a:endParaRPr>
            </a:p>
            <a:p>
              <a:pPr algn="ctr" rtl="0" fontAlgn="base">
                <a:spcBef>
                  <a:spcPct val="0"/>
                </a:spcBef>
                <a:spcAft>
                  <a:spcPct val="0"/>
                </a:spcAft>
              </a:pPr>
              <a:endParaRPr lang="en-US" sz="1100" kern="1200" dirty="0">
                <a:solidFill>
                  <a:srgbClr val="3A3A3A"/>
                </a:solidFill>
                <a:latin typeface="Arial"/>
                <a:ea typeface="ＭＳ Ｐゴシック" charset="-128"/>
                <a:cs typeface="+mn-cs"/>
              </a:endParaRPr>
            </a:p>
            <a:p>
              <a:pPr algn="ctr" rtl="0" fontAlgn="base">
                <a:spcBef>
                  <a:spcPct val="0"/>
                </a:spcBef>
                <a:spcAft>
                  <a:spcPct val="0"/>
                </a:spcAft>
              </a:pPr>
              <a:endParaRPr lang="en-US" sz="1100" kern="1200" dirty="0">
                <a:solidFill>
                  <a:srgbClr val="3A3A3A"/>
                </a:solidFill>
                <a:latin typeface="Arial"/>
                <a:ea typeface="ＭＳ Ｐゴシック" charset="-128"/>
                <a:cs typeface="+mn-cs"/>
              </a:endParaRPr>
            </a:p>
            <a:p>
              <a:pPr algn="ctr" rtl="0" fontAlgn="base">
                <a:spcBef>
                  <a:spcPct val="0"/>
                </a:spcBef>
                <a:spcAft>
                  <a:spcPct val="0"/>
                </a:spcAft>
              </a:pPr>
              <a:endParaRPr lang="en-US" sz="1100" kern="1200" dirty="0">
                <a:solidFill>
                  <a:srgbClr val="3A3A3A"/>
                </a:solidFill>
                <a:latin typeface="Arial"/>
                <a:ea typeface="ＭＳ Ｐゴシック" charset="-128"/>
                <a:cs typeface="+mn-cs"/>
              </a:endParaRPr>
            </a:p>
            <a:p>
              <a:pPr algn="ctr" rtl="0" fontAlgn="base">
                <a:spcBef>
                  <a:spcPct val="0"/>
                </a:spcBef>
                <a:spcAft>
                  <a:spcPct val="0"/>
                </a:spcAft>
              </a:pPr>
              <a:r>
                <a:rPr lang="en-US" sz="1100" kern="1200" dirty="0">
                  <a:solidFill>
                    <a:srgbClr val="3A3A3A"/>
                  </a:solidFill>
                  <a:latin typeface="Arial"/>
                  <a:ea typeface="ＭＳ Ｐゴシック" charset="-128"/>
                  <a:cs typeface="+mn-cs"/>
                </a:rPr>
                <a:t>Switching</a:t>
              </a:r>
            </a:p>
          </p:txBody>
        </p:sp>
        <p:pic>
          <p:nvPicPr>
            <p:cNvPr id="101" name="Picture 64"/>
            <p:cNvPicPr>
              <a:picLocks noChangeArrowheads="1"/>
            </p:cNvPicPr>
            <p:nvPr/>
          </p:nvPicPr>
          <p:blipFill>
            <a:blip r:embed="rId15" cstate="print"/>
            <a:srcRect/>
            <a:stretch>
              <a:fillRect/>
            </a:stretch>
          </p:blipFill>
          <p:spPr bwMode="auto">
            <a:xfrm>
              <a:off x="-2153855" y="6005241"/>
              <a:ext cx="285750" cy="501650"/>
            </a:xfrm>
            <a:prstGeom prst="rect">
              <a:avLst/>
            </a:prstGeom>
            <a:gradFill>
              <a:gsLst>
                <a:gs pos="0">
                  <a:srgbClr val="FFFF00">
                    <a:alpha val="34000"/>
                  </a:srgbClr>
                </a:gs>
                <a:gs pos="50000">
                  <a:srgbClr val="FFFF00"/>
                </a:gs>
                <a:gs pos="100000">
                  <a:srgbClr val="FFFF00">
                    <a:alpha val="34000"/>
                  </a:srgbClr>
                </a:gs>
              </a:gsLst>
              <a:lin ang="10800000" scaled="0"/>
            </a:gradFill>
            <a:ln>
              <a:noFill/>
            </a:ln>
            <a:effectLst>
              <a:outerShdw blurRad="63500" dist="63500" dir="5400000" algn="t" rotWithShape="0">
                <a:prstClr val="black">
                  <a:alpha val="59000"/>
                </a:prstClr>
              </a:outerShdw>
            </a:effectLst>
          </p:spPr>
        </p:pic>
      </p:grpSp>
      <p:grpSp>
        <p:nvGrpSpPr>
          <p:cNvPr id="15" name="Group 2"/>
          <p:cNvGrpSpPr/>
          <p:nvPr/>
        </p:nvGrpSpPr>
        <p:grpSpPr>
          <a:xfrm>
            <a:off x="4202551" y="3252741"/>
            <a:ext cx="1033271" cy="646966"/>
            <a:chOff x="-2330146" y="6222974"/>
            <a:chExt cx="1033271" cy="646966"/>
          </a:xfrm>
        </p:grpSpPr>
        <p:pic>
          <p:nvPicPr>
            <p:cNvPr id="163" name="Picture 27" descr="GatewayUniversal"/>
            <p:cNvPicPr>
              <a:picLocks noChangeAspect="1" noChangeArrowheads="1"/>
            </p:cNvPicPr>
            <p:nvPr/>
          </p:nvPicPr>
          <p:blipFill>
            <a:blip r:embed="rId16" cstate="print"/>
            <a:srcRect/>
            <a:stretch>
              <a:fillRect/>
            </a:stretch>
          </p:blipFill>
          <p:spPr bwMode="auto">
            <a:xfrm>
              <a:off x="-2051754" y="6491432"/>
              <a:ext cx="476491" cy="378508"/>
            </a:xfrm>
            <a:prstGeom prst="rect">
              <a:avLst/>
            </a:prstGeom>
            <a:gradFill>
              <a:gsLst>
                <a:gs pos="0">
                  <a:srgbClr val="FFFF00">
                    <a:alpha val="34000"/>
                  </a:srgbClr>
                </a:gs>
                <a:gs pos="50000">
                  <a:srgbClr val="FFFF00"/>
                </a:gs>
                <a:gs pos="100000">
                  <a:srgbClr val="FFFF00">
                    <a:alpha val="34000"/>
                  </a:srgbClr>
                </a:gs>
              </a:gsLst>
              <a:lin ang="10800000" scaled="0"/>
            </a:gradFill>
            <a:ln>
              <a:noFill/>
            </a:ln>
            <a:effectLst>
              <a:outerShdw blurRad="63500" dist="63500" dir="5400000" algn="t" rotWithShape="0">
                <a:prstClr val="black">
                  <a:alpha val="59000"/>
                </a:prstClr>
              </a:outerShdw>
            </a:effectLst>
          </p:spPr>
        </p:pic>
        <p:sp>
          <p:nvSpPr>
            <p:cNvPr id="165" name="TextBox 149"/>
            <p:cNvSpPr txBox="1">
              <a:spLocks noChangeArrowheads="1"/>
            </p:cNvSpPr>
            <p:nvPr/>
          </p:nvSpPr>
          <p:spPr bwMode="auto">
            <a:xfrm>
              <a:off x="-2330146" y="6222974"/>
              <a:ext cx="1033271" cy="261610"/>
            </a:xfrm>
            <a:prstGeom prst="rect">
              <a:avLst/>
            </a:prstGeom>
            <a:noFill/>
            <a:ln w="9525">
              <a:noFill/>
              <a:miter lim="800000"/>
              <a:headEnd/>
              <a:tailEnd/>
            </a:ln>
          </p:spPr>
          <p:txBody>
            <a:bodyPr>
              <a:spAutoFit/>
            </a:bodyPr>
            <a:lstStyle/>
            <a:p>
              <a:pPr algn="ctr" rtl="0" fontAlgn="base">
                <a:spcBef>
                  <a:spcPct val="0"/>
                </a:spcBef>
                <a:spcAft>
                  <a:spcPct val="0"/>
                </a:spcAft>
              </a:pPr>
              <a:r>
                <a:rPr lang="en-US" sz="1100" kern="1200" dirty="0">
                  <a:solidFill>
                    <a:srgbClr val="3A3A3A"/>
                  </a:solidFill>
                  <a:latin typeface="Arial"/>
                  <a:ea typeface="ＭＳ Ｐゴシック" charset="-128"/>
                  <a:cs typeface="+mn-cs"/>
                </a:rPr>
                <a:t>CDN</a:t>
              </a:r>
            </a:p>
          </p:txBody>
        </p:sp>
      </p:grpSp>
      <p:grpSp>
        <p:nvGrpSpPr>
          <p:cNvPr id="16" name="Group 181"/>
          <p:cNvGrpSpPr>
            <a:grpSpLocks noChangeAspect="1"/>
          </p:cNvGrpSpPr>
          <p:nvPr/>
        </p:nvGrpSpPr>
        <p:grpSpPr>
          <a:xfrm>
            <a:off x="5195161" y="2224439"/>
            <a:ext cx="398075" cy="333515"/>
            <a:chOff x="7772409" y="3276600"/>
            <a:chExt cx="1217160" cy="900339"/>
          </a:xfrm>
        </p:grpSpPr>
        <p:sp>
          <p:nvSpPr>
            <p:cNvPr id="185" name="TextBox 66"/>
            <p:cNvSpPr txBox="1"/>
            <p:nvPr/>
          </p:nvSpPr>
          <p:spPr bwMode="auto">
            <a:xfrm>
              <a:off x="7944303" y="3762602"/>
              <a:ext cx="755650" cy="233362"/>
            </a:xfrm>
            <a:prstGeom prst="rect">
              <a:avLst/>
            </a:prstGeom>
            <a:noFill/>
          </p:spPr>
          <p:txBody>
            <a:bodyPr>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0000"/>
                </a:lnSpc>
              </a:pPr>
              <a:endParaRPr lang="en-US" sz="1000" b="1" dirty="0">
                <a:solidFill>
                  <a:srgbClr val="0096D6"/>
                </a:solidFill>
                <a:latin typeface="Arial"/>
              </a:endParaRPr>
            </a:p>
          </p:txBody>
        </p:sp>
        <p:grpSp>
          <p:nvGrpSpPr>
            <p:cNvPr id="17" name="Group 187"/>
            <p:cNvGrpSpPr>
              <a:grpSpLocks/>
            </p:cNvGrpSpPr>
            <p:nvPr/>
          </p:nvGrpSpPr>
          <p:grpSpPr bwMode="auto">
            <a:xfrm>
              <a:off x="7772409" y="3276600"/>
              <a:ext cx="1217160" cy="900339"/>
              <a:chOff x="7424636" y="3669875"/>
              <a:chExt cx="824650" cy="496035"/>
            </a:xfrm>
          </p:grpSpPr>
          <p:sp>
            <p:nvSpPr>
              <p:cNvPr id="191" name="Freeform 190"/>
              <p:cNvSpPr>
                <a:spLocks/>
              </p:cNvSpPr>
              <p:nvPr/>
            </p:nvSpPr>
            <p:spPr bwMode="auto">
              <a:xfrm>
                <a:off x="7424636" y="3747060"/>
                <a:ext cx="739192" cy="418850"/>
              </a:xfrm>
              <a:custGeom>
                <a:avLst/>
                <a:gdLst>
                  <a:gd name="T0" fmla="*/ 0 w 718"/>
                  <a:gd name="T1" fmla="*/ 0 h 407"/>
                  <a:gd name="T2" fmla="*/ 0 w 718"/>
                  <a:gd name="T3" fmla="*/ 418850 h 407"/>
                  <a:gd name="T4" fmla="*/ 739192 w 718"/>
                  <a:gd name="T5" fmla="*/ 418850 h 407"/>
                  <a:gd name="T6" fmla="*/ 739192 w 718"/>
                  <a:gd name="T7" fmla="*/ 0 h 407"/>
                  <a:gd name="T8" fmla="*/ 12354 w 718"/>
                  <a:gd name="T9" fmla="*/ 0 h 407"/>
                  <a:gd name="T10" fmla="*/ 0 w 718"/>
                  <a:gd name="T11" fmla="*/ 0 h 407"/>
                  <a:gd name="T12" fmla="*/ 0 60000 65536"/>
                  <a:gd name="T13" fmla="*/ 0 60000 65536"/>
                  <a:gd name="T14" fmla="*/ 0 60000 65536"/>
                  <a:gd name="T15" fmla="*/ 0 60000 65536"/>
                  <a:gd name="T16" fmla="*/ 0 60000 65536"/>
                  <a:gd name="T17" fmla="*/ 0 60000 65536"/>
                  <a:gd name="T18" fmla="*/ 0 w 718"/>
                  <a:gd name="T19" fmla="*/ 0 h 407"/>
                  <a:gd name="T20" fmla="*/ 718 w 718"/>
                  <a:gd name="T21" fmla="*/ 407 h 407"/>
                </a:gdLst>
                <a:ahLst/>
                <a:cxnLst>
                  <a:cxn ang="T12">
                    <a:pos x="T0" y="T1"/>
                  </a:cxn>
                  <a:cxn ang="T13">
                    <a:pos x="T2" y="T3"/>
                  </a:cxn>
                  <a:cxn ang="T14">
                    <a:pos x="T4" y="T5"/>
                  </a:cxn>
                  <a:cxn ang="T15">
                    <a:pos x="T6" y="T7"/>
                  </a:cxn>
                  <a:cxn ang="T16">
                    <a:pos x="T8" y="T9"/>
                  </a:cxn>
                  <a:cxn ang="T17">
                    <a:pos x="T10" y="T11"/>
                  </a:cxn>
                </a:cxnLst>
                <a:rect l="T18" t="T19" r="T20" b="T21"/>
                <a:pathLst>
                  <a:path w="718" h="407">
                    <a:moveTo>
                      <a:pt x="0" y="0"/>
                    </a:moveTo>
                    <a:lnTo>
                      <a:pt x="0" y="407"/>
                    </a:lnTo>
                    <a:lnTo>
                      <a:pt x="718" y="407"/>
                    </a:lnTo>
                    <a:lnTo>
                      <a:pt x="718" y="0"/>
                    </a:lnTo>
                    <a:lnTo>
                      <a:pt x="12" y="0"/>
                    </a:lnTo>
                    <a:lnTo>
                      <a:pt x="0" y="0"/>
                    </a:lnTo>
                    <a:close/>
                  </a:path>
                </a:pathLst>
              </a:custGeom>
              <a:solidFill>
                <a:srgbClr val="1096D4"/>
              </a:solidFill>
              <a:ln w="11113">
                <a:solidFill>
                  <a:srgbClr val="AEE2FA"/>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96D6"/>
                  </a:solidFill>
                  <a:latin typeface="Arial"/>
                </a:endParaRPr>
              </a:p>
            </p:txBody>
          </p:sp>
          <p:sp>
            <p:nvSpPr>
              <p:cNvPr id="192" name="Freeform 191"/>
              <p:cNvSpPr>
                <a:spLocks/>
              </p:cNvSpPr>
              <p:nvPr/>
            </p:nvSpPr>
            <p:spPr bwMode="auto">
              <a:xfrm>
                <a:off x="7429664" y="3669875"/>
                <a:ext cx="819622" cy="82911"/>
              </a:xfrm>
              <a:custGeom>
                <a:avLst/>
                <a:gdLst>
                  <a:gd name="T0" fmla="*/ 0 w 796"/>
                  <a:gd name="T1" fmla="*/ 75 h 80"/>
                  <a:gd name="T2" fmla="*/ 87 w 796"/>
                  <a:gd name="T3" fmla="*/ 0 h 80"/>
                  <a:gd name="T4" fmla="*/ 796 w 796"/>
                  <a:gd name="T5" fmla="*/ 4 h 80"/>
                  <a:gd name="T6" fmla="*/ 709 w 796"/>
                  <a:gd name="T7" fmla="*/ 80 h 80"/>
                  <a:gd name="T8" fmla="*/ 0 w 796"/>
                  <a:gd name="T9" fmla="*/ 75 h 80"/>
                  <a:gd name="T10" fmla="*/ 0 w 796"/>
                  <a:gd name="T11" fmla="*/ 75 h 80"/>
                  <a:gd name="T12" fmla="*/ 0 60000 65536"/>
                  <a:gd name="T13" fmla="*/ 0 60000 65536"/>
                  <a:gd name="T14" fmla="*/ 0 60000 65536"/>
                  <a:gd name="T15" fmla="*/ 0 60000 65536"/>
                  <a:gd name="T16" fmla="*/ 0 60000 65536"/>
                  <a:gd name="T17" fmla="*/ 0 60000 65536"/>
                  <a:gd name="T18" fmla="*/ 0 w 796"/>
                  <a:gd name="T19" fmla="*/ 0 h 80"/>
                  <a:gd name="T20" fmla="*/ 796 w 796"/>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796" h="80">
                    <a:moveTo>
                      <a:pt x="0" y="75"/>
                    </a:moveTo>
                    <a:lnTo>
                      <a:pt x="87" y="0"/>
                    </a:lnTo>
                    <a:lnTo>
                      <a:pt x="796" y="4"/>
                    </a:lnTo>
                    <a:lnTo>
                      <a:pt x="709" y="80"/>
                    </a:lnTo>
                    <a:lnTo>
                      <a:pt x="0" y="75"/>
                    </a:lnTo>
                    <a:close/>
                  </a:path>
                </a:pathLst>
              </a:custGeom>
              <a:solidFill>
                <a:srgbClr val="46AFE3"/>
              </a:solidFill>
              <a:ln w="11113">
                <a:solidFill>
                  <a:srgbClr val="AEE2FA"/>
                </a:solidFill>
                <a:round/>
                <a:headEnd/>
                <a:tailEnd/>
              </a:ln>
            </p:spPr>
            <p:txBody>
              <a:bodyPr>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rgbClr val="0096D6"/>
                  </a:solidFill>
                  <a:latin typeface="Arial"/>
                </a:endParaRPr>
              </a:p>
            </p:txBody>
          </p:sp>
          <p:sp>
            <p:nvSpPr>
              <p:cNvPr id="193" name="Freeform 192"/>
              <p:cNvSpPr>
                <a:spLocks/>
              </p:cNvSpPr>
              <p:nvPr/>
            </p:nvSpPr>
            <p:spPr bwMode="auto">
              <a:xfrm>
                <a:off x="8163836" y="3677076"/>
                <a:ext cx="85450" cy="488829"/>
              </a:xfrm>
              <a:custGeom>
                <a:avLst/>
                <a:gdLst>
                  <a:gd name="T0" fmla="*/ 85450 w 83"/>
                  <a:gd name="T1" fmla="*/ 415762 h 475"/>
                  <a:gd name="T2" fmla="*/ 0 w 83"/>
                  <a:gd name="T3" fmla="*/ 488829 h 475"/>
                  <a:gd name="T4" fmla="*/ 0 w 83"/>
                  <a:gd name="T5" fmla="*/ 73067 h 475"/>
                  <a:gd name="T6" fmla="*/ 85450 w 83"/>
                  <a:gd name="T7" fmla="*/ 0 h 475"/>
                  <a:gd name="T8" fmla="*/ 85450 w 83"/>
                  <a:gd name="T9" fmla="*/ 415762 h 475"/>
                  <a:gd name="T10" fmla="*/ 0 60000 65536"/>
                  <a:gd name="T11" fmla="*/ 0 60000 65536"/>
                  <a:gd name="T12" fmla="*/ 0 60000 65536"/>
                  <a:gd name="T13" fmla="*/ 0 60000 65536"/>
                  <a:gd name="T14" fmla="*/ 0 60000 65536"/>
                  <a:gd name="T15" fmla="*/ 0 w 83"/>
                  <a:gd name="T16" fmla="*/ 0 h 475"/>
                  <a:gd name="T17" fmla="*/ 83 w 83"/>
                  <a:gd name="T18" fmla="*/ 475 h 475"/>
                </a:gdLst>
                <a:ahLst/>
                <a:cxnLst>
                  <a:cxn ang="T10">
                    <a:pos x="T0" y="T1"/>
                  </a:cxn>
                  <a:cxn ang="T11">
                    <a:pos x="T2" y="T3"/>
                  </a:cxn>
                  <a:cxn ang="T12">
                    <a:pos x="T4" y="T5"/>
                  </a:cxn>
                  <a:cxn ang="T13">
                    <a:pos x="T6" y="T7"/>
                  </a:cxn>
                  <a:cxn ang="T14">
                    <a:pos x="T8" y="T9"/>
                  </a:cxn>
                </a:cxnLst>
                <a:rect l="T15" t="T16" r="T17" b="T18"/>
                <a:pathLst>
                  <a:path w="83" h="475">
                    <a:moveTo>
                      <a:pt x="83" y="404"/>
                    </a:moveTo>
                    <a:lnTo>
                      <a:pt x="0" y="475"/>
                    </a:lnTo>
                    <a:lnTo>
                      <a:pt x="0" y="71"/>
                    </a:lnTo>
                    <a:lnTo>
                      <a:pt x="83" y="0"/>
                    </a:lnTo>
                    <a:lnTo>
                      <a:pt x="83" y="404"/>
                    </a:lnTo>
                    <a:close/>
                  </a:path>
                </a:pathLst>
              </a:custGeom>
              <a:solidFill>
                <a:srgbClr val="015B80"/>
              </a:solidFill>
              <a:ln w="11113">
                <a:solidFill>
                  <a:srgbClr val="AEE2FA"/>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96D6"/>
                  </a:solidFill>
                  <a:latin typeface="Arial"/>
                </a:endParaRPr>
              </a:p>
            </p:txBody>
          </p:sp>
        </p:grpSp>
        <p:pic>
          <p:nvPicPr>
            <p:cNvPr id="189" name="Picture 188"/>
            <p:cNvPicPr>
              <a:picLocks noChangeAspect="1"/>
            </p:cNvPicPr>
            <p:nvPr/>
          </p:nvPicPr>
          <p:blipFill>
            <a:blip r:embed="rId17" cstate="print"/>
            <a:stretch>
              <a:fillRect/>
            </a:stretch>
          </p:blipFill>
          <p:spPr>
            <a:xfrm>
              <a:off x="8001000" y="3429000"/>
              <a:ext cx="685800" cy="685800"/>
            </a:xfrm>
            <a:prstGeom prst="rect">
              <a:avLst/>
            </a:prstGeom>
            <a:gradFill>
              <a:gsLst>
                <a:gs pos="0">
                  <a:srgbClr val="FFFF00">
                    <a:alpha val="34000"/>
                  </a:srgbClr>
                </a:gs>
                <a:gs pos="50000">
                  <a:srgbClr val="FFFF00"/>
                </a:gs>
                <a:gs pos="100000">
                  <a:srgbClr val="FFFF00">
                    <a:alpha val="34000"/>
                  </a:srgbClr>
                </a:gs>
              </a:gsLst>
              <a:lin ang="10800000" scaled="0"/>
            </a:gradFill>
            <a:ln>
              <a:noFill/>
            </a:ln>
            <a:effectLst>
              <a:outerShdw blurRad="63500" dist="63500" dir="5400000" algn="t" rotWithShape="0">
                <a:prstClr val="black">
                  <a:alpha val="59000"/>
                </a:prstClr>
              </a:outerShdw>
            </a:effectLst>
          </p:spPr>
        </p:pic>
      </p:grpSp>
      <p:sp>
        <p:nvSpPr>
          <p:cNvPr id="183" name="Rectangle 182"/>
          <p:cNvSpPr>
            <a:spLocks noChangeArrowheads="1"/>
          </p:cNvSpPr>
          <p:nvPr/>
        </p:nvSpPr>
        <p:spPr bwMode="auto">
          <a:xfrm>
            <a:off x="3777417" y="1992048"/>
            <a:ext cx="2028554" cy="769441"/>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smtClean="0">
                <a:solidFill>
                  <a:srgbClr val="3A3A3A"/>
                </a:solidFill>
                <a:latin typeface="Arial"/>
              </a:rPr>
              <a:t>Cisco</a:t>
            </a:r>
            <a:r>
              <a:rPr lang="en-US" sz="1100" baseline="30000" dirty="0" smtClean="0">
                <a:solidFill>
                  <a:srgbClr val="3A3A3A"/>
                </a:solidFill>
                <a:latin typeface="Arial"/>
              </a:rPr>
              <a:t>®</a:t>
            </a:r>
          </a:p>
          <a:p>
            <a:pPr algn="ctr"/>
            <a:r>
              <a:rPr lang="en-US" sz="1100" dirty="0" smtClean="0">
                <a:solidFill>
                  <a:srgbClr val="3A3A3A"/>
                </a:solidFill>
                <a:latin typeface="Arial"/>
              </a:rPr>
              <a:t> Identity</a:t>
            </a:r>
          </a:p>
          <a:p>
            <a:pPr algn="ctr"/>
            <a:r>
              <a:rPr lang="en-US" sz="1100" dirty="0" smtClean="0">
                <a:solidFill>
                  <a:srgbClr val="3A3A3A"/>
                </a:solidFill>
                <a:latin typeface="Arial"/>
              </a:rPr>
              <a:t> Services </a:t>
            </a:r>
          </a:p>
          <a:p>
            <a:pPr algn="ctr"/>
            <a:r>
              <a:rPr lang="en-US" sz="1100" dirty="0" smtClean="0">
                <a:solidFill>
                  <a:srgbClr val="3A3A3A"/>
                </a:solidFill>
                <a:latin typeface="Arial"/>
              </a:rPr>
              <a:t>Engine</a:t>
            </a:r>
            <a:endParaRPr lang="en-US" sz="1100" dirty="0">
              <a:solidFill>
                <a:srgbClr val="3A3A3A"/>
              </a:solidFill>
              <a:latin typeface="Arial"/>
            </a:endParaRPr>
          </a:p>
        </p:txBody>
      </p:sp>
      <p:sp>
        <p:nvSpPr>
          <p:cNvPr id="205" name="Left-Right Arrow 204"/>
          <p:cNvSpPr/>
          <p:nvPr/>
        </p:nvSpPr>
        <p:spPr>
          <a:xfrm>
            <a:off x="3631556" y="2862216"/>
            <a:ext cx="586740" cy="327660"/>
          </a:xfrm>
          <a:prstGeom prst="leftRightArrow">
            <a:avLst/>
          </a:prstGeom>
          <a:solidFill>
            <a:schemeClr val="accent6"/>
          </a:solidFill>
          <a:ln>
            <a:noFill/>
          </a:ln>
          <a:effectLst>
            <a:outerShdw blurRad="63500" dist="63500" dir="5400000" algn="t"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rtl="0"/>
            <a:endParaRPr lang="en-GB" sz="3200" b="1" kern="1200" dirty="0">
              <a:solidFill>
                <a:srgbClr val="0096D6">
                  <a:lumMod val="50000"/>
                </a:srgbClr>
              </a:solidFill>
              <a:latin typeface="Arial"/>
              <a:ea typeface="+mn-ea"/>
              <a:cs typeface="+mn-cs"/>
            </a:endParaRPr>
          </a:p>
        </p:txBody>
      </p:sp>
      <p:sp>
        <p:nvSpPr>
          <p:cNvPr id="206" name="Left-Right Arrow 205"/>
          <p:cNvSpPr/>
          <p:nvPr/>
        </p:nvSpPr>
        <p:spPr>
          <a:xfrm>
            <a:off x="5957248" y="2862216"/>
            <a:ext cx="586740" cy="327660"/>
          </a:xfrm>
          <a:prstGeom prst="leftRightArrow">
            <a:avLst/>
          </a:prstGeom>
          <a:solidFill>
            <a:schemeClr val="accent6"/>
          </a:solidFill>
          <a:ln>
            <a:noFill/>
          </a:ln>
          <a:effectLst>
            <a:outerShdw blurRad="63500" dist="63500" dir="5400000" algn="t"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rtl="0"/>
            <a:endParaRPr lang="en-GB" sz="3200" b="1" kern="1200" dirty="0">
              <a:solidFill>
                <a:srgbClr val="0096D6">
                  <a:lumMod val="50000"/>
                </a:srgbClr>
              </a:solidFill>
              <a:latin typeface="Arial"/>
              <a:ea typeface="+mn-ea"/>
              <a:cs typeface="+mn-cs"/>
            </a:endParaRPr>
          </a:p>
        </p:txBody>
      </p:sp>
      <p:sp>
        <p:nvSpPr>
          <p:cNvPr id="2052" name="AutoShape 4" descr="data:image/jpg;base64,/9j/4AAQSkZJRgABAQAAAQABAAD/2wCEAAkGBggGEBUUERMUEBQWEiIaFxgYGCMcHRoeHxwaICIYHhwZJyYqGR4pHx4XITgsLycpNSwtHSM9NTAqNS0rLjUBCQoKDQwOGg8PGTEjHiQvNTMyNCktKi41NTU1NDU1NTUsMC40LCwpNDIyKy8pLyovMiksKik1NCwsNTU1KSksLP/AABEIAFAAoAMBIgACEQEDEQH/xAAbAAEBAAMBAQEAAAAAAAAAAAAABgMEBQcCAf/EADgQAAIBAwMCBAMFBgcBAAAAAAECAwAEEQUSIQYxEyJRYSMyQQcUQnGhFVKBkbHRMzRDcnTB4Rb/xAAZAQEAAwEBAAAAAAAAAAAAAAAAAQIEAwX/xAArEQACAgECAwcEAwAAAAAAAAAAAQIRAwRBEiExE2FxgZGxwWKh0eEyQlH/2gAMAwEAAhEDEQA/APcaUpQClKUApSlAKUpQClKUApSlAKUpQClKUApSlAKUpQClTXVmv/s9liDFMpvYjg4zgAH6ZOefb3qCn6vnsZkeB5CwYZQuzK4+qkMTz7itmHRzyq0Ys2sx4pUz2KlfgbjPbiufoeu2vUMZki3bQ5XzDByKy8LqzZxK6OjSudpevWervMkRJaF9j5BHPPbPfsa6NRKLi6YUlJWhSlc6/wBestNmhhckPMSEwMjj1P0pGLk6QclHmzo0rV1O+XTIZJSCwjQsQO5wM45r40bU01mCOZVKh1yAe4/lU8L4eLYjiXFw7m7SlKqWFKUoBStLV9Wt9FiMsmdoIHAyea243EgBHYjNRauivEr4b5n1Slc3Qtbj16MuqlAHK4OPpjnilq6DnFSUX1Z0qUpUliW636PXqNQ6yCKRFIyflZe+Gx2wec/pUD07oTadfwi42EHc0Z3ApI69hu/3Y4POa9juII7pGRhlWGCPY15V12bbRJBAiYUReTdzncSWbLdzkAfwFelo82Wb7FfxafivA8jXYYQks9dC46c1HVr8y/eI2jUY27hg55yPcdv71z/st/yTf8h/+q2vs7kvJ7BDMWOWOwt32fTv3HfHtWpbfZx9zBEd7dRqTnCsAMn64FZ4QjjjPDOW/Xws741kqE1cuT61fM5H/wBJfaXHqcisWZLkLHnkLksMgew/oK/NQttW0R7JjezTCeZd6luM+U8Y/DgkYqqtujbGNblXZpVuX3ODgYPPYj3Of4VL6x0ZJpE1mY3uLkLcKPN5hGgIPGB5R7+1bMeXFKVL268vtzOWTFljG379Of35G5Y6leN+18yOfDLeH5j5PK/y/u9hWhYapeyHScyufEL78tnd5sc+vFUWqfZ/Y6nNJIJZovFHxFRsK59T+hxWS36Itrf7p8Vz91LbeB5txzz/AOVz7bDV/H017l3hzX+/qT9iUf8AanU9pd3bXTxqpdVhX5NqjlWHuK+7PUZ9Bi0ycyMsBjMcq5O38RBx69/5VQXn2c2Fy8hWWeJJTl40bCFvXH584rcuujLW7sUtGd9qY2vgbsgnn0+pFWeoxUltfSuiqvMqtPltveut9Xd+RBQ9X6skFwjvIJbgo9vycgO5BCn6DGK3uob68tndIbm8ke3hXfsx4aEKMs7Hl8nJ/vVfcdFafPNbSZYfdlCqoxhgvy5/I81r6p0BZ6lLJIJZovGHxERhtYjsSCPXnFStTg4rqvLw+F6kPT51Fq78/H5foT17qOra5Lp6pO8DT25LlDge7bfXANYNV1TVpbl7dZLxlt41QGBcsz4HxJPYmq+16Mt7WS1fxHJtoyi8DzA57/z+lNY6MttRm8dJZbWUjDNE2Nw9/wBKrHUYlJLantvf4LS0+Vpu+drfavycPVbvUL3RQ1yrJKHAbcu0nDYDY9xiqy+uUtLNmZzEBD84GSpwMED6nOK17npiG5sxbGSQqMedjuY4OeSe9asfRa4KyXM8yFSpRm49j+Y4IryctvLKUVyf7LdnmjNtK7ild7q+vrscXp/Vb+O8iUvcNFMhPx8ZOATuXHYdq09D0++ks5po7l4RG7lUXsSBklvz7VT6f0ZDYzRy+NLI0YwNxBG3GAvbgDmteP7PrVFK+POFY5dQwAbn6gCsvZT379/AxrS6ilxK6v8At/qXzZydR1jVbyK3ldpo4Gi+I8I5DgkZPtwD/E1baTIs0EZEhmBQec9247kfQ1xtW6bsHKKbh7ZSgjEauFDgfhwe55/Wu5p9tb2cSJF8iqAuDnj1z9fWu2OMlJtm7TYssMjc+apb793cbFYp7WC6xvRXx23AH+tZaV36G8/AAKh7LQupLEfAKwZkG8M2/cR4pMuM8Bi0YIBzhc4zxVzSgIfT9K6osyW/ffcwMi7icSd2C427tmcDOO3Oa+rXT+so9pMo3Nt37irAEIwwFGMAtgtgnORjsRVtSgIqDR+o7eJCrOr75WceIuTv24JO3aWwGA4ABIzxml7onUtxLFJ4h3JCp4ZdolCTAjaR+ItGCfTOMcVa0oCOutL6nvrcK7KZBdeJnO0BU8yqCpyQzgd8YHcH649G6SvIHjaZFYrdtKDuJ2qyNxjJy2/Zn6EgHAq1pQELDoOvNbSpIu5zcrKgEgwxJJYPn/TBwMdyoB+bIrb+49VbwwZV+IokJ2tlQ8h8g4wm0pwecZ7mq+lARaWnWSRsDIGfwhtOU4YlS+RgZPzBOwGDu7g1sX+ka9qE6B3zAskTkAqAdhQny4JzuDk8kEFMcg1WUoCMg6d1yCXyvsXxWUMGywhDKV+bOG5kzx6e1Yks+tIURVbO1EyzOrMSPCznjzcrLn2f1FXFKAghpPVdigSHK8Pgh0xzt2Ehhkkec9+eAeM1ni0zq2Fgd4JL5Yl1Pd2bAyP8MA4x39DVtSgJ/T9DuL+EpqHxyHyuSOxVcjyY7NuA9sV3LeCO1RUQbVUAAegHYVkpQClKUApSlAKUpQClKUApSlAKUpQClKUApSlAKUpQClKUB//Z"/>
          <p:cNvSpPr>
            <a:spLocks noChangeAspect="1" noChangeArrowheads="1"/>
          </p:cNvSpPr>
          <p:nvPr/>
        </p:nvSpPr>
        <p:spPr bwMode="auto">
          <a:xfrm>
            <a:off x="63500" y="-374650"/>
            <a:ext cx="1524000" cy="762000"/>
          </a:xfrm>
          <a:prstGeom prst="rect">
            <a:avLst/>
          </a:prstGeom>
          <a:noFill/>
        </p:spPr>
        <p:txBody>
          <a:bodyPr vert="horz" wrap="square" lIns="91440" tIns="45720" rIns="91440" bIns="45720" numCol="1" anchor="t" anchorCtr="0" compatLnSpc="1">
            <a:prstTxWarp prst="textNoShape">
              <a:avLst/>
            </a:prstTxWarp>
          </a:bodyPr>
          <a:lstStyle/>
          <a:p>
            <a:pPr algn="l" rtl="0"/>
            <a:endParaRPr lang="en-US" kern="1200" dirty="0">
              <a:solidFill>
                <a:srgbClr val="0096D6"/>
              </a:solidFill>
              <a:latin typeface="Arial"/>
              <a:ea typeface="+mn-ea"/>
              <a:cs typeface="+mn-cs"/>
            </a:endParaRPr>
          </a:p>
        </p:txBody>
      </p:sp>
      <p:sp>
        <p:nvSpPr>
          <p:cNvPr id="2054" name="AutoShape 6" descr="data:image/jpg;base64,/9j/4AAQSkZJRgABAQAAAQABAAD/2wCEAAkGBggGEBUUERMUEBQWEiIaFxgYGCMcHRoeHxwaICIYHhwZJyYqGR4pHx4XITgsLycpNSwtHSM9NTAqNS0rLjUBCQoKDQwOGg8PGTEjHiQvNTMyNCktKi41NTU1NDU1NTUsMC40LCwpNDIyKy8pLyovMiksKik1NCwsNTU1KSksLP/AABEIAFAAoAMBIgACEQEDEQH/xAAbAAEBAAMBAQEAAAAAAAAAAAAABgMEBQcCAf/EADgQAAIBAwMCBAMFBgcBAAAAAAECAwAEEQUSIQYxEyJRYSMyQQcUQnGhFVKBkbHRMzRDcnTB4Rb/xAAZAQEAAwEBAAAAAAAAAAAAAAAAAQIEAwX/xAArEQACAgECAwcEAwAAAAAAAAAAAQIRAwRBEiExE2FxgZGxwWKh0eEyQlH/2gAMAwEAAhEDEQA/APcaUpQClKUApSlAKUpQClKUApSlAKUpQClKUApSlAKUpQClTXVmv/s9liDFMpvYjg4zgAH6ZOefb3qCn6vnsZkeB5CwYZQuzK4+qkMTz7itmHRzyq0Ys2sx4pUz2KlfgbjPbiufoeu2vUMZki3bQ5XzDByKy8LqzZxK6OjSudpevWervMkRJaF9j5BHPPbPfsa6NRKLi6YUlJWhSlc6/wBestNmhhckPMSEwMjj1P0pGLk6QclHmzo0rV1O+XTIZJSCwjQsQO5wM45r40bU01mCOZVKh1yAe4/lU8L4eLYjiXFw7m7SlKqWFKUoBStLV9Wt9FiMsmdoIHAyea243EgBHYjNRauivEr4b5n1Slc3Qtbj16MuqlAHK4OPpjnilq6DnFSUX1Z0qUpUliW636PXqNQ6yCKRFIyflZe+Gx2wec/pUD07oTadfwi42EHc0Z3ApI69hu/3Y4POa9juII7pGRhlWGCPY15V12bbRJBAiYUReTdzncSWbLdzkAfwFelo82Wb7FfxafivA8jXYYQks9dC46c1HVr8y/eI2jUY27hg55yPcdv71z/st/yTf8h/+q2vs7kvJ7BDMWOWOwt32fTv3HfHtWpbfZx9zBEd7dRqTnCsAMn64FZ4QjjjPDOW/Xws741kqE1cuT61fM5H/wBJfaXHqcisWZLkLHnkLksMgew/oK/NQttW0R7JjezTCeZd6luM+U8Y/DgkYqqtujbGNblXZpVuX3ODgYPPYj3Of4VL6x0ZJpE1mY3uLkLcKPN5hGgIPGB5R7+1bMeXFKVL268vtzOWTFljG379Of35G5Y6leN+18yOfDLeH5j5PK/y/u9hWhYapeyHScyufEL78tnd5sc+vFUWqfZ/Y6nNJIJZovFHxFRsK59T+hxWS36Itrf7p8Vz91LbeB5txzz/AOVz7bDV/H017l3hzX+/qT9iUf8AanU9pd3bXTxqpdVhX5NqjlWHuK+7PUZ9Bi0ycyMsBjMcq5O38RBx69/5VQXn2c2Fy8hWWeJJTl40bCFvXH584rcuujLW7sUtGd9qY2vgbsgnn0+pFWeoxUltfSuiqvMqtPltveut9Xd+RBQ9X6skFwjvIJbgo9vycgO5BCn6DGK3uob68tndIbm8ke3hXfsx4aEKMs7Hl8nJ/vVfcdFafPNbSZYfdlCqoxhgvy5/I81r6p0BZ6lLJIJZovGHxERhtYjsSCPXnFStTg4rqvLw+F6kPT51Fq78/H5foT17qOra5Lp6pO8DT25LlDge7bfXANYNV1TVpbl7dZLxlt41QGBcsz4HxJPYmq+16Mt7WS1fxHJtoyi8DzA57/z+lNY6MttRm8dJZbWUjDNE2Nw9/wBKrHUYlJLantvf4LS0+Vpu+drfavycPVbvUL3RQ1yrJKHAbcu0nDYDY9xiqy+uUtLNmZzEBD84GSpwMED6nOK17npiG5sxbGSQqMedjuY4OeSe9asfRa4KyXM8yFSpRm49j+Y4IryctvLKUVyf7LdnmjNtK7ild7q+vrscXp/Vb+O8iUvcNFMhPx8ZOATuXHYdq09D0++ks5po7l4RG7lUXsSBklvz7VT6f0ZDYzRy+NLI0YwNxBG3GAvbgDmteP7PrVFK+POFY5dQwAbn6gCsvZT379/AxrS6ilxK6v8At/qXzZydR1jVbyK3ldpo4Gi+I8I5DgkZPtwD/E1baTIs0EZEhmBQec9247kfQ1xtW6bsHKKbh7ZSgjEauFDgfhwe55/Wu5p9tb2cSJF8iqAuDnj1z9fWu2OMlJtm7TYssMjc+apb793cbFYp7WC6xvRXx23AH+tZaV36G8/AAKh7LQupLEfAKwZkG8M2/cR4pMuM8Bi0YIBzhc4zxVzSgIfT9K6osyW/ffcwMi7icSd2C427tmcDOO3Oa+rXT+so9pMo3Nt37irAEIwwFGMAtgtgnORjsRVtSgIqDR+o7eJCrOr75WceIuTv24JO3aWwGA4ABIzxml7onUtxLFJ4h3JCp4ZdolCTAjaR+ItGCfTOMcVa0oCOutL6nvrcK7KZBdeJnO0BU8yqCpyQzgd8YHcH649G6SvIHjaZFYrdtKDuJ2qyNxjJy2/Zn6EgHAq1pQELDoOvNbSpIu5zcrKgEgwxJJYPn/TBwMdyoB+bIrb+49VbwwZV+IokJ2tlQ8h8g4wm0pwecZ7mq+lARaWnWSRsDIGfwhtOU4YlS+RgZPzBOwGDu7g1sX+ka9qE6B3zAskTkAqAdhQny4JzuDk8kEFMcg1WUoCMg6d1yCXyvsXxWUMGywhDKV+bOG5kzx6e1Yks+tIURVbO1EyzOrMSPCznjzcrLn2f1FXFKAghpPVdigSHK8Pgh0xzt2Ehhkkec9+eAeM1ni0zq2Fgd4JL5Yl1Pd2bAyP8MA4x39DVtSgJ/T9DuL+EpqHxyHyuSOxVcjyY7NuA9sV3LeCO1RUQbVUAAegHYVkpQClKUApSlAKUpQClKUApSlAKUpQClKUApSlAKUpQClKUB//Z"/>
          <p:cNvSpPr>
            <a:spLocks noChangeAspect="1" noChangeArrowheads="1"/>
          </p:cNvSpPr>
          <p:nvPr/>
        </p:nvSpPr>
        <p:spPr bwMode="auto">
          <a:xfrm>
            <a:off x="63500" y="-374650"/>
            <a:ext cx="1524000" cy="762000"/>
          </a:xfrm>
          <a:prstGeom prst="rect">
            <a:avLst/>
          </a:prstGeom>
          <a:noFill/>
        </p:spPr>
        <p:txBody>
          <a:bodyPr vert="horz" wrap="square" lIns="91440" tIns="45720" rIns="91440" bIns="45720" numCol="1" anchor="t" anchorCtr="0" compatLnSpc="1">
            <a:prstTxWarp prst="textNoShape">
              <a:avLst/>
            </a:prstTxWarp>
          </a:bodyPr>
          <a:lstStyle/>
          <a:p>
            <a:pPr algn="l" rtl="0"/>
            <a:endParaRPr lang="en-US" kern="1200" dirty="0">
              <a:solidFill>
                <a:srgbClr val="0096D6"/>
              </a:solidFill>
              <a:latin typeface="Arial"/>
              <a:ea typeface="+mn-ea"/>
              <a:cs typeface="+mn-cs"/>
            </a:endParaRPr>
          </a:p>
        </p:txBody>
      </p:sp>
      <p:sp>
        <p:nvSpPr>
          <p:cNvPr id="2056" name="AutoShape 8" descr="data:image/jpg;base64,/9j/4AAQSkZJRgABAQAAAQABAAD/2wCEAAkGBggGEBUUERMUEBQWEiIaFxgYGCMcHRoeHxwaICIYHhwZJyYqGR4pHx4XITgsLycpNSwtHSM9NTAqNS0rLjUBCQoKDQwOGg8PGTEjHiQvNTMyNCktKi41NTU1NDU1NTUsMC40LCwpNDIyKy8pLyovMiksKik1NCwsNTU1KSksLP/AABEIAFAAoAMBIgACEQEDEQH/xAAbAAEBAAMBAQEAAAAAAAAAAAAABgMEBQcCAf/EADgQAAIBAwMCBAMFBgcBAAAAAAECAwAEEQUSIQYxEyJRYSMyQQcUQnGhFVKBkbHRMzRDcnTB4Rb/xAAZAQEAAwEBAAAAAAAAAAAAAAAAAQIEAwX/xAArEQACAgECAwcEAwAAAAAAAAAAAQIRAwRBEiExE2FxgZGxwWKh0eEyQlH/2gAMAwEAAhEDEQA/APcaUpQClKUApSlAKUpQClKUApSlAKUpQClKUApSlAKUpQClTXVmv/s9liDFMpvYjg4zgAH6ZOefb3qCn6vnsZkeB5CwYZQuzK4+qkMTz7itmHRzyq0Ys2sx4pUz2KlfgbjPbiufoeu2vUMZki3bQ5XzDByKy8LqzZxK6OjSudpevWervMkRJaF9j5BHPPbPfsa6NRKLi6YUlJWhSlc6/wBestNmhhckPMSEwMjj1P0pGLk6QclHmzo0rV1O+XTIZJSCwjQsQO5wM45r40bU01mCOZVKh1yAe4/lU8L4eLYjiXFw7m7SlKqWFKUoBStLV9Wt9FiMsmdoIHAyea243EgBHYjNRauivEr4b5n1Slc3Qtbj16MuqlAHK4OPpjnilq6DnFSUX1Z0qUpUliW636PXqNQ6yCKRFIyflZe+Gx2wec/pUD07oTadfwi42EHc0Z3ApI69hu/3Y4POa9juII7pGRhlWGCPY15V12bbRJBAiYUReTdzncSWbLdzkAfwFelo82Wb7FfxafivA8jXYYQks9dC46c1HVr8y/eI2jUY27hg55yPcdv71z/st/yTf8h/+q2vs7kvJ7BDMWOWOwt32fTv3HfHtWpbfZx9zBEd7dRqTnCsAMn64FZ4QjjjPDOW/Xws741kqE1cuT61fM5H/wBJfaXHqcisWZLkLHnkLksMgew/oK/NQttW0R7JjezTCeZd6luM+U8Y/DgkYqqtujbGNblXZpVuX3ODgYPPYj3Of4VL6x0ZJpE1mY3uLkLcKPN5hGgIPGB5R7+1bMeXFKVL268vtzOWTFljG379Of35G5Y6leN+18yOfDLeH5j5PK/y/u9hWhYapeyHScyufEL78tnd5sc+vFUWqfZ/Y6nNJIJZovFHxFRsK59T+hxWS36Itrf7p8Vz91LbeB5txzz/AOVz7bDV/H017l3hzX+/qT9iUf8AanU9pd3bXTxqpdVhX5NqjlWHuK+7PUZ9Bi0ycyMsBjMcq5O38RBx69/5VQXn2c2Fy8hWWeJJTl40bCFvXH584rcuujLW7sUtGd9qY2vgbsgnn0+pFWeoxUltfSuiqvMqtPltveut9Xd+RBQ9X6skFwjvIJbgo9vycgO5BCn6DGK3uob68tndIbm8ke3hXfsx4aEKMs7Hl8nJ/vVfcdFafPNbSZYfdlCqoxhgvy5/I81r6p0BZ6lLJIJZovGHxERhtYjsSCPXnFStTg4rqvLw+F6kPT51Fq78/H5foT17qOra5Lp6pO8DT25LlDge7bfXANYNV1TVpbl7dZLxlt41QGBcsz4HxJPYmq+16Mt7WS1fxHJtoyi8DzA57/z+lNY6MttRm8dJZbWUjDNE2Nw9/wBKrHUYlJLantvf4LS0+Vpu+drfavycPVbvUL3RQ1yrJKHAbcu0nDYDY9xiqy+uUtLNmZzEBD84GSpwMED6nOK17npiG5sxbGSQqMedjuY4OeSe9asfRa4KyXM8yFSpRm49j+Y4IryctvLKUVyf7LdnmjNtK7ild7q+vrscXp/Vb+O8iUvcNFMhPx8ZOATuXHYdq09D0++ks5po7l4RG7lUXsSBklvz7VT6f0ZDYzRy+NLI0YwNxBG3GAvbgDmteP7PrVFK+POFY5dQwAbn6gCsvZT379/AxrS6ilxK6v8At/qXzZydR1jVbyK3ldpo4Gi+I8I5DgkZPtwD/E1baTIs0EZEhmBQec9247kfQ1xtW6bsHKKbh7ZSgjEauFDgfhwe55/Wu5p9tb2cSJF8iqAuDnj1z9fWu2OMlJtm7TYssMjc+apb793cbFYp7WC6xvRXx23AH+tZaV36G8/AAKh7LQupLEfAKwZkG8M2/cR4pMuM8Bi0YIBzhc4zxVzSgIfT9K6osyW/ffcwMi7icSd2C427tmcDOO3Oa+rXT+so9pMo3Nt37irAEIwwFGMAtgtgnORjsRVtSgIqDR+o7eJCrOr75WceIuTv24JO3aWwGA4ABIzxml7onUtxLFJ4h3JCp4ZdolCTAjaR+ItGCfTOMcVa0oCOutL6nvrcK7KZBdeJnO0BU8yqCpyQzgd8YHcH649G6SvIHjaZFYrdtKDuJ2qyNxjJy2/Zn6EgHAq1pQELDoOvNbSpIu5zcrKgEgwxJJYPn/TBwMdyoB+bIrb+49VbwwZV+IokJ2tlQ8h8g4wm0pwecZ7mq+lARaWnWSRsDIGfwhtOU4YlS+RgZPzBOwGDu7g1sX+ka9qE6B3zAskTkAqAdhQny4JzuDk8kEFMcg1WUoCMg6d1yCXyvsXxWUMGywhDKV+bOG5kzx6e1Yks+tIURVbO1EyzOrMSPCznjzcrLn2f1FXFKAghpPVdigSHK8Pgh0xzt2Ehhkkec9+eAeM1ni0zq2Fgd4JL5Yl1Pd2bAyP8MA4x39DVtSgJ/T9DuL+EpqHxyHyuSOxVcjyY7NuA9sV3LeCO1RUQbVUAAegHYVkpQClKUApSlAKUpQClKUApSlAKUpQClKUApSlAKUpQClKUB//Z"/>
          <p:cNvSpPr>
            <a:spLocks noChangeAspect="1" noChangeArrowheads="1"/>
          </p:cNvSpPr>
          <p:nvPr/>
        </p:nvSpPr>
        <p:spPr bwMode="auto">
          <a:xfrm>
            <a:off x="63500" y="-374650"/>
            <a:ext cx="1524000" cy="762000"/>
          </a:xfrm>
          <a:prstGeom prst="rect">
            <a:avLst/>
          </a:prstGeom>
          <a:noFill/>
        </p:spPr>
        <p:txBody>
          <a:bodyPr vert="horz" wrap="square" lIns="91440" tIns="45720" rIns="91440" bIns="45720" numCol="1" anchor="t" anchorCtr="0" compatLnSpc="1">
            <a:prstTxWarp prst="textNoShape">
              <a:avLst/>
            </a:prstTxWarp>
          </a:bodyPr>
          <a:lstStyle/>
          <a:p>
            <a:pPr algn="l" rtl="0"/>
            <a:endParaRPr lang="en-US" kern="1200" dirty="0">
              <a:solidFill>
                <a:srgbClr val="0096D6"/>
              </a:solidFill>
              <a:latin typeface="Arial"/>
              <a:ea typeface="+mn-ea"/>
              <a:cs typeface="+mn-cs"/>
            </a:endParaRPr>
          </a:p>
        </p:txBody>
      </p:sp>
      <p:sp>
        <p:nvSpPr>
          <p:cNvPr id="2058" name="AutoShape 10" descr="data:image/jpg;base64,/9j/4AAQSkZJRgABAQAAAQABAAD/2wCEAAkGBggGEBUUERMUEBQWEiIaFxgYGCMcHRoeHxwaICIYHhwZJyYqGR4pHx4XITgsLycpNSwtHSM9NTAqNS0rLjUBCQoKDQwOGg8PGTEjHiQvNTMyNCktKi41NTU1NDU1NTUsMC40LCwpNDIyKy8pLyovMiksKik1NCwsNTU1KSksLP/AABEIAFAAoAMBIgACEQEDEQH/xAAbAAEBAAMBAQEAAAAAAAAAAAAABgMEBQcCAf/EADgQAAIBAwMCBAMFBgcBAAAAAAECAwAEEQUSIQYxEyJRYSMyQQcUQnGhFVKBkbHRMzRDcnTB4Rb/xAAZAQEAAwEBAAAAAAAAAAAAAAAAAQIEAwX/xAArEQACAgECAwcEAwAAAAAAAAAAAQIRAwRBEiExE2FxgZGxwWKh0eEyQlH/2gAMAwEAAhEDEQA/APcaUpQClKUApSlAKUpQClKUApSlAKUpQClKUApSlAKUpQClTXVmv/s9liDFMpvYjg4zgAH6ZOefb3qCn6vnsZkeB5CwYZQuzK4+qkMTz7itmHRzyq0Ys2sx4pUz2KlfgbjPbiufoeu2vUMZki3bQ5XzDByKy8LqzZxK6OjSudpevWervMkRJaF9j5BHPPbPfsa6NRKLi6YUlJWhSlc6/wBestNmhhckPMSEwMjj1P0pGLk6QclHmzo0rV1O+XTIZJSCwjQsQO5wM45r40bU01mCOZVKh1yAe4/lU8L4eLYjiXFw7m7SlKqWFKUoBStLV9Wt9FiMsmdoIHAyea243EgBHYjNRauivEr4b5n1Slc3Qtbj16MuqlAHK4OPpjnilq6DnFSUX1Z0qUpUliW636PXqNQ6yCKRFIyflZe+Gx2wec/pUD07oTadfwi42EHc0Z3ApI69hu/3Y4POa9juII7pGRhlWGCPY15V12bbRJBAiYUReTdzncSWbLdzkAfwFelo82Wb7FfxafivA8jXYYQks9dC46c1HVr8y/eI2jUY27hg55yPcdv71z/st/yTf8h/+q2vs7kvJ7BDMWOWOwt32fTv3HfHtWpbfZx9zBEd7dRqTnCsAMn64FZ4QjjjPDOW/Xws741kqE1cuT61fM5H/wBJfaXHqcisWZLkLHnkLksMgew/oK/NQttW0R7JjezTCeZd6luM+U8Y/DgkYqqtujbGNblXZpVuX3ODgYPPYj3Of4VL6x0ZJpE1mY3uLkLcKPN5hGgIPGB5R7+1bMeXFKVL268vtzOWTFljG379Of35G5Y6leN+18yOfDLeH5j5PK/y/u9hWhYapeyHScyufEL78tnd5sc+vFUWqfZ/Y6nNJIJZovFHxFRsK59T+hxWS36Itrf7p8Vz91LbeB5txzz/AOVz7bDV/H017l3hzX+/qT9iUf8AanU9pd3bXTxqpdVhX5NqjlWHuK+7PUZ9Bi0ycyMsBjMcq5O38RBx69/5VQXn2c2Fy8hWWeJJTl40bCFvXH584rcuujLW7sUtGd9qY2vgbsgnn0+pFWeoxUltfSuiqvMqtPltveut9Xd+RBQ9X6skFwjvIJbgo9vycgO5BCn6DGK3uob68tndIbm8ke3hXfsx4aEKMs7Hl8nJ/vVfcdFafPNbSZYfdlCqoxhgvy5/I81r6p0BZ6lLJIJZovGHxERhtYjsSCPXnFStTg4rqvLw+F6kPT51Fq78/H5foT17qOra5Lp6pO8DT25LlDge7bfXANYNV1TVpbl7dZLxlt41QGBcsz4HxJPYmq+16Mt7WS1fxHJtoyi8DzA57/z+lNY6MttRm8dJZbWUjDNE2Nw9/wBKrHUYlJLantvf4LS0+Vpu+drfavycPVbvUL3RQ1yrJKHAbcu0nDYDY9xiqy+uUtLNmZzEBD84GSpwMED6nOK17npiG5sxbGSQqMedjuY4OeSe9asfRa4KyXM8yFSpRm49j+Y4IryctvLKUVyf7LdnmjNtK7ild7q+vrscXp/Vb+O8iUvcNFMhPx8ZOATuXHYdq09D0++ks5po7l4RG7lUXsSBklvz7VT6f0ZDYzRy+NLI0YwNxBG3GAvbgDmteP7PrVFK+POFY5dQwAbn6gCsvZT379/AxrS6ilxK6v8At/qXzZydR1jVbyK3ldpo4Gi+I8I5DgkZPtwD/E1baTIs0EZEhmBQec9247kfQ1xtW6bsHKKbh7ZSgjEauFDgfhwe55/Wu5p9tb2cSJF8iqAuDnj1z9fWu2OMlJtm7TYssMjc+apb793cbFYp7WC6xvRXx23AH+tZaV36G8/AAKh7LQupLEfAKwZkG8M2/cR4pMuM8Bi0YIBzhc4zxVzSgIfT9K6osyW/ffcwMi7icSd2C427tmcDOO3Oa+rXT+so9pMo3Nt37irAEIwwFGMAtgtgnORjsRVtSgIqDR+o7eJCrOr75WceIuTv24JO3aWwGA4ABIzxml7onUtxLFJ4h3JCp4ZdolCTAjaR+ItGCfTOMcVa0oCOutL6nvrcK7KZBdeJnO0BU8yqCpyQzgd8YHcH649G6SvIHjaZFYrdtKDuJ2qyNxjJy2/Zn6EgHAq1pQELDoOvNbSpIu5zcrKgEgwxJJYPn/TBwMdyoB+bIrb+49VbwwZV+IokJ2tlQ8h8g4wm0pwecZ7mq+lARaWnWSRsDIGfwhtOU4YlS+RgZPzBOwGDu7g1sX+ka9qE6B3zAskTkAqAdhQny4JzuDk8kEFMcg1WUoCMg6d1yCXyvsXxWUMGywhDKV+bOG5kzx6e1Yks+tIURVbO1EyzOrMSPCznjzcrLn2f1FXFKAghpPVdigSHK8Pgh0xzt2Ehhkkec9+eAeM1ni0zq2Fgd4JL5Yl1Pd2bAyP8MA4x39DVtSgJ/T9DuL+EpqHxyHyuSOxVcjyY7NuA9sV3LeCO1RUQbVUAAegHYVkpQClKUApSlAKUpQClKUApSlAKUpQClKUApSlAKUpQClKUB//Z"/>
          <p:cNvSpPr>
            <a:spLocks noChangeAspect="1" noChangeArrowheads="1"/>
          </p:cNvSpPr>
          <p:nvPr/>
        </p:nvSpPr>
        <p:spPr bwMode="auto">
          <a:xfrm>
            <a:off x="63500" y="-374650"/>
            <a:ext cx="1524000" cy="762000"/>
          </a:xfrm>
          <a:prstGeom prst="rect">
            <a:avLst/>
          </a:prstGeom>
          <a:noFill/>
        </p:spPr>
        <p:txBody>
          <a:bodyPr vert="horz" wrap="square" lIns="91440" tIns="45720" rIns="91440" bIns="45720" numCol="1" anchor="t" anchorCtr="0" compatLnSpc="1">
            <a:prstTxWarp prst="textNoShape">
              <a:avLst/>
            </a:prstTxWarp>
          </a:bodyPr>
          <a:lstStyle/>
          <a:p>
            <a:pPr algn="l" rtl="0"/>
            <a:endParaRPr lang="en-US" kern="1200" dirty="0">
              <a:solidFill>
                <a:srgbClr val="0096D6"/>
              </a:solidFill>
              <a:latin typeface="Arial"/>
              <a:ea typeface="+mn-ea"/>
              <a:cs typeface="+mn-cs"/>
            </a:endParaRPr>
          </a:p>
        </p:txBody>
      </p:sp>
      <p:grpSp>
        <p:nvGrpSpPr>
          <p:cNvPr id="18" name="Group 142"/>
          <p:cNvGrpSpPr/>
          <p:nvPr/>
        </p:nvGrpSpPr>
        <p:grpSpPr>
          <a:xfrm>
            <a:off x="7757797" y="3090816"/>
            <a:ext cx="760869" cy="617533"/>
            <a:chOff x="5115028" y="2002396"/>
            <a:chExt cx="3266972" cy="2797344"/>
          </a:xfrm>
        </p:grpSpPr>
        <p:pic>
          <p:nvPicPr>
            <p:cNvPr id="146" name="Picture 129" descr="laptop_cutout"/>
            <p:cNvPicPr>
              <a:picLocks noChangeAspect="1" noChangeArrowheads="1"/>
            </p:cNvPicPr>
            <p:nvPr/>
          </p:nvPicPr>
          <p:blipFill>
            <a:blip r:embed="rId18" cstate="screen"/>
            <a:stretch>
              <a:fillRect/>
            </a:stretch>
          </p:blipFill>
          <p:spPr bwMode="auto">
            <a:xfrm>
              <a:off x="5115028" y="2002396"/>
              <a:ext cx="3266972" cy="2797344"/>
            </a:xfrm>
            <a:prstGeom prst="rect">
              <a:avLst/>
            </a:prstGeom>
            <a:noFill/>
            <a:ln>
              <a:noFill/>
            </a:ln>
          </p:spPr>
        </p:pic>
        <p:grpSp>
          <p:nvGrpSpPr>
            <p:cNvPr id="19" name="Group 14"/>
            <p:cNvGrpSpPr/>
            <p:nvPr/>
          </p:nvGrpSpPr>
          <p:grpSpPr>
            <a:xfrm>
              <a:off x="5570918" y="2119719"/>
              <a:ext cx="2357178" cy="1513422"/>
              <a:chOff x="6782188" y="4647518"/>
              <a:chExt cx="2048054" cy="1473882"/>
            </a:xfrm>
          </p:grpSpPr>
          <p:pic>
            <p:nvPicPr>
              <p:cNvPr id="161" name="Picture 11" descr="converj_vdi.png"/>
              <p:cNvPicPr>
                <a:picLocks noChangeAspect="1"/>
              </p:cNvPicPr>
              <p:nvPr/>
            </p:nvPicPr>
            <p:blipFill>
              <a:blip r:embed="rId19" cstate="screen"/>
              <a:srcRect/>
              <a:stretch>
                <a:fillRect/>
              </a:stretch>
            </p:blipFill>
            <p:spPr bwMode="auto">
              <a:xfrm>
                <a:off x="6847785" y="4701867"/>
                <a:ext cx="1982457" cy="1405567"/>
              </a:xfrm>
              <a:prstGeom prst="rect">
                <a:avLst/>
              </a:prstGeom>
              <a:noFill/>
              <a:ln w="9525">
                <a:noFill/>
                <a:miter lim="800000"/>
                <a:headEnd/>
                <a:tailEnd/>
              </a:ln>
              <a:effectLst>
                <a:innerShdw blurRad="114300">
                  <a:prstClr val="black"/>
                </a:innerShdw>
              </a:effectLst>
            </p:spPr>
          </p:pic>
          <p:pic>
            <p:nvPicPr>
              <p:cNvPr id="164" name="Picture 3" descr="HUB_Rich.png"/>
              <p:cNvPicPr>
                <a:picLocks noChangeAspect="1"/>
              </p:cNvPicPr>
              <p:nvPr/>
            </p:nvPicPr>
            <p:blipFill>
              <a:blip r:embed="rId20" cstate="screen"/>
              <a:srcRect/>
              <a:stretch>
                <a:fillRect/>
              </a:stretch>
            </p:blipFill>
            <p:spPr bwMode="auto">
              <a:xfrm>
                <a:off x="6782188" y="4647518"/>
                <a:ext cx="739387" cy="1473882"/>
              </a:xfrm>
              <a:prstGeom prst="rect">
                <a:avLst/>
              </a:prstGeom>
              <a:noFill/>
              <a:ln w="9525">
                <a:noFill/>
                <a:miter lim="800000"/>
                <a:headEnd/>
                <a:tailEnd/>
              </a:ln>
            </p:spPr>
          </p:pic>
        </p:grpSp>
        <p:sp>
          <p:nvSpPr>
            <p:cNvPr id="148" name="Rectangle 147"/>
            <p:cNvSpPr/>
            <p:nvPr/>
          </p:nvSpPr>
          <p:spPr>
            <a:xfrm>
              <a:off x="5619366" y="2165078"/>
              <a:ext cx="775489" cy="1443274"/>
            </a:xfrm>
            <a:prstGeom prst="rect">
              <a:avLst/>
            </a:prstGeom>
            <a:noFill/>
            <a:ln w="28575" cap="flat" cmpd="sng" algn="ctr">
              <a:solidFill>
                <a:srgbClr val="F68B1F"/>
              </a:solidFill>
              <a:prstDash val="solid"/>
              <a:round/>
              <a:headEnd type="none" w="med" len="med"/>
              <a:tailEnd type="none"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sp>
        <p:nvSpPr>
          <p:cNvPr id="168" name="Rounded Rectangle 167"/>
          <p:cNvSpPr/>
          <p:nvPr/>
        </p:nvSpPr>
        <p:spPr bwMode="auto">
          <a:xfrm>
            <a:off x="391817" y="6059714"/>
            <a:ext cx="8284264" cy="677263"/>
          </a:xfrm>
          <a:prstGeom prst="roundRect">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5000"/>
              </a:lnSpc>
              <a:spcBef>
                <a:spcPct val="0"/>
              </a:spcBef>
              <a:spcAft>
                <a:spcPct val="0"/>
              </a:spcAft>
              <a:defRPr/>
            </a:pPr>
            <a:endParaRPr lang="en-US" dirty="0"/>
          </a:p>
        </p:txBody>
      </p:sp>
      <p:sp>
        <p:nvSpPr>
          <p:cNvPr id="170" name="TextBox 1560"/>
          <p:cNvSpPr txBox="1">
            <a:spLocks noChangeArrowheads="1"/>
          </p:cNvSpPr>
          <p:nvPr/>
        </p:nvSpPr>
        <p:spPr bwMode="auto">
          <a:xfrm>
            <a:off x="2819400" y="6049312"/>
            <a:ext cx="3591636" cy="261610"/>
          </a:xfrm>
          <a:prstGeom prst="rect">
            <a:avLst/>
          </a:prstGeom>
          <a:noFill/>
          <a:ln w="9525">
            <a:noFill/>
            <a:miter lim="800000"/>
            <a:headEnd/>
            <a:tailEnd/>
          </a:ln>
        </p:spPr>
        <p:txBody>
          <a:bodyPr wrap="square">
            <a:spAutoFit/>
          </a:bodyPr>
          <a:lstStyle/>
          <a:p>
            <a:pPr algn="ctr" rtl="0"/>
            <a:r>
              <a:rPr lang="en-US" sz="1100" b="1" kern="1200" dirty="0">
                <a:solidFill>
                  <a:srgbClr val="3A3A3A"/>
                </a:solidFill>
                <a:latin typeface="Arial"/>
                <a:ea typeface="+mn-ea"/>
                <a:cs typeface="+mn-cs"/>
              </a:rPr>
              <a:t>End-to-End Management  and Optimization </a:t>
            </a:r>
          </a:p>
        </p:txBody>
      </p:sp>
      <p:grpSp>
        <p:nvGrpSpPr>
          <p:cNvPr id="20" name="Group 146"/>
          <p:cNvGrpSpPr/>
          <p:nvPr/>
        </p:nvGrpSpPr>
        <p:grpSpPr>
          <a:xfrm>
            <a:off x="2667000" y="6252882"/>
            <a:ext cx="3966053" cy="443753"/>
            <a:chOff x="2667000" y="6019800"/>
            <a:chExt cx="3966053" cy="382173"/>
          </a:xfrm>
        </p:grpSpPr>
        <p:sp>
          <p:nvSpPr>
            <p:cNvPr id="213" name="Rounded Rectangle 212"/>
            <p:cNvSpPr/>
            <p:nvPr/>
          </p:nvSpPr>
          <p:spPr>
            <a:xfrm>
              <a:off x="2667000" y="6019800"/>
              <a:ext cx="3966053" cy="382173"/>
            </a:xfrm>
            <a:prstGeom prst="roundRect">
              <a:avLst>
                <a:gd name="adj" fmla="val 7418"/>
              </a:avLst>
            </a:prstGeom>
            <a:solidFill>
              <a:schemeClr val="bg1"/>
            </a:solidFill>
            <a:ln w="38100" algn="ctr">
              <a:noFill/>
              <a:round/>
              <a:headEnd/>
              <a:tailEnd/>
            </a:ln>
            <a:effectLst>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ctr"/>
            <a:lstStyle/>
            <a:p>
              <a:pPr algn="l" rtl="0" eaLnBrk="0" fontAlgn="base" hangingPunct="0">
                <a:lnSpc>
                  <a:spcPct val="95000"/>
                </a:lnSpc>
                <a:spcBef>
                  <a:spcPct val="0"/>
                </a:spcBef>
                <a:spcAft>
                  <a:spcPct val="0"/>
                </a:spcAft>
                <a:defRPr/>
              </a:pPr>
              <a:endParaRPr lang="en-US" b="1" kern="1200" dirty="0">
                <a:ln>
                  <a:solidFill>
                    <a:srgbClr val="F68B1F"/>
                  </a:solidFill>
                </a:ln>
                <a:solidFill>
                  <a:srgbClr val="FFFFFF"/>
                </a:solidFill>
                <a:latin typeface="Arial"/>
                <a:ea typeface="+mn-ea"/>
                <a:cs typeface="+mn-cs"/>
              </a:endParaRPr>
            </a:p>
          </p:txBody>
        </p:sp>
        <p:pic>
          <p:nvPicPr>
            <p:cNvPr id="169" name="Picture 168" descr="appsense_logo.gif"/>
            <p:cNvPicPr>
              <a:picLocks noChangeAspect="1"/>
            </p:cNvPicPr>
            <p:nvPr/>
          </p:nvPicPr>
          <p:blipFill>
            <a:blip r:embed="rId21" cstate="print">
              <a:duotone>
                <a:prstClr val="black"/>
                <a:srgbClr val="FFFFFF">
                  <a:tint val="45000"/>
                  <a:satMod val="400000"/>
                </a:srgbClr>
              </a:duotone>
            </a:blip>
            <a:srcRect l="5201" t="32471" b="26164"/>
            <a:stretch>
              <a:fillRect/>
            </a:stretch>
          </p:blipFill>
          <p:spPr>
            <a:xfrm>
              <a:off x="2753218" y="6095408"/>
              <a:ext cx="972556" cy="235158"/>
            </a:xfrm>
            <a:prstGeom prst="rect">
              <a:avLst/>
            </a:prstGeom>
          </p:spPr>
        </p:pic>
        <p:pic>
          <p:nvPicPr>
            <p:cNvPr id="2059" name="Picture 11"/>
            <p:cNvPicPr>
              <a:picLocks noChangeAspect="1" noChangeArrowheads="1"/>
            </p:cNvPicPr>
            <p:nvPr/>
          </p:nvPicPr>
          <p:blipFill>
            <a:blip r:embed="rId22" cstate="print"/>
            <a:srcRect/>
            <a:stretch>
              <a:fillRect/>
            </a:stretch>
          </p:blipFill>
          <p:spPr bwMode="auto">
            <a:xfrm>
              <a:off x="4418885" y="6021099"/>
              <a:ext cx="1324769" cy="354204"/>
            </a:xfrm>
            <a:prstGeom prst="rect">
              <a:avLst/>
            </a:prstGeom>
            <a:noFill/>
            <a:ln w="9525">
              <a:noFill/>
              <a:miter lim="800000"/>
              <a:headEnd/>
              <a:tailEnd/>
            </a:ln>
          </p:spPr>
        </p:pic>
        <p:pic>
          <p:nvPicPr>
            <p:cNvPr id="2060" name="Picture 12"/>
            <p:cNvPicPr>
              <a:picLocks noChangeAspect="1" noChangeArrowheads="1"/>
            </p:cNvPicPr>
            <p:nvPr/>
          </p:nvPicPr>
          <p:blipFill>
            <a:blip r:embed="rId23" cstate="print"/>
            <a:srcRect/>
            <a:stretch>
              <a:fillRect/>
            </a:stretch>
          </p:blipFill>
          <p:spPr bwMode="auto">
            <a:xfrm>
              <a:off x="3799847" y="6019800"/>
              <a:ext cx="677331" cy="354204"/>
            </a:xfrm>
            <a:prstGeom prst="rect">
              <a:avLst/>
            </a:prstGeom>
            <a:noFill/>
            <a:ln w="9525">
              <a:noFill/>
              <a:miter lim="800000"/>
              <a:headEnd/>
              <a:tailEnd/>
            </a:ln>
          </p:spPr>
        </p:pic>
        <p:pic>
          <p:nvPicPr>
            <p:cNvPr id="2061" name="Picture 13"/>
            <p:cNvPicPr>
              <a:picLocks noChangeAspect="1" noChangeArrowheads="1"/>
            </p:cNvPicPr>
            <p:nvPr/>
          </p:nvPicPr>
          <p:blipFill>
            <a:blip r:embed="rId24" cstate="print"/>
            <a:srcRect/>
            <a:stretch>
              <a:fillRect/>
            </a:stretch>
          </p:blipFill>
          <p:spPr bwMode="auto">
            <a:xfrm>
              <a:off x="5797718" y="6023610"/>
              <a:ext cx="710257" cy="354204"/>
            </a:xfrm>
            <a:prstGeom prst="rect">
              <a:avLst/>
            </a:prstGeom>
            <a:noFill/>
            <a:ln w="9525">
              <a:noFill/>
              <a:miter lim="800000"/>
              <a:headEnd/>
              <a:tailEnd/>
            </a:ln>
          </p:spPr>
        </p:pic>
      </p:grpSp>
      <p:sp>
        <p:nvSpPr>
          <p:cNvPr id="136" name="TextBox 135"/>
          <p:cNvSpPr txBox="1"/>
          <p:nvPr/>
        </p:nvSpPr>
        <p:spPr>
          <a:xfrm>
            <a:off x="889880" y="2387087"/>
            <a:ext cx="2145139" cy="261610"/>
          </a:xfrm>
          <a:prstGeom prst="rect">
            <a:avLst/>
          </a:prstGeom>
          <a:noFill/>
        </p:spPr>
        <p:txBody>
          <a:bodyPr wrap="none" rtlCol="0">
            <a:spAutoFit/>
          </a:bodyPr>
          <a:lstStyle/>
          <a:p>
            <a:pPr algn="l" rtl="0"/>
            <a:r>
              <a:rPr lang="en-US" sz="1100" kern="1200" dirty="0">
                <a:solidFill>
                  <a:srgbClr val="3A3A3A"/>
                </a:solidFill>
                <a:latin typeface="Arial"/>
                <a:ea typeface="+mn-ea"/>
                <a:cs typeface="+mn-cs"/>
              </a:rPr>
              <a:t>Desktop Virtualization Software</a:t>
            </a:r>
          </a:p>
        </p:txBody>
      </p:sp>
      <p:sp>
        <p:nvSpPr>
          <p:cNvPr id="171" name="TextBox 170"/>
          <p:cNvSpPr txBox="1"/>
          <p:nvPr/>
        </p:nvSpPr>
        <p:spPr>
          <a:xfrm>
            <a:off x="1607609" y="5256444"/>
            <a:ext cx="678391" cy="261610"/>
          </a:xfrm>
          <a:prstGeom prst="rect">
            <a:avLst/>
          </a:prstGeom>
          <a:noFill/>
        </p:spPr>
        <p:txBody>
          <a:bodyPr wrap="none" rtlCol="0">
            <a:spAutoFit/>
          </a:bodyPr>
          <a:lstStyle/>
          <a:p>
            <a:pPr algn="l" rtl="0"/>
            <a:r>
              <a:rPr lang="en-US" sz="1100" kern="1200" dirty="0">
                <a:solidFill>
                  <a:srgbClr val="3A3A3A"/>
                </a:solidFill>
                <a:latin typeface="Arial"/>
                <a:ea typeface="+mn-ea"/>
                <a:cs typeface="+mn-cs"/>
              </a:rPr>
              <a:t>Storage</a:t>
            </a:r>
          </a:p>
        </p:txBody>
      </p:sp>
      <p:sp>
        <p:nvSpPr>
          <p:cNvPr id="173" name="TextBox 172"/>
          <p:cNvSpPr txBox="1"/>
          <p:nvPr/>
        </p:nvSpPr>
        <p:spPr>
          <a:xfrm>
            <a:off x="1089454" y="1647499"/>
            <a:ext cx="1745991" cy="261610"/>
          </a:xfrm>
          <a:prstGeom prst="rect">
            <a:avLst/>
          </a:prstGeom>
          <a:noFill/>
        </p:spPr>
        <p:txBody>
          <a:bodyPr wrap="none" rtlCol="0">
            <a:spAutoFit/>
          </a:bodyPr>
          <a:lstStyle/>
          <a:p>
            <a:pPr algn="l" rtl="0"/>
            <a:r>
              <a:rPr lang="en-US" sz="1100" kern="1200" dirty="0">
                <a:solidFill>
                  <a:srgbClr val="3A3A3A"/>
                </a:solidFill>
                <a:latin typeface="Arial"/>
                <a:ea typeface="+mn-ea"/>
                <a:cs typeface="+mn-cs"/>
              </a:rPr>
              <a:t>Applications/Desktop OS</a:t>
            </a:r>
          </a:p>
        </p:txBody>
      </p:sp>
      <p:pic>
        <p:nvPicPr>
          <p:cNvPr id="194" name="Picture 193" descr="WYSE-bk.png"/>
          <p:cNvPicPr>
            <a:picLocks noChangeAspect="1"/>
          </p:cNvPicPr>
          <p:nvPr/>
        </p:nvPicPr>
        <p:blipFill>
          <a:blip r:embed="rId25" cstate="print"/>
          <a:stretch>
            <a:fillRect/>
          </a:stretch>
        </p:blipFill>
        <p:spPr>
          <a:xfrm>
            <a:off x="7314827" y="5431463"/>
            <a:ext cx="648556" cy="341806"/>
          </a:xfrm>
          <a:prstGeom prst="rect">
            <a:avLst/>
          </a:prstGeom>
          <a:noFill/>
          <a:ln>
            <a:noFill/>
          </a:ln>
        </p:spPr>
      </p:pic>
      <p:grpSp>
        <p:nvGrpSpPr>
          <p:cNvPr id="231" name="Group 230"/>
          <p:cNvGrpSpPr/>
          <p:nvPr/>
        </p:nvGrpSpPr>
        <p:grpSpPr>
          <a:xfrm>
            <a:off x="2285781" y="5539114"/>
            <a:ext cx="991011" cy="258498"/>
            <a:chOff x="2066426" y="5611802"/>
            <a:chExt cx="991011" cy="258498"/>
          </a:xfrm>
        </p:grpSpPr>
        <p:pic>
          <p:nvPicPr>
            <p:cNvPr id="242" name="Picture 241" descr="NetApp-H.png"/>
            <p:cNvPicPr>
              <a:picLocks noChangeAspect="1"/>
            </p:cNvPicPr>
            <p:nvPr/>
          </p:nvPicPr>
          <p:blipFill>
            <a:blip r:embed="rId26" cstate="print"/>
            <a:srcRect l="34537"/>
            <a:stretch>
              <a:fillRect/>
            </a:stretch>
          </p:blipFill>
          <p:spPr>
            <a:xfrm>
              <a:off x="2417736" y="5611802"/>
              <a:ext cx="639701" cy="258498"/>
            </a:xfrm>
            <a:prstGeom prst="rect">
              <a:avLst/>
            </a:prstGeom>
          </p:spPr>
        </p:pic>
        <p:pic>
          <p:nvPicPr>
            <p:cNvPr id="147" name="Picture 146" descr="NetApp-H.png"/>
            <p:cNvPicPr>
              <a:picLocks noChangeAspect="1"/>
            </p:cNvPicPr>
            <p:nvPr/>
          </p:nvPicPr>
          <p:blipFill>
            <a:blip r:embed="rId27" cstate="screen"/>
            <a:srcRect r="66334"/>
            <a:stretch>
              <a:fillRect/>
            </a:stretch>
          </p:blipFill>
          <p:spPr>
            <a:xfrm>
              <a:off x="2066426" y="5611802"/>
              <a:ext cx="348727" cy="258498"/>
            </a:xfrm>
            <a:prstGeom prst="rect">
              <a:avLst/>
            </a:prstGeom>
          </p:spPr>
        </p:pic>
      </p:grpSp>
      <p:sp>
        <p:nvSpPr>
          <p:cNvPr id="201" name="Rectangle 200"/>
          <p:cNvSpPr/>
          <p:nvPr/>
        </p:nvSpPr>
        <p:spPr>
          <a:xfrm>
            <a:off x="1532684" y="2815540"/>
            <a:ext cx="859531" cy="261610"/>
          </a:xfrm>
          <a:prstGeom prst="rect">
            <a:avLst/>
          </a:prstGeom>
        </p:spPr>
        <p:txBody>
          <a:bodyPr wrap="none">
            <a:spAutoFit/>
          </a:bodyPr>
          <a:lstStyle/>
          <a:p>
            <a:pPr fontAlgn="base">
              <a:spcBef>
                <a:spcPct val="0"/>
              </a:spcBef>
              <a:spcAft>
                <a:spcPct val="0"/>
              </a:spcAft>
              <a:defRPr/>
            </a:pPr>
            <a:r>
              <a:rPr lang="en-US" sz="1100" dirty="0" smtClean="0">
                <a:solidFill>
                  <a:srgbClr val="3A3A3A"/>
                </a:solidFill>
                <a:latin typeface="Arial"/>
              </a:rPr>
              <a:t>Hypervisor</a:t>
            </a:r>
            <a:endParaRPr lang="en-US" sz="1100" dirty="0">
              <a:solidFill>
                <a:srgbClr val="3A3A3A"/>
              </a:solidFill>
              <a:latin typeface="Arial"/>
            </a:endParaRPr>
          </a:p>
        </p:txBody>
      </p:sp>
      <p:cxnSp>
        <p:nvCxnSpPr>
          <p:cNvPr id="217" name="Straight Connector 216"/>
          <p:cNvCxnSpPr/>
          <p:nvPr/>
        </p:nvCxnSpPr>
        <p:spPr>
          <a:xfrm>
            <a:off x="567700" y="2352526"/>
            <a:ext cx="2789499" cy="0"/>
          </a:xfrm>
          <a:prstGeom prst="line">
            <a:avLst/>
          </a:prstGeom>
          <a:ln>
            <a:gradFill flip="none" rotWithShape="1">
              <a:gsLst>
                <a:gs pos="0">
                  <a:schemeClr val="bg1">
                    <a:lumMod val="50000"/>
                    <a:alpha val="0"/>
                  </a:schemeClr>
                </a:gs>
                <a:gs pos="50000">
                  <a:schemeClr val="bg1">
                    <a:lumMod val="50000"/>
                  </a:schemeClr>
                </a:gs>
                <a:gs pos="100000">
                  <a:schemeClr val="bg1">
                    <a:lumMod val="5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567700" y="3067659"/>
            <a:ext cx="2789499" cy="0"/>
          </a:xfrm>
          <a:prstGeom prst="line">
            <a:avLst/>
          </a:prstGeom>
          <a:ln>
            <a:gradFill flip="none" rotWithShape="1">
              <a:gsLst>
                <a:gs pos="0">
                  <a:schemeClr val="bg1">
                    <a:lumMod val="50000"/>
                    <a:alpha val="0"/>
                  </a:schemeClr>
                </a:gs>
                <a:gs pos="50000">
                  <a:schemeClr val="bg1">
                    <a:lumMod val="50000"/>
                  </a:schemeClr>
                </a:gs>
                <a:gs pos="100000">
                  <a:schemeClr val="bg1">
                    <a:lumMod val="5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6813510" y="5353660"/>
            <a:ext cx="1632031" cy="0"/>
          </a:xfrm>
          <a:prstGeom prst="line">
            <a:avLst/>
          </a:prstGeom>
          <a:ln>
            <a:gradFill flip="none" rotWithShape="1">
              <a:gsLst>
                <a:gs pos="0">
                  <a:schemeClr val="bg1">
                    <a:lumMod val="50000"/>
                    <a:alpha val="0"/>
                  </a:schemeClr>
                </a:gs>
                <a:gs pos="50000">
                  <a:schemeClr val="bg1">
                    <a:lumMod val="50000"/>
                  </a:schemeClr>
                </a:gs>
                <a:gs pos="100000">
                  <a:schemeClr val="bg1">
                    <a:lumMod val="5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27" name="Rounded Rectangle 33"/>
          <p:cNvSpPr>
            <a:spLocks noChangeArrowheads="1"/>
          </p:cNvSpPr>
          <p:nvPr/>
        </p:nvSpPr>
        <p:spPr bwMode="auto">
          <a:xfrm>
            <a:off x="925871" y="1887981"/>
            <a:ext cx="1253613" cy="512728"/>
          </a:xfrm>
          <a:prstGeom prst="roundRect">
            <a:avLst>
              <a:gd name="adj" fmla="val 16667"/>
            </a:avLst>
          </a:prstGeom>
          <a:solidFill>
            <a:schemeClr val="accent6">
              <a:lumMod val="20000"/>
              <a:lumOff val="80000"/>
              <a:alpha val="40000"/>
            </a:schemeClr>
          </a:solidFill>
          <a:ln>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defRPr/>
            </a:pPr>
            <a:endParaRPr lang="en-US" dirty="0" smtClean="0"/>
          </a:p>
        </p:txBody>
      </p:sp>
      <p:sp>
        <p:nvSpPr>
          <p:cNvPr id="228" name="Rectangle 227"/>
          <p:cNvSpPr/>
          <p:nvPr/>
        </p:nvSpPr>
        <p:spPr>
          <a:xfrm>
            <a:off x="378371" y="3446426"/>
            <a:ext cx="3175058" cy="1736203"/>
          </a:xfrm>
          <a:prstGeom prst="rect">
            <a:avLst/>
          </a:prstGeom>
          <a:solidFill>
            <a:schemeClr val="accent6">
              <a:lumMod val="20000"/>
              <a:lumOff val="80000"/>
              <a:alpha val="40000"/>
            </a:schemeClr>
          </a:solidFill>
          <a:ln>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21" name="Group 20"/>
          <p:cNvGrpSpPr/>
          <p:nvPr/>
        </p:nvGrpSpPr>
        <p:grpSpPr>
          <a:xfrm>
            <a:off x="369261" y="3518965"/>
            <a:ext cx="3133971" cy="1736753"/>
            <a:chOff x="-3868544" y="3719502"/>
            <a:chExt cx="3133971" cy="1736753"/>
          </a:xfrm>
        </p:grpSpPr>
        <p:grpSp>
          <p:nvGrpSpPr>
            <p:cNvPr id="2" name="Group 172"/>
            <p:cNvGrpSpPr/>
            <p:nvPr/>
          </p:nvGrpSpPr>
          <p:grpSpPr>
            <a:xfrm>
              <a:off x="-3868544" y="3719502"/>
              <a:ext cx="3133971" cy="1595594"/>
              <a:chOff x="499891" y="4049252"/>
              <a:chExt cx="3133971" cy="1595594"/>
            </a:xfrm>
          </p:grpSpPr>
          <p:grpSp>
            <p:nvGrpSpPr>
              <p:cNvPr id="3" name="Group 146"/>
              <p:cNvGrpSpPr/>
              <p:nvPr/>
            </p:nvGrpSpPr>
            <p:grpSpPr>
              <a:xfrm>
                <a:off x="2947625" y="4948549"/>
                <a:ext cx="686237" cy="545866"/>
                <a:chOff x="3102013" y="4431808"/>
                <a:chExt cx="686237" cy="545866"/>
              </a:xfrm>
            </p:grpSpPr>
            <p:pic>
              <p:nvPicPr>
                <p:cNvPr id="87" name="Picture 66" descr="Application Control Engine"/>
                <p:cNvPicPr>
                  <a:picLocks noChangeAspect="1" noChangeArrowheads="1"/>
                </p:cNvPicPr>
                <p:nvPr/>
              </p:nvPicPr>
              <p:blipFill>
                <a:blip r:embed="rId28" cstate="print"/>
                <a:srcRect/>
                <a:stretch>
                  <a:fillRect/>
                </a:stretch>
              </p:blipFill>
              <p:spPr bwMode="auto">
                <a:xfrm>
                  <a:off x="3332637" y="4671287"/>
                  <a:ext cx="455613" cy="306387"/>
                </a:xfrm>
                <a:prstGeom prst="rect">
                  <a:avLst/>
                </a:prstGeom>
                <a:noFill/>
                <a:ln w="9525">
                  <a:noFill/>
                  <a:miter lim="800000"/>
                  <a:headEnd/>
                  <a:tailEnd/>
                </a:ln>
              </p:spPr>
            </p:pic>
            <p:sp>
              <p:nvSpPr>
                <p:cNvPr id="208" name="TextBox 149"/>
                <p:cNvSpPr txBox="1">
                  <a:spLocks noChangeArrowheads="1"/>
                </p:cNvSpPr>
                <p:nvPr/>
              </p:nvSpPr>
              <p:spPr bwMode="auto">
                <a:xfrm>
                  <a:off x="3102013" y="4431808"/>
                  <a:ext cx="587376" cy="261610"/>
                </a:xfrm>
                <a:prstGeom prst="rect">
                  <a:avLst/>
                </a:prstGeom>
                <a:noFill/>
                <a:ln w="9525">
                  <a:noFill/>
                  <a:miter lim="800000"/>
                  <a:headEnd/>
                  <a:tailEnd/>
                </a:ln>
              </p:spPr>
              <p:txBody>
                <a:bodyPr>
                  <a:spAutoFit/>
                </a:bodyPr>
                <a:lstStyle/>
                <a:p>
                  <a:pPr algn="ctr" rtl="0" fontAlgn="base">
                    <a:spcBef>
                      <a:spcPct val="0"/>
                    </a:spcBef>
                    <a:spcAft>
                      <a:spcPct val="0"/>
                    </a:spcAft>
                  </a:pPr>
                  <a:r>
                    <a:rPr lang="en-US" sz="1100" kern="1200" dirty="0">
                      <a:solidFill>
                        <a:srgbClr val="3A3A3A"/>
                      </a:solidFill>
                      <a:latin typeface="Arial"/>
                      <a:ea typeface="ＭＳ Ｐゴシック" charset="-128"/>
                      <a:cs typeface="+mn-cs"/>
                    </a:rPr>
                    <a:t>ACE</a:t>
                  </a:r>
                </a:p>
              </p:txBody>
            </p:sp>
          </p:grpSp>
          <p:grpSp>
            <p:nvGrpSpPr>
              <p:cNvPr id="4" name="Group 121"/>
              <p:cNvGrpSpPr/>
              <p:nvPr/>
            </p:nvGrpSpPr>
            <p:grpSpPr>
              <a:xfrm>
                <a:off x="1400689" y="4993972"/>
                <a:ext cx="831272" cy="640080"/>
                <a:chOff x="394685" y="4144820"/>
                <a:chExt cx="892778" cy="788614"/>
              </a:xfrm>
            </p:grpSpPr>
            <p:sp>
              <p:nvSpPr>
                <p:cNvPr id="125" name="Rounded Rectangle 124"/>
                <p:cNvSpPr/>
                <p:nvPr/>
              </p:nvSpPr>
              <p:spPr>
                <a:xfrm>
                  <a:off x="540912" y="4144820"/>
                  <a:ext cx="589234" cy="788614"/>
                </a:xfrm>
                <a:prstGeom prst="roundRect">
                  <a:avLst/>
                </a:prstGeom>
                <a:solidFill>
                  <a:schemeClr val="bg1">
                    <a:lumMod val="65000"/>
                  </a:schemeClr>
                </a:solidFill>
                <a:ln w="6350" cap="rnd">
                  <a:solidFill>
                    <a:srgbClr val="3A3A3A">
                      <a:alpha val="92000"/>
                    </a:srgbClr>
                  </a:solidFill>
                  <a:prstDash val="sysDash"/>
                  <a:bevel/>
                  <a:headEnd/>
                  <a:tailEnd/>
                </a:ln>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ndParaRPr>
                </a:p>
              </p:txBody>
            </p:sp>
            <p:pic>
              <p:nvPicPr>
                <p:cNvPr id="123" name="Picture 38" descr="CallManager"/>
                <p:cNvPicPr>
                  <a:picLocks noChangeArrowheads="1"/>
                </p:cNvPicPr>
                <p:nvPr/>
              </p:nvPicPr>
              <p:blipFill>
                <a:blip r:embed="rId29" cstate="print">
                  <a:lum contrast="-6000"/>
                </a:blip>
                <a:srcRect/>
                <a:stretch>
                  <a:fillRect/>
                </a:stretch>
              </p:blipFill>
              <p:spPr bwMode="auto">
                <a:xfrm>
                  <a:off x="664144" y="4572449"/>
                  <a:ext cx="342770" cy="304506"/>
                </a:xfrm>
                <a:prstGeom prst="rect">
                  <a:avLst/>
                </a:prstGeom>
                <a:noFill/>
                <a:ln w="9525">
                  <a:noFill/>
                  <a:miter lim="800000"/>
                  <a:headEnd/>
                  <a:tailEnd/>
                </a:ln>
              </p:spPr>
            </p:pic>
            <p:sp>
              <p:nvSpPr>
                <p:cNvPr id="124" name="Text Box 46"/>
                <p:cNvSpPr txBox="1">
                  <a:spLocks noChangeArrowheads="1"/>
                </p:cNvSpPr>
                <p:nvPr/>
              </p:nvSpPr>
              <p:spPr bwMode="auto">
                <a:xfrm>
                  <a:off x="394685" y="4196392"/>
                  <a:ext cx="892778" cy="375189"/>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1028700" rtl="0" eaLnBrk="0" fontAlgn="base" hangingPunct="0">
                    <a:lnSpc>
                      <a:spcPct val="90000"/>
                    </a:lnSpc>
                    <a:spcAft>
                      <a:spcPct val="0"/>
                    </a:spcAft>
                    <a:defRPr/>
                  </a:pPr>
                  <a:r>
                    <a:rPr lang="en-US" sz="800" kern="1200" dirty="0">
                      <a:solidFill>
                        <a:srgbClr val="3A3A3A"/>
                      </a:solidFill>
                      <a:latin typeface="Arial"/>
                      <a:ea typeface="+mn-ea"/>
                      <a:cs typeface="+mn-cs"/>
                    </a:rPr>
                    <a:t>Unified </a:t>
                  </a:r>
                </a:p>
                <a:p>
                  <a:pPr algn="ctr" defTabSz="1028700" rtl="0" eaLnBrk="0" fontAlgn="base" hangingPunct="0">
                    <a:lnSpc>
                      <a:spcPct val="90000"/>
                    </a:lnSpc>
                    <a:spcAft>
                      <a:spcPct val="0"/>
                    </a:spcAft>
                    <a:defRPr/>
                  </a:pPr>
                  <a:r>
                    <a:rPr lang="en-US" sz="800" kern="1200" dirty="0">
                      <a:solidFill>
                        <a:srgbClr val="3A3A3A"/>
                      </a:solidFill>
                      <a:latin typeface="Arial"/>
                      <a:ea typeface="+mn-ea"/>
                      <a:cs typeface="+mn-cs"/>
                    </a:rPr>
                    <a:t>CM</a:t>
                  </a:r>
                </a:p>
              </p:txBody>
            </p:sp>
          </p:grpSp>
          <p:grpSp>
            <p:nvGrpSpPr>
              <p:cNvPr id="5" name="Group 125"/>
              <p:cNvGrpSpPr/>
              <p:nvPr/>
            </p:nvGrpSpPr>
            <p:grpSpPr>
              <a:xfrm>
                <a:off x="1489537" y="4056083"/>
                <a:ext cx="548640" cy="640080"/>
                <a:chOff x="541328" y="4930666"/>
                <a:chExt cx="585216" cy="876397"/>
              </a:xfrm>
            </p:grpSpPr>
            <p:sp>
              <p:nvSpPr>
                <p:cNvPr id="130" name="Rounded Rectangle 129"/>
                <p:cNvSpPr/>
                <p:nvPr/>
              </p:nvSpPr>
              <p:spPr>
                <a:xfrm>
                  <a:off x="541328" y="4930666"/>
                  <a:ext cx="585216" cy="876397"/>
                </a:xfrm>
                <a:prstGeom prst="roundRect">
                  <a:avLst/>
                </a:prstGeom>
                <a:solidFill>
                  <a:schemeClr val="bg1">
                    <a:lumMod val="65000"/>
                  </a:schemeClr>
                </a:solidFill>
                <a:ln w="6350" cap="rnd">
                  <a:solidFill>
                    <a:srgbClr val="3A3A3A">
                      <a:alpha val="92000"/>
                    </a:srgbClr>
                  </a:solidFill>
                  <a:prstDash val="sysDash"/>
                  <a:bevel/>
                  <a:headEnd/>
                  <a:tailEnd/>
                </a:ln>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ndParaRPr>
                </a:p>
              </p:txBody>
            </p:sp>
            <p:pic>
              <p:nvPicPr>
                <p:cNvPr id="127" name="Picture 38" descr="CallManager"/>
                <p:cNvPicPr>
                  <a:picLocks noChangeArrowheads="1"/>
                </p:cNvPicPr>
                <p:nvPr/>
              </p:nvPicPr>
              <p:blipFill>
                <a:blip r:embed="rId29" cstate="print">
                  <a:lum contrast="-6000"/>
                </a:blip>
                <a:srcRect/>
                <a:stretch>
                  <a:fillRect/>
                </a:stretch>
              </p:blipFill>
              <p:spPr bwMode="auto">
                <a:xfrm>
                  <a:off x="662551" y="5367875"/>
                  <a:ext cx="342770" cy="304506"/>
                </a:xfrm>
                <a:prstGeom prst="rect">
                  <a:avLst/>
                </a:prstGeom>
                <a:noFill/>
                <a:ln w="9525">
                  <a:noFill/>
                  <a:miter lim="800000"/>
                  <a:headEnd/>
                  <a:tailEnd/>
                </a:ln>
              </p:spPr>
            </p:pic>
            <p:sp>
              <p:nvSpPr>
                <p:cNvPr id="129" name="Text Box 46"/>
                <p:cNvSpPr txBox="1">
                  <a:spLocks noChangeArrowheads="1"/>
                </p:cNvSpPr>
                <p:nvPr/>
              </p:nvSpPr>
              <p:spPr bwMode="auto">
                <a:xfrm>
                  <a:off x="541328" y="5055556"/>
                  <a:ext cx="585216" cy="265247"/>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1028700" rtl="0" eaLnBrk="0" fontAlgn="base" hangingPunct="0">
                    <a:lnSpc>
                      <a:spcPct val="90000"/>
                    </a:lnSpc>
                    <a:spcBef>
                      <a:spcPct val="50000"/>
                    </a:spcBef>
                    <a:spcAft>
                      <a:spcPct val="0"/>
                    </a:spcAft>
                    <a:defRPr/>
                  </a:pPr>
                  <a:r>
                    <a:rPr lang="en-US" sz="800" kern="1200" dirty="0">
                      <a:solidFill>
                        <a:srgbClr val="3A3A3A"/>
                      </a:solidFill>
                      <a:latin typeface="Arial"/>
                      <a:ea typeface="+mn-ea"/>
                      <a:cs typeface="+mn-cs"/>
                    </a:rPr>
                    <a:t> Quad</a:t>
                  </a:r>
                </a:p>
              </p:txBody>
            </p:sp>
          </p:grpSp>
          <p:grpSp>
            <p:nvGrpSpPr>
              <p:cNvPr id="6" name="Group 170"/>
              <p:cNvGrpSpPr/>
              <p:nvPr/>
            </p:nvGrpSpPr>
            <p:grpSpPr>
              <a:xfrm>
                <a:off x="2750876" y="4345730"/>
                <a:ext cx="825113" cy="435429"/>
                <a:chOff x="2709310" y="3947884"/>
                <a:chExt cx="825113" cy="435429"/>
              </a:xfrm>
            </p:grpSpPr>
            <p:sp>
              <p:nvSpPr>
                <p:cNvPr id="131" name="TextBox 149"/>
                <p:cNvSpPr txBox="1">
                  <a:spLocks noChangeArrowheads="1"/>
                </p:cNvSpPr>
                <p:nvPr/>
              </p:nvSpPr>
              <p:spPr bwMode="auto">
                <a:xfrm>
                  <a:off x="2709310" y="3990519"/>
                  <a:ext cx="587376" cy="261610"/>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100" kern="1200" dirty="0">
                      <a:solidFill>
                        <a:srgbClr val="3A3A3A"/>
                      </a:solidFill>
                      <a:latin typeface="Arial"/>
                      <a:ea typeface="ＭＳ Ｐゴシック" charset="-128"/>
                      <a:cs typeface="+mn-cs"/>
                    </a:rPr>
                    <a:t>ASA</a:t>
                  </a:r>
                </a:p>
              </p:txBody>
            </p:sp>
            <p:pic>
              <p:nvPicPr>
                <p:cNvPr id="132" name="Picture 57" descr="icon_color"/>
                <p:cNvPicPr>
                  <a:picLocks noChangeAspect="1" noChangeArrowheads="1"/>
                </p:cNvPicPr>
                <p:nvPr/>
              </p:nvPicPr>
              <p:blipFill>
                <a:blip r:embed="rId30" cstate="print"/>
                <a:srcRect/>
                <a:stretch>
                  <a:fillRect/>
                </a:stretch>
              </p:blipFill>
              <p:spPr bwMode="auto">
                <a:xfrm>
                  <a:off x="3154200" y="3947884"/>
                  <a:ext cx="380223" cy="435429"/>
                </a:xfrm>
                <a:prstGeom prst="rect">
                  <a:avLst/>
                </a:prstGeom>
                <a:noFill/>
                <a:ln w="9525">
                  <a:noFill/>
                  <a:miter lim="800000"/>
                  <a:headEnd/>
                  <a:tailEnd/>
                </a:ln>
              </p:spPr>
            </p:pic>
          </p:grpSp>
          <p:grpSp>
            <p:nvGrpSpPr>
              <p:cNvPr id="7" name="Group 132"/>
              <p:cNvGrpSpPr/>
              <p:nvPr/>
            </p:nvGrpSpPr>
            <p:grpSpPr>
              <a:xfrm>
                <a:off x="1086596" y="4477001"/>
                <a:ext cx="508756" cy="497200"/>
                <a:chOff x="1060957" y="4414763"/>
                <a:chExt cx="589959" cy="748643"/>
              </a:xfrm>
            </p:grpSpPr>
            <p:pic>
              <p:nvPicPr>
                <p:cNvPr id="134" name="Picture 133"/>
                <p:cNvPicPr>
                  <a:picLocks noChangeAspect="1"/>
                </p:cNvPicPr>
                <p:nvPr/>
              </p:nvPicPr>
              <p:blipFill>
                <a:blip r:embed="rId31" cstate="print"/>
                <a:stretch>
                  <a:fillRect/>
                </a:stretch>
              </p:blipFill>
              <p:spPr>
                <a:xfrm>
                  <a:off x="1156253" y="4892258"/>
                  <a:ext cx="410291" cy="271148"/>
                </a:xfrm>
                <a:prstGeom prst="rect">
                  <a:avLst/>
                </a:prstGeom>
              </p:spPr>
            </p:pic>
            <p:sp>
              <p:nvSpPr>
                <p:cNvPr id="135" name="TextBox 149"/>
                <p:cNvSpPr txBox="1">
                  <a:spLocks noChangeArrowheads="1"/>
                </p:cNvSpPr>
                <p:nvPr/>
              </p:nvSpPr>
              <p:spPr bwMode="auto">
                <a:xfrm>
                  <a:off x="1060957" y="4414763"/>
                  <a:ext cx="589959" cy="741480"/>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800" kern="1200" dirty="0">
                      <a:solidFill>
                        <a:srgbClr val="3A3A3A"/>
                      </a:solidFill>
                      <a:latin typeface="Arial"/>
                      <a:ea typeface="ＭＳ Ｐゴシック" charset="-128"/>
                      <a:cs typeface="+mn-cs"/>
                    </a:rPr>
                    <a:t>Nexus 1000v</a:t>
                  </a:r>
                </a:p>
                <a:p>
                  <a:pPr algn="ctr" rtl="0" fontAlgn="base">
                    <a:spcBef>
                      <a:spcPct val="0"/>
                    </a:spcBef>
                    <a:spcAft>
                      <a:spcPct val="0"/>
                    </a:spcAft>
                  </a:pPr>
                  <a:endParaRPr lang="en-US" sz="1000" kern="1200" dirty="0">
                    <a:solidFill>
                      <a:srgbClr val="3A3A3A"/>
                    </a:solidFill>
                    <a:latin typeface="Arial"/>
                    <a:ea typeface="ＭＳ Ｐゴシック" charset="-128"/>
                    <a:cs typeface="+mn-cs"/>
                  </a:endParaRPr>
                </a:p>
              </p:txBody>
            </p:sp>
          </p:grpSp>
          <p:grpSp>
            <p:nvGrpSpPr>
              <p:cNvPr id="8" name="Group 135"/>
              <p:cNvGrpSpPr/>
              <p:nvPr/>
            </p:nvGrpSpPr>
            <p:grpSpPr>
              <a:xfrm>
                <a:off x="605297" y="5004766"/>
                <a:ext cx="548640" cy="640080"/>
                <a:chOff x="514374" y="3283300"/>
                <a:chExt cx="587443" cy="876398"/>
              </a:xfrm>
            </p:grpSpPr>
            <p:sp>
              <p:nvSpPr>
                <p:cNvPr id="138" name="Rounded Rectangle 137"/>
                <p:cNvSpPr/>
                <p:nvPr/>
              </p:nvSpPr>
              <p:spPr>
                <a:xfrm>
                  <a:off x="514374" y="3283300"/>
                  <a:ext cx="587443" cy="876398"/>
                </a:xfrm>
                <a:prstGeom prst="roundRect">
                  <a:avLst/>
                </a:prstGeom>
                <a:solidFill>
                  <a:schemeClr val="bg1">
                    <a:lumMod val="65000"/>
                  </a:schemeClr>
                </a:solidFill>
                <a:ln w="6350" cap="rnd">
                  <a:solidFill>
                    <a:srgbClr val="3A3A3A">
                      <a:alpha val="92000"/>
                    </a:srgbClr>
                  </a:solidFill>
                  <a:prstDash val="sysDash"/>
                  <a:bevel/>
                  <a:headEnd/>
                  <a:tailEnd/>
                </a:ln>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ndParaRPr>
                </a:p>
              </p:txBody>
            </p:sp>
            <p:sp>
              <p:nvSpPr>
                <p:cNvPr id="137" name="Text Box 46"/>
                <p:cNvSpPr txBox="1">
                  <a:spLocks noChangeArrowheads="1"/>
                </p:cNvSpPr>
                <p:nvPr/>
              </p:nvSpPr>
              <p:spPr bwMode="auto">
                <a:xfrm>
                  <a:off x="515488" y="3313098"/>
                  <a:ext cx="585216" cy="397990"/>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1028700" rtl="0" eaLnBrk="0" fontAlgn="base" hangingPunct="0">
                    <a:lnSpc>
                      <a:spcPct val="90000"/>
                    </a:lnSpc>
                    <a:spcBef>
                      <a:spcPct val="50000"/>
                    </a:spcBef>
                    <a:spcAft>
                      <a:spcPct val="0"/>
                    </a:spcAft>
                    <a:defRPr/>
                  </a:pPr>
                  <a:r>
                    <a:rPr lang="en-US" sz="500" kern="1200" dirty="0">
                      <a:solidFill>
                        <a:srgbClr val="3A3A3A"/>
                      </a:solidFill>
                      <a:latin typeface="Arial"/>
                      <a:ea typeface="+mn-ea"/>
                      <a:cs typeface="+mn-cs"/>
                    </a:rPr>
                    <a:t>Virtual Security Gateway</a:t>
                  </a:r>
                </a:p>
              </p:txBody>
            </p:sp>
            <p:pic>
              <p:nvPicPr>
                <p:cNvPr id="139" name="Picture 45" descr="ICON_Firewall_Q308"/>
                <p:cNvPicPr>
                  <a:picLocks noChangeAspect="1" noChangeArrowheads="1"/>
                </p:cNvPicPr>
                <p:nvPr/>
              </p:nvPicPr>
              <p:blipFill>
                <a:blip r:embed="rId32" cstate="screen"/>
                <a:srcRect/>
                <a:stretch>
                  <a:fillRect/>
                </a:stretch>
              </p:blipFill>
              <p:spPr bwMode="auto">
                <a:xfrm>
                  <a:off x="545368" y="3683661"/>
                  <a:ext cx="525455" cy="398491"/>
                </a:xfrm>
                <a:prstGeom prst="rect">
                  <a:avLst/>
                </a:prstGeom>
                <a:noFill/>
                <a:ln w="9525">
                  <a:noFill/>
                  <a:miter lim="800000"/>
                  <a:headEnd/>
                  <a:tailEnd/>
                </a:ln>
                <a:effectLst/>
              </p:spPr>
            </p:pic>
          </p:grpSp>
          <p:grpSp>
            <p:nvGrpSpPr>
              <p:cNvPr id="9" name="Group 140"/>
              <p:cNvGrpSpPr/>
              <p:nvPr/>
            </p:nvGrpSpPr>
            <p:grpSpPr>
              <a:xfrm>
                <a:off x="499891" y="4049252"/>
                <a:ext cx="758290" cy="640080"/>
                <a:chOff x="360793" y="2464582"/>
                <a:chExt cx="892778" cy="841059"/>
              </a:xfrm>
            </p:grpSpPr>
            <p:sp>
              <p:nvSpPr>
                <p:cNvPr id="144" name="Rounded Rectangle 143"/>
                <p:cNvSpPr/>
                <p:nvPr/>
              </p:nvSpPr>
              <p:spPr>
                <a:xfrm>
                  <a:off x="484209" y="2464582"/>
                  <a:ext cx="645945" cy="841059"/>
                </a:xfrm>
                <a:prstGeom prst="roundRect">
                  <a:avLst/>
                </a:prstGeom>
                <a:solidFill>
                  <a:schemeClr val="bg1">
                    <a:lumMod val="65000"/>
                  </a:schemeClr>
                </a:solidFill>
                <a:ln w="6350" cap="rnd">
                  <a:solidFill>
                    <a:srgbClr val="3A3A3A">
                      <a:alpha val="92000"/>
                    </a:srgbClr>
                  </a:solidFill>
                  <a:prstDash val="sysDash"/>
                  <a:bevel/>
                  <a:headEnd/>
                  <a:tailEnd/>
                </a:ln>
              </p:spPr>
              <p:txBody>
                <a:bodyPr vert="horz" wrap="square" lIns="91440" tIns="45720" rIns="91440" bIns="45720" numCol="1" anchor="t" anchorCtr="0" compatLnSpc="1">
                  <a:prstTxWarp prst="textNoShape">
                    <a:avLst/>
                  </a:prstTxWarp>
                </a:bodyPr>
                <a:lstStyle/>
                <a:p>
                  <a:endParaRPr lang="en-US" dirty="0">
                    <a:solidFill>
                      <a:srgbClr val="0096D6"/>
                    </a:solidFill>
                    <a:latin typeface="Arial"/>
                  </a:endParaRPr>
                </a:p>
              </p:txBody>
            </p:sp>
            <p:sp>
              <p:nvSpPr>
                <p:cNvPr id="142" name="Text Box 46"/>
                <p:cNvSpPr txBox="1">
                  <a:spLocks noChangeArrowheads="1"/>
                </p:cNvSpPr>
                <p:nvPr/>
              </p:nvSpPr>
              <p:spPr bwMode="auto">
                <a:xfrm>
                  <a:off x="360793" y="2593412"/>
                  <a:ext cx="892778" cy="254551"/>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1028700" rtl="0" eaLnBrk="0" fontAlgn="base" hangingPunct="0">
                    <a:lnSpc>
                      <a:spcPct val="90000"/>
                    </a:lnSpc>
                    <a:spcBef>
                      <a:spcPct val="50000"/>
                    </a:spcBef>
                    <a:spcAft>
                      <a:spcPct val="0"/>
                    </a:spcAft>
                    <a:defRPr/>
                  </a:pPr>
                  <a:r>
                    <a:rPr lang="en-US" sz="800" kern="1200" dirty="0">
                      <a:solidFill>
                        <a:srgbClr val="3A3A3A"/>
                      </a:solidFill>
                      <a:latin typeface="Arial"/>
                      <a:ea typeface="+mn-ea"/>
                      <a:cs typeface="+mn-cs"/>
                    </a:rPr>
                    <a:t> WAAS</a:t>
                  </a:r>
                </a:p>
              </p:txBody>
            </p:sp>
            <p:pic>
              <p:nvPicPr>
                <p:cNvPr id="145" name="Picture 5" descr="WAE"/>
                <p:cNvPicPr>
                  <a:picLocks noChangeAspect="1" noChangeArrowheads="1"/>
                </p:cNvPicPr>
                <p:nvPr/>
              </p:nvPicPr>
              <p:blipFill>
                <a:blip r:embed="rId14" cstate="print"/>
                <a:srcRect/>
                <a:stretch>
                  <a:fillRect/>
                </a:stretch>
              </p:blipFill>
              <p:spPr bwMode="auto">
                <a:xfrm>
                  <a:off x="596337" y="2897981"/>
                  <a:ext cx="421690" cy="287384"/>
                </a:xfrm>
                <a:prstGeom prst="rect">
                  <a:avLst/>
                </a:prstGeom>
                <a:noFill/>
                <a:ln w="9525">
                  <a:noFill/>
                  <a:miter lim="800000"/>
                  <a:headEnd/>
                  <a:tailEnd/>
                </a:ln>
              </p:spPr>
            </p:pic>
          </p:grpSp>
          <p:cxnSp>
            <p:nvCxnSpPr>
              <p:cNvPr id="150" name="Straight Arrow Connector 149"/>
              <p:cNvCxnSpPr>
                <a:stCxn id="156" idx="1"/>
                <a:endCxn id="134" idx="3"/>
              </p:cNvCxnSpPr>
              <p:nvPr/>
            </p:nvCxnSpPr>
            <p:spPr>
              <a:xfrm flipH="1">
                <a:off x="1522593" y="4879449"/>
                <a:ext cx="675784" cy="4713"/>
              </a:xfrm>
              <a:prstGeom prst="straightConnector1">
                <a:avLst/>
              </a:prstGeom>
              <a:solidFill>
                <a:schemeClr val="bg1">
                  <a:lumMod val="65000"/>
                </a:schemeClr>
              </a:solidFill>
              <a:ln w="6350" cap="rnd">
                <a:solidFill>
                  <a:srgbClr val="3A3A3A">
                    <a:alpha val="92000"/>
                  </a:srgbClr>
                </a:solidFill>
                <a:prstDash val="sysDash"/>
                <a:bevel/>
                <a:headEnd/>
                <a:tailEnd/>
              </a:ln>
            </p:spPr>
          </p:cxnSp>
          <p:cxnSp>
            <p:nvCxnSpPr>
              <p:cNvPr id="151" name="Straight Arrow Connector 150"/>
              <p:cNvCxnSpPr>
                <a:stCxn id="138" idx="3"/>
                <a:endCxn id="135" idx="2"/>
              </p:cNvCxnSpPr>
              <p:nvPr/>
            </p:nvCxnSpPr>
            <p:spPr>
              <a:xfrm flipV="1">
                <a:off x="1153937" y="4969444"/>
                <a:ext cx="187037" cy="355361"/>
              </a:xfrm>
              <a:prstGeom prst="straightConnector1">
                <a:avLst/>
              </a:prstGeom>
              <a:solidFill>
                <a:schemeClr val="bg1">
                  <a:lumMod val="65000"/>
                </a:schemeClr>
              </a:solidFill>
              <a:ln w="6350" cap="rnd">
                <a:solidFill>
                  <a:srgbClr val="3A3A3A">
                    <a:alpha val="92000"/>
                  </a:srgbClr>
                </a:solidFill>
                <a:prstDash val="sysDash"/>
                <a:bevel/>
                <a:headEnd/>
                <a:tailEnd/>
              </a:ln>
            </p:spPr>
          </p:cxnSp>
          <p:cxnSp>
            <p:nvCxnSpPr>
              <p:cNvPr id="157" name="Straight Arrow Connector 156"/>
              <p:cNvCxnSpPr>
                <a:stCxn id="144" idx="2"/>
                <a:endCxn id="134" idx="1"/>
              </p:cNvCxnSpPr>
              <p:nvPr/>
            </p:nvCxnSpPr>
            <p:spPr>
              <a:xfrm>
                <a:off x="879036" y="4689332"/>
                <a:ext cx="289739" cy="194830"/>
              </a:xfrm>
              <a:prstGeom prst="straightConnector1">
                <a:avLst/>
              </a:prstGeom>
              <a:solidFill>
                <a:schemeClr val="bg1">
                  <a:lumMod val="65000"/>
                </a:schemeClr>
              </a:solidFill>
              <a:ln w="6350" cap="rnd">
                <a:solidFill>
                  <a:srgbClr val="3A3A3A">
                    <a:alpha val="92000"/>
                  </a:srgbClr>
                </a:solidFill>
                <a:prstDash val="sysDash"/>
                <a:bevel/>
                <a:headEnd/>
                <a:tailEnd/>
              </a:ln>
            </p:spPr>
          </p:cxnSp>
          <p:cxnSp>
            <p:nvCxnSpPr>
              <p:cNvPr id="158" name="Straight Arrow Connector 157"/>
              <p:cNvCxnSpPr>
                <a:stCxn id="125" idx="1"/>
                <a:endCxn id="135" idx="2"/>
              </p:cNvCxnSpPr>
              <p:nvPr/>
            </p:nvCxnSpPr>
            <p:spPr>
              <a:xfrm flipH="1" flipV="1">
                <a:off x="1340974" y="4969444"/>
                <a:ext cx="195868" cy="344567"/>
              </a:xfrm>
              <a:prstGeom prst="straightConnector1">
                <a:avLst/>
              </a:prstGeom>
              <a:solidFill>
                <a:schemeClr val="bg1">
                  <a:lumMod val="65000"/>
                </a:schemeClr>
              </a:solidFill>
              <a:ln w="6350" cap="rnd">
                <a:solidFill>
                  <a:srgbClr val="3A3A3A">
                    <a:alpha val="92000"/>
                  </a:srgbClr>
                </a:solidFill>
                <a:prstDash val="sysDash"/>
                <a:bevel/>
                <a:headEnd/>
                <a:tailEnd/>
              </a:ln>
            </p:spPr>
          </p:cxnSp>
          <p:cxnSp>
            <p:nvCxnSpPr>
              <p:cNvPr id="162" name="Straight Arrow Connector 161"/>
              <p:cNvCxnSpPr>
                <a:stCxn id="130" idx="2"/>
                <a:endCxn id="134" idx="3"/>
              </p:cNvCxnSpPr>
              <p:nvPr/>
            </p:nvCxnSpPr>
            <p:spPr>
              <a:xfrm flipH="1">
                <a:off x="1522593" y="4696163"/>
                <a:ext cx="241264" cy="187999"/>
              </a:xfrm>
              <a:prstGeom prst="straightConnector1">
                <a:avLst/>
              </a:prstGeom>
              <a:solidFill>
                <a:schemeClr val="bg1">
                  <a:lumMod val="65000"/>
                </a:schemeClr>
              </a:solidFill>
              <a:ln w="6350" cap="rnd">
                <a:solidFill>
                  <a:srgbClr val="3A3A3A">
                    <a:alpha val="92000"/>
                  </a:srgbClr>
                </a:solidFill>
                <a:prstDash val="sysDash"/>
                <a:bevel/>
                <a:headEnd/>
                <a:tailEnd/>
              </a:ln>
            </p:spPr>
          </p:cxnSp>
        </p:grpSp>
        <p:grpSp>
          <p:nvGrpSpPr>
            <p:cNvPr id="10" name="Group 5"/>
            <p:cNvGrpSpPr/>
            <p:nvPr/>
          </p:nvGrpSpPr>
          <p:grpSpPr>
            <a:xfrm>
              <a:off x="-2170058" y="3984900"/>
              <a:ext cx="823174" cy="1193019"/>
              <a:chOff x="2093897" y="4812231"/>
              <a:chExt cx="823174" cy="1193019"/>
            </a:xfrm>
          </p:grpSpPr>
          <p:sp>
            <p:nvSpPr>
              <p:cNvPr id="154" name="TextBox 149"/>
              <p:cNvSpPr txBox="1">
                <a:spLocks noChangeArrowheads="1"/>
              </p:cNvSpPr>
              <p:nvPr/>
            </p:nvSpPr>
            <p:spPr bwMode="auto">
              <a:xfrm>
                <a:off x="2106613" y="5757746"/>
                <a:ext cx="807746" cy="247504"/>
              </a:xfrm>
              <a:prstGeom prst="rect">
                <a:avLst/>
              </a:prstGeom>
              <a:noFill/>
              <a:ln w="9525">
                <a:noFill/>
                <a:miter lim="800000"/>
                <a:headEnd/>
                <a:tailEnd/>
              </a:ln>
            </p:spPr>
            <p:txBody>
              <a:bodyPr wrap="square">
                <a:prstTxWarp prst="textNoShape">
                  <a:avLst/>
                </a:prstTxWarp>
                <a:spAutoFit/>
                <a:flatTx/>
              </a:bodyPr>
              <a:lstStyle/>
              <a:p>
                <a:pPr algn="ctr" rtl="0" eaLnBrk="0" fontAlgn="base" hangingPunct="0">
                  <a:lnSpc>
                    <a:spcPct val="90000"/>
                  </a:lnSpc>
                  <a:spcBef>
                    <a:spcPct val="0"/>
                  </a:spcBef>
                  <a:spcAft>
                    <a:spcPct val="0"/>
                  </a:spcAft>
                  <a:defRPr/>
                </a:pPr>
                <a:r>
                  <a:rPr lang="en-US" sz="1100" kern="1200" dirty="0">
                    <a:solidFill>
                      <a:srgbClr val="3A3A3A"/>
                    </a:solidFill>
                    <a:latin typeface="Arial"/>
                    <a:ea typeface="+mn-ea"/>
                    <a:cs typeface="+mn-cs"/>
                  </a:rPr>
                  <a:t>Compute</a:t>
                </a:r>
              </a:p>
            </p:txBody>
          </p:sp>
          <p:sp>
            <p:nvSpPr>
              <p:cNvPr id="155" name="TextBox 149"/>
              <p:cNvSpPr txBox="1">
                <a:spLocks noChangeArrowheads="1"/>
              </p:cNvSpPr>
              <p:nvPr/>
            </p:nvSpPr>
            <p:spPr bwMode="auto">
              <a:xfrm>
                <a:off x="2218340" y="4812231"/>
                <a:ext cx="493538" cy="155171"/>
              </a:xfrm>
              <a:prstGeom prst="rect">
                <a:avLst/>
              </a:prstGeom>
              <a:noFill/>
              <a:ln w="9525">
                <a:noFill/>
                <a:miter lim="800000"/>
                <a:headEnd/>
                <a:tailEnd/>
              </a:ln>
            </p:spPr>
            <p:txBody>
              <a:bodyPr wrap="square" lIns="0" tIns="0" rIns="0" bIns="0">
                <a:prstTxWarp prst="textNoShape">
                  <a:avLst/>
                </a:prstTxWarp>
                <a:spAutoFit/>
              </a:bodyPr>
              <a:lstStyle/>
              <a:p>
                <a:pPr algn="ctr" rtl="0" eaLnBrk="0" fontAlgn="base" hangingPunct="0">
                  <a:lnSpc>
                    <a:spcPct val="90000"/>
                  </a:lnSpc>
                  <a:spcBef>
                    <a:spcPct val="0"/>
                  </a:spcBef>
                  <a:spcAft>
                    <a:spcPct val="0"/>
                  </a:spcAft>
                  <a:defRPr/>
                </a:pPr>
                <a:r>
                  <a:rPr lang="en-US" sz="1100" kern="1200" dirty="0">
                    <a:solidFill>
                      <a:srgbClr val="3A3A3A"/>
                    </a:solidFill>
                    <a:latin typeface="Arial"/>
                    <a:ea typeface="+mn-ea"/>
                    <a:cs typeface="+mn-cs"/>
                  </a:rPr>
                  <a:t>UCS</a:t>
                </a:r>
              </a:p>
            </p:txBody>
          </p:sp>
          <p:pic>
            <p:nvPicPr>
              <p:cNvPr id="156" name="Picture 14" descr="C:\Users\testuser\AppData\Local\Temp\VMwareDnD\5dd1dd5a\DGRM_Server_VMs_basic_6_ESX_blue_R2_Q308.png"/>
              <p:cNvPicPr>
                <a:picLocks noChangeAspect="1" noChangeArrowheads="1"/>
              </p:cNvPicPr>
              <p:nvPr/>
            </p:nvPicPr>
            <p:blipFill>
              <a:blip r:embed="rId33" cstate="print"/>
              <a:srcRect/>
              <a:stretch>
                <a:fillRect/>
              </a:stretch>
            </p:blipFill>
            <p:spPr bwMode="auto">
              <a:xfrm>
                <a:off x="2093897" y="4960312"/>
                <a:ext cx="823174" cy="833435"/>
              </a:xfrm>
              <a:prstGeom prst="rect">
                <a:avLst/>
              </a:prstGeom>
              <a:noFill/>
              <a:ln w="9525">
                <a:noFill/>
                <a:miter lim="800000"/>
                <a:headEnd/>
                <a:tailEnd/>
              </a:ln>
            </p:spPr>
          </p:pic>
          <p:sp>
            <p:nvSpPr>
              <p:cNvPr id="159" name="WordArt 99"/>
              <p:cNvSpPr>
                <a:spLocks noChangeArrowheads="1" noChangeShapeType="1" noTextEdit="1"/>
              </p:cNvSpPr>
              <p:nvPr/>
            </p:nvSpPr>
            <p:spPr bwMode="auto">
              <a:xfrm>
                <a:off x="2136753" y="5329577"/>
                <a:ext cx="340919" cy="259322"/>
              </a:xfrm>
              <a:prstGeom prst="rect">
                <a:avLst/>
              </a:prstGeom>
            </p:spPr>
            <p:txBody>
              <a:bodyPr wrap="none" fromWordArt="1">
                <a:prstTxWarp prst="textSlantDown">
                  <a:avLst>
                    <a:gd name="adj" fmla="val 28569"/>
                  </a:avLst>
                </a:prstTxWarp>
              </a:bodyPr>
              <a:lstStyle/>
              <a:p>
                <a:pPr algn="ctr" rtl="0" fontAlgn="base">
                  <a:spcBef>
                    <a:spcPct val="0"/>
                  </a:spcBef>
                  <a:spcAft>
                    <a:spcPct val="0"/>
                  </a:spcAft>
                </a:pPr>
                <a:r>
                  <a:rPr lang="en-US" sz="3600" b="1" kern="10" dirty="0">
                    <a:ln w="1905"/>
                    <a:solidFill>
                      <a:srgbClr val="3A3A3A"/>
                    </a:solidFill>
                    <a:effectLst>
                      <a:innerShdw blurRad="69850" dist="43180" dir="5400000">
                        <a:srgbClr val="000000">
                          <a:alpha val="65000"/>
                        </a:srgbClr>
                      </a:innerShdw>
                    </a:effectLst>
                    <a:latin typeface="Arial Narrow"/>
                    <a:ea typeface="+mn-ea"/>
                    <a:cs typeface="Arial Narrow"/>
                  </a:rPr>
                  <a:t>Hypervisor</a:t>
                </a:r>
              </a:p>
            </p:txBody>
          </p:sp>
        </p:grpSp>
        <p:pic>
          <p:nvPicPr>
            <p:cNvPr id="198" name="Picture 2" descr="C:\Users\tomg\AppData\Local\Microsoft\Windows\Temporary Internet Files\Content.Outlook\P323ZHQC\AC3-Icon.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028583" y="4028026"/>
              <a:ext cx="236137" cy="236137"/>
            </a:xfrm>
            <a:prstGeom prst="rect">
              <a:avLst/>
            </a:prstGeom>
            <a:noFill/>
            <a:extLst>
              <a:ext uri="{909E8E84-426E-40DD-AFC4-6F175D3DCCD1}">
                <a14:hiddenFill xmlns:a14="http://schemas.microsoft.com/office/drawing/2010/main">
                  <a:solidFill>
                    <a:srgbClr val="FFFFFF"/>
                  </a:solidFill>
                </a14:hiddenFill>
              </a:ext>
            </a:extLst>
          </p:spPr>
        </p:pic>
        <p:sp>
          <p:nvSpPr>
            <p:cNvPr id="199" name="TextBox 198"/>
            <p:cNvSpPr txBox="1"/>
            <p:nvPr/>
          </p:nvSpPr>
          <p:spPr>
            <a:xfrm>
              <a:off x="-1785809" y="3735836"/>
              <a:ext cx="878767" cy="246221"/>
            </a:xfrm>
            <a:prstGeom prst="rect">
              <a:avLst/>
            </a:prstGeom>
            <a:noFill/>
          </p:spPr>
          <p:txBody>
            <a:bodyPr wrap="none" rtlCol="0">
              <a:spAutoFit/>
            </a:bodyPr>
            <a:lstStyle/>
            <a:p>
              <a:pPr algn="l" rtl="0"/>
              <a:r>
                <a:rPr lang="en-US" sz="1000" kern="1200" dirty="0">
                  <a:solidFill>
                    <a:srgbClr val="3A3A3A"/>
                  </a:solidFill>
                  <a:latin typeface="Arial"/>
                  <a:ea typeface="+mn-ea"/>
                  <a:cs typeface="+mn-cs"/>
                </a:rPr>
                <a:t>AnyConnect</a:t>
              </a:r>
              <a:endParaRPr lang="en-US" sz="1050" kern="1200" dirty="0">
                <a:solidFill>
                  <a:srgbClr val="3A3A3A"/>
                </a:solidFill>
                <a:latin typeface="Arial"/>
                <a:ea typeface="+mn-ea"/>
                <a:cs typeface="+mn-cs"/>
              </a:endParaRPr>
            </a:p>
          </p:txBody>
        </p:sp>
        <p:cxnSp>
          <p:nvCxnSpPr>
            <p:cNvPr id="219" name="Straight Connector 218"/>
            <p:cNvCxnSpPr/>
            <p:nvPr/>
          </p:nvCxnSpPr>
          <p:spPr>
            <a:xfrm>
              <a:off x="-3683458" y="3814124"/>
              <a:ext cx="2789499" cy="0"/>
            </a:xfrm>
            <a:prstGeom prst="line">
              <a:avLst/>
            </a:prstGeom>
            <a:ln>
              <a:gradFill flip="none" rotWithShape="1">
                <a:gsLst>
                  <a:gs pos="0">
                    <a:schemeClr val="bg1">
                      <a:lumMod val="50000"/>
                      <a:alpha val="0"/>
                    </a:schemeClr>
                  </a:gs>
                  <a:gs pos="50000">
                    <a:schemeClr val="bg1">
                      <a:lumMod val="50000"/>
                    </a:schemeClr>
                  </a:gs>
                  <a:gs pos="100000">
                    <a:schemeClr val="bg1">
                      <a:lumMod val="5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3683458" y="5456255"/>
              <a:ext cx="2789499" cy="0"/>
            </a:xfrm>
            <a:prstGeom prst="line">
              <a:avLst/>
            </a:prstGeom>
            <a:ln>
              <a:gradFill flip="none" rotWithShape="1">
                <a:gsLst>
                  <a:gs pos="0">
                    <a:schemeClr val="bg1">
                      <a:lumMod val="50000"/>
                      <a:alpha val="0"/>
                    </a:schemeClr>
                  </a:gs>
                  <a:gs pos="50000">
                    <a:schemeClr val="bg1">
                      <a:lumMod val="50000"/>
                    </a:schemeClr>
                  </a:gs>
                  <a:gs pos="100000">
                    <a:schemeClr val="bg1">
                      <a:lumMod val="5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sp>
        <p:nvSpPr>
          <p:cNvPr id="103" name="Rounded Rectangle 33"/>
          <p:cNvSpPr>
            <a:spLocks noChangeArrowheads="1"/>
          </p:cNvSpPr>
          <p:nvPr/>
        </p:nvSpPr>
        <p:spPr bwMode="auto">
          <a:xfrm>
            <a:off x="997843" y="1948231"/>
            <a:ext cx="1109669" cy="369118"/>
          </a:xfrm>
          <a:prstGeom prst="roundRect">
            <a:avLst>
              <a:gd name="adj" fmla="val 16667"/>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lnSpc>
                <a:spcPct val="95000"/>
              </a:lnSpc>
              <a:defRPr/>
            </a:pPr>
            <a:r>
              <a:rPr lang="en-US" sz="800" dirty="0">
                <a:solidFill>
                  <a:srgbClr val="FFFFFF"/>
                </a:solidFill>
                <a:latin typeface="Arial"/>
              </a:rPr>
              <a:t>Cisco Collaboration</a:t>
            </a:r>
          </a:p>
          <a:p>
            <a:pPr algn="ctr">
              <a:lnSpc>
                <a:spcPct val="95000"/>
              </a:lnSpc>
              <a:defRPr/>
            </a:pPr>
            <a:r>
              <a:rPr lang="en-US" sz="800" dirty="0">
                <a:solidFill>
                  <a:srgbClr val="FFFFFF"/>
                </a:solidFill>
                <a:latin typeface="Arial"/>
              </a:rPr>
              <a:t>Applications</a:t>
            </a:r>
          </a:p>
        </p:txBody>
      </p:sp>
    </p:spTree>
    <p:extLst>
      <p:ext uri="{BB962C8B-B14F-4D97-AF65-F5344CB8AC3E}">
        <p14:creationId xmlns:p14="http://schemas.microsoft.com/office/powerpoint/2010/main" val="201514239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ound Same Side Corner Rectangle 4"/>
          <p:cNvSpPr/>
          <p:nvPr/>
        </p:nvSpPr>
        <p:spPr>
          <a:xfrm flipH="1" flipV="1">
            <a:off x="450849" y="1596570"/>
            <a:ext cx="8359321" cy="4733887"/>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solidFill>
                  <a:srgbClr val="12188E"/>
                </a:solidFill>
              </a:rPr>
              <a:t>Agenda</a:t>
            </a:r>
            <a:endParaRPr lang="en-US" dirty="0">
              <a:solidFill>
                <a:srgbClr val="12188E"/>
              </a:solidFill>
            </a:endParaRPr>
          </a:p>
        </p:txBody>
      </p:sp>
      <p:sp>
        <p:nvSpPr>
          <p:cNvPr id="13" name="Rectangle 12"/>
          <p:cNvSpPr/>
          <p:nvPr/>
        </p:nvSpPr>
        <p:spPr>
          <a:xfrm flipV="1">
            <a:off x="0" y="15056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Chevron 6"/>
          <p:cNvSpPr/>
          <p:nvPr/>
        </p:nvSpPr>
        <p:spPr>
          <a:xfrm>
            <a:off x="769752" y="2408092"/>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Chevron 7"/>
          <p:cNvSpPr/>
          <p:nvPr/>
        </p:nvSpPr>
        <p:spPr>
          <a:xfrm>
            <a:off x="769752" y="3062508"/>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 name="Chevron 8"/>
          <p:cNvSpPr/>
          <p:nvPr/>
        </p:nvSpPr>
        <p:spPr>
          <a:xfrm>
            <a:off x="769752" y="4371340"/>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Chevron 9"/>
          <p:cNvSpPr/>
          <p:nvPr/>
        </p:nvSpPr>
        <p:spPr>
          <a:xfrm>
            <a:off x="769752" y="3716924"/>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 name="Text Placeholder 2"/>
          <p:cNvSpPr>
            <a:spLocks noGrp="1"/>
          </p:cNvSpPr>
          <p:nvPr>
            <p:ph type="body" sz="quarter" idx="4294967295"/>
          </p:nvPr>
        </p:nvSpPr>
        <p:spPr>
          <a:xfrm>
            <a:off x="1014025" y="1790700"/>
            <a:ext cx="8578850" cy="4345927"/>
          </a:xfrm>
        </p:spPr>
        <p:txBody>
          <a:bodyPr/>
          <a:lstStyle/>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Trends and Challenges in Education</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Education Use Cases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Cisco’s Virtualization Vision</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Cisco VXI Portfolio</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Services Support and Validated Designs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Case Studies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Summary</a:t>
            </a:r>
          </a:p>
        </p:txBody>
      </p:sp>
      <p:sp>
        <p:nvSpPr>
          <p:cNvPr id="14" name="Chevron 13"/>
          <p:cNvSpPr/>
          <p:nvPr/>
        </p:nvSpPr>
        <p:spPr>
          <a:xfrm>
            <a:off x="769752" y="502575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 name="Chevron 10"/>
          <p:cNvSpPr/>
          <p:nvPr/>
        </p:nvSpPr>
        <p:spPr>
          <a:xfrm>
            <a:off x="769752" y="175367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Chevron 15"/>
          <p:cNvSpPr/>
          <p:nvPr/>
        </p:nvSpPr>
        <p:spPr>
          <a:xfrm>
            <a:off x="782452" y="5680171"/>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 name="Rectangle 16"/>
          <p:cNvSpPr/>
          <p:nvPr/>
        </p:nvSpPr>
        <p:spPr>
          <a:xfrm>
            <a:off x="653794" y="2247900"/>
            <a:ext cx="6204205" cy="386295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ound Same Side Corner Rectangle 4"/>
          <p:cNvSpPr/>
          <p:nvPr/>
        </p:nvSpPr>
        <p:spPr>
          <a:xfrm flipH="1" flipV="1">
            <a:off x="450849" y="1596570"/>
            <a:ext cx="8359321" cy="4733887"/>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solidFill>
                  <a:srgbClr val="12188E"/>
                </a:solidFill>
              </a:rPr>
              <a:t>Agenda</a:t>
            </a:r>
            <a:endParaRPr lang="en-US" dirty="0">
              <a:solidFill>
                <a:srgbClr val="12188E"/>
              </a:solidFill>
            </a:endParaRPr>
          </a:p>
        </p:txBody>
      </p:sp>
      <p:sp>
        <p:nvSpPr>
          <p:cNvPr id="13" name="Rectangle 12"/>
          <p:cNvSpPr/>
          <p:nvPr/>
        </p:nvSpPr>
        <p:spPr>
          <a:xfrm flipV="1">
            <a:off x="0" y="15056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Chevron 6"/>
          <p:cNvSpPr/>
          <p:nvPr/>
        </p:nvSpPr>
        <p:spPr>
          <a:xfrm>
            <a:off x="769752" y="2408092"/>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Chevron 7"/>
          <p:cNvSpPr/>
          <p:nvPr/>
        </p:nvSpPr>
        <p:spPr>
          <a:xfrm>
            <a:off x="769752" y="3062508"/>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 name="Chevron 8"/>
          <p:cNvSpPr/>
          <p:nvPr/>
        </p:nvSpPr>
        <p:spPr>
          <a:xfrm>
            <a:off x="769752" y="4371340"/>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Chevron 9"/>
          <p:cNvSpPr/>
          <p:nvPr/>
        </p:nvSpPr>
        <p:spPr>
          <a:xfrm>
            <a:off x="769752" y="3716924"/>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 name="Text Placeholder 2"/>
          <p:cNvSpPr>
            <a:spLocks noGrp="1"/>
          </p:cNvSpPr>
          <p:nvPr>
            <p:ph type="body" sz="quarter" idx="4294967295"/>
          </p:nvPr>
        </p:nvSpPr>
        <p:spPr>
          <a:xfrm>
            <a:off x="1014025" y="1790700"/>
            <a:ext cx="8578850" cy="4345927"/>
          </a:xfrm>
        </p:spPr>
        <p:txBody>
          <a:bodyPr/>
          <a:lstStyle/>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Trends and Challenges in Education</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Education Use Cases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Cisco’s Virtualization Vision</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Cisco VXI Portfolio</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Services Support and Validated Designs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Case Studies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Summary</a:t>
            </a:r>
          </a:p>
        </p:txBody>
      </p:sp>
      <p:sp>
        <p:nvSpPr>
          <p:cNvPr id="14" name="Chevron 13"/>
          <p:cNvSpPr/>
          <p:nvPr/>
        </p:nvSpPr>
        <p:spPr>
          <a:xfrm>
            <a:off x="769752" y="502575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 name="Chevron 10"/>
          <p:cNvSpPr/>
          <p:nvPr/>
        </p:nvSpPr>
        <p:spPr>
          <a:xfrm>
            <a:off x="769752" y="175367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Chevron 15"/>
          <p:cNvSpPr/>
          <p:nvPr/>
        </p:nvSpPr>
        <p:spPr>
          <a:xfrm>
            <a:off x="782452" y="5680171"/>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 name="Rectangle 16"/>
          <p:cNvSpPr/>
          <p:nvPr/>
        </p:nvSpPr>
        <p:spPr>
          <a:xfrm>
            <a:off x="653794" y="4229100"/>
            <a:ext cx="6204205" cy="188175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Rectangle 17"/>
          <p:cNvSpPr/>
          <p:nvPr/>
        </p:nvSpPr>
        <p:spPr>
          <a:xfrm flipV="1">
            <a:off x="602994" y="1447800"/>
            <a:ext cx="6204205" cy="212089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3492627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p:cNvSpPr/>
          <p:nvPr/>
        </p:nvSpPr>
        <p:spPr>
          <a:xfrm flipH="1" flipV="1">
            <a:off x="0" y="3270262"/>
            <a:ext cx="9144000" cy="3587738"/>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 Same Side Corner Rectangle 22"/>
          <p:cNvSpPr/>
          <p:nvPr/>
        </p:nvSpPr>
        <p:spPr>
          <a:xfrm flipH="1" flipV="1">
            <a:off x="225424" y="3456902"/>
            <a:ext cx="8693152" cy="2723180"/>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flipV="1">
            <a:off x="0" y="3213542"/>
            <a:ext cx="9144000" cy="2903483"/>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229702" y="432215"/>
            <a:ext cx="8914298" cy="838200"/>
          </a:xfrm>
        </p:spPr>
        <p:txBody>
          <a:bodyPr/>
          <a:lstStyle/>
          <a:p>
            <a:r>
              <a:rPr lang="en-US" dirty="0" smtClean="0">
                <a:solidFill>
                  <a:srgbClr val="1E1F81"/>
                </a:solidFill>
              </a:rPr>
              <a:t>Virtualization Experience Client (VXC) Portfolio</a:t>
            </a:r>
            <a:br>
              <a:rPr lang="en-US" dirty="0" smtClean="0">
                <a:solidFill>
                  <a:srgbClr val="1E1F81"/>
                </a:solidFill>
              </a:rPr>
            </a:br>
            <a:r>
              <a:rPr lang="en-US" sz="2400" dirty="0" smtClean="0">
                <a:solidFill>
                  <a:srgbClr val="1E1F81"/>
                </a:solidFill>
              </a:rPr>
              <a:t>Powering the User Experience</a:t>
            </a:r>
            <a:endParaRPr lang="en-US" sz="2400" dirty="0">
              <a:solidFill>
                <a:srgbClr val="1E1F81"/>
              </a:solidFill>
            </a:endParaRPr>
          </a:p>
        </p:txBody>
      </p:sp>
      <p:sp>
        <p:nvSpPr>
          <p:cNvPr id="16" name="Rectangle 15"/>
          <p:cNvSpPr/>
          <p:nvPr/>
        </p:nvSpPr>
        <p:spPr>
          <a:xfrm>
            <a:off x="1" y="1999317"/>
            <a:ext cx="9144000" cy="1203023"/>
          </a:xfrm>
          <a:prstGeom prst="rect">
            <a:avLst/>
          </a:prstGeom>
          <a:gradFill flip="none" rotWithShape="1">
            <a:gsLst>
              <a:gs pos="0">
                <a:srgbClr val="C4C4C4">
                  <a:alpha val="0"/>
                </a:srgbClr>
              </a:gs>
              <a:gs pos="100000">
                <a:schemeClr val="bg1">
                  <a:lumMod val="8500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chemeClr val="lt1"/>
              </a:solidFill>
            </a:endParaRPr>
          </a:p>
        </p:txBody>
      </p:sp>
      <p:cxnSp>
        <p:nvCxnSpPr>
          <p:cNvPr id="19" name="Straight Connector 18"/>
          <p:cNvCxnSpPr/>
          <p:nvPr/>
        </p:nvCxnSpPr>
        <p:spPr>
          <a:xfrm flipV="1">
            <a:off x="0" y="3202340"/>
            <a:ext cx="9144001"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19" descr="BP_3q_back_01.png"/>
          <p:cNvPicPr>
            <a:picLocks noChangeAspect="1"/>
          </p:cNvPicPr>
          <p:nvPr/>
        </p:nvPicPr>
        <p:blipFill>
          <a:blip r:embed="rId3" cstate="screen"/>
          <a:srcRect/>
          <a:stretch>
            <a:fillRect/>
          </a:stretch>
        </p:blipFill>
        <p:spPr>
          <a:xfrm>
            <a:off x="320325" y="1889476"/>
            <a:ext cx="1818180" cy="1402610"/>
          </a:xfrm>
          <a:prstGeom prst="rect">
            <a:avLst/>
          </a:prstGeom>
        </p:spPr>
      </p:pic>
      <p:pic>
        <p:nvPicPr>
          <p:cNvPr id="22" name="Picture 21" descr="HKK77434.png"/>
          <p:cNvPicPr>
            <a:picLocks noChangeAspect="1"/>
          </p:cNvPicPr>
          <p:nvPr/>
        </p:nvPicPr>
        <p:blipFill>
          <a:blip r:embed="rId4" cstate="screen"/>
          <a:srcRect/>
          <a:stretch>
            <a:fillRect/>
          </a:stretch>
        </p:blipFill>
        <p:spPr>
          <a:xfrm>
            <a:off x="7266612" y="2045492"/>
            <a:ext cx="1394835" cy="954097"/>
          </a:xfrm>
          <a:prstGeom prst="rect">
            <a:avLst/>
          </a:prstGeom>
          <a:effectLst/>
        </p:spPr>
      </p:pic>
      <p:pic>
        <p:nvPicPr>
          <p:cNvPr id="31" name="Picture 30"/>
          <p:cNvPicPr>
            <a:picLocks noChangeAspect="1"/>
          </p:cNvPicPr>
          <p:nvPr/>
        </p:nvPicPr>
        <p:blipFill>
          <a:blip r:embed="rId5" cstate="screen"/>
          <a:stretch>
            <a:fillRect/>
          </a:stretch>
        </p:blipFill>
        <p:spPr>
          <a:xfrm>
            <a:off x="2699932" y="1889476"/>
            <a:ext cx="690863" cy="1201501"/>
          </a:xfrm>
          <a:prstGeom prst="rect">
            <a:avLst/>
          </a:prstGeom>
          <a:effectLst/>
        </p:spPr>
      </p:pic>
      <p:pic>
        <p:nvPicPr>
          <p:cNvPr id="40" name="Picture 39" descr="Hware2.png"/>
          <p:cNvPicPr>
            <a:picLocks noChangeAspect="1"/>
          </p:cNvPicPr>
          <p:nvPr/>
        </p:nvPicPr>
        <p:blipFill>
          <a:blip r:embed="rId6" cstate="print"/>
          <a:stretch>
            <a:fillRect/>
          </a:stretch>
        </p:blipFill>
        <p:spPr>
          <a:xfrm>
            <a:off x="5877383" y="1841965"/>
            <a:ext cx="775410" cy="1178259"/>
          </a:xfrm>
          <a:prstGeom prst="rect">
            <a:avLst/>
          </a:prstGeom>
        </p:spPr>
      </p:pic>
      <p:grpSp>
        <p:nvGrpSpPr>
          <p:cNvPr id="3" name="Group 41"/>
          <p:cNvGrpSpPr/>
          <p:nvPr/>
        </p:nvGrpSpPr>
        <p:grpSpPr>
          <a:xfrm>
            <a:off x="4012965" y="1999317"/>
            <a:ext cx="1201877" cy="1020907"/>
            <a:chOff x="5284298" y="1932707"/>
            <a:chExt cx="1201877" cy="1020907"/>
          </a:xfrm>
        </p:grpSpPr>
        <p:grpSp>
          <p:nvGrpSpPr>
            <p:cNvPr id="4" name="Group 22"/>
            <p:cNvGrpSpPr/>
            <p:nvPr/>
          </p:nvGrpSpPr>
          <p:grpSpPr>
            <a:xfrm>
              <a:off x="5284298" y="1932707"/>
              <a:ext cx="1201877" cy="1020907"/>
              <a:chOff x="3869315" y="2150486"/>
              <a:chExt cx="969962" cy="823912"/>
            </a:xfrm>
            <a:effectLst/>
          </p:grpSpPr>
          <p:pic>
            <p:nvPicPr>
              <p:cNvPr id="26" name="Picture 129" descr="laptop_cutout"/>
              <p:cNvPicPr>
                <a:picLocks noChangeAspect="1" noChangeArrowheads="1"/>
              </p:cNvPicPr>
              <p:nvPr/>
            </p:nvPicPr>
            <p:blipFill>
              <a:blip r:embed="rId7" cstate="screen"/>
              <a:srcRect/>
              <a:stretch>
                <a:fillRect/>
              </a:stretch>
            </p:blipFill>
            <p:spPr bwMode="auto">
              <a:xfrm>
                <a:off x="3869315" y="2150486"/>
                <a:ext cx="969962" cy="823912"/>
              </a:xfrm>
              <a:prstGeom prst="rect">
                <a:avLst/>
              </a:prstGeom>
              <a:noFill/>
            </p:spPr>
          </p:pic>
          <p:grpSp>
            <p:nvGrpSpPr>
              <p:cNvPr id="5" name="Group 10"/>
              <p:cNvGrpSpPr/>
              <p:nvPr/>
            </p:nvGrpSpPr>
            <p:grpSpPr>
              <a:xfrm>
                <a:off x="4007311" y="2187751"/>
                <a:ext cx="695657" cy="441149"/>
                <a:chOff x="6782188" y="4647518"/>
                <a:chExt cx="2048054" cy="1473882"/>
              </a:xfrm>
            </p:grpSpPr>
            <p:pic>
              <p:nvPicPr>
                <p:cNvPr id="28" name="Picture 27" descr="converj_vdi.png"/>
                <p:cNvPicPr>
                  <a:picLocks noChangeAspect="1"/>
                </p:cNvPicPr>
                <p:nvPr/>
              </p:nvPicPr>
              <p:blipFill>
                <a:blip r:embed="rId8" cstate="screen"/>
                <a:srcRect/>
                <a:stretch>
                  <a:fillRect/>
                </a:stretch>
              </p:blipFill>
              <p:spPr bwMode="auto">
                <a:xfrm>
                  <a:off x="6847785" y="4701867"/>
                  <a:ext cx="1982457" cy="1405567"/>
                </a:xfrm>
                <a:prstGeom prst="rect">
                  <a:avLst/>
                </a:prstGeom>
                <a:noFill/>
                <a:ln>
                  <a:noFill/>
                </a:ln>
              </p:spPr>
            </p:pic>
            <p:pic>
              <p:nvPicPr>
                <p:cNvPr id="30" name="Picture 3" descr="HUB_Rich.png"/>
                <p:cNvPicPr>
                  <a:picLocks noChangeAspect="1"/>
                </p:cNvPicPr>
                <p:nvPr/>
              </p:nvPicPr>
              <p:blipFill>
                <a:blip r:embed="rId9" cstate="screen"/>
                <a:srcRect/>
                <a:stretch>
                  <a:fillRect/>
                </a:stretch>
              </p:blipFill>
              <p:spPr bwMode="auto">
                <a:xfrm>
                  <a:off x="6782188" y="4647518"/>
                  <a:ext cx="739387" cy="1473882"/>
                </a:xfrm>
                <a:prstGeom prst="rect">
                  <a:avLst/>
                </a:prstGeom>
                <a:noFill/>
                <a:ln>
                  <a:noFill/>
                </a:ln>
              </p:spPr>
            </p:pic>
          </p:grpSp>
        </p:grpSp>
        <p:sp>
          <p:nvSpPr>
            <p:cNvPr id="41" name="Rectangle 40"/>
            <p:cNvSpPr/>
            <p:nvPr/>
          </p:nvSpPr>
          <p:spPr>
            <a:xfrm>
              <a:off x="5455288" y="1978882"/>
              <a:ext cx="311194" cy="541447"/>
            </a:xfrm>
            <a:prstGeom prst="rect">
              <a:avLst/>
            </a:prstGeom>
            <a:noFill/>
            <a:ln w="38100" cap="flat" cmpd="sng" algn="ctr">
              <a:solidFill>
                <a:srgbClr val="F68B1F"/>
              </a:solidFill>
              <a:prstDash val="solid"/>
              <a:round/>
              <a:headEnd type="none" w="med" len="med"/>
              <a:tailEnd type="none"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graphicFrame>
        <p:nvGraphicFramePr>
          <p:cNvPr id="17" name="Table 16"/>
          <p:cNvGraphicFramePr>
            <a:graphicFrameLocks noGrp="1"/>
          </p:cNvGraphicFramePr>
          <p:nvPr/>
        </p:nvGraphicFramePr>
        <p:xfrm>
          <a:off x="415646" y="3515716"/>
          <a:ext cx="8387151" cy="1678383"/>
        </p:xfrm>
        <a:graphic>
          <a:graphicData uri="http://schemas.openxmlformats.org/drawingml/2006/table">
            <a:tbl>
              <a:tblPr firstRow="1" bandRow="1">
                <a:tableStyleId>{5C22544A-7EE6-4342-B048-85BDC9FD1C3A}</a:tableStyleId>
              </a:tblPr>
              <a:tblGrid>
                <a:gridCol w="1623080"/>
                <a:gridCol w="1779954"/>
                <a:gridCol w="1629257"/>
                <a:gridCol w="1677430"/>
                <a:gridCol w="1677430"/>
              </a:tblGrid>
              <a:tr h="370840">
                <a:tc>
                  <a:txBody>
                    <a:bodyPr/>
                    <a:lstStyle/>
                    <a:p>
                      <a:pPr marL="0" algn="ctr" defTabSz="914400" rtl="0" eaLnBrk="1" latinLnBrk="0" hangingPunct="1">
                        <a:lnSpc>
                          <a:spcPct val="100000"/>
                        </a:lnSpc>
                        <a:spcBef>
                          <a:spcPts val="600"/>
                        </a:spcBef>
                        <a:buNone/>
                      </a:pPr>
                      <a:r>
                        <a:rPr lang="en-US" sz="1800" kern="12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a typeface="+mn-ea"/>
                          <a:cs typeface="+mn-cs"/>
                        </a:rPr>
                        <a:t>Zero Clients</a:t>
                      </a:r>
                      <a:endParaRPr lang="en-US" sz="1800" kern="12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a typeface="+mn-ea"/>
                        <a:cs typeface="+mn-cs"/>
                      </a:endParaRPr>
                    </a:p>
                  </a:txBody>
                  <a:tcPr marL="121888" marR="12188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rtl="0" eaLnBrk="1" latinLnBrk="0" hangingPunct="1">
                        <a:lnSpc>
                          <a:spcPct val="100000"/>
                        </a:lnSpc>
                        <a:spcBef>
                          <a:spcPts val="600"/>
                        </a:spcBef>
                        <a:buNone/>
                      </a:pPr>
                      <a:r>
                        <a:rPr lang="en-US" sz="1800" kern="12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a typeface="+mn-ea"/>
                          <a:cs typeface="+mn-cs"/>
                        </a:rPr>
                        <a:t>Zero Clients</a:t>
                      </a:r>
                      <a:endParaRPr lang="en-US" sz="1800" kern="12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a typeface="+mn-ea"/>
                        <a:cs typeface="+mn-cs"/>
                      </a:endParaRPr>
                    </a:p>
                  </a:txBody>
                  <a:tcPr marL="121888" marR="12188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rtl="0" eaLnBrk="1" latinLnBrk="0" hangingPunct="1">
                        <a:lnSpc>
                          <a:spcPct val="100000"/>
                        </a:lnSpc>
                        <a:spcBef>
                          <a:spcPts val="600"/>
                        </a:spcBef>
                        <a:buNone/>
                      </a:pPr>
                      <a:r>
                        <a:rPr lang="en-US" sz="1800" kern="12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a typeface="+mn-ea"/>
                          <a:cs typeface="+mn-cs"/>
                        </a:rPr>
                        <a:t>Software Appliance</a:t>
                      </a:r>
                    </a:p>
                    <a:p>
                      <a:pPr marL="0" algn="ctr" defTabSz="914400" rtl="0" eaLnBrk="1" latinLnBrk="0" hangingPunct="1">
                        <a:lnSpc>
                          <a:spcPct val="100000"/>
                        </a:lnSpc>
                        <a:spcBef>
                          <a:spcPts val="600"/>
                        </a:spcBef>
                        <a:buNone/>
                      </a:pPr>
                      <a:endParaRPr lang="en-US" sz="1800" kern="12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a typeface="+mn-ea"/>
                        <a:cs typeface="+mn-cs"/>
                      </a:endParaRPr>
                    </a:p>
                  </a:txBody>
                  <a:tcPr marL="121888" marR="12188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rtl="0" eaLnBrk="1" latinLnBrk="0" hangingPunct="1">
                        <a:lnSpc>
                          <a:spcPct val="100000"/>
                        </a:lnSpc>
                        <a:spcBef>
                          <a:spcPts val="600"/>
                        </a:spcBef>
                        <a:buNone/>
                      </a:pPr>
                      <a:r>
                        <a:rPr lang="en-US" sz="1800" kern="12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a typeface="+mn-ea"/>
                          <a:cs typeface="+mn-cs"/>
                        </a:rPr>
                        <a:t>Thin Client</a:t>
                      </a:r>
                      <a:endParaRPr lang="en-US" sz="1800" kern="12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a typeface="+mn-ea"/>
                        <a:cs typeface="+mn-cs"/>
                      </a:endParaRPr>
                    </a:p>
                  </a:txBody>
                  <a:tcPr marL="121888" marR="12188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rtl="0" eaLnBrk="1" latinLnBrk="0" hangingPunct="1">
                        <a:lnSpc>
                          <a:spcPct val="100000"/>
                        </a:lnSpc>
                        <a:spcBef>
                          <a:spcPts val="600"/>
                        </a:spcBef>
                        <a:buNone/>
                      </a:pPr>
                      <a:r>
                        <a:rPr lang="en-US" sz="1800" kern="12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a typeface="+mn-ea"/>
                          <a:cs typeface="+mn-cs"/>
                        </a:rPr>
                        <a:t>Enterprise Tablet</a:t>
                      </a:r>
                      <a:endParaRPr lang="en-US" sz="1800" kern="12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a typeface="+mn-ea"/>
                        <a:cs typeface="+mn-cs"/>
                      </a:endParaRPr>
                    </a:p>
                  </a:txBody>
                  <a:tcPr marL="121888" marR="121888">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6877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3A3A3A"/>
                          </a:solidFill>
                          <a:latin typeface="+mn-lt"/>
                          <a:ea typeface="+mn-ea"/>
                          <a:cs typeface="+mn-cs"/>
                        </a:rPr>
                        <a:t>VXC 2100 Series</a:t>
                      </a:r>
                    </a:p>
                  </a:txBody>
                  <a:tcPr marL="121888" marR="121888">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00" dirty="0" smtClean="0">
                          <a:solidFill>
                            <a:srgbClr val="3A3A3A"/>
                          </a:solidFill>
                        </a:rPr>
                        <a:t>VXC 2200</a:t>
                      </a:r>
                      <a:r>
                        <a:rPr lang="en-US" sz="1800" baseline="0" dirty="0" smtClean="0">
                          <a:solidFill>
                            <a:srgbClr val="3A3A3A"/>
                          </a:solidFill>
                        </a:rPr>
                        <a:t> </a:t>
                      </a:r>
                      <a:r>
                        <a:rPr lang="en-US" sz="1800" dirty="0" smtClean="0">
                          <a:solidFill>
                            <a:srgbClr val="3A3A3A"/>
                          </a:solidFill>
                        </a:rPr>
                        <a:t>Series</a:t>
                      </a:r>
                      <a:endParaRPr lang="en-US" sz="1800" dirty="0">
                        <a:solidFill>
                          <a:srgbClr val="3A3A3A"/>
                        </a:solidFill>
                      </a:endParaRPr>
                    </a:p>
                  </a:txBody>
                  <a:tcPr marL="121888" marR="121888">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00" dirty="0" smtClean="0">
                          <a:solidFill>
                            <a:srgbClr val="3A3A3A"/>
                          </a:solidFill>
                        </a:rPr>
                        <a:t>VXC 4000</a:t>
                      </a:r>
                      <a:endParaRPr lang="en-US" sz="1800" dirty="0">
                        <a:solidFill>
                          <a:srgbClr val="3A3A3A"/>
                        </a:solidFill>
                      </a:endParaRPr>
                    </a:p>
                  </a:txBody>
                  <a:tcPr marL="121888" marR="121888">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00" dirty="0" smtClean="0">
                          <a:solidFill>
                            <a:srgbClr val="3A3A3A"/>
                          </a:solidFill>
                        </a:rPr>
                        <a:t>VXC 6215</a:t>
                      </a:r>
                      <a:endParaRPr lang="en-US" sz="1800" dirty="0">
                        <a:solidFill>
                          <a:srgbClr val="3A3A3A"/>
                        </a:solidFill>
                      </a:endParaRPr>
                    </a:p>
                  </a:txBody>
                  <a:tcPr marL="121888" marR="121888">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00" dirty="0" smtClean="0">
                          <a:solidFill>
                            <a:srgbClr val="3A3A3A"/>
                          </a:solidFill>
                        </a:rPr>
                        <a:t>Cisco Cius</a:t>
                      </a:r>
                      <a:endParaRPr lang="en-US" sz="1800" dirty="0">
                        <a:solidFill>
                          <a:srgbClr val="3A3A3A"/>
                        </a:solidFill>
                      </a:endParaRPr>
                    </a:p>
                  </a:txBody>
                  <a:tcPr marL="121888" marR="121888">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635" y="1933303"/>
            <a:ext cx="184666" cy="369332"/>
          </a:xfrm>
          <a:prstGeom prst="rect">
            <a:avLst/>
          </a:prstGeom>
          <a:noFill/>
        </p:spPr>
        <p:txBody>
          <a:bodyPr wrap="none" rtlCol="0">
            <a:spAutoFit/>
          </a:bodyPr>
          <a:lstStyle/>
          <a:p>
            <a:pPr algn="l" rtl="0"/>
            <a:endParaRPr lang="en-US" kern="1200" dirty="0">
              <a:solidFill>
                <a:srgbClr val="0096D6"/>
              </a:solidFill>
              <a:latin typeface="Arial"/>
              <a:ea typeface="+mn-ea"/>
              <a:cs typeface="+mn-cs"/>
            </a:endParaRPr>
          </a:p>
        </p:txBody>
      </p:sp>
      <p:sp>
        <p:nvSpPr>
          <p:cNvPr id="7" name="Rectangle 6"/>
          <p:cNvSpPr/>
          <p:nvPr/>
        </p:nvSpPr>
        <p:spPr>
          <a:xfrm>
            <a:off x="319602" y="1494109"/>
            <a:ext cx="3947598" cy="4145123"/>
          </a:xfrm>
          <a:prstGeom prst="rect">
            <a:avLst/>
          </a:prstGeom>
          <a:no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0988" indent="-280988">
              <a:lnSpc>
                <a:spcPct val="95000"/>
              </a:lnSpc>
              <a:spcBef>
                <a:spcPts val="1200"/>
              </a:spcBef>
              <a:buClr>
                <a:srgbClr val="00ADEF"/>
              </a:buClr>
              <a:buSzPct val="80000"/>
              <a:buFont typeface="Arial"/>
              <a:buChar char="•"/>
              <a:defRPr/>
            </a:pPr>
            <a:r>
              <a:rPr lang="en-US" dirty="0">
                <a:solidFill>
                  <a:srgbClr val="3A3A3A"/>
                </a:solidFill>
                <a:latin typeface="+mj-lt"/>
              </a:rPr>
              <a:t>Rich media collaboration from </a:t>
            </a:r>
            <a:r>
              <a:rPr lang="en-US" dirty="0" smtClean="0">
                <a:solidFill>
                  <a:srgbClr val="3A3A3A"/>
                </a:solidFill>
                <a:latin typeface="+mj-lt"/>
              </a:rPr>
              <a:t>a virtualized </a:t>
            </a:r>
            <a:r>
              <a:rPr lang="en-US" dirty="0">
                <a:solidFill>
                  <a:srgbClr val="3A3A3A"/>
                </a:solidFill>
                <a:latin typeface="+mj-lt"/>
              </a:rPr>
              <a:t>Windows XP and Windows 7 PC</a:t>
            </a:r>
          </a:p>
          <a:p>
            <a:pPr marL="280988" indent="-280988">
              <a:lnSpc>
                <a:spcPct val="95000"/>
              </a:lnSpc>
              <a:spcBef>
                <a:spcPts val="1200"/>
              </a:spcBef>
              <a:buClr>
                <a:srgbClr val="00ADEF"/>
              </a:buClr>
              <a:buSzPct val="80000"/>
              <a:buFont typeface="Arial"/>
              <a:buChar char="•"/>
              <a:defRPr/>
            </a:pPr>
            <a:r>
              <a:rPr lang="en-US" dirty="0">
                <a:solidFill>
                  <a:srgbClr val="3A3A3A"/>
                </a:solidFill>
                <a:latin typeface="+mj-lt"/>
              </a:rPr>
              <a:t>Great user experience with </a:t>
            </a:r>
            <a:r>
              <a:rPr lang="en-US" dirty="0" smtClean="0">
                <a:solidFill>
                  <a:srgbClr val="3A3A3A"/>
                </a:solidFill>
                <a:latin typeface="+mj-lt"/>
              </a:rPr>
              <a:t>real-time </a:t>
            </a:r>
            <a:r>
              <a:rPr lang="en-US" dirty="0">
                <a:solidFill>
                  <a:srgbClr val="3A3A3A"/>
                </a:solidFill>
                <a:latin typeface="+mj-lt"/>
              </a:rPr>
              <a:t>voice from </a:t>
            </a:r>
            <a:r>
              <a:rPr lang="en-US" dirty="0" smtClean="0">
                <a:solidFill>
                  <a:srgbClr val="3A3A3A"/>
                </a:solidFill>
                <a:latin typeface="+mj-lt"/>
              </a:rPr>
              <a:t>a virtual desktop</a:t>
            </a:r>
          </a:p>
          <a:p>
            <a:pPr marL="280988" indent="-280988">
              <a:lnSpc>
                <a:spcPct val="95000"/>
              </a:lnSpc>
              <a:spcBef>
                <a:spcPts val="1200"/>
              </a:spcBef>
              <a:buClr>
                <a:srgbClr val="00ADEF"/>
              </a:buClr>
              <a:buSzPct val="80000"/>
              <a:buFont typeface="Arial"/>
              <a:buChar char="•"/>
              <a:defRPr/>
            </a:pPr>
            <a:r>
              <a:rPr lang="en-US" dirty="0" smtClean="0">
                <a:solidFill>
                  <a:srgbClr val="3A3A3A"/>
                </a:solidFill>
                <a:latin typeface="+mj-lt"/>
              </a:rPr>
              <a:t>Leverage existing PCs and extend refresh</a:t>
            </a:r>
            <a:endParaRPr lang="en-US" dirty="0">
              <a:solidFill>
                <a:srgbClr val="3A3A3A"/>
              </a:solidFill>
              <a:latin typeface="+mj-lt"/>
            </a:endParaRPr>
          </a:p>
          <a:p>
            <a:pPr marL="280988" indent="-280988">
              <a:lnSpc>
                <a:spcPct val="95000"/>
              </a:lnSpc>
              <a:spcBef>
                <a:spcPts val="1200"/>
              </a:spcBef>
              <a:buClr>
                <a:srgbClr val="00ADEF"/>
              </a:buClr>
              <a:buSzPct val="80000"/>
              <a:buFont typeface="Arial"/>
              <a:buChar char="•"/>
              <a:defRPr/>
            </a:pPr>
            <a:r>
              <a:rPr lang="en-US" dirty="0">
                <a:solidFill>
                  <a:srgbClr val="3A3A3A"/>
                </a:solidFill>
                <a:latin typeface="+mj-lt"/>
              </a:rPr>
              <a:t>Supports Citrix XenDesktop and VMware View</a:t>
            </a:r>
          </a:p>
          <a:p>
            <a:pPr marL="280988" indent="-280988">
              <a:lnSpc>
                <a:spcPct val="95000"/>
              </a:lnSpc>
              <a:spcBef>
                <a:spcPts val="1200"/>
              </a:spcBef>
              <a:buClr>
                <a:srgbClr val="00ADEF"/>
              </a:buClr>
              <a:buSzPct val="80000"/>
              <a:buFont typeface="Arial"/>
              <a:buChar char="•"/>
              <a:defRPr/>
            </a:pPr>
            <a:r>
              <a:rPr lang="en-US" dirty="0" smtClean="0">
                <a:solidFill>
                  <a:srgbClr val="3A3A3A"/>
                </a:solidFill>
                <a:latin typeface="+mj-lt"/>
              </a:rPr>
              <a:t>Video-supported version in CY12</a:t>
            </a:r>
            <a:endParaRPr lang="en-US" dirty="0">
              <a:solidFill>
                <a:srgbClr val="3A3A3A"/>
              </a:solidFill>
              <a:latin typeface="+mj-lt"/>
            </a:endParaRPr>
          </a:p>
        </p:txBody>
      </p:sp>
      <p:grpSp>
        <p:nvGrpSpPr>
          <p:cNvPr id="2" name="Group 16"/>
          <p:cNvGrpSpPr/>
          <p:nvPr/>
        </p:nvGrpSpPr>
        <p:grpSpPr>
          <a:xfrm>
            <a:off x="5045578" y="2002396"/>
            <a:ext cx="3716456" cy="2731650"/>
            <a:chOff x="5115028" y="2002396"/>
            <a:chExt cx="3266972" cy="2731650"/>
          </a:xfrm>
        </p:grpSpPr>
        <p:pic>
          <p:nvPicPr>
            <p:cNvPr id="16" name="Picture 129" descr="laptop_cutout"/>
            <p:cNvPicPr>
              <a:picLocks noChangeAspect="1" noChangeArrowheads="1"/>
            </p:cNvPicPr>
            <p:nvPr/>
          </p:nvPicPr>
          <p:blipFill>
            <a:blip r:embed="rId3" cstate="screen"/>
            <a:srcRect b="2348"/>
            <a:stretch>
              <a:fillRect/>
            </a:stretch>
          </p:blipFill>
          <p:spPr bwMode="auto">
            <a:xfrm>
              <a:off x="5115028" y="2002396"/>
              <a:ext cx="3266972" cy="2731650"/>
            </a:xfrm>
            <a:prstGeom prst="rect">
              <a:avLst/>
            </a:prstGeom>
            <a:noFill/>
            <a:ln>
              <a:noFill/>
            </a:ln>
            <a:effectLst>
              <a:reflection blurRad="6350" stA="52000" endA="300" endPos="35000" dir="5400000" sy="-100000" algn="bl" rotWithShape="0"/>
            </a:effectLst>
          </p:spPr>
        </p:pic>
        <p:grpSp>
          <p:nvGrpSpPr>
            <p:cNvPr id="3" name="Group 14"/>
            <p:cNvGrpSpPr/>
            <p:nvPr/>
          </p:nvGrpSpPr>
          <p:grpSpPr>
            <a:xfrm>
              <a:off x="5570918" y="2119719"/>
              <a:ext cx="2357178" cy="1513422"/>
              <a:chOff x="6782188" y="4647518"/>
              <a:chExt cx="2048054" cy="1473882"/>
            </a:xfrm>
          </p:grpSpPr>
          <p:pic>
            <p:nvPicPr>
              <p:cNvPr id="13" name="Picture 11" descr="converj_vdi.png"/>
              <p:cNvPicPr>
                <a:picLocks noChangeAspect="1"/>
              </p:cNvPicPr>
              <p:nvPr/>
            </p:nvPicPr>
            <p:blipFill>
              <a:blip r:embed="rId4" cstate="screen"/>
              <a:srcRect/>
              <a:stretch>
                <a:fillRect/>
              </a:stretch>
            </p:blipFill>
            <p:spPr bwMode="auto">
              <a:xfrm>
                <a:off x="6847785" y="4701867"/>
                <a:ext cx="1982457" cy="1405567"/>
              </a:xfrm>
              <a:prstGeom prst="rect">
                <a:avLst/>
              </a:prstGeom>
              <a:noFill/>
              <a:ln w="9525">
                <a:noFill/>
                <a:miter lim="800000"/>
                <a:headEnd/>
                <a:tailEnd/>
              </a:ln>
              <a:effectLst>
                <a:innerShdw blurRad="114300">
                  <a:prstClr val="black"/>
                </a:innerShdw>
              </a:effectLst>
            </p:spPr>
          </p:pic>
          <p:pic>
            <p:nvPicPr>
              <p:cNvPr id="14" name="Picture 3" descr="HUB_Rich.png"/>
              <p:cNvPicPr>
                <a:picLocks noChangeAspect="1"/>
              </p:cNvPicPr>
              <p:nvPr/>
            </p:nvPicPr>
            <p:blipFill>
              <a:blip r:embed="rId5" cstate="screen"/>
              <a:srcRect/>
              <a:stretch>
                <a:fillRect/>
              </a:stretch>
            </p:blipFill>
            <p:spPr bwMode="auto">
              <a:xfrm>
                <a:off x="6782188" y="4647518"/>
                <a:ext cx="739387" cy="1473882"/>
              </a:xfrm>
              <a:prstGeom prst="rect">
                <a:avLst/>
              </a:prstGeom>
              <a:noFill/>
              <a:ln w="9525">
                <a:noFill/>
                <a:miter lim="800000"/>
                <a:headEnd/>
                <a:tailEnd/>
              </a:ln>
            </p:spPr>
          </p:pic>
        </p:grpSp>
        <p:sp>
          <p:nvSpPr>
            <p:cNvPr id="20" name="Rectangle 19"/>
            <p:cNvSpPr/>
            <p:nvPr/>
          </p:nvSpPr>
          <p:spPr>
            <a:xfrm>
              <a:off x="5619366" y="2165078"/>
              <a:ext cx="775489" cy="1443274"/>
            </a:xfrm>
            <a:prstGeom prst="rect">
              <a:avLst/>
            </a:prstGeom>
            <a:noFill/>
            <a:ln w="28575" cap="flat" cmpd="sng" algn="ctr">
              <a:solidFill>
                <a:srgbClr val="F68B1F"/>
              </a:solidFill>
              <a:prstDash val="solid"/>
              <a:round/>
              <a:headEnd type="none" w="med" len="med"/>
              <a:tailEnd type="none"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sp>
        <p:nvSpPr>
          <p:cNvPr id="23" name="Rectangle 22"/>
          <p:cNvSpPr/>
          <p:nvPr/>
        </p:nvSpPr>
        <p:spPr>
          <a:xfrm>
            <a:off x="5000263" y="4710898"/>
            <a:ext cx="3981691" cy="1516281"/>
          </a:xfrm>
          <a:prstGeom prst="rect">
            <a:avLst/>
          </a:prstGeom>
          <a:gradFill flip="none" rotWithShape="1">
            <a:gsLst>
              <a:gs pos="69000">
                <a:schemeClr val="bg1"/>
              </a:gs>
              <a:gs pos="100000">
                <a:schemeClr val="bg1">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Title 4"/>
          <p:cNvSpPr>
            <a:spLocks noGrp="1"/>
          </p:cNvSpPr>
          <p:nvPr>
            <p:ph type="title"/>
          </p:nvPr>
        </p:nvSpPr>
        <p:spPr/>
        <p:txBody>
          <a:bodyPr/>
          <a:lstStyle/>
          <a:p>
            <a:pPr>
              <a:defRPr/>
            </a:pPr>
            <a:r>
              <a:rPr lang="en-US" dirty="0"/>
              <a:t>Cisco VXC 4000</a:t>
            </a:r>
            <a:endParaRPr lang="en-US" sz="5400" dirty="0">
              <a:gradFill>
                <a:gsLst>
                  <a:gs pos="0">
                    <a:srgbClr val="00B2F0"/>
                  </a:gs>
                  <a:gs pos="44000">
                    <a:srgbClr val="40FFFE"/>
                  </a:gs>
                  <a:gs pos="100000">
                    <a:srgbClr val="96CA4B"/>
                  </a:gs>
                </a:gsLst>
                <a:lin ang="4800000" scaled="0"/>
              </a:gradFill>
            </a:endParaRPr>
          </a:p>
        </p:txBody>
      </p:sp>
    </p:spTree>
    <p:extLst>
      <p:ext uri="{BB962C8B-B14F-4D97-AF65-F5344CB8AC3E}">
        <p14:creationId xmlns:p14="http://schemas.microsoft.com/office/powerpoint/2010/main" val="386867506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Quebec_TV_Comp.png"/>
          <p:cNvPicPr>
            <a:picLocks noGrp="1" noChangeAspect="1"/>
          </p:cNvPicPr>
          <p:nvPr isPhoto="1"/>
        </p:nvPicPr>
        <p:blipFill>
          <a:blip r:embed="rId3" cstate="print">
            <a:lum/>
          </a:blip>
          <a:srcRect l="11863" t="18263" r="12882" b="21192"/>
          <a:stretch>
            <a:fillRect/>
          </a:stretch>
        </p:blipFill>
        <p:spPr>
          <a:xfrm>
            <a:off x="4791919" y="2268638"/>
            <a:ext cx="4352081" cy="2801073"/>
          </a:xfrm>
          <a:prstGeom prst="rect">
            <a:avLst/>
          </a:prstGeom>
          <a:noFill/>
          <a:ln>
            <a:noFill/>
          </a:ln>
        </p:spPr>
      </p:pic>
      <p:sp>
        <p:nvSpPr>
          <p:cNvPr id="4" name="TextBox 3"/>
          <p:cNvSpPr txBox="1"/>
          <p:nvPr/>
        </p:nvSpPr>
        <p:spPr>
          <a:xfrm>
            <a:off x="339635" y="1933303"/>
            <a:ext cx="184666" cy="369332"/>
          </a:xfrm>
          <a:prstGeom prst="rect">
            <a:avLst/>
          </a:prstGeom>
          <a:noFill/>
        </p:spPr>
        <p:txBody>
          <a:bodyPr wrap="none" rtlCol="0">
            <a:spAutoFit/>
          </a:bodyPr>
          <a:lstStyle/>
          <a:p>
            <a:pPr algn="l" rtl="0"/>
            <a:endParaRPr lang="en-US" kern="1200" dirty="0">
              <a:solidFill>
                <a:srgbClr val="0096D6"/>
              </a:solidFill>
              <a:latin typeface="Arial"/>
              <a:ea typeface="+mn-ea"/>
              <a:cs typeface="+mn-cs"/>
            </a:endParaRPr>
          </a:p>
        </p:txBody>
      </p:sp>
      <p:sp>
        <p:nvSpPr>
          <p:cNvPr id="7" name="Rectangle 6"/>
          <p:cNvSpPr/>
          <p:nvPr/>
        </p:nvSpPr>
        <p:spPr>
          <a:xfrm>
            <a:off x="293688" y="1512055"/>
            <a:ext cx="3997221" cy="3865944"/>
          </a:xfrm>
          <a:prstGeom prst="rect">
            <a:avLst/>
          </a:prstGeom>
          <a:no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0988" indent="-280988">
              <a:lnSpc>
                <a:spcPct val="95000"/>
              </a:lnSpc>
              <a:spcBef>
                <a:spcPts val="1200"/>
              </a:spcBef>
              <a:buClr>
                <a:srgbClr val="00ADEF"/>
              </a:buClr>
              <a:buSzPct val="80000"/>
              <a:buFont typeface="Arial"/>
              <a:buChar char="•"/>
              <a:defRPr/>
            </a:pPr>
            <a:r>
              <a:rPr lang="en-US" dirty="0">
                <a:solidFill>
                  <a:srgbClr val="3A3A3A"/>
                </a:solidFill>
                <a:latin typeface="+mj-lt"/>
              </a:rPr>
              <a:t>Enterprise-ready voice, video, virtual desktop solution</a:t>
            </a:r>
          </a:p>
          <a:p>
            <a:pPr marL="280988" indent="-280988">
              <a:lnSpc>
                <a:spcPct val="95000"/>
              </a:lnSpc>
              <a:spcBef>
                <a:spcPts val="1200"/>
              </a:spcBef>
              <a:buClr>
                <a:srgbClr val="00ADEF"/>
              </a:buClr>
              <a:buSzPct val="80000"/>
              <a:buFont typeface="Arial"/>
              <a:buChar char="•"/>
              <a:defRPr/>
            </a:pPr>
            <a:r>
              <a:rPr lang="en-US" dirty="0">
                <a:solidFill>
                  <a:srgbClr val="3A3A3A"/>
                </a:solidFill>
                <a:latin typeface="+mj-lt"/>
              </a:rPr>
              <a:t>New virtual workspace experience </a:t>
            </a:r>
          </a:p>
          <a:p>
            <a:pPr marL="280988" indent="-280988">
              <a:lnSpc>
                <a:spcPct val="95000"/>
              </a:lnSpc>
              <a:spcBef>
                <a:spcPts val="1200"/>
              </a:spcBef>
              <a:buClr>
                <a:srgbClr val="00ADEF"/>
              </a:buClr>
              <a:buSzPct val="80000"/>
              <a:buFont typeface="Arial"/>
              <a:buChar char="•"/>
              <a:defRPr/>
            </a:pPr>
            <a:r>
              <a:rPr lang="en-US" dirty="0" smtClean="0">
                <a:solidFill>
                  <a:srgbClr val="3A3A3A"/>
                </a:solidFill>
                <a:latin typeface="+mj-lt"/>
              </a:rPr>
              <a:t>Future-proofed </a:t>
            </a:r>
            <a:r>
              <a:rPr lang="en-US" dirty="0">
                <a:solidFill>
                  <a:srgbClr val="3A3A3A"/>
                </a:solidFill>
                <a:latin typeface="+mj-lt"/>
              </a:rPr>
              <a:t>design that grows with the business</a:t>
            </a:r>
          </a:p>
          <a:p>
            <a:pPr marL="280988" indent="-280988">
              <a:lnSpc>
                <a:spcPct val="95000"/>
              </a:lnSpc>
              <a:spcBef>
                <a:spcPts val="1200"/>
              </a:spcBef>
              <a:buClr>
                <a:srgbClr val="00ADEF"/>
              </a:buClr>
              <a:buSzPct val="80000"/>
              <a:buFont typeface="Arial"/>
              <a:buChar char="•"/>
              <a:defRPr/>
            </a:pPr>
            <a:r>
              <a:rPr lang="en-US" dirty="0" smtClean="0">
                <a:solidFill>
                  <a:srgbClr val="3A3A3A"/>
                </a:solidFill>
                <a:latin typeface="+mj-lt"/>
              </a:rPr>
              <a:t>Linux-based </a:t>
            </a:r>
            <a:r>
              <a:rPr lang="en-US" dirty="0">
                <a:solidFill>
                  <a:srgbClr val="3A3A3A"/>
                </a:solidFill>
                <a:latin typeface="+mj-lt"/>
              </a:rPr>
              <a:t>platform supports Citrix XenDesktop and VMware View; RDP for VDI only</a:t>
            </a:r>
          </a:p>
        </p:txBody>
      </p:sp>
      <p:sp>
        <p:nvSpPr>
          <p:cNvPr id="11" name="TextBox 10"/>
          <p:cNvSpPr txBox="1"/>
          <p:nvPr/>
        </p:nvSpPr>
        <p:spPr>
          <a:xfrm>
            <a:off x="9239250" y="1984375"/>
            <a:ext cx="184666" cy="369332"/>
          </a:xfrm>
          <a:prstGeom prst="rect">
            <a:avLst/>
          </a:prstGeom>
          <a:noFill/>
        </p:spPr>
        <p:txBody>
          <a:bodyPr wrap="none" rtlCol="0">
            <a:spAutoFit/>
          </a:bodyPr>
          <a:lstStyle/>
          <a:p>
            <a:pPr algn="l" rtl="0"/>
            <a:endParaRPr lang="en-US" kern="1200" dirty="0">
              <a:solidFill>
                <a:srgbClr val="0096D6"/>
              </a:solidFill>
              <a:latin typeface="Arial"/>
              <a:ea typeface="+mn-ea"/>
              <a:cs typeface="+mn-cs"/>
            </a:endParaRPr>
          </a:p>
        </p:txBody>
      </p:sp>
      <p:grpSp>
        <p:nvGrpSpPr>
          <p:cNvPr id="2" name="Group 21"/>
          <p:cNvGrpSpPr/>
          <p:nvPr/>
        </p:nvGrpSpPr>
        <p:grpSpPr>
          <a:xfrm>
            <a:off x="4825404" y="2891431"/>
            <a:ext cx="515868" cy="515864"/>
            <a:chOff x="6700078" y="5427497"/>
            <a:chExt cx="515868" cy="515864"/>
          </a:xfrm>
        </p:grpSpPr>
        <p:sp>
          <p:nvSpPr>
            <p:cNvPr id="23" name="8-Point Star 22"/>
            <p:cNvSpPr/>
            <p:nvPr/>
          </p:nvSpPr>
          <p:spPr>
            <a:xfrm>
              <a:off x="6700080" y="5427497"/>
              <a:ext cx="515866" cy="515864"/>
            </a:xfrm>
            <a:prstGeom prst="star8">
              <a:avLst>
                <a:gd name="adj" fmla="val 32342"/>
              </a:avLst>
            </a:prstGeom>
            <a:gradFill>
              <a:gsLst>
                <a:gs pos="0">
                  <a:schemeClr val="tx2"/>
                </a:gs>
                <a:gs pos="100000">
                  <a:schemeClr val="tx2">
                    <a:lumMod val="60000"/>
                    <a:lumOff val="40000"/>
                  </a:schemeClr>
                </a:gs>
              </a:gsLst>
              <a:lin ang="5400000" scaled="0"/>
            </a:gra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4" name="TextBox 23"/>
            <p:cNvSpPr txBox="1"/>
            <p:nvPr/>
          </p:nvSpPr>
          <p:spPr>
            <a:xfrm>
              <a:off x="6700078" y="5554623"/>
              <a:ext cx="515868" cy="246221"/>
            </a:xfrm>
            <a:prstGeom prst="rect">
              <a:avLst/>
            </a:prstGeom>
            <a:noFill/>
          </p:spPr>
          <p:txBody>
            <a:bodyPr wrap="square" rtlCol="0">
              <a:spAutoFit/>
            </a:bodyPr>
            <a:lstStyle/>
            <a:p>
              <a:pPr algn="ctr" rtl="0"/>
              <a:r>
                <a:rPr lang="en-US" sz="1000" b="1" kern="1200" dirty="0">
                  <a:solidFill>
                    <a:srgbClr val="FFFFFF"/>
                  </a:solidFill>
                  <a:effectLst>
                    <a:outerShdw blurRad="50800" dist="38100" dir="2700000" algn="tl" rotWithShape="0">
                      <a:prstClr val="black">
                        <a:alpha val="40000"/>
                      </a:prstClr>
                    </a:outerShdw>
                  </a:effectLst>
                  <a:latin typeface="Arial"/>
                  <a:ea typeface="+mn-ea"/>
                  <a:cs typeface="+mn-cs"/>
                </a:rPr>
                <a:t>New</a:t>
              </a:r>
            </a:p>
          </p:txBody>
        </p:sp>
      </p:grpSp>
      <p:sp>
        <p:nvSpPr>
          <p:cNvPr id="26" name="Rectangle 25"/>
          <p:cNvSpPr/>
          <p:nvPr/>
        </p:nvSpPr>
        <p:spPr>
          <a:xfrm>
            <a:off x="4791919" y="3414532"/>
            <a:ext cx="994922" cy="1655179"/>
          </a:xfrm>
          <a:prstGeom prst="rect">
            <a:avLst/>
          </a:prstGeom>
          <a:noFill/>
          <a:ln w="38100" cap="flat" cmpd="sng" algn="ctr">
            <a:solidFill>
              <a:schemeClr val="tx2"/>
            </a:solidFill>
            <a:prstDash val="solid"/>
            <a:round/>
            <a:headEnd type="none" w="med" len="med"/>
            <a:tailEnd type="none"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3" name="Title 2"/>
          <p:cNvSpPr>
            <a:spLocks noGrp="1"/>
          </p:cNvSpPr>
          <p:nvPr>
            <p:ph type="title"/>
          </p:nvPr>
        </p:nvSpPr>
        <p:spPr/>
        <p:txBody>
          <a:bodyPr/>
          <a:lstStyle/>
          <a:p>
            <a:pPr>
              <a:defRPr/>
            </a:pPr>
            <a:r>
              <a:rPr lang="en-US" dirty="0"/>
              <a:t>Cisco VXC 6215</a:t>
            </a:r>
            <a:endParaRPr lang="en-US" dirty="0">
              <a:gradFill>
                <a:gsLst>
                  <a:gs pos="0">
                    <a:srgbClr val="00B2F0"/>
                  </a:gs>
                  <a:gs pos="44000">
                    <a:srgbClr val="40FFFE"/>
                  </a:gs>
                  <a:gs pos="100000">
                    <a:srgbClr val="96CA4B"/>
                  </a:gs>
                </a:gsLst>
                <a:lin ang="4800000" scaled="0"/>
              </a:gradFill>
            </a:endParaRPr>
          </a:p>
        </p:txBody>
      </p:sp>
    </p:spTree>
    <p:extLst>
      <p:ext uri="{BB962C8B-B14F-4D97-AF65-F5344CB8AC3E}">
        <p14:creationId xmlns:p14="http://schemas.microsoft.com/office/powerpoint/2010/main" val="386867506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Rectangle 197"/>
          <p:cNvSpPr/>
          <p:nvPr/>
        </p:nvSpPr>
        <p:spPr>
          <a:xfrm>
            <a:off x="-1" y="1420091"/>
            <a:ext cx="9144001" cy="4561814"/>
          </a:xfrm>
          <a:prstGeom prst="rect">
            <a:avLst/>
          </a:prstGeom>
          <a:gradFill flip="none" rotWithShape="1">
            <a:gsLst>
              <a:gs pos="25000">
                <a:schemeClr val="tx1">
                  <a:lumMod val="50000"/>
                </a:schemeClr>
              </a:gs>
              <a:gs pos="100000">
                <a:schemeClr val="accent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 name="Group 63"/>
          <p:cNvGrpSpPr/>
          <p:nvPr/>
        </p:nvGrpSpPr>
        <p:grpSpPr>
          <a:xfrm>
            <a:off x="1725964" y="2113229"/>
            <a:ext cx="5498398" cy="2547514"/>
            <a:chOff x="883920" y="1852902"/>
            <a:chExt cx="7376160" cy="3336318"/>
          </a:xfrm>
        </p:grpSpPr>
        <p:sp>
          <p:nvSpPr>
            <p:cNvPr id="169" name="Oval 168"/>
            <p:cNvSpPr/>
            <p:nvPr/>
          </p:nvSpPr>
          <p:spPr>
            <a:xfrm>
              <a:off x="883920" y="1852902"/>
              <a:ext cx="7376160" cy="3336318"/>
            </a:xfrm>
            <a:prstGeom prst="ellipse">
              <a:avLst/>
            </a:prstGeom>
            <a:gradFill>
              <a:gsLst>
                <a:gs pos="0">
                  <a:schemeClr val="accent2">
                    <a:lumMod val="20000"/>
                    <a:lumOff val="80000"/>
                    <a:alpha val="62000"/>
                  </a:schemeClr>
                </a:gs>
                <a:gs pos="60000">
                  <a:schemeClr val="accent1">
                    <a:tint val="23500"/>
                    <a:satMod val="160000"/>
                    <a:alpha val="0"/>
                  </a:schemeClr>
                </a:gs>
              </a:gsLst>
              <a:lin ang="5400000" scaled="1"/>
            </a:gradFill>
            <a:ln>
              <a:gradFill flip="none" rotWithShape="1">
                <a:gsLst>
                  <a:gs pos="0">
                    <a:schemeClr val="bg1">
                      <a:alpha val="33000"/>
                    </a:schemeClr>
                  </a:gs>
                  <a:gs pos="60000">
                    <a:schemeClr val="accent1">
                      <a:tint val="23500"/>
                      <a:satMod val="160000"/>
                      <a:alpha val="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170" name="Oval 169"/>
            <p:cNvSpPr/>
            <p:nvPr/>
          </p:nvSpPr>
          <p:spPr>
            <a:xfrm>
              <a:off x="2807660" y="1941183"/>
              <a:ext cx="3665221" cy="911578"/>
            </a:xfrm>
            <a:prstGeom prst="ellipse">
              <a:avLst/>
            </a:prstGeom>
            <a:gradFill>
              <a:gsLst>
                <a:gs pos="0">
                  <a:schemeClr val="bg1">
                    <a:alpha val="31000"/>
                  </a:schemeClr>
                </a:gs>
                <a:gs pos="60000">
                  <a:schemeClr val="accent1">
                    <a:tint val="23500"/>
                    <a:satMod val="160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4" name="Group 12"/>
          <p:cNvGrpSpPr/>
          <p:nvPr/>
        </p:nvGrpSpPr>
        <p:grpSpPr>
          <a:xfrm>
            <a:off x="283967" y="2789453"/>
            <a:ext cx="1262888" cy="1262888"/>
            <a:chOff x="1092262" y="3393177"/>
            <a:chExt cx="710045" cy="710045"/>
          </a:xfrm>
        </p:grpSpPr>
        <p:sp>
          <p:nvSpPr>
            <p:cNvPr id="90" name="Oval 89"/>
            <p:cNvSpPr/>
            <p:nvPr/>
          </p:nvSpPr>
          <p:spPr>
            <a:xfrm>
              <a:off x="1092262" y="3393177"/>
              <a:ext cx="710045" cy="710045"/>
            </a:xfrm>
            <a:prstGeom prst="ellipse">
              <a:avLst/>
            </a:prstGeom>
            <a:solidFill>
              <a:schemeClr val="accent6">
                <a:lumMod val="20000"/>
                <a:lumOff val="80000"/>
                <a:alpha val="80000"/>
              </a:schemeClr>
            </a:solidFill>
            <a:ln>
              <a:noFill/>
            </a:ln>
            <a:effectLst>
              <a:outerShdw blurRad="2921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endParaRPr lang="en-US" dirty="0"/>
            </a:p>
          </p:txBody>
        </p:sp>
        <p:pic>
          <p:nvPicPr>
            <p:cNvPr id="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06082" y="3427776"/>
              <a:ext cx="307522" cy="28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09" name="Straight Connector 108"/>
          <p:cNvCxnSpPr>
            <a:stCxn id="90" idx="5"/>
            <a:endCxn id="176" idx="3"/>
          </p:cNvCxnSpPr>
          <p:nvPr/>
        </p:nvCxnSpPr>
        <p:spPr>
          <a:xfrm flipV="1">
            <a:off x="1361910" y="3355715"/>
            <a:ext cx="1037531" cy="511680"/>
          </a:xfrm>
          <a:prstGeom prst="line">
            <a:avLst/>
          </a:prstGeom>
          <a:ln w="38100">
            <a:gradFill flip="none" rotWithShape="1">
              <a:gsLst>
                <a:gs pos="100000">
                  <a:srgbClr val="F1BD77">
                    <a:alpha val="0"/>
                  </a:srgbClr>
                </a:gs>
                <a:gs pos="0">
                  <a:schemeClr val="accent1">
                    <a:tint val="66000"/>
                    <a:satMod val="160000"/>
                    <a:alpha val="0"/>
                  </a:schemeClr>
                </a:gs>
                <a:gs pos="83000">
                  <a:schemeClr val="accent6">
                    <a:lumMod val="40000"/>
                    <a:lumOff val="60000"/>
                  </a:schemeClr>
                </a:gs>
                <a:gs pos="27000">
                  <a:schemeClr val="accent6">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10" name="Picture 7" descr="C:\Users\Abject-3D\Desktop\VMWare Files\FINAL diagrams\Basic Virtualization\3D PNGs\VMW_09Q3_DGRM_View4_Marketecture_ALL_3_Comm_5.png"/>
          <p:cNvPicPr>
            <a:picLocks noChangeAspect="1" noChangeArrowheads="1"/>
          </p:cNvPicPr>
          <p:nvPr/>
        </p:nvPicPr>
        <p:blipFill>
          <a:blip r:embed="rId4" cstate="print"/>
          <a:srcRect l="4327"/>
          <a:stretch>
            <a:fillRect/>
          </a:stretch>
        </p:blipFill>
        <p:spPr bwMode="auto">
          <a:xfrm>
            <a:off x="7392560" y="2874263"/>
            <a:ext cx="1029764" cy="923924"/>
          </a:xfrm>
          <a:prstGeom prst="rect">
            <a:avLst/>
          </a:prstGeom>
          <a:noFill/>
        </p:spPr>
      </p:pic>
      <p:pic>
        <p:nvPicPr>
          <p:cNvPr id="111" name="Picture 6" descr="C:\Users\Abject-3D\Desktop\VMWare Files\FINAL diagrams\Basic Virtualization\3D PNGs\VMW_09Q3_DGRM_View4_Marketecture_ALL_3_Comm_4.png"/>
          <p:cNvPicPr>
            <a:picLocks noChangeAspect="1" noChangeArrowheads="1"/>
          </p:cNvPicPr>
          <p:nvPr/>
        </p:nvPicPr>
        <p:blipFill>
          <a:blip r:embed="rId5" cstate="print"/>
          <a:srcRect/>
          <a:stretch>
            <a:fillRect/>
          </a:stretch>
        </p:blipFill>
        <p:spPr bwMode="auto">
          <a:xfrm>
            <a:off x="7417963" y="2726891"/>
            <a:ext cx="998717" cy="578423"/>
          </a:xfrm>
          <a:prstGeom prst="rect">
            <a:avLst/>
          </a:prstGeom>
          <a:noFill/>
        </p:spPr>
      </p:pic>
      <p:pic>
        <p:nvPicPr>
          <p:cNvPr id="112" name="Picture 5" descr="C:\Users\Abject-3D\Desktop\VMWare Files\FINAL diagrams\Basic Virtualization\3D PNGs\VMW_09Q3_DGRM_View4_Marketecture_ALL_3_Comm_3.png"/>
          <p:cNvPicPr>
            <a:picLocks noChangeAspect="1" noChangeArrowheads="1"/>
          </p:cNvPicPr>
          <p:nvPr/>
        </p:nvPicPr>
        <p:blipFill>
          <a:blip r:embed="rId6" cstate="print"/>
          <a:srcRect/>
          <a:stretch>
            <a:fillRect/>
          </a:stretch>
        </p:blipFill>
        <p:spPr bwMode="auto">
          <a:xfrm>
            <a:off x="7304714" y="2559560"/>
            <a:ext cx="543343" cy="458653"/>
          </a:xfrm>
          <a:prstGeom prst="rect">
            <a:avLst/>
          </a:prstGeom>
          <a:noFill/>
        </p:spPr>
      </p:pic>
      <p:pic>
        <p:nvPicPr>
          <p:cNvPr id="113" name="Picture 4" descr="C:\Users\Abject-3D\Desktop\VMWare Files\FINAL diagrams\Basic Virtualization\3D PNGs\VMW_09Q3_DGRM_View4_Marketecture_ALL_3_Comm_2.png"/>
          <p:cNvPicPr>
            <a:picLocks noChangeAspect="1" noChangeArrowheads="1"/>
          </p:cNvPicPr>
          <p:nvPr/>
        </p:nvPicPr>
        <p:blipFill>
          <a:blip r:embed="rId7" cstate="print"/>
          <a:srcRect/>
          <a:stretch>
            <a:fillRect/>
          </a:stretch>
        </p:blipFill>
        <p:spPr bwMode="auto">
          <a:xfrm>
            <a:off x="7596181" y="2681731"/>
            <a:ext cx="543343" cy="458653"/>
          </a:xfrm>
          <a:prstGeom prst="rect">
            <a:avLst/>
          </a:prstGeom>
          <a:noFill/>
        </p:spPr>
      </p:pic>
      <p:pic>
        <p:nvPicPr>
          <p:cNvPr id="114" name="Picture 3" descr="C:\Users\Abject-3D\Desktop\VMWare Files\FINAL diagrams\Basic Virtualization\3D PNGs\VMW_09Q3_DGRM_View4_Marketecture_ALL_3_Comm_1.png"/>
          <p:cNvPicPr>
            <a:picLocks noChangeAspect="1" noChangeArrowheads="1"/>
          </p:cNvPicPr>
          <p:nvPr/>
        </p:nvPicPr>
        <p:blipFill>
          <a:blip r:embed="rId8" cstate="print"/>
          <a:srcRect/>
          <a:stretch>
            <a:fillRect/>
          </a:stretch>
        </p:blipFill>
        <p:spPr bwMode="auto">
          <a:xfrm>
            <a:off x="7894445" y="2797103"/>
            <a:ext cx="543343" cy="458653"/>
          </a:xfrm>
          <a:prstGeom prst="rect">
            <a:avLst/>
          </a:prstGeom>
          <a:noFill/>
        </p:spPr>
      </p:pic>
      <p:pic>
        <p:nvPicPr>
          <p:cNvPr id="11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40653" y="2762343"/>
            <a:ext cx="697068" cy="642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11004" y="3045535"/>
            <a:ext cx="907437" cy="675382"/>
          </a:xfrm>
          <a:prstGeom prst="rect">
            <a:avLst/>
          </a:prstGeom>
          <a:noFill/>
          <a:ln>
            <a:noFill/>
          </a:ln>
          <a:effectLst>
            <a:outerShdw blurRad="139700" sx="102000" sy="102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3"/>
          <p:cNvGrpSpPr/>
          <p:nvPr/>
        </p:nvGrpSpPr>
        <p:grpSpPr>
          <a:xfrm>
            <a:off x="8168727" y="3319951"/>
            <a:ext cx="736482" cy="881544"/>
            <a:chOff x="11245500" y="3028353"/>
            <a:chExt cx="981186" cy="1174446"/>
          </a:xfrm>
        </p:grpSpPr>
        <p:pic>
          <p:nvPicPr>
            <p:cNvPr id="118" name="Picture 117" descr="Device_cloud_white_3041_default_256.png"/>
            <p:cNvPicPr>
              <a:picLocks noChangeAspect="1"/>
            </p:cNvPicPr>
            <p:nvPr/>
          </p:nvPicPr>
          <p:blipFill>
            <a:blip r:embed="rId11" cstate="print"/>
            <a:stretch>
              <a:fillRect/>
            </a:stretch>
          </p:blipFill>
          <p:spPr>
            <a:xfrm>
              <a:off x="11245500" y="3028353"/>
              <a:ext cx="981186" cy="981183"/>
            </a:xfrm>
            <a:prstGeom prst="rect">
              <a:avLst/>
            </a:prstGeom>
            <a:effectLst>
              <a:outerShdw blurRad="685800" sx="102000" sy="102000" algn="ctr" rotWithShape="0">
                <a:schemeClr val="bg1"/>
              </a:outerShdw>
            </a:effectLst>
          </p:spPr>
        </p:pic>
        <p:pic>
          <p:nvPicPr>
            <p:cNvPr id="119" name="Picture 3" descr="D:\Duarte Design\Assets\CiscoStuff\Cisco Icons\Kubrick\Kubrick Icons\Device Icons\Device_fibre_channel_storage_3030_unreachable_256.png"/>
            <p:cNvPicPr>
              <a:picLocks noChangeAspect="1" noChangeArrowheads="1"/>
            </p:cNvPicPr>
            <p:nvPr/>
          </p:nvPicPr>
          <p:blipFill>
            <a:blip r:embed="rId12" cstate="print"/>
            <a:srcRect/>
            <a:stretch>
              <a:fillRect/>
            </a:stretch>
          </p:blipFill>
          <p:spPr bwMode="auto">
            <a:xfrm>
              <a:off x="11435558" y="3586723"/>
              <a:ext cx="615915" cy="616076"/>
            </a:xfrm>
            <a:prstGeom prst="rect">
              <a:avLst/>
            </a:prstGeom>
            <a:noFill/>
          </p:spPr>
        </p:pic>
        <p:sp>
          <p:nvSpPr>
            <p:cNvPr id="120" name="TextBox 119"/>
            <p:cNvSpPr txBox="1"/>
            <p:nvPr/>
          </p:nvSpPr>
          <p:spPr>
            <a:xfrm>
              <a:off x="11260349" y="3432887"/>
              <a:ext cx="966337" cy="369035"/>
            </a:xfrm>
            <a:prstGeom prst="rect">
              <a:avLst/>
            </a:prstGeom>
            <a:noFill/>
          </p:spPr>
          <p:txBody>
            <a:bodyPr wrap="square" rtlCol="0">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pPr algn="ctr"/>
              <a:r>
                <a:rPr lang="en-US" sz="1200" b="1" dirty="0">
                  <a:solidFill>
                    <a:schemeClr val="bg1">
                      <a:lumMod val="50000"/>
                    </a:schemeClr>
                  </a:solidFill>
                  <a:effectLst/>
                </a:rPr>
                <a:t>FCOE</a:t>
              </a:r>
            </a:p>
          </p:txBody>
        </p:sp>
      </p:grpSp>
      <p:pic>
        <p:nvPicPr>
          <p:cNvPr id="121"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64245" y="4137154"/>
            <a:ext cx="549386" cy="22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3" name="Straight Connector 122"/>
          <p:cNvCxnSpPr/>
          <p:nvPr/>
        </p:nvCxnSpPr>
        <p:spPr>
          <a:xfrm flipH="1">
            <a:off x="7588867" y="3009594"/>
            <a:ext cx="1" cy="458820"/>
          </a:xfrm>
          <a:prstGeom prst="line">
            <a:avLst/>
          </a:prstGeom>
          <a:ln w="38100">
            <a:gradFill flip="none" rotWithShape="1">
              <a:gsLst>
                <a:gs pos="100000">
                  <a:schemeClr val="accent1">
                    <a:tint val="66000"/>
                    <a:satMod val="160000"/>
                    <a:alpha val="0"/>
                  </a:schemeClr>
                </a:gs>
                <a:gs pos="74000">
                  <a:schemeClr val="accent6">
                    <a:lumMod val="40000"/>
                    <a:lumOff val="6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7289442" y="2060408"/>
            <a:ext cx="1483468" cy="492404"/>
          </a:xfrm>
          <a:prstGeom prst="rect">
            <a:avLst/>
          </a:prstGeom>
          <a:noFill/>
        </p:spPr>
        <p:txBody>
          <a:bodyPr wrap="square" lIns="121883" tIns="60941" rIns="121883" bIns="60941" rtlCol="0">
            <a:spAutoFit/>
          </a:bodyPr>
          <a:lstStyle/>
          <a:p>
            <a:pPr algn="r"/>
            <a:r>
              <a:rPr lang="en-US" sz="1200" dirty="0">
                <a:solidFill>
                  <a:schemeClr val="bg1"/>
                </a:solidFill>
                <a:effectLst>
                  <a:outerShdw blurRad="63500" sx="102000" sy="102000" algn="ctr" rotWithShape="0">
                    <a:prstClr val="black">
                      <a:alpha val="40000"/>
                    </a:prstClr>
                  </a:outerShdw>
                </a:effectLst>
              </a:rPr>
              <a:t>Hosted Virtual</a:t>
            </a:r>
          </a:p>
          <a:p>
            <a:pPr algn="r"/>
            <a:r>
              <a:rPr lang="en-US" sz="1200" dirty="0">
                <a:solidFill>
                  <a:schemeClr val="bg1"/>
                </a:solidFill>
                <a:effectLst>
                  <a:outerShdw blurRad="63500" sx="102000" sy="102000" algn="ctr" rotWithShape="0">
                    <a:prstClr val="black">
                      <a:alpha val="40000"/>
                    </a:prstClr>
                  </a:outerShdw>
                </a:effectLst>
              </a:rPr>
              <a:t>Desktops</a:t>
            </a:r>
          </a:p>
        </p:txBody>
      </p:sp>
      <p:sp>
        <p:nvSpPr>
          <p:cNvPr id="2" name="Title 1"/>
          <p:cNvSpPr>
            <a:spLocks noGrp="1"/>
          </p:cNvSpPr>
          <p:nvPr>
            <p:ph type="title"/>
          </p:nvPr>
        </p:nvSpPr>
        <p:spPr>
          <a:xfrm>
            <a:off x="229702" y="432215"/>
            <a:ext cx="8740509" cy="838200"/>
          </a:xfrm>
        </p:spPr>
        <p:txBody>
          <a:bodyPr/>
          <a:lstStyle/>
          <a:p>
            <a:r>
              <a:rPr lang="en-US" sz="2000" dirty="0" smtClean="0"/>
              <a:t> </a:t>
            </a:r>
            <a:r>
              <a:rPr lang="en-US" sz="3200" dirty="0" smtClean="0"/>
              <a:t/>
            </a:r>
            <a:br>
              <a:rPr lang="en-US" sz="3200" dirty="0" smtClean="0"/>
            </a:br>
            <a:r>
              <a:rPr lang="en-US" sz="3200" dirty="0" smtClean="0">
                <a:solidFill>
                  <a:srgbClr val="1E1F81"/>
                </a:solidFill>
              </a:rPr>
              <a:t>Cisco VXI: Borderless Network</a:t>
            </a:r>
            <a:br>
              <a:rPr lang="en-US" sz="3200" dirty="0" smtClean="0">
                <a:solidFill>
                  <a:srgbClr val="1E1F81"/>
                </a:solidFill>
              </a:rPr>
            </a:br>
            <a:r>
              <a:rPr lang="en-US" sz="2400" dirty="0">
                <a:solidFill>
                  <a:srgbClr val="1E1F81"/>
                </a:solidFill>
              </a:rPr>
              <a:t>W</a:t>
            </a:r>
            <a:r>
              <a:rPr lang="en-US" sz="2400" dirty="0" smtClean="0">
                <a:solidFill>
                  <a:srgbClr val="1E1F81"/>
                </a:solidFill>
              </a:rPr>
              <a:t>orkspace-optimized network, security, and mobility architecture</a:t>
            </a:r>
          </a:p>
        </p:txBody>
      </p:sp>
      <p:grpSp>
        <p:nvGrpSpPr>
          <p:cNvPr id="6" name="Group 62"/>
          <p:cNvGrpSpPr/>
          <p:nvPr/>
        </p:nvGrpSpPr>
        <p:grpSpPr>
          <a:xfrm>
            <a:off x="57150" y="5057001"/>
            <a:ext cx="2194560" cy="914400"/>
            <a:chOff x="468718" y="5002894"/>
            <a:chExt cx="2661994" cy="1254122"/>
          </a:xfrm>
        </p:grpSpPr>
        <p:sp>
          <p:nvSpPr>
            <p:cNvPr id="130" name="Round Same Side Corner Rectangle 129"/>
            <p:cNvSpPr/>
            <p:nvPr/>
          </p:nvSpPr>
          <p:spPr>
            <a:xfrm>
              <a:off x="468718" y="5002894"/>
              <a:ext cx="2661994" cy="1254122"/>
            </a:xfrm>
            <a:prstGeom prst="round2SameRect">
              <a:avLst>
                <a:gd name="adj1" fmla="val 11009"/>
                <a:gd name="adj2" fmla="val 0"/>
              </a:avLst>
            </a:prstGeom>
            <a:gradFill>
              <a:gsLst>
                <a:gs pos="0">
                  <a:schemeClr val="accent6">
                    <a:alpha val="60000"/>
                  </a:schemeClr>
                </a:gs>
                <a:gs pos="100000">
                  <a:schemeClr val="accent6">
                    <a:lumMod val="50000"/>
                    <a:alpha val="60000"/>
                  </a:schemeClr>
                </a:gs>
              </a:gsLst>
              <a:lin ang="5400000" scaled="1"/>
            </a:gradFill>
            <a:ln w="12700">
              <a:gradFill flip="none" rotWithShape="1">
                <a:gsLst>
                  <a:gs pos="0">
                    <a:schemeClr val="bg1"/>
                  </a:gs>
                  <a:gs pos="100000">
                    <a:schemeClr val="accent1">
                      <a:tint val="23500"/>
                      <a:satMod val="160000"/>
                      <a:alpha val="0"/>
                    </a:schemeClr>
                  </a:gs>
                </a:gsLst>
                <a:lin ang="5400000" scaled="1"/>
                <a:tileRect/>
              </a:gradFill>
            </a:ln>
            <a:effectLst>
              <a:outerShdw blurRad="2413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lnSpc>
                  <a:spcPts val="1700"/>
                </a:lnSpc>
              </a:pPr>
              <a:endParaRPr lang="en-US" sz="1200" dirty="0"/>
            </a:p>
          </p:txBody>
        </p:sp>
        <p:sp>
          <p:nvSpPr>
            <p:cNvPr id="131" name="TextBox 130"/>
            <p:cNvSpPr txBox="1"/>
            <p:nvPr/>
          </p:nvSpPr>
          <p:spPr>
            <a:xfrm>
              <a:off x="1299803" y="5097437"/>
              <a:ext cx="999831" cy="379911"/>
            </a:xfrm>
            <a:prstGeom prst="rect">
              <a:avLst/>
            </a:prstGeom>
            <a:noFill/>
          </p:spPr>
          <p:txBody>
            <a:bodyPr wrap="none" rtlCol="0">
              <a:spAutoFit/>
            </a:bodyPr>
            <a:lstStyle/>
            <a:p>
              <a:pPr algn="ctr"/>
              <a:r>
                <a:rPr lang="en-US" sz="1200" b="1" dirty="0" smtClean="0">
                  <a:solidFill>
                    <a:schemeClr val="accent5"/>
                  </a:solidFill>
                  <a:effectLst>
                    <a:outerShdw blurRad="38100" dist="38100" dir="2700000" algn="tl">
                      <a:srgbClr val="000000">
                        <a:alpha val="43137"/>
                      </a:srgbClr>
                    </a:outerShdw>
                  </a:effectLst>
                </a:rPr>
                <a:t>ACCESS</a:t>
              </a:r>
              <a:endParaRPr lang="en-US" sz="1200" b="1" dirty="0">
                <a:solidFill>
                  <a:schemeClr val="accent5"/>
                </a:solidFill>
                <a:effectLst>
                  <a:outerShdw blurRad="38100" dist="38100" dir="2700000" algn="tl">
                    <a:srgbClr val="000000">
                      <a:alpha val="43137"/>
                    </a:srgbClr>
                  </a:outerShdw>
                </a:effectLst>
              </a:endParaRPr>
            </a:p>
          </p:txBody>
        </p:sp>
        <p:sp>
          <p:nvSpPr>
            <p:cNvPr id="132" name="Rectangle 131"/>
            <p:cNvSpPr/>
            <p:nvPr/>
          </p:nvSpPr>
          <p:spPr>
            <a:xfrm>
              <a:off x="503965" y="5344272"/>
              <a:ext cx="2591499" cy="823140"/>
            </a:xfrm>
            <a:prstGeom prst="rect">
              <a:avLst/>
            </a:prstGeom>
          </p:spPr>
          <p:txBody>
            <a:bodyPr wrap="square">
              <a:spAutoFit/>
            </a:bodyPr>
            <a:lstStyle/>
            <a:p>
              <a:pPr algn="ctr"/>
              <a:r>
                <a:rPr lang="en-US" sz="1100" dirty="0" smtClean="0">
                  <a:solidFill>
                    <a:schemeClr val="bg1"/>
                  </a:solidFill>
                </a:rPr>
                <a:t>Endpoints delivering rich-media experience, </a:t>
              </a:r>
              <a:r>
                <a:rPr lang="en-US" sz="1100" dirty="0" err="1" smtClean="0">
                  <a:solidFill>
                    <a:schemeClr val="bg1"/>
                  </a:solidFill>
                </a:rPr>
                <a:t>UPOE</a:t>
              </a:r>
              <a:r>
                <a:rPr lang="en-US" sz="1100" dirty="0" smtClean="0">
                  <a:solidFill>
                    <a:schemeClr val="bg1"/>
                  </a:solidFill>
                </a:rPr>
                <a:t>, Plug and Play Auto </a:t>
              </a:r>
              <a:r>
                <a:rPr lang="en-US" sz="1100" dirty="0" err="1" smtClean="0">
                  <a:solidFill>
                    <a:schemeClr val="bg1"/>
                  </a:solidFill>
                </a:rPr>
                <a:t>Smartports</a:t>
              </a:r>
              <a:endParaRPr lang="en-US" sz="1100" dirty="0">
                <a:solidFill>
                  <a:schemeClr val="bg1"/>
                </a:solidFill>
              </a:endParaRPr>
            </a:p>
          </p:txBody>
        </p:sp>
      </p:grpSp>
      <p:grpSp>
        <p:nvGrpSpPr>
          <p:cNvPr id="7" name="Group 73"/>
          <p:cNvGrpSpPr/>
          <p:nvPr/>
        </p:nvGrpSpPr>
        <p:grpSpPr>
          <a:xfrm>
            <a:off x="2322395" y="5057000"/>
            <a:ext cx="2194560" cy="914400"/>
            <a:chOff x="3241004" y="5002894"/>
            <a:chExt cx="2661994" cy="1254122"/>
          </a:xfrm>
        </p:grpSpPr>
        <p:sp>
          <p:nvSpPr>
            <p:cNvPr id="134" name="Round Same Side Corner Rectangle 133"/>
            <p:cNvSpPr/>
            <p:nvPr/>
          </p:nvSpPr>
          <p:spPr>
            <a:xfrm>
              <a:off x="3241004" y="5002894"/>
              <a:ext cx="2661994" cy="1254122"/>
            </a:xfrm>
            <a:prstGeom prst="round2SameRect">
              <a:avLst>
                <a:gd name="adj1" fmla="val 11009"/>
                <a:gd name="adj2" fmla="val 0"/>
              </a:avLst>
            </a:prstGeom>
            <a:gradFill>
              <a:gsLst>
                <a:gs pos="0">
                  <a:schemeClr val="accent6">
                    <a:alpha val="60000"/>
                  </a:schemeClr>
                </a:gs>
                <a:gs pos="100000">
                  <a:schemeClr val="accent6">
                    <a:lumMod val="50000"/>
                    <a:alpha val="60000"/>
                  </a:schemeClr>
                </a:gs>
              </a:gsLst>
              <a:lin ang="5400000" scaled="1"/>
            </a:gradFill>
            <a:ln w="12700">
              <a:gradFill flip="none" rotWithShape="1">
                <a:gsLst>
                  <a:gs pos="0">
                    <a:schemeClr val="bg1"/>
                  </a:gs>
                  <a:gs pos="100000">
                    <a:schemeClr val="accent1">
                      <a:tint val="23500"/>
                      <a:satMod val="160000"/>
                      <a:alpha val="0"/>
                    </a:schemeClr>
                  </a:gs>
                </a:gsLst>
                <a:lin ang="5400000" scaled="1"/>
                <a:tileRect/>
              </a:gradFill>
            </a:ln>
            <a:effectLst>
              <a:outerShdw blurRad="2413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lnSpc>
                  <a:spcPts val="1700"/>
                </a:lnSpc>
              </a:pPr>
              <a:endParaRPr lang="en-US" sz="1200" dirty="0"/>
            </a:p>
          </p:txBody>
        </p:sp>
        <p:sp>
          <p:nvSpPr>
            <p:cNvPr id="135" name="TextBox 134"/>
            <p:cNvSpPr txBox="1"/>
            <p:nvPr/>
          </p:nvSpPr>
          <p:spPr>
            <a:xfrm>
              <a:off x="3378632" y="5097437"/>
              <a:ext cx="2386759" cy="379911"/>
            </a:xfrm>
            <a:prstGeom prst="rect">
              <a:avLst/>
            </a:prstGeom>
            <a:noFill/>
          </p:spPr>
          <p:txBody>
            <a:bodyPr wrap="none" rtlCol="0">
              <a:spAutoFit/>
            </a:bodyPr>
            <a:lstStyle/>
            <a:p>
              <a:pPr algn="ctr"/>
              <a:r>
                <a:rPr lang="en-US" sz="1200" b="1" dirty="0" smtClean="0">
                  <a:solidFill>
                    <a:schemeClr val="accent5"/>
                  </a:solidFill>
                  <a:effectLst>
                    <a:outerShdw blurRad="38100" dist="38100" dir="2700000" algn="tl">
                      <a:srgbClr val="000000">
                        <a:alpha val="43137"/>
                      </a:srgbClr>
                    </a:outerShdw>
                  </a:effectLst>
                </a:rPr>
                <a:t>END-TO-END SECURITY</a:t>
              </a:r>
              <a:endParaRPr lang="en-US" sz="1200" b="1" dirty="0">
                <a:solidFill>
                  <a:schemeClr val="accent5"/>
                </a:solidFill>
                <a:effectLst>
                  <a:outerShdw blurRad="38100" dist="38100" dir="2700000" algn="tl">
                    <a:srgbClr val="000000">
                      <a:alpha val="43137"/>
                    </a:srgbClr>
                  </a:outerShdw>
                </a:effectLst>
              </a:endParaRPr>
            </a:p>
          </p:txBody>
        </p:sp>
        <p:sp>
          <p:nvSpPr>
            <p:cNvPr id="136" name="Rectangle 135"/>
            <p:cNvSpPr/>
            <p:nvPr/>
          </p:nvSpPr>
          <p:spPr>
            <a:xfrm>
              <a:off x="3396262" y="5344032"/>
              <a:ext cx="2351478" cy="823140"/>
            </a:xfrm>
            <a:prstGeom prst="rect">
              <a:avLst/>
            </a:prstGeom>
          </p:spPr>
          <p:txBody>
            <a:bodyPr wrap="square">
              <a:spAutoFit/>
            </a:bodyPr>
            <a:lstStyle/>
            <a:p>
              <a:pPr algn="ctr"/>
              <a:r>
                <a:rPr lang="en-US" sz="1100" dirty="0" smtClean="0">
                  <a:solidFill>
                    <a:schemeClr val="bg1"/>
                  </a:solidFill>
                </a:rPr>
                <a:t>Single Point Policy, Mobile endpoints, Consistent physical and virtual security</a:t>
              </a:r>
              <a:endParaRPr lang="en-US" sz="1100" dirty="0">
                <a:solidFill>
                  <a:schemeClr val="bg1"/>
                </a:solidFill>
              </a:endParaRPr>
            </a:p>
          </p:txBody>
        </p:sp>
      </p:grpSp>
      <p:grpSp>
        <p:nvGrpSpPr>
          <p:cNvPr id="8" name="Group 77"/>
          <p:cNvGrpSpPr/>
          <p:nvPr/>
        </p:nvGrpSpPr>
        <p:grpSpPr>
          <a:xfrm>
            <a:off x="4587640" y="5057000"/>
            <a:ext cx="2194560" cy="914400"/>
            <a:chOff x="6013289" y="5002894"/>
            <a:chExt cx="2661994" cy="1254122"/>
          </a:xfrm>
        </p:grpSpPr>
        <p:sp>
          <p:nvSpPr>
            <p:cNvPr id="138" name="Round Same Side Corner Rectangle 137"/>
            <p:cNvSpPr/>
            <p:nvPr/>
          </p:nvSpPr>
          <p:spPr>
            <a:xfrm>
              <a:off x="6013289" y="5002894"/>
              <a:ext cx="2661994" cy="1254122"/>
            </a:xfrm>
            <a:prstGeom prst="round2SameRect">
              <a:avLst>
                <a:gd name="adj1" fmla="val 11009"/>
                <a:gd name="adj2" fmla="val 0"/>
              </a:avLst>
            </a:prstGeom>
            <a:gradFill>
              <a:gsLst>
                <a:gs pos="0">
                  <a:schemeClr val="accent6">
                    <a:alpha val="60000"/>
                  </a:schemeClr>
                </a:gs>
                <a:gs pos="100000">
                  <a:schemeClr val="accent6">
                    <a:lumMod val="50000"/>
                    <a:alpha val="60000"/>
                  </a:schemeClr>
                </a:gs>
              </a:gsLst>
              <a:lin ang="5400000" scaled="1"/>
            </a:gradFill>
            <a:ln w="12700">
              <a:gradFill flip="none" rotWithShape="1">
                <a:gsLst>
                  <a:gs pos="0">
                    <a:schemeClr val="bg1"/>
                  </a:gs>
                  <a:gs pos="100000">
                    <a:schemeClr val="accent1">
                      <a:tint val="23500"/>
                      <a:satMod val="160000"/>
                      <a:alpha val="0"/>
                    </a:schemeClr>
                  </a:gs>
                </a:gsLst>
                <a:lin ang="5400000" scaled="1"/>
                <a:tileRect/>
              </a:gradFill>
            </a:ln>
            <a:effectLst>
              <a:outerShdw blurRad="2413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lnSpc>
                  <a:spcPts val="1700"/>
                </a:lnSpc>
              </a:pPr>
              <a:endParaRPr lang="en-US" sz="1200" dirty="0"/>
            </a:p>
          </p:txBody>
        </p:sp>
        <p:sp>
          <p:nvSpPr>
            <p:cNvPr id="139" name="TextBox 138"/>
            <p:cNvSpPr txBox="1"/>
            <p:nvPr/>
          </p:nvSpPr>
          <p:spPr>
            <a:xfrm>
              <a:off x="6479091" y="5114372"/>
              <a:ext cx="1730394" cy="425640"/>
            </a:xfrm>
            <a:prstGeom prst="rect">
              <a:avLst/>
            </a:prstGeom>
            <a:noFill/>
          </p:spPr>
          <p:txBody>
            <a:bodyPr wrap="none" rtlCol="0">
              <a:spAutoFit/>
            </a:bodyPr>
            <a:lstStyle/>
            <a:p>
              <a:pPr algn="ctr">
                <a:lnSpc>
                  <a:spcPts val="1700"/>
                </a:lnSpc>
                <a:spcAft>
                  <a:spcPts val="300"/>
                </a:spcAft>
                <a:buSzPct val="80000"/>
                <a:defRPr/>
              </a:pPr>
              <a:r>
                <a:rPr lang="en-US" sz="1200" b="1" dirty="0" smtClean="0">
                  <a:solidFill>
                    <a:schemeClr val="accent5"/>
                  </a:solidFill>
                  <a:effectLst>
                    <a:outerShdw blurRad="38100" dist="38100" dir="2700000" algn="tl">
                      <a:srgbClr val="000000">
                        <a:alpha val="43137"/>
                      </a:srgbClr>
                    </a:outerShdw>
                  </a:effectLst>
                </a:rPr>
                <a:t>OPTIMIZED WAN</a:t>
              </a:r>
              <a:endParaRPr lang="en-US" sz="1200" b="1" dirty="0">
                <a:solidFill>
                  <a:schemeClr val="accent5"/>
                </a:solidFill>
                <a:effectLst>
                  <a:outerShdw blurRad="38100" dist="38100" dir="2700000" algn="tl">
                    <a:srgbClr val="000000">
                      <a:alpha val="43137"/>
                    </a:srgbClr>
                  </a:outerShdw>
                </a:effectLst>
              </a:endParaRPr>
            </a:p>
          </p:txBody>
        </p:sp>
        <p:sp>
          <p:nvSpPr>
            <p:cNvPr id="140" name="Rectangle 139"/>
            <p:cNvSpPr/>
            <p:nvPr/>
          </p:nvSpPr>
          <p:spPr>
            <a:xfrm>
              <a:off x="6149380" y="5344032"/>
              <a:ext cx="2389812" cy="823140"/>
            </a:xfrm>
            <a:prstGeom prst="rect">
              <a:avLst/>
            </a:prstGeom>
          </p:spPr>
          <p:txBody>
            <a:bodyPr wrap="square">
              <a:spAutoFit/>
            </a:bodyPr>
            <a:lstStyle/>
            <a:p>
              <a:pPr algn="ctr"/>
              <a:r>
                <a:rPr lang="en-US" sz="1100" dirty="0" err="1" smtClean="0">
                  <a:solidFill>
                    <a:schemeClr val="bg1"/>
                  </a:solidFill>
                </a:rPr>
                <a:t>WAAS</a:t>
              </a:r>
              <a:r>
                <a:rPr lang="en-US" sz="1100" dirty="0" smtClean="0">
                  <a:solidFill>
                    <a:schemeClr val="bg1"/>
                  </a:solidFill>
                </a:rPr>
                <a:t>-based Optimization, Flexible </a:t>
              </a:r>
              <a:r>
                <a:rPr lang="en-US" sz="1100" dirty="0" err="1" smtClean="0">
                  <a:solidFill>
                    <a:schemeClr val="bg1"/>
                  </a:solidFill>
                </a:rPr>
                <a:t>Netflow</a:t>
              </a:r>
              <a:r>
                <a:rPr lang="en-US" sz="1100" dirty="0" smtClean="0">
                  <a:solidFill>
                    <a:schemeClr val="bg1"/>
                  </a:solidFill>
                </a:rPr>
                <a:t> and </a:t>
              </a:r>
              <a:r>
                <a:rPr lang="en-US" sz="1100" dirty="0" err="1" smtClean="0">
                  <a:solidFill>
                    <a:schemeClr val="bg1"/>
                  </a:solidFill>
                </a:rPr>
                <a:t>QoS</a:t>
              </a:r>
              <a:r>
                <a:rPr lang="en-US" sz="1100" dirty="0" smtClean="0">
                  <a:solidFill>
                    <a:schemeClr val="bg1"/>
                  </a:solidFill>
                </a:rPr>
                <a:t>, High availability</a:t>
              </a:r>
              <a:endParaRPr lang="en-US" sz="1100" dirty="0">
                <a:solidFill>
                  <a:schemeClr val="bg1"/>
                </a:solidFill>
              </a:endParaRPr>
            </a:p>
          </p:txBody>
        </p:sp>
      </p:grpSp>
      <p:grpSp>
        <p:nvGrpSpPr>
          <p:cNvPr id="9" name="Group 158"/>
          <p:cNvGrpSpPr/>
          <p:nvPr/>
        </p:nvGrpSpPr>
        <p:grpSpPr>
          <a:xfrm>
            <a:off x="6852885" y="5056999"/>
            <a:ext cx="2194560" cy="914400"/>
            <a:chOff x="5991716" y="5002894"/>
            <a:chExt cx="2705139" cy="1254122"/>
          </a:xfrm>
        </p:grpSpPr>
        <p:sp>
          <p:nvSpPr>
            <p:cNvPr id="160" name="Round Same Side Corner Rectangle 159"/>
            <p:cNvSpPr/>
            <p:nvPr/>
          </p:nvSpPr>
          <p:spPr>
            <a:xfrm>
              <a:off x="5991716" y="5002894"/>
              <a:ext cx="2705139" cy="1254122"/>
            </a:xfrm>
            <a:prstGeom prst="round2SameRect">
              <a:avLst>
                <a:gd name="adj1" fmla="val 11009"/>
                <a:gd name="adj2" fmla="val 0"/>
              </a:avLst>
            </a:prstGeom>
            <a:gradFill>
              <a:gsLst>
                <a:gs pos="0">
                  <a:schemeClr val="accent6">
                    <a:alpha val="60000"/>
                  </a:schemeClr>
                </a:gs>
                <a:gs pos="100000">
                  <a:schemeClr val="accent6">
                    <a:lumMod val="50000"/>
                    <a:alpha val="60000"/>
                  </a:schemeClr>
                </a:gs>
              </a:gsLst>
              <a:lin ang="5400000" scaled="1"/>
            </a:gradFill>
            <a:ln w="12700">
              <a:gradFill flip="none" rotWithShape="1">
                <a:gsLst>
                  <a:gs pos="0">
                    <a:schemeClr val="bg1"/>
                  </a:gs>
                  <a:gs pos="100000">
                    <a:schemeClr val="accent1">
                      <a:tint val="23500"/>
                      <a:satMod val="160000"/>
                      <a:alpha val="0"/>
                    </a:schemeClr>
                  </a:gs>
                </a:gsLst>
                <a:lin ang="5400000" scaled="1"/>
                <a:tileRect/>
              </a:gradFill>
            </a:ln>
            <a:effectLst>
              <a:outerShdw blurRad="2413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lnSpc>
                  <a:spcPts val="1700"/>
                </a:lnSpc>
              </a:pPr>
              <a:endParaRPr lang="en-US" sz="1200" dirty="0"/>
            </a:p>
          </p:txBody>
        </p:sp>
        <p:sp>
          <p:nvSpPr>
            <p:cNvPr id="161" name="TextBox 160"/>
            <p:cNvSpPr txBox="1"/>
            <p:nvPr/>
          </p:nvSpPr>
          <p:spPr>
            <a:xfrm>
              <a:off x="6357101" y="5114372"/>
              <a:ext cx="1974373" cy="425640"/>
            </a:xfrm>
            <a:prstGeom prst="rect">
              <a:avLst/>
            </a:prstGeom>
            <a:noFill/>
          </p:spPr>
          <p:txBody>
            <a:bodyPr wrap="none" rtlCol="0">
              <a:spAutoFit/>
            </a:bodyPr>
            <a:lstStyle/>
            <a:p>
              <a:pPr algn="ctr">
                <a:lnSpc>
                  <a:spcPts val="1700"/>
                </a:lnSpc>
                <a:spcAft>
                  <a:spcPts val="300"/>
                </a:spcAft>
                <a:buSzPct val="80000"/>
                <a:defRPr/>
              </a:pPr>
              <a:r>
                <a:rPr lang="en-US" sz="1200" b="1" dirty="0" smtClean="0">
                  <a:solidFill>
                    <a:schemeClr val="accent5"/>
                  </a:solidFill>
                  <a:effectLst>
                    <a:outerShdw blurRad="38100" dist="38100" dir="2700000" algn="tl">
                      <a:srgbClr val="000000">
                        <a:alpha val="43137"/>
                      </a:srgbClr>
                    </a:outerShdw>
                  </a:effectLst>
                </a:rPr>
                <a:t>INFRASTRUCTURE</a:t>
              </a:r>
              <a:endParaRPr lang="en-US" sz="1200" b="1" dirty="0">
                <a:solidFill>
                  <a:schemeClr val="accent5"/>
                </a:solidFill>
                <a:effectLst>
                  <a:outerShdw blurRad="38100" dist="38100" dir="2700000" algn="tl">
                    <a:srgbClr val="000000">
                      <a:alpha val="43137"/>
                    </a:srgbClr>
                  </a:outerShdw>
                </a:effectLst>
              </a:endParaRPr>
            </a:p>
          </p:txBody>
        </p:sp>
        <p:sp>
          <p:nvSpPr>
            <p:cNvPr id="162" name="Rectangle 161"/>
            <p:cNvSpPr/>
            <p:nvPr/>
          </p:nvSpPr>
          <p:spPr>
            <a:xfrm>
              <a:off x="6027400" y="5344272"/>
              <a:ext cx="2633772" cy="823140"/>
            </a:xfrm>
            <a:prstGeom prst="rect">
              <a:avLst/>
            </a:prstGeom>
          </p:spPr>
          <p:txBody>
            <a:bodyPr wrap="square">
              <a:spAutoFit/>
            </a:bodyPr>
            <a:lstStyle/>
            <a:p>
              <a:pPr algn="ctr"/>
              <a:r>
                <a:rPr lang="en-US" sz="1100" dirty="0" smtClean="0">
                  <a:solidFill>
                    <a:schemeClr val="bg1"/>
                  </a:solidFill>
                </a:rPr>
                <a:t>Scalable virtual Compute</a:t>
              </a:r>
            </a:p>
            <a:p>
              <a:pPr algn="ctr"/>
              <a:r>
                <a:rPr lang="en-US" sz="1100" dirty="0" smtClean="0">
                  <a:solidFill>
                    <a:schemeClr val="bg1"/>
                  </a:solidFill>
                </a:rPr>
                <a:t>Scalable, simple networking</a:t>
              </a:r>
            </a:p>
            <a:p>
              <a:pPr algn="ctr"/>
              <a:r>
                <a:rPr lang="en-US" sz="1100" dirty="0" smtClean="0">
                  <a:solidFill>
                    <a:schemeClr val="bg1"/>
                  </a:solidFill>
                </a:rPr>
                <a:t>Cloud-ready Virtual Switches</a:t>
              </a:r>
              <a:endParaRPr lang="en-US" sz="1100" dirty="0">
                <a:solidFill>
                  <a:schemeClr val="bg1"/>
                </a:solidFill>
              </a:endParaRPr>
            </a:p>
          </p:txBody>
        </p:sp>
      </p:grpSp>
      <p:sp>
        <p:nvSpPr>
          <p:cNvPr id="172" name="Freeform 171"/>
          <p:cNvSpPr/>
          <p:nvPr/>
        </p:nvSpPr>
        <p:spPr>
          <a:xfrm>
            <a:off x="4648200" y="2952506"/>
            <a:ext cx="1492474" cy="495544"/>
          </a:xfrm>
          <a:custGeom>
            <a:avLst/>
            <a:gdLst>
              <a:gd name="connsiteX0" fmla="*/ 0 w 1339850"/>
              <a:gd name="connsiteY0" fmla="*/ 241300 h 488950"/>
              <a:gd name="connsiteX1" fmla="*/ 958850 w 1339850"/>
              <a:gd name="connsiteY1" fmla="*/ 0 h 488950"/>
              <a:gd name="connsiteX2" fmla="*/ 1339850 w 1339850"/>
              <a:gd name="connsiteY2" fmla="*/ 190500 h 488950"/>
              <a:gd name="connsiteX3" fmla="*/ 273050 w 1339850"/>
              <a:gd name="connsiteY3" fmla="*/ 488950 h 488950"/>
              <a:gd name="connsiteX4" fmla="*/ 0 w 1339850"/>
              <a:gd name="connsiteY4" fmla="*/ 241300 h 488950"/>
              <a:gd name="connsiteX0" fmla="*/ 0 w 1301750"/>
              <a:gd name="connsiteY0" fmla="*/ 241300 h 488950"/>
              <a:gd name="connsiteX1" fmla="*/ 958850 w 1301750"/>
              <a:gd name="connsiteY1" fmla="*/ 0 h 488950"/>
              <a:gd name="connsiteX2" fmla="*/ 1301750 w 1301750"/>
              <a:gd name="connsiteY2" fmla="*/ 165100 h 488950"/>
              <a:gd name="connsiteX3" fmla="*/ 273050 w 1301750"/>
              <a:gd name="connsiteY3" fmla="*/ 488950 h 488950"/>
              <a:gd name="connsiteX4" fmla="*/ 0 w 1301750"/>
              <a:gd name="connsiteY4" fmla="*/ 241300 h 488950"/>
              <a:gd name="connsiteX0" fmla="*/ 0 w 1301750"/>
              <a:gd name="connsiteY0" fmla="*/ 381000 h 628650"/>
              <a:gd name="connsiteX1" fmla="*/ 1250950 w 1301750"/>
              <a:gd name="connsiteY1" fmla="*/ 0 h 628650"/>
              <a:gd name="connsiteX2" fmla="*/ 1301750 w 1301750"/>
              <a:gd name="connsiteY2" fmla="*/ 304800 h 628650"/>
              <a:gd name="connsiteX3" fmla="*/ 273050 w 1301750"/>
              <a:gd name="connsiteY3" fmla="*/ 628650 h 628650"/>
              <a:gd name="connsiteX4" fmla="*/ 0 w 1301750"/>
              <a:gd name="connsiteY4" fmla="*/ 381000 h 628650"/>
              <a:gd name="connsiteX0" fmla="*/ 0 w 1784350"/>
              <a:gd name="connsiteY0" fmla="*/ 381000 h 628650"/>
              <a:gd name="connsiteX1" fmla="*/ 1250950 w 1784350"/>
              <a:gd name="connsiteY1" fmla="*/ 0 h 628650"/>
              <a:gd name="connsiteX2" fmla="*/ 1784350 w 1784350"/>
              <a:gd name="connsiteY2" fmla="*/ 260350 h 628650"/>
              <a:gd name="connsiteX3" fmla="*/ 273050 w 1784350"/>
              <a:gd name="connsiteY3" fmla="*/ 628650 h 628650"/>
              <a:gd name="connsiteX4" fmla="*/ 0 w 1784350"/>
              <a:gd name="connsiteY4" fmla="*/ 381000 h 628650"/>
              <a:gd name="connsiteX0" fmla="*/ 0 w 1784350"/>
              <a:gd name="connsiteY0" fmla="*/ 381000 h 641350"/>
              <a:gd name="connsiteX1" fmla="*/ 1250950 w 1784350"/>
              <a:gd name="connsiteY1" fmla="*/ 0 h 641350"/>
              <a:gd name="connsiteX2" fmla="*/ 1784350 w 1784350"/>
              <a:gd name="connsiteY2" fmla="*/ 260350 h 641350"/>
              <a:gd name="connsiteX3" fmla="*/ 368300 w 1784350"/>
              <a:gd name="connsiteY3" fmla="*/ 641350 h 641350"/>
              <a:gd name="connsiteX4" fmla="*/ 0 w 1784350"/>
              <a:gd name="connsiteY4" fmla="*/ 381000 h 641350"/>
              <a:gd name="connsiteX0" fmla="*/ 0 w 1892300"/>
              <a:gd name="connsiteY0" fmla="*/ 368300 h 641350"/>
              <a:gd name="connsiteX1" fmla="*/ 1358900 w 1892300"/>
              <a:gd name="connsiteY1" fmla="*/ 0 h 641350"/>
              <a:gd name="connsiteX2" fmla="*/ 1892300 w 1892300"/>
              <a:gd name="connsiteY2" fmla="*/ 260350 h 641350"/>
              <a:gd name="connsiteX3" fmla="*/ 476250 w 1892300"/>
              <a:gd name="connsiteY3" fmla="*/ 641350 h 641350"/>
              <a:gd name="connsiteX4" fmla="*/ 0 w 1892300"/>
              <a:gd name="connsiteY4" fmla="*/ 368300 h 641350"/>
              <a:gd name="connsiteX0" fmla="*/ 0 w 1892300"/>
              <a:gd name="connsiteY0" fmla="*/ 368300 h 584200"/>
              <a:gd name="connsiteX1" fmla="*/ 1358900 w 1892300"/>
              <a:gd name="connsiteY1" fmla="*/ 0 h 584200"/>
              <a:gd name="connsiteX2" fmla="*/ 1892300 w 1892300"/>
              <a:gd name="connsiteY2" fmla="*/ 260350 h 584200"/>
              <a:gd name="connsiteX3" fmla="*/ 469900 w 1892300"/>
              <a:gd name="connsiteY3" fmla="*/ 584200 h 584200"/>
              <a:gd name="connsiteX4" fmla="*/ 0 w 1892300"/>
              <a:gd name="connsiteY4" fmla="*/ 368300 h 584200"/>
              <a:gd name="connsiteX0" fmla="*/ 0 w 1892300"/>
              <a:gd name="connsiteY0" fmla="*/ 349250 h 565150"/>
              <a:gd name="connsiteX1" fmla="*/ 1371600 w 1892300"/>
              <a:gd name="connsiteY1" fmla="*/ 0 h 565150"/>
              <a:gd name="connsiteX2" fmla="*/ 1892300 w 1892300"/>
              <a:gd name="connsiteY2" fmla="*/ 241300 h 565150"/>
              <a:gd name="connsiteX3" fmla="*/ 469900 w 1892300"/>
              <a:gd name="connsiteY3" fmla="*/ 565150 h 565150"/>
              <a:gd name="connsiteX4" fmla="*/ 0 w 1892300"/>
              <a:gd name="connsiteY4" fmla="*/ 349250 h 56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565150">
                <a:moveTo>
                  <a:pt x="0" y="349250"/>
                </a:moveTo>
                <a:lnTo>
                  <a:pt x="1371600" y="0"/>
                </a:lnTo>
                <a:lnTo>
                  <a:pt x="1892300" y="241300"/>
                </a:lnTo>
                <a:lnTo>
                  <a:pt x="469900" y="565150"/>
                </a:lnTo>
                <a:lnTo>
                  <a:pt x="0" y="349250"/>
                </a:lnTo>
                <a:close/>
              </a:path>
            </a:pathLst>
          </a:custGeom>
          <a:gradFill>
            <a:gsLst>
              <a:gs pos="20000">
                <a:srgbClr val="FFF200">
                  <a:alpha val="0"/>
                </a:srgbClr>
              </a:gs>
              <a:gs pos="70000">
                <a:schemeClr val="bg1">
                  <a:alpha val="28000"/>
                </a:schemeClr>
              </a:gs>
              <a:gs pos="37000">
                <a:schemeClr val="bg1">
                  <a:alpha val="28000"/>
                </a:schemeClr>
              </a:gs>
              <a:gs pos="81000">
                <a:srgbClr val="4D0808">
                  <a:alpha val="0"/>
                </a:srgbClr>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173" name="Donut 172"/>
          <p:cNvSpPr/>
          <p:nvPr/>
        </p:nvSpPr>
        <p:spPr>
          <a:xfrm>
            <a:off x="2136138" y="3168316"/>
            <a:ext cx="1225160" cy="1226518"/>
          </a:xfrm>
          <a:prstGeom prst="donut">
            <a:avLst>
              <a:gd name="adj" fmla="val 16366"/>
            </a:avLst>
          </a:prstGeom>
          <a:solidFill>
            <a:schemeClr val="bg1">
              <a:alpha val="17000"/>
            </a:schemeClr>
          </a:solidFill>
          <a:ln>
            <a:noFill/>
          </a:ln>
          <a:effectLst>
            <a:outerShdw blurRad="63500" sx="102000" sy="102000" algn="ctr" rotWithShape="0">
              <a:prstClr val="black">
                <a:alpha val="40000"/>
              </a:prstClr>
            </a:outerShdw>
          </a:effectLst>
          <a:scene3d>
            <a:camera prst="perspectiveFront" fov="7200000">
              <a:rot lat="17099985"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grpSp>
        <p:nvGrpSpPr>
          <p:cNvPr id="10" name="Group 27"/>
          <p:cNvGrpSpPr/>
          <p:nvPr/>
        </p:nvGrpSpPr>
        <p:grpSpPr>
          <a:xfrm>
            <a:off x="2208278" y="2884637"/>
            <a:ext cx="1080880" cy="1063354"/>
            <a:chOff x="424882" y="3394666"/>
            <a:chExt cx="1130429" cy="1128852"/>
          </a:xfrm>
        </p:grpSpPr>
        <p:sp>
          <p:nvSpPr>
            <p:cNvPr id="175" name="Oval 174"/>
            <p:cNvSpPr/>
            <p:nvPr/>
          </p:nvSpPr>
          <p:spPr>
            <a:xfrm>
              <a:off x="424882" y="3884168"/>
              <a:ext cx="1130429" cy="639350"/>
            </a:xfrm>
            <a:prstGeom prst="ellipse">
              <a:avLst/>
            </a:prstGeom>
            <a:gradFill flip="none" rotWithShape="1">
              <a:gsLst>
                <a:gs pos="0">
                  <a:srgbClr val="000000">
                    <a:alpha val="85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pic>
          <p:nvPicPr>
            <p:cNvPr id="176" name="Picture 2" descr="\\CHICOSTORAGE\Client Projects\Cisco References\Kubrick Icons\Device Icons\Device_generic_building_3154_default_256.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0760" r="-1"/>
            <a:stretch/>
          </p:blipFill>
          <p:spPr bwMode="auto">
            <a:xfrm flipH="1">
              <a:off x="624808" y="3394666"/>
              <a:ext cx="692535" cy="1000189"/>
            </a:xfrm>
            <a:prstGeom prst="rect">
              <a:avLst/>
            </a:prstGeom>
            <a:noFill/>
            <a:extLst>
              <a:ext uri="{909E8E84-426E-40DD-AFC4-6F175D3DCCD1}">
                <a14:hiddenFill xmlns:a14="http://schemas.microsoft.com/office/drawing/2010/main">
                  <a:solidFill>
                    <a:srgbClr val="FFFFFF"/>
                  </a:solidFill>
                </a14:hiddenFill>
              </a:ext>
            </a:extLst>
          </p:spPr>
        </p:pic>
      </p:grpSp>
      <p:sp>
        <p:nvSpPr>
          <p:cNvPr id="177" name="Donut 176"/>
          <p:cNvSpPr/>
          <p:nvPr/>
        </p:nvSpPr>
        <p:spPr>
          <a:xfrm>
            <a:off x="5753455" y="2373992"/>
            <a:ext cx="1003356" cy="1171682"/>
          </a:xfrm>
          <a:prstGeom prst="donut">
            <a:avLst>
              <a:gd name="adj" fmla="val 12389"/>
            </a:avLst>
          </a:prstGeom>
          <a:solidFill>
            <a:schemeClr val="bg1">
              <a:alpha val="17000"/>
            </a:schemeClr>
          </a:solidFill>
          <a:ln>
            <a:noFill/>
          </a:ln>
          <a:effectLst>
            <a:outerShdw blurRad="63500" sx="102000" sy="102000" algn="ctr" rotWithShape="0">
              <a:prstClr val="black">
                <a:alpha val="40000"/>
              </a:prstClr>
            </a:outerShdw>
          </a:effectLst>
          <a:scene3d>
            <a:camera prst="perspectiveFront" fov="7200000">
              <a:rot lat="17099985"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grpSp>
        <p:nvGrpSpPr>
          <p:cNvPr id="11" name="Group 31"/>
          <p:cNvGrpSpPr/>
          <p:nvPr/>
        </p:nvGrpSpPr>
        <p:grpSpPr>
          <a:xfrm>
            <a:off x="5814869" y="2390871"/>
            <a:ext cx="900060" cy="635590"/>
            <a:chOff x="3951043" y="3290207"/>
            <a:chExt cx="1105400" cy="792354"/>
          </a:xfrm>
        </p:grpSpPr>
        <p:sp>
          <p:nvSpPr>
            <p:cNvPr id="179" name="Oval 178"/>
            <p:cNvSpPr/>
            <p:nvPr/>
          </p:nvSpPr>
          <p:spPr>
            <a:xfrm>
              <a:off x="3951043" y="3851154"/>
              <a:ext cx="1105400" cy="231407"/>
            </a:xfrm>
            <a:prstGeom prst="ellipse">
              <a:avLst/>
            </a:prstGeom>
            <a:gradFill flip="none" rotWithShape="1">
              <a:gsLst>
                <a:gs pos="0">
                  <a:srgbClr val="000000">
                    <a:alpha val="85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pic>
          <p:nvPicPr>
            <p:cNvPr id="180" name="Picture 16" descr="\\CHICOSTORAGE\Client Projects\Cisco References\Kubrick Icons\Kubrick png icons\service_1065_256.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15123" y="3290207"/>
              <a:ext cx="777240" cy="7772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34"/>
          <p:cNvGrpSpPr/>
          <p:nvPr/>
        </p:nvGrpSpPr>
        <p:grpSpPr>
          <a:xfrm>
            <a:off x="3179262" y="2342367"/>
            <a:ext cx="902108" cy="1053448"/>
            <a:chOff x="2970680" y="2170063"/>
            <a:chExt cx="1314030" cy="1534478"/>
          </a:xfrm>
        </p:grpSpPr>
        <p:sp>
          <p:nvSpPr>
            <p:cNvPr id="182" name="Donut 181"/>
            <p:cNvSpPr/>
            <p:nvPr/>
          </p:nvSpPr>
          <p:spPr>
            <a:xfrm>
              <a:off x="2970680" y="2170063"/>
              <a:ext cx="1314030" cy="1534478"/>
            </a:xfrm>
            <a:prstGeom prst="donut">
              <a:avLst>
                <a:gd name="adj" fmla="val 12389"/>
              </a:avLst>
            </a:prstGeom>
            <a:solidFill>
              <a:schemeClr val="bg1">
                <a:alpha val="17000"/>
              </a:schemeClr>
            </a:solidFill>
            <a:ln>
              <a:noFill/>
            </a:ln>
            <a:effectLst>
              <a:outerShdw blurRad="63500" sx="102000" sy="102000" algn="ctr" rotWithShape="0">
                <a:prstClr val="black">
                  <a:alpha val="40000"/>
                </a:prstClr>
              </a:outerShdw>
            </a:effectLst>
            <a:scene3d>
              <a:camera prst="perspectiveFront" fov="7200000">
                <a:rot lat="17099985"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grpSp>
          <p:nvGrpSpPr>
            <p:cNvPr id="13" name="Group 36"/>
            <p:cNvGrpSpPr/>
            <p:nvPr/>
          </p:nvGrpSpPr>
          <p:grpSpPr>
            <a:xfrm>
              <a:off x="2992716" y="2246573"/>
              <a:ext cx="1269958" cy="979401"/>
              <a:chOff x="332508" y="3523744"/>
              <a:chExt cx="1277137" cy="999774"/>
            </a:xfrm>
          </p:grpSpPr>
          <p:sp>
            <p:nvSpPr>
              <p:cNvPr id="184" name="Oval 183"/>
              <p:cNvSpPr/>
              <p:nvPr/>
            </p:nvSpPr>
            <p:spPr>
              <a:xfrm>
                <a:off x="332508" y="3884168"/>
                <a:ext cx="1277137" cy="639350"/>
              </a:xfrm>
              <a:prstGeom prst="ellipse">
                <a:avLst/>
              </a:prstGeom>
              <a:gradFill flip="none" rotWithShape="1">
                <a:gsLst>
                  <a:gs pos="0">
                    <a:srgbClr val="000000">
                      <a:alpha val="85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pic>
            <p:nvPicPr>
              <p:cNvPr id="185" name="Picture 2" descr="\\CHICOSTORAGE\Client Projects\Cisco References\Kubrick Icons\Device Icons\Device_generic_building_3154_default_256.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5521" y="3523744"/>
                <a:ext cx="871111" cy="87111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86" name="TextBox 185"/>
          <p:cNvSpPr txBox="1"/>
          <p:nvPr/>
        </p:nvSpPr>
        <p:spPr>
          <a:xfrm>
            <a:off x="2056970" y="3875544"/>
            <a:ext cx="684942" cy="261610"/>
          </a:xfrm>
          <a:prstGeom prst="rect">
            <a:avLst/>
          </a:prstGeom>
          <a:noFill/>
        </p:spPr>
        <p:txBody>
          <a:bodyPr wrap="square" rtlCol="0">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pPr algn="r"/>
            <a:r>
              <a:rPr lang="en-US" sz="1100" dirty="0"/>
              <a:t>Branch</a:t>
            </a:r>
          </a:p>
        </p:txBody>
      </p:sp>
      <p:sp>
        <p:nvSpPr>
          <p:cNvPr id="187" name="TextBox 186"/>
          <p:cNvSpPr txBox="1"/>
          <p:nvPr/>
        </p:nvSpPr>
        <p:spPr>
          <a:xfrm>
            <a:off x="2414356" y="2489393"/>
            <a:ext cx="918623" cy="261610"/>
          </a:xfrm>
          <a:prstGeom prst="rect">
            <a:avLst/>
          </a:prstGeom>
          <a:noFill/>
        </p:spPr>
        <p:txBody>
          <a:bodyPr wrap="square" rtlCol="0">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pPr algn="r"/>
            <a:r>
              <a:rPr lang="en-US" sz="1100" dirty="0"/>
              <a:t>Campus</a:t>
            </a:r>
          </a:p>
        </p:txBody>
      </p:sp>
      <p:sp>
        <p:nvSpPr>
          <p:cNvPr id="188" name="TextBox 187"/>
          <p:cNvSpPr txBox="1"/>
          <p:nvPr/>
        </p:nvSpPr>
        <p:spPr>
          <a:xfrm>
            <a:off x="7512798" y="3698122"/>
            <a:ext cx="877858" cy="430887"/>
          </a:xfrm>
          <a:prstGeom prst="rect">
            <a:avLst/>
          </a:prstGeom>
          <a:noFill/>
        </p:spPr>
        <p:txBody>
          <a:bodyPr wrap="square" rtlCol="0">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r>
              <a:rPr lang="en-US" sz="1100" dirty="0"/>
              <a:t>Data Center</a:t>
            </a:r>
          </a:p>
        </p:txBody>
      </p:sp>
      <p:sp>
        <p:nvSpPr>
          <p:cNvPr id="189" name="TextBox 188"/>
          <p:cNvSpPr txBox="1"/>
          <p:nvPr/>
        </p:nvSpPr>
        <p:spPr>
          <a:xfrm>
            <a:off x="5155542" y="2330406"/>
            <a:ext cx="736592" cy="430887"/>
          </a:xfrm>
          <a:prstGeom prst="rect">
            <a:avLst/>
          </a:prstGeom>
          <a:noFill/>
        </p:spPr>
        <p:txBody>
          <a:bodyPr wrap="square" rtlCol="0">
            <a:spAutoFit/>
          </a:bodyPr>
          <a:lstStyle/>
          <a:p>
            <a:pPr algn="r"/>
            <a:r>
              <a:rPr lang="en-US" sz="1100" dirty="0" smtClean="0">
                <a:solidFill>
                  <a:schemeClr val="bg1"/>
                </a:solidFill>
                <a:effectLst>
                  <a:outerShdw blurRad="63500" sx="102000" sy="102000" algn="ctr" rotWithShape="0">
                    <a:prstClr val="black">
                      <a:alpha val="40000"/>
                    </a:prstClr>
                  </a:outerShdw>
                </a:effectLst>
              </a:rPr>
              <a:t>Service Provider</a:t>
            </a:r>
            <a:endParaRPr lang="en-US" sz="1100" dirty="0">
              <a:solidFill>
                <a:schemeClr val="bg1"/>
              </a:solidFill>
              <a:effectLst>
                <a:outerShdw blurRad="63500" sx="102000" sy="102000" algn="ctr" rotWithShape="0">
                  <a:prstClr val="black">
                    <a:alpha val="40000"/>
                  </a:prstClr>
                </a:outerShdw>
              </a:effectLst>
            </a:endParaRPr>
          </a:p>
        </p:txBody>
      </p:sp>
      <p:sp>
        <p:nvSpPr>
          <p:cNvPr id="207" name="Freeform 206"/>
          <p:cNvSpPr/>
          <p:nvPr/>
        </p:nvSpPr>
        <p:spPr>
          <a:xfrm rot="284182">
            <a:off x="3213503" y="3363221"/>
            <a:ext cx="1043334" cy="504096"/>
          </a:xfrm>
          <a:custGeom>
            <a:avLst/>
            <a:gdLst>
              <a:gd name="connsiteX0" fmla="*/ 0 w 1339850"/>
              <a:gd name="connsiteY0" fmla="*/ 241300 h 488950"/>
              <a:gd name="connsiteX1" fmla="*/ 958850 w 1339850"/>
              <a:gd name="connsiteY1" fmla="*/ 0 h 488950"/>
              <a:gd name="connsiteX2" fmla="*/ 1339850 w 1339850"/>
              <a:gd name="connsiteY2" fmla="*/ 190500 h 488950"/>
              <a:gd name="connsiteX3" fmla="*/ 273050 w 1339850"/>
              <a:gd name="connsiteY3" fmla="*/ 488950 h 488950"/>
              <a:gd name="connsiteX4" fmla="*/ 0 w 1339850"/>
              <a:gd name="connsiteY4" fmla="*/ 241300 h 488950"/>
              <a:gd name="connsiteX0" fmla="*/ 0 w 1301750"/>
              <a:gd name="connsiteY0" fmla="*/ 241300 h 488950"/>
              <a:gd name="connsiteX1" fmla="*/ 958850 w 1301750"/>
              <a:gd name="connsiteY1" fmla="*/ 0 h 488950"/>
              <a:gd name="connsiteX2" fmla="*/ 1301750 w 1301750"/>
              <a:gd name="connsiteY2" fmla="*/ 165100 h 488950"/>
              <a:gd name="connsiteX3" fmla="*/ 273050 w 1301750"/>
              <a:gd name="connsiteY3" fmla="*/ 488950 h 488950"/>
              <a:gd name="connsiteX4" fmla="*/ 0 w 1301750"/>
              <a:gd name="connsiteY4" fmla="*/ 241300 h 48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750" h="488950">
                <a:moveTo>
                  <a:pt x="0" y="241300"/>
                </a:moveTo>
                <a:lnTo>
                  <a:pt x="958850" y="0"/>
                </a:lnTo>
                <a:lnTo>
                  <a:pt x="1301750" y="165100"/>
                </a:lnTo>
                <a:lnTo>
                  <a:pt x="273050" y="488950"/>
                </a:lnTo>
                <a:lnTo>
                  <a:pt x="0" y="241300"/>
                </a:lnTo>
                <a:close/>
              </a:path>
            </a:pathLst>
          </a:custGeom>
          <a:gradFill>
            <a:gsLst>
              <a:gs pos="20000">
                <a:srgbClr val="FFF200">
                  <a:alpha val="0"/>
                </a:srgbClr>
              </a:gs>
              <a:gs pos="70000">
                <a:schemeClr val="bg1">
                  <a:alpha val="28000"/>
                </a:schemeClr>
              </a:gs>
              <a:gs pos="37000">
                <a:schemeClr val="bg1">
                  <a:alpha val="28000"/>
                </a:schemeClr>
              </a:gs>
              <a:gs pos="81000">
                <a:srgbClr val="4D0808">
                  <a:alpha val="0"/>
                </a:srgbClr>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208" name="Freeform 207"/>
          <p:cNvSpPr/>
          <p:nvPr/>
        </p:nvSpPr>
        <p:spPr>
          <a:xfrm>
            <a:off x="3480832" y="3006043"/>
            <a:ext cx="1125062" cy="312516"/>
          </a:xfrm>
          <a:custGeom>
            <a:avLst/>
            <a:gdLst>
              <a:gd name="connsiteX0" fmla="*/ 0 w 1452563"/>
              <a:gd name="connsiteY0" fmla="*/ 114300 h 447675"/>
              <a:gd name="connsiteX1" fmla="*/ 657225 w 1452563"/>
              <a:gd name="connsiteY1" fmla="*/ 0 h 447675"/>
              <a:gd name="connsiteX2" fmla="*/ 1452563 w 1452563"/>
              <a:gd name="connsiteY2" fmla="*/ 309562 h 447675"/>
              <a:gd name="connsiteX3" fmla="*/ 466725 w 1452563"/>
              <a:gd name="connsiteY3" fmla="*/ 447675 h 447675"/>
              <a:gd name="connsiteX4" fmla="*/ 0 w 1452563"/>
              <a:gd name="connsiteY4" fmla="*/ 114300 h 447675"/>
              <a:gd name="connsiteX0" fmla="*/ 0 w 1452563"/>
              <a:gd name="connsiteY0" fmla="*/ 95250 h 428625"/>
              <a:gd name="connsiteX1" fmla="*/ 619125 w 1452563"/>
              <a:gd name="connsiteY1" fmla="*/ 0 h 428625"/>
              <a:gd name="connsiteX2" fmla="*/ 1452563 w 1452563"/>
              <a:gd name="connsiteY2" fmla="*/ 290512 h 428625"/>
              <a:gd name="connsiteX3" fmla="*/ 466725 w 1452563"/>
              <a:gd name="connsiteY3" fmla="*/ 428625 h 428625"/>
              <a:gd name="connsiteX4" fmla="*/ 0 w 1452563"/>
              <a:gd name="connsiteY4" fmla="*/ 95250 h 428625"/>
              <a:gd name="connsiteX0" fmla="*/ 0 w 1543050"/>
              <a:gd name="connsiteY0" fmla="*/ 76200 h 428625"/>
              <a:gd name="connsiteX1" fmla="*/ 709612 w 1543050"/>
              <a:gd name="connsiteY1" fmla="*/ 0 h 428625"/>
              <a:gd name="connsiteX2" fmla="*/ 1543050 w 1543050"/>
              <a:gd name="connsiteY2" fmla="*/ 290512 h 428625"/>
              <a:gd name="connsiteX3" fmla="*/ 557212 w 1543050"/>
              <a:gd name="connsiteY3" fmla="*/ 428625 h 428625"/>
              <a:gd name="connsiteX4" fmla="*/ 0 w 1543050"/>
              <a:gd name="connsiteY4" fmla="*/ 76200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0" h="428625">
                <a:moveTo>
                  <a:pt x="0" y="76200"/>
                </a:moveTo>
                <a:lnTo>
                  <a:pt x="709612" y="0"/>
                </a:lnTo>
                <a:lnTo>
                  <a:pt x="1543050" y="290512"/>
                </a:lnTo>
                <a:lnTo>
                  <a:pt x="557212" y="428625"/>
                </a:lnTo>
                <a:lnTo>
                  <a:pt x="0" y="76200"/>
                </a:lnTo>
                <a:close/>
              </a:path>
            </a:pathLst>
          </a:custGeom>
          <a:gradFill>
            <a:gsLst>
              <a:gs pos="21000">
                <a:srgbClr val="FFF200">
                  <a:alpha val="0"/>
                </a:srgbClr>
              </a:gs>
              <a:gs pos="65000">
                <a:schemeClr val="bg1">
                  <a:alpha val="28000"/>
                </a:schemeClr>
              </a:gs>
              <a:gs pos="43000">
                <a:schemeClr val="bg1">
                  <a:alpha val="28000"/>
                </a:schemeClr>
              </a:gs>
              <a:gs pos="78000">
                <a:srgbClr val="4D0808">
                  <a:alpha val="0"/>
                </a:srgbClr>
              </a:gs>
            </a:gsLst>
            <a:lin ang="15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26" name="Oval 225"/>
          <p:cNvSpPr/>
          <p:nvPr/>
        </p:nvSpPr>
        <p:spPr>
          <a:xfrm>
            <a:off x="3937612" y="2761292"/>
            <a:ext cx="1185752" cy="1181916"/>
          </a:xfrm>
          <a:prstGeom prst="ellipse">
            <a:avLst/>
          </a:prstGeom>
          <a:solidFill>
            <a:schemeClr val="bg1">
              <a:alpha val="42000"/>
            </a:schemeClr>
          </a:solidFill>
          <a:ln>
            <a:noFill/>
          </a:ln>
          <a:effectLst>
            <a:outerShdw blurRad="63500" sx="102000" sy="102000" algn="ctr" rotWithShape="0">
              <a:prstClr val="black">
                <a:alpha val="40000"/>
              </a:prstClr>
            </a:outerShdw>
          </a:effectLst>
          <a:scene3d>
            <a:camera prst="perspectiveFront" fov="7200000">
              <a:rot lat="17099985"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wrap="none" tIns="274320" rtlCol="0" anchor="ctr"/>
          <a:lstStyle/>
          <a:p>
            <a:pPr algn="ctr"/>
            <a:r>
              <a:rPr lang="en-US" sz="2800" dirty="0" smtClean="0">
                <a:solidFill>
                  <a:schemeClr val="accent3">
                    <a:lumMod val="10000"/>
                  </a:schemeClr>
                </a:solidFill>
                <a:effectLst>
                  <a:outerShdw blurRad="228600" sx="102000" sy="102000" algn="ctr" rotWithShape="0">
                    <a:schemeClr val="bg1"/>
                  </a:outerShdw>
                </a:effectLst>
              </a:rPr>
              <a:t>WAN</a:t>
            </a:r>
            <a:endParaRPr lang="en-US" sz="2800" dirty="0">
              <a:solidFill>
                <a:schemeClr val="accent3">
                  <a:lumMod val="10000"/>
                </a:schemeClr>
              </a:solidFill>
              <a:effectLst>
                <a:outerShdw blurRad="228600" sx="102000" sy="102000" algn="ctr" rotWithShape="0">
                  <a:schemeClr val="bg1"/>
                </a:outerShdw>
              </a:effectLst>
            </a:endParaRPr>
          </a:p>
        </p:txBody>
      </p:sp>
      <p:sp>
        <p:nvSpPr>
          <p:cNvPr id="227" name="Donut 226"/>
          <p:cNvSpPr/>
          <p:nvPr/>
        </p:nvSpPr>
        <p:spPr>
          <a:xfrm>
            <a:off x="5245041" y="3403982"/>
            <a:ext cx="1736768" cy="1294410"/>
          </a:xfrm>
          <a:prstGeom prst="donut">
            <a:avLst>
              <a:gd name="adj" fmla="val 16366"/>
            </a:avLst>
          </a:prstGeom>
          <a:solidFill>
            <a:schemeClr val="bg1">
              <a:alpha val="17000"/>
            </a:schemeClr>
          </a:solidFill>
          <a:ln>
            <a:noFill/>
          </a:ln>
          <a:effectLst>
            <a:outerShdw blurRad="63500" sx="102000" sy="102000" algn="ctr" rotWithShape="0">
              <a:prstClr val="black">
                <a:alpha val="40000"/>
              </a:prstClr>
            </a:outerShdw>
          </a:effectLst>
          <a:scene3d>
            <a:camera prst="perspectiveFront" fov="7200000">
              <a:rot lat="17399985"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grpSp>
        <p:nvGrpSpPr>
          <p:cNvPr id="14" name="Group 45"/>
          <p:cNvGrpSpPr/>
          <p:nvPr/>
        </p:nvGrpSpPr>
        <p:grpSpPr>
          <a:xfrm>
            <a:off x="5479637" y="3593969"/>
            <a:ext cx="1215618" cy="591102"/>
            <a:chOff x="6030505" y="3480447"/>
            <a:chExt cx="1774324" cy="862776"/>
          </a:xfrm>
        </p:grpSpPr>
        <p:sp>
          <p:nvSpPr>
            <p:cNvPr id="229" name="Oval 228"/>
            <p:cNvSpPr/>
            <p:nvPr/>
          </p:nvSpPr>
          <p:spPr>
            <a:xfrm>
              <a:off x="6030505" y="4001905"/>
              <a:ext cx="823376" cy="341318"/>
            </a:xfrm>
            <a:prstGeom prst="ellipse">
              <a:avLst/>
            </a:prstGeom>
            <a:gradFill flip="none" rotWithShape="1">
              <a:gsLst>
                <a:gs pos="0">
                  <a:srgbClr val="000000">
                    <a:alpha val="85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230" name="Oval 229"/>
            <p:cNvSpPr/>
            <p:nvPr/>
          </p:nvSpPr>
          <p:spPr>
            <a:xfrm>
              <a:off x="6505979" y="4001905"/>
              <a:ext cx="823376" cy="341318"/>
            </a:xfrm>
            <a:prstGeom prst="ellipse">
              <a:avLst/>
            </a:prstGeom>
            <a:gradFill flip="none" rotWithShape="1">
              <a:gsLst>
                <a:gs pos="0">
                  <a:srgbClr val="000000">
                    <a:alpha val="85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231" name="Oval 48"/>
            <p:cNvSpPr/>
            <p:nvPr/>
          </p:nvSpPr>
          <p:spPr>
            <a:xfrm>
              <a:off x="6981453" y="4001905"/>
              <a:ext cx="823376" cy="341318"/>
            </a:xfrm>
            <a:prstGeom prst="ellipse">
              <a:avLst/>
            </a:prstGeom>
            <a:gradFill flip="none" rotWithShape="1">
              <a:gsLst>
                <a:gs pos="0">
                  <a:srgbClr val="000000">
                    <a:alpha val="85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pic>
          <p:nvPicPr>
            <p:cNvPr id="232" name="Picture 23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04456" y="3480447"/>
              <a:ext cx="475474" cy="777240"/>
            </a:xfrm>
            <a:prstGeom prst="rect">
              <a:avLst/>
            </a:prstGeom>
          </p:spPr>
        </p:pic>
        <p:pic>
          <p:nvPicPr>
            <p:cNvPr id="233" name="Picture 23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79930" y="3480447"/>
              <a:ext cx="475474" cy="777240"/>
            </a:xfrm>
            <a:prstGeom prst="rect">
              <a:avLst/>
            </a:prstGeom>
          </p:spPr>
        </p:pic>
        <p:pic>
          <p:nvPicPr>
            <p:cNvPr id="234" name="Picture 2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55404" y="3480447"/>
              <a:ext cx="475474" cy="777240"/>
            </a:xfrm>
            <a:prstGeom prst="rect">
              <a:avLst/>
            </a:prstGeom>
          </p:spPr>
        </p:pic>
      </p:grpSp>
      <p:cxnSp>
        <p:nvCxnSpPr>
          <p:cNvPr id="93" name="Straight Connector 92"/>
          <p:cNvCxnSpPr/>
          <p:nvPr/>
        </p:nvCxnSpPr>
        <p:spPr>
          <a:xfrm flipV="1">
            <a:off x="3310760" y="3468418"/>
            <a:ext cx="772510" cy="252247"/>
          </a:xfrm>
          <a:prstGeom prst="line">
            <a:avLst/>
          </a:prstGeom>
          <a:ln w="38100">
            <a:gradFill flip="none" rotWithShape="1">
              <a:gsLst>
                <a:gs pos="100000">
                  <a:srgbClr val="F1BD77">
                    <a:alpha val="0"/>
                  </a:srgbClr>
                </a:gs>
                <a:gs pos="0">
                  <a:schemeClr val="accent1">
                    <a:tint val="66000"/>
                    <a:satMod val="160000"/>
                    <a:alpha val="0"/>
                  </a:schemeClr>
                </a:gs>
                <a:gs pos="83000">
                  <a:schemeClr val="accent6">
                    <a:lumMod val="40000"/>
                    <a:lumOff val="60000"/>
                  </a:schemeClr>
                </a:gs>
                <a:gs pos="27000">
                  <a:schemeClr val="accent6">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871545" y="3515710"/>
            <a:ext cx="699587" cy="262179"/>
          </a:xfrm>
          <a:prstGeom prst="line">
            <a:avLst/>
          </a:prstGeom>
          <a:ln w="38100">
            <a:gradFill flip="none" rotWithShape="1">
              <a:gsLst>
                <a:gs pos="100000">
                  <a:srgbClr val="F1BD77">
                    <a:alpha val="0"/>
                  </a:srgbClr>
                </a:gs>
                <a:gs pos="0">
                  <a:schemeClr val="accent1">
                    <a:tint val="66000"/>
                    <a:satMod val="160000"/>
                    <a:alpha val="0"/>
                  </a:schemeClr>
                </a:gs>
                <a:gs pos="83000">
                  <a:schemeClr val="accent6">
                    <a:lumMod val="40000"/>
                    <a:lumOff val="60000"/>
                  </a:schemeClr>
                </a:gs>
                <a:gs pos="27000">
                  <a:schemeClr val="accent6">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24" name="Straight Connector 17"/>
          <p:cNvCxnSpPr/>
          <p:nvPr/>
        </p:nvCxnSpPr>
        <p:spPr>
          <a:xfrm flipV="1">
            <a:off x="6826469" y="3465393"/>
            <a:ext cx="764817" cy="570581"/>
          </a:xfrm>
          <a:prstGeom prst="line">
            <a:avLst/>
          </a:prstGeom>
          <a:ln w="38100">
            <a:gradFill flip="none" rotWithShape="1">
              <a:gsLst>
                <a:gs pos="100000">
                  <a:schemeClr val="accent1">
                    <a:tint val="66000"/>
                    <a:satMod val="160000"/>
                    <a:alpha val="0"/>
                  </a:schemeClr>
                </a:gs>
                <a:gs pos="74000">
                  <a:schemeClr val="accent6">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90" name="Picture 3"/>
          <p:cNvPicPr>
            <a:picLocks noChangeAspect="1" noChangeArrowheads="1"/>
          </p:cNvPicPr>
          <p:nvPr/>
        </p:nvPicPr>
        <p:blipFill>
          <a:blip r:embed="rId18" cstate="print"/>
          <a:srcRect/>
          <a:stretch>
            <a:fillRect/>
          </a:stretch>
        </p:blipFill>
        <p:spPr bwMode="auto">
          <a:xfrm>
            <a:off x="8201172" y="4400805"/>
            <a:ext cx="725851" cy="259939"/>
          </a:xfrm>
          <a:prstGeom prst="rect">
            <a:avLst/>
          </a:prstGeom>
          <a:noFill/>
          <a:ln w="9525">
            <a:noFill/>
            <a:miter lim="800000"/>
            <a:headEnd/>
            <a:tailEnd/>
          </a:ln>
          <a:effectLst/>
        </p:spPr>
      </p:pic>
      <p:grpSp>
        <p:nvGrpSpPr>
          <p:cNvPr id="15" name="Group 81"/>
          <p:cNvGrpSpPr/>
          <p:nvPr/>
        </p:nvGrpSpPr>
        <p:grpSpPr>
          <a:xfrm>
            <a:off x="3198188" y="4706211"/>
            <a:ext cx="442976" cy="410496"/>
            <a:chOff x="4353250" y="4662839"/>
            <a:chExt cx="442976" cy="410496"/>
          </a:xfrm>
        </p:grpSpPr>
        <p:sp>
          <p:nvSpPr>
            <p:cNvPr id="192" name="Oval 191"/>
            <p:cNvSpPr/>
            <p:nvPr/>
          </p:nvSpPr>
          <p:spPr>
            <a:xfrm>
              <a:off x="4501560" y="4932453"/>
              <a:ext cx="140882" cy="140882"/>
            </a:xfrm>
            <a:prstGeom prst="ellipse">
              <a:avLst/>
            </a:pr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83"/>
            <p:cNvGrpSpPr/>
            <p:nvPr/>
          </p:nvGrpSpPr>
          <p:grpSpPr>
            <a:xfrm>
              <a:off x="4353250" y="4662839"/>
              <a:ext cx="442976" cy="281897"/>
              <a:chOff x="4353250" y="4662839"/>
              <a:chExt cx="442976" cy="281897"/>
            </a:xfrm>
          </p:grpSpPr>
          <p:sp>
            <p:nvSpPr>
              <p:cNvPr id="194" name="Freeform 565"/>
              <p:cNvSpPr>
                <a:spLocks/>
              </p:cNvSpPr>
              <p:nvPr/>
            </p:nvSpPr>
            <p:spPr bwMode="auto">
              <a:xfrm rot="16200000">
                <a:off x="4524929" y="4770935"/>
                <a:ext cx="101738" cy="245863"/>
              </a:xfrm>
              <a:custGeom>
                <a:avLst/>
                <a:gdLst>
                  <a:gd name="T0" fmla="*/ 0 w 98"/>
                  <a:gd name="T1" fmla="*/ 0 h 243"/>
                  <a:gd name="T2" fmla="*/ 0 w 98"/>
                  <a:gd name="T3" fmla="*/ 0 h 243"/>
                  <a:gd name="T4" fmla="*/ 0 w 98"/>
                  <a:gd name="T5" fmla="*/ 0 h 243"/>
                  <a:gd name="T6" fmla="*/ 0 w 98"/>
                  <a:gd name="T7" fmla="*/ 0 h 243"/>
                  <a:gd name="T8" fmla="*/ 0 w 98"/>
                  <a:gd name="T9" fmla="*/ 0 h 243"/>
                  <a:gd name="T10" fmla="*/ 0 60000 65536"/>
                  <a:gd name="T11" fmla="*/ 0 60000 65536"/>
                  <a:gd name="T12" fmla="*/ 0 60000 65536"/>
                  <a:gd name="T13" fmla="*/ 0 60000 65536"/>
                  <a:gd name="T14" fmla="*/ 0 60000 65536"/>
                  <a:gd name="T15" fmla="*/ 0 w 98"/>
                  <a:gd name="T16" fmla="*/ 0 h 243"/>
                  <a:gd name="T17" fmla="*/ 98 w 98"/>
                  <a:gd name="T18" fmla="*/ 243 h 243"/>
                </a:gdLst>
                <a:ahLst/>
                <a:cxnLst>
                  <a:cxn ang="T10">
                    <a:pos x="T0" y="T1"/>
                  </a:cxn>
                  <a:cxn ang="T11">
                    <a:pos x="T2" y="T3"/>
                  </a:cxn>
                  <a:cxn ang="T12">
                    <a:pos x="T4" y="T5"/>
                  </a:cxn>
                  <a:cxn ang="T13">
                    <a:pos x="T6" y="T7"/>
                  </a:cxn>
                  <a:cxn ang="T14">
                    <a:pos x="T8" y="T9"/>
                  </a:cxn>
                </a:cxnLst>
                <a:rect l="T15" t="T16" r="T17" b="T18"/>
                <a:pathLst>
                  <a:path w="98" h="243">
                    <a:moveTo>
                      <a:pt x="82" y="121"/>
                    </a:moveTo>
                    <a:cubicBezTo>
                      <a:pt x="82" y="177"/>
                      <a:pt x="48" y="224"/>
                      <a:pt x="0" y="243"/>
                    </a:cubicBezTo>
                    <a:cubicBezTo>
                      <a:pt x="56" y="231"/>
                      <a:pt x="98" y="181"/>
                      <a:pt x="98" y="121"/>
                    </a:cubicBezTo>
                    <a:cubicBezTo>
                      <a:pt x="98" y="62"/>
                      <a:pt x="56" y="12"/>
                      <a:pt x="0" y="0"/>
                    </a:cubicBezTo>
                    <a:cubicBezTo>
                      <a:pt x="48" y="19"/>
                      <a:pt x="82" y="66"/>
                      <a:pt x="82" y="121"/>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Freeform 566"/>
              <p:cNvSpPr>
                <a:spLocks/>
              </p:cNvSpPr>
              <p:nvPr/>
            </p:nvSpPr>
            <p:spPr bwMode="auto">
              <a:xfrm rot="16200000">
                <a:off x="4504794" y="4661781"/>
                <a:ext cx="142007" cy="347598"/>
              </a:xfrm>
              <a:custGeom>
                <a:avLst/>
                <a:gdLst>
                  <a:gd name="T0" fmla="*/ 0 w 140"/>
                  <a:gd name="T1" fmla="*/ 0 h 343"/>
                  <a:gd name="T2" fmla="*/ 0 w 140"/>
                  <a:gd name="T3" fmla="*/ 1 h 343"/>
                  <a:gd name="T4" fmla="*/ 0 w 140"/>
                  <a:gd name="T5" fmla="*/ 0 h 343"/>
                  <a:gd name="T6" fmla="*/ 0 w 140"/>
                  <a:gd name="T7" fmla="*/ 0 h 343"/>
                  <a:gd name="T8" fmla="*/ 0 w 140"/>
                  <a:gd name="T9" fmla="*/ 0 h 343"/>
                  <a:gd name="T10" fmla="*/ 0 60000 65536"/>
                  <a:gd name="T11" fmla="*/ 0 60000 65536"/>
                  <a:gd name="T12" fmla="*/ 0 60000 65536"/>
                  <a:gd name="T13" fmla="*/ 0 60000 65536"/>
                  <a:gd name="T14" fmla="*/ 0 60000 65536"/>
                  <a:gd name="T15" fmla="*/ 0 w 140"/>
                  <a:gd name="T16" fmla="*/ 0 h 343"/>
                  <a:gd name="T17" fmla="*/ 140 w 140"/>
                  <a:gd name="T18" fmla="*/ 343 h 343"/>
                </a:gdLst>
                <a:ahLst/>
                <a:cxnLst>
                  <a:cxn ang="T10">
                    <a:pos x="T0" y="T1"/>
                  </a:cxn>
                  <a:cxn ang="T11">
                    <a:pos x="T2" y="T3"/>
                  </a:cxn>
                  <a:cxn ang="T12">
                    <a:pos x="T4" y="T5"/>
                  </a:cxn>
                  <a:cxn ang="T13">
                    <a:pos x="T6" y="T7"/>
                  </a:cxn>
                  <a:cxn ang="T14">
                    <a:pos x="T8" y="T9"/>
                  </a:cxn>
                </a:cxnLst>
                <a:rect l="T15" t="T16" r="T17" b="T18"/>
                <a:pathLst>
                  <a:path w="140" h="343">
                    <a:moveTo>
                      <a:pt x="117" y="171"/>
                    </a:moveTo>
                    <a:cubicBezTo>
                      <a:pt x="117" y="249"/>
                      <a:pt x="69" y="316"/>
                      <a:pt x="0" y="343"/>
                    </a:cubicBezTo>
                    <a:cubicBezTo>
                      <a:pt x="80" y="326"/>
                      <a:pt x="140" y="256"/>
                      <a:pt x="140" y="171"/>
                    </a:cubicBezTo>
                    <a:cubicBezTo>
                      <a:pt x="140" y="87"/>
                      <a:pt x="80" y="17"/>
                      <a:pt x="0" y="0"/>
                    </a:cubicBezTo>
                    <a:cubicBezTo>
                      <a:pt x="69" y="27"/>
                      <a:pt x="117" y="93"/>
                      <a:pt x="117" y="171"/>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6" name="Freeform 567"/>
              <p:cNvSpPr>
                <a:spLocks/>
              </p:cNvSpPr>
              <p:nvPr/>
            </p:nvSpPr>
            <p:spPr bwMode="auto">
              <a:xfrm rot="16200000">
                <a:off x="4484659" y="4531430"/>
                <a:ext cx="180158" cy="442976"/>
              </a:xfrm>
              <a:custGeom>
                <a:avLst/>
                <a:gdLst>
                  <a:gd name="T0" fmla="*/ 0 w 176"/>
                  <a:gd name="T1" fmla="*/ 0 h 435"/>
                  <a:gd name="T2" fmla="*/ 0 w 176"/>
                  <a:gd name="T3" fmla="*/ 1 h 435"/>
                  <a:gd name="T4" fmla="*/ 0 w 176"/>
                  <a:gd name="T5" fmla="*/ 0 h 435"/>
                  <a:gd name="T6" fmla="*/ 0 w 176"/>
                  <a:gd name="T7" fmla="*/ 0 h 435"/>
                  <a:gd name="T8" fmla="*/ 0 w 176"/>
                  <a:gd name="T9" fmla="*/ 0 h 435"/>
                  <a:gd name="T10" fmla="*/ 0 60000 65536"/>
                  <a:gd name="T11" fmla="*/ 0 60000 65536"/>
                  <a:gd name="T12" fmla="*/ 0 60000 65536"/>
                  <a:gd name="T13" fmla="*/ 0 60000 65536"/>
                  <a:gd name="T14" fmla="*/ 0 60000 65536"/>
                  <a:gd name="T15" fmla="*/ 0 w 176"/>
                  <a:gd name="T16" fmla="*/ 0 h 435"/>
                  <a:gd name="T17" fmla="*/ 176 w 176"/>
                  <a:gd name="T18" fmla="*/ 435 h 435"/>
                </a:gdLst>
                <a:ahLst/>
                <a:cxnLst>
                  <a:cxn ang="T10">
                    <a:pos x="T0" y="T1"/>
                  </a:cxn>
                  <a:cxn ang="T11">
                    <a:pos x="T2" y="T3"/>
                  </a:cxn>
                  <a:cxn ang="T12">
                    <a:pos x="T4" y="T5"/>
                  </a:cxn>
                  <a:cxn ang="T13">
                    <a:pos x="T6" y="T7"/>
                  </a:cxn>
                  <a:cxn ang="T14">
                    <a:pos x="T8" y="T9"/>
                  </a:cxn>
                </a:cxnLst>
                <a:rect l="T15" t="T16" r="T17" b="T18"/>
                <a:pathLst>
                  <a:path w="176" h="435">
                    <a:moveTo>
                      <a:pt x="148" y="217"/>
                    </a:moveTo>
                    <a:cubicBezTo>
                      <a:pt x="148" y="316"/>
                      <a:pt x="86" y="401"/>
                      <a:pt x="0" y="435"/>
                    </a:cubicBezTo>
                    <a:cubicBezTo>
                      <a:pt x="101" y="414"/>
                      <a:pt x="176" y="324"/>
                      <a:pt x="176" y="217"/>
                    </a:cubicBezTo>
                    <a:cubicBezTo>
                      <a:pt x="176" y="110"/>
                      <a:pt x="101" y="21"/>
                      <a:pt x="0" y="0"/>
                    </a:cubicBezTo>
                    <a:cubicBezTo>
                      <a:pt x="86" y="34"/>
                      <a:pt x="148" y="118"/>
                      <a:pt x="148" y="217"/>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7" name="Group 87"/>
          <p:cNvGrpSpPr/>
          <p:nvPr/>
        </p:nvGrpSpPr>
        <p:grpSpPr>
          <a:xfrm>
            <a:off x="932943" y="4706211"/>
            <a:ext cx="442976" cy="410496"/>
            <a:chOff x="4353250" y="4662839"/>
            <a:chExt cx="442976" cy="410496"/>
          </a:xfrm>
        </p:grpSpPr>
        <p:sp>
          <p:nvSpPr>
            <p:cNvPr id="203" name="Oval 202"/>
            <p:cNvSpPr/>
            <p:nvPr/>
          </p:nvSpPr>
          <p:spPr>
            <a:xfrm>
              <a:off x="4501560" y="4932453"/>
              <a:ext cx="140882" cy="140882"/>
            </a:xfrm>
            <a:prstGeom prst="ellipse">
              <a:avLst/>
            </a:pr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89"/>
            <p:cNvGrpSpPr/>
            <p:nvPr/>
          </p:nvGrpSpPr>
          <p:grpSpPr>
            <a:xfrm>
              <a:off x="4353250" y="4662839"/>
              <a:ext cx="442976" cy="281897"/>
              <a:chOff x="4353250" y="4662839"/>
              <a:chExt cx="442976" cy="281897"/>
            </a:xfrm>
          </p:grpSpPr>
          <p:sp>
            <p:nvSpPr>
              <p:cNvPr id="205" name="Freeform 565"/>
              <p:cNvSpPr>
                <a:spLocks/>
              </p:cNvSpPr>
              <p:nvPr/>
            </p:nvSpPr>
            <p:spPr bwMode="auto">
              <a:xfrm rot="16200000">
                <a:off x="4524929" y="4770935"/>
                <a:ext cx="101738" cy="245863"/>
              </a:xfrm>
              <a:custGeom>
                <a:avLst/>
                <a:gdLst>
                  <a:gd name="T0" fmla="*/ 0 w 98"/>
                  <a:gd name="T1" fmla="*/ 0 h 243"/>
                  <a:gd name="T2" fmla="*/ 0 w 98"/>
                  <a:gd name="T3" fmla="*/ 0 h 243"/>
                  <a:gd name="T4" fmla="*/ 0 w 98"/>
                  <a:gd name="T5" fmla="*/ 0 h 243"/>
                  <a:gd name="T6" fmla="*/ 0 w 98"/>
                  <a:gd name="T7" fmla="*/ 0 h 243"/>
                  <a:gd name="T8" fmla="*/ 0 w 98"/>
                  <a:gd name="T9" fmla="*/ 0 h 243"/>
                  <a:gd name="T10" fmla="*/ 0 60000 65536"/>
                  <a:gd name="T11" fmla="*/ 0 60000 65536"/>
                  <a:gd name="T12" fmla="*/ 0 60000 65536"/>
                  <a:gd name="T13" fmla="*/ 0 60000 65536"/>
                  <a:gd name="T14" fmla="*/ 0 60000 65536"/>
                  <a:gd name="T15" fmla="*/ 0 w 98"/>
                  <a:gd name="T16" fmla="*/ 0 h 243"/>
                  <a:gd name="T17" fmla="*/ 98 w 98"/>
                  <a:gd name="T18" fmla="*/ 243 h 243"/>
                </a:gdLst>
                <a:ahLst/>
                <a:cxnLst>
                  <a:cxn ang="T10">
                    <a:pos x="T0" y="T1"/>
                  </a:cxn>
                  <a:cxn ang="T11">
                    <a:pos x="T2" y="T3"/>
                  </a:cxn>
                  <a:cxn ang="T12">
                    <a:pos x="T4" y="T5"/>
                  </a:cxn>
                  <a:cxn ang="T13">
                    <a:pos x="T6" y="T7"/>
                  </a:cxn>
                  <a:cxn ang="T14">
                    <a:pos x="T8" y="T9"/>
                  </a:cxn>
                </a:cxnLst>
                <a:rect l="T15" t="T16" r="T17" b="T18"/>
                <a:pathLst>
                  <a:path w="98" h="243">
                    <a:moveTo>
                      <a:pt x="82" y="121"/>
                    </a:moveTo>
                    <a:cubicBezTo>
                      <a:pt x="82" y="177"/>
                      <a:pt x="48" y="224"/>
                      <a:pt x="0" y="243"/>
                    </a:cubicBezTo>
                    <a:cubicBezTo>
                      <a:pt x="56" y="231"/>
                      <a:pt x="98" y="181"/>
                      <a:pt x="98" y="121"/>
                    </a:cubicBezTo>
                    <a:cubicBezTo>
                      <a:pt x="98" y="62"/>
                      <a:pt x="56" y="12"/>
                      <a:pt x="0" y="0"/>
                    </a:cubicBezTo>
                    <a:cubicBezTo>
                      <a:pt x="48" y="19"/>
                      <a:pt x="82" y="66"/>
                      <a:pt x="82" y="121"/>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6" name="Freeform 566"/>
              <p:cNvSpPr>
                <a:spLocks/>
              </p:cNvSpPr>
              <p:nvPr/>
            </p:nvSpPr>
            <p:spPr bwMode="auto">
              <a:xfrm rot="16200000">
                <a:off x="4504794" y="4661781"/>
                <a:ext cx="142007" cy="347598"/>
              </a:xfrm>
              <a:custGeom>
                <a:avLst/>
                <a:gdLst>
                  <a:gd name="T0" fmla="*/ 0 w 140"/>
                  <a:gd name="T1" fmla="*/ 0 h 343"/>
                  <a:gd name="T2" fmla="*/ 0 w 140"/>
                  <a:gd name="T3" fmla="*/ 1 h 343"/>
                  <a:gd name="T4" fmla="*/ 0 w 140"/>
                  <a:gd name="T5" fmla="*/ 0 h 343"/>
                  <a:gd name="T6" fmla="*/ 0 w 140"/>
                  <a:gd name="T7" fmla="*/ 0 h 343"/>
                  <a:gd name="T8" fmla="*/ 0 w 140"/>
                  <a:gd name="T9" fmla="*/ 0 h 343"/>
                  <a:gd name="T10" fmla="*/ 0 60000 65536"/>
                  <a:gd name="T11" fmla="*/ 0 60000 65536"/>
                  <a:gd name="T12" fmla="*/ 0 60000 65536"/>
                  <a:gd name="T13" fmla="*/ 0 60000 65536"/>
                  <a:gd name="T14" fmla="*/ 0 60000 65536"/>
                  <a:gd name="T15" fmla="*/ 0 w 140"/>
                  <a:gd name="T16" fmla="*/ 0 h 343"/>
                  <a:gd name="T17" fmla="*/ 140 w 140"/>
                  <a:gd name="T18" fmla="*/ 343 h 343"/>
                </a:gdLst>
                <a:ahLst/>
                <a:cxnLst>
                  <a:cxn ang="T10">
                    <a:pos x="T0" y="T1"/>
                  </a:cxn>
                  <a:cxn ang="T11">
                    <a:pos x="T2" y="T3"/>
                  </a:cxn>
                  <a:cxn ang="T12">
                    <a:pos x="T4" y="T5"/>
                  </a:cxn>
                  <a:cxn ang="T13">
                    <a:pos x="T6" y="T7"/>
                  </a:cxn>
                  <a:cxn ang="T14">
                    <a:pos x="T8" y="T9"/>
                  </a:cxn>
                </a:cxnLst>
                <a:rect l="T15" t="T16" r="T17" b="T18"/>
                <a:pathLst>
                  <a:path w="140" h="343">
                    <a:moveTo>
                      <a:pt x="117" y="171"/>
                    </a:moveTo>
                    <a:cubicBezTo>
                      <a:pt x="117" y="249"/>
                      <a:pt x="69" y="316"/>
                      <a:pt x="0" y="343"/>
                    </a:cubicBezTo>
                    <a:cubicBezTo>
                      <a:pt x="80" y="326"/>
                      <a:pt x="140" y="256"/>
                      <a:pt x="140" y="171"/>
                    </a:cubicBezTo>
                    <a:cubicBezTo>
                      <a:pt x="140" y="87"/>
                      <a:pt x="80" y="17"/>
                      <a:pt x="0" y="0"/>
                    </a:cubicBezTo>
                    <a:cubicBezTo>
                      <a:pt x="69" y="27"/>
                      <a:pt x="117" y="93"/>
                      <a:pt x="117" y="171"/>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Freeform 567"/>
              <p:cNvSpPr>
                <a:spLocks/>
              </p:cNvSpPr>
              <p:nvPr/>
            </p:nvSpPr>
            <p:spPr bwMode="auto">
              <a:xfrm rot="16200000">
                <a:off x="4484659" y="4531430"/>
                <a:ext cx="180158" cy="442976"/>
              </a:xfrm>
              <a:custGeom>
                <a:avLst/>
                <a:gdLst>
                  <a:gd name="T0" fmla="*/ 0 w 176"/>
                  <a:gd name="T1" fmla="*/ 0 h 435"/>
                  <a:gd name="T2" fmla="*/ 0 w 176"/>
                  <a:gd name="T3" fmla="*/ 1 h 435"/>
                  <a:gd name="T4" fmla="*/ 0 w 176"/>
                  <a:gd name="T5" fmla="*/ 0 h 435"/>
                  <a:gd name="T6" fmla="*/ 0 w 176"/>
                  <a:gd name="T7" fmla="*/ 0 h 435"/>
                  <a:gd name="T8" fmla="*/ 0 w 176"/>
                  <a:gd name="T9" fmla="*/ 0 h 435"/>
                  <a:gd name="T10" fmla="*/ 0 60000 65536"/>
                  <a:gd name="T11" fmla="*/ 0 60000 65536"/>
                  <a:gd name="T12" fmla="*/ 0 60000 65536"/>
                  <a:gd name="T13" fmla="*/ 0 60000 65536"/>
                  <a:gd name="T14" fmla="*/ 0 60000 65536"/>
                  <a:gd name="T15" fmla="*/ 0 w 176"/>
                  <a:gd name="T16" fmla="*/ 0 h 435"/>
                  <a:gd name="T17" fmla="*/ 176 w 176"/>
                  <a:gd name="T18" fmla="*/ 435 h 435"/>
                </a:gdLst>
                <a:ahLst/>
                <a:cxnLst>
                  <a:cxn ang="T10">
                    <a:pos x="T0" y="T1"/>
                  </a:cxn>
                  <a:cxn ang="T11">
                    <a:pos x="T2" y="T3"/>
                  </a:cxn>
                  <a:cxn ang="T12">
                    <a:pos x="T4" y="T5"/>
                  </a:cxn>
                  <a:cxn ang="T13">
                    <a:pos x="T6" y="T7"/>
                  </a:cxn>
                  <a:cxn ang="T14">
                    <a:pos x="T8" y="T9"/>
                  </a:cxn>
                </a:cxnLst>
                <a:rect l="T15" t="T16" r="T17" b="T18"/>
                <a:pathLst>
                  <a:path w="176" h="435">
                    <a:moveTo>
                      <a:pt x="148" y="217"/>
                    </a:moveTo>
                    <a:cubicBezTo>
                      <a:pt x="148" y="316"/>
                      <a:pt x="86" y="401"/>
                      <a:pt x="0" y="435"/>
                    </a:cubicBezTo>
                    <a:cubicBezTo>
                      <a:pt x="101" y="414"/>
                      <a:pt x="176" y="324"/>
                      <a:pt x="176" y="217"/>
                    </a:cubicBezTo>
                    <a:cubicBezTo>
                      <a:pt x="176" y="110"/>
                      <a:pt x="101" y="21"/>
                      <a:pt x="0" y="0"/>
                    </a:cubicBezTo>
                    <a:cubicBezTo>
                      <a:pt x="86" y="34"/>
                      <a:pt x="148" y="118"/>
                      <a:pt x="148" y="217"/>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9" name="Group 93"/>
          <p:cNvGrpSpPr/>
          <p:nvPr/>
        </p:nvGrpSpPr>
        <p:grpSpPr>
          <a:xfrm>
            <a:off x="5463432" y="4706211"/>
            <a:ext cx="442976" cy="410496"/>
            <a:chOff x="4353250" y="4662839"/>
            <a:chExt cx="442976" cy="410496"/>
          </a:xfrm>
        </p:grpSpPr>
        <p:sp>
          <p:nvSpPr>
            <p:cNvPr id="211" name="Oval 210"/>
            <p:cNvSpPr/>
            <p:nvPr/>
          </p:nvSpPr>
          <p:spPr>
            <a:xfrm>
              <a:off x="4501560" y="4932453"/>
              <a:ext cx="140882" cy="140882"/>
            </a:xfrm>
            <a:prstGeom prst="ellipse">
              <a:avLst/>
            </a:pr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95"/>
            <p:cNvGrpSpPr/>
            <p:nvPr/>
          </p:nvGrpSpPr>
          <p:grpSpPr>
            <a:xfrm>
              <a:off x="4353250" y="4662839"/>
              <a:ext cx="442976" cy="281897"/>
              <a:chOff x="4353250" y="4662839"/>
              <a:chExt cx="442976" cy="281897"/>
            </a:xfrm>
          </p:grpSpPr>
          <p:sp>
            <p:nvSpPr>
              <p:cNvPr id="213" name="Freeform 565"/>
              <p:cNvSpPr>
                <a:spLocks/>
              </p:cNvSpPr>
              <p:nvPr/>
            </p:nvSpPr>
            <p:spPr bwMode="auto">
              <a:xfrm rot="16200000">
                <a:off x="4524929" y="4770935"/>
                <a:ext cx="101738" cy="245863"/>
              </a:xfrm>
              <a:custGeom>
                <a:avLst/>
                <a:gdLst>
                  <a:gd name="T0" fmla="*/ 0 w 98"/>
                  <a:gd name="T1" fmla="*/ 0 h 243"/>
                  <a:gd name="T2" fmla="*/ 0 w 98"/>
                  <a:gd name="T3" fmla="*/ 0 h 243"/>
                  <a:gd name="T4" fmla="*/ 0 w 98"/>
                  <a:gd name="T5" fmla="*/ 0 h 243"/>
                  <a:gd name="T6" fmla="*/ 0 w 98"/>
                  <a:gd name="T7" fmla="*/ 0 h 243"/>
                  <a:gd name="T8" fmla="*/ 0 w 98"/>
                  <a:gd name="T9" fmla="*/ 0 h 243"/>
                  <a:gd name="T10" fmla="*/ 0 60000 65536"/>
                  <a:gd name="T11" fmla="*/ 0 60000 65536"/>
                  <a:gd name="T12" fmla="*/ 0 60000 65536"/>
                  <a:gd name="T13" fmla="*/ 0 60000 65536"/>
                  <a:gd name="T14" fmla="*/ 0 60000 65536"/>
                  <a:gd name="T15" fmla="*/ 0 w 98"/>
                  <a:gd name="T16" fmla="*/ 0 h 243"/>
                  <a:gd name="T17" fmla="*/ 98 w 98"/>
                  <a:gd name="T18" fmla="*/ 243 h 243"/>
                </a:gdLst>
                <a:ahLst/>
                <a:cxnLst>
                  <a:cxn ang="T10">
                    <a:pos x="T0" y="T1"/>
                  </a:cxn>
                  <a:cxn ang="T11">
                    <a:pos x="T2" y="T3"/>
                  </a:cxn>
                  <a:cxn ang="T12">
                    <a:pos x="T4" y="T5"/>
                  </a:cxn>
                  <a:cxn ang="T13">
                    <a:pos x="T6" y="T7"/>
                  </a:cxn>
                  <a:cxn ang="T14">
                    <a:pos x="T8" y="T9"/>
                  </a:cxn>
                </a:cxnLst>
                <a:rect l="T15" t="T16" r="T17" b="T18"/>
                <a:pathLst>
                  <a:path w="98" h="243">
                    <a:moveTo>
                      <a:pt x="82" y="121"/>
                    </a:moveTo>
                    <a:cubicBezTo>
                      <a:pt x="82" y="177"/>
                      <a:pt x="48" y="224"/>
                      <a:pt x="0" y="243"/>
                    </a:cubicBezTo>
                    <a:cubicBezTo>
                      <a:pt x="56" y="231"/>
                      <a:pt x="98" y="181"/>
                      <a:pt x="98" y="121"/>
                    </a:cubicBezTo>
                    <a:cubicBezTo>
                      <a:pt x="98" y="62"/>
                      <a:pt x="56" y="12"/>
                      <a:pt x="0" y="0"/>
                    </a:cubicBezTo>
                    <a:cubicBezTo>
                      <a:pt x="48" y="19"/>
                      <a:pt x="82" y="66"/>
                      <a:pt x="82" y="121"/>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4" name="Freeform 566"/>
              <p:cNvSpPr>
                <a:spLocks/>
              </p:cNvSpPr>
              <p:nvPr/>
            </p:nvSpPr>
            <p:spPr bwMode="auto">
              <a:xfrm rot="16200000">
                <a:off x="4504794" y="4661781"/>
                <a:ext cx="142007" cy="347598"/>
              </a:xfrm>
              <a:custGeom>
                <a:avLst/>
                <a:gdLst>
                  <a:gd name="T0" fmla="*/ 0 w 140"/>
                  <a:gd name="T1" fmla="*/ 0 h 343"/>
                  <a:gd name="T2" fmla="*/ 0 w 140"/>
                  <a:gd name="T3" fmla="*/ 1 h 343"/>
                  <a:gd name="T4" fmla="*/ 0 w 140"/>
                  <a:gd name="T5" fmla="*/ 0 h 343"/>
                  <a:gd name="T6" fmla="*/ 0 w 140"/>
                  <a:gd name="T7" fmla="*/ 0 h 343"/>
                  <a:gd name="T8" fmla="*/ 0 w 140"/>
                  <a:gd name="T9" fmla="*/ 0 h 343"/>
                  <a:gd name="T10" fmla="*/ 0 60000 65536"/>
                  <a:gd name="T11" fmla="*/ 0 60000 65536"/>
                  <a:gd name="T12" fmla="*/ 0 60000 65536"/>
                  <a:gd name="T13" fmla="*/ 0 60000 65536"/>
                  <a:gd name="T14" fmla="*/ 0 60000 65536"/>
                  <a:gd name="T15" fmla="*/ 0 w 140"/>
                  <a:gd name="T16" fmla="*/ 0 h 343"/>
                  <a:gd name="T17" fmla="*/ 140 w 140"/>
                  <a:gd name="T18" fmla="*/ 343 h 343"/>
                </a:gdLst>
                <a:ahLst/>
                <a:cxnLst>
                  <a:cxn ang="T10">
                    <a:pos x="T0" y="T1"/>
                  </a:cxn>
                  <a:cxn ang="T11">
                    <a:pos x="T2" y="T3"/>
                  </a:cxn>
                  <a:cxn ang="T12">
                    <a:pos x="T4" y="T5"/>
                  </a:cxn>
                  <a:cxn ang="T13">
                    <a:pos x="T6" y="T7"/>
                  </a:cxn>
                  <a:cxn ang="T14">
                    <a:pos x="T8" y="T9"/>
                  </a:cxn>
                </a:cxnLst>
                <a:rect l="T15" t="T16" r="T17" b="T18"/>
                <a:pathLst>
                  <a:path w="140" h="343">
                    <a:moveTo>
                      <a:pt x="117" y="171"/>
                    </a:moveTo>
                    <a:cubicBezTo>
                      <a:pt x="117" y="249"/>
                      <a:pt x="69" y="316"/>
                      <a:pt x="0" y="343"/>
                    </a:cubicBezTo>
                    <a:cubicBezTo>
                      <a:pt x="80" y="326"/>
                      <a:pt x="140" y="256"/>
                      <a:pt x="140" y="171"/>
                    </a:cubicBezTo>
                    <a:cubicBezTo>
                      <a:pt x="140" y="87"/>
                      <a:pt x="80" y="17"/>
                      <a:pt x="0" y="0"/>
                    </a:cubicBezTo>
                    <a:cubicBezTo>
                      <a:pt x="69" y="27"/>
                      <a:pt x="117" y="93"/>
                      <a:pt x="117" y="171"/>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5" name="Freeform 567"/>
              <p:cNvSpPr>
                <a:spLocks/>
              </p:cNvSpPr>
              <p:nvPr/>
            </p:nvSpPr>
            <p:spPr bwMode="auto">
              <a:xfrm rot="16200000">
                <a:off x="4484659" y="4531430"/>
                <a:ext cx="180158" cy="442976"/>
              </a:xfrm>
              <a:custGeom>
                <a:avLst/>
                <a:gdLst>
                  <a:gd name="T0" fmla="*/ 0 w 176"/>
                  <a:gd name="T1" fmla="*/ 0 h 435"/>
                  <a:gd name="T2" fmla="*/ 0 w 176"/>
                  <a:gd name="T3" fmla="*/ 1 h 435"/>
                  <a:gd name="T4" fmla="*/ 0 w 176"/>
                  <a:gd name="T5" fmla="*/ 0 h 435"/>
                  <a:gd name="T6" fmla="*/ 0 w 176"/>
                  <a:gd name="T7" fmla="*/ 0 h 435"/>
                  <a:gd name="T8" fmla="*/ 0 w 176"/>
                  <a:gd name="T9" fmla="*/ 0 h 435"/>
                  <a:gd name="T10" fmla="*/ 0 60000 65536"/>
                  <a:gd name="T11" fmla="*/ 0 60000 65536"/>
                  <a:gd name="T12" fmla="*/ 0 60000 65536"/>
                  <a:gd name="T13" fmla="*/ 0 60000 65536"/>
                  <a:gd name="T14" fmla="*/ 0 60000 65536"/>
                  <a:gd name="T15" fmla="*/ 0 w 176"/>
                  <a:gd name="T16" fmla="*/ 0 h 435"/>
                  <a:gd name="T17" fmla="*/ 176 w 176"/>
                  <a:gd name="T18" fmla="*/ 435 h 435"/>
                </a:gdLst>
                <a:ahLst/>
                <a:cxnLst>
                  <a:cxn ang="T10">
                    <a:pos x="T0" y="T1"/>
                  </a:cxn>
                  <a:cxn ang="T11">
                    <a:pos x="T2" y="T3"/>
                  </a:cxn>
                  <a:cxn ang="T12">
                    <a:pos x="T4" y="T5"/>
                  </a:cxn>
                  <a:cxn ang="T13">
                    <a:pos x="T6" y="T7"/>
                  </a:cxn>
                  <a:cxn ang="T14">
                    <a:pos x="T8" y="T9"/>
                  </a:cxn>
                </a:cxnLst>
                <a:rect l="T15" t="T16" r="T17" b="T18"/>
                <a:pathLst>
                  <a:path w="176" h="435">
                    <a:moveTo>
                      <a:pt x="148" y="217"/>
                    </a:moveTo>
                    <a:cubicBezTo>
                      <a:pt x="148" y="316"/>
                      <a:pt x="86" y="401"/>
                      <a:pt x="0" y="435"/>
                    </a:cubicBezTo>
                    <a:cubicBezTo>
                      <a:pt x="101" y="414"/>
                      <a:pt x="176" y="324"/>
                      <a:pt x="176" y="217"/>
                    </a:cubicBezTo>
                    <a:cubicBezTo>
                      <a:pt x="176" y="110"/>
                      <a:pt x="101" y="21"/>
                      <a:pt x="0" y="0"/>
                    </a:cubicBezTo>
                    <a:cubicBezTo>
                      <a:pt x="86" y="34"/>
                      <a:pt x="148" y="118"/>
                      <a:pt x="148" y="217"/>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1" name="Group 164"/>
          <p:cNvGrpSpPr/>
          <p:nvPr/>
        </p:nvGrpSpPr>
        <p:grpSpPr>
          <a:xfrm>
            <a:off x="7728677" y="4706211"/>
            <a:ext cx="442976" cy="410496"/>
            <a:chOff x="4353250" y="4662839"/>
            <a:chExt cx="442976" cy="410496"/>
          </a:xfrm>
        </p:grpSpPr>
        <p:sp>
          <p:nvSpPr>
            <p:cNvPr id="217" name="Oval 216"/>
            <p:cNvSpPr/>
            <p:nvPr/>
          </p:nvSpPr>
          <p:spPr>
            <a:xfrm>
              <a:off x="4501560" y="4932453"/>
              <a:ext cx="140882" cy="140882"/>
            </a:xfrm>
            <a:prstGeom prst="ellipse">
              <a:avLst/>
            </a:pr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166"/>
            <p:cNvGrpSpPr/>
            <p:nvPr/>
          </p:nvGrpSpPr>
          <p:grpSpPr>
            <a:xfrm>
              <a:off x="4353250" y="4662839"/>
              <a:ext cx="442976" cy="281897"/>
              <a:chOff x="4353250" y="4662839"/>
              <a:chExt cx="442976" cy="281897"/>
            </a:xfrm>
          </p:grpSpPr>
          <p:sp>
            <p:nvSpPr>
              <p:cNvPr id="219" name="Freeform 565"/>
              <p:cNvSpPr>
                <a:spLocks/>
              </p:cNvSpPr>
              <p:nvPr/>
            </p:nvSpPr>
            <p:spPr bwMode="auto">
              <a:xfrm rot="16200000">
                <a:off x="4524929" y="4770935"/>
                <a:ext cx="101738" cy="245863"/>
              </a:xfrm>
              <a:custGeom>
                <a:avLst/>
                <a:gdLst>
                  <a:gd name="T0" fmla="*/ 0 w 98"/>
                  <a:gd name="T1" fmla="*/ 0 h 243"/>
                  <a:gd name="T2" fmla="*/ 0 w 98"/>
                  <a:gd name="T3" fmla="*/ 0 h 243"/>
                  <a:gd name="T4" fmla="*/ 0 w 98"/>
                  <a:gd name="T5" fmla="*/ 0 h 243"/>
                  <a:gd name="T6" fmla="*/ 0 w 98"/>
                  <a:gd name="T7" fmla="*/ 0 h 243"/>
                  <a:gd name="T8" fmla="*/ 0 w 98"/>
                  <a:gd name="T9" fmla="*/ 0 h 243"/>
                  <a:gd name="T10" fmla="*/ 0 60000 65536"/>
                  <a:gd name="T11" fmla="*/ 0 60000 65536"/>
                  <a:gd name="T12" fmla="*/ 0 60000 65536"/>
                  <a:gd name="T13" fmla="*/ 0 60000 65536"/>
                  <a:gd name="T14" fmla="*/ 0 60000 65536"/>
                  <a:gd name="T15" fmla="*/ 0 w 98"/>
                  <a:gd name="T16" fmla="*/ 0 h 243"/>
                  <a:gd name="T17" fmla="*/ 98 w 98"/>
                  <a:gd name="T18" fmla="*/ 243 h 243"/>
                </a:gdLst>
                <a:ahLst/>
                <a:cxnLst>
                  <a:cxn ang="T10">
                    <a:pos x="T0" y="T1"/>
                  </a:cxn>
                  <a:cxn ang="T11">
                    <a:pos x="T2" y="T3"/>
                  </a:cxn>
                  <a:cxn ang="T12">
                    <a:pos x="T4" y="T5"/>
                  </a:cxn>
                  <a:cxn ang="T13">
                    <a:pos x="T6" y="T7"/>
                  </a:cxn>
                  <a:cxn ang="T14">
                    <a:pos x="T8" y="T9"/>
                  </a:cxn>
                </a:cxnLst>
                <a:rect l="T15" t="T16" r="T17" b="T18"/>
                <a:pathLst>
                  <a:path w="98" h="243">
                    <a:moveTo>
                      <a:pt x="82" y="121"/>
                    </a:moveTo>
                    <a:cubicBezTo>
                      <a:pt x="82" y="177"/>
                      <a:pt x="48" y="224"/>
                      <a:pt x="0" y="243"/>
                    </a:cubicBezTo>
                    <a:cubicBezTo>
                      <a:pt x="56" y="231"/>
                      <a:pt x="98" y="181"/>
                      <a:pt x="98" y="121"/>
                    </a:cubicBezTo>
                    <a:cubicBezTo>
                      <a:pt x="98" y="62"/>
                      <a:pt x="56" y="12"/>
                      <a:pt x="0" y="0"/>
                    </a:cubicBezTo>
                    <a:cubicBezTo>
                      <a:pt x="48" y="19"/>
                      <a:pt x="82" y="66"/>
                      <a:pt x="82" y="121"/>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0" name="Freeform 566"/>
              <p:cNvSpPr>
                <a:spLocks/>
              </p:cNvSpPr>
              <p:nvPr/>
            </p:nvSpPr>
            <p:spPr bwMode="auto">
              <a:xfrm rot="16200000">
                <a:off x="4504794" y="4661781"/>
                <a:ext cx="142007" cy="347598"/>
              </a:xfrm>
              <a:custGeom>
                <a:avLst/>
                <a:gdLst>
                  <a:gd name="T0" fmla="*/ 0 w 140"/>
                  <a:gd name="T1" fmla="*/ 0 h 343"/>
                  <a:gd name="T2" fmla="*/ 0 w 140"/>
                  <a:gd name="T3" fmla="*/ 1 h 343"/>
                  <a:gd name="T4" fmla="*/ 0 w 140"/>
                  <a:gd name="T5" fmla="*/ 0 h 343"/>
                  <a:gd name="T6" fmla="*/ 0 w 140"/>
                  <a:gd name="T7" fmla="*/ 0 h 343"/>
                  <a:gd name="T8" fmla="*/ 0 w 140"/>
                  <a:gd name="T9" fmla="*/ 0 h 343"/>
                  <a:gd name="T10" fmla="*/ 0 60000 65536"/>
                  <a:gd name="T11" fmla="*/ 0 60000 65536"/>
                  <a:gd name="T12" fmla="*/ 0 60000 65536"/>
                  <a:gd name="T13" fmla="*/ 0 60000 65536"/>
                  <a:gd name="T14" fmla="*/ 0 60000 65536"/>
                  <a:gd name="T15" fmla="*/ 0 w 140"/>
                  <a:gd name="T16" fmla="*/ 0 h 343"/>
                  <a:gd name="T17" fmla="*/ 140 w 140"/>
                  <a:gd name="T18" fmla="*/ 343 h 343"/>
                </a:gdLst>
                <a:ahLst/>
                <a:cxnLst>
                  <a:cxn ang="T10">
                    <a:pos x="T0" y="T1"/>
                  </a:cxn>
                  <a:cxn ang="T11">
                    <a:pos x="T2" y="T3"/>
                  </a:cxn>
                  <a:cxn ang="T12">
                    <a:pos x="T4" y="T5"/>
                  </a:cxn>
                  <a:cxn ang="T13">
                    <a:pos x="T6" y="T7"/>
                  </a:cxn>
                  <a:cxn ang="T14">
                    <a:pos x="T8" y="T9"/>
                  </a:cxn>
                </a:cxnLst>
                <a:rect l="T15" t="T16" r="T17" b="T18"/>
                <a:pathLst>
                  <a:path w="140" h="343">
                    <a:moveTo>
                      <a:pt x="117" y="171"/>
                    </a:moveTo>
                    <a:cubicBezTo>
                      <a:pt x="117" y="249"/>
                      <a:pt x="69" y="316"/>
                      <a:pt x="0" y="343"/>
                    </a:cubicBezTo>
                    <a:cubicBezTo>
                      <a:pt x="80" y="326"/>
                      <a:pt x="140" y="256"/>
                      <a:pt x="140" y="171"/>
                    </a:cubicBezTo>
                    <a:cubicBezTo>
                      <a:pt x="140" y="87"/>
                      <a:pt x="80" y="17"/>
                      <a:pt x="0" y="0"/>
                    </a:cubicBezTo>
                    <a:cubicBezTo>
                      <a:pt x="69" y="27"/>
                      <a:pt x="117" y="93"/>
                      <a:pt x="117" y="171"/>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Freeform 567"/>
              <p:cNvSpPr>
                <a:spLocks/>
              </p:cNvSpPr>
              <p:nvPr/>
            </p:nvSpPr>
            <p:spPr bwMode="auto">
              <a:xfrm rot="16200000">
                <a:off x="4484659" y="4531430"/>
                <a:ext cx="180158" cy="442976"/>
              </a:xfrm>
              <a:custGeom>
                <a:avLst/>
                <a:gdLst>
                  <a:gd name="T0" fmla="*/ 0 w 176"/>
                  <a:gd name="T1" fmla="*/ 0 h 435"/>
                  <a:gd name="T2" fmla="*/ 0 w 176"/>
                  <a:gd name="T3" fmla="*/ 1 h 435"/>
                  <a:gd name="T4" fmla="*/ 0 w 176"/>
                  <a:gd name="T5" fmla="*/ 0 h 435"/>
                  <a:gd name="T6" fmla="*/ 0 w 176"/>
                  <a:gd name="T7" fmla="*/ 0 h 435"/>
                  <a:gd name="T8" fmla="*/ 0 w 176"/>
                  <a:gd name="T9" fmla="*/ 0 h 435"/>
                  <a:gd name="T10" fmla="*/ 0 60000 65536"/>
                  <a:gd name="T11" fmla="*/ 0 60000 65536"/>
                  <a:gd name="T12" fmla="*/ 0 60000 65536"/>
                  <a:gd name="T13" fmla="*/ 0 60000 65536"/>
                  <a:gd name="T14" fmla="*/ 0 60000 65536"/>
                  <a:gd name="T15" fmla="*/ 0 w 176"/>
                  <a:gd name="T16" fmla="*/ 0 h 435"/>
                  <a:gd name="T17" fmla="*/ 176 w 176"/>
                  <a:gd name="T18" fmla="*/ 435 h 435"/>
                </a:gdLst>
                <a:ahLst/>
                <a:cxnLst>
                  <a:cxn ang="T10">
                    <a:pos x="T0" y="T1"/>
                  </a:cxn>
                  <a:cxn ang="T11">
                    <a:pos x="T2" y="T3"/>
                  </a:cxn>
                  <a:cxn ang="T12">
                    <a:pos x="T4" y="T5"/>
                  </a:cxn>
                  <a:cxn ang="T13">
                    <a:pos x="T6" y="T7"/>
                  </a:cxn>
                  <a:cxn ang="T14">
                    <a:pos x="T8" y="T9"/>
                  </a:cxn>
                </a:cxnLst>
                <a:rect l="T15" t="T16" r="T17" b="T18"/>
                <a:pathLst>
                  <a:path w="176" h="435">
                    <a:moveTo>
                      <a:pt x="148" y="217"/>
                    </a:moveTo>
                    <a:cubicBezTo>
                      <a:pt x="148" y="316"/>
                      <a:pt x="86" y="401"/>
                      <a:pt x="0" y="435"/>
                    </a:cubicBezTo>
                    <a:cubicBezTo>
                      <a:pt x="101" y="414"/>
                      <a:pt x="176" y="324"/>
                      <a:pt x="176" y="217"/>
                    </a:cubicBezTo>
                    <a:cubicBezTo>
                      <a:pt x="176" y="110"/>
                      <a:pt x="101" y="21"/>
                      <a:pt x="0" y="0"/>
                    </a:cubicBezTo>
                    <a:cubicBezTo>
                      <a:pt x="86" y="34"/>
                      <a:pt x="148" y="118"/>
                      <a:pt x="148" y="217"/>
                    </a:cubicBezTo>
                    <a:close/>
                  </a:path>
                </a:pathLst>
              </a:custGeom>
              <a:solidFill>
                <a:schemeClr val="bg1"/>
              </a:solidFill>
              <a:ln>
                <a:noFill/>
              </a:ln>
              <a:effectLst>
                <a:outerShdw blurRad="1905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3" name="Group 5"/>
          <p:cNvGrpSpPr/>
          <p:nvPr/>
        </p:nvGrpSpPr>
        <p:grpSpPr>
          <a:xfrm>
            <a:off x="0" y="5981909"/>
            <a:ext cx="9144003" cy="876097"/>
            <a:chOff x="-2" y="6338796"/>
            <a:chExt cx="9144002" cy="876097"/>
          </a:xfrm>
        </p:grpSpPr>
        <p:sp>
          <p:nvSpPr>
            <p:cNvPr id="77" name="Rectangle 76"/>
            <p:cNvSpPr/>
            <p:nvPr/>
          </p:nvSpPr>
          <p:spPr>
            <a:xfrm rot="10800000">
              <a:off x="0" y="6338798"/>
              <a:ext cx="9144000" cy="51583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8" name="Rectangle 77"/>
            <p:cNvSpPr/>
            <p:nvPr/>
          </p:nvSpPr>
          <p:spPr>
            <a:xfrm rot="10800000">
              <a:off x="0" y="6338796"/>
              <a:ext cx="9144000" cy="515837"/>
            </a:xfrm>
            <a:prstGeom prst="rect">
              <a:avLst/>
            </a:prstGeom>
            <a:gradFill flip="none" rotWithShape="1">
              <a:gsLst>
                <a:gs pos="0">
                  <a:schemeClr val="bg1">
                    <a:alpha val="50000"/>
                  </a:schemeClr>
                </a:gs>
                <a:gs pos="50000">
                  <a:schemeClr val="bg1"/>
                </a:gs>
                <a:gs pos="100000">
                  <a:schemeClr val="bg1">
                    <a:alpha val="5000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9" name="Rectangle 78"/>
            <p:cNvSpPr/>
            <p:nvPr/>
          </p:nvSpPr>
          <p:spPr>
            <a:xfrm rot="10800000" flipV="1">
              <a:off x="-2" y="6338796"/>
              <a:ext cx="9144000" cy="87609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pic>
        <p:nvPicPr>
          <p:cNvPr id="129" name="Picture 128" descr="BP_3q_back_01.png"/>
          <p:cNvPicPr>
            <a:picLocks noChangeAspect="1"/>
          </p:cNvPicPr>
          <p:nvPr/>
        </p:nvPicPr>
        <p:blipFill>
          <a:blip r:embed="rId19" cstate="screen"/>
          <a:srcRect/>
          <a:stretch>
            <a:fillRect/>
          </a:stretch>
        </p:blipFill>
        <p:spPr>
          <a:xfrm>
            <a:off x="268696" y="3325921"/>
            <a:ext cx="576557" cy="492723"/>
          </a:xfrm>
          <a:prstGeom prst="rect">
            <a:avLst/>
          </a:prstGeom>
        </p:spPr>
      </p:pic>
      <p:grpSp>
        <p:nvGrpSpPr>
          <p:cNvPr id="25" name="Group 142"/>
          <p:cNvGrpSpPr/>
          <p:nvPr/>
        </p:nvGrpSpPr>
        <p:grpSpPr>
          <a:xfrm>
            <a:off x="552508" y="3529346"/>
            <a:ext cx="760869" cy="617533"/>
            <a:chOff x="5115028" y="2002396"/>
            <a:chExt cx="3266972" cy="2797344"/>
          </a:xfrm>
        </p:grpSpPr>
        <p:pic>
          <p:nvPicPr>
            <p:cNvPr id="137" name="Picture 129" descr="laptop_cutout"/>
            <p:cNvPicPr>
              <a:picLocks noChangeAspect="1" noChangeArrowheads="1"/>
            </p:cNvPicPr>
            <p:nvPr/>
          </p:nvPicPr>
          <p:blipFill>
            <a:blip r:embed="rId20" cstate="screen"/>
            <a:stretch>
              <a:fillRect/>
            </a:stretch>
          </p:blipFill>
          <p:spPr bwMode="auto">
            <a:xfrm>
              <a:off x="5115028" y="2002396"/>
              <a:ext cx="3266972" cy="2797344"/>
            </a:xfrm>
            <a:prstGeom prst="rect">
              <a:avLst/>
            </a:prstGeom>
            <a:noFill/>
            <a:ln>
              <a:noFill/>
            </a:ln>
          </p:spPr>
        </p:pic>
        <p:grpSp>
          <p:nvGrpSpPr>
            <p:cNvPr id="26" name="Group 14"/>
            <p:cNvGrpSpPr/>
            <p:nvPr/>
          </p:nvGrpSpPr>
          <p:grpSpPr>
            <a:xfrm>
              <a:off x="5570918" y="2119719"/>
              <a:ext cx="2357178" cy="1513422"/>
              <a:chOff x="6782188" y="4647518"/>
              <a:chExt cx="2048054" cy="1473882"/>
            </a:xfrm>
          </p:grpSpPr>
          <p:pic>
            <p:nvPicPr>
              <p:cNvPr id="143" name="Picture 11" descr="converj_vdi.png"/>
              <p:cNvPicPr>
                <a:picLocks noChangeAspect="1"/>
              </p:cNvPicPr>
              <p:nvPr/>
            </p:nvPicPr>
            <p:blipFill>
              <a:blip r:embed="rId21" cstate="screen"/>
              <a:srcRect/>
              <a:stretch>
                <a:fillRect/>
              </a:stretch>
            </p:blipFill>
            <p:spPr bwMode="auto">
              <a:xfrm>
                <a:off x="6847785" y="4701867"/>
                <a:ext cx="1982457" cy="1405567"/>
              </a:xfrm>
              <a:prstGeom prst="rect">
                <a:avLst/>
              </a:prstGeom>
              <a:noFill/>
              <a:ln w="9525">
                <a:noFill/>
                <a:miter lim="800000"/>
                <a:headEnd/>
                <a:tailEnd/>
              </a:ln>
              <a:effectLst>
                <a:innerShdw blurRad="114300">
                  <a:prstClr val="black"/>
                </a:innerShdw>
              </a:effectLst>
            </p:spPr>
          </p:pic>
          <p:pic>
            <p:nvPicPr>
              <p:cNvPr id="144" name="Picture 3" descr="HUB_Rich.png"/>
              <p:cNvPicPr>
                <a:picLocks noChangeAspect="1"/>
              </p:cNvPicPr>
              <p:nvPr/>
            </p:nvPicPr>
            <p:blipFill>
              <a:blip r:embed="rId22" cstate="screen"/>
              <a:srcRect/>
              <a:stretch>
                <a:fillRect/>
              </a:stretch>
            </p:blipFill>
            <p:spPr bwMode="auto">
              <a:xfrm>
                <a:off x="6782188" y="4647518"/>
                <a:ext cx="739387" cy="1473882"/>
              </a:xfrm>
              <a:prstGeom prst="rect">
                <a:avLst/>
              </a:prstGeom>
              <a:noFill/>
              <a:ln w="9525">
                <a:noFill/>
                <a:miter lim="800000"/>
                <a:headEnd/>
                <a:tailEnd/>
              </a:ln>
            </p:spPr>
          </p:pic>
        </p:grpSp>
        <p:sp>
          <p:nvSpPr>
            <p:cNvPr id="142" name="Rectangle 141"/>
            <p:cNvSpPr/>
            <p:nvPr/>
          </p:nvSpPr>
          <p:spPr>
            <a:xfrm>
              <a:off x="5619366" y="2165078"/>
              <a:ext cx="775489" cy="1443274"/>
            </a:xfrm>
            <a:prstGeom prst="rect">
              <a:avLst/>
            </a:prstGeom>
            <a:noFill/>
            <a:ln w="28575" cap="flat" cmpd="sng" algn="ctr">
              <a:solidFill>
                <a:srgbClr val="F68B1F"/>
              </a:solidFill>
              <a:prstDash val="solid"/>
              <a:round/>
              <a:headEnd type="none" w="med" len="med"/>
              <a:tailEnd type="none"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7" name="Group 121"/>
          <p:cNvGrpSpPr/>
          <p:nvPr/>
        </p:nvGrpSpPr>
        <p:grpSpPr>
          <a:xfrm>
            <a:off x="3745942" y="2491037"/>
            <a:ext cx="1542025" cy="1529437"/>
            <a:chOff x="3757424" y="929338"/>
            <a:chExt cx="1629152" cy="1613597"/>
          </a:xfrm>
        </p:grpSpPr>
        <p:pic>
          <p:nvPicPr>
            <p:cNvPr id="107" name="Picture 106" descr="Device_cloud_white_3041_default_256.png"/>
            <p:cNvPicPr>
              <a:picLocks noChangeAspect="1"/>
            </p:cNvPicPr>
            <p:nvPr/>
          </p:nvPicPr>
          <p:blipFill>
            <a:blip r:embed="rId11" cstate="print"/>
            <a:stretch>
              <a:fillRect/>
            </a:stretch>
          </p:blipFill>
          <p:spPr>
            <a:xfrm>
              <a:off x="3859724" y="929338"/>
              <a:ext cx="1424552" cy="1424552"/>
            </a:xfrm>
            <a:prstGeom prst="rect">
              <a:avLst/>
            </a:prstGeom>
            <a:effectLst>
              <a:outerShdw blurRad="685800" sx="102000" sy="102000" algn="ctr" rotWithShape="0">
                <a:schemeClr val="bg1"/>
              </a:outerShdw>
            </a:effectLst>
          </p:spPr>
        </p:pic>
        <p:sp>
          <p:nvSpPr>
            <p:cNvPr id="108" name="Oval 107"/>
            <p:cNvSpPr/>
            <p:nvPr/>
          </p:nvSpPr>
          <p:spPr>
            <a:xfrm>
              <a:off x="3757424" y="2148568"/>
              <a:ext cx="1629152" cy="394367"/>
            </a:xfrm>
            <a:prstGeom prst="ellipse">
              <a:avLst/>
            </a:prstGeom>
            <a:gradFill flip="none" rotWithShape="1">
              <a:gsLst>
                <a:gs pos="0">
                  <a:srgbClr val="000000">
                    <a:alpha val="19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145" name="TextBox 144"/>
          <p:cNvSpPr txBox="1"/>
          <p:nvPr/>
        </p:nvSpPr>
        <p:spPr>
          <a:xfrm>
            <a:off x="3949164" y="2931487"/>
            <a:ext cx="1150547" cy="646331"/>
          </a:xfrm>
          <a:prstGeom prst="rect">
            <a:avLst/>
          </a:prstGeom>
          <a:noFill/>
        </p:spPr>
        <p:txBody>
          <a:bodyPr wrap="square" rtlCol="0">
            <a:spAutoFit/>
          </a:bodyPr>
          <a:lstStyle/>
          <a:p>
            <a:pPr algn="ctr"/>
            <a:r>
              <a:rPr lang="en-US" sz="1200" dirty="0" smtClean="0">
                <a:solidFill>
                  <a:srgbClr val="08252E"/>
                </a:solidFill>
              </a:rPr>
              <a:t>Workspace-optimized LAN/WAN</a:t>
            </a:r>
            <a:endParaRPr lang="en-US" sz="1200" dirty="0">
              <a:solidFill>
                <a:srgbClr val="08252E"/>
              </a:solidFill>
            </a:endParaRPr>
          </a:p>
        </p:txBody>
      </p:sp>
      <p:grpSp>
        <p:nvGrpSpPr>
          <p:cNvPr id="28" name="Group 46"/>
          <p:cNvGrpSpPr/>
          <p:nvPr/>
        </p:nvGrpSpPr>
        <p:grpSpPr>
          <a:xfrm>
            <a:off x="981691" y="2693887"/>
            <a:ext cx="584874" cy="554517"/>
            <a:chOff x="7175867" y="3688548"/>
            <a:chExt cx="1772359" cy="1839090"/>
          </a:xfrm>
        </p:grpSpPr>
        <p:pic>
          <p:nvPicPr>
            <p:cNvPr id="148" name="Picture 2"/>
            <p:cNvPicPr>
              <a:picLocks noChangeAspect="1" noChangeArrowheads="1"/>
            </p:cNvPicPr>
            <p:nvPr/>
          </p:nvPicPr>
          <p:blipFill>
            <a:blip r:embed="rId23" cstate="screen"/>
            <a:srcRect/>
            <a:stretch>
              <a:fillRect/>
            </a:stretch>
          </p:blipFill>
          <p:spPr bwMode="auto">
            <a:xfrm>
              <a:off x="7998981" y="3877981"/>
              <a:ext cx="949245" cy="590950"/>
            </a:xfrm>
            <a:prstGeom prst="roundRect">
              <a:avLst/>
            </a:prstGeom>
            <a:noFill/>
            <a:ln w="9525">
              <a:noFill/>
              <a:miter lim="800000"/>
              <a:headEnd/>
              <a:tailEnd/>
            </a:ln>
            <a:effectLst/>
          </p:spPr>
        </p:pic>
        <p:pic>
          <p:nvPicPr>
            <p:cNvPr id="149" name="Picture 4" descr="http://images.apple.com/ipad/features/images/overview_homescreen_20100225.jpg"/>
            <p:cNvPicPr>
              <a:picLocks noChangeAspect="1" noChangeArrowheads="1"/>
            </p:cNvPicPr>
            <p:nvPr/>
          </p:nvPicPr>
          <p:blipFill>
            <a:blip r:embed="rId24" cstate="screen"/>
            <a:srcRect/>
            <a:stretch>
              <a:fillRect/>
            </a:stretch>
          </p:blipFill>
          <p:spPr bwMode="auto">
            <a:xfrm>
              <a:off x="7175867" y="3688548"/>
              <a:ext cx="1220414" cy="1839090"/>
            </a:xfrm>
            <a:prstGeom prst="rect">
              <a:avLst/>
            </a:prstGeom>
            <a:noFill/>
            <a:effectLst/>
          </p:spPr>
        </p:pic>
      </p:grpSp>
      <p:pic>
        <p:nvPicPr>
          <p:cNvPr id="126" name="Picture 125" descr="SlimBig.png"/>
          <p:cNvPicPr>
            <a:picLocks noChangeAspect="1"/>
          </p:cNvPicPr>
          <p:nvPr/>
        </p:nvPicPr>
        <p:blipFill>
          <a:blip r:embed="rId25" cstate="screen"/>
          <a:stretch>
            <a:fillRect/>
          </a:stretch>
        </p:blipFill>
        <p:spPr>
          <a:xfrm>
            <a:off x="1117563" y="3082726"/>
            <a:ext cx="429292" cy="733846"/>
          </a:xfrm>
          <a:prstGeom prst="rect">
            <a:avLst/>
          </a:prstGeom>
        </p:spPr>
      </p:pic>
      <p:sp>
        <p:nvSpPr>
          <p:cNvPr id="29" name="Rectangle 28"/>
          <p:cNvSpPr/>
          <p:nvPr/>
        </p:nvSpPr>
        <p:spPr>
          <a:xfrm>
            <a:off x="0" y="5969000"/>
            <a:ext cx="9144000" cy="889000"/>
          </a:xfrm>
          <a:prstGeom prst="rect">
            <a:avLst/>
          </a:prstGeom>
          <a:gradFill flip="none" rotWithShape="1">
            <a:gsLst>
              <a:gs pos="0">
                <a:schemeClr val="accent6"/>
              </a:gs>
              <a:gs pos="100000">
                <a:schemeClr val="accent6">
                  <a:lumMod val="20000"/>
                  <a:lumOff val="80000"/>
                </a:schemeClr>
              </a:gs>
            </a:gsLst>
            <a:lin ang="162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 name="TextBox 29"/>
          <p:cNvSpPr txBox="1"/>
          <p:nvPr/>
        </p:nvSpPr>
        <p:spPr>
          <a:xfrm>
            <a:off x="0" y="6049819"/>
            <a:ext cx="9144000" cy="1138773"/>
          </a:xfrm>
          <a:prstGeom prst="rect">
            <a:avLst/>
          </a:prstGeom>
          <a:noFill/>
        </p:spPr>
        <p:txBody>
          <a:bodyPr wrap="square" rtlCol="0">
            <a:spAutoFit/>
          </a:bodyPr>
          <a:lstStyle/>
          <a:p>
            <a:pPr algn="ctr"/>
            <a:r>
              <a:rPr lang="en-US" sz="2200" dirty="0">
                <a:solidFill>
                  <a:schemeClr val="bg1"/>
                </a:solidFill>
                <a:effectLst>
                  <a:outerShdw blurRad="50800" dist="38100" dir="2700000" algn="tl" rotWithShape="0">
                    <a:prstClr val="black">
                      <a:alpha val="40000"/>
                    </a:prstClr>
                  </a:outerShdw>
                </a:effectLst>
              </a:rPr>
              <a:t>Uncompromised User Experience Enabled by the Virtualization-Aware Borderless Network</a:t>
            </a:r>
          </a:p>
          <a:p>
            <a:endParaRPr lang="en-US" sz="2400" dirty="0">
              <a:effectLst>
                <a:outerShdw blurRad="50800" dist="38100" dir="2700000" algn="tl" rotWithShape="0">
                  <a:prstClr val="black">
                    <a:alpha val="40000"/>
                  </a:prst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repeatCount="400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
                                        <p:tgtEl>
                                          <p:spTgt spid="17"/>
                                        </p:tgtEl>
                                      </p:cBhvr>
                                    </p:animEffect>
                                  </p:childTnLst>
                                </p:cTn>
                              </p:par>
                            </p:childTnLst>
                          </p:cTn>
                        </p:par>
                        <p:par>
                          <p:cTn id="13" fill="hold">
                            <p:stCondLst>
                              <p:cond delay="900"/>
                            </p:stCondLst>
                            <p:childTnLst>
                              <p:par>
                                <p:cTn id="14" presetID="2" presetClass="entr" presetSubtype="4" decel="10000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400"/>
                            </p:stCondLst>
                            <p:childTnLst>
                              <p:par>
                                <p:cTn id="19" presetID="10" presetClass="entr" presetSubtype="0" repeatCount="400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
                                        <p:tgtEl>
                                          <p:spTgt spid="15"/>
                                        </p:tgtEl>
                                      </p:cBhvr>
                                    </p:animEffect>
                                  </p:childTnLst>
                                </p:cTn>
                              </p:par>
                            </p:childTnLst>
                          </p:cTn>
                        </p:par>
                        <p:par>
                          <p:cTn id="22" fill="hold">
                            <p:stCondLst>
                              <p:cond delay="1800"/>
                            </p:stCondLst>
                            <p:childTnLst>
                              <p:par>
                                <p:cTn id="23" presetID="2" presetClass="entr" presetSubtype="4" decel="10000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2300"/>
                            </p:stCondLst>
                            <p:childTnLst>
                              <p:par>
                                <p:cTn id="28" presetID="10" presetClass="entr" presetSubtype="0" repeatCount="4000"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
                                        <p:tgtEl>
                                          <p:spTgt spid="19"/>
                                        </p:tgtEl>
                                      </p:cBhvr>
                                    </p:animEffect>
                                  </p:childTnLst>
                                </p:cTn>
                              </p:par>
                            </p:childTnLst>
                          </p:cTn>
                        </p:par>
                        <p:par>
                          <p:cTn id="31" fill="hold">
                            <p:stCondLst>
                              <p:cond delay="2700"/>
                            </p:stCondLst>
                            <p:childTnLst>
                              <p:par>
                                <p:cTn id="32" presetID="2" presetClass="entr" presetSubtype="4" decel="10000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par>
                          <p:cTn id="36" fill="hold">
                            <p:stCondLst>
                              <p:cond delay="3200"/>
                            </p:stCondLst>
                            <p:childTnLst>
                              <p:par>
                                <p:cTn id="37" presetID="10" presetClass="entr" presetSubtype="0" repeatCount="400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35" presetClass="emph" presetSubtype="0" repeatCount="4000" fill="hold" nodeType="clickEffect">
                                  <p:stCondLst>
                                    <p:cond delay="0"/>
                                  </p:stCondLst>
                                  <p:childTnLst>
                                    <p:anim calcmode="discrete" valueType="str">
                                      <p:cBhvr>
                                        <p:cTn id="43" dur="100" fill="hold"/>
                                        <p:tgtEl>
                                          <p:spTgt spid="4"/>
                                        </p:tgtEl>
                                        <p:attrNameLst>
                                          <p:attrName>style.visibility</p:attrName>
                                        </p:attrNameLst>
                                      </p:cBhvr>
                                      <p:tavLst>
                                        <p:tav tm="0">
                                          <p:val>
                                            <p:strVal val="hidden"/>
                                          </p:val>
                                        </p:tav>
                                        <p:tav tm="50000">
                                          <p:val>
                                            <p:strVal val="visible"/>
                                          </p:val>
                                        </p:tav>
                                      </p:tavLst>
                                    </p:anim>
                                  </p:childTnLst>
                                </p:cTn>
                              </p:par>
                            </p:childTnLst>
                          </p:cTn>
                        </p:par>
                        <p:par>
                          <p:cTn id="44" fill="hold">
                            <p:stCondLst>
                              <p:cond delay="400"/>
                            </p:stCondLst>
                            <p:childTnLst>
                              <p:par>
                                <p:cTn id="45" presetID="22" presetClass="entr" presetSubtype="8" fill="hold" nodeType="afterEffect">
                                  <p:stCondLst>
                                    <p:cond delay="0"/>
                                  </p:stCondLst>
                                  <p:childTnLst>
                                    <p:set>
                                      <p:cBhvr>
                                        <p:cTn id="46" dur="1" fill="hold">
                                          <p:stCondLst>
                                            <p:cond delay="0"/>
                                          </p:stCondLst>
                                        </p:cTn>
                                        <p:tgtEl>
                                          <p:spTgt spid="109"/>
                                        </p:tgtEl>
                                        <p:attrNameLst>
                                          <p:attrName>style.visibility</p:attrName>
                                        </p:attrNameLst>
                                      </p:cBhvr>
                                      <p:to>
                                        <p:strVal val="visible"/>
                                      </p:to>
                                    </p:set>
                                    <p:animEffect transition="in" filter="wipe(left)">
                                      <p:cBhvr>
                                        <p:cTn id="47" dur="500"/>
                                        <p:tgtEl>
                                          <p:spTgt spid="109"/>
                                        </p:tgtEl>
                                      </p:cBhvr>
                                    </p:animEffect>
                                  </p:childTnLst>
                                </p:cTn>
                              </p:par>
                            </p:childTnLst>
                          </p:cTn>
                        </p:par>
                        <p:par>
                          <p:cTn id="48" fill="hold">
                            <p:stCondLst>
                              <p:cond delay="900"/>
                            </p:stCondLst>
                            <p:childTnLst>
                              <p:par>
                                <p:cTn id="49" presetID="22" presetClass="entr" presetSubtype="8" fill="hold" nodeType="afterEffect">
                                  <p:stCondLst>
                                    <p:cond delay="0"/>
                                  </p:stCondLst>
                                  <p:childTnLst>
                                    <p:set>
                                      <p:cBhvr>
                                        <p:cTn id="50" dur="1" fill="hold">
                                          <p:stCondLst>
                                            <p:cond delay="0"/>
                                          </p:stCondLst>
                                        </p:cTn>
                                        <p:tgtEl>
                                          <p:spTgt spid="93"/>
                                        </p:tgtEl>
                                        <p:attrNameLst>
                                          <p:attrName>style.visibility</p:attrName>
                                        </p:attrNameLst>
                                      </p:cBhvr>
                                      <p:to>
                                        <p:strVal val="visible"/>
                                      </p:to>
                                    </p:set>
                                    <p:animEffect transition="in" filter="wipe(left)">
                                      <p:cBhvr>
                                        <p:cTn id="51" dur="500"/>
                                        <p:tgtEl>
                                          <p:spTgt spid="93"/>
                                        </p:tgtEl>
                                      </p:cBhvr>
                                    </p:animEffect>
                                  </p:childTnLst>
                                </p:cTn>
                              </p:par>
                            </p:childTnLst>
                          </p:cTn>
                        </p:par>
                        <p:par>
                          <p:cTn id="52" fill="hold">
                            <p:stCondLst>
                              <p:cond delay="1400"/>
                            </p:stCondLst>
                            <p:childTnLst>
                              <p:par>
                                <p:cTn id="53" presetID="22" presetClass="entr" presetSubtype="8" fill="hold" nodeType="after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wipe(left)">
                                      <p:cBhvr>
                                        <p:cTn id="55" dur="500"/>
                                        <p:tgtEl>
                                          <p:spTgt spid="92"/>
                                        </p:tgtEl>
                                      </p:cBhvr>
                                    </p:animEffect>
                                  </p:childTnLst>
                                </p:cTn>
                              </p:par>
                            </p:childTnLst>
                          </p:cTn>
                        </p:par>
                        <p:par>
                          <p:cTn id="56" fill="hold">
                            <p:stCondLst>
                              <p:cond delay="1900"/>
                            </p:stCondLst>
                            <p:childTnLst>
                              <p:par>
                                <p:cTn id="57" presetID="22" presetClass="entr" presetSubtype="8" fill="hold" nodeType="afterEffect">
                                  <p:stCondLst>
                                    <p:cond delay="0"/>
                                  </p:stCondLst>
                                  <p:childTnLst>
                                    <p:set>
                                      <p:cBhvr>
                                        <p:cTn id="58" dur="1" fill="hold">
                                          <p:stCondLst>
                                            <p:cond delay="0"/>
                                          </p:stCondLst>
                                        </p:cTn>
                                        <p:tgtEl>
                                          <p:spTgt spid="124"/>
                                        </p:tgtEl>
                                        <p:attrNameLst>
                                          <p:attrName>style.visibility</p:attrName>
                                        </p:attrNameLst>
                                      </p:cBhvr>
                                      <p:to>
                                        <p:strVal val="visible"/>
                                      </p:to>
                                    </p:set>
                                    <p:animEffect transition="in" filter="wipe(left)">
                                      <p:cBhvr>
                                        <p:cTn id="59" dur="500"/>
                                        <p:tgtEl>
                                          <p:spTgt spid="124"/>
                                        </p:tgtEl>
                                      </p:cBhvr>
                                    </p:animEffect>
                                  </p:childTnLst>
                                </p:cTn>
                              </p:par>
                            </p:childTnLst>
                          </p:cTn>
                        </p:par>
                        <p:par>
                          <p:cTn id="60" fill="hold">
                            <p:stCondLst>
                              <p:cond delay="2400"/>
                            </p:stCondLst>
                            <p:childTnLst>
                              <p:par>
                                <p:cTn id="61" presetID="22" presetClass="entr" presetSubtype="4" fill="hold" nodeType="afterEffect">
                                  <p:stCondLst>
                                    <p:cond delay="0"/>
                                  </p:stCondLst>
                                  <p:childTnLst>
                                    <p:set>
                                      <p:cBhvr>
                                        <p:cTn id="62" dur="1" fill="hold">
                                          <p:stCondLst>
                                            <p:cond delay="0"/>
                                          </p:stCondLst>
                                        </p:cTn>
                                        <p:tgtEl>
                                          <p:spTgt spid="123"/>
                                        </p:tgtEl>
                                        <p:attrNameLst>
                                          <p:attrName>style.visibility</p:attrName>
                                        </p:attrNameLst>
                                      </p:cBhvr>
                                      <p:to>
                                        <p:strVal val="visible"/>
                                      </p:to>
                                    </p:set>
                                    <p:animEffect transition="in" filter="wipe(down)">
                                      <p:cBhvr>
                                        <p:cTn id="63" dur="500"/>
                                        <p:tgtEl>
                                          <p:spTgt spid="123"/>
                                        </p:tgtEl>
                                      </p:cBhvr>
                                    </p:animEffect>
                                  </p:childTnLst>
                                </p:cTn>
                              </p:par>
                            </p:childTnLst>
                          </p:cTn>
                        </p:par>
                        <p:par>
                          <p:cTn id="64" fill="hold">
                            <p:stCondLst>
                              <p:cond delay="2900"/>
                            </p:stCondLst>
                            <p:childTnLst>
                              <p:par>
                                <p:cTn id="65" presetID="35" presetClass="emph" presetSubtype="0" repeatCount="4000" fill="hold" nodeType="afterEffect">
                                  <p:stCondLst>
                                    <p:cond delay="0"/>
                                  </p:stCondLst>
                                  <p:childTnLst>
                                    <p:anim calcmode="discrete" valueType="str">
                                      <p:cBhvr>
                                        <p:cTn id="66" dur="100" fill="hold"/>
                                        <p:tgtEl>
                                          <p:spTgt spid="1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p:cNvSpPr>
            <a:spLocks noGrp="1"/>
          </p:cNvSpPr>
          <p:nvPr>
            <p:ph type="title"/>
          </p:nvPr>
        </p:nvSpPr>
        <p:spPr/>
        <p:txBody>
          <a:bodyPr/>
          <a:lstStyle/>
          <a:p>
            <a:r>
              <a:rPr lang="en-US" dirty="0"/>
              <a:t>Cisco VXI: Borderless Network</a:t>
            </a:r>
            <a:br>
              <a:rPr lang="en-US" dirty="0"/>
            </a:br>
            <a:r>
              <a:rPr lang="en-US" dirty="0"/>
              <a:t>Cisco Identity Service Engine (ISE) for VXI</a:t>
            </a:r>
            <a:endParaRPr lang="en-US" sz="3200" dirty="0"/>
          </a:p>
        </p:txBody>
      </p:sp>
      <p:sp>
        <p:nvSpPr>
          <p:cNvPr id="41" name="Text Placeholder 40"/>
          <p:cNvSpPr>
            <a:spLocks noGrp="1"/>
          </p:cNvSpPr>
          <p:nvPr>
            <p:ph type="body" sz="quarter" idx="4294967295"/>
          </p:nvPr>
        </p:nvSpPr>
        <p:spPr>
          <a:xfrm>
            <a:off x="0" y="1365250"/>
            <a:ext cx="5116513" cy="2206625"/>
          </a:xfrm>
        </p:spPr>
        <p:txBody>
          <a:bodyPr/>
          <a:lstStyle/>
          <a:p>
            <a:pPr marL="0" indent="0">
              <a:buClr>
                <a:srgbClr val="1E1F81"/>
              </a:buClr>
              <a:buNone/>
            </a:pPr>
            <a:r>
              <a:rPr lang="en-US" b="1" dirty="0" smtClean="0"/>
              <a:t>Consistent Security Policy Enforcement </a:t>
            </a:r>
            <a:r>
              <a:rPr lang="en-US" b="1" dirty="0" err="1" smtClean="0"/>
              <a:t>Networkwide</a:t>
            </a:r>
            <a:endParaRPr lang="en-US" b="1" dirty="0" smtClean="0"/>
          </a:p>
          <a:p>
            <a:pPr marL="233363" lvl="1">
              <a:buClr>
                <a:srgbClr val="1E1F81"/>
              </a:buClr>
            </a:pPr>
            <a:r>
              <a:rPr lang="en-US" dirty="0" smtClean="0"/>
              <a:t>Physical desktops, virtual desktops, </a:t>
            </a:r>
            <a:r>
              <a:rPr lang="en-US" dirty="0" err="1" smtClean="0"/>
              <a:t>BYOD</a:t>
            </a:r>
            <a:endParaRPr lang="en-US" dirty="0" smtClean="0"/>
          </a:p>
          <a:p>
            <a:pPr marL="0" indent="0">
              <a:buClr>
                <a:srgbClr val="1E1F81"/>
              </a:buClr>
              <a:buNone/>
            </a:pPr>
            <a:r>
              <a:rPr lang="en-US" b="1" dirty="0" smtClean="0"/>
              <a:t>Supports Data Security, Access Control, and Compliance</a:t>
            </a:r>
          </a:p>
          <a:p>
            <a:pPr marL="233363" lvl="1">
              <a:buClr>
                <a:srgbClr val="1E1F81"/>
              </a:buClr>
            </a:pPr>
            <a:r>
              <a:rPr lang="en-US" dirty="0" smtClean="0"/>
              <a:t>Protects intellectual property</a:t>
            </a:r>
          </a:p>
          <a:p>
            <a:pPr marL="233363" lvl="1">
              <a:buClr>
                <a:srgbClr val="1E1F81"/>
              </a:buClr>
            </a:pPr>
            <a:r>
              <a:rPr lang="en-US" dirty="0" smtClean="0"/>
              <a:t>Ensures right level of access for device type</a:t>
            </a:r>
          </a:p>
          <a:p>
            <a:endParaRPr lang="en-US" dirty="0" smtClean="0"/>
          </a:p>
          <a:p>
            <a:endParaRPr lang="en-US" dirty="0"/>
          </a:p>
        </p:txBody>
      </p:sp>
      <p:grpSp>
        <p:nvGrpSpPr>
          <p:cNvPr id="2" name="Group 188"/>
          <p:cNvGrpSpPr/>
          <p:nvPr/>
        </p:nvGrpSpPr>
        <p:grpSpPr>
          <a:xfrm>
            <a:off x="3581254" y="4592818"/>
            <a:ext cx="1823226" cy="1309106"/>
            <a:chOff x="3987758" y="1384582"/>
            <a:chExt cx="1150300" cy="825935"/>
          </a:xfrm>
        </p:grpSpPr>
        <p:sp>
          <p:nvSpPr>
            <p:cNvPr id="56" name="TextBox 55"/>
            <p:cNvSpPr txBox="1"/>
            <p:nvPr/>
          </p:nvSpPr>
          <p:spPr>
            <a:xfrm>
              <a:off x="3987758" y="1384582"/>
              <a:ext cx="1150300" cy="277854"/>
            </a:xfrm>
            <a:prstGeom prst="rect">
              <a:avLst/>
            </a:prstGeom>
            <a:noFill/>
            <a:ln w="9525">
              <a:noFill/>
              <a:miter lim="800000"/>
              <a:headEnd/>
              <a:tailEnd/>
            </a:ln>
          </p:spPr>
          <p:txBody>
            <a:bodyPr wrap="square" anchor="ctr">
              <a:spAutoFit/>
            </a:bodyPr>
            <a:lstStyle/>
            <a:p>
              <a:pPr algn="ctr">
                <a:lnSpc>
                  <a:spcPts val="1400"/>
                </a:lnSpc>
              </a:pPr>
              <a:r>
                <a:rPr lang="en-US" sz="1400" dirty="0" smtClean="0">
                  <a:solidFill>
                    <a:schemeClr val="bg1"/>
                  </a:solidFill>
                </a:rPr>
                <a:t>WHERE</a:t>
              </a:r>
              <a:endParaRPr lang="en-US" sz="1400" dirty="0">
                <a:solidFill>
                  <a:schemeClr val="bg1"/>
                </a:solidFill>
              </a:endParaRPr>
            </a:p>
          </p:txBody>
        </p:sp>
        <p:grpSp>
          <p:nvGrpSpPr>
            <p:cNvPr id="3" name="Group 181"/>
            <p:cNvGrpSpPr/>
            <p:nvPr/>
          </p:nvGrpSpPr>
          <p:grpSpPr>
            <a:xfrm>
              <a:off x="4307066" y="1699687"/>
              <a:ext cx="511684" cy="510830"/>
              <a:chOff x="4615070" y="1776909"/>
              <a:chExt cx="511684" cy="510830"/>
            </a:xfrm>
          </p:grpSpPr>
          <p:sp>
            <p:nvSpPr>
              <p:cNvPr id="58" name="Oval 57"/>
              <p:cNvSpPr/>
              <p:nvPr/>
            </p:nvSpPr>
            <p:spPr>
              <a:xfrm>
                <a:off x="4628804" y="1790216"/>
                <a:ext cx="484216" cy="48421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59" name="Freeform 6"/>
              <p:cNvSpPr>
                <a:spLocks noEditPoints="1"/>
              </p:cNvSpPr>
              <p:nvPr/>
            </p:nvSpPr>
            <p:spPr bwMode="auto">
              <a:xfrm>
                <a:off x="4615070" y="1776909"/>
                <a:ext cx="511684" cy="510830"/>
              </a:xfrm>
              <a:custGeom>
                <a:avLst/>
                <a:gdLst/>
                <a:ahLst/>
                <a:cxnLst>
                  <a:cxn ang="0">
                    <a:pos x="181" y="77"/>
                  </a:cxn>
                  <a:cxn ang="0">
                    <a:pos x="118" y="140"/>
                  </a:cxn>
                  <a:cxn ang="0">
                    <a:pos x="138" y="184"/>
                  </a:cxn>
                  <a:cxn ang="0">
                    <a:pos x="181" y="295"/>
                  </a:cxn>
                  <a:cxn ang="0">
                    <a:pos x="181" y="295"/>
                  </a:cxn>
                  <a:cxn ang="0">
                    <a:pos x="224" y="184"/>
                  </a:cxn>
                  <a:cxn ang="0">
                    <a:pos x="244" y="140"/>
                  </a:cxn>
                  <a:cxn ang="0">
                    <a:pos x="181" y="77"/>
                  </a:cxn>
                  <a:cxn ang="0">
                    <a:pos x="180" y="166"/>
                  </a:cxn>
                  <a:cxn ang="0">
                    <a:pos x="152" y="138"/>
                  </a:cxn>
                  <a:cxn ang="0">
                    <a:pos x="180" y="110"/>
                  </a:cxn>
                  <a:cxn ang="0">
                    <a:pos x="208" y="138"/>
                  </a:cxn>
                  <a:cxn ang="0">
                    <a:pos x="180" y="166"/>
                  </a:cxn>
                  <a:cxn ang="0">
                    <a:pos x="181" y="0"/>
                  </a:cxn>
                  <a:cxn ang="0">
                    <a:pos x="0" y="181"/>
                  </a:cxn>
                  <a:cxn ang="0">
                    <a:pos x="181" y="362"/>
                  </a:cxn>
                  <a:cxn ang="0">
                    <a:pos x="362" y="181"/>
                  </a:cxn>
                  <a:cxn ang="0">
                    <a:pos x="181" y="0"/>
                  </a:cxn>
                  <a:cxn ang="0">
                    <a:pos x="181" y="338"/>
                  </a:cxn>
                  <a:cxn ang="0">
                    <a:pos x="24" y="181"/>
                  </a:cxn>
                  <a:cxn ang="0">
                    <a:pos x="181" y="24"/>
                  </a:cxn>
                  <a:cxn ang="0">
                    <a:pos x="338" y="181"/>
                  </a:cxn>
                  <a:cxn ang="0">
                    <a:pos x="181" y="338"/>
                  </a:cxn>
                </a:cxnLst>
                <a:rect l="0" t="0" r="r" b="b"/>
                <a:pathLst>
                  <a:path w="362" h="362">
                    <a:moveTo>
                      <a:pt x="181" y="77"/>
                    </a:moveTo>
                    <a:cubicBezTo>
                      <a:pt x="146" y="77"/>
                      <a:pt x="118" y="105"/>
                      <a:pt x="118" y="140"/>
                    </a:cubicBezTo>
                    <a:cubicBezTo>
                      <a:pt x="118" y="150"/>
                      <a:pt x="125" y="167"/>
                      <a:pt x="138" y="184"/>
                    </a:cubicBezTo>
                    <a:cubicBezTo>
                      <a:pt x="162" y="215"/>
                      <a:pt x="179" y="265"/>
                      <a:pt x="181" y="295"/>
                    </a:cubicBezTo>
                    <a:cubicBezTo>
                      <a:pt x="181" y="295"/>
                      <a:pt x="181" y="295"/>
                      <a:pt x="181" y="295"/>
                    </a:cubicBezTo>
                    <a:cubicBezTo>
                      <a:pt x="183" y="265"/>
                      <a:pt x="200" y="215"/>
                      <a:pt x="224" y="184"/>
                    </a:cubicBezTo>
                    <a:cubicBezTo>
                      <a:pt x="238" y="167"/>
                      <a:pt x="244" y="150"/>
                      <a:pt x="244" y="140"/>
                    </a:cubicBezTo>
                    <a:cubicBezTo>
                      <a:pt x="244" y="105"/>
                      <a:pt x="216" y="77"/>
                      <a:pt x="181" y="77"/>
                    </a:cubicBezTo>
                    <a:close/>
                    <a:moveTo>
                      <a:pt x="180" y="166"/>
                    </a:moveTo>
                    <a:cubicBezTo>
                      <a:pt x="165" y="166"/>
                      <a:pt x="152" y="153"/>
                      <a:pt x="152" y="138"/>
                    </a:cubicBezTo>
                    <a:cubicBezTo>
                      <a:pt x="152" y="122"/>
                      <a:pt x="165" y="110"/>
                      <a:pt x="180" y="110"/>
                    </a:cubicBezTo>
                    <a:cubicBezTo>
                      <a:pt x="196" y="110"/>
                      <a:pt x="208" y="122"/>
                      <a:pt x="208" y="138"/>
                    </a:cubicBezTo>
                    <a:cubicBezTo>
                      <a:pt x="208" y="153"/>
                      <a:pt x="196" y="166"/>
                      <a:pt x="180" y="166"/>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path>
                </a:pathLst>
              </a:custGeom>
              <a:gradFill flip="none" rotWithShape="1">
                <a:gsLst>
                  <a:gs pos="0">
                    <a:schemeClr val="bg1">
                      <a:lumMod val="65000"/>
                    </a:schemeClr>
                  </a:gs>
                  <a:gs pos="32000">
                    <a:schemeClr val="bg1"/>
                  </a:gs>
                </a:gsLst>
                <a:lin ang="16200000" scaled="1"/>
                <a:tileRect/>
              </a:gra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endParaRPr lang="en-US" dirty="0" smtClean="0">
                  <a:solidFill>
                    <a:schemeClr val="bg1"/>
                  </a:solidFill>
                </a:endParaRPr>
              </a:p>
            </p:txBody>
          </p:sp>
        </p:grpSp>
      </p:grpSp>
      <p:grpSp>
        <p:nvGrpSpPr>
          <p:cNvPr id="4" name="Group 190"/>
          <p:cNvGrpSpPr/>
          <p:nvPr/>
        </p:nvGrpSpPr>
        <p:grpSpPr>
          <a:xfrm>
            <a:off x="5609921" y="4592818"/>
            <a:ext cx="1171800" cy="1309106"/>
            <a:chOff x="6309477" y="1384582"/>
            <a:chExt cx="739305" cy="825935"/>
          </a:xfrm>
        </p:grpSpPr>
        <p:sp>
          <p:nvSpPr>
            <p:cNvPr id="61" name="TextBox 60"/>
            <p:cNvSpPr txBox="1"/>
            <p:nvPr/>
          </p:nvSpPr>
          <p:spPr>
            <a:xfrm>
              <a:off x="6309477" y="1384582"/>
              <a:ext cx="739305" cy="277854"/>
            </a:xfrm>
            <a:prstGeom prst="rect">
              <a:avLst/>
            </a:prstGeom>
            <a:noFill/>
            <a:ln w="9525">
              <a:noFill/>
              <a:miter lim="800000"/>
              <a:headEnd/>
              <a:tailEnd/>
            </a:ln>
          </p:spPr>
          <p:txBody>
            <a:bodyPr wrap="square" anchor="ctr">
              <a:spAutoFit/>
            </a:bodyPr>
            <a:lstStyle/>
            <a:p>
              <a:pPr algn="ctr">
                <a:lnSpc>
                  <a:spcPts val="1400"/>
                </a:lnSpc>
              </a:pPr>
              <a:r>
                <a:rPr lang="en-US" sz="1400" dirty="0" smtClean="0">
                  <a:solidFill>
                    <a:schemeClr val="bg1"/>
                  </a:solidFill>
                </a:rPr>
                <a:t>WHEN</a:t>
              </a:r>
              <a:endParaRPr lang="en-US" sz="1400" dirty="0">
                <a:solidFill>
                  <a:schemeClr val="bg1"/>
                </a:solidFill>
              </a:endParaRPr>
            </a:p>
          </p:txBody>
        </p:sp>
        <p:grpSp>
          <p:nvGrpSpPr>
            <p:cNvPr id="5" name="Group 176"/>
            <p:cNvGrpSpPr/>
            <p:nvPr/>
          </p:nvGrpSpPr>
          <p:grpSpPr>
            <a:xfrm>
              <a:off x="6422861" y="1699687"/>
              <a:ext cx="512536" cy="510830"/>
              <a:chOff x="6446008" y="1901715"/>
              <a:chExt cx="512536" cy="510830"/>
            </a:xfrm>
          </p:grpSpPr>
          <p:sp>
            <p:nvSpPr>
              <p:cNvPr id="63" name="Oval 62"/>
              <p:cNvSpPr/>
              <p:nvPr/>
            </p:nvSpPr>
            <p:spPr>
              <a:xfrm>
                <a:off x="6460168" y="1915022"/>
                <a:ext cx="484216" cy="48421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64" name="Freeform 7"/>
              <p:cNvSpPr>
                <a:spLocks noEditPoints="1"/>
              </p:cNvSpPr>
              <p:nvPr/>
            </p:nvSpPr>
            <p:spPr bwMode="auto">
              <a:xfrm>
                <a:off x="6446008" y="1901715"/>
                <a:ext cx="512536" cy="510830"/>
              </a:xfrm>
              <a:custGeom>
                <a:avLst/>
                <a:gdLst/>
                <a:ahLst/>
                <a:cxnLst>
                  <a:cxn ang="0">
                    <a:pos x="171" y="181"/>
                  </a:cxn>
                  <a:cxn ang="0">
                    <a:pos x="192" y="181"/>
                  </a:cxn>
                  <a:cxn ang="0">
                    <a:pos x="182" y="0"/>
                  </a:cxn>
                  <a:cxn ang="0">
                    <a:pos x="182" y="362"/>
                  </a:cxn>
                  <a:cxn ang="0">
                    <a:pos x="182" y="0"/>
                  </a:cxn>
                  <a:cxn ang="0">
                    <a:pos x="25" y="181"/>
                  </a:cxn>
                  <a:cxn ang="0">
                    <a:pos x="338" y="181"/>
                  </a:cxn>
                  <a:cxn ang="0">
                    <a:pos x="182" y="77"/>
                  </a:cxn>
                  <a:cxn ang="0">
                    <a:pos x="182" y="286"/>
                  </a:cxn>
                  <a:cxn ang="0">
                    <a:pos x="182" y="77"/>
                  </a:cxn>
                  <a:cxn ang="0">
                    <a:pos x="239" y="116"/>
                  </a:cxn>
                  <a:cxn ang="0">
                    <a:pos x="247" y="124"/>
                  </a:cxn>
                  <a:cxn ang="0">
                    <a:pos x="229" y="134"/>
                  </a:cxn>
                  <a:cxn ang="0">
                    <a:pos x="176" y="95"/>
                  </a:cxn>
                  <a:cxn ang="0">
                    <a:pos x="187" y="95"/>
                  </a:cxn>
                  <a:cxn ang="0">
                    <a:pos x="182" y="115"/>
                  </a:cxn>
                  <a:cxn ang="0">
                    <a:pos x="176" y="95"/>
                  </a:cxn>
                  <a:cxn ang="0">
                    <a:pos x="95" y="187"/>
                  </a:cxn>
                  <a:cxn ang="0">
                    <a:pos x="95" y="176"/>
                  </a:cxn>
                  <a:cxn ang="0">
                    <a:pos x="115" y="181"/>
                  </a:cxn>
                  <a:cxn ang="0">
                    <a:pos x="134" y="236"/>
                  </a:cxn>
                  <a:cxn ang="0">
                    <a:pos x="116" y="246"/>
                  </a:cxn>
                  <a:cxn ang="0">
                    <a:pos x="127" y="228"/>
                  </a:cxn>
                  <a:cxn ang="0">
                    <a:pos x="134" y="236"/>
                  </a:cxn>
                  <a:cxn ang="0">
                    <a:pos x="127" y="134"/>
                  </a:cxn>
                  <a:cxn ang="0">
                    <a:pos x="116" y="116"/>
                  </a:cxn>
                  <a:cxn ang="0">
                    <a:pos x="134" y="127"/>
                  </a:cxn>
                  <a:cxn ang="0">
                    <a:pos x="187" y="268"/>
                  </a:cxn>
                  <a:cxn ang="0">
                    <a:pos x="176" y="268"/>
                  </a:cxn>
                  <a:cxn ang="0">
                    <a:pos x="182" y="248"/>
                  </a:cxn>
                  <a:cxn ang="0">
                    <a:pos x="187" y="268"/>
                  </a:cxn>
                  <a:cxn ang="0">
                    <a:pos x="209" y="257"/>
                  </a:cxn>
                  <a:cxn ang="0">
                    <a:pos x="182" y="202"/>
                  </a:cxn>
                  <a:cxn ang="0">
                    <a:pos x="173" y="162"/>
                  </a:cxn>
                  <a:cxn ang="0">
                    <a:pos x="181" y="125"/>
                  </a:cxn>
                  <a:cxn ang="0">
                    <a:pos x="189" y="161"/>
                  </a:cxn>
                  <a:cxn ang="0">
                    <a:pos x="197" y="196"/>
                  </a:cxn>
                  <a:cxn ang="0">
                    <a:pos x="219" y="260"/>
                  </a:cxn>
                  <a:cxn ang="0">
                    <a:pos x="239" y="246"/>
                  </a:cxn>
                  <a:cxn ang="0">
                    <a:pos x="229" y="228"/>
                  </a:cxn>
                  <a:cxn ang="0">
                    <a:pos x="247" y="239"/>
                  </a:cxn>
                  <a:cxn ang="0">
                    <a:pos x="274" y="181"/>
                  </a:cxn>
                  <a:cxn ang="0">
                    <a:pos x="253" y="187"/>
                  </a:cxn>
                  <a:cxn ang="0">
                    <a:pos x="253" y="176"/>
                  </a:cxn>
                  <a:cxn ang="0">
                    <a:pos x="274" y="181"/>
                  </a:cxn>
                </a:cxnLst>
                <a:rect l="0" t="0" r="r" b="b"/>
                <a:pathLst>
                  <a:path w="363" h="362">
                    <a:moveTo>
                      <a:pt x="182" y="171"/>
                    </a:moveTo>
                    <a:cubicBezTo>
                      <a:pt x="176" y="171"/>
                      <a:pt x="171" y="176"/>
                      <a:pt x="171" y="181"/>
                    </a:cubicBezTo>
                    <a:cubicBezTo>
                      <a:pt x="171" y="187"/>
                      <a:pt x="176" y="191"/>
                      <a:pt x="182" y="191"/>
                    </a:cubicBezTo>
                    <a:cubicBezTo>
                      <a:pt x="187" y="191"/>
                      <a:pt x="192" y="187"/>
                      <a:pt x="192" y="181"/>
                    </a:cubicBezTo>
                    <a:cubicBezTo>
                      <a:pt x="192" y="176"/>
                      <a:pt x="187" y="171"/>
                      <a:pt x="182" y="171"/>
                    </a:cubicBezTo>
                    <a:close/>
                    <a:moveTo>
                      <a:pt x="182" y="0"/>
                    </a:moveTo>
                    <a:cubicBezTo>
                      <a:pt x="82" y="0"/>
                      <a:pt x="0" y="81"/>
                      <a:pt x="0" y="181"/>
                    </a:cubicBezTo>
                    <a:cubicBezTo>
                      <a:pt x="0" y="281"/>
                      <a:pt x="82" y="362"/>
                      <a:pt x="182" y="362"/>
                    </a:cubicBezTo>
                    <a:cubicBezTo>
                      <a:pt x="281" y="362"/>
                      <a:pt x="363" y="281"/>
                      <a:pt x="363" y="181"/>
                    </a:cubicBezTo>
                    <a:cubicBezTo>
                      <a:pt x="363" y="81"/>
                      <a:pt x="281" y="0"/>
                      <a:pt x="182" y="0"/>
                    </a:cubicBezTo>
                    <a:close/>
                    <a:moveTo>
                      <a:pt x="182" y="338"/>
                    </a:moveTo>
                    <a:cubicBezTo>
                      <a:pt x="95" y="338"/>
                      <a:pt x="25" y="268"/>
                      <a:pt x="25" y="181"/>
                    </a:cubicBezTo>
                    <a:cubicBezTo>
                      <a:pt x="25" y="95"/>
                      <a:pt x="95" y="24"/>
                      <a:pt x="182" y="24"/>
                    </a:cubicBezTo>
                    <a:cubicBezTo>
                      <a:pt x="268" y="24"/>
                      <a:pt x="338" y="95"/>
                      <a:pt x="338" y="181"/>
                    </a:cubicBezTo>
                    <a:cubicBezTo>
                      <a:pt x="338" y="268"/>
                      <a:pt x="268" y="338"/>
                      <a:pt x="182" y="338"/>
                    </a:cubicBezTo>
                    <a:close/>
                    <a:moveTo>
                      <a:pt x="182" y="77"/>
                    </a:moveTo>
                    <a:cubicBezTo>
                      <a:pt x="124" y="77"/>
                      <a:pt x="77" y="124"/>
                      <a:pt x="77" y="181"/>
                    </a:cubicBezTo>
                    <a:cubicBezTo>
                      <a:pt x="77" y="239"/>
                      <a:pt x="124" y="286"/>
                      <a:pt x="182" y="286"/>
                    </a:cubicBezTo>
                    <a:cubicBezTo>
                      <a:pt x="239" y="286"/>
                      <a:pt x="286" y="239"/>
                      <a:pt x="286" y="181"/>
                    </a:cubicBezTo>
                    <a:cubicBezTo>
                      <a:pt x="286" y="124"/>
                      <a:pt x="239" y="77"/>
                      <a:pt x="182" y="77"/>
                    </a:cubicBezTo>
                    <a:close/>
                    <a:moveTo>
                      <a:pt x="229" y="127"/>
                    </a:moveTo>
                    <a:cubicBezTo>
                      <a:pt x="239" y="116"/>
                      <a:pt x="239" y="116"/>
                      <a:pt x="239" y="116"/>
                    </a:cubicBezTo>
                    <a:cubicBezTo>
                      <a:pt x="241" y="114"/>
                      <a:pt x="245" y="114"/>
                      <a:pt x="247" y="116"/>
                    </a:cubicBezTo>
                    <a:cubicBezTo>
                      <a:pt x="249" y="118"/>
                      <a:pt x="249" y="122"/>
                      <a:pt x="247" y="124"/>
                    </a:cubicBezTo>
                    <a:cubicBezTo>
                      <a:pt x="236" y="134"/>
                      <a:pt x="236" y="134"/>
                      <a:pt x="236" y="134"/>
                    </a:cubicBezTo>
                    <a:cubicBezTo>
                      <a:pt x="234" y="136"/>
                      <a:pt x="231" y="136"/>
                      <a:pt x="229" y="134"/>
                    </a:cubicBezTo>
                    <a:cubicBezTo>
                      <a:pt x="226" y="132"/>
                      <a:pt x="226" y="129"/>
                      <a:pt x="229" y="127"/>
                    </a:cubicBezTo>
                    <a:close/>
                    <a:moveTo>
                      <a:pt x="176" y="95"/>
                    </a:moveTo>
                    <a:cubicBezTo>
                      <a:pt x="176" y="92"/>
                      <a:pt x="179" y="89"/>
                      <a:pt x="182" y="89"/>
                    </a:cubicBezTo>
                    <a:cubicBezTo>
                      <a:pt x="184" y="89"/>
                      <a:pt x="187" y="92"/>
                      <a:pt x="187" y="95"/>
                    </a:cubicBezTo>
                    <a:cubicBezTo>
                      <a:pt x="187" y="110"/>
                      <a:pt x="187" y="110"/>
                      <a:pt x="187" y="110"/>
                    </a:cubicBezTo>
                    <a:cubicBezTo>
                      <a:pt x="187" y="112"/>
                      <a:pt x="184" y="115"/>
                      <a:pt x="182" y="115"/>
                    </a:cubicBezTo>
                    <a:cubicBezTo>
                      <a:pt x="179" y="115"/>
                      <a:pt x="176" y="112"/>
                      <a:pt x="176" y="110"/>
                    </a:cubicBezTo>
                    <a:lnTo>
                      <a:pt x="176" y="95"/>
                    </a:lnTo>
                    <a:close/>
                    <a:moveTo>
                      <a:pt x="110" y="187"/>
                    </a:moveTo>
                    <a:cubicBezTo>
                      <a:pt x="95" y="187"/>
                      <a:pt x="95" y="187"/>
                      <a:pt x="95" y="187"/>
                    </a:cubicBezTo>
                    <a:cubicBezTo>
                      <a:pt x="92" y="187"/>
                      <a:pt x="89" y="184"/>
                      <a:pt x="89" y="181"/>
                    </a:cubicBezTo>
                    <a:cubicBezTo>
                      <a:pt x="89" y="178"/>
                      <a:pt x="92" y="176"/>
                      <a:pt x="95" y="176"/>
                    </a:cubicBezTo>
                    <a:cubicBezTo>
                      <a:pt x="110" y="176"/>
                      <a:pt x="110" y="176"/>
                      <a:pt x="110" y="176"/>
                    </a:cubicBezTo>
                    <a:cubicBezTo>
                      <a:pt x="113" y="176"/>
                      <a:pt x="115" y="178"/>
                      <a:pt x="115" y="181"/>
                    </a:cubicBezTo>
                    <a:cubicBezTo>
                      <a:pt x="115" y="184"/>
                      <a:pt x="113" y="187"/>
                      <a:pt x="110" y="187"/>
                    </a:cubicBezTo>
                    <a:close/>
                    <a:moveTo>
                      <a:pt x="134" y="236"/>
                    </a:moveTo>
                    <a:cubicBezTo>
                      <a:pt x="124" y="246"/>
                      <a:pt x="124" y="246"/>
                      <a:pt x="124" y="246"/>
                    </a:cubicBezTo>
                    <a:cubicBezTo>
                      <a:pt x="122" y="249"/>
                      <a:pt x="119" y="249"/>
                      <a:pt x="116" y="246"/>
                    </a:cubicBezTo>
                    <a:cubicBezTo>
                      <a:pt x="114" y="244"/>
                      <a:pt x="114" y="241"/>
                      <a:pt x="116" y="239"/>
                    </a:cubicBezTo>
                    <a:cubicBezTo>
                      <a:pt x="127" y="228"/>
                      <a:pt x="127" y="228"/>
                      <a:pt x="127" y="228"/>
                    </a:cubicBezTo>
                    <a:cubicBezTo>
                      <a:pt x="129" y="226"/>
                      <a:pt x="132" y="226"/>
                      <a:pt x="134" y="228"/>
                    </a:cubicBezTo>
                    <a:cubicBezTo>
                      <a:pt x="137" y="230"/>
                      <a:pt x="137" y="234"/>
                      <a:pt x="134" y="236"/>
                    </a:cubicBezTo>
                    <a:close/>
                    <a:moveTo>
                      <a:pt x="134" y="134"/>
                    </a:moveTo>
                    <a:cubicBezTo>
                      <a:pt x="132" y="136"/>
                      <a:pt x="129" y="136"/>
                      <a:pt x="127" y="134"/>
                    </a:cubicBezTo>
                    <a:cubicBezTo>
                      <a:pt x="116" y="124"/>
                      <a:pt x="116" y="124"/>
                      <a:pt x="116" y="124"/>
                    </a:cubicBezTo>
                    <a:cubicBezTo>
                      <a:pt x="114" y="122"/>
                      <a:pt x="114" y="118"/>
                      <a:pt x="116" y="116"/>
                    </a:cubicBezTo>
                    <a:cubicBezTo>
                      <a:pt x="118" y="114"/>
                      <a:pt x="122" y="114"/>
                      <a:pt x="124" y="116"/>
                    </a:cubicBezTo>
                    <a:cubicBezTo>
                      <a:pt x="134" y="127"/>
                      <a:pt x="134" y="127"/>
                      <a:pt x="134" y="127"/>
                    </a:cubicBezTo>
                    <a:cubicBezTo>
                      <a:pt x="137" y="129"/>
                      <a:pt x="137" y="132"/>
                      <a:pt x="134" y="134"/>
                    </a:cubicBezTo>
                    <a:close/>
                    <a:moveTo>
                      <a:pt x="187" y="268"/>
                    </a:moveTo>
                    <a:cubicBezTo>
                      <a:pt x="187" y="271"/>
                      <a:pt x="184" y="273"/>
                      <a:pt x="182" y="273"/>
                    </a:cubicBezTo>
                    <a:cubicBezTo>
                      <a:pt x="179" y="273"/>
                      <a:pt x="176" y="271"/>
                      <a:pt x="176" y="268"/>
                    </a:cubicBezTo>
                    <a:cubicBezTo>
                      <a:pt x="176" y="253"/>
                      <a:pt x="176" y="253"/>
                      <a:pt x="176" y="253"/>
                    </a:cubicBezTo>
                    <a:cubicBezTo>
                      <a:pt x="176" y="250"/>
                      <a:pt x="179" y="248"/>
                      <a:pt x="182" y="248"/>
                    </a:cubicBezTo>
                    <a:cubicBezTo>
                      <a:pt x="184" y="248"/>
                      <a:pt x="187" y="250"/>
                      <a:pt x="187" y="253"/>
                    </a:cubicBezTo>
                    <a:lnTo>
                      <a:pt x="187" y="268"/>
                    </a:lnTo>
                    <a:close/>
                    <a:moveTo>
                      <a:pt x="219" y="260"/>
                    </a:moveTo>
                    <a:cubicBezTo>
                      <a:pt x="216" y="262"/>
                      <a:pt x="211" y="260"/>
                      <a:pt x="209" y="257"/>
                    </a:cubicBezTo>
                    <a:cubicBezTo>
                      <a:pt x="183" y="202"/>
                      <a:pt x="183" y="202"/>
                      <a:pt x="183" y="202"/>
                    </a:cubicBezTo>
                    <a:cubicBezTo>
                      <a:pt x="182" y="202"/>
                      <a:pt x="182" y="202"/>
                      <a:pt x="182" y="202"/>
                    </a:cubicBezTo>
                    <a:cubicBezTo>
                      <a:pt x="170" y="202"/>
                      <a:pt x="160" y="193"/>
                      <a:pt x="160" y="181"/>
                    </a:cubicBezTo>
                    <a:cubicBezTo>
                      <a:pt x="160" y="173"/>
                      <a:pt x="166" y="165"/>
                      <a:pt x="173" y="162"/>
                    </a:cubicBezTo>
                    <a:cubicBezTo>
                      <a:pt x="173" y="133"/>
                      <a:pt x="173" y="133"/>
                      <a:pt x="173" y="133"/>
                    </a:cubicBezTo>
                    <a:cubicBezTo>
                      <a:pt x="173" y="129"/>
                      <a:pt x="177" y="125"/>
                      <a:pt x="181" y="125"/>
                    </a:cubicBezTo>
                    <a:cubicBezTo>
                      <a:pt x="185" y="125"/>
                      <a:pt x="189" y="129"/>
                      <a:pt x="189" y="133"/>
                    </a:cubicBezTo>
                    <a:cubicBezTo>
                      <a:pt x="189" y="161"/>
                      <a:pt x="189" y="161"/>
                      <a:pt x="189" y="161"/>
                    </a:cubicBezTo>
                    <a:cubicBezTo>
                      <a:pt x="197" y="164"/>
                      <a:pt x="203" y="172"/>
                      <a:pt x="203" y="181"/>
                    </a:cubicBezTo>
                    <a:cubicBezTo>
                      <a:pt x="203" y="187"/>
                      <a:pt x="200" y="192"/>
                      <a:pt x="197" y="196"/>
                    </a:cubicBezTo>
                    <a:cubicBezTo>
                      <a:pt x="223" y="250"/>
                      <a:pt x="223" y="250"/>
                      <a:pt x="223" y="250"/>
                    </a:cubicBezTo>
                    <a:cubicBezTo>
                      <a:pt x="225" y="254"/>
                      <a:pt x="223" y="258"/>
                      <a:pt x="219" y="260"/>
                    </a:cubicBezTo>
                    <a:close/>
                    <a:moveTo>
                      <a:pt x="247" y="246"/>
                    </a:moveTo>
                    <a:cubicBezTo>
                      <a:pt x="245" y="249"/>
                      <a:pt x="241" y="249"/>
                      <a:pt x="239" y="246"/>
                    </a:cubicBezTo>
                    <a:cubicBezTo>
                      <a:pt x="229" y="236"/>
                      <a:pt x="229" y="236"/>
                      <a:pt x="229" y="236"/>
                    </a:cubicBezTo>
                    <a:cubicBezTo>
                      <a:pt x="226" y="234"/>
                      <a:pt x="226" y="230"/>
                      <a:pt x="229" y="228"/>
                    </a:cubicBezTo>
                    <a:cubicBezTo>
                      <a:pt x="231" y="226"/>
                      <a:pt x="234" y="226"/>
                      <a:pt x="236" y="228"/>
                    </a:cubicBezTo>
                    <a:cubicBezTo>
                      <a:pt x="247" y="239"/>
                      <a:pt x="247" y="239"/>
                      <a:pt x="247" y="239"/>
                    </a:cubicBezTo>
                    <a:cubicBezTo>
                      <a:pt x="249" y="241"/>
                      <a:pt x="249" y="244"/>
                      <a:pt x="247" y="246"/>
                    </a:cubicBezTo>
                    <a:close/>
                    <a:moveTo>
                      <a:pt x="274" y="181"/>
                    </a:moveTo>
                    <a:cubicBezTo>
                      <a:pt x="274" y="184"/>
                      <a:pt x="271" y="187"/>
                      <a:pt x="268" y="187"/>
                    </a:cubicBezTo>
                    <a:cubicBezTo>
                      <a:pt x="253" y="187"/>
                      <a:pt x="253" y="187"/>
                      <a:pt x="253" y="187"/>
                    </a:cubicBezTo>
                    <a:cubicBezTo>
                      <a:pt x="250" y="187"/>
                      <a:pt x="248" y="184"/>
                      <a:pt x="248" y="181"/>
                    </a:cubicBezTo>
                    <a:cubicBezTo>
                      <a:pt x="248" y="178"/>
                      <a:pt x="250" y="176"/>
                      <a:pt x="253" y="176"/>
                    </a:cubicBezTo>
                    <a:cubicBezTo>
                      <a:pt x="268" y="176"/>
                      <a:pt x="268" y="176"/>
                      <a:pt x="268" y="176"/>
                    </a:cubicBezTo>
                    <a:cubicBezTo>
                      <a:pt x="271" y="176"/>
                      <a:pt x="274" y="178"/>
                      <a:pt x="274" y="181"/>
                    </a:cubicBezTo>
                    <a:close/>
                  </a:path>
                </a:pathLst>
              </a:custGeom>
              <a:gradFill flip="none" rotWithShape="1">
                <a:gsLst>
                  <a:gs pos="0">
                    <a:schemeClr val="bg1">
                      <a:lumMod val="65000"/>
                    </a:schemeClr>
                  </a:gs>
                  <a:gs pos="32000">
                    <a:schemeClr val="bg1"/>
                  </a:gs>
                </a:gsLst>
                <a:lin ang="16200000" scaled="1"/>
                <a:tileRect/>
              </a:gra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endParaRPr lang="en-US" dirty="0" smtClean="0">
                  <a:solidFill>
                    <a:schemeClr val="bg1"/>
                  </a:solidFill>
                </a:endParaRPr>
              </a:p>
            </p:txBody>
          </p:sp>
        </p:grpSp>
      </p:grpSp>
      <p:grpSp>
        <p:nvGrpSpPr>
          <p:cNvPr id="6" name="Group 92"/>
          <p:cNvGrpSpPr/>
          <p:nvPr/>
        </p:nvGrpSpPr>
        <p:grpSpPr>
          <a:xfrm>
            <a:off x="2239484" y="4592818"/>
            <a:ext cx="1128302" cy="1309106"/>
            <a:chOff x="2230311" y="1314242"/>
            <a:chExt cx="711862" cy="825935"/>
          </a:xfrm>
        </p:grpSpPr>
        <p:sp>
          <p:nvSpPr>
            <p:cNvPr id="66" name="Oval 65"/>
            <p:cNvSpPr/>
            <p:nvPr/>
          </p:nvSpPr>
          <p:spPr>
            <a:xfrm>
              <a:off x="2341714" y="1642653"/>
              <a:ext cx="484216" cy="48421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nvGrpSpPr>
            <p:cNvPr id="7" name="Group 187"/>
            <p:cNvGrpSpPr/>
            <p:nvPr/>
          </p:nvGrpSpPr>
          <p:grpSpPr>
            <a:xfrm>
              <a:off x="2230311" y="1314242"/>
              <a:ext cx="711862" cy="825935"/>
              <a:chOff x="2230311" y="1384582"/>
              <a:chExt cx="711862" cy="825935"/>
            </a:xfrm>
          </p:grpSpPr>
          <p:sp>
            <p:nvSpPr>
              <p:cNvPr id="68" name="TextBox 67"/>
              <p:cNvSpPr txBox="1"/>
              <p:nvPr/>
            </p:nvSpPr>
            <p:spPr>
              <a:xfrm>
                <a:off x="2230311" y="1384582"/>
                <a:ext cx="711862" cy="277854"/>
              </a:xfrm>
              <a:prstGeom prst="rect">
                <a:avLst/>
              </a:prstGeom>
              <a:noFill/>
              <a:ln w="9525">
                <a:noFill/>
                <a:miter lim="800000"/>
                <a:headEnd/>
                <a:tailEnd/>
              </a:ln>
            </p:spPr>
            <p:txBody>
              <a:bodyPr wrap="square" anchor="ctr">
                <a:spAutoFit/>
              </a:bodyPr>
              <a:lstStyle/>
              <a:p>
                <a:pPr algn="ctr">
                  <a:lnSpc>
                    <a:spcPts val="1400"/>
                  </a:lnSpc>
                </a:pPr>
                <a:r>
                  <a:rPr lang="en-US" sz="1400" dirty="0" smtClean="0">
                    <a:solidFill>
                      <a:schemeClr val="bg1"/>
                    </a:solidFill>
                  </a:rPr>
                  <a:t>WHAT</a:t>
                </a:r>
                <a:endParaRPr lang="en-US" sz="1400" dirty="0">
                  <a:solidFill>
                    <a:schemeClr val="bg1"/>
                  </a:solidFill>
                </a:endParaRPr>
              </a:p>
            </p:txBody>
          </p:sp>
          <p:sp>
            <p:nvSpPr>
              <p:cNvPr id="69" name="Freeform 9"/>
              <p:cNvSpPr>
                <a:spLocks noEditPoints="1"/>
              </p:cNvSpPr>
              <p:nvPr/>
            </p:nvSpPr>
            <p:spPr bwMode="auto">
              <a:xfrm>
                <a:off x="2330400" y="1699687"/>
                <a:ext cx="511684" cy="510830"/>
              </a:xfrm>
              <a:custGeom>
                <a:avLst/>
                <a:gdLst/>
                <a:ahLst/>
                <a:cxnLst>
                  <a:cxn ang="0">
                    <a:pos x="86" y="105"/>
                  </a:cxn>
                  <a:cxn ang="0">
                    <a:pos x="68" y="166"/>
                  </a:cxn>
                  <a:cxn ang="0">
                    <a:pos x="138" y="105"/>
                  </a:cxn>
                  <a:cxn ang="0">
                    <a:pos x="80" y="159"/>
                  </a:cxn>
                  <a:cxn ang="0">
                    <a:pos x="126" y="151"/>
                  </a:cxn>
                  <a:cxn ang="0">
                    <a:pos x="215" y="105"/>
                  </a:cxn>
                  <a:cxn ang="0">
                    <a:pos x="144" y="166"/>
                  </a:cxn>
                  <a:cxn ang="0">
                    <a:pos x="215" y="105"/>
                  </a:cxn>
                  <a:cxn ang="0">
                    <a:pos x="157" y="159"/>
                  </a:cxn>
                  <a:cxn ang="0">
                    <a:pos x="202" y="113"/>
                  </a:cxn>
                  <a:cxn ang="0">
                    <a:pos x="195" y="120"/>
                  </a:cxn>
                  <a:cxn ang="0">
                    <a:pos x="164" y="151"/>
                  </a:cxn>
                  <a:cxn ang="0">
                    <a:pos x="195" y="120"/>
                  </a:cxn>
                  <a:cxn ang="0">
                    <a:pos x="70" y="260"/>
                  </a:cxn>
                  <a:cxn ang="0">
                    <a:pos x="93" y="243"/>
                  </a:cxn>
                  <a:cxn ang="0">
                    <a:pos x="131" y="260"/>
                  </a:cxn>
                  <a:cxn ang="0">
                    <a:pos x="117" y="185"/>
                  </a:cxn>
                  <a:cxn ang="0">
                    <a:pos x="99" y="229"/>
                  </a:cxn>
                  <a:cxn ang="0">
                    <a:pos x="119" y="229"/>
                  </a:cxn>
                  <a:cxn ang="0">
                    <a:pos x="274" y="105"/>
                  </a:cxn>
                  <a:cxn ang="0">
                    <a:pos x="221" y="166"/>
                  </a:cxn>
                  <a:cxn ang="0">
                    <a:pos x="291" y="122"/>
                  </a:cxn>
                  <a:cxn ang="0">
                    <a:pos x="279" y="159"/>
                  </a:cxn>
                  <a:cxn ang="0">
                    <a:pos x="233" y="113"/>
                  </a:cxn>
                  <a:cxn ang="0">
                    <a:pos x="279" y="159"/>
                  </a:cxn>
                  <a:cxn ang="0">
                    <a:pos x="239" y="147"/>
                  </a:cxn>
                  <a:cxn ang="0">
                    <a:pos x="239" y="125"/>
                  </a:cxn>
                  <a:cxn ang="0">
                    <a:pos x="245" y="119"/>
                  </a:cxn>
                  <a:cxn ang="0">
                    <a:pos x="267" y="119"/>
                  </a:cxn>
                  <a:cxn ang="0">
                    <a:pos x="202" y="188"/>
                  </a:cxn>
                  <a:cxn ang="0">
                    <a:pos x="160" y="186"/>
                  </a:cxn>
                  <a:cxn ang="0">
                    <a:pos x="176" y="260"/>
                  </a:cxn>
                  <a:cxn ang="0">
                    <a:pos x="188" y="238"/>
                  </a:cxn>
                  <a:cxn ang="0">
                    <a:pos x="210" y="231"/>
                  </a:cxn>
                  <a:cxn ang="0">
                    <a:pos x="218" y="212"/>
                  </a:cxn>
                  <a:cxn ang="0">
                    <a:pos x="216" y="201"/>
                  </a:cxn>
                  <a:cxn ang="0">
                    <a:pos x="202" y="212"/>
                  </a:cxn>
                  <a:cxn ang="0">
                    <a:pos x="189" y="223"/>
                  </a:cxn>
                  <a:cxn ang="0">
                    <a:pos x="176" y="201"/>
                  </a:cxn>
                  <a:cxn ang="0">
                    <a:pos x="198" y="203"/>
                  </a:cxn>
                  <a:cxn ang="0">
                    <a:pos x="181" y="0"/>
                  </a:cxn>
                  <a:cxn ang="0">
                    <a:pos x="181" y="362"/>
                  </a:cxn>
                  <a:cxn ang="0">
                    <a:pos x="181" y="0"/>
                  </a:cxn>
                  <a:cxn ang="0">
                    <a:pos x="24" y="181"/>
                  </a:cxn>
                  <a:cxn ang="0">
                    <a:pos x="338" y="181"/>
                  </a:cxn>
                  <a:cxn ang="0">
                    <a:pos x="273" y="147"/>
                  </a:cxn>
                  <a:cxn ang="0">
                    <a:pos x="261" y="136"/>
                  </a:cxn>
                  <a:cxn ang="0">
                    <a:pos x="245" y="152"/>
                  </a:cxn>
                  <a:cxn ang="0">
                    <a:pos x="256" y="141"/>
                  </a:cxn>
                  <a:cxn ang="0">
                    <a:pos x="281" y="193"/>
                  </a:cxn>
                  <a:cxn ang="0">
                    <a:pos x="260" y="186"/>
                  </a:cxn>
                  <a:cxn ang="0">
                    <a:pos x="230" y="260"/>
                  </a:cxn>
                  <a:cxn ang="0">
                    <a:pos x="246" y="238"/>
                  </a:cxn>
                  <a:cxn ang="0">
                    <a:pos x="270" y="236"/>
                  </a:cxn>
                  <a:cxn ang="0">
                    <a:pos x="286" y="223"/>
                  </a:cxn>
                  <a:cxn ang="0">
                    <a:pos x="289" y="211"/>
                  </a:cxn>
                  <a:cxn ang="0">
                    <a:pos x="281" y="193"/>
                  </a:cxn>
                  <a:cxn ang="0">
                    <a:pos x="269" y="220"/>
                  </a:cxn>
                  <a:cxn ang="0">
                    <a:pos x="246" y="223"/>
                  </a:cxn>
                  <a:cxn ang="0">
                    <a:pos x="259" y="201"/>
                  </a:cxn>
                  <a:cxn ang="0">
                    <a:pos x="272" y="212"/>
                  </a:cxn>
                </a:cxnLst>
                <a:rect l="0" t="0" r="r" b="b"/>
                <a:pathLst>
                  <a:path w="362" h="362">
                    <a:moveTo>
                      <a:pt x="138" y="105"/>
                    </a:moveTo>
                    <a:cubicBezTo>
                      <a:pt x="86" y="105"/>
                      <a:pt x="86" y="105"/>
                      <a:pt x="86" y="105"/>
                    </a:cubicBezTo>
                    <a:cubicBezTo>
                      <a:pt x="76" y="105"/>
                      <a:pt x="68" y="113"/>
                      <a:pt x="68" y="122"/>
                    </a:cubicBezTo>
                    <a:cubicBezTo>
                      <a:pt x="68" y="166"/>
                      <a:pt x="68" y="166"/>
                      <a:pt x="68" y="166"/>
                    </a:cubicBezTo>
                    <a:cubicBezTo>
                      <a:pt x="138" y="166"/>
                      <a:pt x="138" y="166"/>
                      <a:pt x="138" y="166"/>
                    </a:cubicBezTo>
                    <a:lnTo>
                      <a:pt x="138" y="105"/>
                    </a:lnTo>
                    <a:close/>
                    <a:moveTo>
                      <a:pt x="126" y="159"/>
                    </a:moveTo>
                    <a:cubicBezTo>
                      <a:pt x="80" y="159"/>
                      <a:pt x="80" y="159"/>
                      <a:pt x="80" y="159"/>
                    </a:cubicBezTo>
                    <a:cubicBezTo>
                      <a:pt x="80" y="151"/>
                      <a:pt x="80" y="151"/>
                      <a:pt x="80" y="151"/>
                    </a:cubicBezTo>
                    <a:cubicBezTo>
                      <a:pt x="126" y="151"/>
                      <a:pt x="126" y="151"/>
                      <a:pt x="126" y="151"/>
                    </a:cubicBezTo>
                    <a:lnTo>
                      <a:pt x="126" y="159"/>
                    </a:lnTo>
                    <a:close/>
                    <a:moveTo>
                      <a:pt x="215" y="105"/>
                    </a:moveTo>
                    <a:cubicBezTo>
                      <a:pt x="144" y="105"/>
                      <a:pt x="144" y="105"/>
                      <a:pt x="144" y="105"/>
                    </a:cubicBezTo>
                    <a:cubicBezTo>
                      <a:pt x="144" y="166"/>
                      <a:pt x="144" y="166"/>
                      <a:pt x="144" y="166"/>
                    </a:cubicBezTo>
                    <a:cubicBezTo>
                      <a:pt x="215" y="166"/>
                      <a:pt x="215" y="166"/>
                      <a:pt x="215" y="166"/>
                    </a:cubicBezTo>
                    <a:lnTo>
                      <a:pt x="215" y="105"/>
                    </a:lnTo>
                    <a:close/>
                    <a:moveTo>
                      <a:pt x="202" y="159"/>
                    </a:moveTo>
                    <a:cubicBezTo>
                      <a:pt x="157" y="159"/>
                      <a:pt x="157" y="159"/>
                      <a:pt x="157" y="159"/>
                    </a:cubicBezTo>
                    <a:cubicBezTo>
                      <a:pt x="157" y="113"/>
                      <a:pt x="157" y="113"/>
                      <a:pt x="157" y="113"/>
                    </a:cubicBezTo>
                    <a:cubicBezTo>
                      <a:pt x="202" y="113"/>
                      <a:pt x="202" y="113"/>
                      <a:pt x="202" y="113"/>
                    </a:cubicBezTo>
                    <a:lnTo>
                      <a:pt x="202" y="159"/>
                    </a:lnTo>
                    <a:close/>
                    <a:moveTo>
                      <a:pt x="195" y="120"/>
                    </a:moveTo>
                    <a:cubicBezTo>
                      <a:pt x="164" y="120"/>
                      <a:pt x="164" y="120"/>
                      <a:pt x="164" y="120"/>
                    </a:cubicBezTo>
                    <a:cubicBezTo>
                      <a:pt x="164" y="151"/>
                      <a:pt x="164" y="151"/>
                      <a:pt x="164" y="151"/>
                    </a:cubicBezTo>
                    <a:cubicBezTo>
                      <a:pt x="195" y="151"/>
                      <a:pt x="195" y="151"/>
                      <a:pt x="195" y="151"/>
                    </a:cubicBezTo>
                    <a:lnTo>
                      <a:pt x="195" y="120"/>
                    </a:lnTo>
                    <a:close/>
                    <a:moveTo>
                      <a:pt x="102" y="185"/>
                    </a:moveTo>
                    <a:cubicBezTo>
                      <a:pt x="70" y="260"/>
                      <a:pt x="70" y="260"/>
                      <a:pt x="70" y="260"/>
                    </a:cubicBezTo>
                    <a:cubicBezTo>
                      <a:pt x="87" y="260"/>
                      <a:pt x="87" y="260"/>
                      <a:pt x="87" y="260"/>
                    </a:cubicBezTo>
                    <a:cubicBezTo>
                      <a:pt x="93" y="243"/>
                      <a:pt x="93" y="243"/>
                      <a:pt x="93" y="243"/>
                    </a:cubicBezTo>
                    <a:cubicBezTo>
                      <a:pt x="125" y="243"/>
                      <a:pt x="125" y="243"/>
                      <a:pt x="125" y="243"/>
                    </a:cubicBezTo>
                    <a:cubicBezTo>
                      <a:pt x="131" y="260"/>
                      <a:pt x="131" y="260"/>
                      <a:pt x="131" y="260"/>
                    </a:cubicBezTo>
                    <a:cubicBezTo>
                      <a:pt x="148" y="260"/>
                      <a:pt x="148" y="260"/>
                      <a:pt x="148" y="260"/>
                    </a:cubicBezTo>
                    <a:cubicBezTo>
                      <a:pt x="117" y="185"/>
                      <a:pt x="117" y="185"/>
                      <a:pt x="117" y="185"/>
                    </a:cubicBezTo>
                    <a:lnTo>
                      <a:pt x="102" y="185"/>
                    </a:lnTo>
                    <a:close/>
                    <a:moveTo>
                      <a:pt x="99" y="229"/>
                    </a:moveTo>
                    <a:cubicBezTo>
                      <a:pt x="109" y="205"/>
                      <a:pt x="109" y="205"/>
                      <a:pt x="109" y="205"/>
                    </a:cubicBezTo>
                    <a:cubicBezTo>
                      <a:pt x="119" y="229"/>
                      <a:pt x="119" y="229"/>
                      <a:pt x="119" y="229"/>
                    </a:cubicBezTo>
                    <a:lnTo>
                      <a:pt x="99" y="229"/>
                    </a:lnTo>
                    <a:close/>
                    <a:moveTo>
                      <a:pt x="274" y="105"/>
                    </a:moveTo>
                    <a:cubicBezTo>
                      <a:pt x="221" y="105"/>
                      <a:pt x="221" y="105"/>
                      <a:pt x="221" y="105"/>
                    </a:cubicBezTo>
                    <a:cubicBezTo>
                      <a:pt x="221" y="166"/>
                      <a:pt x="221" y="166"/>
                      <a:pt x="221" y="166"/>
                    </a:cubicBezTo>
                    <a:cubicBezTo>
                      <a:pt x="291" y="166"/>
                      <a:pt x="291" y="166"/>
                      <a:pt x="291" y="166"/>
                    </a:cubicBezTo>
                    <a:cubicBezTo>
                      <a:pt x="291" y="122"/>
                      <a:pt x="291" y="122"/>
                      <a:pt x="291" y="122"/>
                    </a:cubicBezTo>
                    <a:cubicBezTo>
                      <a:pt x="291" y="113"/>
                      <a:pt x="284" y="105"/>
                      <a:pt x="274" y="105"/>
                    </a:cubicBezTo>
                    <a:close/>
                    <a:moveTo>
                      <a:pt x="279" y="159"/>
                    </a:moveTo>
                    <a:cubicBezTo>
                      <a:pt x="233" y="159"/>
                      <a:pt x="233" y="159"/>
                      <a:pt x="233" y="159"/>
                    </a:cubicBezTo>
                    <a:cubicBezTo>
                      <a:pt x="233" y="113"/>
                      <a:pt x="233" y="113"/>
                      <a:pt x="233" y="113"/>
                    </a:cubicBezTo>
                    <a:cubicBezTo>
                      <a:pt x="279" y="113"/>
                      <a:pt x="279" y="113"/>
                      <a:pt x="279" y="113"/>
                    </a:cubicBezTo>
                    <a:lnTo>
                      <a:pt x="279" y="159"/>
                    </a:lnTo>
                    <a:close/>
                    <a:moveTo>
                      <a:pt x="239" y="125"/>
                    </a:moveTo>
                    <a:cubicBezTo>
                      <a:pt x="239" y="147"/>
                      <a:pt x="239" y="147"/>
                      <a:pt x="239" y="147"/>
                    </a:cubicBezTo>
                    <a:cubicBezTo>
                      <a:pt x="250" y="136"/>
                      <a:pt x="250" y="136"/>
                      <a:pt x="250" y="136"/>
                    </a:cubicBezTo>
                    <a:lnTo>
                      <a:pt x="239" y="125"/>
                    </a:lnTo>
                    <a:close/>
                    <a:moveTo>
                      <a:pt x="267" y="119"/>
                    </a:moveTo>
                    <a:cubicBezTo>
                      <a:pt x="245" y="119"/>
                      <a:pt x="245" y="119"/>
                      <a:pt x="245" y="119"/>
                    </a:cubicBezTo>
                    <a:cubicBezTo>
                      <a:pt x="256" y="130"/>
                      <a:pt x="256" y="130"/>
                      <a:pt x="256" y="130"/>
                    </a:cubicBezTo>
                    <a:lnTo>
                      <a:pt x="267" y="119"/>
                    </a:lnTo>
                    <a:close/>
                    <a:moveTo>
                      <a:pt x="211" y="193"/>
                    </a:moveTo>
                    <a:cubicBezTo>
                      <a:pt x="208" y="191"/>
                      <a:pt x="205" y="189"/>
                      <a:pt x="202" y="188"/>
                    </a:cubicBezTo>
                    <a:cubicBezTo>
                      <a:pt x="198" y="187"/>
                      <a:pt x="194" y="186"/>
                      <a:pt x="190" y="186"/>
                    </a:cubicBezTo>
                    <a:cubicBezTo>
                      <a:pt x="160" y="186"/>
                      <a:pt x="160" y="186"/>
                      <a:pt x="160" y="186"/>
                    </a:cubicBezTo>
                    <a:cubicBezTo>
                      <a:pt x="160" y="260"/>
                      <a:pt x="160" y="260"/>
                      <a:pt x="160" y="260"/>
                    </a:cubicBezTo>
                    <a:cubicBezTo>
                      <a:pt x="176" y="260"/>
                      <a:pt x="176" y="260"/>
                      <a:pt x="176" y="260"/>
                    </a:cubicBezTo>
                    <a:cubicBezTo>
                      <a:pt x="176" y="238"/>
                      <a:pt x="176" y="238"/>
                      <a:pt x="176" y="238"/>
                    </a:cubicBezTo>
                    <a:cubicBezTo>
                      <a:pt x="188" y="238"/>
                      <a:pt x="188" y="238"/>
                      <a:pt x="188" y="238"/>
                    </a:cubicBezTo>
                    <a:cubicBezTo>
                      <a:pt x="193" y="238"/>
                      <a:pt x="196" y="237"/>
                      <a:pt x="200" y="236"/>
                    </a:cubicBezTo>
                    <a:cubicBezTo>
                      <a:pt x="204" y="235"/>
                      <a:pt x="207" y="233"/>
                      <a:pt x="210" y="231"/>
                    </a:cubicBezTo>
                    <a:cubicBezTo>
                      <a:pt x="212" y="229"/>
                      <a:pt x="214" y="226"/>
                      <a:pt x="216" y="223"/>
                    </a:cubicBezTo>
                    <a:cubicBezTo>
                      <a:pt x="217" y="220"/>
                      <a:pt x="218" y="216"/>
                      <a:pt x="218" y="212"/>
                    </a:cubicBezTo>
                    <a:cubicBezTo>
                      <a:pt x="218" y="211"/>
                      <a:pt x="218" y="211"/>
                      <a:pt x="218" y="211"/>
                    </a:cubicBezTo>
                    <a:cubicBezTo>
                      <a:pt x="218" y="208"/>
                      <a:pt x="218" y="204"/>
                      <a:pt x="216" y="201"/>
                    </a:cubicBezTo>
                    <a:cubicBezTo>
                      <a:pt x="215" y="198"/>
                      <a:pt x="213" y="195"/>
                      <a:pt x="211" y="193"/>
                    </a:cubicBezTo>
                    <a:close/>
                    <a:moveTo>
                      <a:pt x="202" y="212"/>
                    </a:moveTo>
                    <a:cubicBezTo>
                      <a:pt x="202" y="215"/>
                      <a:pt x="201" y="218"/>
                      <a:pt x="198" y="220"/>
                    </a:cubicBezTo>
                    <a:cubicBezTo>
                      <a:pt x="196" y="222"/>
                      <a:pt x="193" y="223"/>
                      <a:pt x="189" y="223"/>
                    </a:cubicBezTo>
                    <a:cubicBezTo>
                      <a:pt x="176" y="223"/>
                      <a:pt x="176" y="223"/>
                      <a:pt x="176" y="223"/>
                    </a:cubicBezTo>
                    <a:cubicBezTo>
                      <a:pt x="176" y="201"/>
                      <a:pt x="176" y="201"/>
                      <a:pt x="176" y="201"/>
                    </a:cubicBezTo>
                    <a:cubicBezTo>
                      <a:pt x="189" y="201"/>
                      <a:pt x="189" y="201"/>
                      <a:pt x="189" y="201"/>
                    </a:cubicBezTo>
                    <a:cubicBezTo>
                      <a:pt x="193" y="201"/>
                      <a:pt x="196" y="202"/>
                      <a:pt x="198" y="203"/>
                    </a:cubicBezTo>
                    <a:cubicBezTo>
                      <a:pt x="201" y="205"/>
                      <a:pt x="202" y="208"/>
                      <a:pt x="202" y="212"/>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moveTo>
                      <a:pt x="273" y="147"/>
                    </a:moveTo>
                    <a:cubicBezTo>
                      <a:pt x="273" y="124"/>
                      <a:pt x="273" y="124"/>
                      <a:pt x="273" y="124"/>
                    </a:cubicBezTo>
                    <a:cubicBezTo>
                      <a:pt x="261" y="136"/>
                      <a:pt x="261" y="136"/>
                      <a:pt x="261" y="136"/>
                    </a:cubicBezTo>
                    <a:lnTo>
                      <a:pt x="273" y="147"/>
                    </a:lnTo>
                    <a:close/>
                    <a:moveTo>
                      <a:pt x="245" y="152"/>
                    </a:moveTo>
                    <a:cubicBezTo>
                      <a:pt x="267" y="152"/>
                      <a:pt x="267" y="152"/>
                      <a:pt x="267" y="152"/>
                    </a:cubicBezTo>
                    <a:cubicBezTo>
                      <a:pt x="256" y="141"/>
                      <a:pt x="256" y="141"/>
                      <a:pt x="256" y="141"/>
                    </a:cubicBezTo>
                    <a:lnTo>
                      <a:pt x="245" y="152"/>
                    </a:lnTo>
                    <a:close/>
                    <a:moveTo>
                      <a:pt x="281" y="193"/>
                    </a:moveTo>
                    <a:cubicBezTo>
                      <a:pt x="279" y="191"/>
                      <a:pt x="276" y="189"/>
                      <a:pt x="272" y="188"/>
                    </a:cubicBezTo>
                    <a:cubicBezTo>
                      <a:pt x="269" y="187"/>
                      <a:pt x="265" y="186"/>
                      <a:pt x="260" y="186"/>
                    </a:cubicBezTo>
                    <a:cubicBezTo>
                      <a:pt x="230" y="186"/>
                      <a:pt x="230" y="186"/>
                      <a:pt x="230" y="186"/>
                    </a:cubicBezTo>
                    <a:cubicBezTo>
                      <a:pt x="230" y="260"/>
                      <a:pt x="230" y="260"/>
                      <a:pt x="230" y="260"/>
                    </a:cubicBezTo>
                    <a:cubicBezTo>
                      <a:pt x="246" y="260"/>
                      <a:pt x="246" y="260"/>
                      <a:pt x="246" y="260"/>
                    </a:cubicBezTo>
                    <a:cubicBezTo>
                      <a:pt x="246" y="238"/>
                      <a:pt x="246" y="238"/>
                      <a:pt x="246" y="238"/>
                    </a:cubicBezTo>
                    <a:cubicBezTo>
                      <a:pt x="259" y="238"/>
                      <a:pt x="259" y="238"/>
                      <a:pt x="259" y="238"/>
                    </a:cubicBezTo>
                    <a:cubicBezTo>
                      <a:pt x="263" y="238"/>
                      <a:pt x="267" y="237"/>
                      <a:pt x="270" y="236"/>
                    </a:cubicBezTo>
                    <a:cubicBezTo>
                      <a:pt x="274" y="235"/>
                      <a:pt x="277" y="233"/>
                      <a:pt x="280" y="231"/>
                    </a:cubicBezTo>
                    <a:cubicBezTo>
                      <a:pt x="283" y="229"/>
                      <a:pt x="285" y="226"/>
                      <a:pt x="286" y="223"/>
                    </a:cubicBezTo>
                    <a:cubicBezTo>
                      <a:pt x="288" y="220"/>
                      <a:pt x="289" y="216"/>
                      <a:pt x="289" y="212"/>
                    </a:cubicBezTo>
                    <a:cubicBezTo>
                      <a:pt x="289" y="211"/>
                      <a:pt x="289" y="211"/>
                      <a:pt x="289" y="211"/>
                    </a:cubicBezTo>
                    <a:cubicBezTo>
                      <a:pt x="289" y="208"/>
                      <a:pt x="288" y="204"/>
                      <a:pt x="287" y="201"/>
                    </a:cubicBezTo>
                    <a:cubicBezTo>
                      <a:pt x="285" y="198"/>
                      <a:pt x="284" y="195"/>
                      <a:pt x="281" y="193"/>
                    </a:cubicBezTo>
                    <a:close/>
                    <a:moveTo>
                      <a:pt x="272" y="212"/>
                    </a:moveTo>
                    <a:cubicBezTo>
                      <a:pt x="272" y="215"/>
                      <a:pt x="271" y="218"/>
                      <a:pt x="269" y="220"/>
                    </a:cubicBezTo>
                    <a:cubicBezTo>
                      <a:pt x="267" y="222"/>
                      <a:pt x="263" y="223"/>
                      <a:pt x="259" y="223"/>
                    </a:cubicBezTo>
                    <a:cubicBezTo>
                      <a:pt x="246" y="223"/>
                      <a:pt x="246" y="223"/>
                      <a:pt x="246" y="223"/>
                    </a:cubicBezTo>
                    <a:cubicBezTo>
                      <a:pt x="246" y="201"/>
                      <a:pt x="246" y="201"/>
                      <a:pt x="246" y="201"/>
                    </a:cubicBezTo>
                    <a:cubicBezTo>
                      <a:pt x="259" y="201"/>
                      <a:pt x="259" y="201"/>
                      <a:pt x="259" y="201"/>
                    </a:cubicBezTo>
                    <a:cubicBezTo>
                      <a:pt x="263" y="201"/>
                      <a:pt x="266" y="202"/>
                      <a:pt x="269" y="203"/>
                    </a:cubicBezTo>
                    <a:cubicBezTo>
                      <a:pt x="271" y="205"/>
                      <a:pt x="272" y="208"/>
                      <a:pt x="272" y="212"/>
                    </a:cubicBezTo>
                    <a:close/>
                  </a:path>
                </a:pathLst>
              </a:custGeom>
              <a:gradFill flip="none" rotWithShape="1">
                <a:gsLst>
                  <a:gs pos="0">
                    <a:schemeClr val="bg1">
                      <a:lumMod val="65000"/>
                    </a:schemeClr>
                  </a:gs>
                  <a:gs pos="32000">
                    <a:schemeClr val="bg1"/>
                  </a:gs>
                </a:gsLst>
                <a:lin ang="16200000" scaled="1"/>
                <a:tileRect/>
              </a:gra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endParaRPr lang="en-US" dirty="0" smtClean="0">
                  <a:solidFill>
                    <a:schemeClr val="bg1"/>
                  </a:solidFill>
                </a:endParaRPr>
              </a:p>
            </p:txBody>
          </p:sp>
        </p:grpSp>
      </p:grpSp>
      <p:grpSp>
        <p:nvGrpSpPr>
          <p:cNvPr id="8" name="Group 189"/>
          <p:cNvGrpSpPr/>
          <p:nvPr/>
        </p:nvGrpSpPr>
        <p:grpSpPr>
          <a:xfrm>
            <a:off x="7134572" y="4592818"/>
            <a:ext cx="1024436" cy="1309106"/>
            <a:chOff x="7690792" y="1384582"/>
            <a:chExt cx="646331" cy="825935"/>
          </a:xfrm>
        </p:grpSpPr>
        <p:sp>
          <p:nvSpPr>
            <p:cNvPr id="71" name="TextBox 70"/>
            <p:cNvSpPr txBox="1"/>
            <p:nvPr/>
          </p:nvSpPr>
          <p:spPr>
            <a:xfrm>
              <a:off x="7690792" y="1384582"/>
              <a:ext cx="646331" cy="277854"/>
            </a:xfrm>
            <a:prstGeom prst="rect">
              <a:avLst/>
            </a:prstGeom>
            <a:noFill/>
            <a:ln w="9525">
              <a:noFill/>
              <a:miter lim="800000"/>
              <a:headEnd/>
              <a:tailEnd/>
            </a:ln>
          </p:spPr>
          <p:txBody>
            <a:bodyPr wrap="square" anchor="ctr">
              <a:spAutoFit/>
            </a:bodyPr>
            <a:lstStyle/>
            <a:p>
              <a:pPr algn="ctr">
                <a:lnSpc>
                  <a:spcPts val="1400"/>
                </a:lnSpc>
              </a:pPr>
              <a:r>
                <a:rPr lang="en-US" sz="1400" dirty="0" smtClean="0">
                  <a:solidFill>
                    <a:schemeClr val="bg1"/>
                  </a:solidFill>
                </a:rPr>
                <a:t>HOW</a:t>
              </a:r>
              <a:endParaRPr lang="en-US" sz="1400" dirty="0">
                <a:solidFill>
                  <a:schemeClr val="bg1"/>
                </a:solidFill>
              </a:endParaRPr>
            </a:p>
          </p:txBody>
        </p:sp>
        <p:grpSp>
          <p:nvGrpSpPr>
            <p:cNvPr id="9" name="Group 175"/>
            <p:cNvGrpSpPr/>
            <p:nvPr/>
          </p:nvGrpSpPr>
          <p:grpSpPr>
            <a:xfrm>
              <a:off x="7758115" y="1699687"/>
              <a:ext cx="511684" cy="510830"/>
              <a:chOff x="8225365" y="1868501"/>
              <a:chExt cx="511684" cy="510830"/>
            </a:xfrm>
          </p:grpSpPr>
          <p:sp>
            <p:nvSpPr>
              <p:cNvPr id="73" name="Oval 72"/>
              <p:cNvSpPr/>
              <p:nvPr/>
            </p:nvSpPr>
            <p:spPr>
              <a:xfrm>
                <a:off x="8239099" y="1881808"/>
                <a:ext cx="484216" cy="48421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74" name="Freeform 8"/>
              <p:cNvSpPr>
                <a:spLocks noEditPoints="1"/>
              </p:cNvSpPr>
              <p:nvPr/>
            </p:nvSpPr>
            <p:spPr bwMode="auto">
              <a:xfrm>
                <a:off x="8225365" y="1868501"/>
                <a:ext cx="511684" cy="510830"/>
              </a:xfrm>
              <a:custGeom>
                <a:avLst/>
                <a:gdLst/>
                <a:ahLst/>
                <a:cxnLst>
                  <a:cxn ang="0">
                    <a:pos x="134" y="120"/>
                  </a:cxn>
                  <a:cxn ang="0">
                    <a:pos x="131" y="144"/>
                  </a:cxn>
                  <a:cxn ang="0">
                    <a:pos x="155" y="147"/>
                  </a:cxn>
                  <a:cxn ang="0">
                    <a:pos x="158" y="123"/>
                  </a:cxn>
                  <a:cxn ang="0">
                    <a:pos x="190" y="156"/>
                  </a:cxn>
                  <a:cxn ang="0">
                    <a:pos x="166" y="159"/>
                  </a:cxn>
                  <a:cxn ang="0">
                    <a:pos x="169" y="183"/>
                  </a:cxn>
                  <a:cxn ang="0">
                    <a:pos x="193" y="180"/>
                  </a:cxn>
                  <a:cxn ang="0">
                    <a:pos x="190" y="156"/>
                  </a:cxn>
                  <a:cxn ang="0">
                    <a:pos x="169" y="191"/>
                  </a:cxn>
                  <a:cxn ang="0">
                    <a:pos x="166" y="216"/>
                  </a:cxn>
                  <a:cxn ang="0">
                    <a:pos x="190" y="218"/>
                  </a:cxn>
                  <a:cxn ang="0">
                    <a:pos x="193" y="194"/>
                  </a:cxn>
                  <a:cxn ang="0">
                    <a:pos x="155" y="191"/>
                  </a:cxn>
                  <a:cxn ang="0">
                    <a:pos x="131" y="194"/>
                  </a:cxn>
                  <a:cxn ang="0">
                    <a:pos x="134" y="218"/>
                  </a:cxn>
                  <a:cxn ang="0">
                    <a:pos x="158" y="216"/>
                  </a:cxn>
                  <a:cxn ang="0">
                    <a:pos x="155" y="191"/>
                  </a:cxn>
                  <a:cxn ang="0">
                    <a:pos x="134" y="156"/>
                  </a:cxn>
                  <a:cxn ang="0">
                    <a:pos x="131" y="180"/>
                  </a:cxn>
                  <a:cxn ang="0">
                    <a:pos x="155" y="183"/>
                  </a:cxn>
                  <a:cxn ang="0">
                    <a:pos x="158" y="159"/>
                  </a:cxn>
                  <a:cxn ang="0">
                    <a:pos x="190" y="120"/>
                  </a:cxn>
                  <a:cxn ang="0">
                    <a:pos x="166" y="123"/>
                  </a:cxn>
                  <a:cxn ang="0">
                    <a:pos x="169" y="147"/>
                  </a:cxn>
                  <a:cxn ang="0">
                    <a:pos x="193" y="144"/>
                  </a:cxn>
                  <a:cxn ang="0">
                    <a:pos x="190" y="120"/>
                  </a:cxn>
                  <a:cxn ang="0">
                    <a:pos x="0" y="181"/>
                  </a:cxn>
                  <a:cxn ang="0">
                    <a:pos x="362" y="181"/>
                  </a:cxn>
                  <a:cxn ang="0">
                    <a:pos x="181" y="338"/>
                  </a:cxn>
                  <a:cxn ang="0">
                    <a:pos x="181" y="24"/>
                  </a:cxn>
                  <a:cxn ang="0">
                    <a:pos x="181" y="338"/>
                  </a:cxn>
                  <a:cxn ang="0">
                    <a:pos x="205" y="120"/>
                  </a:cxn>
                  <a:cxn ang="0">
                    <a:pos x="202" y="144"/>
                  </a:cxn>
                  <a:cxn ang="0">
                    <a:pos x="226" y="147"/>
                  </a:cxn>
                  <a:cxn ang="0">
                    <a:pos x="229" y="123"/>
                  </a:cxn>
                  <a:cxn ang="0">
                    <a:pos x="226" y="156"/>
                  </a:cxn>
                  <a:cxn ang="0">
                    <a:pos x="202" y="159"/>
                  </a:cxn>
                  <a:cxn ang="0">
                    <a:pos x="205" y="183"/>
                  </a:cxn>
                  <a:cxn ang="0">
                    <a:pos x="229" y="180"/>
                  </a:cxn>
                  <a:cxn ang="0">
                    <a:pos x="226" y="156"/>
                  </a:cxn>
                  <a:cxn ang="0">
                    <a:pos x="119" y="93"/>
                  </a:cxn>
                  <a:cxn ang="0">
                    <a:pos x="109" y="260"/>
                  </a:cxn>
                  <a:cxn ang="0">
                    <a:pos x="241" y="271"/>
                  </a:cxn>
                  <a:cxn ang="0">
                    <a:pos x="251" y="103"/>
                  </a:cxn>
                  <a:cxn ang="0">
                    <a:pos x="202" y="258"/>
                  </a:cxn>
                  <a:cxn ang="0">
                    <a:pos x="156" y="252"/>
                  </a:cxn>
                  <a:cxn ang="0">
                    <a:pos x="202" y="245"/>
                  </a:cxn>
                  <a:cxn ang="0">
                    <a:pos x="202" y="258"/>
                  </a:cxn>
                  <a:cxn ang="0">
                    <a:pos x="118" y="233"/>
                  </a:cxn>
                  <a:cxn ang="0">
                    <a:pos x="127" y="102"/>
                  </a:cxn>
                  <a:cxn ang="0">
                    <a:pos x="242" y="112"/>
                  </a:cxn>
                </a:cxnLst>
                <a:rect l="0" t="0" r="r" b="b"/>
                <a:pathLst>
                  <a:path w="362" h="362">
                    <a:moveTo>
                      <a:pt x="155" y="120"/>
                    </a:moveTo>
                    <a:cubicBezTo>
                      <a:pt x="134" y="120"/>
                      <a:pt x="134" y="120"/>
                      <a:pt x="134" y="120"/>
                    </a:cubicBezTo>
                    <a:cubicBezTo>
                      <a:pt x="132" y="120"/>
                      <a:pt x="131" y="121"/>
                      <a:pt x="131" y="123"/>
                    </a:cubicBezTo>
                    <a:cubicBezTo>
                      <a:pt x="131" y="144"/>
                      <a:pt x="131" y="144"/>
                      <a:pt x="131" y="144"/>
                    </a:cubicBezTo>
                    <a:cubicBezTo>
                      <a:pt x="131" y="146"/>
                      <a:pt x="132" y="147"/>
                      <a:pt x="134" y="147"/>
                    </a:cubicBezTo>
                    <a:cubicBezTo>
                      <a:pt x="155" y="147"/>
                      <a:pt x="155" y="147"/>
                      <a:pt x="155" y="147"/>
                    </a:cubicBezTo>
                    <a:cubicBezTo>
                      <a:pt x="157" y="147"/>
                      <a:pt x="158" y="146"/>
                      <a:pt x="158" y="144"/>
                    </a:cubicBezTo>
                    <a:cubicBezTo>
                      <a:pt x="158" y="123"/>
                      <a:pt x="158" y="123"/>
                      <a:pt x="158" y="123"/>
                    </a:cubicBezTo>
                    <a:cubicBezTo>
                      <a:pt x="158" y="121"/>
                      <a:pt x="157" y="120"/>
                      <a:pt x="155" y="120"/>
                    </a:cubicBezTo>
                    <a:close/>
                    <a:moveTo>
                      <a:pt x="190" y="156"/>
                    </a:moveTo>
                    <a:cubicBezTo>
                      <a:pt x="169" y="156"/>
                      <a:pt x="169" y="156"/>
                      <a:pt x="169" y="156"/>
                    </a:cubicBezTo>
                    <a:cubicBezTo>
                      <a:pt x="168" y="156"/>
                      <a:pt x="166" y="157"/>
                      <a:pt x="166" y="159"/>
                    </a:cubicBezTo>
                    <a:cubicBezTo>
                      <a:pt x="166" y="180"/>
                      <a:pt x="166" y="180"/>
                      <a:pt x="166" y="180"/>
                    </a:cubicBezTo>
                    <a:cubicBezTo>
                      <a:pt x="166" y="181"/>
                      <a:pt x="168" y="183"/>
                      <a:pt x="169" y="183"/>
                    </a:cubicBezTo>
                    <a:cubicBezTo>
                      <a:pt x="190" y="183"/>
                      <a:pt x="190" y="183"/>
                      <a:pt x="190" y="183"/>
                    </a:cubicBezTo>
                    <a:cubicBezTo>
                      <a:pt x="192" y="183"/>
                      <a:pt x="193" y="181"/>
                      <a:pt x="193" y="180"/>
                    </a:cubicBezTo>
                    <a:cubicBezTo>
                      <a:pt x="193" y="159"/>
                      <a:pt x="193" y="159"/>
                      <a:pt x="193" y="159"/>
                    </a:cubicBezTo>
                    <a:cubicBezTo>
                      <a:pt x="193" y="157"/>
                      <a:pt x="192" y="156"/>
                      <a:pt x="190" y="156"/>
                    </a:cubicBezTo>
                    <a:close/>
                    <a:moveTo>
                      <a:pt x="190" y="191"/>
                    </a:moveTo>
                    <a:cubicBezTo>
                      <a:pt x="169" y="191"/>
                      <a:pt x="169" y="191"/>
                      <a:pt x="169" y="191"/>
                    </a:cubicBezTo>
                    <a:cubicBezTo>
                      <a:pt x="168" y="191"/>
                      <a:pt x="166" y="193"/>
                      <a:pt x="166" y="194"/>
                    </a:cubicBezTo>
                    <a:cubicBezTo>
                      <a:pt x="166" y="216"/>
                      <a:pt x="166" y="216"/>
                      <a:pt x="166" y="216"/>
                    </a:cubicBezTo>
                    <a:cubicBezTo>
                      <a:pt x="166" y="217"/>
                      <a:pt x="168" y="218"/>
                      <a:pt x="169" y="218"/>
                    </a:cubicBezTo>
                    <a:cubicBezTo>
                      <a:pt x="190" y="218"/>
                      <a:pt x="190" y="218"/>
                      <a:pt x="190" y="218"/>
                    </a:cubicBezTo>
                    <a:cubicBezTo>
                      <a:pt x="192" y="218"/>
                      <a:pt x="193" y="217"/>
                      <a:pt x="193" y="216"/>
                    </a:cubicBezTo>
                    <a:cubicBezTo>
                      <a:pt x="193" y="194"/>
                      <a:pt x="193" y="194"/>
                      <a:pt x="193" y="194"/>
                    </a:cubicBezTo>
                    <a:cubicBezTo>
                      <a:pt x="193" y="193"/>
                      <a:pt x="192" y="191"/>
                      <a:pt x="190" y="191"/>
                    </a:cubicBezTo>
                    <a:close/>
                    <a:moveTo>
                      <a:pt x="155" y="191"/>
                    </a:moveTo>
                    <a:cubicBezTo>
                      <a:pt x="134" y="191"/>
                      <a:pt x="134" y="191"/>
                      <a:pt x="134" y="191"/>
                    </a:cubicBezTo>
                    <a:cubicBezTo>
                      <a:pt x="132" y="191"/>
                      <a:pt x="131" y="193"/>
                      <a:pt x="131" y="194"/>
                    </a:cubicBezTo>
                    <a:cubicBezTo>
                      <a:pt x="131" y="216"/>
                      <a:pt x="131" y="216"/>
                      <a:pt x="131" y="216"/>
                    </a:cubicBezTo>
                    <a:cubicBezTo>
                      <a:pt x="131" y="217"/>
                      <a:pt x="132" y="218"/>
                      <a:pt x="134" y="218"/>
                    </a:cubicBezTo>
                    <a:cubicBezTo>
                      <a:pt x="155" y="218"/>
                      <a:pt x="155" y="218"/>
                      <a:pt x="155" y="218"/>
                    </a:cubicBezTo>
                    <a:cubicBezTo>
                      <a:pt x="157" y="218"/>
                      <a:pt x="158" y="217"/>
                      <a:pt x="158" y="216"/>
                    </a:cubicBezTo>
                    <a:cubicBezTo>
                      <a:pt x="158" y="194"/>
                      <a:pt x="158" y="194"/>
                      <a:pt x="158" y="194"/>
                    </a:cubicBezTo>
                    <a:cubicBezTo>
                      <a:pt x="158" y="193"/>
                      <a:pt x="157" y="191"/>
                      <a:pt x="155" y="191"/>
                    </a:cubicBezTo>
                    <a:close/>
                    <a:moveTo>
                      <a:pt x="155" y="156"/>
                    </a:moveTo>
                    <a:cubicBezTo>
                      <a:pt x="134" y="156"/>
                      <a:pt x="134" y="156"/>
                      <a:pt x="134" y="156"/>
                    </a:cubicBezTo>
                    <a:cubicBezTo>
                      <a:pt x="132" y="156"/>
                      <a:pt x="131" y="157"/>
                      <a:pt x="131" y="159"/>
                    </a:cubicBezTo>
                    <a:cubicBezTo>
                      <a:pt x="131" y="180"/>
                      <a:pt x="131" y="180"/>
                      <a:pt x="131" y="180"/>
                    </a:cubicBezTo>
                    <a:cubicBezTo>
                      <a:pt x="131" y="181"/>
                      <a:pt x="132" y="183"/>
                      <a:pt x="134" y="183"/>
                    </a:cubicBezTo>
                    <a:cubicBezTo>
                      <a:pt x="155" y="183"/>
                      <a:pt x="155" y="183"/>
                      <a:pt x="155" y="183"/>
                    </a:cubicBezTo>
                    <a:cubicBezTo>
                      <a:pt x="157" y="183"/>
                      <a:pt x="158" y="181"/>
                      <a:pt x="158" y="180"/>
                    </a:cubicBezTo>
                    <a:cubicBezTo>
                      <a:pt x="158" y="159"/>
                      <a:pt x="158" y="159"/>
                      <a:pt x="158" y="159"/>
                    </a:cubicBezTo>
                    <a:cubicBezTo>
                      <a:pt x="158" y="157"/>
                      <a:pt x="157" y="156"/>
                      <a:pt x="155" y="156"/>
                    </a:cubicBezTo>
                    <a:close/>
                    <a:moveTo>
                      <a:pt x="190" y="120"/>
                    </a:moveTo>
                    <a:cubicBezTo>
                      <a:pt x="169" y="120"/>
                      <a:pt x="169" y="120"/>
                      <a:pt x="169" y="120"/>
                    </a:cubicBezTo>
                    <a:cubicBezTo>
                      <a:pt x="168" y="120"/>
                      <a:pt x="166" y="121"/>
                      <a:pt x="166" y="123"/>
                    </a:cubicBezTo>
                    <a:cubicBezTo>
                      <a:pt x="166" y="144"/>
                      <a:pt x="166" y="144"/>
                      <a:pt x="166" y="144"/>
                    </a:cubicBezTo>
                    <a:cubicBezTo>
                      <a:pt x="166" y="146"/>
                      <a:pt x="168" y="147"/>
                      <a:pt x="169" y="147"/>
                    </a:cubicBezTo>
                    <a:cubicBezTo>
                      <a:pt x="190" y="147"/>
                      <a:pt x="190" y="147"/>
                      <a:pt x="190" y="147"/>
                    </a:cubicBezTo>
                    <a:cubicBezTo>
                      <a:pt x="192" y="147"/>
                      <a:pt x="193" y="146"/>
                      <a:pt x="193" y="144"/>
                    </a:cubicBezTo>
                    <a:cubicBezTo>
                      <a:pt x="193" y="123"/>
                      <a:pt x="193" y="123"/>
                      <a:pt x="193" y="123"/>
                    </a:cubicBezTo>
                    <a:cubicBezTo>
                      <a:pt x="193" y="121"/>
                      <a:pt x="192" y="120"/>
                      <a:pt x="190" y="120"/>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7" y="24"/>
                      <a:pt x="338" y="95"/>
                      <a:pt x="338" y="181"/>
                    </a:cubicBezTo>
                    <a:cubicBezTo>
                      <a:pt x="338" y="268"/>
                      <a:pt x="267" y="338"/>
                      <a:pt x="181" y="338"/>
                    </a:cubicBezTo>
                    <a:close/>
                    <a:moveTo>
                      <a:pt x="226" y="120"/>
                    </a:moveTo>
                    <a:cubicBezTo>
                      <a:pt x="205" y="120"/>
                      <a:pt x="205" y="120"/>
                      <a:pt x="205" y="120"/>
                    </a:cubicBezTo>
                    <a:cubicBezTo>
                      <a:pt x="203" y="120"/>
                      <a:pt x="202" y="121"/>
                      <a:pt x="202" y="123"/>
                    </a:cubicBezTo>
                    <a:cubicBezTo>
                      <a:pt x="202" y="144"/>
                      <a:pt x="202" y="144"/>
                      <a:pt x="202" y="144"/>
                    </a:cubicBezTo>
                    <a:cubicBezTo>
                      <a:pt x="202" y="146"/>
                      <a:pt x="203" y="147"/>
                      <a:pt x="205" y="147"/>
                    </a:cubicBezTo>
                    <a:cubicBezTo>
                      <a:pt x="226" y="147"/>
                      <a:pt x="226" y="147"/>
                      <a:pt x="226" y="147"/>
                    </a:cubicBezTo>
                    <a:cubicBezTo>
                      <a:pt x="227" y="147"/>
                      <a:pt x="229" y="146"/>
                      <a:pt x="229" y="144"/>
                    </a:cubicBezTo>
                    <a:cubicBezTo>
                      <a:pt x="229" y="123"/>
                      <a:pt x="229" y="123"/>
                      <a:pt x="229" y="123"/>
                    </a:cubicBezTo>
                    <a:cubicBezTo>
                      <a:pt x="229" y="121"/>
                      <a:pt x="227" y="120"/>
                      <a:pt x="226" y="120"/>
                    </a:cubicBezTo>
                    <a:close/>
                    <a:moveTo>
                      <a:pt x="226" y="156"/>
                    </a:moveTo>
                    <a:cubicBezTo>
                      <a:pt x="205" y="156"/>
                      <a:pt x="205" y="156"/>
                      <a:pt x="205" y="156"/>
                    </a:cubicBezTo>
                    <a:cubicBezTo>
                      <a:pt x="203" y="156"/>
                      <a:pt x="202" y="157"/>
                      <a:pt x="202" y="159"/>
                    </a:cubicBezTo>
                    <a:cubicBezTo>
                      <a:pt x="202" y="180"/>
                      <a:pt x="202" y="180"/>
                      <a:pt x="202" y="180"/>
                    </a:cubicBezTo>
                    <a:cubicBezTo>
                      <a:pt x="202" y="181"/>
                      <a:pt x="203" y="183"/>
                      <a:pt x="205" y="183"/>
                    </a:cubicBezTo>
                    <a:cubicBezTo>
                      <a:pt x="226" y="183"/>
                      <a:pt x="226" y="183"/>
                      <a:pt x="226" y="183"/>
                    </a:cubicBezTo>
                    <a:cubicBezTo>
                      <a:pt x="227" y="183"/>
                      <a:pt x="229" y="181"/>
                      <a:pt x="229" y="180"/>
                    </a:cubicBezTo>
                    <a:cubicBezTo>
                      <a:pt x="229" y="159"/>
                      <a:pt x="229" y="159"/>
                      <a:pt x="229" y="159"/>
                    </a:cubicBezTo>
                    <a:cubicBezTo>
                      <a:pt x="229" y="157"/>
                      <a:pt x="227" y="156"/>
                      <a:pt x="226" y="156"/>
                    </a:cubicBezTo>
                    <a:close/>
                    <a:moveTo>
                      <a:pt x="241" y="93"/>
                    </a:moveTo>
                    <a:cubicBezTo>
                      <a:pt x="119" y="93"/>
                      <a:pt x="119" y="93"/>
                      <a:pt x="119" y="93"/>
                    </a:cubicBezTo>
                    <a:cubicBezTo>
                      <a:pt x="113" y="93"/>
                      <a:pt x="109" y="97"/>
                      <a:pt x="109" y="103"/>
                    </a:cubicBezTo>
                    <a:cubicBezTo>
                      <a:pt x="109" y="260"/>
                      <a:pt x="109" y="260"/>
                      <a:pt x="109" y="260"/>
                    </a:cubicBezTo>
                    <a:cubicBezTo>
                      <a:pt x="109" y="266"/>
                      <a:pt x="113" y="271"/>
                      <a:pt x="119" y="271"/>
                    </a:cubicBezTo>
                    <a:cubicBezTo>
                      <a:pt x="241" y="271"/>
                      <a:pt x="241" y="271"/>
                      <a:pt x="241" y="271"/>
                    </a:cubicBezTo>
                    <a:cubicBezTo>
                      <a:pt x="246" y="271"/>
                      <a:pt x="251" y="266"/>
                      <a:pt x="251" y="260"/>
                    </a:cubicBezTo>
                    <a:cubicBezTo>
                      <a:pt x="251" y="103"/>
                      <a:pt x="251" y="103"/>
                      <a:pt x="251" y="103"/>
                    </a:cubicBezTo>
                    <a:cubicBezTo>
                      <a:pt x="251" y="97"/>
                      <a:pt x="246" y="93"/>
                      <a:pt x="241" y="93"/>
                    </a:cubicBezTo>
                    <a:close/>
                    <a:moveTo>
                      <a:pt x="202" y="258"/>
                    </a:moveTo>
                    <a:cubicBezTo>
                      <a:pt x="163" y="258"/>
                      <a:pt x="163" y="258"/>
                      <a:pt x="163" y="258"/>
                    </a:cubicBezTo>
                    <a:cubicBezTo>
                      <a:pt x="159" y="258"/>
                      <a:pt x="156" y="255"/>
                      <a:pt x="156" y="252"/>
                    </a:cubicBezTo>
                    <a:cubicBezTo>
                      <a:pt x="156" y="248"/>
                      <a:pt x="159" y="245"/>
                      <a:pt x="163" y="245"/>
                    </a:cubicBezTo>
                    <a:cubicBezTo>
                      <a:pt x="202" y="245"/>
                      <a:pt x="202" y="245"/>
                      <a:pt x="202" y="245"/>
                    </a:cubicBezTo>
                    <a:cubicBezTo>
                      <a:pt x="206" y="245"/>
                      <a:pt x="209" y="248"/>
                      <a:pt x="209" y="252"/>
                    </a:cubicBezTo>
                    <a:cubicBezTo>
                      <a:pt x="209" y="255"/>
                      <a:pt x="206" y="258"/>
                      <a:pt x="202" y="258"/>
                    </a:cubicBezTo>
                    <a:close/>
                    <a:moveTo>
                      <a:pt x="242" y="233"/>
                    </a:moveTo>
                    <a:cubicBezTo>
                      <a:pt x="118" y="233"/>
                      <a:pt x="118" y="233"/>
                      <a:pt x="118" y="233"/>
                    </a:cubicBezTo>
                    <a:cubicBezTo>
                      <a:pt x="118" y="112"/>
                      <a:pt x="118" y="112"/>
                      <a:pt x="118" y="112"/>
                    </a:cubicBezTo>
                    <a:cubicBezTo>
                      <a:pt x="118" y="106"/>
                      <a:pt x="122" y="102"/>
                      <a:pt x="127" y="102"/>
                    </a:cubicBezTo>
                    <a:cubicBezTo>
                      <a:pt x="233" y="102"/>
                      <a:pt x="233" y="102"/>
                      <a:pt x="233" y="102"/>
                    </a:cubicBezTo>
                    <a:cubicBezTo>
                      <a:pt x="238" y="102"/>
                      <a:pt x="242" y="106"/>
                      <a:pt x="242" y="112"/>
                    </a:cubicBezTo>
                    <a:lnTo>
                      <a:pt x="242" y="233"/>
                    </a:lnTo>
                    <a:close/>
                  </a:path>
                </a:pathLst>
              </a:custGeom>
              <a:gradFill flip="none" rotWithShape="1">
                <a:gsLst>
                  <a:gs pos="0">
                    <a:schemeClr val="bg1">
                      <a:lumMod val="65000"/>
                    </a:schemeClr>
                  </a:gs>
                  <a:gs pos="32000">
                    <a:schemeClr val="bg1"/>
                  </a:gs>
                </a:gsLst>
                <a:lin ang="16200000" scaled="1"/>
                <a:tileRect/>
              </a:gra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endParaRPr lang="en-US" dirty="0" smtClean="0">
                  <a:solidFill>
                    <a:schemeClr val="bg1"/>
                  </a:solidFill>
                </a:endParaRPr>
              </a:p>
            </p:txBody>
          </p:sp>
        </p:grpSp>
      </p:grpSp>
      <p:grpSp>
        <p:nvGrpSpPr>
          <p:cNvPr id="10" name="Group 186"/>
          <p:cNvGrpSpPr/>
          <p:nvPr/>
        </p:nvGrpSpPr>
        <p:grpSpPr>
          <a:xfrm>
            <a:off x="854170" y="4592818"/>
            <a:ext cx="1024436" cy="1309106"/>
            <a:chOff x="741347" y="1384582"/>
            <a:chExt cx="646331" cy="825935"/>
          </a:xfrm>
        </p:grpSpPr>
        <p:sp>
          <p:nvSpPr>
            <p:cNvPr id="76" name="TextBox 75"/>
            <p:cNvSpPr txBox="1"/>
            <p:nvPr/>
          </p:nvSpPr>
          <p:spPr>
            <a:xfrm>
              <a:off x="741347" y="1384582"/>
              <a:ext cx="646331" cy="277854"/>
            </a:xfrm>
            <a:prstGeom prst="rect">
              <a:avLst/>
            </a:prstGeom>
            <a:noFill/>
            <a:ln w="9525">
              <a:noFill/>
              <a:miter lim="800000"/>
              <a:headEnd/>
              <a:tailEnd/>
            </a:ln>
          </p:spPr>
          <p:txBody>
            <a:bodyPr wrap="square" anchor="ctr">
              <a:spAutoFit/>
            </a:bodyPr>
            <a:lstStyle/>
            <a:p>
              <a:pPr algn="ctr">
                <a:lnSpc>
                  <a:spcPts val="1400"/>
                </a:lnSpc>
              </a:pPr>
              <a:r>
                <a:rPr lang="en-US" sz="1400" dirty="0" smtClean="0">
                  <a:solidFill>
                    <a:schemeClr val="bg1"/>
                  </a:solidFill>
                </a:rPr>
                <a:t>WHO</a:t>
              </a:r>
              <a:endParaRPr lang="en-US" sz="1400" dirty="0">
                <a:solidFill>
                  <a:schemeClr val="bg1"/>
                </a:solidFill>
              </a:endParaRPr>
            </a:p>
          </p:txBody>
        </p:sp>
        <p:grpSp>
          <p:nvGrpSpPr>
            <p:cNvPr id="11" name="Group 182"/>
            <p:cNvGrpSpPr/>
            <p:nvPr/>
          </p:nvGrpSpPr>
          <p:grpSpPr>
            <a:xfrm>
              <a:off x="808670" y="1699687"/>
              <a:ext cx="511684" cy="510830"/>
              <a:chOff x="1140469" y="1753587"/>
              <a:chExt cx="511684" cy="510830"/>
            </a:xfrm>
          </p:grpSpPr>
          <p:sp>
            <p:nvSpPr>
              <p:cNvPr id="78" name="Oval 77"/>
              <p:cNvSpPr/>
              <p:nvPr/>
            </p:nvSpPr>
            <p:spPr>
              <a:xfrm>
                <a:off x="1154203" y="1766894"/>
                <a:ext cx="484216" cy="48421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79" name="Freeform 10"/>
              <p:cNvSpPr>
                <a:spLocks noEditPoints="1"/>
              </p:cNvSpPr>
              <p:nvPr/>
            </p:nvSpPr>
            <p:spPr bwMode="auto">
              <a:xfrm>
                <a:off x="1140469" y="1753587"/>
                <a:ext cx="511684" cy="510830"/>
              </a:xfrm>
              <a:custGeom>
                <a:avLst/>
                <a:gdLst/>
                <a:ahLst/>
                <a:cxnLst>
                  <a:cxn ang="0">
                    <a:pos x="225" y="175"/>
                  </a:cxn>
                  <a:cxn ang="0">
                    <a:pos x="225" y="175"/>
                  </a:cxn>
                  <a:cxn ang="0">
                    <a:pos x="182" y="147"/>
                  </a:cxn>
                  <a:cxn ang="0">
                    <a:pos x="138" y="175"/>
                  </a:cxn>
                  <a:cxn ang="0">
                    <a:pos x="138" y="175"/>
                  </a:cxn>
                  <a:cxn ang="0">
                    <a:pos x="138" y="175"/>
                  </a:cxn>
                  <a:cxn ang="0">
                    <a:pos x="155" y="287"/>
                  </a:cxn>
                  <a:cxn ang="0">
                    <a:pos x="155" y="287"/>
                  </a:cxn>
                  <a:cxn ang="0">
                    <a:pos x="182" y="297"/>
                  </a:cxn>
                  <a:cxn ang="0">
                    <a:pos x="208" y="287"/>
                  </a:cxn>
                  <a:cxn ang="0">
                    <a:pos x="208" y="287"/>
                  </a:cxn>
                  <a:cxn ang="0">
                    <a:pos x="225" y="175"/>
                  </a:cxn>
                  <a:cxn ang="0">
                    <a:pos x="181" y="0"/>
                  </a:cxn>
                  <a:cxn ang="0">
                    <a:pos x="0" y="181"/>
                  </a:cxn>
                  <a:cxn ang="0">
                    <a:pos x="181" y="362"/>
                  </a:cxn>
                  <a:cxn ang="0">
                    <a:pos x="362" y="181"/>
                  </a:cxn>
                  <a:cxn ang="0">
                    <a:pos x="181" y="0"/>
                  </a:cxn>
                  <a:cxn ang="0">
                    <a:pos x="181" y="338"/>
                  </a:cxn>
                  <a:cxn ang="0">
                    <a:pos x="24" y="181"/>
                  </a:cxn>
                  <a:cxn ang="0">
                    <a:pos x="181" y="24"/>
                  </a:cxn>
                  <a:cxn ang="0">
                    <a:pos x="338" y="181"/>
                  </a:cxn>
                  <a:cxn ang="0">
                    <a:pos x="181" y="338"/>
                  </a:cxn>
                  <a:cxn ang="0">
                    <a:pos x="183" y="136"/>
                  </a:cxn>
                  <a:cxn ang="0">
                    <a:pos x="217" y="102"/>
                  </a:cxn>
                  <a:cxn ang="0">
                    <a:pos x="183" y="69"/>
                  </a:cxn>
                  <a:cxn ang="0">
                    <a:pos x="149" y="102"/>
                  </a:cxn>
                  <a:cxn ang="0">
                    <a:pos x="183" y="136"/>
                  </a:cxn>
                </a:cxnLst>
                <a:rect l="0" t="0" r="r" b="b"/>
                <a:pathLst>
                  <a:path w="362" h="362">
                    <a:moveTo>
                      <a:pt x="225" y="175"/>
                    </a:moveTo>
                    <a:cubicBezTo>
                      <a:pt x="225" y="175"/>
                      <a:pt x="225" y="175"/>
                      <a:pt x="225" y="175"/>
                    </a:cubicBezTo>
                    <a:cubicBezTo>
                      <a:pt x="225" y="160"/>
                      <a:pt x="206" y="147"/>
                      <a:pt x="182" y="147"/>
                    </a:cubicBezTo>
                    <a:cubicBezTo>
                      <a:pt x="157" y="147"/>
                      <a:pt x="138" y="160"/>
                      <a:pt x="138" y="175"/>
                    </a:cubicBezTo>
                    <a:cubicBezTo>
                      <a:pt x="138" y="175"/>
                      <a:pt x="138" y="175"/>
                      <a:pt x="138" y="175"/>
                    </a:cubicBezTo>
                    <a:cubicBezTo>
                      <a:pt x="138" y="175"/>
                      <a:pt x="138" y="175"/>
                      <a:pt x="138" y="175"/>
                    </a:cubicBezTo>
                    <a:cubicBezTo>
                      <a:pt x="138" y="175"/>
                      <a:pt x="137" y="239"/>
                      <a:pt x="155" y="287"/>
                    </a:cubicBezTo>
                    <a:cubicBezTo>
                      <a:pt x="155" y="287"/>
                      <a:pt x="155" y="287"/>
                      <a:pt x="155" y="287"/>
                    </a:cubicBezTo>
                    <a:cubicBezTo>
                      <a:pt x="156" y="293"/>
                      <a:pt x="168" y="297"/>
                      <a:pt x="182" y="297"/>
                    </a:cubicBezTo>
                    <a:cubicBezTo>
                      <a:pt x="196" y="297"/>
                      <a:pt x="207" y="293"/>
                      <a:pt x="208" y="287"/>
                    </a:cubicBezTo>
                    <a:cubicBezTo>
                      <a:pt x="208" y="287"/>
                      <a:pt x="208" y="287"/>
                      <a:pt x="208" y="287"/>
                    </a:cubicBezTo>
                    <a:cubicBezTo>
                      <a:pt x="226" y="239"/>
                      <a:pt x="225" y="175"/>
                      <a:pt x="225" y="175"/>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5" y="338"/>
                      <a:pt x="24" y="268"/>
                      <a:pt x="24" y="181"/>
                    </a:cubicBezTo>
                    <a:cubicBezTo>
                      <a:pt x="24" y="95"/>
                      <a:pt x="95" y="24"/>
                      <a:pt x="181" y="24"/>
                    </a:cubicBezTo>
                    <a:cubicBezTo>
                      <a:pt x="268" y="24"/>
                      <a:pt x="338" y="95"/>
                      <a:pt x="338" y="181"/>
                    </a:cubicBezTo>
                    <a:cubicBezTo>
                      <a:pt x="338" y="268"/>
                      <a:pt x="268" y="338"/>
                      <a:pt x="181" y="338"/>
                    </a:cubicBezTo>
                    <a:close/>
                    <a:moveTo>
                      <a:pt x="183" y="136"/>
                    </a:moveTo>
                    <a:cubicBezTo>
                      <a:pt x="202" y="136"/>
                      <a:pt x="217" y="121"/>
                      <a:pt x="217" y="102"/>
                    </a:cubicBezTo>
                    <a:cubicBezTo>
                      <a:pt x="217" y="84"/>
                      <a:pt x="202" y="69"/>
                      <a:pt x="183" y="69"/>
                    </a:cubicBezTo>
                    <a:cubicBezTo>
                      <a:pt x="164" y="69"/>
                      <a:pt x="149" y="84"/>
                      <a:pt x="149" y="102"/>
                    </a:cubicBezTo>
                    <a:cubicBezTo>
                      <a:pt x="149" y="121"/>
                      <a:pt x="164" y="136"/>
                      <a:pt x="183" y="136"/>
                    </a:cubicBezTo>
                    <a:close/>
                  </a:path>
                </a:pathLst>
              </a:custGeom>
              <a:gradFill flip="none" rotWithShape="1">
                <a:gsLst>
                  <a:gs pos="0">
                    <a:schemeClr val="bg1">
                      <a:lumMod val="65000"/>
                    </a:schemeClr>
                  </a:gs>
                  <a:gs pos="32000">
                    <a:schemeClr val="bg1"/>
                  </a:gs>
                </a:gsLst>
                <a:lin ang="16200000" scaled="1"/>
                <a:tileRect/>
              </a:gradFill>
              <a:ln w="1905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defRPr/>
                </a:pPr>
                <a:endParaRPr lang="en-US" dirty="0" smtClean="0">
                  <a:solidFill>
                    <a:schemeClr val="bg1"/>
                  </a:solidFill>
                </a:endParaRPr>
              </a:p>
            </p:txBody>
          </p:sp>
        </p:grpSp>
      </p:grpSp>
      <p:sp>
        <p:nvSpPr>
          <p:cNvPr id="42" name="Rounded Rectangle 41"/>
          <p:cNvSpPr/>
          <p:nvPr/>
        </p:nvSpPr>
        <p:spPr>
          <a:xfrm rot="10800000" flipV="1">
            <a:off x="1086629" y="4300114"/>
            <a:ext cx="7050410" cy="462650"/>
          </a:xfrm>
          <a:prstGeom prst="roundRect">
            <a:avLst>
              <a:gd name="adj" fmla="val 50000"/>
            </a:avLst>
          </a:prstGeom>
          <a:gradFill flip="none" rotWithShape="1">
            <a:gsLst>
              <a:gs pos="0">
                <a:srgbClr val="EB3A23"/>
              </a:gs>
              <a:gs pos="100000">
                <a:srgbClr val="F68B1F"/>
              </a:gs>
            </a:gsLst>
            <a:lin ang="162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75000"/>
              </a:lnSpc>
              <a:spcBef>
                <a:spcPct val="0"/>
              </a:spcBef>
              <a:spcAft>
                <a:spcPct val="0"/>
              </a:spcAft>
            </a:pPr>
            <a:r>
              <a:rPr lang="en-US" b="1" dirty="0" smtClean="0">
                <a:effectLst>
                  <a:outerShdw blurRad="38100" dist="38100" dir="2700000" algn="tl">
                    <a:srgbClr val="000000">
                      <a:alpha val="43137"/>
                    </a:srgbClr>
                  </a:outerShdw>
                </a:effectLst>
                <a:latin typeface="+mj-lt"/>
              </a:rPr>
              <a:t>Context-Aware Identity and Authentication Services</a:t>
            </a:r>
          </a:p>
        </p:txBody>
      </p:sp>
      <p:grpSp>
        <p:nvGrpSpPr>
          <p:cNvPr id="12" name="Group 12"/>
          <p:cNvGrpSpPr/>
          <p:nvPr/>
        </p:nvGrpSpPr>
        <p:grpSpPr>
          <a:xfrm>
            <a:off x="5420296" y="2245335"/>
            <a:ext cx="1714276" cy="1262888"/>
            <a:chOff x="1079244" y="3393177"/>
            <a:chExt cx="723063" cy="710045"/>
          </a:xfrm>
        </p:grpSpPr>
        <p:sp>
          <p:nvSpPr>
            <p:cNvPr id="31" name="Oval 30"/>
            <p:cNvSpPr/>
            <p:nvPr/>
          </p:nvSpPr>
          <p:spPr>
            <a:xfrm>
              <a:off x="1092262" y="3393177"/>
              <a:ext cx="710045" cy="710045"/>
            </a:xfrm>
            <a:prstGeom prst="ellipse">
              <a:avLst/>
            </a:prstGeom>
            <a:solidFill>
              <a:schemeClr val="accent6">
                <a:lumMod val="20000"/>
                <a:lumOff val="80000"/>
                <a:alpha val="80000"/>
              </a:schemeClr>
            </a:solidFill>
            <a:ln>
              <a:noFill/>
            </a:ln>
            <a:effectLst>
              <a:outerShdw blurRad="2921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endParaRPr lang="en-US" dirty="0"/>
            </a:p>
          </p:txBody>
        </p:sp>
        <p:pic>
          <p:nvPicPr>
            <p:cNvPr id="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79244" y="3600984"/>
              <a:ext cx="307522" cy="28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3" name="Straight Connector 32"/>
          <p:cNvCxnSpPr>
            <a:endCxn id="36" idx="3"/>
          </p:cNvCxnSpPr>
          <p:nvPr/>
        </p:nvCxnSpPr>
        <p:spPr>
          <a:xfrm flipV="1">
            <a:off x="7134571" y="2656455"/>
            <a:ext cx="668813" cy="249076"/>
          </a:xfrm>
          <a:prstGeom prst="line">
            <a:avLst/>
          </a:prstGeom>
          <a:ln w="38100">
            <a:gradFill flip="none" rotWithShape="1">
              <a:gsLst>
                <a:gs pos="100000">
                  <a:srgbClr val="F1BD77">
                    <a:alpha val="0"/>
                  </a:srgbClr>
                </a:gs>
                <a:gs pos="0">
                  <a:schemeClr val="accent1">
                    <a:tint val="66000"/>
                    <a:satMod val="160000"/>
                    <a:alpha val="0"/>
                  </a:schemeClr>
                </a:gs>
                <a:gs pos="83000">
                  <a:schemeClr val="accent6">
                    <a:lumMod val="40000"/>
                    <a:lumOff val="60000"/>
                  </a:schemeClr>
                </a:gs>
                <a:gs pos="27000">
                  <a:schemeClr val="accent6">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3" name="Group 27"/>
          <p:cNvGrpSpPr/>
          <p:nvPr/>
        </p:nvGrpSpPr>
        <p:grpSpPr>
          <a:xfrm>
            <a:off x="7548567" y="2185377"/>
            <a:ext cx="1440798" cy="1063354"/>
            <a:chOff x="424882" y="3394666"/>
            <a:chExt cx="1130429" cy="1128852"/>
          </a:xfrm>
        </p:grpSpPr>
        <p:sp>
          <p:nvSpPr>
            <p:cNvPr id="35" name="Oval 34"/>
            <p:cNvSpPr/>
            <p:nvPr/>
          </p:nvSpPr>
          <p:spPr>
            <a:xfrm>
              <a:off x="424882" y="3884168"/>
              <a:ext cx="1130429" cy="639350"/>
            </a:xfrm>
            <a:prstGeom prst="ellipse">
              <a:avLst/>
            </a:prstGeom>
            <a:gradFill flip="none" rotWithShape="1">
              <a:gsLst>
                <a:gs pos="0">
                  <a:srgbClr val="000000">
                    <a:alpha val="85000"/>
                  </a:srgbClr>
                </a:gs>
                <a:gs pos="100000">
                  <a:schemeClr val="accent1">
                    <a:tint val="23500"/>
                    <a:satMod val="16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pic>
          <p:nvPicPr>
            <p:cNvPr id="36" name="Picture 2" descr="\\CHICOSTORAGE\Client Projects\Cisco References\Kubrick Icons\Device Icons\Device_generic_building_3154_default_25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760" r="-1"/>
            <a:stretch/>
          </p:blipFill>
          <p:spPr bwMode="auto">
            <a:xfrm flipH="1">
              <a:off x="624808" y="3394666"/>
              <a:ext cx="692535" cy="10001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42"/>
          <p:cNvGrpSpPr/>
          <p:nvPr/>
        </p:nvGrpSpPr>
        <p:grpSpPr>
          <a:xfrm>
            <a:off x="6054315" y="2939964"/>
            <a:ext cx="1014228" cy="617533"/>
            <a:chOff x="5115028" y="2002396"/>
            <a:chExt cx="3266972" cy="2797344"/>
          </a:xfrm>
        </p:grpSpPr>
        <p:pic>
          <p:nvPicPr>
            <p:cNvPr id="38" name="Picture 129" descr="laptop_cutout"/>
            <p:cNvPicPr>
              <a:picLocks noChangeAspect="1" noChangeArrowheads="1"/>
            </p:cNvPicPr>
            <p:nvPr/>
          </p:nvPicPr>
          <p:blipFill>
            <a:blip r:embed="rId5" cstate="screen"/>
            <a:stretch>
              <a:fillRect/>
            </a:stretch>
          </p:blipFill>
          <p:spPr bwMode="auto">
            <a:xfrm>
              <a:off x="5115028" y="2002396"/>
              <a:ext cx="3266972" cy="2797344"/>
            </a:xfrm>
            <a:prstGeom prst="rect">
              <a:avLst/>
            </a:prstGeom>
            <a:noFill/>
            <a:ln>
              <a:noFill/>
            </a:ln>
          </p:spPr>
        </p:pic>
        <p:grpSp>
          <p:nvGrpSpPr>
            <p:cNvPr id="15" name="Group 14"/>
            <p:cNvGrpSpPr/>
            <p:nvPr/>
          </p:nvGrpSpPr>
          <p:grpSpPr>
            <a:xfrm>
              <a:off x="5570918" y="2119719"/>
              <a:ext cx="2357178" cy="1513422"/>
              <a:chOff x="6782188" y="4647518"/>
              <a:chExt cx="2048054" cy="1473882"/>
            </a:xfrm>
          </p:grpSpPr>
          <p:pic>
            <p:nvPicPr>
              <p:cNvPr id="44" name="Picture 11" descr="converj_vdi.png"/>
              <p:cNvPicPr>
                <a:picLocks noChangeAspect="1"/>
              </p:cNvPicPr>
              <p:nvPr/>
            </p:nvPicPr>
            <p:blipFill>
              <a:blip r:embed="rId6" cstate="screen"/>
              <a:srcRect/>
              <a:stretch>
                <a:fillRect/>
              </a:stretch>
            </p:blipFill>
            <p:spPr bwMode="auto">
              <a:xfrm>
                <a:off x="6847785" y="4701867"/>
                <a:ext cx="1982457" cy="1405567"/>
              </a:xfrm>
              <a:prstGeom prst="rect">
                <a:avLst/>
              </a:prstGeom>
              <a:noFill/>
              <a:ln w="9525">
                <a:noFill/>
                <a:miter lim="800000"/>
                <a:headEnd/>
                <a:tailEnd/>
              </a:ln>
              <a:effectLst>
                <a:innerShdw blurRad="114300">
                  <a:prstClr val="black"/>
                </a:innerShdw>
              </a:effectLst>
            </p:spPr>
          </p:pic>
          <p:pic>
            <p:nvPicPr>
              <p:cNvPr id="45" name="Picture 3" descr="HUB_Rich.png"/>
              <p:cNvPicPr>
                <a:picLocks noChangeAspect="1"/>
              </p:cNvPicPr>
              <p:nvPr/>
            </p:nvPicPr>
            <p:blipFill>
              <a:blip r:embed="rId7" cstate="screen"/>
              <a:srcRect/>
              <a:stretch>
                <a:fillRect/>
              </a:stretch>
            </p:blipFill>
            <p:spPr bwMode="auto">
              <a:xfrm>
                <a:off x="6782188" y="4647518"/>
                <a:ext cx="739387" cy="1473882"/>
              </a:xfrm>
              <a:prstGeom prst="rect">
                <a:avLst/>
              </a:prstGeom>
              <a:noFill/>
              <a:ln w="9525">
                <a:noFill/>
                <a:miter lim="800000"/>
                <a:headEnd/>
                <a:tailEnd/>
              </a:ln>
            </p:spPr>
          </p:pic>
        </p:grpSp>
        <p:sp>
          <p:nvSpPr>
            <p:cNvPr id="43" name="Rectangle 42"/>
            <p:cNvSpPr/>
            <p:nvPr/>
          </p:nvSpPr>
          <p:spPr>
            <a:xfrm>
              <a:off x="5619366" y="2165078"/>
              <a:ext cx="775489" cy="1443274"/>
            </a:xfrm>
            <a:prstGeom prst="rect">
              <a:avLst/>
            </a:prstGeom>
            <a:noFill/>
            <a:ln w="28575" cap="flat" cmpd="sng" algn="ctr">
              <a:solidFill>
                <a:srgbClr val="F68B1F"/>
              </a:solidFill>
              <a:prstDash val="solid"/>
              <a:round/>
              <a:headEnd type="none" w="med" len="med"/>
              <a:tailEnd type="none"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6" name="Group 46"/>
          <p:cNvGrpSpPr/>
          <p:nvPr/>
        </p:nvGrpSpPr>
        <p:grpSpPr>
          <a:xfrm>
            <a:off x="6346096" y="1827244"/>
            <a:ext cx="1163065" cy="977753"/>
            <a:chOff x="7175867" y="3688548"/>
            <a:chExt cx="1772359" cy="1839090"/>
          </a:xfrm>
        </p:grpSpPr>
        <p:pic>
          <p:nvPicPr>
            <p:cNvPr id="47" name="Picture 2"/>
            <p:cNvPicPr>
              <a:picLocks noChangeAspect="1" noChangeArrowheads="1"/>
            </p:cNvPicPr>
            <p:nvPr/>
          </p:nvPicPr>
          <p:blipFill>
            <a:blip r:embed="rId8" cstate="screen"/>
            <a:srcRect/>
            <a:stretch>
              <a:fillRect/>
            </a:stretch>
          </p:blipFill>
          <p:spPr bwMode="auto">
            <a:xfrm>
              <a:off x="7998981" y="3877981"/>
              <a:ext cx="949245" cy="590950"/>
            </a:xfrm>
            <a:prstGeom prst="roundRect">
              <a:avLst/>
            </a:prstGeom>
            <a:noFill/>
            <a:ln w="9525">
              <a:noFill/>
              <a:miter lim="800000"/>
              <a:headEnd/>
              <a:tailEnd/>
            </a:ln>
            <a:effectLst/>
          </p:spPr>
        </p:pic>
        <p:pic>
          <p:nvPicPr>
            <p:cNvPr id="48" name="Picture 4" descr="http://images.apple.com/ipad/features/images/overview_homescreen_20100225.jpg"/>
            <p:cNvPicPr>
              <a:picLocks noChangeAspect="1" noChangeArrowheads="1"/>
            </p:cNvPicPr>
            <p:nvPr/>
          </p:nvPicPr>
          <p:blipFill>
            <a:blip r:embed="rId9" cstate="screen"/>
            <a:srcRect/>
            <a:stretch>
              <a:fillRect/>
            </a:stretch>
          </p:blipFill>
          <p:spPr bwMode="auto">
            <a:xfrm>
              <a:off x="7175867" y="3688548"/>
              <a:ext cx="1220414" cy="1839090"/>
            </a:xfrm>
            <a:prstGeom prst="rect">
              <a:avLst/>
            </a:prstGeom>
            <a:noFill/>
            <a:effec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4000" fill="hold" nodeType="clickEffect">
                                  <p:stCondLst>
                                    <p:cond delay="0"/>
                                  </p:stCondLst>
                                  <p:childTnLst>
                                    <p:anim calcmode="discrete" valueType="str">
                                      <p:cBhvr>
                                        <p:cTn id="6" dur="100" fill="hold"/>
                                        <p:tgtEl>
                                          <p:spTgt spid="12"/>
                                        </p:tgtEl>
                                        <p:attrNameLst>
                                          <p:attrName>style.visibility</p:attrName>
                                        </p:attrNameLst>
                                      </p:cBhvr>
                                      <p:tavLst>
                                        <p:tav tm="0">
                                          <p:val>
                                            <p:strVal val="hidden"/>
                                          </p:val>
                                        </p:tav>
                                        <p:tav tm="50000">
                                          <p:val>
                                            <p:strVal val="visible"/>
                                          </p:val>
                                        </p:tav>
                                      </p:tavLst>
                                    </p:anim>
                                  </p:childTnLst>
                                </p:cTn>
                              </p:par>
                            </p:childTnLst>
                          </p:cTn>
                        </p:par>
                        <p:par>
                          <p:cTn id="7" fill="hold">
                            <p:stCondLst>
                              <p:cond delay="400"/>
                            </p:stCondLst>
                            <p:childTnLst>
                              <p:par>
                                <p:cTn id="8" presetID="22" presetClass="entr" presetSubtype="8"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 Same Side Corner Rectangle 25"/>
          <p:cNvSpPr/>
          <p:nvPr/>
        </p:nvSpPr>
        <p:spPr>
          <a:xfrm rot="5400000" flipH="1" flipV="1">
            <a:off x="2090168" y="-725605"/>
            <a:ext cx="496366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1" name="Round Same Side Corner Rectangle 40"/>
          <p:cNvSpPr/>
          <p:nvPr/>
        </p:nvSpPr>
        <p:spPr>
          <a:xfrm rot="5400000">
            <a:off x="-611641" y="2052196"/>
            <a:ext cx="4721904" cy="3525607"/>
          </a:xfrm>
          <a:prstGeom prst="round2SameRect">
            <a:avLst>
              <a:gd name="adj1" fmla="val 11640"/>
              <a:gd name="adj2" fmla="val 0"/>
            </a:avLst>
          </a:prstGeom>
          <a:gradFill>
            <a:gsLst>
              <a:gs pos="0">
                <a:schemeClr val="bg1">
                  <a:alpha val="0"/>
                </a:schemeClr>
              </a:gs>
              <a:gs pos="100000">
                <a:schemeClr val="bg1">
                  <a:lumMod val="75000"/>
                </a:schemeClr>
              </a:gs>
            </a:gsLst>
            <a:lin ang="0" scaled="0"/>
          </a:gra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en-US" sz="3200" dirty="0" smtClean="0"/>
              <a:t>Leading the Industry in Virtual Desktop Performance and Scale</a:t>
            </a:r>
            <a:r>
              <a:rPr lang="en-US" dirty="0" smtClean="0"/>
              <a:t/>
            </a:r>
            <a:br>
              <a:rPr lang="en-US" dirty="0" smtClean="0"/>
            </a:br>
            <a:r>
              <a:rPr lang="en-US" sz="2400" dirty="0" smtClean="0">
                <a:solidFill>
                  <a:srgbClr val="1E1F81"/>
                </a:solidFill>
              </a:rPr>
              <a:t>Optimized Platform for Desktop Virtualization</a:t>
            </a:r>
            <a:endParaRPr lang="en-US" sz="3200" dirty="0">
              <a:solidFill>
                <a:srgbClr val="1E1F81"/>
              </a:solidFill>
            </a:endParaRPr>
          </a:p>
        </p:txBody>
      </p:sp>
      <p:pic>
        <p:nvPicPr>
          <p:cNvPr id="20" name="Picture 19" descr="C:\Documents and Settings\dlawler\My Documents\Images\product\Cisco\California\high res png1\HBJ01615_Mirror copy.png"/>
          <p:cNvPicPr>
            <a:picLocks noChangeAspect="1" noChangeArrowheads="1"/>
          </p:cNvPicPr>
          <p:nvPr/>
        </p:nvPicPr>
        <p:blipFill>
          <a:blip r:embed="rId3" cstate="screen"/>
          <a:stretch>
            <a:fillRect/>
          </a:stretch>
        </p:blipFill>
        <p:spPr bwMode="auto">
          <a:xfrm>
            <a:off x="866623" y="1965450"/>
            <a:ext cx="2035892" cy="1569028"/>
          </a:xfrm>
          <a:prstGeom prst="rect">
            <a:avLst/>
          </a:prstGeom>
          <a:noFill/>
          <a:ln w="9525">
            <a:noFill/>
            <a:miter lim="800000"/>
            <a:headEnd/>
            <a:tailEnd/>
          </a:ln>
          <a:effectLst/>
        </p:spPr>
      </p:pic>
      <p:grpSp>
        <p:nvGrpSpPr>
          <p:cNvPr id="3" name="Group 15"/>
          <p:cNvGrpSpPr/>
          <p:nvPr/>
        </p:nvGrpSpPr>
        <p:grpSpPr>
          <a:xfrm>
            <a:off x="702415" y="3061102"/>
            <a:ext cx="2428700" cy="2501498"/>
            <a:chOff x="2158923" y="1765131"/>
            <a:chExt cx="4911730" cy="4125307"/>
          </a:xfrm>
        </p:grpSpPr>
        <p:sp>
          <p:nvSpPr>
            <p:cNvPr id="17" name="Line 10"/>
            <p:cNvSpPr>
              <a:spLocks noChangeShapeType="1"/>
            </p:cNvSpPr>
            <p:nvPr/>
          </p:nvSpPr>
          <p:spPr bwMode="auto">
            <a:xfrm flipV="1">
              <a:off x="4091166" y="4773708"/>
              <a:ext cx="2979487" cy="2"/>
            </a:xfrm>
            <a:prstGeom prst="line">
              <a:avLst/>
            </a:prstGeom>
            <a:noFill/>
            <a:ln w="19050">
              <a:solidFill>
                <a:schemeClr val="tx1">
                  <a:lumMod val="75000"/>
                </a:schemeClr>
              </a:solidFill>
              <a:round/>
              <a:headEnd/>
              <a:tailEnd type="triangle" w="med" len="med"/>
            </a:ln>
          </p:spPr>
          <p:txBody>
            <a:bodyPr wrap="none" anchor="ctr"/>
            <a:lstStyle/>
            <a:p>
              <a:endParaRPr lang="en-US" sz="1200"/>
            </a:p>
          </p:txBody>
        </p:sp>
        <p:sp>
          <p:nvSpPr>
            <p:cNvPr id="23" name="Line 11"/>
            <p:cNvSpPr>
              <a:spLocks noChangeShapeType="1"/>
            </p:cNvSpPr>
            <p:nvPr/>
          </p:nvSpPr>
          <p:spPr bwMode="auto">
            <a:xfrm flipH="1">
              <a:off x="2158923" y="4567518"/>
              <a:ext cx="1906523" cy="1280690"/>
            </a:xfrm>
            <a:prstGeom prst="line">
              <a:avLst/>
            </a:prstGeom>
            <a:noFill/>
            <a:ln w="19050">
              <a:solidFill>
                <a:schemeClr val="tx1">
                  <a:lumMod val="75000"/>
                </a:schemeClr>
              </a:solidFill>
              <a:round/>
              <a:headEnd/>
              <a:tailEnd type="triangle" w="med" len="med"/>
            </a:ln>
          </p:spPr>
          <p:txBody>
            <a:bodyPr wrap="none" anchor="ctr"/>
            <a:lstStyle/>
            <a:p>
              <a:endParaRPr lang="en-US" sz="1200"/>
            </a:p>
          </p:txBody>
        </p:sp>
        <p:sp>
          <p:nvSpPr>
            <p:cNvPr id="24" name="Line 12"/>
            <p:cNvSpPr>
              <a:spLocks noChangeShapeType="1"/>
            </p:cNvSpPr>
            <p:nvPr/>
          </p:nvSpPr>
          <p:spPr bwMode="auto">
            <a:xfrm flipH="1" flipV="1">
              <a:off x="4324763" y="1827733"/>
              <a:ext cx="0" cy="3002901"/>
            </a:xfrm>
            <a:prstGeom prst="line">
              <a:avLst/>
            </a:prstGeom>
            <a:noFill/>
            <a:ln w="19050">
              <a:solidFill>
                <a:schemeClr val="tx1">
                  <a:lumMod val="75000"/>
                </a:schemeClr>
              </a:solidFill>
              <a:round/>
              <a:headEnd/>
              <a:tailEnd type="triangle" w="med" len="med"/>
            </a:ln>
          </p:spPr>
          <p:txBody>
            <a:bodyPr wrap="none" anchor="ctr"/>
            <a:lstStyle/>
            <a:p>
              <a:endParaRPr lang="en-US" sz="1200"/>
            </a:p>
          </p:txBody>
        </p:sp>
        <p:grpSp>
          <p:nvGrpSpPr>
            <p:cNvPr id="4" name="Group 12"/>
            <p:cNvGrpSpPr/>
            <p:nvPr/>
          </p:nvGrpSpPr>
          <p:grpSpPr>
            <a:xfrm>
              <a:off x="3061504" y="3054270"/>
              <a:ext cx="2567364" cy="2222322"/>
              <a:chOff x="3220998" y="2788454"/>
              <a:chExt cx="2567364" cy="2222322"/>
            </a:xfrm>
          </p:grpSpPr>
          <p:pic>
            <p:nvPicPr>
              <p:cNvPr id="32" name="Picture 151" descr="ICON_VM_desktop_Q308"/>
              <p:cNvPicPr>
                <a:picLocks noChangeAspect="1" noChangeArrowheads="1"/>
              </p:cNvPicPr>
              <p:nvPr/>
            </p:nvPicPr>
            <p:blipFill>
              <a:blip r:embed="rId4" cstate="print"/>
              <a:srcRect/>
              <a:stretch>
                <a:fillRect/>
              </a:stretch>
            </p:blipFill>
            <p:spPr bwMode="auto">
              <a:xfrm>
                <a:off x="3220998" y="4021831"/>
                <a:ext cx="898053" cy="925149"/>
              </a:xfrm>
              <a:prstGeom prst="rect">
                <a:avLst/>
              </a:prstGeom>
              <a:noFill/>
              <a:ln w="9525">
                <a:noFill/>
                <a:miter lim="800000"/>
                <a:headEnd/>
                <a:tailEnd/>
              </a:ln>
            </p:spPr>
          </p:pic>
          <p:pic>
            <p:nvPicPr>
              <p:cNvPr id="33" name="Picture 151" descr="ICON_VM_desktop_Q308"/>
              <p:cNvPicPr>
                <a:picLocks noChangeAspect="1" noChangeArrowheads="1"/>
              </p:cNvPicPr>
              <p:nvPr/>
            </p:nvPicPr>
            <p:blipFill>
              <a:blip r:embed="rId4" cstate="print"/>
              <a:srcRect/>
              <a:stretch>
                <a:fillRect/>
              </a:stretch>
            </p:blipFill>
            <p:spPr bwMode="auto">
              <a:xfrm>
                <a:off x="3614402" y="3415775"/>
                <a:ext cx="898053" cy="925149"/>
              </a:xfrm>
              <a:prstGeom prst="rect">
                <a:avLst/>
              </a:prstGeom>
              <a:noFill/>
              <a:ln w="9525">
                <a:noFill/>
                <a:miter lim="800000"/>
                <a:headEnd/>
                <a:tailEnd/>
              </a:ln>
            </p:spPr>
          </p:pic>
          <p:pic>
            <p:nvPicPr>
              <p:cNvPr id="34" name="Picture 151" descr="ICON_VM_desktop_Q308"/>
              <p:cNvPicPr>
                <a:picLocks noChangeAspect="1" noChangeArrowheads="1"/>
              </p:cNvPicPr>
              <p:nvPr/>
            </p:nvPicPr>
            <p:blipFill>
              <a:blip r:embed="rId4" cstate="print"/>
              <a:srcRect/>
              <a:stretch>
                <a:fillRect/>
              </a:stretch>
            </p:blipFill>
            <p:spPr bwMode="auto">
              <a:xfrm>
                <a:off x="4050338" y="4053729"/>
                <a:ext cx="898053" cy="925149"/>
              </a:xfrm>
              <a:prstGeom prst="rect">
                <a:avLst/>
              </a:prstGeom>
              <a:noFill/>
              <a:ln w="9525">
                <a:noFill/>
                <a:miter lim="800000"/>
                <a:headEnd/>
                <a:tailEnd/>
              </a:ln>
            </p:spPr>
          </p:pic>
          <p:pic>
            <p:nvPicPr>
              <p:cNvPr id="35" name="Picture 151" descr="ICON_VM_desktop_Q308"/>
              <p:cNvPicPr>
                <a:picLocks noChangeAspect="1" noChangeArrowheads="1"/>
              </p:cNvPicPr>
              <p:nvPr/>
            </p:nvPicPr>
            <p:blipFill>
              <a:blip r:embed="rId4" cstate="print"/>
              <a:srcRect/>
              <a:stretch>
                <a:fillRect/>
              </a:stretch>
            </p:blipFill>
            <p:spPr bwMode="auto">
              <a:xfrm>
                <a:off x="4443743" y="3437041"/>
                <a:ext cx="898053" cy="925149"/>
              </a:xfrm>
              <a:prstGeom prst="rect">
                <a:avLst/>
              </a:prstGeom>
              <a:noFill/>
              <a:ln w="9525">
                <a:noFill/>
                <a:miter lim="800000"/>
                <a:headEnd/>
                <a:tailEnd/>
              </a:ln>
            </p:spPr>
          </p:pic>
          <p:pic>
            <p:nvPicPr>
              <p:cNvPr id="36" name="Picture 151" descr="ICON_VM_desktop_Q308"/>
              <p:cNvPicPr>
                <a:picLocks noChangeAspect="1" noChangeArrowheads="1"/>
              </p:cNvPicPr>
              <p:nvPr/>
            </p:nvPicPr>
            <p:blipFill>
              <a:blip r:embed="rId4" cstate="print"/>
              <a:srcRect/>
              <a:stretch>
                <a:fillRect/>
              </a:stretch>
            </p:blipFill>
            <p:spPr bwMode="auto">
              <a:xfrm>
                <a:off x="4890309" y="4085627"/>
                <a:ext cx="898053" cy="925149"/>
              </a:xfrm>
              <a:prstGeom prst="rect">
                <a:avLst/>
              </a:prstGeom>
              <a:noFill/>
              <a:ln w="9525">
                <a:noFill/>
                <a:miter lim="800000"/>
                <a:headEnd/>
                <a:tailEnd/>
              </a:ln>
            </p:spPr>
          </p:pic>
          <p:pic>
            <p:nvPicPr>
              <p:cNvPr id="37" name="Picture 151" descr="ICON_VM_desktop_Q308"/>
              <p:cNvPicPr>
                <a:picLocks noChangeAspect="1" noChangeArrowheads="1"/>
              </p:cNvPicPr>
              <p:nvPr/>
            </p:nvPicPr>
            <p:blipFill>
              <a:blip r:embed="rId4" cstate="print"/>
              <a:srcRect/>
              <a:stretch>
                <a:fillRect/>
              </a:stretch>
            </p:blipFill>
            <p:spPr bwMode="auto">
              <a:xfrm>
                <a:off x="4029073" y="2788454"/>
                <a:ext cx="898053" cy="925149"/>
              </a:xfrm>
              <a:prstGeom prst="rect">
                <a:avLst/>
              </a:prstGeom>
              <a:noFill/>
              <a:ln w="9525">
                <a:noFill/>
                <a:miter lim="800000"/>
                <a:headEnd/>
                <a:tailEnd/>
              </a:ln>
            </p:spPr>
          </p:pic>
        </p:grpSp>
        <p:sp>
          <p:nvSpPr>
            <p:cNvPr id="28" name="Text Box 8"/>
            <p:cNvSpPr txBox="1">
              <a:spLocks noChangeArrowheads="1"/>
            </p:cNvSpPr>
            <p:nvPr/>
          </p:nvSpPr>
          <p:spPr bwMode="auto">
            <a:xfrm rot="16200000">
              <a:off x="3210613" y="2246875"/>
              <a:ext cx="1633481" cy="669994"/>
            </a:xfrm>
            <a:prstGeom prst="rect">
              <a:avLst/>
            </a:prstGeom>
            <a:noFill/>
            <a:ln w="12700">
              <a:noFill/>
              <a:miter lim="800000"/>
              <a:headEnd/>
              <a:tailEnd/>
            </a:ln>
          </p:spPr>
          <p:txBody>
            <a:bodyPr wrap="none">
              <a:spAutoFit/>
            </a:bodyPr>
            <a:lstStyle/>
            <a:p>
              <a:pPr algn="ctr" eaLnBrk="0" hangingPunct="0">
                <a:lnSpc>
                  <a:spcPct val="90000"/>
                </a:lnSpc>
              </a:pPr>
              <a:r>
                <a:rPr lang="en-US" sz="1200" b="1" dirty="0">
                  <a:solidFill>
                    <a:schemeClr val="accent3">
                      <a:lumMod val="25000"/>
                    </a:schemeClr>
                  </a:solidFill>
                </a:rPr>
                <a:t>Memory</a:t>
              </a:r>
            </a:p>
          </p:txBody>
        </p:sp>
        <p:sp>
          <p:nvSpPr>
            <p:cNvPr id="29" name="Text Box 6"/>
            <p:cNvSpPr txBox="1">
              <a:spLocks noChangeArrowheads="1"/>
            </p:cNvSpPr>
            <p:nvPr/>
          </p:nvSpPr>
          <p:spPr bwMode="auto">
            <a:xfrm>
              <a:off x="5562918" y="4362265"/>
              <a:ext cx="1317724" cy="546344"/>
            </a:xfrm>
            <a:prstGeom prst="rect">
              <a:avLst/>
            </a:prstGeom>
            <a:noFill/>
            <a:ln w="12700">
              <a:noFill/>
              <a:miter lim="800000"/>
              <a:headEnd/>
              <a:tailEnd/>
            </a:ln>
          </p:spPr>
          <p:txBody>
            <a:bodyPr wrap="none">
              <a:spAutoFit/>
            </a:bodyPr>
            <a:lstStyle/>
            <a:p>
              <a:pPr algn="ctr" eaLnBrk="0" hangingPunct="0">
                <a:lnSpc>
                  <a:spcPct val="90000"/>
                </a:lnSpc>
              </a:pPr>
              <a:r>
                <a:rPr lang="en-US" sz="1200" b="1" dirty="0">
                  <a:solidFill>
                    <a:schemeClr val="accent3">
                      <a:lumMod val="25000"/>
                    </a:schemeClr>
                  </a:solidFill>
                </a:rPr>
                <a:t>CPU</a:t>
              </a:r>
            </a:p>
          </p:txBody>
        </p:sp>
        <p:sp>
          <p:nvSpPr>
            <p:cNvPr id="30" name="Text Box 7"/>
            <p:cNvSpPr txBox="1">
              <a:spLocks noChangeArrowheads="1"/>
            </p:cNvSpPr>
            <p:nvPr/>
          </p:nvSpPr>
          <p:spPr bwMode="auto">
            <a:xfrm rot="19278751">
              <a:off x="2169473" y="4979824"/>
              <a:ext cx="1014465" cy="546344"/>
            </a:xfrm>
            <a:prstGeom prst="rect">
              <a:avLst/>
            </a:prstGeom>
            <a:noFill/>
            <a:ln w="12700">
              <a:noFill/>
              <a:miter lim="800000"/>
              <a:headEnd/>
              <a:tailEnd/>
            </a:ln>
          </p:spPr>
          <p:txBody>
            <a:bodyPr wrap="none">
              <a:spAutoFit/>
            </a:bodyPr>
            <a:lstStyle/>
            <a:p>
              <a:pPr algn="ctr" eaLnBrk="0" hangingPunct="0">
                <a:lnSpc>
                  <a:spcPct val="90000"/>
                </a:lnSpc>
              </a:pPr>
              <a:r>
                <a:rPr lang="en-US" sz="1200" b="1" dirty="0">
                  <a:solidFill>
                    <a:schemeClr val="accent3">
                      <a:lumMod val="25000"/>
                    </a:schemeClr>
                  </a:solidFill>
                </a:rPr>
                <a:t>I/O</a:t>
              </a:r>
            </a:p>
          </p:txBody>
        </p:sp>
        <p:sp>
          <p:nvSpPr>
            <p:cNvPr id="31" name="Rectangle 30"/>
            <p:cNvSpPr/>
            <p:nvPr/>
          </p:nvSpPr>
          <p:spPr>
            <a:xfrm>
              <a:off x="3101162" y="5433238"/>
              <a:ext cx="3480392"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100" indent="-165100" eaLnBrk="0" hangingPunct="0">
                <a:lnSpc>
                  <a:spcPct val="90000"/>
                </a:lnSpc>
                <a:buClr>
                  <a:schemeClr val="bg1"/>
                </a:buClr>
              </a:pPr>
              <a:r>
                <a:rPr lang="en-US" sz="1200" b="1" dirty="0" smtClean="0">
                  <a:solidFill>
                    <a:schemeClr val="accent3">
                      <a:lumMod val="25000"/>
                    </a:schemeClr>
                  </a:solidFill>
                </a:rPr>
                <a:t>Unified Fabric (FCoE)</a:t>
              </a:r>
            </a:p>
          </p:txBody>
        </p:sp>
      </p:grpSp>
      <p:sp>
        <p:nvSpPr>
          <p:cNvPr id="19" name="Rectangle 18"/>
          <p:cNvSpPr/>
          <p:nvPr/>
        </p:nvSpPr>
        <p:spPr>
          <a:xfrm>
            <a:off x="3588315" y="1784869"/>
            <a:ext cx="5486399" cy="3930131"/>
          </a:xfrm>
          <a:prstGeom prst="rect">
            <a:avLst/>
          </a:prstGeom>
          <a:noFill/>
          <a:ln w="9525">
            <a:noFill/>
            <a:miter lim="800000"/>
            <a:headEnd/>
            <a:tailEnd/>
          </a:ln>
        </p:spPr>
        <p:txBody>
          <a:bodyPr wrap="square" lIns="82124" tIns="41061" rIns="82124" bIns="41061" anchor="t" anchorCtr="0">
            <a:prstTxWarp prst="textNoShape">
              <a:avLst/>
            </a:prstTxWarp>
            <a:spAutoFit/>
          </a:bodyPr>
          <a:lstStyle/>
          <a:p>
            <a:pPr marL="174625" indent="-174625" defTabSz="814388" eaLnBrk="0" fontAlgn="base" hangingPunct="0">
              <a:lnSpc>
                <a:spcPct val="95000"/>
              </a:lnSpc>
              <a:spcBef>
                <a:spcPts val="600"/>
              </a:spcBef>
              <a:spcAft>
                <a:spcPts val="1200"/>
              </a:spcAft>
              <a:buClr>
                <a:srgbClr val="1E1F81"/>
              </a:buClr>
              <a:buSzPct val="80000"/>
              <a:buFont typeface="Arial" pitchFamily="34" charset="0"/>
              <a:buChar char="•"/>
              <a:defRPr/>
            </a:pPr>
            <a:r>
              <a:rPr lang="en-US" sz="2000" b="1" dirty="0" smtClean="0">
                <a:solidFill>
                  <a:srgbClr val="08252E"/>
                </a:solidFill>
                <a:latin typeface="Arial"/>
                <a:ea typeface="ＭＳ Ｐゴシック" pitchFamily="26" charset="-128"/>
                <a:cs typeface="ＭＳ Ｐゴシック" pitchFamily="26" charset="-128"/>
              </a:rPr>
              <a:t>Lower cost </a:t>
            </a:r>
            <a:r>
              <a:rPr lang="en-US" sz="2000" dirty="0" smtClean="0">
                <a:solidFill>
                  <a:srgbClr val="08252E"/>
                </a:solidFill>
                <a:latin typeface="Arial"/>
                <a:ea typeface="ＭＳ Ｐゴシック" pitchFamily="26" charset="-128"/>
                <a:cs typeface="ＭＳ Ｐゴシック" pitchFamily="26" charset="-128"/>
              </a:rPr>
              <a:t>for compute + network infrastructure</a:t>
            </a:r>
          </a:p>
          <a:p>
            <a:pPr marL="174625" indent="-174625" defTabSz="814388" eaLnBrk="0" fontAlgn="base" hangingPunct="0">
              <a:lnSpc>
                <a:spcPct val="95000"/>
              </a:lnSpc>
              <a:spcBef>
                <a:spcPts val="600"/>
              </a:spcBef>
              <a:spcAft>
                <a:spcPts val="1200"/>
              </a:spcAft>
              <a:buClr>
                <a:srgbClr val="1E1F81"/>
              </a:buClr>
              <a:buSzPct val="80000"/>
              <a:buFont typeface="Arial" pitchFamily="34" charset="0"/>
              <a:buChar char="•"/>
              <a:defRPr/>
            </a:pPr>
            <a:r>
              <a:rPr lang="en-US" sz="2000" b="1" dirty="0" smtClean="0">
                <a:solidFill>
                  <a:srgbClr val="08252E"/>
                </a:solidFill>
                <a:latin typeface="Arial"/>
                <a:ea typeface="ＭＳ Ｐゴシック" pitchFamily="26" charset="-128"/>
                <a:cs typeface="ＭＳ Ｐゴシック" pitchFamily="26" charset="-128"/>
              </a:rPr>
              <a:t>Greater virtual desktop density </a:t>
            </a:r>
            <a:r>
              <a:rPr lang="en-US" sz="2000" dirty="0" smtClean="0">
                <a:solidFill>
                  <a:srgbClr val="08252E"/>
                </a:solidFill>
                <a:latin typeface="Arial"/>
                <a:ea typeface="ＭＳ Ｐゴシック" pitchFamily="26" charset="-128"/>
                <a:cs typeface="ＭＳ Ｐゴシック" pitchFamily="26" charset="-128"/>
              </a:rPr>
              <a:t>without</a:t>
            </a:r>
            <a:br>
              <a:rPr lang="en-US" sz="2000" dirty="0" smtClean="0">
                <a:solidFill>
                  <a:srgbClr val="08252E"/>
                </a:solidFill>
                <a:latin typeface="Arial"/>
                <a:ea typeface="ＭＳ Ｐゴシック" pitchFamily="26" charset="-128"/>
                <a:cs typeface="ＭＳ Ｐゴシック" pitchFamily="26" charset="-128"/>
              </a:rPr>
            </a:br>
            <a:r>
              <a:rPr lang="en-US" sz="2000" dirty="0" smtClean="0">
                <a:solidFill>
                  <a:srgbClr val="08252E"/>
                </a:solidFill>
                <a:latin typeface="Arial"/>
                <a:ea typeface="ＭＳ Ｐゴシック" pitchFamily="26" charset="-128"/>
                <a:cs typeface="ＭＳ Ｐゴシック" pitchFamily="26" charset="-128"/>
              </a:rPr>
              <a:t>performance impact</a:t>
            </a:r>
          </a:p>
          <a:p>
            <a:pPr marL="174625" indent="-174625" defTabSz="814388" eaLnBrk="0" fontAlgn="base" hangingPunct="0">
              <a:lnSpc>
                <a:spcPct val="95000"/>
              </a:lnSpc>
              <a:spcBef>
                <a:spcPts val="600"/>
              </a:spcBef>
              <a:spcAft>
                <a:spcPts val="1200"/>
              </a:spcAft>
              <a:buClr>
                <a:srgbClr val="1E1F81"/>
              </a:buClr>
              <a:buSzPct val="80000"/>
              <a:buFont typeface="Arial" pitchFamily="34" charset="0"/>
              <a:buChar char="•"/>
              <a:defRPr/>
            </a:pPr>
            <a:r>
              <a:rPr lang="en-US" sz="2000" b="1" dirty="0" smtClean="0">
                <a:solidFill>
                  <a:srgbClr val="08252E"/>
                </a:solidFill>
                <a:latin typeface="Arial"/>
                <a:ea typeface="ＭＳ Ｐゴシック" pitchFamily="26" charset="-128"/>
                <a:cs typeface="ＭＳ Ｐゴシック" pitchFamily="26" charset="-128"/>
              </a:rPr>
              <a:t>Simple </a:t>
            </a:r>
            <a:r>
              <a:rPr lang="en-US" sz="2000" b="1" dirty="0">
                <a:solidFill>
                  <a:srgbClr val="08252E"/>
                </a:solidFill>
                <a:latin typeface="Arial"/>
                <a:ea typeface="ＭＳ Ｐゴシック" pitchFamily="26" charset="-128"/>
                <a:cs typeface="ＭＳ Ｐゴシック" pitchFamily="26" charset="-128"/>
              </a:rPr>
              <a:t>o</a:t>
            </a:r>
            <a:r>
              <a:rPr lang="en-US" sz="2000" b="1" dirty="0" smtClean="0">
                <a:solidFill>
                  <a:srgbClr val="08252E"/>
                </a:solidFill>
                <a:latin typeface="Arial"/>
                <a:ea typeface="ＭＳ Ｐゴシック" pitchFamily="26" charset="-128"/>
                <a:cs typeface="ＭＳ Ｐゴシック" pitchFamily="26" charset="-128"/>
              </a:rPr>
              <a:t>peration</a:t>
            </a:r>
            <a:r>
              <a:rPr lang="en-US" sz="2000" dirty="0" smtClean="0">
                <a:solidFill>
                  <a:srgbClr val="08252E"/>
                </a:solidFill>
                <a:latin typeface="Arial"/>
                <a:ea typeface="ＭＳ Ｐゴシック" pitchFamily="26" charset="-128"/>
                <a:cs typeface="ＭＳ Ｐゴシック" pitchFamily="26" charset="-128"/>
              </a:rPr>
              <a:t>—start in minutes, scale in seconds</a:t>
            </a:r>
          </a:p>
          <a:p>
            <a:pPr marL="174625" indent="-174625" defTabSz="814388" eaLnBrk="0" fontAlgn="base" hangingPunct="0">
              <a:lnSpc>
                <a:spcPct val="95000"/>
              </a:lnSpc>
              <a:spcBef>
                <a:spcPts val="600"/>
              </a:spcBef>
              <a:spcAft>
                <a:spcPts val="1200"/>
              </a:spcAft>
              <a:buClr>
                <a:srgbClr val="1E1F81"/>
              </a:buClr>
              <a:buSzPct val="80000"/>
              <a:buFont typeface="Arial" pitchFamily="34" charset="0"/>
              <a:buChar char="•"/>
              <a:defRPr/>
            </a:pPr>
            <a:r>
              <a:rPr lang="en-US" sz="2000" b="1" dirty="0" smtClean="0">
                <a:solidFill>
                  <a:srgbClr val="08252E"/>
                </a:solidFill>
                <a:latin typeface="Arial"/>
                <a:ea typeface="ＭＳ Ｐゴシック" pitchFamily="26" charset="-128"/>
                <a:cs typeface="ＭＳ Ｐゴシック" pitchFamily="26" charset="-128"/>
              </a:rPr>
              <a:t>Massive scalability</a:t>
            </a:r>
            <a:r>
              <a:rPr lang="en-US" sz="2000" dirty="0" smtClean="0">
                <a:solidFill>
                  <a:srgbClr val="08252E"/>
                </a:solidFill>
                <a:latin typeface="Arial"/>
                <a:ea typeface="ＭＳ Ｐゴシック" pitchFamily="26" charset="-128"/>
                <a:cs typeface="ＭＳ Ｐゴシック" pitchFamily="26" charset="-128"/>
              </a:rPr>
              <a:t>—scales easily to 1000s of desktops per UCS system</a:t>
            </a:r>
          </a:p>
          <a:p>
            <a:pPr marL="174625" indent="-174625" defTabSz="814388" eaLnBrk="0" fontAlgn="base" hangingPunct="0">
              <a:lnSpc>
                <a:spcPct val="95000"/>
              </a:lnSpc>
              <a:spcBef>
                <a:spcPts val="600"/>
              </a:spcBef>
              <a:spcAft>
                <a:spcPts val="1200"/>
              </a:spcAft>
              <a:buClr>
                <a:srgbClr val="1E1F81"/>
              </a:buClr>
              <a:buSzPct val="80000"/>
              <a:buFont typeface="Arial" pitchFamily="34" charset="0"/>
              <a:buChar char="•"/>
              <a:defRPr/>
            </a:pPr>
            <a:r>
              <a:rPr lang="en-US" sz="2000" dirty="0" smtClean="0">
                <a:solidFill>
                  <a:srgbClr val="08252E"/>
                </a:solidFill>
                <a:latin typeface="Arial"/>
                <a:ea typeface="ＭＳ Ｐゴシック" pitchFamily="26" charset="-128"/>
                <a:cs typeface="ＭＳ Ｐゴシック" pitchFamily="26" charset="-128"/>
              </a:rPr>
              <a:t>Expansive memory footprint and I/O to </a:t>
            </a:r>
            <a:r>
              <a:rPr lang="en-US" sz="2000" b="1" dirty="0" smtClean="0">
                <a:solidFill>
                  <a:srgbClr val="08252E"/>
                </a:solidFill>
                <a:latin typeface="Arial"/>
                <a:ea typeface="ＭＳ Ｐゴシック" pitchFamily="26" charset="-128"/>
                <a:cs typeface="ＭＳ Ｐゴシック" pitchFamily="26" charset="-128"/>
              </a:rPr>
              <a:t>avoid desktop virtualization bottlenecks</a:t>
            </a:r>
          </a:p>
        </p:txBody>
      </p:sp>
      <p:sp>
        <p:nvSpPr>
          <p:cNvPr id="54" name="TextBox 53"/>
          <p:cNvSpPr txBox="1"/>
          <p:nvPr/>
        </p:nvSpPr>
        <p:spPr>
          <a:xfrm>
            <a:off x="1208335" y="1595993"/>
            <a:ext cx="1313180" cy="369332"/>
          </a:xfrm>
          <a:prstGeom prst="rect">
            <a:avLst/>
          </a:prstGeom>
          <a:noFill/>
        </p:spPr>
        <p:txBody>
          <a:bodyPr wrap="none" rtlCol="0">
            <a:spAutoFit/>
          </a:bodyPr>
          <a:lstStyle/>
          <a:p>
            <a:r>
              <a:rPr lang="en-US" dirty="0" smtClean="0"/>
              <a:t>Cisco UCS</a:t>
            </a:r>
            <a:endParaRPr lang="en-US" dirty="0"/>
          </a:p>
        </p:txBody>
      </p:sp>
    </p:spTree>
    <p:extLst>
      <p:ext uri="{BB962C8B-B14F-4D97-AF65-F5344CB8AC3E}">
        <p14:creationId xmlns:p14="http://schemas.microsoft.com/office/powerpoint/2010/main" val="3806656245"/>
      </p:ext>
    </p:extLst>
  </p:cSld>
  <p:clrMapOvr>
    <a:masterClrMapping/>
  </p:clrMapOvr>
  <p:transition>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208343" y="1620455"/>
            <a:ext cx="1585734" cy="4689749"/>
          </a:xfrm>
          <a:prstGeom prst="roundRect">
            <a:avLst>
              <a:gd name="adj" fmla="val 5368"/>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8600" algn="ctr">
              <a:lnSpc>
                <a:spcPct val="95000"/>
              </a:lnSpc>
              <a:spcBef>
                <a:spcPts val="1200"/>
              </a:spcBef>
              <a:buClr>
                <a:srgbClr val="FFFFFF"/>
              </a:buClr>
              <a:defRPr/>
            </a:pPr>
            <a:endParaRPr lang="en-US" dirty="0">
              <a:solidFill>
                <a:schemeClr val="lt1"/>
              </a:solidFill>
            </a:endParaRPr>
          </a:p>
        </p:txBody>
      </p:sp>
      <p:sp>
        <p:nvSpPr>
          <p:cNvPr id="39" name="Rectangle 38"/>
          <p:cNvSpPr/>
          <p:nvPr/>
        </p:nvSpPr>
        <p:spPr>
          <a:xfrm>
            <a:off x="0" y="3894638"/>
            <a:ext cx="9144000" cy="243371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8" name="Title 1"/>
          <p:cNvSpPr>
            <a:spLocks noGrp="1"/>
          </p:cNvSpPr>
          <p:nvPr>
            <p:ph type="title"/>
          </p:nvPr>
        </p:nvSpPr>
        <p:spPr/>
        <p:txBody>
          <a:bodyPr/>
          <a:lstStyle/>
          <a:p>
            <a:r>
              <a:rPr lang="en-US" dirty="0" smtClean="0"/>
              <a:t>Cisco VXI Data Center</a:t>
            </a:r>
            <a:br>
              <a:rPr lang="en-US" dirty="0" smtClean="0"/>
            </a:br>
            <a:r>
              <a:rPr lang="en-US" sz="2400" spc="-50" dirty="0" smtClean="0">
                <a:solidFill>
                  <a:srgbClr val="1E1F81"/>
                </a:solidFill>
              </a:rPr>
              <a:t>Scaling + Simplifying Virtual Desktops = Lower Operating Costs</a:t>
            </a:r>
            <a:endParaRPr lang="en-US" sz="2400" spc="-50" dirty="0">
              <a:solidFill>
                <a:srgbClr val="1E1F81"/>
              </a:solidFill>
            </a:endParaRPr>
          </a:p>
        </p:txBody>
      </p:sp>
      <p:sp>
        <p:nvSpPr>
          <p:cNvPr id="61" name="Rounded Rectangle 60"/>
          <p:cNvSpPr/>
          <p:nvPr/>
        </p:nvSpPr>
        <p:spPr>
          <a:xfrm rot="10800000" flipV="1">
            <a:off x="428487" y="5667041"/>
            <a:ext cx="8420239" cy="462652"/>
          </a:xfrm>
          <a:prstGeom prst="roundRect">
            <a:avLst>
              <a:gd name="adj" fmla="val 50000"/>
            </a:avLst>
          </a:prstGeom>
          <a:gradFill>
            <a:gsLst>
              <a:gs pos="0">
                <a:srgbClr val="3852A3"/>
              </a:gs>
              <a:gs pos="100000">
                <a:srgbClr val="331645"/>
              </a:gs>
            </a:gsLst>
            <a:lin ang="2400000" scaled="0"/>
          </a:gradFill>
          <a:ln w="38100">
            <a:gradFill>
              <a:gsLst>
                <a:gs pos="0">
                  <a:srgbClr val="3852A3"/>
                </a:gs>
                <a:gs pos="100000">
                  <a:srgbClr val="331645"/>
                </a:gs>
              </a:gsLst>
              <a:lin ang="2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75000"/>
              </a:lnSpc>
              <a:spcBef>
                <a:spcPct val="0"/>
              </a:spcBef>
              <a:spcAft>
                <a:spcPct val="0"/>
              </a:spcAft>
            </a:pPr>
            <a:endParaRPr lang="en-US" b="1" dirty="0">
              <a:solidFill>
                <a:srgbClr val="FFFFFF"/>
              </a:solidFill>
              <a:effectLst>
                <a:outerShdw blurRad="38100" dist="38100" dir="2700000" algn="tl">
                  <a:srgbClr val="000000">
                    <a:alpha val="43137"/>
                  </a:srgbClr>
                </a:outerShdw>
              </a:effectLst>
              <a:latin typeface="Arial"/>
            </a:endParaRPr>
          </a:p>
        </p:txBody>
      </p:sp>
      <p:grpSp>
        <p:nvGrpSpPr>
          <p:cNvPr id="2" name="Group 31"/>
          <p:cNvGrpSpPr/>
          <p:nvPr/>
        </p:nvGrpSpPr>
        <p:grpSpPr>
          <a:xfrm>
            <a:off x="467774" y="1875715"/>
            <a:ext cx="1060450" cy="3587750"/>
            <a:chOff x="238125" y="2070100"/>
            <a:chExt cx="1060450" cy="3587750"/>
          </a:xfrm>
        </p:grpSpPr>
        <p:grpSp>
          <p:nvGrpSpPr>
            <p:cNvPr id="3" name="Group 138"/>
            <p:cNvGrpSpPr>
              <a:grpSpLocks/>
            </p:cNvGrpSpPr>
            <p:nvPr/>
          </p:nvGrpSpPr>
          <p:grpSpPr bwMode="auto">
            <a:xfrm>
              <a:off x="296863" y="2647950"/>
              <a:ext cx="1001712" cy="3009900"/>
              <a:chOff x="187" y="1872"/>
              <a:chExt cx="631" cy="1896"/>
            </a:xfrm>
          </p:grpSpPr>
          <p:pic>
            <p:nvPicPr>
              <p:cNvPr id="92" name="Picture 4" descr="800-chassis-deadfront_flat copy"/>
              <p:cNvPicPr>
                <a:picLocks noChangeAspect="1" noChangeArrowheads="1"/>
              </p:cNvPicPr>
              <p:nvPr/>
            </p:nvPicPr>
            <p:blipFill>
              <a:blip r:embed="rId3" cstate="print"/>
              <a:srcRect/>
              <a:stretch>
                <a:fillRect/>
              </a:stretch>
            </p:blipFill>
            <p:spPr bwMode="auto">
              <a:xfrm>
                <a:off x="187" y="1872"/>
                <a:ext cx="613" cy="330"/>
              </a:xfrm>
              <a:prstGeom prst="rect">
                <a:avLst/>
              </a:prstGeom>
              <a:noFill/>
              <a:ln w="19050">
                <a:noFill/>
                <a:miter lim="800000"/>
                <a:headEnd/>
                <a:tailEnd/>
              </a:ln>
            </p:spPr>
          </p:pic>
          <p:pic>
            <p:nvPicPr>
              <p:cNvPr id="93" name="Picture 5" descr="800-chassis-deadfront_flat copy"/>
              <p:cNvPicPr>
                <a:picLocks noChangeAspect="1" noChangeArrowheads="1"/>
              </p:cNvPicPr>
              <p:nvPr/>
            </p:nvPicPr>
            <p:blipFill>
              <a:blip r:embed="rId3" cstate="print"/>
              <a:srcRect/>
              <a:stretch>
                <a:fillRect/>
              </a:stretch>
            </p:blipFill>
            <p:spPr bwMode="auto">
              <a:xfrm>
                <a:off x="193" y="2256"/>
                <a:ext cx="613" cy="330"/>
              </a:xfrm>
              <a:prstGeom prst="rect">
                <a:avLst/>
              </a:prstGeom>
              <a:noFill/>
              <a:ln w="19050">
                <a:noFill/>
                <a:miter lim="800000"/>
                <a:headEnd/>
                <a:tailEnd/>
              </a:ln>
            </p:spPr>
          </p:pic>
          <p:pic>
            <p:nvPicPr>
              <p:cNvPr id="94" name="Picture 6" descr="800-chassis-deadfront_flat copy"/>
              <p:cNvPicPr>
                <a:picLocks noChangeAspect="1" noChangeArrowheads="1"/>
              </p:cNvPicPr>
              <p:nvPr/>
            </p:nvPicPr>
            <p:blipFill>
              <a:blip r:embed="rId3" cstate="print"/>
              <a:srcRect/>
              <a:stretch>
                <a:fillRect/>
              </a:stretch>
            </p:blipFill>
            <p:spPr bwMode="auto">
              <a:xfrm>
                <a:off x="193" y="2652"/>
                <a:ext cx="613" cy="330"/>
              </a:xfrm>
              <a:prstGeom prst="rect">
                <a:avLst/>
              </a:prstGeom>
              <a:noFill/>
              <a:ln w="19050">
                <a:noFill/>
                <a:miter lim="800000"/>
                <a:headEnd/>
                <a:tailEnd/>
              </a:ln>
            </p:spPr>
          </p:pic>
          <p:pic>
            <p:nvPicPr>
              <p:cNvPr id="95" name="Picture 7" descr="800-chassis-deadfront_flat copy"/>
              <p:cNvPicPr>
                <a:picLocks noChangeAspect="1" noChangeArrowheads="1"/>
              </p:cNvPicPr>
              <p:nvPr/>
            </p:nvPicPr>
            <p:blipFill>
              <a:blip r:embed="rId3" cstate="print"/>
              <a:srcRect/>
              <a:stretch>
                <a:fillRect/>
              </a:stretch>
            </p:blipFill>
            <p:spPr bwMode="auto">
              <a:xfrm>
                <a:off x="199" y="3042"/>
                <a:ext cx="613" cy="330"/>
              </a:xfrm>
              <a:prstGeom prst="rect">
                <a:avLst/>
              </a:prstGeom>
              <a:noFill/>
              <a:ln w="19050">
                <a:noFill/>
                <a:miter lim="800000"/>
                <a:headEnd/>
                <a:tailEnd/>
              </a:ln>
            </p:spPr>
          </p:pic>
          <p:pic>
            <p:nvPicPr>
              <p:cNvPr id="96" name="Picture 8" descr="800-chassis-deadfront_flat copy"/>
              <p:cNvPicPr>
                <a:picLocks noChangeAspect="1" noChangeArrowheads="1"/>
              </p:cNvPicPr>
              <p:nvPr/>
            </p:nvPicPr>
            <p:blipFill>
              <a:blip r:embed="rId3" cstate="print"/>
              <a:srcRect/>
              <a:stretch>
                <a:fillRect/>
              </a:stretch>
            </p:blipFill>
            <p:spPr bwMode="auto">
              <a:xfrm>
                <a:off x="205" y="3438"/>
                <a:ext cx="613" cy="330"/>
              </a:xfrm>
              <a:prstGeom prst="rect">
                <a:avLst/>
              </a:prstGeom>
              <a:noFill/>
              <a:ln w="19050">
                <a:noFill/>
                <a:miter lim="800000"/>
                <a:headEnd/>
                <a:tailEnd/>
              </a:ln>
            </p:spPr>
          </p:pic>
        </p:grpSp>
        <p:pic>
          <p:nvPicPr>
            <p:cNvPr id="81" name="Picture 51" descr="Eugene_Bezel_Cisco copy"/>
            <p:cNvPicPr>
              <a:picLocks noChangeAspect="1" noChangeArrowheads="1"/>
            </p:cNvPicPr>
            <p:nvPr/>
          </p:nvPicPr>
          <p:blipFill>
            <a:blip r:embed="rId4" cstate="print"/>
            <a:srcRect/>
            <a:stretch>
              <a:fillRect/>
            </a:stretch>
          </p:blipFill>
          <p:spPr bwMode="auto">
            <a:xfrm>
              <a:off x="268288" y="2266950"/>
              <a:ext cx="1004523" cy="196850"/>
            </a:xfrm>
            <a:prstGeom prst="rect">
              <a:avLst/>
            </a:prstGeom>
            <a:noFill/>
            <a:ln w="19050">
              <a:solidFill>
                <a:srgbClr val="000000"/>
              </a:solidFill>
              <a:miter lim="800000"/>
              <a:headEnd/>
              <a:tailEnd/>
            </a:ln>
          </p:spPr>
        </p:pic>
        <p:sp>
          <p:nvSpPr>
            <p:cNvPr id="82" name="Line 102"/>
            <p:cNvSpPr>
              <a:spLocks noChangeShapeType="1"/>
            </p:cNvSpPr>
            <p:nvPr/>
          </p:nvSpPr>
          <p:spPr bwMode="auto">
            <a:xfrm>
              <a:off x="238125" y="2419350"/>
              <a:ext cx="0" cy="3009900"/>
            </a:xfrm>
            <a:prstGeom prst="line">
              <a:avLst/>
            </a:prstGeom>
            <a:noFill/>
            <a:ln w="19050">
              <a:solidFill>
                <a:srgbClr val="3A3A3A"/>
              </a:solidFill>
              <a:round/>
              <a:headEnd/>
              <a:tailEnd/>
            </a:ln>
          </p:spPr>
          <p:txBody>
            <a:bodyPr wrap="none" lIns="82124" tIns="41061" rIns="82124" bIns="41061" anchor="ctr">
              <a:spAutoFit/>
            </a:bodyPr>
            <a:lstStyle/>
            <a:p>
              <a:pPr algn="l" rtl="0"/>
              <a:endParaRPr lang="en-US" kern="1200" dirty="0">
                <a:solidFill>
                  <a:srgbClr val="0096D6"/>
                </a:solidFill>
                <a:latin typeface="Arial"/>
                <a:ea typeface="+mn-ea"/>
                <a:cs typeface="+mn-cs"/>
              </a:endParaRPr>
            </a:p>
          </p:txBody>
        </p:sp>
        <p:sp>
          <p:nvSpPr>
            <p:cNvPr id="85" name="Line 103"/>
            <p:cNvSpPr>
              <a:spLocks noChangeShapeType="1"/>
            </p:cNvSpPr>
            <p:nvPr/>
          </p:nvSpPr>
          <p:spPr bwMode="auto">
            <a:xfrm>
              <a:off x="238125" y="2867025"/>
              <a:ext cx="76200" cy="0"/>
            </a:xfrm>
            <a:prstGeom prst="line">
              <a:avLst/>
            </a:prstGeom>
            <a:noFill/>
            <a:ln w="19050">
              <a:solidFill>
                <a:srgbClr val="3A3A3A"/>
              </a:solidFill>
              <a:round/>
              <a:headEnd/>
              <a:tailEnd/>
            </a:ln>
          </p:spPr>
          <p:txBody>
            <a:bodyPr wrap="none" lIns="82124" tIns="41061" rIns="82124" bIns="41061" anchor="ctr">
              <a:spAutoFit/>
            </a:bodyPr>
            <a:lstStyle/>
            <a:p>
              <a:pPr algn="l" rtl="0"/>
              <a:endParaRPr lang="en-US" kern="1200" dirty="0">
                <a:solidFill>
                  <a:srgbClr val="0096D6"/>
                </a:solidFill>
                <a:latin typeface="Arial"/>
                <a:ea typeface="+mn-ea"/>
                <a:cs typeface="+mn-cs"/>
              </a:endParaRPr>
            </a:p>
          </p:txBody>
        </p:sp>
        <p:sp>
          <p:nvSpPr>
            <p:cNvPr id="86" name="Line 104"/>
            <p:cNvSpPr>
              <a:spLocks noChangeShapeType="1"/>
            </p:cNvSpPr>
            <p:nvPr/>
          </p:nvSpPr>
          <p:spPr bwMode="auto">
            <a:xfrm>
              <a:off x="247650" y="3438525"/>
              <a:ext cx="76200" cy="0"/>
            </a:xfrm>
            <a:prstGeom prst="line">
              <a:avLst/>
            </a:prstGeom>
            <a:noFill/>
            <a:ln w="19050">
              <a:solidFill>
                <a:srgbClr val="3A3A3A"/>
              </a:solidFill>
              <a:round/>
              <a:headEnd/>
              <a:tailEnd/>
            </a:ln>
          </p:spPr>
          <p:txBody>
            <a:bodyPr wrap="none" lIns="82124" tIns="41061" rIns="82124" bIns="41061" anchor="ctr">
              <a:spAutoFit/>
            </a:bodyPr>
            <a:lstStyle/>
            <a:p>
              <a:pPr algn="l" rtl="0"/>
              <a:endParaRPr lang="en-US" kern="1200" dirty="0">
                <a:solidFill>
                  <a:srgbClr val="0096D6"/>
                </a:solidFill>
                <a:latin typeface="Arial"/>
                <a:ea typeface="+mn-ea"/>
                <a:cs typeface="+mn-cs"/>
              </a:endParaRPr>
            </a:p>
          </p:txBody>
        </p:sp>
        <p:sp>
          <p:nvSpPr>
            <p:cNvPr id="87" name="Line 105"/>
            <p:cNvSpPr>
              <a:spLocks noChangeShapeType="1"/>
            </p:cNvSpPr>
            <p:nvPr/>
          </p:nvSpPr>
          <p:spPr bwMode="auto">
            <a:xfrm>
              <a:off x="247650" y="4076700"/>
              <a:ext cx="76200" cy="0"/>
            </a:xfrm>
            <a:prstGeom prst="line">
              <a:avLst/>
            </a:prstGeom>
            <a:noFill/>
            <a:ln w="19050">
              <a:solidFill>
                <a:srgbClr val="3A3A3A"/>
              </a:solidFill>
              <a:round/>
              <a:headEnd/>
              <a:tailEnd/>
            </a:ln>
          </p:spPr>
          <p:txBody>
            <a:bodyPr wrap="none" lIns="82124" tIns="41061" rIns="82124" bIns="41061" anchor="ctr">
              <a:spAutoFit/>
            </a:bodyPr>
            <a:lstStyle/>
            <a:p>
              <a:pPr algn="l" rtl="0"/>
              <a:endParaRPr lang="en-US" kern="1200" dirty="0">
                <a:solidFill>
                  <a:srgbClr val="0096D6"/>
                </a:solidFill>
                <a:latin typeface="Arial"/>
                <a:ea typeface="+mn-ea"/>
                <a:cs typeface="+mn-cs"/>
              </a:endParaRPr>
            </a:p>
          </p:txBody>
        </p:sp>
        <p:sp>
          <p:nvSpPr>
            <p:cNvPr id="89" name="Line 106"/>
            <p:cNvSpPr>
              <a:spLocks noChangeShapeType="1"/>
            </p:cNvSpPr>
            <p:nvPr/>
          </p:nvSpPr>
          <p:spPr bwMode="auto">
            <a:xfrm>
              <a:off x="247650" y="4705350"/>
              <a:ext cx="76200" cy="0"/>
            </a:xfrm>
            <a:prstGeom prst="line">
              <a:avLst/>
            </a:prstGeom>
            <a:noFill/>
            <a:ln w="19050">
              <a:solidFill>
                <a:srgbClr val="3A3A3A"/>
              </a:solidFill>
              <a:round/>
              <a:headEnd/>
              <a:tailEnd/>
            </a:ln>
          </p:spPr>
          <p:txBody>
            <a:bodyPr wrap="none" lIns="82124" tIns="41061" rIns="82124" bIns="41061" anchor="ctr">
              <a:spAutoFit/>
            </a:bodyPr>
            <a:lstStyle/>
            <a:p>
              <a:pPr algn="l" rtl="0"/>
              <a:endParaRPr lang="en-US" kern="1200" dirty="0">
                <a:solidFill>
                  <a:srgbClr val="0096D6"/>
                </a:solidFill>
                <a:latin typeface="Arial"/>
                <a:ea typeface="+mn-ea"/>
                <a:cs typeface="+mn-cs"/>
              </a:endParaRPr>
            </a:p>
          </p:txBody>
        </p:sp>
        <p:sp>
          <p:nvSpPr>
            <p:cNvPr id="90" name="Line 107"/>
            <p:cNvSpPr>
              <a:spLocks noChangeShapeType="1"/>
            </p:cNvSpPr>
            <p:nvPr/>
          </p:nvSpPr>
          <p:spPr bwMode="auto">
            <a:xfrm>
              <a:off x="247650" y="5429250"/>
              <a:ext cx="76200" cy="0"/>
            </a:xfrm>
            <a:prstGeom prst="line">
              <a:avLst/>
            </a:prstGeom>
            <a:noFill/>
            <a:ln w="19050">
              <a:solidFill>
                <a:srgbClr val="3A3A3A"/>
              </a:solidFill>
              <a:round/>
              <a:headEnd/>
              <a:tailEnd/>
            </a:ln>
          </p:spPr>
          <p:txBody>
            <a:bodyPr wrap="none" lIns="82124" tIns="41061" rIns="82124" bIns="41061" anchor="ctr">
              <a:spAutoFit/>
            </a:bodyPr>
            <a:lstStyle/>
            <a:p>
              <a:pPr algn="l" rtl="0"/>
              <a:endParaRPr lang="en-US" kern="1200" dirty="0">
                <a:solidFill>
                  <a:srgbClr val="0096D6"/>
                </a:solidFill>
                <a:latin typeface="Arial"/>
                <a:ea typeface="+mn-ea"/>
                <a:cs typeface="+mn-cs"/>
              </a:endParaRPr>
            </a:p>
          </p:txBody>
        </p:sp>
        <p:pic>
          <p:nvPicPr>
            <p:cNvPr id="91" name="Picture 51" descr="Eugene_Bezel_Cisco copy"/>
            <p:cNvPicPr>
              <a:picLocks noChangeAspect="1" noChangeArrowheads="1"/>
            </p:cNvPicPr>
            <p:nvPr/>
          </p:nvPicPr>
          <p:blipFill>
            <a:blip r:embed="rId4" cstate="print"/>
            <a:srcRect/>
            <a:stretch>
              <a:fillRect/>
            </a:stretch>
          </p:blipFill>
          <p:spPr bwMode="auto">
            <a:xfrm>
              <a:off x="268288" y="2070100"/>
              <a:ext cx="1004523" cy="196850"/>
            </a:xfrm>
            <a:prstGeom prst="rect">
              <a:avLst/>
            </a:prstGeom>
            <a:noFill/>
            <a:ln w="19050">
              <a:solidFill>
                <a:srgbClr val="000000"/>
              </a:solidFill>
              <a:miter lim="800000"/>
              <a:headEnd/>
              <a:tailEnd/>
            </a:ln>
          </p:spPr>
        </p:pic>
      </p:grpSp>
      <p:sp>
        <p:nvSpPr>
          <p:cNvPr id="55" name="AutoShape 13"/>
          <p:cNvSpPr>
            <a:spLocks noChangeArrowheads="1"/>
          </p:cNvSpPr>
          <p:nvPr/>
        </p:nvSpPr>
        <p:spPr bwMode="auto">
          <a:xfrm>
            <a:off x="4408105" y="2038393"/>
            <a:ext cx="4412045" cy="732499"/>
          </a:xfrm>
          <a:prstGeom prst="homePlate">
            <a:avLst>
              <a:gd name="adj"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w="12700">
            <a:gradFill flip="none" rotWithShape="1">
              <a:gsLst>
                <a:gs pos="0">
                  <a:schemeClr val="bg1">
                    <a:lumMod val="50000"/>
                    <a:alpha val="0"/>
                  </a:schemeClr>
                </a:gs>
                <a:gs pos="50000">
                  <a:schemeClr val="bg1">
                    <a:lumMod val="50000"/>
                  </a:schemeClr>
                </a:gs>
                <a:gs pos="100000">
                  <a:schemeClr val="bg1">
                    <a:lumMod val="50000"/>
                    <a:alpha val="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3A3A3A"/>
                </a:solidFill>
                <a:sym typeface="Arial" charset="0"/>
              </a:rPr>
              <a:t>500% increase</a:t>
            </a:r>
            <a:br>
              <a:rPr lang="en-US" dirty="0">
                <a:solidFill>
                  <a:srgbClr val="3A3A3A"/>
                </a:solidFill>
                <a:sym typeface="Arial" charset="0"/>
              </a:rPr>
            </a:br>
            <a:r>
              <a:rPr lang="en-US" dirty="0">
                <a:solidFill>
                  <a:srgbClr val="3A3A3A"/>
                </a:solidFill>
                <a:sym typeface="Arial" charset="0"/>
              </a:rPr>
              <a:t> = 30K+ virtual desktops</a:t>
            </a:r>
          </a:p>
        </p:txBody>
      </p:sp>
      <p:sp>
        <p:nvSpPr>
          <p:cNvPr id="56" name="AutoShape 18"/>
          <p:cNvSpPr>
            <a:spLocks noChangeArrowheads="1"/>
          </p:cNvSpPr>
          <p:nvPr/>
        </p:nvSpPr>
        <p:spPr bwMode="ltGray">
          <a:xfrm>
            <a:off x="2200628" y="1981715"/>
            <a:ext cx="2629365" cy="912873"/>
          </a:xfrm>
          <a:prstGeom prst="homePlate">
            <a:avLst>
              <a:gd name="adj" fmla="val 61928"/>
            </a:avLst>
          </a:prstGeom>
          <a:gradFill flip="none" rotWithShape="1">
            <a:gsLst>
              <a:gs pos="0">
                <a:srgbClr val="C4C4C4">
                  <a:alpha val="0"/>
                </a:srgbClr>
              </a:gs>
              <a:gs pos="100000">
                <a:schemeClr val="bg1">
                  <a:lumMod val="85000"/>
                </a:schemeClr>
              </a:gs>
            </a:gsLst>
            <a:lin ang="0" scaled="1"/>
            <a:tileRect/>
          </a:gradFill>
          <a:ln w="12700">
            <a:gradFill flip="none" rotWithShape="1">
              <a:gsLst>
                <a:gs pos="0">
                  <a:schemeClr val="bg1">
                    <a:lumMod val="50000"/>
                  </a:schemeClr>
                </a:gs>
                <a:gs pos="100000">
                  <a:schemeClr val="bg1">
                    <a:lumMod val="50000"/>
                    <a:alpha val="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chemeClr val="lt1"/>
              </a:solidFill>
              <a:sym typeface="Arial" charset="0"/>
            </a:endParaRPr>
          </a:p>
        </p:txBody>
      </p:sp>
      <p:sp>
        <p:nvSpPr>
          <p:cNvPr id="57" name="Rectangle 347"/>
          <p:cNvSpPr>
            <a:spLocks noChangeArrowheads="1"/>
          </p:cNvSpPr>
          <p:nvPr/>
        </p:nvSpPr>
        <p:spPr bwMode="auto">
          <a:xfrm>
            <a:off x="2753078" y="2103625"/>
            <a:ext cx="3032223" cy="707886"/>
          </a:xfrm>
          <a:prstGeom prst="rect">
            <a:avLst/>
          </a:prstGeom>
          <a:noFill/>
          <a:ln w="9525">
            <a:noFill/>
            <a:miter lim="800000"/>
            <a:headEnd/>
            <a:tailEnd/>
          </a:ln>
        </p:spPr>
        <p:txBody>
          <a:bodyPr wrap="square" anchor="ctr">
            <a:spAutoFit/>
          </a:bodyPr>
          <a:lstStyle/>
          <a:p>
            <a:pPr algn="l" rtl="0"/>
            <a:r>
              <a:rPr lang="en-US" sz="2000" b="1" kern="1200" dirty="0">
                <a:solidFill>
                  <a:srgbClr val="3A3A3A"/>
                </a:solidFill>
                <a:latin typeface="Arial"/>
                <a:ea typeface="+mn-ea"/>
                <a:cs typeface="+mn-cs"/>
              </a:rPr>
              <a:t>Management </a:t>
            </a:r>
            <a:br>
              <a:rPr lang="en-US" sz="2000" b="1" kern="1200" dirty="0">
                <a:solidFill>
                  <a:srgbClr val="3A3A3A"/>
                </a:solidFill>
                <a:latin typeface="Arial"/>
                <a:ea typeface="+mn-ea"/>
                <a:cs typeface="+mn-cs"/>
              </a:rPr>
            </a:br>
            <a:r>
              <a:rPr lang="en-US" sz="2000" b="1" kern="1200" dirty="0">
                <a:solidFill>
                  <a:srgbClr val="3A3A3A"/>
                </a:solidFill>
                <a:latin typeface="Arial"/>
                <a:ea typeface="+mn-ea"/>
                <a:cs typeface="+mn-cs"/>
              </a:rPr>
              <a:t>Domain</a:t>
            </a:r>
          </a:p>
        </p:txBody>
      </p:sp>
      <p:sp>
        <p:nvSpPr>
          <p:cNvPr id="59" name="AutoShape 13"/>
          <p:cNvSpPr>
            <a:spLocks noChangeArrowheads="1"/>
          </p:cNvSpPr>
          <p:nvPr/>
        </p:nvSpPr>
        <p:spPr bwMode="auto">
          <a:xfrm>
            <a:off x="4441705" y="3140331"/>
            <a:ext cx="4412045" cy="732499"/>
          </a:xfrm>
          <a:prstGeom prst="homePlate">
            <a:avLst>
              <a:gd name="adj"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w="12700">
            <a:gradFill flip="none" rotWithShape="1">
              <a:gsLst>
                <a:gs pos="0">
                  <a:schemeClr val="bg1">
                    <a:lumMod val="50000"/>
                    <a:alpha val="0"/>
                  </a:schemeClr>
                </a:gs>
                <a:gs pos="50000">
                  <a:schemeClr val="bg1">
                    <a:lumMod val="50000"/>
                  </a:schemeClr>
                </a:gs>
                <a:gs pos="100000">
                  <a:schemeClr val="bg1">
                    <a:lumMod val="50000"/>
                    <a:alpha val="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3A3A3A"/>
                </a:solidFill>
                <a:sym typeface="Arial" charset="0"/>
              </a:rPr>
              <a:t>45% increase</a:t>
            </a:r>
            <a:br>
              <a:rPr lang="en-US" dirty="0">
                <a:solidFill>
                  <a:srgbClr val="3A3A3A"/>
                </a:solidFill>
                <a:sym typeface="Arial" charset="0"/>
              </a:rPr>
            </a:br>
            <a:r>
              <a:rPr lang="en-US" dirty="0">
                <a:solidFill>
                  <a:srgbClr val="3A3A3A"/>
                </a:solidFill>
                <a:sym typeface="Arial" charset="0"/>
              </a:rPr>
              <a:t> =  up to 160 virtual desktops</a:t>
            </a:r>
          </a:p>
        </p:txBody>
      </p:sp>
      <p:sp>
        <p:nvSpPr>
          <p:cNvPr id="60" name="AutoShape 18"/>
          <p:cNvSpPr>
            <a:spLocks noChangeArrowheads="1"/>
          </p:cNvSpPr>
          <p:nvPr/>
        </p:nvSpPr>
        <p:spPr bwMode="ltGray">
          <a:xfrm>
            <a:off x="2253278" y="3147645"/>
            <a:ext cx="2629365" cy="912873"/>
          </a:xfrm>
          <a:prstGeom prst="homePlate">
            <a:avLst>
              <a:gd name="adj" fmla="val 61928"/>
            </a:avLst>
          </a:prstGeom>
          <a:gradFill flip="none" rotWithShape="1">
            <a:gsLst>
              <a:gs pos="0">
                <a:srgbClr val="C4C4C4">
                  <a:alpha val="0"/>
                </a:srgbClr>
              </a:gs>
              <a:gs pos="100000">
                <a:schemeClr val="bg1">
                  <a:lumMod val="85000"/>
                </a:schemeClr>
              </a:gs>
            </a:gsLst>
            <a:lin ang="0" scaled="1"/>
            <a:tileRect/>
          </a:gradFill>
          <a:ln w="12700">
            <a:gradFill flip="none" rotWithShape="1">
              <a:gsLst>
                <a:gs pos="0">
                  <a:schemeClr val="bg1">
                    <a:lumMod val="50000"/>
                  </a:schemeClr>
                </a:gs>
                <a:gs pos="100000">
                  <a:schemeClr val="bg1">
                    <a:lumMod val="50000"/>
                    <a:alpha val="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chemeClr val="lt1"/>
              </a:solidFill>
              <a:sym typeface="Arial" charset="0"/>
            </a:endParaRPr>
          </a:p>
        </p:txBody>
      </p:sp>
      <p:sp>
        <p:nvSpPr>
          <p:cNvPr id="62" name="Rectangle 347"/>
          <p:cNvSpPr>
            <a:spLocks noChangeArrowheads="1"/>
          </p:cNvSpPr>
          <p:nvPr/>
        </p:nvSpPr>
        <p:spPr bwMode="auto">
          <a:xfrm>
            <a:off x="2805728" y="3262713"/>
            <a:ext cx="3032223" cy="707886"/>
          </a:xfrm>
          <a:prstGeom prst="rect">
            <a:avLst/>
          </a:prstGeom>
          <a:noFill/>
          <a:ln w="9525">
            <a:noFill/>
            <a:miter lim="800000"/>
            <a:headEnd/>
            <a:tailEnd/>
          </a:ln>
        </p:spPr>
        <p:txBody>
          <a:bodyPr wrap="square" anchor="ctr">
            <a:spAutoFit/>
          </a:bodyPr>
          <a:lstStyle/>
          <a:p>
            <a:pPr algn="l" rtl="0"/>
            <a:r>
              <a:rPr lang="en-US" sz="2000" b="1" kern="1200" dirty="0">
                <a:solidFill>
                  <a:srgbClr val="3A3A3A"/>
                </a:solidFill>
                <a:latin typeface="Arial"/>
                <a:ea typeface="+mn-ea"/>
                <a:cs typeface="+mn-cs"/>
              </a:rPr>
              <a:t>Server </a:t>
            </a:r>
            <a:r>
              <a:rPr lang="en-US" sz="2000" b="1" kern="1200" dirty="0" smtClean="0">
                <a:solidFill>
                  <a:srgbClr val="3A3A3A"/>
                </a:solidFill>
                <a:latin typeface="Arial"/>
                <a:ea typeface="+mn-ea"/>
                <a:cs typeface="+mn-cs"/>
              </a:rPr>
              <a:t>VDI</a:t>
            </a:r>
            <a:r>
              <a:rPr lang="en-US" sz="2000" b="1" kern="1200" dirty="0">
                <a:solidFill>
                  <a:srgbClr val="3A3A3A"/>
                </a:solidFill>
                <a:latin typeface="Arial"/>
                <a:ea typeface="+mn-ea"/>
                <a:cs typeface="+mn-cs"/>
              </a:rPr>
              <a:t/>
            </a:r>
            <a:br>
              <a:rPr lang="en-US" sz="2000" b="1" kern="1200" dirty="0">
                <a:solidFill>
                  <a:srgbClr val="3A3A3A"/>
                </a:solidFill>
                <a:latin typeface="Arial"/>
                <a:ea typeface="+mn-ea"/>
                <a:cs typeface="+mn-cs"/>
              </a:rPr>
            </a:br>
            <a:r>
              <a:rPr lang="en-US" sz="2000" b="1" kern="1200" dirty="0" smtClean="0">
                <a:solidFill>
                  <a:srgbClr val="3A3A3A"/>
                </a:solidFill>
                <a:latin typeface="Arial"/>
                <a:ea typeface="+mn-ea"/>
                <a:cs typeface="+mn-cs"/>
              </a:rPr>
              <a:t>Density</a:t>
            </a:r>
            <a:endParaRPr lang="en-US" sz="2000" b="1" kern="1200" dirty="0">
              <a:solidFill>
                <a:srgbClr val="3A3A3A"/>
              </a:solidFill>
              <a:latin typeface="Arial"/>
              <a:ea typeface="+mn-ea"/>
              <a:cs typeface="+mn-cs"/>
            </a:endParaRPr>
          </a:p>
        </p:txBody>
      </p:sp>
      <p:sp>
        <p:nvSpPr>
          <p:cNvPr id="63" name="AutoShape 13"/>
          <p:cNvSpPr>
            <a:spLocks noChangeArrowheads="1"/>
          </p:cNvSpPr>
          <p:nvPr/>
        </p:nvSpPr>
        <p:spPr bwMode="auto">
          <a:xfrm>
            <a:off x="4406687" y="4370252"/>
            <a:ext cx="4412045" cy="732499"/>
          </a:xfrm>
          <a:prstGeom prst="homePlate">
            <a:avLst>
              <a:gd name="adj"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w="12700">
            <a:gradFill flip="none" rotWithShape="1">
              <a:gsLst>
                <a:gs pos="0">
                  <a:schemeClr val="bg1">
                    <a:lumMod val="50000"/>
                    <a:alpha val="0"/>
                  </a:schemeClr>
                </a:gs>
                <a:gs pos="50000">
                  <a:schemeClr val="bg1">
                    <a:lumMod val="50000"/>
                  </a:schemeClr>
                </a:gs>
                <a:gs pos="100000">
                  <a:schemeClr val="bg1">
                    <a:lumMod val="50000"/>
                    <a:alpha val="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3A3A3A"/>
                </a:solidFill>
                <a:sym typeface="Arial" charset="0"/>
              </a:rPr>
              <a:t>4 x capacity </a:t>
            </a:r>
            <a:br>
              <a:rPr lang="en-US" dirty="0">
                <a:solidFill>
                  <a:srgbClr val="3A3A3A"/>
                </a:solidFill>
                <a:sym typeface="Arial" charset="0"/>
              </a:rPr>
            </a:br>
            <a:r>
              <a:rPr lang="en-US" dirty="0">
                <a:solidFill>
                  <a:srgbClr val="3A3A3A"/>
                </a:solidFill>
                <a:sym typeface="Arial" charset="0"/>
              </a:rPr>
              <a:t>4 x lower latency</a:t>
            </a:r>
          </a:p>
        </p:txBody>
      </p:sp>
      <p:sp>
        <p:nvSpPr>
          <p:cNvPr id="64" name="AutoShape 18"/>
          <p:cNvSpPr>
            <a:spLocks noChangeArrowheads="1"/>
          </p:cNvSpPr>
          <p:nvPr/>
        </p:nvSpPr>
        <p:spPr bwMode="ltGray">
          <a:xfrm>
            <a:off x="2313510" y="4313574"/>
            <a:ext cx="2629365" cy="912873"/>
          </a:xfrm>
          <a:prstGeom prst="homePlate">
            <a:avLst>
              <a:gd name="adj" fmla="val 61928"/>
            </a:avLst>
          </a:prstGeom>
          <a:gradFill flip="none" rotWithShape="1">
            <a:gsLst>
              <a:gs pos="0">
                <a:srgbClr val="C4C4C4">
                  <a:alpha val="0"/>
                </a:srgbClr>
              </a:gs>
              <a:gs pos="100000">
                <a:schemeClr val="bg1">
                  <a:lumMod val="85000"/>
                </a:schemeClr>
              </a:gs>
            </a:gsLst>
            <a:lin ang="0" scaled="1"/>
            <a:tileRect/>
          </a:gradFill>
          <a:ln w="12700">
            <a:gradFill flip="none" rotWithShape="1">
              <a:gsLst>
                <a:gs pos="0">
                  <a:schemeClr val="bg1">
                    <a:lumMod val="50000"/>
                  </a:schemeClr>
                </a:gs>
                <a:gs pos="100000">
                  <a:schemeClr val="bg1">
                    <a:lumMod val="50000"/>
                    <a:alpha val="0"/>
                  </a:schemeClr>
                </a:gs>
              </a:gsLst>
              <a:lin ang="108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chemeClr val="lt1"/>
              </a:solidFill>
              <a:sym typeface="Arial" charset="0"/>
            </a:endParaRPr>
          </a:p>
        </p:txBody>
      </p:sp>
      <p:sp>
        <p:nvSpPr>
          <p:cNvPr id="65" name="Rectangle 347"/>
          <p:cNvSpPr>
            <a:spLocks noChangeArrowheads="1"/>
          </p:cNvSpPr>
          <p:nvPr/>
        </p:nvSpPr>
        <p:spPr bwMode="auto">
          <a:xfrm>
            <a:off x="2770710" y="4378334"/>
            <a:ext cx="3032223" cy="707886"/>
          </a:xfrm>
          <a:prstGeom prst="rect">
            <a:avLst/>
          </a:prstGeom>
          <a:noFill/>
          <a:ln w="9525">
            <a:noFill/>
            <a:miter lim="800000"/>
            <a:headEnd/>
            <a:tailEnd/>
          </a:ln>
        </p:spPr>
        <p:txBody>
          <a:bodyPr wrap="square" anchor="ctr">
            <a:spAutoFit/>
          </a:bodyPr>
          <a:lstStyle/>
          <a:p>
            <a:pPr algn="l" rtl="0"/>
            <a:r>
              <a:rPr lang="en-US" sz="2000" b="1" kern="1200" dirty="0">
                <a:solidFill>
                  <a:srgbClr val="3A3A3A"/>
                </a:solidFill>
                <a:latin typeface="Arial"/>
                <a:ea typeface="+mn-ea"/>
                <a:cs typeface="+mn-cs"/>
              </a:rPr>
              <a:t>Chassis </a:t>
            </a:r>
            <a:br>
              <a:rPr lang="en-US" sz="2000" b="1" kern="1200" dirty="0">
                <a:solidFill>
                  <a:srgbClr val="3A3A3A"/>
                </a:solidFill>
                <a:latin typeface="Arial"/>
                <a:ea typeface="+mn-ea"/>
                <a:cs typeface="+mn-cs"/>
              </a:rPr>
            </a:br>
            <a:r>
              <a:rPr lang="en-US" sz="2000" b="1" kern="1200" dirty="0">
                <a:solidFill>
                  <a:srgbClr val="3A3A3A"/>
                </a:solidFill>
                <a:latin typeface="Arial"/>
                <a:ea typeface="+mn-ea"/>
                <a:cs typeface="+mn-cs"/>
              </a:rPr>
              <a:t>Unified Fabric</a:t>
            </a:r>
          </a:p>
        </p:txBody>
      </p:sp>
      <p:sp>
        <p:nvSpPr>
          <p:cNvPr id="66" name="Rectangle 65"/>
          <p:cNvSpPr/>
          <p:nvPr/>
        </p:nvSpPr>
        <p:spPr>
          <a:xfrm>
            <a:off x="467774" y="1856208"/>
            <a:ext cx="1031875" cy="247417"/>
          </a:xfrm>
          <a:prstGeom prst="rect">
            <a:avLst/>
          </a:prstGeom>
          <a:noFill/>
          <a:ln w="28575">
            <a:solidFill>
              <a:schemeClr val="tx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cxnSp>
        <p:nvCxnSpPr>
          <p:cNvPr id="67" name="Straight Connector 66"/>
          <p:cNvCxnSpPr/>
          <p:nvPr/>
        </p:nvCxnSpPr>
        <p:spPr>
          <a:xfrm>
            <a:off x="1487525" y="1979917"/>
            <a:ext cx="1039375" cy="477652"/>
          </a:xfrm>
          <a:prstGeom prst="line">
            <a:avLst/>
          </a:prstGeom>
          <a:ln>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983712" y="2457569"/>
            <a:ext cx="515938" cy="215072"/>
          </a:xfrm>
          <a:prstGeom prst="rect">
            <a:avLst/>
          </a:prstGeom>
          <a:noFill/>
          <a:ln w="28575">
            <a:solidFill>
              <a:schemeClr val="tx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cxnSp>
        <p:nvCxnSpPr>
          <p:cNvPr id="71" name="Straight Connector 70"/>
          <p:cNvCxnSpPr/>
          <p:nvPr/>
        </p:nvCxnSpPr>
        <p:spPr>
          <a:xfrm>
            <a:off x="1486660" y="2667118"/>
            <a:ext cx="1040240" cy="919922"/>
          </a:xfrm>
          <a:prstGeom prst="line">
            <a:avLst/>
          </a:prstGeom>
          <a:ln>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526511" y="3069726"/>
            <a:ext cx="973137" cy="517313"/>
          </a:xfrm>
          <a:prstGeom prst="rect">
            <a:avLst/>
          </a:prstGeom>
          <a:noFill/>
          <a:ln w="28575">
            <a:solidFill>
              <a:schemeClr val="tx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cxnSp>
        <p:nvCxnSpPr>
          <p:cNvPr id="77" name="Straight Connector 76"/>
          <p:cNvCxnSpPr/>
          <p:nvPr/>
        </p:nvCxnSpPr>
        <p:spPr>
          <a:xfrm>
            <a:off x="1468475" y="3328383"/>
            <a:ext cx="1058425" cy="1403894"/>
          </a:xfrm>
          <a:prstGeom prst="line">
            <a:avLst/>
          </a:prstGeom>
          <a:ln>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31625" y="5698312"/>
            <a:ext cx="7813963" cy="400110"/>
          </a:xfrm>
          <a:prstGeom prst="rect">
            <a:avLst/>
          </a:prstGeom>
          <a:noFill/>
        </p:spPr>
        <p:txBody>
          <a:bodyPr wrap="square" rtlCol="0">
            <a:spAutoFit/>
          </a:bodyPr>
          <a:lstStyle/>
          <a:p>
            <a:pPr algn="ctr" rtl="0"/>
            <a:r>
              <a:rPr lang="en-US" sz="2000" b="1" kern="1200" dirty="0">
                <a:solidFill>
                  <a:srgbClr val="FFFFFF"/>
                </a:solidFill>
                <a:effectLst>
                  <a:outerShdw blurRad="38100" dist="38100" dir="2700000" algn="tl">
                    <a:srgbClr val="000000">
                      <a:alpha val="43137"/>
                    </a:srgbClr>
                  </a:outerShdw>
                </a:effectLst>
                <a:latin typeface="Arial"/>
                <a:ea typeface="+mn-ea"/>
                <a:cs typeface="+mn-cs"/>
              </a:rPr>
              <a:t>Enhanced </a:t>
            </a:r>
            <a:r>
              <a:rPr lang="en-US" sz="2000" b="1" kern="1200" dirty="0" smtClean="0">
                <a:solidFill>
                  <a:srgbClr val="FFFFFF"/>
                </a:solidFill>
                <a:effectLst>
                  <a:outerShdw blurRad="38100" dist="38100" dir="2700000" algn="tl">
                    <a:srgbClr val="000000">
                      <a:alpha val="43137"/>
                    </a:srgbClr>
                  </a:outerShdw>
                </a:effectLst>
                <a:latin typeface="Arial"/>
                <a:ea typeface="+mn-ea"/>
                <a:cs typeface="+mn-cs"/>
              </a:rPr>
              <a:t>Data Center Features—Part of VXI Validated Design</a:t>
            </a:r>
            <a:endParaRPr lang="en-US" sz="2000" kern="1200" dirty="0">
              <a:solidFill>
                <a:srgbClr val="FFFFFF"/>
              </a:solidFill>
              <a:latin typeface="Arial"/>
              <a:ea typeface="+mn-ea"/>
              <a:cs typeface="+mn-cs"/>
            </a:endParaRPr>
          </a:p>
        </p:txBody>
      </p:sp>
    </p:spTree>
    <p:extLst>
      <p:ext uri="{BB962C8B-B14F-4D97-AF65-F5344CB8AC3E}">
        <p14:creationId xmlns:p14="http://schemas.microsoft.com/office/powerpoint/2010/main" val="403217818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ound Same Side Corner Rectangle 4"/>
          <p:cNvSpPr/>
          <p:nvPr/>
        </p:nvSpPr>
        <p:spPr>
          <a:xfrm flipH="1" flipV="1">
            <a:off x="450849" y="1596570"/>
            <a:ext cx="8359321" cy="4733887"/>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solidFill>
                  <a:srgbClr val="12188E"/>
                </a:solidFill>
              </a:rPr>
              <a:t>Agenda</a:t>
            </a:r>
            <a:endParaRPr lang="en-US" dirty="0">
              <a:solidFill>
                <a:srgbClr val="12188E"/>
              </a:solidFill>
            </a:endParaRPr>
          </a:p>
        </p:txBody>
      </p:sp>
      <p:sp>
        <p:nvSpPr>
          <p:cNvPr id="13" name="Rectangle 12"/>
          <p:cNvSpPr/>
          <p:nvPr/>
        </p:nvSpPr>
        <p:spPr>
          <a:xfrm flipV="1">
            <a:off x="0" y="15056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Chevron 6"/>
          <p:cNvSpPr/>
          <p:nvPr/>
        </p:nvSpPr>
        <p:spPr>
          <a:xfrm>
            <a:off x="769752" y="2408092"/>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Chevron 7"/>
          <p:cNvSpPr/>
          <p:nvPr/>
        </p:nvSpPr>
        <p:spPr>
          <a:xfrm>
            <a:off x="769752" y="3062508"/>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 name="Chevron 8"/>
          <p:cNvSpPr/>
          <p:nvPr/>
        </p:nvSpPr>
        <p:spPr>
          <a:xfrm>
            <a:off x="769752" y="4371340"/>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Chevron 9"/>
          <p:cNvSpPr/>
          <p:nvPr/>
        </p:nvSpPr>
        <p:spPr>
          <a:xfrm>
            <a:off x="769752" y="3716924"/>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 name="Text Placeholder 2"/>
          <p:cNvSpPr>
            <a:spLocks noGrp="1"/>
          </p:cNvSpPr>
          <p:nvPr>
            <p:ph type="body" sz="quarter" idx="4294967295"/>
          </p:nvPr>
        </p:nvSpPr>
        <p:spPr>
          <a:xfrm>
            <a:off x="1014025" y="1790700"/>
            <a:ext cx="8578850" cy="4345927"/>
          </a:xfrm>
        </p:spPr>
        <p:txBody>
          <a:bodyPr/>
          <a:lstStyle/>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Trends and Challenges in Education</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Education Use Cases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Cisco’s Virtualization Vision</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Cisco VXI Portfolio</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Services Support and Validated Designs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Case Studies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Summary</a:t>
            </a:r>
          </a:p>
        </p:txBody>
      </p:sp>
      <p:sp>
        <p:nvSpPr>
          <p:cNvPr id="14" name="Chevron 13"/>
          <p:cNvSpPr/>
          <p:nvPr/>
        </p:nvSpPr>
        <p:spPr>
          <a:xfrm>
            <a:off x="769752" y="502575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 name="Chevron 10"/>
          <p:cNvSpPr/>
          <p:nvPr/>
        </p:nvSpPr>
        <p:spPr>
          <a:xfrm>
            <a:off x="769752" y="175367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Chevron 15"/>
          <p:cNvSpPr/>
          <p:nvPr/>
        </p:nvSpPr>
        <p:spPr>
          <a:xfrm>
            <a:off x="782452" y="5680171"/>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 name="Rectangle 16"/>
          <p:cNvSpPr/>
          <p:nvPr/>
        </p:nvSpPr>
        <p:spPr>
          <a:xfrm>
            <a:off x="653794" y="4737100"/>
            <a:ext cx="6204205" cy="137375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Rectangle 17"/>
          <p:cNvSpPr/>
          <p:nvPr/>
        </p:nvSpPr>
        <p:spPr>
          <a:xfrm flipV="1">
            <a:off x="602994" y="1447800"/>
            <a:ext cx="6204205" cy="275589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3492627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 Same Side Corner Rectangle 4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305547" y="1734531"/>
            <a:ext cx="6342210" cy="4183494"/>
          </a:xfrm>
          <a:prstGeom prst="rect">
            <a:avLst/>
          </a:prstGeom>
          <a:solidFill>
            <a:schemeClr val="bg1"/>
          </a:solidFill>
          <a:ln w="12700" cap="flat" cmpd="sng" algn="ctr">
            <a:solidFill>
              <a:schemeClr val="bg1"/>
            </a:solidFill>
            <a:prstDash val="solid"/>
            <a:round/>
            <a:headEnd type="none" w="med" len="med"/>
            <a:tailEnd type="none" w="med" len="med"/>
          </a:ln>
          <a:effectLst>
            <a:outerShdw blurRad="190500" dist="38100" dir="270000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pic>
        <p:nvPicPr>
          <p:cNvPr id="33" name="Picture 22" descr="t1.png"/>
          <p:cNvPicPr>
            <a:picLocks noChangeAspect="1"/>
          </p:cNvPicPr>
          <p:nvPr/>
        </p:nvPicPr>
        <p:blipFill>
          <a:blip r:embed="rId3" cstate="print"/>
          <a:srcRect/>
          <a:stretch>
            <a:fillRect/>
          </a:stretch>
        </p:blipFill>
        <p:spPr bwMode="auto">
          <a:xfrm>
            <a:off x="305547" y="1270980"/>
            <a:ext cx="4152900" cy="463550"/>
          </a:xfrm>
          <a:prstGeom prst="rect">
            <a:avLst/>
          </a:prstGeom>
          <a:noFill/>
          <a:ln w="9525">
            <a:noFill/>
            <a:miter lim="800000"/>
            <a:headEnd/>
            <a:tailEnd/>
          </a:ln>
        </p:spPr>
      </p:pic>
      <p:sp>
        <p:nvSpPr>
          <p:cNvPr id="34" name="Rectangle 15"/>
          <p:cNvSpPr>
            <a:spLocks noChangeArrowheads="1"/>
          </p:cNvSpPr>
          <p:nvPr/>
        </p:nvSpPr>
        <p:spPr bwMode="auto">
          <a:xfrm>
            <a:off x="554785" y="1332893"/>
            <a:ext cx="2591396" cy="298368"/>
          </a:xfrm>
          <a:prstGeom prst="rect">
            <a:avLst/>
          </a:prstGeom>
          <a:noFill/>
          <a:ln w="9525">
            <a:noFill/>
            <a:miter lim="800000"/>
            <a:headEnd/>
            <a:tailEnd/>
          </a:ln>
        </p:spPr>
        <p:txBody>
          <a:bodyPr wrap="none" lIns="82124" tIns="41061" rIns="82124" bIns="41061">
            <a:spAutoFit/>
          </a:bodyPr>
          <a:lstStyle/>
          <a:p>
            <a:pPr defTabSz="814388">
              <a:lnSpc>
                <a:spcPct val="85000"/>
              </a:lnSpc>
              <a:spcBef>
                <a:spcPct val="50000"/>
              </a:spcBef>
              <a:buClr>
                <a:schemeClr val="tx2"/>
              </a:buClr>
              <a:buSzPct val="100000"/>
            </a:pPr>
            <a:r>
              <a:rPr lang="en-US" sz="1600" dirty="0" smtClean="0"/>
              <a:t>Accelerate Business Value</a:t>
            </a:r>
            <a:endParaRPr lang="en-US" sz="1600" dirty="0"/>
          </a:p>
        </p:txBody>
      </p:sp>
      <p:sp>
        <p:nvSpPr>
          <p:cNvPr id="39" name="Isosceles Triangle 38"/>
          <p:cNvSpPr/>
          <p:nvPr/>
        </p:nvSpPr>
        <p:spPr>
          <a:xfrm rot="5400000" flipH="1">
            <a:off x="404766" y="1428937"/>
            <a:ext cx="184150" cy="106362"/>
          </a:xfrm>
          <a:prstGeom prst="triangle">
            <a:avLst>
              <a:gd name="adj" fmla="val 51596"/>
            </a:avLst>
          </a:prstGeom>
          <a:gradFill flip="none" rotWithShape="1">
            <a:gsLst>
              <a:gs pos="0">
                <a:schemeClr val="tx2"/>
              </a:gs>
              <a:gs pos="100000">
                <a:schemeClr val="tx2">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5131" name="Title 1"/>
          <p:cNvSpPr>
            <a:spLocks noGrp="1"/>
          </p:cNvSpPr>
          <p:nvPr>
            <p:ph type="title"/>
          </p:nvPr>
        </p:nvSpPr>
        <p:spPr/>
        <p:txBody>
          <a:bodyPr/>
          <a:lstStyle/>
          <a:p>
            <a:pPr eaLnBrk="1" fontAlgn="auto" hangingPunct="1">
              <a:lnSpc>
                <a:spcPct val="100000"/>
              </a:lnSpc>
              <a:spcAft>
                <a:spcPts val="0"/>
              </a:spcAft>
              <a:defRPr/>
            </a:pPr>
            <a:r>
              <a:rPr dirty="0" smtClean="0"/>
              <a:t>Transforming Today’s Campus:</a:t>
            </a:r>
            <a:br>
              <a:rPr dirty="0" smtClean="0"/>
            </a:br>
            <a:r>
              <a:rPr sz="2400" dirty="0" smtClean="0">
                <a:solidFill>
                  <a:srgbClr val="1E1F81"/>
                </a:solidFill>
              </a:rPr>
              <a:t>Cisco Services for VXI</a:t>
            </a:r>
          </a:p>
        </p:txBody>
      </p:sp>
      <p:pic>
        <p:nvPicPr>
          <p:cNvPr id="88088" name="Picture 34" descr="bigstockphoto_disussion_616596"/>
          <p:cNvPicPr>
            <a:picLocks noChangeAspect="1" noChangeArrowheads="1"/>
          </p:cNvPicPr>
          <p:nvPr/>
        </p:nvPicPr>
        <p:blipFill>
          <a:blip r:embed="rId4" cstate="print">
            <a:clrChange>
              <a:clrFrom>
                <a:srgbClr val="FFFCFE"/>
              </a:clrFrom>
              <a:clrTo>
                <a:srgbClr val="FFFCFE">
                  <a:alpha val="0"/>
                </a:srgbClr>
              </a:clrTo>
            </a:clrChange>
          </a:blip>
          <a:srcRect/>
          <a:stretch>
            <a:fillRect/>
          </a:stretch>
        </p:blipFill>
        <p:spPr bwMode="auto">
          <a:xfrm>
            <a:off x="98964750" y="-706391463"/>
            <a:ext cx="838571475" cy="717527776"/>
          </a:xfrm>
          <a:prstGeom prst="rect">
            <a:avLst/>
          </a:prstGeom>
          <a:noFill/>
          <a:ln w="9525">
            <a:noFill/>
            <a:miter lim="800000"/>
            <a:headEnd/>
            <a:tailEnd/>
          </a:ln>
        </p:spPr>
      </p:pic>
      <p:sp>
        <p:nvSpPr>
          <p:cNvPr id="88089" name="Line 9"/>
          <p:cNvSpPr>
            <a:spLocks noChangeShapeType="1"/>
          </p:cNvSpPr>
          <p:nvPr/>
        </p:nvSpPr>
        <p:spPr bwMode="auto">
          <a:xfrm>
            <a:off x="-1209948050" y="-2136347963"/>
            <a:ext cx="527050" cy="0"/>
          </a:xfrm>
          <a:prstGeom prst="line">
            <a:avLst/>
          </a:prstGeom>
          <a:noFill/>
          <a:ln w="57150" cmpd="thinThick">
            <a:noFill/>
            <a:round/>
            <a:headEnd/>
            <a:tailEnd/>
          </a:ln>
        </p:spPr>
        <p:txBody>
          <a:bodyPr wrap="none" lIns="82124" tIns="41061" rIns="82124" bIns="41061" anchor="ctr">
            <a:spAutoFit/>
          </a:bodyPr>
          <a:lstStyle/>
          <a:p>
            <a:endParaRPr lang="en-US" dirty="0"/>
          </a:p>
        </p:txBody>
      </p:sp>
      <p:sp>
        <p:nvSpPr>
          <p:cNvPr id="88090" name="Line 10"/>
          <p:cNvSpPr>
            <a:spLocks noChangeShapeType="1"/>
          </p:cNvSpPr>
          <p:nvPr/>
        </p:nvSpPr>
        <p:spPr bwMode="auto">
          <a:xfrm>
            <a:off x="-1209948050" y="-2135916163"/>
            <a:ext cx="527050" cy="0"/>
          </a:xfrm>
          <a:prstGeom prst="line">
            <a:avLst/>
          </a:prstGeom>
          <a:noFill/>
          <a:ln w="57150" cmpd="thinThick">
            <a:noFill/>
            <a:round/>
            <a:headEnd/>
            <a:tailEnd/>
          </a:ln>
        </p:spPr>
        <p:txBody>
          <a:bodyPr wrap="none" lIns="82124" tIns="41061" rIns="82124" bIns="41061" anchor="ctr">
            <a:spAutoFit/>
          </a:bodyPr>
          <a:lstStyle/>
          <a:p>
            <a:endParaRPr lang="en-US" dirty="0"/>
          </a:p>
        </p:txBody>
      </p:sp>
      <p:sp>
        <p:nvSpPr>
          <p:cNvPr id="88095" name="TextBox 38"/>
          <p:cNvSpPr txBox="1">
            <a:spLocks noChangeArrowheads="1"/>
          </p:cNvSpPr>
          <p:nvPr/>
        </p:nvSpPr>
        <p:spPr bwMode="auto">
          <a:xfrm>
            <a:off x="1247841" y="6072058"/>
            <a:ext cx="6724650" cy="649287"/>
          </a:xfrm>
          <a:prstGeom prst="rect">
            <a:avLst/>
          </a:prstGeom>
          <a:noFill/>
          <a:ln w="9525">
            <a:noFill/>
            <a:miter lim="800000"/>
            <a:headEnd/>
            <a:tailEnd/>
          </a:ln>
        </p:spPr>
        <p:txBody>
          <a:bodyPr wrap="none">
            <a:spAutoFit/>
          </a:bodyPr>
          <a:lstStyle/>
          <a:p>
            <a:pPr algn="ctr" eaLnBrk="0" hangingPunct="0">
              <a:lnSpc>
                <a:spcPct val="90000"/>
              </a:lnSpc>
            </a:pPr>
            <a:r>
              <a:rPr lang="en-US" dirty="0">
                <a:solidFill>
                  <a:srgbClr val="697E1C"/>
                </a:solidFill>
              </a:rPr>
              <a:t>Available from Certified Partners or Cisco Direct</a:t>
            </a:r>
          </a:p>
          <a:p>
            <a:pPr algn="ctr" eaLnBrk="0" hangingPunct="0">
              <a:lnSpc>
                <a:spcPct val="90000"/>
              </a:lnSpc>
            </a:pPr>
            <a:r>
              <a:rPr lang="en-US" sz="1600" b="1" dirty="0">
                <a:solidFill>
                  <a:srgbClr val="5F5F65"/>
                </a:solidFill>
              </a:rPr>
              <a:t>www.cisco.com/go/services/edu</a:t>
            </a:r>
            <a:endParaRPr lang="en-US" sz="2000" b="1" dirty="0">
              <a:solidFill>
                <a:srgbClr val="5F5F65"/>
              </a:solidFill>
            </a:endParaRPr>
          </a:p>
        </p:txBody>
      </p:sp>
      <p:sp>
        <p:nvSpPr>
          <p:cNvPr id="71" name="Freeform 14"/>
          <p:cNvSpPr>
            <a:spLocks/>
          </p:cNvSpPr>
          <p:nvPr/>
        </p:nvSpPr>
        <p:spPr bwMode="auto">
          <a:xfrm>
            <a:off x="3738059" y="2660724"/>
            <a:ext cx="338381" cy="563285"/>
          </a:xfrm>
          <a:custGeom>
            <a:avLst/>
            <a:gdLst>
              <a:gd name="T0" fmla="*/ 0 w 408"/>
              <a:gd name="T1" fmla="*/ 129366691 h 227"/>
              <a:gd name="T2" fmla="*/ 408 w 408"/>
              <a:gd name="T3" fmla="*/ 129366691 h 227"/>
              <a:gd name="T4" fmla="*/ 408 w 408"/>
              <a:gd name="T5" fmla="*/ 0 h 227"/>
              <a:gd name="T6" fmla="*/ 0 60000 65536"/>
              <a:gd name="T7" fmla="*/ 0 60000 65536"/>
              <a:gd name="T8" fmla="*/ 0 60000 65536"/>
              <a:gd name="T9" fmla="*/ 0 w 408"/>
              <a:gd name="T10" fmla="*/ 0 h 227"/>
              <a:gd name="T11" fmla="*/ 408 w 408"/>
              <a:gd name="T12" fmla="*/ 227 h 227"/>
            </a:gdLst>
            <a:ahLst/>
            <a:cxnLst>
              <a:cxn ang="T6">
                <a:pos x="T0" y="T1"/>
              </a:cxn>
              <a:cxn ang="T7">
                <a:pos x="T2" y="T3"/>
              </a:cxn>
              <a:cxn ang="T8">
                <a:pos x="T4" y="T5"/>
              </a:cxn>
            </a:cxnLst>
            <a:rect l="T9" t="T10" r="T11" b="T12"/>
            <a:pathLst>
              <a:path w="408" h="227">
                <a:moveTo>
                  <a:pt x="0" y="227"/>
                </a:moveTo>
                <a:lnTo>
                  <a:pt x="408" y="227"/>
                </a:lnTo>
                <a:lnTo>
                  <a:pt x="408" y="0"/>
                </a:lnTo>
              </a:path>
            </a:pathLst>
          </a:custGeom>
          <a:noFill/>
          <a:ln w="9525">
            <a:solidFill>
              <a:schemeClr val="bg1">
                <a:lumMod val="75000"/>
              </a:schemeClr>
            </a:solidFill>
            <a:round/>
            <a:headEnd/>
            <a:tailEnd type="triangle" w="lg" len="lg"/>
          </a:ln>
        </p:spPr>
        <p:txBody>
          <a:bodyPr wrap="none" anchor="ctr"/>
          <a:lstStyle/>
          <a:p>
            <a:pPr algn="ctr" rtl="0" eaLnBrk="0" fontAlgn="base" hangingPunct="0">
              <a:lnSpc>
                <a:spcPct val="90000"/>
              </a:lnSpc>
              <a:spcBef>
                <a:spcPct val="0"/>
              </a:spcBef>
              <a:spcAft>
                <a:spcPct val="0"/>
              </a:spcAft>
              <a:defRPr/>
            </a:pPr>
            <a:endParaRPr lang="en-US" sz="3200" kern="1200" dirty="0">
              <a:solidFill>
                <a:srgbClr val="000000"/>
              </a:solidFill>
              <a:latin typeface="Arial"/>
              <a:ea typeface="ＭＳ Ｐゴシック"/>
              <a:cs typeface="+mn-cs"/>
            </a:endParaRPr>
          </a:p>
        </p:txBody>
      </p:sp>
      <p:sp>
        <p:nvSpPr>
          <p:cNvPr id="72" name="AutoShape 15"/>
          <p:cNvSpPr>
            <a:spLocks noChangeArrowheads="1"/>
          </p:cNvSpPr>
          <p:nvPr/>
        </p:nvSpPr>
        <p:spPr bwMode="auto">
          <a:xfrm>
            <a:off x="1659159" y="2788312"/>
            <a:ext cx="2060542" cy="719138"/>
          </a:xfrm>
          <a:prstGeom prst="roundRect">
            <a:avLst>
              <a:gd name="adj" fmla="val 16667"/>
            </a:avLst>
          </a:prstGeom>
          <a:gradFill rotWithShape="1">
            <a:gsLst>
              <a:gs pos="0">
                <a:schemeClr val="accent1">
                  <a:lumMod val="20000"/>
                  <a:lumOff val="80000"/>
                </a:schemeClr>
              </a:gs>
              <a:gs pos="100000">
                <a:schemeClr val="tx1">
                  <a:lumMod val="50000"/>
                </a:schemeClr>
              </a:gs>
            </a:gsLst>
            <a:lin ang="2700000" scaled="1"/>
          </a:gradFill>
          <a:ln w="12700" algn="ctr">
            <a:solidFill>
              <a:schemeClr val="bg1">
                <a:lumMod val="50000"/>
              </a:schemeClr>
            </a:solidFill>
            <a:round/>
            <a:headEnd/>
            <a:tailEnd/>
          </a:ln>
        </p:spPr>
        <p:txBody>
          <a:bodyPr anchor="ctr"/>
          <a:lstStyle/>
          <a:p>
            <a:pPr algn="ctr" rtl="0" eaLnBrk="0" fontAlgn="base" hangingPunct="0">
              <a:lnSpc>
                <a:spcPct val="90000"/>
              </a:lnSpc>
              <a:spcBef>
                <a:spcPct val="35000"/>
              </a:spcBef>
              <a:spcAft>
                <a:spcPct val="0"/>
              </a:spcAft>
              <a:defRPr/>
            </a:pPr>
            <a:r>
              <a:rPr lang="en-GB" sz="1400" b="1" kern="1200" dirty="0" smtClean="0">
                <a:solidFill>
                  <a:srgbClr val="FFFFFF"/>
                </a:solidFill>
                <a:latin typeface="Arial"/>
                <a:ea typeface="ＭＳ Ｐゴシック"/>
                <a:cs typeface="+mn-cs"/>
              </a:rPr>
              <a:t>Build</a:t>
            </a:r>
          </a:p>
        </p:txBody>
      </p:sp>
      <p:sp>
        <p:nvSpPr>
          <p:cNvPr id="73" name="Line 22"/>
          <p:cNvSpPr>
            <a:spLocks noChangeShapeType="1"/>
          </p:cNvSpPr>
          <p:nvPr/>
        </p:nvSpPr>
        <p:spPr bwMode="auto">
          <a:xfrm flipV="1">
            <a:off x="422448" y="5479858"/>
            <a:ext cx="5821680" cy="651"/>
          </a:xfrm>
          <a:prstGeom prst="line">
            <a:avLst/>
          </a:prstGeom>
          <a:noFill/>
          <a:ln w="19050">
            <a:solidFill>
              <a:schemeClr val="bg1">
                <a:lumMod val="75000"/>
              </a:schemeClr>
            </a:solidFill>
            <a:round/>
            <a:headEnd/>
            <a:tailEnd type="triangle" w="lg" len="lg"/>
          </a:ln>
        </p:spPr>
        <p:txBody>
          <a:bodyPr wrap="none" anchor="ctr"/>
          <a:lstStyle/>
          <a:p>
            <a:pPr algn="ctr" rtl="0" eaLnBrk="0" fontAlgn="base" hangingPunct="0">
              <a:lnSpc>
                <a:spcPct val="90000"/>
              </a:lnSpc>
              <a:spcBef>
                <a:spcPct val="0"/>
              </a:spcBef>
              <a:spcAft>
                <a:spcPct val="0"/>
              </a:spcAft>
              <a:defRPr/>
            </a:pPr>
            <a:endParaRPr lang="en-US" sz="3200" kern="1200" dirty="0">
              <a:solidFill>
                <a:srgbClr val="000000"/>
              </a:solidFill>
              <a:latin typeface="Arial"/>
              <a:ea typeface="ＭＳ Ｐゴシック"/>
              <a:cs typeface="+mn-cs"/>
            </a:endParaRPr>
          </a:p>
        </p:txBody>
      </p:sp>
      <p:sp>
        <p:nvSpPr>
          <p:cNvPr id="74" name="Line 23"/>
          <p:cNvSpPr>
            <a:spLocks noChangeShapeType="1"/>
          </p:cNvSpPr>
          <p:nvPr/>
        </p:nvSpPr>
        <p:spPr bwMode="auto">
          <a:xfrm rot="16200000" flipV="1">
            <a:off x="-1301868" y="3754033"/>
            <a:ext cx="3452955" cy="0"/>
          </a:xfrm>
          <a:prstGeom prst="line">
            <a:avLst/>
          </a:prstGeom>
          <a:noFill/>
          <a:ln w="19050">
            <a:solidFill>
              <a:schemeClr val="bg1">
                <a:lumMod val="75000"/>
              </a:schemeClr>
            </a:solidFill>
            <a:round/>
            <a:headEnd/>
            <a:tailEnd type="triangle" w="lg" len="lg"/>
          </a:ln>
        </p:spPr>
        <p:txBody>
          <a:bodyPr wrap="none" anchor="ctr"/>
          <a:lstStyle/>
          <a:p>
            <a:pPr algn="ctr" rtl="0" eaLnBrk="0" fontAlgn="base" hangingPunct="0">
              <a:lnSpc>
                <a:spcPct val="90000"/>
              </a:lnSpc>
              <a:spcBef>
                <a:spcPct val="0"/>
              </a:spcBef>
              <a:spcAft>
                <a:spcPct val="0"/>
              </a:spcAft>
              <a:defRPr/>
            </a:pPr>
            <a:endParaRPr lang="en-US" sz="3200" kern="1200" dirty="0">
              <a:solidFill>
                <a:srgbClr val="000000"/>
              </a:solidFill>
              <a:latin typeface="Arial"/>
              <a:ea typeface="ＭＳ Ｐゴシック"/>
              <a:cs typeface="+mn-cs"/>
            </a:endParaRPr>
          </a:p>
        </p:txBody>
      </p:sp>
      <p:sp>
        <p:nvSpPr>
          <p:cNvPr id="75" name="Text Box 24"/>
          <p:cNvSpPr txBox="1">
            <a:spLocks noChangeArrowheads="1"/>
          </p:cNvSpPr>
          <p:nvPr/>
        </p:nvSpPr>
        <p:spPr bwMode="auto">
          <a:xfrm>
            <a:off x="1666826" y="5516804"/>
            <a:ext cx="2952351" cy="318036"/>
          </a:xfrm>
          <a:prstGeom prst="rect">
            <a:avLst/>
          </a:prstGeom>
          <a:noFill/>
          <a:ln w="9525" algn="ctr">
            <a:noFill/>
            <a:miter lim="800000"/>
            <a:headEnd/>
            <a:tailEnd/>
          </a:ln>
        </p:spPr>
        <p:txBody>
          <a:bodyPr wrap="none">
            <a:spAutoFit/>
          </a:bodyPr>
          <a:lstStyle/>
          <a:p>
            <a:pPr algn="ctr" rtl="0" eaLnBrk="0" fontAlgn="base" hangingPunct="0">
              <a:lnSpc>
                <a:spcPct val="90000"/>
              </a:lnSpc>
              <a:spcBef>
                <a:spcPct val="0"/>
              </a:spcBef>
              <a:spcAft>
                <a:spcPct val="0"/>
              </a:spcAft>
            </a:pPr>
            <a:r>
              <a:rPr lang="en-GB" sz="1600" kern="1200" dirty="0" smtClean="0">
                <a:solidFill>
                  <a:srgbClr val="7F7F7F"/>
                </a:solidFill>
                <a:latin typeface="Arial" pitchFamily="34" charset="0"/>
                <a:ea typeface="ＭＳ Ｐゴシック" pitchFamily="34" charset="-128"/>
                <a:cs typeface="+mn-cs"/>
              </a:rPr>
              <a:t>Desktop Virtualization Journey</a:t>
            </a:r>
            <a:endParaRPr lang="en-GB" sz="1600" kern="1200" dirty="0">
              <a:solidFill>
                <a:srgbClr val="7F7F7F"/>
              </a:solidFill>
              <a:latin typeface="Arial" pitchFamily="34" charset="0"/>
              <a:ea typeface="ＭＳ Ｐゴシック" pitchFamily="34" charset="-128"/>
              <a:cs typeface="+mn-cs"/>
            </a:endParaRPr>
          </a:p>
        </p:txBody>
      </p:sp>
      <p:sp>
        <p:nvSpPr>
          <p:cNvPr id="76" name="TextBox 28"/>
          <p:cNvSpPr txBox="1">
            <a:spLocks noChangeArrowheads="1"/>
          </p:cNvSpPr>
          <p:nvPr/>
        </p:nvSpPr>
        <p:spPr bwMode="auto">
          <a:xfrm>
            <a:off x="3219096" y="4628332"/>
            <a:ext cx="1813317" cy="261610"/>
          </a:xfrm>
          <a:prstGeom prst="rect">
            <a:avLst/>
          </a:prstGeom>
          <a:noFill/>
          <a:ln w="9525">
            <a:noFill/>
            <a:miter lim="800000"/>
            <a:headEnd/>
            <a:tailEnd/>
          </a:ln>
        </p:spPr>
        <p:txBody>
          <a:bodyPr wrap="none">
            <a:spAutoFit/>
          </a:bodyPr>
          <a:lstStyle/>
          <a:p>
            <a:pPr marL="117475" indent="-117475" algn="ctr" rtl="0" eaLnBrk="0" fontAlgn="base" hangingPunct="0">
              <a:lnSpc>
                <a:spcPct val="90000"/>
              </a:lnSpc>
              <a:spcBef>
                <a:spcPct val="0"/>
              </a:spcBef>
              <a:spcAft>
                <a:spcPct val="0"/>
              </a:spcAft>
              <a:buFont typeface="Arial" pitchFamily="34" charset="0"/>
              <a:buChar char="•"/>
            </a:pPr>
            <a:r>
              <a:rPr lang="en-US" sz="1200" b="1" kern="1200" dirty="0" smtClean="0">
                <a:solidFill>
                  <a:srgbClr val="000000"/>
                </a:solidFill>
                <a:latin typeface="Arial" pitchFamily="34" charset="0"/>
                <a:ea typeface="+mn-ea"/>
                <a:cs typeface="+mn-cs"/>
              </a:rPr>
              <a:t>Discovery Workshop</a:t>
            </a:r>
            <a:endParaRPr lang="en-US" sz="1200" b="1" kern="1200" dirty="0">
              <a:solidFill>
                <a:srgbClr val="000000"/>
              </a:solidFill>
              <a:latin typeface="Arial" pitchFamily="34" charset="0"/>
              <a:ea typeface="+mn-ea"/>
              <a:cs typeface="+mn-cs"/>
            </a:endParaRPr>
          </a:p>
        </p:txBody>
      </p:sp>
      <p:sp>
        <p:nvSpPr>
          <p:cNvPr id="77" name="TextBox 29"/>
          <p:cNvSpPr txBox="1">
            <a:spLocks noChangeArrowheads="1"/>
          </p:cNvSpPr>
          <p:nvPr/>
        </p:nvSpPr>
        <p:spPr bwMode="auto">
          <a:xfrm>
            <a:off x="3508843" y="3814902"/>
            <a:ext cx="2034889" cy="427809"/>
          </a:xfrm>
          <a:prstGeom prst="rect">
            <a:avLst/>
          </a:prstGeom>
          <a:noFill/>
          <a:ln w="9525">
            <a:noFill/>
            <a:miter lim="800000"/>
            <a:headEnd/>
            <a:tailEnd/>
          </a:ln>
        </p:spPr>
        <p:txBody>
          <a:bodyPr wrap="square">
            <a:spAutoFit/>
          </a:bodyPr>
          <a:lstStyle/>
          <a:p>
            <a:pPr marL="117475" indent="-117475" algn="l" rtl="0" eaLnBrk="0" fontAlgn="base" hangingPunct="0">
              <a:lnSpc>
                <a:spcPct val="90000"/>
              </a:lnSpc>
              <a:spcBef>
                <a:spcPct val="0"/>
              </a:spcBef>
              <a:spcAft>
                <a:spcPct val="0"/>
              </a:spcAft>
              <a:buFont typeface="Arial" pitchFamily="34" charset="0"/>
              <a:buChar char="•"/>
            </a:pPr>
            <a:r>
              <a:rPr lang="en-US" sz="1200" dirty="0" smtClean="0">
                <a:solidFill>
                  <a:srgbClr val="000000"/>
                </a:solidFill>
                <a:cs typeface="+mn-cs"/>
              </a:rPr>
              <a:t>Strategy</a:t>
            </a:r>
          </a:p>
          <a:p>
            <a:pPr marL="117475" indent="-117475" algn="l" rtl="0" eaLnBrk="0" fontAlgn="base" hangingPunct="0">
              <a:lnSpc>
                <a:spcPct val="90000"/>
              </a:lnSpc>
              <a:spcBef>
                <a:spcPct val="0"/>
              </a:spcBef>
              <a:spcAft>
                <a:spcPct val="0"/>
              </a:spcAft>
              <a:buFont typeface="Arial" pitchFamily="34" charset="0"/>
              <a:buChar char="•"/>
            </a:pPr>
            <a:r>
              <a:rPr lang="en-US" sz="1200" b="1" kern="1200" dirty="0" smtClean="0">
                <a:solidFill>
                  <a:srgbClr val="000000"/>
                </a:solidFill>
                <a:latin typeface="Arial" pitchFamily="34" charset="0"/>
                <a:cs typeface="+mn-cs"/>
              </a:rPr>
              <a:t>Assessment</a:t>
            </a:r>
          </a:p>
        </p:txBody>
      </p:sp>
      <p:sp>
        <p:nvSpPr>
          <p:cNvPr id="78" name="TextBox 30"/>
          <p:cNvSpPr txBox="1">
            <a:spLocks noChangeArrowheads="1"/>
          </p:cNvSpPr>
          <p:nvPr/>
        </p:nvSpPr>
        <p:spPr bwMode="auto">
          <a:xfrm>
            <a:off x="4103011" y="2840247"/>
            <a:ext cx="2480166" cy="594009"/>
          </a:xfrm>
          <a:prstGeom prst="rect">
            <a:avLst/>
          </a:prstGeom>
          <a:noFill/>
          <a:ln w="9525">
            <a:noFill/>
            <a:miter lim="800000"/>
            <a:headEnd/>
            <a:tailEnd/>
          </a:ln>
        </p:spPr>
        <p:txBody>
          <a:bodyPr wrap="none">
            <a:spAutoFit/>
          </a:bodyPr>
          <a:lstStyle/>
          <a:p>
            <a:pPr marL="117475" indent="-117475" algn="l" rtl="0" eaLnBrk="0" fontAlgn="base" hangingPunct="0">
              <a:lnSpc>
                <a:spcPct val="90000"/>
              </a:lnSpc>
              <a:spcBef>
                <a:spcPct val="0"/>
              </a:spcBef>
              <a:spcAft>
                <a:spcPct val="0"/>
              </a:spcAft>
              <a:buFont typeface="Arial" pitchFamily="34" charset="0"/>
              <a:buChar char="•"/>
            </a:pPr>
            <a:r>
              <a:rPr lang="en-US" sz="1200" b="1" kern="1200" dirty="0" smtClean="0">
                <a:solidFill>
                  <a:srgbClr val="000000"/>
                </a:solidFill>
                <a:latin typeface="Arial" pitchFamily="34" charset="0"/>
                <a:cs typeface="+mn-cs"/>
              </a:rPr>
              <a:t>Pre-Production Pilot</a:t>
            </a:r>
          </a:p>
          <a:p>
            <a:pPr marL="117475" indent="-117475" algn="l" rtl="0" eaLnBrk="0" fontAlgn="base" hangingPunct="0">
              <a:lnSpc>
                <a:spcPct val="90000"/>
              </a:lnSpc>
              <a:spcBef>
                <a:spcPct val="0"/>
              </a:spcBef>
              <a:spcAft>
                <a:spcPct val="0"/>
              </a:spcAft>
              <a:buFont typeface="Arial" pitchFamily="34" charset="0"/>
              <a:buChar char="•"/>
            </a:pPr>
            <a:r>
              <a:rPr lang="en-US" sz="1200" dirty="0" smtClean="0">
                <a:solidFill>
                  <a:srgbClr val="000000"/>
                </a:solidFill>
                <a:cs typeface="+mn-cs"/>
              </a:rPr>
              <a:t>Planning and Design</a:t>
            </a:r>
          </a:p>
          <a:p>
            <a:pPr marL="117475" indent="-117475" algn="l" rtl="0" eaLnBrk="0" fontAlgn="base" hangingPunct="0">
              <a:lnSpc>
                <a:spcPct val="90000"/>
              </a:lnSpc>
              <a:spcBef>
                <a:spcPct val="0"/>
              </a:spcBef>
              <a:spcAft>
                <a:spcPct val="0"/>
              </a:spcAft>
              <a:buFont typeface="Arial" pitchFamily="34" charset="0"/>
              <a:buChar char="•"/>
            </a:pPr>
            <a:r>
              <a:rPr lang="en-US" sz="1200" b="1" kern="1200" dirty="0" smtClean="0">
                <a:solidFill>
                  <a:srgbClr val="000000"/>
                </a:solidFill>
                <a:latin typeface="Arial" pitchFamily="34" charset="0"/>
                <a:cs typeface="+mn-cs"/>
              </a:rPr>
              <a:t>Implementation and Migration</a:t>
            </a:r>
            <a:endParaRPr lang="en-US" sz="1200" b="1" kern="1200" dirty="0">
              <a:solidFill>
                <a:srgbClr val="000000"/>
              </a:solidFill>
              <a:latin typeface="Arial" pitchFamily="34" charset="0"/>
              <a:cs typeface="+mn-cs"/>
            </a:endParaRPr>
          </a:p>
        </p:txBody>
      </p:sp>
      <p:sp>
        <p:nvSpPr>
          <p:cNvPr id="79" name="AutoShape 9"/>
          <p:cNvSpPr>
            <a:spLocks noChangeArrowheads="1"/>
          </p:cNvSpPr>
          <p:nvPr/>
        </p:nvSpPr>
        <p:spPr bwMode="auto">
          <a:xfrm>
            <a:off x="2244086" y="1979977"/>
            <a:ext cx="2055628" cy="691116"/>
          </a:xfrm>
          <a:prstGeom prst="roundRect">
            <a:avLst>
              <a:gd name="adj" fmla="val 16667"/>
            </a:avLst>
          </a:prstGeom>
          <a:gradFill flip="none" rotWithShape="1">
            <a:gsLst>
              <a:gs pos="0">
                <a:schemeClr val="accent6"/>
              </a:gs>
              <a:gs pos="100000">
                <a:schemeClr val="accent6">
                  <a:lumMod val="20000"/>
                  <a:lumOff val="80000"/>
                </a:schemeClr>
              </a:gs>
            </a:gsLst>
            <a:lin ang="16200000" scaled="0"/>
            <a:tileRect/>
          </a:gradFill>
          <a:ln w="12700" algn="ctr">
            <a:solidFill>
              <a:schemeClr val="bg1">
                <a:lumMod val="50000"/>
              </a:schemeClr>
            </a:solidFill>
            <a:round/>
            <a:headEnd/>
            <a:tailEnd/>
          </a:ln>
        </p:spPr>
        <p:txBody>
          <a:bodyPr anchor="ctr"/>
          <a:lstStyle/>
          <a:p>
            <a:pPr algn="ctr" rtl="0" eaLnBrk="0" fontAlgn="base" hangingPunct="0">
              <a:lnSpc>
                <a:spcPct val="90000"/>
              </a:lnSpc>
              <a:spcBef>
                <a:spcPct val="0"/>
              </a:spcBef>
              <a:spcAft>
                <a:spcPct val="0"/>
              </a:spcAft>
              <a:defRPr/>
            </a:pPr>
            <a:r>
              <a:rPr lang="en-GB" sz="1300" dirty="0" smtClean="0">
                <a:solidFill>
                  <a:srgbClr val="FFFFFF"/>
                </a:solidFill>
                <a:latin typeface="Arial"/>
                <a:ea typeface="ＭＳ Ｐゴシック"/>
                <a:cs typeface="+mn-cs"/>
              </a:rPr>
              <a:t>Run</a:t>
            </a:r>
          </a:p>
        </p:txBody>
      </p:sp>
      <p:sp>
        <p:nvSpPr>
          <p:cNvPr id="80" name="TextBox 30"/>
          <p:cNvSpPr txBox="1">
            <a:spLocks noChangeArrowheads="1"/>
          </p:cNvSpPr>
          <p:nvPr/>
        </p:nvSpPr>
        <p:spPr bwMode="auto">
          <a:xfrm>
            <a:off x="4361736" y="2035716"/>
            <a:ext cx="1915909" cy="427809"/>
          </a:xfrm>
          <a:prstGeom prst="rect">
            <a:avLst/>
          </a:prstGeom>
          <a:noFill/>
          <a:ln w="9525">
            <a:noFill/>
            <a:miter lim="800000"/>
            <a:headEnd/>
            <a:tailEnd/>
          </a:ln>
        </p:spPr>
        <p:txBody>
          <a:bodyPr wrap="none">
            <a:spAutoFit/>
          </a:bodyPr>
          <a:lstStyle/>
          <a:p>
            <a:pPr marL="117475" indent="-117475" algn="l" rtl="0" eaLnBrk="0" fontAlgn="base" hangingPunct="0">
              <a:lnSpc>
                <a:spcPct val="90000"/>
              </a:lnSpc>
              <a:spcBef>
                <a:spcPct val="0"/>
              </a:spcBef>
              <a:spcAft>
                <a:spcPct val="0"/>
              </a:spcAft>
              <a:buFont typeface="Arial" pitchFamily="34" charset="0"/>
              <a:buChar char="•"/>
            </a:pPr>
            <a:r>
              <a:rPr lang="en-US" sz="1200" dirty="0" smtClean="0">
                <a:solidFill>
                  <a:srgbClr val="000000"/>
                </a:solidFill>
                <a:cs typeface="+mn-cs"/>
              </a:rPr>
              <a:t>Optimization</a:t>
            </a:r>
          </a:p>
          <a:p>
            <a:pPr marL="117475" indent="-117475" algn="l" rtl="0" eaLnBrk="0" fontAlgn="base" hangingPunct="0">
              <a:lnSpc>
                <a:spcPct val="90000"/>
              </a:lnSpc>
              <a:spcBef>
                <a:spcPct val="0"/>
              </a:spcBef>
              <a:spcAft>
                <a:spcPct val="0"/>
              </a:spcAft>
              <a:buFont typeface="Arial" pitchFamily="34" charset="0"/>
              <a:buChar char="•"/>
            </a:pPr>
            <a:r>
              <a:rPr lang="en-US" sz="1200" b="1" kern="1200" dirty="0" smtClean="0">
                <a:solidFill>
                  <a:srgbClr val="000000"/>
                </a:solidFill>
                <a:latin typeface="Arial" pitchFamily="34" charset="0"/>
                <a:cs typeface="+mn-cs"/>
              </a:rPr>
              <a:t>Allied Services for VXI</a:t>
            </a:r>
            <a:endParaRPr lang="en-US" sz="1200" b="1" kern="1200" dirty="0">
              <a:solidFill>
                <a:srgbClr val="000000"/>
              </a:solidFill>
              <a:latin typeface="Arial" pitchFamily="34" charset="0"/>
              <a:cs typeface="+mn-cs"/>
            </a:endParaRPr>
          </a:p>
        </p:txBody>
      </p:sp>
      <p:sp>
        <p:nvSpPr>
          <p:cNvPr id="82" name="Freeform 14"/>
          <p:cNvSpPr>
            <a:spLocks/>
          </p:cNvSpPr>
          <p:nvPr/>
        </p:nvSpPr>
        <p:spPr bwMode="auto">
          <a:xfrm>
            <a:off x="3146149" y="3514902"/>
            <a:ext cx="338381" cy="563285"/>
          </a:xfrm>
          <a:custGeom>
            <a:avLst/>
            <a:gdLst>
              <a:gd name="T0" fmla="*/ 0 w 408"/>
              <a:gd name="T1" fmla="*/ 129366691 h 227"/>
              <a:gd name="T2" fmla="*/ 408 w 408"/>
              <a:gd name="T3" fmla="*/ 129366691 h 227"/>
              <a:gd name="T4" fmla="*/ 408 w 408"/>
              <a:gd name="T5" fmla="*/ 0 h 227"/>
              <a:gd name="T6" fmla="*/ 0 60000 65536"/>
              <a:gd name="T7" fmla="*/ 0 60000 65536"/>
              <a:gd name="T8" fmla="*/ 0 60000 65536"/>
              <a:gd name="T9" fmla="*/ 0 w 408"/>
              <a:gd name="T10" fmla="*/ 0 h 227"/>
              <a:gd name="T11" fmla="*/ 408 w 408"/>
              <a:gd name="T12" fmla="*/ 227 h 227"/>
            </a:gdLst>
            <a:ahLst/>
            <a:cxnLst>
              <a:cxn ang="T6">
                <a:pos x="T0" y="T1"/>
              </a:cxn>
              <a:cxn ang="T7">
                <a:pos x="T2" y="T3"/>
              </a:cxn>
              <a:cxn ang="T8">
                <a:pos x="T4" y="T5"/>
              </a:cxn>
            </a:cxnLst>
            <a:rect l="T9" t="T10" r="T11" b="T12"/>
            <a:pathLst>
              <a:path w="408" h="227">
                <a:moveTo>
                  <a:pt x="0" y="227"/>
                </a:moveTo>
                <a:lnTo>
                  <a:pt x="408" y="227"/>
                </a:lnTo>
                <a:lnTo>
                  <a:pt x="408" y="0"/>
                </a:lnTo>
              </a:path>
            </a:pathLst>
          </a:custGeom>
          <a:noFill/>
          <a:ln w="9525">
            <a:solidFill>
              <a:schemeClr val="bg1">
                <a:lumMod val="75000"/>
              </a:schemeClr>
            </a:solidFill>
            <a:round/>
            <a:headEnd/>
            <a:tailEnd type="triangle" w="lg" len="lg"/>
          </a:ln>
        </p:spPr>
        <p:txBody>
          <a:bodyPr wrap="none" anchor="ctr"/>
          <a:lstStyle/>
          <a:p>
            <a:pPr algn="ctr" rtl="0" eaLnBrk="0" fontAlgn="base" hangingPunct="0">
              <a:lnSpc>
                <a:spcPct val="90000"/>
              </a:lnSpc>
              <a:spcBef>
                <a:spcPct val="0"/>
              </a:spcBef>
              <a:spcAft>
                <a:spcPct val="0"/>
              </a:spcAft>
              <a:defRPr/>
            </a:pPr>
            <a:endParaRPr lang="en-US" sz="3200" kern="1200" dirty="0">
              <a:solidFill>
                <a:srgbClr val="000000"/>
              </a:solidFill>
              <a:latin typeface="Arial"/>
              <a:ea typeface="ＭＳ Ｐゴシック"/>
              <a:cs typeface="+mn-cs"/>
            </a:endParaRPr>
          </a:p>
        </p:txBody>
      </p:sp>
      <p:sp>
        <p:nvSpPr>
          <p:cNvPr id="83" name="Freeform 14"/>
          <p:cNvSpPr>
            <a:spLocks/>
          </p:cNvSpPr>
          <p:nvPr/>
        </p:nvSpPr>
        <p:spPr bwMode="auto">
          <a:xfrm>
            <a:off x="2681857" y="4347785"/>
            <a:ext cx="338381" cy="563285"/>
          </a:xfrm>
          <a:custGeom>
            <a:avLst/>
            <a:gdLst>
              <a:gd name="T0" fmla="*/ 0 w 408"/>
              <a:gd name="T1" fmla="*/ 129366691 h 227"/>
              <a:gd name="T2" fmla="*/ 408 w 408"/>
              <a:gd name="T3" fmla="*/ 129366691 h 227"/>
              <a:gd name="T4" fmla="*/ 408 w 408"/>
              <a:gd name="T5" fmla="*/ 0 h 227"/>
              <a:gd name="T6" fmla="*/ 0 60000 65536"/>
              <a:gd name="T7" fmla="*/ 0 60000 65536"/>
              <a:gd name="T8" fmla="*/ 0 60000 65536"/>
              <a:gd name="T9" fmla="*/ 0 w 408"/>
              <a:gd name="T10" fmla="*/ 0 h 227"/>
              <a:gd name="T11" fmla="*/ 408 w 408"/>
              <a:gd name="T12" fmla="*/ 227 h 227"/>
            </a:gdLst>
            <a:ahLst/>
            <a:cxnLst>
              <a:cxn ang="T6">
                <a:pos x="T0" y="T1"/>
              </a:cxn>
              <a:cxn ang="T7">
                <a:pos x="T2" y="T3"/>
              </a:cxn>
              <a:cxn ang="T8">
                <a:pos x="T4" y="T5"/>
              </a:cxn>
            </a:cxnLst>
            <a:rect l="T9" t="T10" r="T11" b="T12"/>
            <a:pathLst>
              <a:path w="408" h="227">
                <a:moveTo>
                  <a:pt x="0" y="227"/>
                </a:moveTo>
                <a:lnTo>
                  <a:pt x="408" y="227"/>
                </a:lnTo>
                <a:lnTo>
                  <a:pt x="408" y="0"/>
                </a:lnTo>
              </a:path>
            </a:pathLst>
          </a:custGeom>
          <a:noFill/>
          <a:ln w="9525">
            <a:solidFill>
              <a:schemeClr val="bg1">
                <a:lumMod val="75000"/>
              </a:schemeClr>
            </a:solidFill>
            <a:round/>
            <a:headEnd/>
            <a:tailEnd type="triangle" w="lg" len="lg"/>
          </a:ln>
        </p:spPr>
        <p:txBody>
          <a:bodyPr wrap="none" anchor="ctr"/>
          <a:lstStyle/>
          <a:p>
            <a:pPr algn="ctr" rtl="0" eaLnBrk="0" fontAlgn="base" hangingPunct="0">
              <a:lnSpc>
                <a:spcPct val="90000"/>
              </a:lnSpc>
              <a:spcBef>
                <a:spcPct val="0"/>
              </a:spcBef>
              <a:spcAft>
                <a:spcPct val="0"/>
              </a:spcAft>
              <a:defRPr/>
            </a:pPr>
            <a:endParaRPr lang="en-US" sz="3200" kern="1200" dirty="0">
              <a:solidFill>
                <a:srgbClr val="000000"/>
              </a:solidFill>
              <a:latin typeface="Arial"/>
              <a:ea typeface="ＭＳ Ｐゴシック"/>
              <a:cs typeface="+mn-cs"/>
            </a:endParaRPr>
          </a:p>
        </p:txBody>
      </p:sp>
      <p:sp>
        <p:nvSpPr>
          <p:cNvPr id="84" name="AutoShape 12"/>
          <p:cNvSpPr>
            <a:spLocks noChangeArrowheads="1"/>
          </p:cNvSpPr>
          <p:nvPr/>
        </p:nvSpPr>
        <p:spPr bwMode="auto">
          <a:xfrm>
            <a:off x="1282224" y="3629201"/>
            <a:ext cx="1944163" cy="739775"/>
          </a:xfrm>
          <a:prstGeom prst="roundRect">
            <a:avLst>
              <a:gd name="adj" fmla="val 16667"/>
            </a:avLst>
          </a:prstGeom>
          <a:gradFill rotWithShape="1">
            <a:gsLst>
              <a:gs pos="0">
                <a:schemeClr val="accent2">
                  <a:lumMod val="40000"/>
                  <a:lumOff val="60000"/>
                </a:schemeClr>
              </a:gs>
              <a:gs pos="100000">
                <a:schemeClr val="accent4">
                  <a:lumMod val="50000"/>
                </a:schemeClr>
              </a:gs>
            </a:gsLst>
            <a:lin ang="2700000" scaled="1"/>
          </a:gradFill>
          <a:ln w="12700" algn="ctr">
            <a:solidFill>
              <a:schemeClr val="bg1">
                <a:lumMod val="50000"/>
              </a:schemeClr>
            </a:solidFill>
            <a:round/>
            <a:headEnd/>
            <a:tailEnd/>
          </a:ln>
          <a:effectLst/>
        </p:spPr>
        <p:txBody>
          <a:bodyPr anchor="ctr"/>
          <a:lstStyle/>
          <a:p>
            <a:pPr marL="266700" indent="-266700" algn="ctr" rtl="0" eaLnBrk="0" fontAlgn="base" hangingPunct="0">
              <a:lnSpc>
                <a:spcPct val="90000"/>
              </a:lnSpc>
              <a:spcBef>
                <a:spcPct val="0"/>
              </a:spcBef>
              <a:spcAft>
                <a:spcPct val="0"/>
              </a:spcAft>
              <a:defRPr/>
            </a:pPr>
            <a:r>
              <a:rPr lang="en-GB" sz="1400" b="1" kern="1200" dirty="0" smtClean="0">
                <a:solidFill>
                  <a:srgbClr val="FFFFFF"/>
                </a:solidFill>
                <a:latin typeface="Arial" pitchFamily="34" charset="0"/>
                <a:ea typeface="ＭＳ Ｐゴシック"/>
                <a:cs typeface="+mn-cs"/>
              </a:rPr>
              <a:t>Plan</a:t>
            </a:r>
            <a:endParaRPr lang="en-GB" sz="1400" b="1" kern="1200" dirty="0">
              <a:solidFill>
                <a:srgbClr val="FFFFFF"/>
              </a:solidFill>
              <a:latin typeface="Arial" pitchFamily="34" charset="0"/>
              <a:ea typeface="ＭＳ Ｐゴシック"/>
              <a:cs typeface="+mn-cs"/>
            </a:endParaRPr>
          </a:p>
        </p:txBody>
      </p:sp>
      <p:sp>
        <p:nvSpPr>
          <p:cNvPr id="85" name="AutoShape 6"/>
          <p:cNvSpPr>
            <a:spLocks noChangeArrowheads="1"/>
          </p:cNvSpPr>
          <p:nvPr/>
        </p:nvSpPr>
        <p:spPr bwMode="auto">
          <a:xfrm>
            <a:off x="597873" y="4492472"/>
            <a:ext cx="2191932" cy="739775"/>
          </a:xfrm>
          <a:prstGeom prst="roundRect">
            <a:avLst>
              <a:gd name="adj" fmla="val 16667"/>
            </a:avLst>
          </a:prstGeom>
          <a:gradFill rotWithShape="1">
            <a:gsLst>
              <a:gs pos="0">
                <a:schemeClr val="accent5">
                  <a:lumMod val="40000"/>
                  <a:lumOff val="60000"/>
                </a:schemeClr>
              </a:gs>
              <a:gs pos="100000">
                <a:schemeClr val="accent5">
                  <a:lumMod val="50000"/>
                </a:schemeClr>
              </a:gs>
            </a:gsLst>
            <a:lin ang="2700000" scaled="1"/>
          </a:gradFill>
          <a:ln w="12700" algn="ctr">
            <a:solidFill>
              <a:schemeClr val="bg1">
                <a:lumMod val="50000"/>
              </a:schemeClr>
            </a:solidFill>
            <a:round/>
            <a:headEnd/>
            <a:tailEnd/>
          </a:ln>
        </p:spPr>
        <p:txBody>
          <a:bodyPr anchor="ctr"/>
          <a:lstStyle/>
          <a:p>
            <a:pPr marL="317500" indent="-317500" algn="ctr" rtl="0" eaLnBrk="0" fontAlgn="base" hangingPunct="0">
              <a:lnSpc>
                <a:spcPct val="90000"/>
              </a:lnSpc>
              <a:spcBef>
                <a:spcPct val="0"/>
              </a:spcBef>
              <a:spcAft>
                <a:spcPct val="0"/>
              </a:spcAft>
              <a:defRPr/>
            </a:pPr>
            <a:r>
              <a:rPr lang="en-GB" sz="1400" b="1" kern="1200" dirty="0" smtClean="0">
                <a:solidFill>
                  <a:srgbClr val="FFFFFF"/>
                </a:solidFill>
                <a:latin typeface="Arial"/>
                <a:ea typeface="ＭＳ Ｐゴシック"/>
                <a:cs typeface="+mn-cs"/>
              </a:rPr>
              <a:t>Discover</a:t>
            </a:r>
            <a:endParaRPr lang="en-GB" sz="1400" b="1" kern="1200" dirty="0">
              <a:solidFill>
                <a:srgbClr val="FFFFFF"/>
              </a:solidFill>
              <a:latin typeface="Arial"/>
              <a:ea typeface="ＭＳ Ｐゴシック"/>
              <a:cs typeface="+mn-cs"/>
            </a:endParaRPr>
          </a:p>
        </p:txBody>
      </p:sp>
      <p:pic>
        <p:nvPicPr>
          <p:cNvPr id="41" name="Picture 40"/>
          <p:cNvPicPr>
            <a:picLocks noChangeAspect="1"/>
          </p:cNvPicPr>
          <p:nvPr/>
        </p:nvPicPr>
        <p:blipFill rotWithShape="1">
          <a:blip r:embed="rId5" cstate="print">
            <a:extLst>
              <a:ext uri="{28A0092B-C50C-407E-A947-70E740481C1C}">
                <a14:useLocalDpi xmlns:a14="http://schemas.microsoft.com/office/drawing/2010/main" val="0"/>
              </a:ext>
            </a:extLst>
          </a:blip>
          <a:srcRect t="-132" r="1865" b="1486"/>
          <a:stretch/>
        </p:blipFill>
        <p:spPr>
          <a:xfrm rot="5400000">
            <a:off x="5652186" y="2696538"/>
            <a:ext cx="4305082" cy="2147455"/>
          </a:xfrm>
          <a:prstGeom prst="rect">
            <a:avLst/>
          </a:prstGeom>
        </p:spPr>
      </p:pic>
      <p:sp>
        <p:nvSpPr>
          <p:cNvPr id="2" name="TextBox 1"/>
          <p:cNvSpPr txBox="1"/>
          <p:nvPr/>
        </p:nvSpPr>
        <p:spPr>
          <a:xfrm>
            <a:off x="6815627" y="1805262"/>
            <a:ext cx="1934845" cy="3785651"/>
          </a:xfrm>
          <a:prstGeom prst="rect">
            <a:avLst/>
          </a:prstGeom>
          <a:noFill/>
        </p:spPr>
        <p:txBody>
          <a:bodyPr wrap="square" rtlCol="0">
            <a:spAutoFit/>
          </a:bodyPr>
          <a:lstStyle/>
          <a:p>
            <a:pPr marL="179388" lvl="0" indent="-179388">
              <a:spcBef>
                <a:spcPct val="75000"/>
              </a:spcBef>
              <a:buClr>
                <a:schemeClr val="accent6"/>
              </a:buClr>
              <a:buFont typeface="Arial" pitchFamily="34" charset="0"/>
              <a:buChar char="•"/>
              <a:defRPr/>
            </a:pPr>
            <a:r>
              <a:rPr lang="en-US" sz="1200" kern="0" dirty="0">
                <a:solidFill>
                  <a:srgbClr val="652D89"/>
                </a:solidFill>
                <a:ea typeface="MS PGothic" pitchFamily="34" charset="-128"/>
              </a:rPr>
              <a:t>Ensure optimal user experience </a:t>
            </a:r>
          </a:p>
          <a:p>
            <a:pPr marL="179388" lvl="0" indent="-179388">
              <a:spcBef>
                <a:spcPct val="75000"/>
              </a:spcBef>
              <a:buClr>
                <a:schemeClr val="accent6"/>
              </a:buClr>
              <a:buFont typeface="Arial" pitchFamily="34" charset="0"/>
              <a:buChar char="•"/>
              <a:defRPr/>
            </a:pPr>
            <a:r>
              <a:rPr lang="en-US" sz="1200" kern="0" dirty="0">
                <a:solidFill>
                  <a:srgbClr val="652D89"/>
                </a:solidFill>
                <a:ea typeface="MS PGothic" pitchFamily="34" charset="-128"/>
              </a:rPr>
              <a:t>Minimize risk and accelerate time to value</a:t>
            </a:r>
          </a:p>
          <a:p>
            <a:pPr marL="179388" lvl="0" indent="-179388">
              <a:spcBef>
                <a:spcPct val="75000"/>
              </a:spcBef>
              <a:buClr>
                <a:schemeClr val="accent6"/>
              </a:buClr>
              <a:buFont typeface="Arial" pitchFamily="34" charset="0"/>
              <a:buChar char="•"/>
              <a:defRPr/>
            </a:pPr>
            <a:r>
              <a:rPr lang="en-US" sz="1200" kern="0" dirty="0">
                <a:solidFill>
                  <a:srgbClr val="652D89"/>
                </a:solidFill>
                <a:ea typeface="MS PGothic" pitchFamily="34" charset="-128"/>
              </a:rPr>
              <a:t>Security, </a:t>
            </a:r>
            <a:r>
              <a:rPr lang="en-US" sz="1200" kern="0" dirty="0" smtClean="0">
                <a:solidFill>
                  <a:srgbClr val="652D89"/>
                </a:solidFill>
                <a:ea typeface="MS PGothic" pitchFamily="34" charset="-128"/>
              </a:rPr>
              <a:t>orchestration, </a:t>
            </a:r>
            <a:r>
              <a:rPr lang="en-US" sz="1200" kern="0" dirty="0">
                <a:solidFill>
                  <a:srgbClr val="652D89"/>
                </a:solidFill>
                <a:ea typeface="MS PGothic" pitchFamily="34" charset="-128"/>
              </a:rPr>
              <a:t>and automation integrated in design</a:t>
            </a:r>
          </a:p>
          <a:p>
            <a:pPr marL="179388" lvl="0" indent="-179388">
              <a:spcBef>
                <a:spcPct val="75000"/>
              </a:spcBef>
              <a:buClr>
                <a:schemeClr val="accent6"/>
              </a:buClr>
              <a:buFont typeface="Arial" pitchFamily="34" charset="0"/>
              <a:buChar char="•"/>
              <a:defRPr/>
            </a:pPr>
            <a:r>
              <a:rPr lang="en-US" sz="1200" kern="0" dirty="0">
                <a:solidFill>
                  <a:srgbClr val="652D89"/>
                </a:solidFill>
                <a:ea typeface="MS PGothic" pitchFamily="34" charset="-128"/>
              </a:rPr>
              <a:t>Service management blueprint to realign current IT operating models</a:t>
            </a:r>
          </a:p>
          <a:p>
            <a:pPr marL="179388" indent="-179388" fontAlgn="auto">
              <a:spcBef>
                <a:spcPct val="75000"/>
              </a:spcBef>
              <a:spcAft>
                <a:spcPts val="0"/>
              </a:spcAft>
              <a:buClr>
                <a:schemeClr val="accent6"/>
              </a:buClr>
              <a:buFont typeface="Arial" pitchFamily="34" charset="0"/>
              <a:buChar char="•"/>
              <a:defRPr/>
            </a:pPr>
            <a:r>
              <a:rPr lang="en-US" sz="1200" kern="0" dirty="0">
                <a:solidFill>
                  <a:srgbClr val="652D89"/>
                </a:solidFill>
                <a:ea typeface="MS PGothic" pitchFamily="34" charset="-128"/>
              </a:rPr>
              <a:t>Roadmap to rationalize use cases and target applications best suited for the new landscape</a:t>
            </a:r>
          </a:p>
        </p:txBody>
      </p:sp>
      <p:sp>
        <p:nvSpPr>
          <p:cNvPr id="32" name="Round Same Side Corner Rectangle 31"/>
          <p:cNvSpPr/>
          <p:nvPr/>
        </p:nvSpPr>
        <p:spPr>
          <a:xfrm>
            <a:off x="306917" y="1665106"/>
            <a:ext cx="6349999" cy="123477"/>
          </a:xfrm>
          <a:prstGeom prst="round2SameRect">
            <a:avLst/>
          </a:prstGeom>
          <a:gradFill flip="none" rotWithShape="1">
            <a:gsLst>
              <a:gs pos="0">
                <a:schemeClr val="accent6">
                  <a:lumMod val="50000"/>
                </a:schemeClr>
              </a:gs>
              <a:gs pos="100000">
                <a:schemeClr val="tx1">
                  <a:lumMod val="50000"/>
                </a:schemeClr>
              </a:gs>
              <a:gs pos="5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childTnLst>
                          </p:cTn>
                        </p:par>
                        <p:par>
                          <p:cTn id="11" fill="hold">
                            <p:stCondLst>
                              <p:cond delay="1000"/>
                            </p:stCondLst>
                            <p:childTnLst>
                              <p:par>
                                <p:cTn id="12" presetID="49" presetClass="entr" presetSubtype="0" decel="10000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ppt_w</p:attrName>
                                        </p:attrNameLst>
                                      </p:cBhvr>
                                      <p:tavLst>
                                        <p:tav tm="0">
                                          <p:val>
                                            <p:fltVal val="0"/>
                                          </p:val>
                                        </p:tav>
                                        <p:tav tm="100000">
                                          <p:val>
                                            <p:strVal val="#ppt_w"/>
                                          </p:val>
                                        </p:tav>
                                      </p:tavLst>
                                    </p:anim>
                                    <p:anim calcmode="lin" valueType="num">
                                      <p:cBhvr>
                                        <p:cTn id="15" dur="500" fill="hold"/>
                                        <p:tgtEl>
                                          <p:spTgt spid="39"/>
                                        </p:tgtEl>
                                        <p:attrNameLst>
                                          <p:attrName>ppt_h</p:attrName>
                                        </p:attrNameLst>
                                      </p:cBhvr>
                                      <p:tavLst>
                                        <p:tav tm="0">
                                          <p:val>
                                            <p:fltVal val="0"/>
                                          </p:val>
                                        </p:tav>
                                        <p:tav tm="100000">
                                          <p:val>
                                            <p:strVal val="#ppt_h"/>
                                          </p:val>
                                        </p:tav>
                                      </p:tavLst>
                                    </p:anim>
                                    <p:anim calcmode="lin" valueType="num">
                                      <p:cBhvr>
                                        <p:cTn id="16" dur="500" fill="hold"/>
                                        <p:tgtEl>
                                          <p:spTgt spid="39"/>
                                        </p:tgtEl>
                                        <p:attrNameLst>
                                          <p:attrName>style.rotation</p:attrName>
                                        </p:attrNameLst>
                                      </p:cBhvr>
                                      <p:tavLst>
                                        <p:tav tm="0">
                                          <p:val>
                                            <p:fltVal val="360"/>
                                          </p:val>
                                        </p:tav>
                                        <p:tav tm="100000">
                                          <p:val>
                                            <p:fltVal val="0"/>
                                          </p:val>
                                        </p:tav>
                                      </p:tavLst>
                                    </p:anim>
                                    <p:animEffect transition="in" filter="fade">
                                      <p:cBhvr>
                                        <p:cTn id="17" dur="500"/>
                                        <p:tgtEl>
                                          <p:spTgt spid="39"/>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slide(fromLeft)">
                                      <p:cBhvr>
                                        <p:cTn id="20" dur="500"/>
                                        <p:tgtEl>
                                          <p:spTgt spid="34"/>
                                        </p:tgtEl>
                                      </p:cBhvr>
                                    </p:animEffect>
                                  </p:childTnLst>
                                </p:cTn>
                              </p:par>
                              <p:par>
                                <p:cTn id="21" presetID="22" presetClass="entr" presetSubtype="8" fill="hold" grpId="1"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1000"/>
                                        <p:tgtEl>
                                          <p:spTgt spid="8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3"/>
                                        </p:tgtEl>
                                        <p:attrNameLst>
                                          <p:attrName>style.visibility</p:attrName>
                                        </p:attrNameLst>
                                      </p:cBhvr>
                                      <p:to>
                                        <p:strVal val="visible"/>
                                      </p:to>
                                    </p:set>
                                    <p:animEffect transition="in" filter="wipe(down)">
                                      <p:cBhvr>
                                        <p:cTn id="30" dur="500"/>
                                        <p:tgtEl>
                                          <p:spTgt spid="83"/>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1000"/>
                                        <p:tgtEl>
                                          <p:spTgt spid="8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down)">
                                      <p:cBhvr>
                                        <p:cTn id="37" dur="500"/>
                                        <p:tgtEl>
                                          <p:spTgt spid="82"/>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1000"/>
                                        <p:tgtEl>
                                          <p:spTgt spid="7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wipe(down)">
                                      <p:cBhvr>
                                        <p:cTn id="44" dur="500"/>
                                        <p:tgtEl>
                                          <p:spTgt spid="71"/>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fade">
                                      <p:cBhvr>
                                        <p:cTn id="48"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P spid="39" grpId="0" animBg="1"/>
      <p:bldP spid="71" grpId="0" animBg="1"/>
      <p:bldP spid="72" grpId="0" animBg="1"/>
      <p:bldP spid="79" grpId="0" animBg="1"/>
      <p:bldP spid="82" grpId="0" animBg="1"/>
      <p:bldP spid="83" grpId="0" animBg="1"/>
      <p:bldP spid="84" grpId="0" animBg="1"/>
      <p:bldP spid="85" grpId="0" animBg="1"/>
      <p:bldP spid="3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C:\Users\gserda\Documents\Edu Photos\AM62290.jpg"/>
          <p:cNvPicPr>
            <a:picLocks noChangeAspect="1" noChangeArrowheads="1"/>
          </p:cNvPicPr>
          <p:nvPr/>
        </p:nvPicPr>
        <p:blipFill>
          <a:blip r:embed="rId3" cstate="print"/>
          <a:srcRect/>
          <a:stretch>
            <a:fillRect/>
          </a:stretch>
        </p:blipFill>
        <p:spPr bwMode="auto">
          <a:xfrm>
            <a:off x="-571500" y="0"/>
            <a:ext cx="10287000" cy="6858000"/>
          </a:xfrm>
          <a:prstGeom prst="rect">
            <a:avLst/>
          </a:prstGeom>
          <a:noFill/>
        </p:spPr>
      </p:pic>
      <p:sp>
        <p:nvSpPr>
          <p:cNvPr id="7" name="Round Same Side Corner Rectangle 6"/>
          <p:cNvSpPr/>
          <p:nvPr/>
        </p:nvSpPr>
        <p:spPr>
          <a:xfrm rot="5400000">
            <a:off x="3558540" y="-1628139"/>
            <a:ext cx="1188720" cy="8305801"/>
          </a:xfrm>
          <a:prstGeom prst="round2SameRect">
            <a:avLst>
              <a:gd name="adj1" fmla="val 25160"/>
              <a:gd name="adj2" fmla="val 0"/>
            </a:avLst>
          </a:prstGeom>
          <a:solidFill>
            <a:srgbClr val="000000">
              <a:alpha val="76863"/>
            </a:srgbClr>
          </a:solidFill>
          <a:ln w="9525">
            <a:gradFill>
              <a:gsLst>
                <a:gs pos="0">
                  <a:schemeClr val="bg1">
                    <a:lumMod val="85000"/>
                    <a:alpha val="40000"/>
                  </a:schemeClr>
                </a:gs>
                <a:gs pos="100000">
                  <a:schemeClr val="bg1">
                    <a:lumMod val="85000"/>
                    <a:alpha val="7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274320" rtlCol="0" anchor="ctr"/>
          <a:lstStyle/>
          <a:p>
            <a:pPr algn="r" rtl="0">
              <a:lnSpc>
                <a:spcPct val="80000"/>
              </a:lnSpc>
              <a:spcBef>
                <a:spcPct val="0"/>
              </a:spcBef>
            </a:pPr>
            <a:r>
              <a:rPr lang="en-US" sz="3600" dirty="0" smtClean="0">
                <a:solidFill>
                  <a:schemeClr val="bg1"/>
                </a:solidFill>
                <a:latin typeface="Arial"/>
              </a:rPr>
              <a:t>Education</a:t>
            </a:r>
            <a:r>
              <a:rPr lang="en-US" sz="3600" kern="1200" dirty="0" smtClean="0">
                <a:solidFill>
                  <a:schemeClr val="bg1"/>
                </a:solidFill>
                <a:latin typeface="Arial"/>
                <a:ea typeface="+mn-ea"/>
                <a:cs typeface="+mn-cs"/>
              </a:rPr>
              <a:t> </a:t>
            </a:r>
            <a:r>
              <a:rPr lang="en-US" sz="3600" kern="1200" dirty="0">
                <a:solidFill>
                  <a:schemeClr val="bg1"/>
                </a:solidFill>
                <a:latin typeface="Arial"/>
                <a:ea typeface="+mn-ea"/>
                <a:cs typeface="+mn-cs"/>
              </a:rPr>
              <a:t>Becomes Social</a:t>
            </a:r>
          </a:p>
        </p:txBody>
      </p:sp>
      <p:sp>
        <p:nvSpPr>
          <p:cNvPr id="8" name="Round Same Side Corner Rectangle 7"/>
          <p:cNvSpPr/>
          <p:nvPr/>
        </p:nvSpPr>
        <p:spPr>
          <a:xfrm rot="16200000">
            <a:off x="5501639" y="1070610"/>
            <a:ext cx="1188720" cy="6095999"/>
          </a:xfrm>
          <a:prstGeom prst="round2SameRect">
            <a:avLst>
              <a:gd name="adj1" fmla="val 23558"/>
              <a:gd name="adj2" fmla="val 0"/>
            </a:avLst>
          </a:prstGeom>
          <a:solidFill>
            <a:srgbClr val="000000">
              <a:alpha val="76863"/>
            </a:srgbClr>
          </a:solidFill>
          <a:ln w="9525">
            <a:gradFill>
              <a:gsLst>
                <a:gs pos="0">
                  <a:schemeClr val="bg1">
                    <a:lumMod val="85000"/>
                    <a:alpha val="40000"/>
                  </a:schemeClr>
                </a:gs>
                <a:gs pos="100000">
                  <a:schemeClr val="bg1">
                    <a:lumMod val="85000"/>
                    <a:alpha val="7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91440" tIns="274320" rtlCol="0" anchor="ctr"/>
          <a:lstStyle/>
          <a:p>
            <a:pPr algn="l" rtl="0">
              <a:lnSpc>
                <a:spcPct val="80000"/>
              </a:lnSpc>
              <a:spcBef>
                <a:spcPct val="0"/>
              </a:spcBef>
            </a:pPr>
            <a:r>
              <a:rPr lang="en-US" sz="3600" kern="1200" dirty="0">
                <a:solidFill>
                  <a:schemeClr val="bg1"/>
                </a:solidFill>
                <a:latin typeface="Arial"/>
                <a:ea typeface="+mn-ea"/>
                <a:cs typeface="+mn-cs"/>
                <a:sym typeface="Lucida Grande" charset="0"/>
              </a:rPr>
              <a:t>Video Becomes Pervasive</a:t>
            </a:r>
          </a:p>
        </p:txBody>
      </p:sp>
      <p:sp>
        <p:nvSpPr>
          <p:cNvPr id="9" name="Round Same Side Corner Rectangle 8"/>
          <p:cNvSpPr/>
          <p:nvPr/>
        </p:nvSpPr>
        <p:spPr>
          <a:xfrm rot="5400000">
            <a:off x="3079983" y="1968265"/>
            <a:ext cx="1188720" cy="7386790"/>
          </a:xfrm>
          <a:prstGeom prst="round2SameRect">
            <a:avLst>
              <a:gd name="adj1" fmla="val 24358"/>
              <a:gd name="adj2" fmla="val 0"/>
            </a:avLst>
          </a:prstGeom>
          <a:solidFill>
            <a:srgbClr val="000000">
              <a:alpha val="76863"/>
            </a:srgbClr>
          </a:solidFill>
          <a:ln w="9525">
            <a:gradFill>
              <a:gsLst>
                <a:gs pos="0">
                  <a:schemeClr val="bg1">
                    <a:lumMod val="85000"/>
                    <a:alpha val="40000"/>
                  </a:schemeClr>
                </a:gs>
                <a:gs pos="100000">
                  <a:schemeClr val="bg1">
                    <a:lumMod val="85000"/>
                    <a:alpha val="7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274320" rtlCol="0" anchor="ctr"/>
          <a:lstStyle/>
          <a:p>
            <a:pPr algn="r" rtl="0">
              <a:lnSpc>
                <a:spcPct val="80000"/>
              </a:lnSpc>
              <a:spcBef>
                <a:spcPct val="0"/>
              </a:spcBef>
            </a:pPr>
            <a:r>
              <a:rPr lang="en-US" sz="3600" kern="1200" dirty="0">
                <a:solidFill>
                  <a:schemeClr val="bg1"/>
                </a:solidFill>
                <a:latin typeface="Arial"/>
                <a:ea typeface="+mn-ea"/>
                <a:cs typeface="+mn-cs"/>
              </a:rPr>
              <a:t>The Rise of Cloud Computing</a:t>
            </a:r>
          </a:p>
        </p:txBody>
      </p:sp>
      <p:sp>
        <p:nvSpPr>
          <p:cNvPr id="10" name="Round Same Side Corner Rectangle 9"/>
          <p:cNvSpPr/>
          <p:nvPr/>
        </p:nvSpPr>
        <p:spPr>
          <a:xfrm rot="16200000">
            <a:off x="5184715" y="-2460684"/>
            <a:ext cx="1190418" cy="6728147"/>
          </a:xfrm>
          <a:prstGeom prst="round2SameRect">
            <a:avLst>
              <a:gd name="adj1" fmla="val 21412"/>
              <a:gd name="adj2" fmla="val 0"/>
            </a:avLst>
          </a:prstGeom>
          <a:solidFill>
            <a:srgbClr val="000000">
              <a:alpha val="76863"/>
            </a:srgbClr>
          </a:solidFill>
          <a:ln w="9525">
            <a:gradFill>
              <a:gsLst>
                <a:gs pos="0">
                  <a:schemeClr val="bg1">
                    <a:lumMod val="85000"/>
                    <a:alpha val="40000"/>
                  </a:schemeClr>
                </a:gs>
                <a:gs pos="100000">
                  <a:schemeClr val="bg1">
                    <a:lumMod val="85000"/>
                    <a:alpha val="7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91440" tIns="274320" rtlCol="0" anchor="ctr"/>
          <a:lstStyle/>
          <a:p>
            <a:pPr algn="l" rtl="0">
              <a:lnSpc>
                <a:spcPct val="80000"/>
              </a:lnSpc>
              <a:spcBef>
                <a:spcPct val="0"/>
              </a:spcBef>
            </a:pPr>
            <a:r>
              <a:rPr lang="en-US" sz="3600" kern="1200" dirty="0">
                <a:solidFill>
                  <a:schemeClr val="bg1"/>
                </a:solidFill>
                <a:latin typeface="Arial"/>
                <a:ea typeface="+mn-ea"/>
                <a:cs typeface="+mn-cs"/>
              </a:rPr>
              <a:t>Explosion of Mobile Devices</a:t>
            </a:r>
          </a:p>
        </p:txBody>
      </p:sp>
      <p:sp>
        <p:nvSpPr>
          <p:cNvPr id="11" name="Round Same Side Corner Rectangle 10"/>
          <p:cNvSpPr/>
          <p:nvPr/>
        </p:nvSpPr>
        <p:spPr>
          <a:xfrm rot="16200000">
            <a:off x="5501641" y="1070611"/>
            <a:ext cx="1188720" cy="6096002"/>
          </a:xfrm>
          <a:prstGeom prst="round2SameRect">
            <a:avLst>
              <a:gd name="adj1" fmla="val 23558"/>
              <a:gd name="adj2" fmla="val 0"/>
            </a:avLst>
          </a:prstGeom>
          <a:solidFill>
            <a:srgbClr val="0071A0">
              <a:alpha val="85098"/>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12" name="Round Same Side Corner Rectangle 11"/>
          <p:cNvSpPr/>
          <p:nvPr/>
        </p:nvSpPr>
        <p:spPr>
          <a:xfrm rot="5400000">
            <a:off x="3079983" y="1968265"/>
            <a:ext cx="1188720" cy="7386790"/>
          </a:xfrm>
          <a:prstGeom prst="round2SameRect">
            <a:avLst>
              <a:gd name="adj1" fmla="val 24358"/>
              <a:gd name="adj2" fmla="val 0"/>
            </a:avLst>
          </a:prstGeom>
          <a:solidFill>
            <a:srgbClr val="0071A0">
              <a:alpha val="85098"/>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14" name="Round Same Side Corner Rectangle 13"/>
          <p:cNvSpPr/>
          <p:nvPr/>
        </p:nvSpPr>
        <p:spPr>
          <a:xfrm rot="16200000">
            <a:off x="5183290" y="-2457738"/>
            <a:ext cx="1190418" cy="6728147"/>
          </a:xfrm>
          <a:prstGeom prst="round2SameRect">
            <a:avLst>
              <a:gd name="adj1" fmla="val 21412"/>
              <a:gd name="adj2" fmla="val 0"/>
            </a:avLst>
          </a:prstGeom>
          <a:solidFill>
            <a:srgbClr val="0071A0">
              <a:alpha val="85098"/>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nvGrpSpPr>
          <p:cNvPr id="2" name="Group 14"/>
          <p:cNvGrpSpPr/>
          <p:nvPr/>
        </p:nvGrpSpPr>
        <p:grpSpPr>
          <a:xfrm>
            <a:off x="494901" y="1931636"/>
            <a:ext cx="3908152" cy="1162704"/>
            <a:chOff x="698500" y="1525236"/>
            <a:chExt cx="3470384" cy="1162704"/>
          </a:xfrm>
        </p:grpSpPr>
        <p:sp>
          <p:nvSpPr>
            <p:cNvPr id="16" name="Rounded Rectangular Callout 15"/>
            <p:cNvSpPr/>
            <p:nvPr/>
          </p:nvSpPr>
          <p:spPr>
            <a:xfrm>
              <a:off x="698500" y="1667841"/>
              <a:ext cx="3470384" cy="897560"/>
            </a:xfrm>
            <a:prstGeom prst="wedgeRoundRectCallout">
              <a:avLst>
                <a:gd name="adj1" fmla="val -443"/>
                <a:gd name="adj2" fmla="val 86491"/>
                <a:gd name="adj3" fmla="val 16667"/>
              </a:avLst>
            </a:prstGeom>
            <a:gradFill flip="none" rotWithShape="1">
              <a:gsLst>
                <a:gs pos="0">
                  <a:srgbClr val="0096D6"/>
                </a:gs>
                <a:gs pos="100000">
                  <a:schemeClr val="accent3">
                    <a:lumMod val="10000"/>
                  </a:schemeClr>
                </a:gs>
              </a:gsLst>
              <a:lin ang="0" scaled="1"/>
              <a:tileRect/>
            </a:gra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kern="1200" dirty="0">
                <a:solidFill>
                  <a:srgbClr val="FFFFFF"/>
                </a:solidFill>
                <a:latin typeface="Arial"/>
                <a:ea typeface="+mn-ea"/>
                <a:cs typeface="+mn-cs"/>
              </a:endParaRPr>
            </a:p>
          </p:txBody>
        </p:sp>
        <p:sp>
          <p:nvSpPr>
            <p:cNvPr id="17" name="Rectangle 8"/>
            <p:cNvSpPr>
              <a:spLocks/>
            </p:cNvSpPr>
            <p:nvPr/>
          </p:nvSpPr>
          <p:spPr bwMode="auto">
            <a:xfrm>
              <a:off x="794619" y="1525236"/>
              <a:ext cx="3374264" cy="1162704"/>
            </a:xfrm>
            <a:prstGeom prst="rect">
              <a:avLst/>
            </a:prstGeom>
            <a:noFill/>
            <a:ln w="12700" cap="flat">
              <a:noFill/>
              <a:miter lim="800000"/>
              <a:headEnd type="none" w="med" len="med"/>
              <a:tailEnd type="none" w="med" len="med"/>
            </a:ln>
          </p:spPr>
          <p:txBody>
            <a:bodyPr lIns="50800" tIns="50800" rIns="50800" bIns="50800" anchor="ctr">
              <a:prstTxWarp prst="textNoShape">
                <a:avLst/>
              </a:prstTxWarp>
            </a:bodyPr>
            <a:lstStyle/>
            <a:p>
              <a:pPr algn="l" rtl="0">
                <a:defRPr/>
              </a:pPr>
              <a:r>
                <a:rPr lang="en-US" sz="1600" dirty="0">
                  <a:solidFill>
                    <a:srgbClr val="FFFFFF"/>
                  </a:solidFill>
                  <a:latin typeface="Helvetica" charset="0"/>
                  <a:ea typeface="Helvetica" charset="0"/>
                  <a:cs typeface="Helvetica" charset="0"/>
                  <a:sym typeface="Helvetica" charset="0"/>
                </a:rPr>
                <a:t>“65% of companies are deploying at least one enterprise social software tool.”</a:t>
              </a:r>
              <a:endParaRPr lang="en-US" sz="900" i="1" dirty="0">
                <a:solidFill>
                  <a:srgbClr val="FFFFFF"/>
                </a:solidFill>
                <a:latin typeface="Helvetica" charset="0"/>
                <a:ea typeface="Helvetica" charset="0"/>
                <a:cs typeface="Helvetica" charset="0"/>
                <a:sym typeface="Helvetica" charset="0"/>
              </a:endParaRPr>
            </a:p>
          </p:txBody>
        </p:sp>
      </p:grpSp>
      <p:grpSp>
        <p:nvGrpSpPr>
          <p:cNvPr id="3" name="Group 17"/>
          <p:cNvGrpSpPr/>
          <p:nvPr/>
        </p:nvGrpSpPr>
        <p:grpSpPr>
          <a:xfrm>
            <a:off x="457202" y="5144948"/>
            <a:ext cx="3289298" cy="1019012"/>
            <a:chOff x="698500" y="1566810"/>
            <a:chExt cx="3124200" cy="1121129"/>
          </a:xfrm>
        </p:grpSpPr>
        <p:sp>
          <p:nvSpPr>
            <p:cNvPr id="19" name="Rounded Rectangular Callout 18"/>
            <p:cNvSpPr/>
            <p:nvPr/>
          </p:nvSpPr>
          <p:spPr>
            <a:xfrm>
              <a:off x="698500" y="1576034"/>
              <a:ext cx="3124200" cy="1111905"/>
            </a:xfrm>
            <a:prstGeom prst="wedgeRoundRectCallout">
              <a:avLst>
                <a:gd name="adj1" fmla="val -4251"/>
                <a:gd name="adj2" fmla="val 82610"/>
                <a:gd name="adj3" fmla="val 16667"/>
              </a:avLst>
            </a:prstGeom>
            <a:gradFill flip="none" rotWithShape="1">
              <a:gsLst>
                <a:gs pos="0">
                  <a:srgbClr val="0096D6"/>
                </a:gs>
                <a:gs pos="100000">
                  <a:schemeClr val="accent3">
                    <a:lumMod val="10000"/>
                  </a:schemeClr>
                </a:gs>
              </a:gsLst>
              <a:lin ang="0" scaled="1"/>
              <a:tileRect/>
            </a:gra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kern="1200" dirty="0">
                <a:solidFill>
                  <a:srgbClr val="FFFFFF"/>
                </a:solidFill>
                <a:latin typeface="Arial"/>
                <a:ea typeface="+mn-ea"/>
                <a:cs typeface="+mn-cs"/>
              </a:endParaRPr>
            </a:p>
          </p:txBody>
        </p:sp>
        <p:sp>
          <p:nvSpPr>
            <p:cNvPr id="20" name="Rectangle 8"/>
            <p:cNvSpPr>
              <a:spLocks/>
            </p:cNvSpPr>
            <p:nvPr/>
          </p:nvSpPr>
          <p:spPr bwMode="auto">
            <a:xfrm>
              <a:off x="794620" y="1566810"/>
              <a:ext cx="2959545" cy="1121129"/>
            </a:xfrm>
            <a:prstGeom prst="rect">
              <a:avLst/>
            </a:prstGeom>
            <a:noFill/>
            <a:ln w="12700" cap="flat">
              <a:noFill/>
              <a:miter lim="800000"/>
              <a:headEnd type="none" w="med" len="med"/>
              <a:tailEnd type="none" w="med" len="med"/>
            </a:ln>
          </p:spPr>
          <p:txBody>
            <a:bodyPr lIns="50800" tIns="50800" rIns="50800" bIns="50800" anchor="ctr">
              <a:prstTxWarp prst="textNoShape">
                <a:avLst/>
              </a:prstTxWarp>
            </a:bodyPr>
            <a:lstStyle/>
            <a:p>
              <a:pPr algn="l" rtl="0">
                <a:defRPr/>
              </a:pPr>
              <a:r>
                <a:rPr lang="en-US" sz="1600" dirty="0">
                  <a:solidFill>
                    <a:srgbClr val="FFFFFF"/>
                  </a:solidFill>
                  <a:latin typeface="Helvetica" charset="0"/>
                  <a:ea typeface="Helvetica" charset="0"/>
                  <a:cs typeface="Helvetica" charset="0"/>
                  <a:sym typeface="Helvetica" charset="0"/>
                </a:rPr>
                <a:t>“</a:t>
              </a:r>
              <a:r>
                <a:rPr lang="en-US" sz="1600" kern="1200" dirty="0">
                  <a:solidFill>
                    <a:srgbClr val="FFFFFF"/>
                  </a:solidFill>
                  <a:latin typeface="Arial"/>
                  <a:ea typeface="+mn-ea"/>
                  <a:cs typeface="+mn-cs"/>
                </a:rPr>
                <a:t>20% of professional PCs will be managed under a hosted virtual desktop model by 2013.</a:t>
              </a:r>
              <a:r>
                <a:rPr lang="en-US" sz="1600" dirty="0">
                  <a:solidFill>
                    <a:srgbClr val="FFFFFF"/>
                  </a:solidFill>
                  <a:latin typeface="Helvetica" charset="0"/>
                  <a:ea typeface="Helvetica" charset="0"/>
                  <a:cs typeface="Helvetica" charset="0"/>
                  <a:sym typeface="Helvetica" charset="0"/>
                </a:rPr>
                <a:t>”</a:t>
              </a:r>
              <a:endParaRPr lang="en-US" sz="900" i="1" dirty="0">
                <a:solidFill>
                  <a:srgbClr val="FFFFFF"/>
                </a:solidFill>
                <a:latin typeface="Helvetica" charset="0"/>
                <a:ea typeface="Helvetica" charset="0"/>
                <a:cs typeface="Helvetica" charset="0"/>
                <a:sym typeface="Helvetica" charset="0"/>
              </a:endParaRPr>
            </a:p>
          </p:txBody>
        </p:sp>
      </p:grpSp>
      <p:grpSp>
        <p:nvGrpSpPr>
          <p:cNvPr id="4" name="Group 20"/>
          <p:cNvGrpSpPr/>
          <p:nvPr/>
        </p:nvGrpSpPr>
        <p:grpSpPr>
          <a:xfrm>
            <a:off x="6515101" y="3638549"/>
            <a:ext cx="2463801" cy="971551"/>
            <a:chOff x="6504940" y="2611084"/>
            <a:chExt cx="2956560" cy="1111905"/>
          </a:xfrm>
        </p:grpSpPr>
        <p:sp>
          <p:nvSpPr>
            <p:cNvPr id="22" name="Rounded Rectangular Callout 21"/>
            <p:cNvSpPr/>
            <p:nvPr/>
          </p:nvSpPr>
          <p:spPr>
            <a:xfrm>
              <a:off x="6504940" y="2611084"/>
              <a:ext cx="2956560" cy="1111905"/>
            </a:xfrm>
            <a:prstGeom prst="wedgeRoundRectCallout">
              <a:avLst>
                <a:gd name="adj1" fmla="val 37941"/>
                <a:gd name="adj2" fmla="val 94005"/>
                <a:gd name="adj3" fmla="val 16667"/>
              </a:avLst>
            </a:prstGeom>
            <a:gradFill flip="none" rotWithShape="1">
              <a:gsLst>
                <a:gs pos="0">
                  <a:srgbClr val="0096D6"/>
                </a:gs>
                <a:gs pos="100000">
                  <a:schemeClr val="accent3">
                    <a:lumMod val="10000"/>
                  </a:schemeClr>
                </a:gs>
              </a:gsLst>
              <a:lin ang="0" scaled="1"/>
              <a:tileRect/>
            </a:gra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kern="1200" dirty="0">
                <a:solidFill>
                  <a:srgbClr val="FFFFFF"/>
                </a:solidFill>
                <a:latin typeface="Arial"/>
                <a:ea typeface="+mn-ea"/>
                <a:cs typeface="+mn-cs"/>
              </a:endParaRPr>
            </a:p>
          </p:txBody>
        </p:sp>
        <p:sp>
          <p:nvSpPr>
            <p:cNvPr id="23" name="Rectangle 8"/>
            <p:cNvSpPr>
              <a:spLocks/>
            </p:cNvSpPr>
            <p:nvPr/>
          </p:nvSpPr>
          <p:spPr bwMode="auto">
            <a:xfrm>
              <a:off x="6646778" y="2673349"/>
              <a:ext cx="2723280" cy="1049640"/>
            </a:xfrm>
            <a:prstGeom prst="rect">
              <a:avLst/>
            </a:prstGeom>
            <a:noFill/>
            <a:ln w="12700" cap="flat">
              <a:noFill/>
              <a:miter lim="800000"/>
              <a:headEnd type="none" w="med" len="med"/>
              <a:tailEnd type="none" w="med" len="med"/>
            </a:ln>
          </p:spPr>
          <p:txBody>
            <a:bodyPr lIns="50800" tIns="50800" rIns="50800" bIns="50800" anchor="ctr">
              <a:prstTxWarp prst="textNoShape">
                <a:avLst/>
              </a:prstTxWarp>
            </a:bodyPr>
            <a:lstStyle/>
            <a:p>
              <a:pPr algn="l" rtl="0">
                <a:defRPr/>
              </a:pPr>
              <a:r>
                <a:rPr lang="en-US" sz="1600" dirty="0">
                  <a:solidFill>
                    <a:srgbClr val="FFFFFF"/>
                  </a:solidFill>
                  <a:latin typeface="Helvetica" charset="0"/>
                  <a:ea typeface="Helvetica" charset="0"/>
                  <a:cs typeface="Helvetica" charset="0"/>
                  <a:sym typeface="Helvetica" charset="0"/>
                </a:rPr>
                <a:t>“By 2013, over 90% of network data traffic will be video.”</a:t>
              </a:r>
              <a:endParaRPr lang="en-US" sz="900" i="1" dirty="0">
                <a:solidFill>
                  <a:srgbClr val="FFFFFF"/>
                </a:solidFill>
                <a:latin typeface="Helvetica" charset="0"/>
                <a:ea typeface="Helvetica" charset="0"/>
                <a:cs typeface="Helvetica" charset="0"/>
                <a:sym typeface="Helvetica" charset="0"/>
              </a:endParaRPr>
            </a:p>
          </p:txBody>
        </p:sp>
      </p:grpSp>
      <p:grpSp>
        <p:nvGrpSpPr>
          <p:cNvPr id="5" name="Group 23"/>
          <p:cNvGrpSpPr/>
          <p:nvPr/>
        </p:nvGrpSpPr>
        <p:grpSpPr>
          <a:xfrm>
            <a:off x="4826000" y="2033235"/>
            <a:ext cx="3365501" cy="938566"/>
            <a:chOff x="698500" y="1525236"/>
            <a:chExt cx="3124200" cy="1162704"/>
          </a:xfrm>
        </p:grpSpPr>
        <p:sp>
          <p:nvSpPr>
            <p:cNvPr id="25" name="Rounded Rectangular Callout 24"/>
            <p:cNvSpPr/>
            <p:nvPr/>
          </p:nvSpPr>
          <p:spPr>
            <a:xfrm>
              <a:off x="698500" y="1576034"/>
              <a:ext cx="3124200" cy="1111905"/>
            </a:xfrm>
            <a:prstGeom prst="wedgeRoundRectCallout">
              <a:avLst>
                <a:gd name="adj1" fmla="val -42893"/>
                <a:gd name="adj2" fmla="val 88944"/>
                <a:gd name="adj3" fmla="val 16667"/>
              </a:avLst>
            </a:prstGeom>
            <a:gradFill flip="none" rotWithShape="1">
              <a:gsLst>
                <a:gs pos="0">
                  <a:srgbClr val="0096D6"/>
                </a:gs>
                <a:gs pos="100000">
                  <a:schemeClr val="accent3">
                    <a:lumMod val="10000"/>
                  </a:schemeClr>
                </a:gs>
              </a:gsLst>
              <a:lin ang="0" scaled="1"/>
              <a:tileRect/>
            </a:gra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kern="1200" dirty="0">
                <a:solidFill>
                  <a:srgbClr val="FFFFFF"/>
                </a:solidFill>
                <a:latin typeface="Arial"/>
                <a:ea typeface="+mn-ea"/>
                <a:cs typeface="+mn-cs"/>
              </a:endParaRPr>
            </a:p>
          </p:txBody>
        </p:sp>
        <p:sp>
          <p:nvSpPr>
            <p:cNvPr id="26" name="Rectangle 8"/>
            <p:cNvSpPr>
              <a:spLocks/>
            </p:cNvSpPr>
            <p:nvPr/>
          </p:nvSpPr>
          <p:spPr bwMode="auto">
            <a:xfrm>
              <a:off x="794620" y="1525236"/>
              <a:ext cx="3028080" cy="1162704"/>
            </a:xfrm>
            <a:prstGeom prst="rect">
              <a:avLst/>
            </a:prstGeom>
            <a:noFill/>
            <a:ln w="12700" cap="flat">
              <a:noFill/>
              <a:miter lim="800000"/>
              <a:headEnd type="none" w="med" len="med"/>
              <a:tailEnd type="none" w="med" len="med"/>
            </a:ln>
          </p:spPr>
          <p:txBody>
            <a:bodyPr lIns="50800" tIns="50800" rIns="50800" bIns="50800" anchor="ctr">
              <a:prstTxWarp prst="textNoShape">
                <a:avLst/>
              </a:prstTxWarp>
            </a:bodyPr>
            <a:lstStyle/>
            <a:p>
              <a:pPr algn="l" rtl="0">
                <a:defRPr/>
              </a:pPr>
              <a:r>
                <a:rPr lang="en-US" sz="1600" dirty="0">
                  <a:solidFill>
                    <a:srgbClr val="FFFFFF"/>
                  </a:solidFill>
                  <a:latin typeface="Helvetica" charset="0"/>
                  <a:ea typeface="Helvetica" charset="0"/>
                  <a:cs typeface="Helvetica" charset="0"/>
                  <a:sym typeface="Helvetica" charset="0"/>
                </a:rPr>
                <a:t>“</a:t>
              </a:r>
              <a:r>
                <a:rPr lang="en-US" sz="1600" kern="1200" dirty="0">
                  <a:solidFill>
                    <a:srgbClr val="FFFFFF"/>
                  </a:solidFill>
                  <a:latin typeface="Arial"/>
                  <a:ea typeface="+mn-ea"/>
                  <a:cs typeface="+mn-cs"/>
                </a:rPr>
                <a:t>People spend more time on Facebook than any other website.</a:t>
              </a:r>
              <a:r>
                <a:rPr lang="en-US" sz="1600" dirty="0">
                  <a:solidFill>
                    <a:srgbClr val="FFFFFF"/>
                  </a:solidFill>
                  <a:latin typeface="Helvetica" charset="0"/>
                  <a:ea typeface="Helvetica" charset="0"/>
                  <a:cs typeface="Helvetica" charset="0"/>
                  <a:sym typeface="Helvetica" charset="0"/>
                </a:rPr>
                <a:t>”</a:t>
              </a:r>
              <a:endParaRPr lang="en-US" sz="900" i="1" dirty="0">
                <a:solidFill>
                  <a:srgbClr val="FFFFFF"/>
                </a:solidFill>
                <a:latin typeface="Helvetica" charset="0"/>
                <a:ea typeface="Helvetica" charset="0"/>
                <a:cs typeface="Helvetica" charset="0"/>
                <a:sym typeface="Helvetica" charset="0"/>
              </a:endParaRPr>
            </a:p>
          </p:txBody>
        </p:sp>
      </p:grpSp>
      <p:grpSp>
        <p:nvGrpSpPr>
          <p:cNvPr id="6" name="Group 26"/>
          <p:cNvGrpSpPr/>
          <p:nvPr/>
        </p:nvGrpSpPr>
        <p:grpSpPr>
          <a:xfrm>
            <a:off x="5715000" y="364677"/>
            <a:ext cx="3352799" cy="1070423"/>
            <a:chOff x="698500" y="1525238"/>
            <a:chExt cx="3201341" cy="1162702"/>
          </a:xfrm>
        </p:grpSpPr>
        <p:sp>
          <p:nvSpPr>
            <p:cNvPr id="28" name="Rounded Rectangular Callout 27"/>
            <p:cNvSpPr/>
            <p:nvPr/>
          </p:nvSpPr>
          <p:spPr>
            <a:xfrm>
              <a:off x="698500" y="1571972"/>
              <a:ext cx="3124200" cy="1088378"/>
            </a:xfrm>
            <a:prstGeom prst="wedgeRoundRectCallout">
              <a:avLst>
                <a:gd name="adj1" fmla="val 42777"/>
                <a:gd name="adj2" fmla="val 84208"/>
                <a:gd name="adj3" fmla="val 16667"/>
              </a:avLst>
            </a:prstGeom>
            <a:gradFill flip="none" rotWithShape="1">
              <a:gsLst>
                <a:gs pos="0">
                  <a:srgbClr val="0096D6"/>
                </a:gs>
                <a:gs pos="100000">
                  <a:schemeClr val="accent3">
                    <a:lumMod val="10000"/>
                  </a:schemeClr>
                </a:gs>
              </a:gsLst>
              <a:lin ang="0" scaled="1"/>
              <a:tileRect/>
            </a:gra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kern="1200" dirty="0">
                <a:solidFill>
                  <a:srgbClr val="FFFFFF"/>
                </a:solidFill>
                <a:latin typeface="Arial"/>
                <a:ea typeface="+mn-ea"/>
                <a:cs typeface="+mn-cs"/>
              </a:endParaRPr>
            </a:p>
          </p:txBody>
        </p:sp>
        <p:sp>
          <p:nvSpPr>
            <p:cNvPr id="29" name="Rectangle 8"/>
            <p:cNvSpPr>
              <a:spLocks/>
            </p:cNvSpPr>
            <p:nvPr/>
          </p:nvSpPr>
          <p:spPr bwMode="auto">
            <a:xfrm>
              <a:off x="794618" y="1525238"/>
              <a:ext cx="3105223" cy="1162702"/>
            </a:xfrm>
            <a:prstGeom prst="rect">
              <a:avLst/>
            </a:prstGeom>
            <a:noFill/>
            <a:ln w="12700" cap="flat">
              <a:noFill/>
              <a:miter lim="800000"/>
              <a:headEnd type="none" w="med" len="med"/>
              <a:tailEnd type="none" w="med" len="med"/>
            </a:ln>
          </p:spPr>
          <p:txBody>
            <a:bodyPr lIns="50800" tIns="50800" rIns="50800" bIns="50800" anchor="ctr">
              <a:prstTxWarp prst="textNoShape">
                <a:avLst/>
              </a:prstTxWarp>
            </a:bodyPr>
            <a:lstStyle/>
            <a:p>
              <a:pPr algn="l" rtl="0">
                <a:defRPr/>
              </a:pPr>
              <a:r>
                <a:rPr lang="en-US" sz="1600" dirty="0">
                  <a:solidFill>
                    <a:srgbClr val="FFFFFF"/>
                  </a:solidFill>
                  <a:latin typeface="Helvetica" charset="0"/>
                  <a:ea typeface="Helvetica" charset="0"/>
                  <a:cs typeface="Helvetica" charset="0"/>
                  <a:sym typeface="Helvetica" charset="0"/>
                </a:rPr>
                <a:t>“Android is the #1 OS for mobile platforms with more than 350,000 new activations per day.”</a:t>
              </a:r>
              <a:endParaRPr lang="en-US" sz="900" i="1" dirty="0">
                <a:solidFill>
                  <a:srgbClr val="FFFFFF"/>
                </a:solidFill>
                <a:latin typeface="Helvetica" charset="0"/>
                <a:ea typeface="Helvetica" charset="0"/>
                <a:cs typeface="Helvetica" charset="0"/>
                <a:sym typeface="Helvetica" charset="0"/>
              </a:endParaRPr>
            </a:p>
          </p:txBody>
        </p:sp>
      </p:grpSp>
      <p:grpSp>
        <p:nvGrpSpPr>
          <p:cNvPr id="15" name="Group 29"/>
          <p:cNvGrpSpPr/>
          <p:nvPr/>
        </p:nvGrpSpPr>
        <p:grpSpPr>
          <a:xfrm>
            <a:off x="2489200" y="361925"/>
            <a:ext cx="2971800" cy="1047776"/>
            <a:chOff x="698500" y="1525236"/>
            <a:chExt cx="2971800" cy="1162704"/>
          </a:xfrm>
        </p:grpSpPr>
        <p:sp>
          <p:nvSpPr>
            <p:cNvPr id="31" name="Rounded Rectangular Callout 30"/>
            <p:cNvSpPr/>
            <p:nvPr/>
          </p:nvSpPr>
          <p:spPr>
            <a:xfrm>
              <a:off x="698500" y="1576034"/>
              <a:ext cx="2971800" cy="1111905"/>
            </a:xfrm>
            <a:prstGeom prst="wedgeRoundRectCallout">
              <a:avLst>
                <a:gd name="adj1" fmla="val 4009"/>
                <a:gd name="adj2" fmla="val 86477"/>
                <a:gd name="adj3" fmla="val 16667"/>
              </a:avLst>
            </a:prstGeom>
            <a:gradFill flip="none" rotWithShape="1">
              <a:gsLst>
                <a:gs pos="0">
                  <a:srgbClr val="0096D6"/>
                </a:gs>
                <a:gs pos="100000">
                  <a:schemeClr val="accent3">
                    <a:lumMod val="10000"/>
                  </a:schemeClr>
                </a:gs>
              </a:gsLst>
              <a:lin ang="0" scaled="1"/>
              <a:tileRect/>
            </a:gra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kern="1200" dirty="0">
                <a:solidFill>
                  <a:srgbClr val="FFFFFF"/>
                </a:solidFill>
                <a:latin typeface="Arial"/>
                <a:ea typeface="+mn-ea"/>
                <a:cs typeface="+mn-cs"/>
              </a:endParaRPr>
            </a:p>
          </p:txBody>
        </p:sp>
        <p:sp>
          <p:nvSpPr>
            <p:cNvPr id="32" name="Rectangle 8"/>
            <p:cNvSpPr>
              <a:spLocks/>
            </p:cNvSpPr>
            <p:nvPr/>
          </p:nvSpPr>
          <p:spPr bwMode="auto">
            <a:xfrm>
              <a:off x="794620" y="1525236"/>
              <a:ext cx="2875680" cy="1162704"/>
            </a:xfrm>
            <a:prstGeom prst="rect">
              <a:avLst/>
            </a:prstGeom>
            <a:noFill/>
            <a:ln w="12700" cap="flat">
              <a:noFill/>
              <a:miter lim="800000"/>
              <a:headEnd type="none" w="med" len="med"/>
              <a:tailEnd type="none" w="med" len="med"/>
            </a:ln>
          </p:spPr>
          <p:txBody>
            <a:bodyPr lIns="50800" tIns="50800" rIns="50800" bIns="50800" anchor="ctr">
              <a:prstTxWarp prst="textNoShape">
                <a:avLst/>
              </a:prstTxWarp>
            </a:bodyPr>
            <a:lstStyle/>
            <a:p>
              <a:pPr algn="l" rtl="0">
                <a:defRPr/>
              </a:pPr>
              <a:r>
                <a:rPr lang="en-US" sz="1600" dirty="0">
                  <a:solidFill>
                    <a:srgbClr val="FFFFFF"/>
                  </a:solidFill>
                  <a:latin typeface="Helvetica" charset="0"/>
                  <a:ea typeface="Helvetica" charset="0"/>
                  <a:cs typeface="Helvetica" charset="0"/>
                  <a:sym typeface="Helvetica" charset="0"/>
                </a:rPr>
                <a:t>“Sales of smartphones and tablets are now greater than all PCs, including notebooks.”</a:t>
              </a:r>
              <a:endParaRPr lang="en-US" sz="900" i="1" dirty="0">
                <a:solidFill>
                  <a:srgbClr val="FFFFFF"/>
                </a:solidFill>
                <a:latin typeface="Helvetica" charset="0"/>
                <a:ea typeface="Helvetica" charset="0"/>
                <a:cs typeface="Helvetica" charset="0"/>
                <a:sym typeface="Helvetica" charset="0"/>
              </a:endParaRPr>
            </a:p>
          </p:txBody>
        </p:sp>
      </p:grpSp>
      <p:grpSp>
        <p:nvGrpSpPr>
          <p:cNvPr id="18" name="Group 32"/>
          <p:cNvGrpSpPr/>
          <p:nvPr/>
        </p:nvGrpSpPr>
        <p:grpSpPr>
          <a:xfrm>
            <a:off x="4403053" y="5144948"/>
            <a:ext cx="2867310" cy="1019012"/>
            <a:chOff x="698500" y="1450773"/>
            <a:chExt cx="3124200" cy="1292568"/>
          </a:xfrm>
        </p:grpSpPr>
        <p:sp>
          <p:nvSpPr>
            <p:cNvPr id="34" name="Rounded Rectangular Callout 33"/>
            <p:cNvSpPr/>
            <p:nvPr/>
          </p:nvSpPr>
          <p:spPr>
            <a:xfrm>
              <a:off x="698500" y="1450773"/>
              <a:ext cx="3124200" cy="1292568"/>
            </a:xfrm>
            <a:prstGeom prst="wedgeRoundRectCallout">
              <a:avLst>
                <a:gd name="adj1" fmla="val 1230"/>
                <a:gd name="adj2" fmla="val 104047"/>
                <a:gd name="adj3" fmla="val 16667"/>
              </a:avLst>
            </a:prstGeom>
            <a:gradFill flip="none" rotWithShape="1">
              <a:gsLst>
                <a:gs pos="0">
                  <a:srgbClr val="0096D6"/>
                </a:gs>
                <a:gs pos="100000">
                  <a:schemeClr val="accent3">
                    <a:lumMod val="10000"/>
                  </a:schemeClr>
                </a:gs>
              </a:gsLst>
              <a:lin ang="0" scaled="1"/>
              <a:tileRect/>
            </a:gra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kern="1200" dirty="0">
                <a:solidFill>
                  <a:srgbClr val="FFFFFF"/>
                </a:solidFill>
                <a:latin typeface="Arial"/>
                <a:ea typeface="+mn-ea"/>
                <a:cs typeface="+mn-cs"/>
              </a:endParaRPr>
            </a:p>
          </p:txBody>
        </p:sp>
        <p:sp>
          <p:nvSpPr>
            <p:cNvPr id="35" name="Rectangle 8"/>
            <p:cNvSpPr>
              <a:spLocks/>
            </p:cNvSpPr>
            <p:nvPr/>
          </p:nvSpPr>
          <p:spPr bwMode="auto">
            <a:xfrm>
              <a:off x="794620" y="1525236"/>
              <a:ext cx="3028080" cy="1162704"/>
            </a:xfrm>
            <a:prstGeom prst="rect">
              <a:avLst/>
            </a:prstGeom>
            <a:noFill/>
            <a:ln w="12700" cap="flat">
              <a:noFill/>
              <a:miter lim="800000"/>
              <a:headEnd type="none" w="med" len="med"/>
              <a:tailEnd type="none" w="med" len="med"/>
            </a:ln>
          </p:spPr>
          <p:txBody>
            <a:bodyPr lIns="50800" tIns="50800" rIns="50800" bIns="50800" anchor="ctr">
              <a:prstTxWarp prst="textNoShape">
                <a:avLst/>
              </a:prstTxWarp>
            </a:bodyPr>
            <a:lstStyle/>
            <a:p>
              <a:pPr algn="l" rtl="0">
                <a:defRPr/>
              </a:pPr>
              <a:r>
                <a:rPr lang="en-US" sz="1600" dirty="0">
                  <a:solidFill>
                    <a:srgbClr val="FFFFFF"/>
                  </a:solidFill>
                  <a:latin typeface="Helvetica" charset="0"/>
                  <a:ea typeface="Helvetica" charset="0"/>
                  <a:cs typeface="Helvetica" charset="0"/>
                  <a:sym typeface="Helvetica" charset="0"/>
                </a:rPr>
                <a:t>“60% of server workloads will be virtualized by 2013.”</a:t>
              </a:r>
              <a:endParaRPr lang="en-US" sz="900" i="1" dirty="0">
                <a:solidFill>
                  <a:srgbClr val="FFFFFF"/>
                </a:solidFill>
                <a:latin typeface="Helvetica" charset="0"/>
                <a:ea typeface="Helvetica" charset="0"/>
                <a:cs typeface="Helvetica" charset="0"/>
                <a:sym typeface="Helvetica" charset="0"/>
              </a:endParaRPr>
            </a:p>
          </p:txBody>
        </p:sp>
      </p:grpSp>
      <p:grpSp>
        <p:nvGrpSpPr>
          <p:cNvPr id="21" name="Group 35"/>
          <p:cNvGrpSpPr/>
          <p:nvPr/>
        </p:nvGrpSpPr>
        <p:grpSpPr>
          <a:xfrm>
            <a:off x="3149599" y="3625849"/>
            <a:ext cx="2895601" cy="971551"/>
            <a:chOff x="6673084" y="2727363"/>
            <a:chExt cx="2956560" cy="1111905"/>
          </a:xfrm>
        </p:grpSpPr>
        <p:sp>
          <p:nvSpPr>
            <p:cNvPr id="37" name="Rounded Rectangular Callout 36"/>
            <p:cNvSpPr/>
            <p:nvPr/>
          </p:nvSpPr>
          <p:spPr>
            <a:xfrm>
              <a:off x="6673084" y="2727363"/>
              <a:ext cx="2956560" cy="1111905"/>
            </a:xfrm>
            <a:prstGeom prst="wedgeRoundRectCallout">
              <a:avLst>
                <a:gd name="adj1" fmla="val -44720"/>
                <a:gd name="adj2" fmla="val 90083"/>
                <a:gd name="adj3" fmla="val 16667"/>
              </a:avLst>
            </a:prstGeom>
            <a:gradFill flip="none" rotWithShape="1">
              <a:gsLst>
                <a:gs pos="0">
                  <a:srgbClr val="0096D6"/>
                </a:gs>
                <a:gs pos="100000">
                  <a:schemeClr val="accent3">
                    <a:lumMod val="10000"/>
                  </a:schemeClr>
                </a:gs>
              </a:gsLst>
              <a:lin ang="0" scaled="1"/>
              <a:tileRect/>
            </a:gradFill>
            <a:ln>
              <a:solidFill>
                <a:schemeClr val="bg1">
                  <a:lumMod val="95000"/>
                  <a:alpha val="60001"/>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kern="1200" dirty="0">
                <a:solidFill>
                  <a:srgbClr val="FFFFFF"/>
                </a:solidFill>
                <a:latin typeface="Arial"/>
                <a:ea typeface="+mn-ea"/>
                <a:cs typeface="+mn-cs"/>
              </a:endParaRPr>
            </a:p>
          </p:txBody>
        </p:sp>
        <p:sp>
          <p:nvSpPr>
            <p:cNvPr id="38" name="Rectangle 8"/>
            <p:cNvSpPr>
              <a:spLocks/>
            </p:cNvSpPr>
            <p:nvPr/>
          </p:nvSpPr>
          <p:spPr bwMode="auto">
            <a:xfrm>
              <a:off x="6786899" y="2731489"/>
              <a:ext cx="2723280" cy="1049640"/>
            </a:xfrm>
            <a:prstGeom prst="rect">
              <a:avLst/>
            </a:prstGeom>
            <a:noFill/>
            <a:ln w="12700" cap="flat">
              <a:noFill/>
              <a:miter lim="800000"/>
              <a:headEnd type="none" w="med" len="med"/>
              <a:tailEnd type="none" w="med" len="med"/>
            </a:ln>
          </p:spPr>
          <p:txBody>
            <a:bodyPr lIns="50800" tIns="50800" rIns="50800" bIns="50800" anchor="ctr">
              <a:prstTxWarp prst="textNoShape">
                <a:avLst/>
              </a:prstTxWarp>
            </a:bodyPr>
            <a:lstStyle/>
            <a:p>
              <a:pPr algn="l" rtl="0">
                <a:defRPr/>
              </a:pPr>
              <a:r>
                <a:rPr lang="en-US" sz="1600" dirty="0">
                  <a:solidFill>
                    <a:srgbClr val="FFFFFF"/>
                  </a:solidFill>
                  <a:latin typeface="Helvetica" charset="0"/>
                  <a:ea typeface="Helvetica" charset="0"/>
                  <a:cs typeface="Helvetica" charset="0"/>
                  <a:sym typeface="Helvetica" charset="0"/>
                </a:rPr>
                <a:t>“One third of corporations say they are using video at least once per week.”</a:t>
              </a:r>
              <a:endParaRPr lang="en-US" sz="900" i="1" dirty="0">
                <a:solidFill>
                  <a:srgbClr val="FFFFFF"/>
                </a:solidFill>
                <a:latin typeface="Helvetica" charset="0"/>
                <a:ea typeface="Helvetica" charset="0"/>
                <a:cs typeface="Helvetica" charset="0"/>
                <a:sym typeface="Helvetica" charset="0"/>
              </a:endParaRPr>
            </a:p>
          </p:txBody>
        </p:sp>
      </p:grpSp>
    </p:spTree>
    <p:extLst>
      <p:ext uri="{BB962C8B-B14F-4D97-AF65-F5344CB8AC3E}">
        <p14:creationId xmlns:p14="http://schemas.microsoft.com/office/powerpoint/2010/main" val="3906834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8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70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p:tgtEl>
                                          <p:spTgt spid="14"/>
                                        </p:tgtEl>
                                        <p:attrNameLst>
                                          <p:attrName>ppt_x</p:attrName>
                                        </p:attrNameLst>
                                      </p:cBhvr>
                                      <p:tavLst>
                                        <p:tav tm="0">
                                          <p:val>
                                            <p:strVal val="#ppt_x+#ppt_w*1.125000"/>
                                          </p:val>
                                        </p:tav>
                                        <p:tav tm="100000">
                                          <p:val>
                                            <p:strVal val="#ppt_x"/>
                                          </p:val>
                                        </p:tav>
                                      </p:tavLst>
                                    </p:anim>
                                    <p:animEffect transition="in" filter="wipe(left)">
                                      <p:cBhvr>
                                        <p:cTn id="50" dur="500"/>
                                        <p:tgtEl>
                                          <p:spTgt spid="14"/>
                                        </p:tgtEl>
                                      </p:cBhvr>
                                    </p:animEffect>
                                  </p:childTnLst>
                                </p:cTn>
                              </p:par>
                              <p:par>
                                <p:cTn id="51" presetID="12" presetClass="entr" presetSubtype="2"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p:tgtEl>
                                          <p:spTgt spid="11"/>
                                        </p:tgtEl>
                                        <p:attrNameLst>
                                          <p:attrName>ppt_x</p:attrName>
                                        </p:attrNameLst>
                                      </p:cBhvr>
                                      <p:tavLst>
                                        <p:tav tm="0">
                                          <p:val>
                                            <p:strVal val="#ppt_x+#ppt_w*1.125000"/>
                                          </p:val>
                                        </p:tav>
                                        <p:tav tm="100000">
                                          <p:val>
                                            <p:strVal val="#ppt_x"/>
                                          </p:val>
                                        </p:tav>
                                      </p:tavLst>
                                    </p:anim>
                                    <p:animEffect transition="in" filter="wipe(left)">
                                      <p:cBhvr>
                                        <p:cTn id="54" dur="500"/>
                                        <p:tgtEl>
                                          <p:spTgt spid="11"/>
                                        </p:tgtEl>
                                      </p:cBhvr>
                                    </p:animEffect>
                                  </p:childTnLst>
                                </p:cTn>
                              </p:par>
                              <p:par>
                                <p:cTn id="55" presetID="12" presetClass="entr" presetSubtype="8"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p:tgtEl>
                                          <p:spTgt spid="12"/>
                                        </p:tgtEl>
                                        <p:attrNameLst>
                                          <p:attrName>ppt_x</p:attrName>
                                        </p:attrNameLst>
                                      </p:cBhvr>
                                      <p:tavLst>
                                        <p:tav tm="0">
                                          <p:val>
                                            <p:strVal val="#ppt_x-#ppt_w*1.125000"/>
                                          </p:val>
                                        </p:tav>
                                        <p:tav tm="100000">
                                          <p:val>
                                            <p:strVal val="#ppt_x"/>
                                          </p:val>
                                        </p:tav>
                                      </p:tavLst>
                                    </p:anim>
                                    <p:animEffect transition="in" filter="wipe(right)">
                                      <p:cBhvr>
                                        <p:cTn id="58" dur="500"/>
                                        <p:tgtEl>
                                          <p:spTgt spid="12"/>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1000"/>
                                        <p:tgtEl>
                                          <p:spTgt spid="10"/>
                                        </p:tgtEl>
                                      </p:cBhvr>
                                    </p:animEffect>
                                  </p:childTnLst>
                                </p:cTn>
                              </p:par>
                              <p:par>
                                <p:cTn id="63" presetID="12" presetClass="exit" presetSubtype="2" fill="hold" grpId="1" nodeType="withEffect">
                                  <p:stCondLst>
                                    <p:cond delay="0"/>
                                  </p:stCondLst>
                                  <p:childTnLst>
                                    <p:anim calcmode="lin" valueType="num">
                                      <p:cBhvr additive="base">
                                        <p:cTn id="64" dur="750"/>
                                        <p:tgtEl>
                                          <p:spTgt spid="14"/>
                                        </p:tgtEl>
                                        <p:attrNameLst>
                                          <p:attrName>ppt_x</p:attrName>
                                        </p:attrNameLst>
                                      </p:cBhvr>
                                      <p:tavLst>
                                        <p:tav tm="0">
                                          <p:val>
                                            <p:strVal val="#ppt_x"/>
                                          </p:val>
                                        </p:tav>
                                        <p:tav tm="100000">
                                          <p:val>
                                            <p:strVal val="#ppt_x+#ppt_w*1.125000"/>
                                          </p:val>
                                        </p:tav>
                                      </p:tavLst>
                                    </p:anim>
                                    <p:animEffect transition="out" filter="wipe(right)">
                                      <p:cBhvr>
                                        <p:cTn id="65" dur="750"/>
                                        <p:tgtEl>
                                          <p:spTgt spid="14"/>
                                        </p:tgtEl>
                                      </p:cBhvr>
                                    </p:animEffect>
                                    <p:set>
                                      <p:cBhvr>
                                        <p:cTn id="66" dur="1" fill="hold">
                                          <p:stCondLst>
                                            <p:cond delay="749"/>
                                          </p:stCondLst>
                                        </p:cTn>
                                        <p:tgtEl>
                                          <p:spTgt spid="14"/>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1000"/>
                                        <p:tgtEl>
                                          <p:spTgt spid="7"/>
                                        </p:tgtEl>
                                      </p:cBhvr>
                                    </p:animEffect>
                                  </p:childTnLst>
                                </p:cTn>
                              </p:par>
                              <p:par>
                                <p:cTn id="77" presetID="10" presetClass="exit" presetSubtype="0" fill="hold" nodeType="withEffect">
                                  <p:stCondLst>
                                    <p:cond delay="0"/>
                                  </p:stCondLst>
                                  <p:childTnLst>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5"/>
                                        </p:tgtEl>
                                      </p:cBhvr>
                                    </p:animEffect>
                                    <p:set>
                                      <p:cBhvr>
                                        <p:cTn id="82" dur="1" fill="hold">
                                          <p:stCondLst>
                                            <p:cond delay="499"/>
                                          </p:stCondLst>
                                        </p:cTn>
                                        <p:tgtEl>
                                          <p:spTgt spid="5"/>
                                        </p:tgtEl>
                                        <p:attrNameLst>
                                          <p:attrName>style.visibility</p:attrName>
                                        </p:attrNameLst>
                                      </p:cBhvr>
                                      <p:to>
                                        <p:strVal val="hidden"/>
                                      </p:to>
                                    </p:set>
                                  </p:childTnLst>
                                </p:cTn>
                              </p:par>
                            </p:childTnLst>
                          </p:cTn>
                        </p:par>
                        <p:par>
                          <p:cTn id="83" fill="hold">
                            <p:stCondLst>
                              <p:cond delay="2500"/>
                            </p:stCondLst>
                            <p:childTnLst>
                              <p:par>
                                <p:cTn id="84" presetID="10" presetClass="entr" presetSubtype="0" fill="hold" grpId="0" nodeType="after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1000"/>
                                        <p:tgtEl>
                                          <p:spTgt spid="8"/>
                                        </p:tgtEl>
                                      </p:cBhvr>
                                    </p:animEffect>
                                  </p:childTnLst>
                                </p:cTn>
                              </p:par>
                              <p:par>
                                <p:cTn id="87" presetID="12" presetClass="exit" presetSubtype="2" fill="hold" grpId="1" nodeType="withEffect">
                                  <p:stCondLst>
                                    <p:cond delay="0"/>
                                  </p:stCondLst>
                                  <p:childTnLst>
                                    <p:anim calcmode="lin" valueType="num">
                                      <p:cBhvr additive="base">
                                        <p:cTn id="88" dur="750"/>
                                        <p:tgtEl>
                                          <p:spTgt spid="11"/>
                                        </p:tgtEl>
                                        <p:attrNameLst>
                                          <p:attrName>ppt_x</p:attrName>
                                        </p:attrNameLst>
                                      </p:cBhvr>
                                      <p:tavLst>
                                        <p:tav tm="0">
                                          <p:val>
                                            <p:strVal val="#ppt_x"/>
                                          </p:val>
                                        </p:tav>
                                        <p:tav tm="100000">
                                          <p:val>
                                            <p:strVal val="#ppt_x+#ppt_w*1.125000"/>
                                          </p:val>
                                        </p:tav>
                                      </p:tavLst>
                                    </p:anim>
                                    <p:animEffect transition="out" filter="wipe(right)">
                                      <p:cBhvr>
                                        <p:cTn id="89" dur="750"/>
                                        <p:tgtEl>
                                          <p:spTgt spid="11"/>
                                        </p:tgtEl>
                                      </p:cBhvr>
                                    </p:animEffect>
                                    <p:set>
                                      <p:cBhvr>
                                        <p:cTn id="90" dur="1" fill="hold">
                                          <p:stCondLst>
                                            <p:cond delay="749"/>
                                          </p:stCondLst>
                                        </p:cTn>
                                        <p:tgtEl>
                                          <p:spTgt spid="11"/>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4"/>
                                        </p:tgtEl>
                                      </p:cBhvr>
                                    </p:animEffect>
                                    <p:set>
                                      <p:cBhvr>
                                        <p:cTn id="96" dur="1" fill="hold">
                                          <p:stCondLst>
                                            <p:cond delay="499"/>
                                          </p:stCondLst>
                                        </p:cTn>
                                        <p:tgtEl>
                                          <p:spTgt spid="4"/>
                                        </p:tgtEl>
                                        <p:attrNameLst>
                                          <p:attrName>style.visibility</p:attrName>
                                        </p:attrNameLst>
                                      </p:cBhvr>
                                      <p:to>
                                        <p:strVal val="hidden"/>
                                      </p:to>
                                    </p:set>
                                  </p:childTnLst>
                                </p:cTn>
                              </p:par>
                            </p:childTnLst>
                          </p:cTn>
                        </p:par>
                        <p:par>
                          <p:cTn id="97" fill="hold">
                            <p:stCondLst>
                              <p:cond delay="3500"/>
                            </p:stCondLst>
                            <p:childTnLst>
                              <p:par>
                                <p:cTn id="98" presetID="10" presetClass="entr" presetSubtype="0" fill="hold" grpId="0" nodeType="after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fade">
                                      <p:cBhvr>
                                        <p:cTn id="100" dur="1000"/>
                                        <p:tgtEl>
                                          <p:spTgt spid="9"/>
                                        </p:tgtEl>
                                      </p:cBhvr>
                                    </p:animEffect>
                                  </p:childTnLst>
                                </p:cTn>
                              </p:par>
                              <p:par>
                                <p:cTn id="101" presetID="12" presetClass="exit" presetSubtype="8" fill="hold" grpId="1" nodeType="withEffect">
                                  <p:stCondLst>
                                    <p:cond delay="0"/>
                                  </p:stCondLst>
                                  <p:childTnLst>
                                    <p:anim calcmode="lin" valueType="num">
                                      <p:cBhvr additive="base">
                                        <p:cTn id="102" dur="750"/>
                                        <p:tgtEl>
                                          <p:spTgt spid="12"/>
                                        </p:tgtEl>
                                        <p:attrNameLst>
                                          <p:attrName>ppt_x</p:attrName>
                                        </p:attrNameLst>
                                      </p:cBhvr>
                                      <p:tavLst>
                                        <p:tav tm="0">
                                          <p:val>
                                            <p:strVal val="#ppt_x"/>
                                          </p:val>
                                        </p:tav>
                                        <p:tav tm="100000">
                                          <p:val>
                                            <p:strVal val="#ppt_x-#ppt_w*1.125000"/>
                                          </p:val>
                                        </p:tav>
                                      </p:tavLst>
                                    </p:anim>
                                    <p:animEffect transition="out" filter="wipe(left)">
                                      <p:cBhvr>
                                        <p:cTn id="103" dur="750"/>
                                        <p:tgtEl>
                                          <p:spTgt spid="12"/>
                                        </p:tgtEl>
                                      </p:cBhvr>
                                    </p:animEffect>
                                    <p:set>
                                      <p:cBhvr>
                                        <p:cTn id="104" dur="1" fill="hold">
                                          <p:stCondLst>
                                            <p:cond delay="749"/>
                                          </p:stCondLst>
                                        </p:cTn>
                                        <p:tgtEl>
                                          <p:spTgt spid="1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8"/>
                                        </p:tgtEl>
                                      </p:cBhvr>
                                    </p:animEffect>
                                    <p:set>
                                      <p:cBhvr>
                                        <p:cTn id="107" dur="1" fill="hold">
                                          <p:stCondLst>
                                            <p:cond delay="499"/>
                                          </p:stCondLst>
                                        </p:cTn>
                                        <p:tgtEl>
                                          <p:spTgt spid="18"/>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3"/>
                                        </p:tgtEl>
                                      </p:cBhvr>
                                    </p:animEffect>
                                    <p:set>
                                      <p:cBhvr>
                                        <p:cTn id="1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animBg="1"/>
      <p:bldP spid="12" grpId="1" animBg="1"/>
      <p:bldP spid="14" grpId="0" animBg="1"/>
      <p:bldP spid="1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Cisco Validated Designs</a:t>
            </a:r>
            <a:endParaRPr lang="en-US" dirty="0"/>
          </a:p>
        </p:txBody>
      </p:sp>
      <p:sp>
        <p:nvSpPr>
          <p:cNvPr id="30" name="Round Same Side Corner Rectangle 29"/>
          <p:cNvSpPr/>
          <p:nvPr/>
        </p:nvSpPr>
        <p:spPr>
          <a:xfrm rot="5400000" flipH="1" flipV="1">
            <a:off x="2090168" y="-725605"/>
            <a:ext cx="496366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 name="Round Same Side Corner Rectangle 30"/>
          <p:cNvSpPr/>
          <p:nvPr/>
        </p:nvSpPr>
        <p:spPr>
          <a:xfrm flipH="1">
            <a:off x="4886381" y="1676427"/>
            <a:ext cx="3973838" cy="4340691"/>
          </a:xfrm>
          <a:prstGeom prst="round2SameRect">
            <a:avLst>
              <a:gd name="adj1" fmla="val 5439"/>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3643536"/>
            <a:ext cx="9144000" cy="243371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 name="TextBox 3"/>
          <p:cNvSpPr txBox="1">
            <a:spLocks noChangeArrowheads="1"/>
          </p:cNvSpPr>
          <p:nvPr/>
        </p:nvSpPr>
        <p:spPr bwMode="auto">
          <a:xfrm>
            <a:off x="378373" y="1671448"/>
            <a:ext cx="4367248" cy="3888757"/>
          </a:xfrm>
          <a:prstGeom prst="rect">
            <a:avLst/>
          </a:prstGeom>
          <a:noFill/>
          <a:ln w="9525">
            <a:noFill/>
            <a:miter lim="800000"/>
            <a:headEnd/>
            <a:tailEnd/>
          </a:ln>
        </p:spPr>
        <p:txBody>
          <a:bodyPr wrap="square">
            <a:spAutoFit/>
          </a:bodyPr>
          <a:lstStyle/>
          <a:p>
            <a:pPr indent="-228600">
              <a:lnSpc>
                <a:spcPct val="95000"/>
              </a:lnSpc>
              <a:spcBef>
                <a:spcPts val="1800"/>
              </a:spcBef>
              <a:spcAft>
                <a:spcPts val="600"/>
              </a:spcAft>
              <a:buSzPct val="90000"/>
              <a:defRPr/>
            </a:pPr>
            <a:r>
              <a:rPr lang="en-US"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VXI Cisco Validated Designs:</a:t>
            </a:r>
          </a:p>
          <a:p>
            <a:pPr marL="290513" lvl="1" indent="-179388">
              <a:lnSpc>
                <a:spcPct val="95000"/>
              </a:lnSpc>
              <a:spcAft>
                <a:spcPts val="600"/>
              </a:spcAft>
              <a:buSzPct val="80000"/>
              <a:buFont typeface="Arial"/>
              <a:buChar char="•"/>
              <a:defRPr/>
            </a:pPr>
            <a:r>
              <a:rPr lang="en-US" sz="1600" dirty="0" smtClean="0">
                <a:solidFill>
                  <a:srgbClr val="3A3A3A"/>
                </a:solidFill>
                <a:latin typeface="+mj-lt"/>
              </a:rPr>
              <a:t>Citrix XenDesktop</a:t>
            </a:r>
          </a:p>
          <a:p>
            <a:pPr marL="290513" lvl="1" indent="-179388">
              <a:lnSpc>
                <a:spcPct val="95000"/>
              </a:lnSpc>
              <a:spcAft>
                <a:spcPts val="600"/>
              </a:spcAft>
              <a:buSzPct val="80000"/>
              <a:buFont typeface="Arial"/>
              <a:buChar char="•"/>
              <a:defRPr/>
            </a:pPr>
            <a:r>
              <a:rPr lang="en-US" sz="1600" dirty="0" smtClean="0">
                <a:solidFill>
                  <a:srgbClr val="3A3A3A"/>
                </a:solidFill>
                <a:latin typeface="+mj-lt"/>
              </a:rPr>
              <a:t>VMware View</a:t>
            </a:r>
          </a:p>
          <a:p>
            <a:pPr indent="-228600">
              <a:lnSpc>
                <a:spcPct val="95000"/>
              </a:lnSpc>
              <a:spcBef>
                <a:spcPts val="1800"/>
              </a:spcBef>
              <a:spcAft>
                <a:spcPts val="600"/>
              </a:spcAft>
              <a:buSzPct val="90000"/>
              <a:defRPr/>
            </a:pPr>
            <a:r>
              <a:rPr lang="en-US"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Growing partner ecosystem including:</a:t>
            </a:r>
          </a:p>
          <a:p>
            <a:pPr marL="290513" lvl="1" indent="-179388">
              <a:lnSpc>
                <a:spcPct val="95000"/>
              </a:lnSpc>
              <a:spcAft>
                <a:spcPts val="600"/>
              </a:spcAft>
              <a:buSzPct val="80000"/>
              <a:buFont typeface="Arial"/>
              <a:buChar char="•"/>
              <a:defRPr/>
            </a:pPr>
            <a:r>
              <a:rPr lang="en-US" sz="1600" dirty="0" smtClean="0">
                <a:solidFill>
                  <a:srgbClr val="3A3A3A"/>
                </a:solidFill>
                <a:latin typeface="+mj-lt"/>
              </a:rPr>
              <a:t>NetApp, EMC, Intel, Wyse </a:t>
            </a:r>
          </a:p>
          <a:p>
            <a:pPr marL="290513" lvl="1" indent="-179388">
              <a:lnSpc>
                <a:spcPct val="95000"/>
              </a:lnSpc>
              <a:spcAft>
                <a:spcPts val="600"/>
              </a:spcAft>
              <a:buSzPct val="80000"/>
              <a:buFont typeface="Arial"/>
              <a:buChar char="•"/>
              <a:defRPr/>
            </a:pPr>
            <a:r>
              <a:rPr lang="en-US" sz="1600" dirty="0" smtClean="0">
                <a:solidFill>
                  <a:srgbClr val="3A3A3A"/>
                </a:solidFill>
                <a:latin typeface="+mj-lt"/>
              </a:rPr>
              <a:t>Samsung, AppSense, Microsoft, McAfee</a:t>
            </a:r>
          </a:p>
          <a:p>
            <a:pPr marL="290513" lvl="1" indent="-179388">
              <a:lnSpc>
                <a:spcPct val="95000"/>
              </a:lnSpc>
              <a:spcAft>
                <a:spcPts val="600"/>
              </a:spcAft>
              <a:buSzPct val="80000"/>
              <a:buFont typeface="Arial"/>
              <a:buChar char="•"/>
              <a:defRPr/>
            </a:pPr>
            <a:r>
              <a:rPr lang="en-US" sz="1600" dirty="0" smtClean="0">
                <a:solidFill>
                  <a:srgbClr val="3A3A3A"/>
                </a:solidFill>
                <a:latin typeface="+mj-lt"/>
              </a:rPr>
              <a:t>LiquidwareLabs, Trend Micro, Atlantis, Unidesk</a:t>
            </a:r>
          </a:p>
          <a:p>
            <a:pPr indent="-228600">
              <a:lnSpc>
                <a:spcPct val="95000"/>
              </a:lnSpc>
              <a:spcBef>
                <a:spcPts val="1800"/>
              </a:spcBef>
              <a:spcAft>
                <a:spcPts val="600"/>
              </a:spcAft>
              <a:buSzPct val="90000"/>
              <a:defRPr/>
            </a:pPr>
            <a:r>
              <a:rPr lang="en-US"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Increasing number of channel partners:</a:t>
            </a:r>
          </a:p>
          <a:p>
            <a:pPr marL="290513" lvl="1" indent="-179388">
              <a:lnSpc>
                <a:spcPct val="95000"/>
              </a:lnSpc>
              <a:spcAft>
                <a:spcPts val="600"/>
              </a:spcAft>
              <a:buSzPct val="80000"/>
              <a:buFont typeface="Arial"/>
              <a:buChar char="•"/>
              <a:defRPr/>
            </a:pPr>
            <a:r>
              <a:rPr lang="en-US" sz="1600" dirty="0" smtClean="0">
                <a:solidFill>
                  <a:srgbClr val="3A3A3A"/>
                </a:solidFill>
                <a:latin typeface="+mj-lt"/>
              </a:rPr>
              <a:t>Partners transforming from traditional desktop to virtual workspace practice</a:t>
            </a:r>
          </a:p>
        </p:txBody>
      </p:sp>
      <p:grpSp>
        <p:nvGrpSpPr>
          <p:cNvPr id="34" name="Group 33"/>
          <p:cNvGrpSpPr/>
          <p:nvPr/>
        </p:nvGrpSpPr>
        <p:grpSpPr>
          <a:xfrm>
            <a:off x="520263" y="2014790"/>
            <a:ext cx="4271656" cy="2910056"/>
            <a:chOff x="405390" y="2016701"/>
            <a:chExt cx="4480991" cy="2910056"/>
          </a:xfrm>
        </p:grpSpPr>
        <p:cxnSp>
          <p:nvCxnSpPr>
            <p:cNvPr id="35" name="Straight Connector 34"/>
            <p:cNvCxnSpPr/>
            <p:nvPr/>
          </p:nvCxnSpPr>
          <p:spPr>
            <a:xfrm>
              <a:off x="405390" y="2016701"/>
              <a:ext cx="4480991" cy="0"/>
            </a:xfrm>
            <a:prstGeom prst="line">
              <a:avLst/>
            </a:prstGeom>
            <a:ln w="15875">
              <a:gradFill flip="none" rotWithShape="1">
                <a:gsLst>
                  <a:gs pos="0">
                    <a:schemeClr val="tx1"/>
                  </a:gs>
                  <a:gs pos="80000">
                    <a:schemeClr val="tx1"/>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05390" y="4926757"/>
              <a:ext cx="4480991" cy="0"/>
            </a:xfrm>
            <a:prstGeom prst="line">
              <a:avLst/>
            </a:prstGeom>
            <a:ln w="15875">
              <a:gradFill flip="none" rotWithShape="1">
                <a:gsLst>
                  <a:gs pos="0">
                    <a:schemeClr val="tx1"/>
                  </a:gs>
                  <a:gs pos="80000">
                    <a:schemeClr val="tx1"/>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05390" y="3201272"/>
              <a:ext cx="4480991" cy="0"/>
            </a:xfrm>
            <a:prstGeom prst="line">
              <a:avLst/>
            </a:prstGeom>
            <a:ln w="15875">
              <a:gradFill flip="none" rotWithShape="1">
                <a:gsLst>
                  <a:gs pos="0">
                    <a:schemeClr val="tx1"/>
                  </a:gs>
                  <a:gs pos="80000">
                    <a:schemeClr val="tx1"/>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47" name="Picture 5"/>
          <p:cNvPicPr>
            <a:picLocks noChangeAspect="1" noChangeArrowheads="1"/>
          </p:cNvPicPr>
          <p:nvPr/>
        </p:nvPicPr>
        <p:blipFill>
          <a:blip r:embed="rId3" cstate="print"/>
          <a:srcRect r="10391"/>
          <a:stretch>
            <a:fillRect/>
          </a:stretch>
        </p:blipFill>
        <p:spPr bwMode="auto">
          <a:xfrm>
            <a:off x="5444393" y="1971829"/>
            <a:ext cx="3196216" cy="2310804"/>
          </a:xfrm>
          <a:prstGeom prst="rect">
            <a:avLst/>
          </a:prstGeom>
          <a:ln w="38100">
            <a:gradFill>
              <a:gsLst>
                <a:gs pos="0">
                  <a:srgbClr val="3852A3"/>
                </a:gs>
                <a:gs pos="100000">
                  <a:srgbClr val="331645"/>
                </a:gs>
              </a:gsLst>
              <a:lin ang="2400000" scaled="0"/>
            </a:gradFill>
          </a:ln>
          <a:effectLst/>
        </p:spPr>
      </p:pic>
      <p:pic>
        <p:nvPicPr>
          <p:cNvPr id="48" name="Picture 2"/>
          <p:cNvPicPr>
            <a:picLocks noChangeAspect="1" noChangeArrowheads="1"/>
          </p:cNvPicPr>
          <p:nvPr/>
        </p:nvPicPr>
        <p:blipFill>
          <a:blip r:embed="rId4" cstate="print"/>
          <a:srcRect l="10993" r="32772" b="33179"/>
          <a:stretch>
            <a:fillRect/>
          </a:stretch>
        </p:blipFill>
        <p:spPr bwMode="auto">
          <a:xfrm>
            <a:off x="5090464" y="3214645"/>
            <a:ext cx="2108276" cy="1565701"/>
          </a:xfrm>
          <a:prstGeom prst="rect">
            <a:avLst/>
          </a:prstGeom>
          <a:ln w="38100">
            <a:gradFill>
              <a:gsLst>
                <a:gs pos="0">
                  <a:srgbClr val="3852A3"/>
                </a:gs>
                <a:gs pos="100000">
                  <a:srgbClr val="331645"/>
                </a:gs>
              </a:gsLst>
              <a:lin ang="2400000" scaled="0"/>
            </a:gradFill>
          </a:ln>
          <a:effectLst/>
        </p:spPr>
      </p:pic>
      <p:pic>
        <p:nvPicPr>
          <p:cNvPr id="49" name="Picture 3"/>
          <p:cNvPicPr>
            <a:picLocks noChangeAspect="1" noChangeArrowheads="1"/>
          </p:cNvPicPr>
          <p:nvPr/>
        </p:nvPicPr>
        <p:blipFill>
          <a:blip r:embed="rId5" cstate="print"/>
          <a:srcRect l="32917" t="11870" r="26328" b="28973"/>
          <a:stretch>
            <a:fillRect/>
          </a:stretch>
        </p:blipFill>
        <p:spPr bwMode="auto">
          <a:xfrm>
            <a:off x="6318824" y="4109013"/>
            <a:ext cx="2049672" cy="1859444"/>
          </a:xfrm>
          <a:prstGeom prst="rect">
            <a:avLst/>
          </a:prstGeom>
          <a:ln w="38100">
            <a:gradFill>
              <a:gsLst>
                <a:gs pos="0">
                  <a:srgbClr val="3852A3"/>
                </a:gs>
                <a:gs pos="100000">
                  <a:srgbClr val="331645"/>
                </a:gs>
              </a:gsLst>
              <a:lin ang="2400000" scaled="0"/>
            </a:gradFill>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ound Same Side Corner Rectangle 4"/>
          <p:cNvSpPr/>
          <p:nvPr/>
        </p:nvSpPr>
        <p:spPr>
          <a:xfrm flipH="1" flipV="1">
            <a:off x="450849" y="1596570"/>
            <a:ext cx="8359321" cy="4733887"/>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solidFill>
                  <a:srgbClr val="12188E"/>
                </a:solidFill>
              </a:rPr>
              <a:t>Agenda</a:t>
            </a:r>
            <a:endParaRPr lang="en-US" dirty="0">
              <a:solidFill>
                <a:srgbClr val="12188E"/>
              </a:solidFill>
            </a:endParaRPr>
          </a:p>
        </p:txBody>
      </p:sp>
      <p:sp>
        <p:nvSpPr>
          <p:cNvPr id="13" name="Rectangle 12"/>
          <p:cNvSpPr/>
          <p:nvPr/>
        </p:nvSpPr>
        <p:spPr>
          <a:xfrm flipV="1">
            <a:off x="0" y="15056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Chevron 6"/>
          <p:cNvSpPr/>
          <p:nvPr/>
        </p:nvSpPr>
        <p:spPr>
          <a:xfrm>
            <a:off x="769752" y="2408092"/>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Chevron 7"/>
          <p:cNvSpPr/>
          <p:nvPr/>
        </p:nvSpPr>
        <p:spPr>
          <a:xfrm>
            <a:off x="769752" y="3062508"/>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 name="Chevron 8"/>
          <p:cNvSpPr/>
          <p:nvPr/>
        </p:nvSpPr>
        <p:spPr>
          <a:xfrm>
            <a:off x="769752" y="4371340"/>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Chevron 9"/>
          <p:cNvSpPr/>
          <p:nvPr/>
        </p:nvSpPr>
        <p:spPr>
          <a:xfrm>
            <a:off x="769752" y="3716924"/>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 name="Text Placeholder 2"/>
          <p:cNvSpPr>
            <a:spLocks noGrp="1"/>
          </p:cNvSpPr>
          <p:nvPr>
            <p:ph type="body" sz="quarter" idx="4294967295"/>
          </p:nvPr>
        </p:nvSpPr>
        <p:spPr>
          <a:xfrm>
            <a:off x="1014025" y="1790700"/>
            <a:ext cx="8578850" cy="4345927"/>
          </a:xfrm>
        </p:spPr>
        <p:txBody>
          <a:bodyPr/>
          <a:lstStyle/>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Trends and Challenges in Education</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Education Use Cases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Cisco’s Virtualization Vision</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Cisco VXI Portfolio</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Services Support and Validated Designs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Case Studies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Summary</a:t>
            </a:r>
          </a:p>
        </p:txBody>
      </p:sp>
      <p:sp>
        <p:nvSpPr>
          <p:cNvPr id="14" name="Chevron 13"/>
          <p:cNvSpPr/>
          <p:nvPr/>
        </p:nvSpPr>
        <p:spPr>
          <a:xfrm>
            <a:off x="769752" y="502575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 name="Chevron 10"/>
          <p:cNvSpPr/>
          <p:nvPr/>
        </p:nvSpPr>
        <p:spPr>
          <a:xfrm>
            <a:off x="769752" y="175367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Chevron 15"/>
          <p:cNvSpPr/>
          <p:nvPr/>
        </p:nvSpPr>
        <p:spPr>
          <a:xfrm>
            <a:off x="782452" y="5680171"/>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 name="Rectangle 16"/>
          <p:cNvSpPr/>
          <p:nvPr/>
        </p:nvSpPr>
        <p:spPr>
          <a:xfrm>
            <a:off x="653794" y="5537200"/>
            <a:ext cx="6204205" cy="57365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Rectangle 17"/>
          <p:cNvSpPr/>
          <p:nvPr/>
        </p:nvSpPr>
        <p:spPr>
          <a:xfrm flipV="1">
            <a:off x="602994" y="1447799"/>
            <a:ext cx="6204205" cy="3492500"/>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465829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102" name="Rectangle 30"/>
          <p:cNvSpPr>
            <a:spLocks noGrp="1" noChangeArrowheads="1"/>
          </p:cNvSpPr>
          <p:nvPr>
            <p:ph type="title"/>
          </p:nvPr>
        </p:nvSpPr>
        <p:spPr/>
        <p:txBody>
          <a:bodyPr/>
          <a:lstStyle/>
          <a:p>
            <a:pPr eaLnBrk="1" fontAlgn="auto" hangingPunct="1">
              <a:spcAft>
                <a:spcPts val="0"/>
              </a:spcAft>
              <a:defRPr/>
            </a:pPr>
            <a:r>
              <a:rPr sz="3200" dirty="0" smtClean="0">
                <a:solidFill>
                  <a:srgbClr val="1E1F81"/>
                </a:solidFill>
                <a:latin typeface="Arial"/>
                <a:cs typeface="Arial"/>
              </a:rPr>
              <a:t>Seattle University: </a:t>
            </a:r>
            <a:br>
              <a:rPr sz="3200" dirty="0" smtClean="0">
                <a:solidFill>
                  <a:srgbClr val="1E1F81"/>
                </a:solidFill>
                <a:latin typeface="Arial"/>
                <a:cs typeface="Arial"/>
              </a:rPr>
            </a:br>
            <a:r>
              <a:rPr sz="2400" dirty="0" smtClean="0">
                <a:solidFill>
                  <a:srgbClr val="1E1F81"/>
                </a:solidFill>
                <a:latin typeface="Arial"/>
                <a:cs typeface="Arial"/>
              </a:rPr>
              <a:t>Supporting Effective Research Initiatives</a:t>
            </a:r>
            <a:endParaRPr sz="2400" dirty="0">
              <a:solidFill>
                <a:srgbClr val="1E1F81"/>
              </a:solidFill>
              <a:latin typeface="Arial"/>
              <a:cs typeface="Arial"/>
            </a:endParaRPr>
          </a:p>
        </p:txBody>
      </p:sp>
      <p:pic>
        <p:nvPicPr>
          <p:cNvPr id="6" name="Picture 23" descr="textbox.png"/>
          <p:cNvPicPr>
            <a:picLocks noChangeAspect="1"/>
          </p:cNvPicPr>
          <p:nvPr/>
        </p:nvPicPr>
        <p:blipFill>
          <a:blip r:embed="rId3" cstate="print"/>
          <a:srcRect t="8450"/>
          <a:stretch>
            <a:fillRect/>
          </a:stretch>
        </p:blipFill>
        <p:spPr bwMode="auto">
          <a:xfrm>
            <a:off x="6172200" y="1676400"/>
            <a:ext cx="2800350" cy="4559300"/>
          </a:xfrm>
          <a:prstGeom prst="rect">
            <a:avLst/>
          </a:prstGeom>
          <a:noFill/>
          <a:ln w="9525">
            <a:noFill/>
            <a:miter lim="800000"/>
            <a:headEnd/>
            <a:tailEnd/>
          </a:ln>
        </p:spPr>
      </p:pic>
      <p:sp>
        <p:nvSpPr>
          <p:cNvPr id="7" name="Rectangle 6"/>
          <p:cNvSpPr/>
          <p:nvPr/>
        </p:nvSpPr>
        <p:spPr>
          <a:xfrm>
            <a:off x="228600" y="1701800"/>
            <a:ext cx="5516563" cy="1349375"/>
          </a:xfrm>
          <a:prstGeom prst="rect">
            <a:avLst/>
          </a:prstGeom>
          <a:solidFill>
            <a:schemeClr val="bg1"/>
          </a:solidFill>
          <a:ln w="12700" cap="flat" cmpd="sng" algn="ctr">
            <a:solidFill>
              <a:schemeClr val="bg1"/>
            </a:solidFill>
            <a:prstDash val="solid"/>
            <a:round/>
            <a:headEnd type="none" w="med" len="med"/>
            <a:tailEnd type="none" w="med" len="med"/>
          </a:ln>
          <a:effectLst>
            <a:outerShdw blurRad="190500" dist="38100" dir="270000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8" name="Rectangle 7"/>
          <p:cNvSpPr/>
          <p:nvPr/>
        </p:nvSpPr>
        <p:spPr>
          <a:xfrm>
            <a:off x="228600" y="3556000"/>
            <a:ext cx="5516563" cy="935038"/>
          </a:xfrm>
          <a:prstGeom prst="rect">
            <a:avLst/>
          </a:prstGeom>
          <a:solidFill>
            <a:schemeClr val="bg1"/>
          </a:solidFill>
          <a:ln w="12700" cap="flat" cmpd="sng" algn="ctr">
            <a:solidFill>
              <a:schemeClr val="bg1"/>
            </a:solidFill>
            <a:prstDash val="solid"/>
            <a:round/>
            <a:headEnd type="none" w="med" len="med"/>
            <a:tailEnd type="none" w="med" len="med"/>
          </a:ln>
          <a:effectLst>
            <a:outerShdw blurRad="190500" dist="38100" dir="270000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9" name="Rectangle 8"/>
          <p:cNvSpPr/>
          <p:nvPr/>
        </p:nvSpPr>
        <p:spPr>
          <a:xfrm>
            <a:off x="228600" y="4978400"/>
            <a:ext cx="5516563" cy="1322388"/>
          </a:xfrm>
          <a:prstGeom prst="rect">
            <a:avLst/>
          </a:prstGeom>
          <a:solidFill>
            <a:schemeClr val="bg1"/>
          </a:solidFill>
          <a:ln w="12700" cap="flat" cmpd="sng" algn="ctr">
            <a:solidFill>
              <a:schemeClr val="bg1"/>
            </a:solidFill>
            <a:prstDash val="solid"/>
            <a:round/>
            <a:headEnd type="none" w="med" len="med"/>
            <a:tailEnd type="none" w="med" len="med"/>
          </a:ln>
          <a:effectLst>
            <a:outerShdw blurRad="190500" dist="38100" dir="270000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pic>
        <p:nvPicPr>
          <p:cNvPr id="10" name="Picture 23" descr="t1.png"/>
          <p:cNvPicPr>
            <a:picLocks noChangeAspect="1"/>
          </p:cNvPicPr>
          <p:nvPr/>
        </p:nvPicPr>
        <p:blipFill>
          <a:blip r:embed="rId4" cstate="print"/>
          <a:srcRect/>
          <a:stretch>
            <a:fillRect/>
          </a:stretch>
        </p:blipFill>
        <p:spPr bwMode="auto">
          <a:xfrm>
            <a:off x="228600" y="3098800"/>
            <a:ext cx="4152900" cy="463550"/>
          </a:xfrm>
          <a:prstGeom prst="rect">
            <a:avLst/>
          </a:prstGeom>
          <a:noFill/>
          <a:ln w="9525">
            <a:noFill/>
            <a:miter lim="800000"/>
            <a:headEnd/>
            <a:tailEnd/>
          </a:ln>
        </p:spPr>
      </p:pic>
      <p:pic>
        <p:nvPicPr>
          <p:cNvPr id="11" name="Picture 22" descr="t1.png"/>
          <p:cNvPicPr>
            <a:picLocks noChangeAspect="1"/>
          </p:cNvPicPr>
          <p:nvPr/>
        </p:nvPicPr>
        <p:blipFill>
          <a:blip r:embed="rId4" cstate="print"/>
          <a:srcRect/>
          <a:stretch>
            <a:fillRect/>
          </a:stretch>
        </p:blipFill>
        <p:spPr bwMode="auto">
          <a:xfrm>
            <a:off x="228600" y="1238250"/>
            <a:ext cx="4152900" cy="463550"/>
          </a:xfrm>
          <a:prstGeom prst="rect">
            <a:avLst/>
          </a:prstGeom>
          <a:noFill/>
          <a:ln w="9525">
            <a:noFill/>
            <a:miter lim="800000"/>
            <a:headEnd/>
            <a:tailEnd/>
          </a:ln>
        </p:spPr>
      </p:pic>
      <p:pic>
        <p:nvPicPr>
          <p:cNvPr id="12" name="Picture 24" descr="t1.png"/>
          <p:cNvPicPr>
            <a:picLocks noChangeAspect="1"/>
          </p:cNvPicPr>
          <p:nvPr/>
        </p:nvPicPr>
        <p:blipFill>
          <a:blip r:embed="rId4" cstate="print"/>
          <a:srcRect/>
          <a:stretch>
            <a:fillRect/>
          </a:stretch>
        </p:blipFill>
        <p:spPr bwMode="auto">
          <a:xfrm>
            <a:off x="228600" y="4521200"/>
            <a:ext cx="4152900" cy="463550"/>
          </a:xfrm>
          <a:prstGeom prst="rect">
            <a:avLst/>
          </a:prstGeom>
          <a:noFill/>
          <a:ln w="9525">
            <a:noFill/>
            <a:miter lim="800000"/>
            <a:headEnd/>
            <a:tailEnd/>
          </a:ln>
        </p:spPr>
      </p:pic>
      <p:sp>
        <p:nvSpPr>
          <p:cNvPr id="15" name="Rectangle 15"/>
          <p:cNvSpPr>
            <a:spLocks noChangeArrowheads="1"/>
          </p:cNvSpPr>
          <p:nvPr/>
        </p:nvSpPr>
        <p:spPr bwMode="auto">
          <a:xfrm>
            <a:off x="477838" y="1300163"/>
            <a:ext cx="963612" cy="298450"/>
          </a:xfrm>
          <a:prstGeom prst="rect">
            <a:avLst/>
          </a:prstGeom>
          <a:noFill/>
          <a:ln w="9525">
            <a:noFill/>
            <a:miter lim="800000"/>
            <a:headEnd/>
            <a:tailEnd/>
          </a:ln>
        </p:spPr>
        <p:txBody>
          <a:bodyPr wrap="none" lIns="82124" tIns="41061" rIns="82124" bIns="41061">
            <a:spAutoFit/>
          </a:bodyPr>
          <a:lstStyle/>
          <a:p>
            <a:pPr defTabSz="814388">
              <a:lnSpc>
                <a:spcPct val="85000"/>
              </a:lnSpc>
              <a:spcBef>
                <a:spcPct val="50000"/>
              </a:spcBef>
              <a:buClr>
                <a:schemeClr val="tx2"/>
              </a:buClr>
              <a:buSzPct val="100000"/>
            </a:pPr>
            <a:r>
              <a:rPr lang="en-US" sz="1600" dirty="0"/>
              <a:t>Situation</a:t>
            </a:r>
          </a:p>
        </p:txBody>
      </p:sp>
      <p:sp>
        <p:nvSpPr>
          <p:cNvPr id="16" name="Rectangle 18"/>
          <p:cNvSpPr>
            <a:spLocks noChangeArrowheads="1"/>
          </p:cNvSpPr>
          <p:nvPr/>
        </p:nvSpPr>
        <p:spPr bwMode="auto">
          <a:xfrm>
            <a:off x="477838" y="3160713"/>
            <a:ext cx="908050" cy="298450"/>
          </a:xfrm>
          <a:prstGeom prst="rect">
            <a:avLst/>
          </a:prstGeom>
          <a:noFill/>
          <a:ln w="9525">
            <a:noFill/>
            <a:miter lim="800000"/>
            <a:headEnd/>
            <a:tailEnd/>
          </a:ln>
        </p:spPr>
        <p:txBody>
          <a:bodyPr wrap="none" lIns="82124" tIns="41061" rIns="82124" bIns="41061">
            <a:spAutoFit/>
          </a:bodyPr>
          <a:lstStyle/>
          <a:p>
            <a:pPr defTabSz="814388">
              <a:lnSpc>
                <a:spcPct val="85000"/>
              </a:lnSpc>
              <a:spcBef>
                <a:spcPct val="50000"/>
              </a:spcBef>
              <a:buClr>
                <a:schemeClr val="tx2"/>
              </a:buClr>
              <a:buSzPct val="100000"/>
            </a:pPr>
            <a:r>
              <a:rPr lang="en-US" sz="1600" dirty="0"/>
              <a:t>Solution</a:t>
            </a:r>
          </a:p>
        </p:txBody>
      </p:sp>
      <p:sp>
        <p:nvSpPr>
          <p:cNvPr id="17" name="Rectangle 19"/>
          <p:cNvSpPr>
            <a:spLocks noChangeArrowheads="1"/>
          </p:cNvSpPr>
          <p:nvPr/>
        </p:nvSpPr>
        <p:spPr bwMode="auto">
          <a:xfrm>
            <a:off x="477838" y="4603750"/>
            <a:ext cx="849312" cy="298450"/>
          </a:xfrm>
          <a:prstGeom prst="rect">
            <a:avLst/>
          </a:prstGeom>
          <a:noFill/>
          <a:ln w="9525">
            <a:noFill/>
            <a:miter lim="800000"/>
            <a:headEnd/>
            <a:tailEnd/>
          </a:ln>
        </p:spPr>
        <p:txBody>
          <a:bodyPr wrap="none" lIns="82124" tIns="41061" rIns="82124" bIns="41061">
            <a:spAutoFit/>
          </a:bodyPr>
          <a:lstStyle/>
          <a:p>
            <a:pPr defTabSz="814388">
              <a:lnSpc>
                <a:spcPct val="85000"/>
              </a:lnSpc>
              <a:spcBef>
                <a:spcPct val="50000"/>
              </a:spcBef>
              <a:buClr>
                <a:schemeClr val="tx2"/>
              </a:buClr>
              <a:buSzPct val="100000"/>
            </a:pPr>
            <a:r>
              <a:rPr lang="en-US" sz="1600" dirty="0"/>
              <a:t>Results</a:t>
            </a:r>
          </a:p>
        </p:txBody>
      </p:sp>
      <p:sp>
        <p:nvSpPr>
          <p:cNvPr id="18" name="Rectangle 14"/>
          <p:cNvSpPr>
            <a:spLocks noChangeArrowheads="1"/>
          </p:cNvSpPr>
          <p:nvPr/>
        </p:nvSpPr>
        <p:spPr bwMode="auto">
          <a:xfrm>
            <a:off x="304800" y="1782763"/>
            <a:ext cx="5410200" cy="1268412"/>
          </a:xfrm>
          <a:prstGeom prst="rect">
            <a:avLst/>
          </a:prstGeom>
          <a:noFill/>
          <a:ln w="9525">
            <a:noFill/>
            <a:miter lim="800000"/>
            <a:headEnd/>
            <a:tailEnd/>
          </a:ln>
        </p:spPr>
        <p:txBody>
          <a:bodyPr lIns="82124" tIns="41061" rIns="82124" bIns="41061">
            <a:spAutoFit/>
          </a:bodyPr>
          <a:lstStyle/>
          <a:p>
            <a:pPr marL="285750" indent="-285750" defTabSz="814388" fontAlgn="auto">
              <a:lnSpc>
                <a:spcPct val="85000"/>
              </a:lnSpc>
              <a:spcBef>
                <a:spcPct val="40000"/>
              </a:spcBef>
              <a:spcAft>
                <a:spcPts val="0"/>
              </a:spcAft>
              <a:buClr>
                <a:schemeClr val="tx2"/>
              </a:buClr>
              <a:buFont typeface="Arial"/>
              <a:buChar char="•"/>
              <a:defRPr/>
            </a:pPr>
            <a:r>
              <a:rPr lang="en-US" sz="1300" dirty="0">
                <a:solidFill>
                  <a:schemeClr val="bg1">
                    <a:lumMod val="50000"/>
                  </a:schemeClr>
                </a:solidFill>
                <a:latin typeface="+mn-lt"/>
                <a:cs typeface="+mn-cs"/>
              </a:rPr>
              <a:t>Short desktop computer lifecycles, difficult management </a:t>
            </a:r>
            <a:r>
              <a:rPr lang="en-US" sz="1300" dirty="0" smtClean="0">
                <a:solidFill>
                  <a:schemeClr val="bg1">
                    <a:lumMod val="50000"/>
                  </a:schemeClr>
                </a:solidFill>
                <a:latin typeface="+mn-lt"/>
                <a:cs typeface="+mn-cs"/>
              </a:rPr>
              <a:t>of </a:t>
            </a:r>
            <a:r>
              <a:rPr lang="en-US" sz="1300" dirty="0">
                <a:solidFill>
                  <a:schemeClr val="bg1">
                    <a:lumMod val="50000"/>
                  </a:schemeClr>
                </a:solidFill>
                <a:latin typeface="+mn-lt"/>
                <a:cs typeface="+mn-cs"/>
              </a:rPr>
              <a:t>desktop application environment, and high operating expenses</a:t>
            </a:r>
          </a:p>
          <a:p>
            <a:pPr marL="285750" indent="-285750" defTabSz="814388" fontAlgn="auto">
              <a:lnSpc>
                <a:spcPct val="85000"/>
              </a:lnSpc>
              <a:spcBef>
                <a:spcPct val="40000"/>
              </a:spcBef>
              <a:spcAft>
                <a:spcPts val="0"/>
              </a:spcAft>
              <a:buClr>
                <a:schemeClr val="tx2"/>
              </a:buClr>
              <a:buFont typeface="Arial"/>
              <a:buChar char="•"/>
              <a:defRPr/>
            </a:pPr>
            <a:r>
              <a:rPr lang="en-US" sz="1300" dirty="0">
                <a:solidFill>
                  <a:schemeClr val="bg1">
                    <a:lumMod val="50000"/>
                  </a:schemeClr>
                </a:solidFill>
                <a:latin typeface="+mn-lt"/>
                <a:cs typeface="+mn-cs"/>
              </a:rPr>
              <a:t>Inability to meet specific, real-time software application requests from users</a:t>
            </a:r>
          </a:p>
          <a:p>
            <a:pPr marL="285750" indent="-285750" defTabSz="814388" fontAlgn="auto">
              <a:lnSpc>
                <a:spcPct val="85000"/>
              </a:lnSpc>
              <a:spcBef>
                <a:spcPct val="40000"/>
              </a:spcBef>
              <a:spcAft>
                <a:spcPts val="0"/>
              </a:spcAft>
              <a:buClr>
                <a:schemeClr val="tx2"/>
              </a:buClr>
              <a:buFont typeface="Arial"/>
              <a:buChar char="•"/>
              <a:defRPr/>
            </a:pPr>
            <a:r>
              <a:rPr lang="en-US" sz="1300" dirty="0">
                <a:solidFill>
                  <a:schemeClr val="bg1">
                    <a:lumMod val="50000"/>
                  </a:schemeClr>
                </a:solidFill>
                <a:latin typeface="+mn-lt"/>
                <a:cs typeface="+mn-cs"/>
              </a:rPr>
              <a:t>Disconnect between desktops, applications, and data </a:t>
            </a:r>
            <a:r>
              <a:rPr lang="en-US" sz="1300" dirty="0" smtClean="0">
                <a:solidFill>
                  <a:schemeClr val="bg1">
                    <a:lumMod val="50000"/>
                  </a:schemeClr>
                </a:solidFill>
                <a:latin typeface="+mn-lt"/>
                <a:cs typeface="+mn-cs"/>
              </a:rPr>
              <a:t>within </a:t>
            </a:r>
            <a:r>
              <a:rPr lang="en-US" sz="1300" dirty="0">
                <a:solidFill>
                  <a:schemeClr val="bg1">
                    <a:lumMod val="50000"/>
                  </a:schemeClr>
                </a:solidFill>
                <a:latin typeface="+mn-lt"/>
                <a:cs typeface="+mn-cs"/>
              </a:rPr>
              <a:t>data center</a:t>
            </a:r>
          </a:p>
        </p:txBody>
      </p:sp>
      <p:sp>
        <p:nvSpPr>
          <p:cNvPr id="19" name="Rectangle 16"/>
          <p:cNvSpPr>
            <a:spLocks noChangeArrowheads="1"/>
          </p:cNvSpPr>
          <p:nvPr/>
        </p:nvSpPr>
        <p:spPr bwMode="auto">
          <a:xfrm>
            <a:off x="304800" y="3612796"/>
            <a:ext cx="5410200" cy="843132"/>
          </a:xfrm>
          <a:prstGeom prst="rect">
            <a:avLst/>
          </a:prstGeom>
          <a:noFill/>
          <a:ln w="9525">
            <a:noFill/>
            <a:miter lim="800000"/>
            <a:headEnd/>
            <a:tailEnd/>
          </a:ln>
        </p:spPr>
        <p:txBody>
          <a:bodyPr lIns="82124" tIns="41061" rIns="82124" bIns="41061">
            <a:spAutoFit/>
          </a:bodyPr>
          <a:lstStyle/>
          <a:p>
            <a:pPr marL="285750" indent="-285750" defTabSz="814388" fontAlgn="auto">
              <a:lnSpc>
                <a:spcPct val="85000"/>
              </a:lnSpc>
              <a:spcBef>
                <a:spcPct val="40000"/>
              </a:spcBef>
              <a:spcAft>
                <a:spcPts val="0"/>
              </a:spcAft>
              <a:buClr>
                <a:schemeClr val="tx2"/>
              </a:buClr>
              <a:buFont typeface="Arial"/>
              <a:buChar char="•"/>
              <a:defRPr/>
            </a:pPr>
            <a:r>
              <a:rPr lang="en-US" sz="1300" dirty="0">
                <a:solidFill>
                  <a:schemeClr val="bg1">
                    <a:lumMod val="50000"/>
                  </a:schemeClr>
                </a:solidFill>
                <a:latin typeface="+mn-lt"/>
                <a:cs typeface="+mn-cs"/>
              </a:rPr>
              <a:t>Implement Cisco Unified Computing System </a:t>
            </a:r>
            <a:r>
              <a:rPr lang="en-US" sz="1300" dirty="0" smtClean="0">
                <a:solidFill>
                  <a:schemeClr val="bg1">
                    <a:lumMod val="50000"/>
                  </a:schemeClr>
                </a:solidFill>
              </a:rPr>
              <a:t>(UCS)</a:t>
            </a:r>
            <a:r>
              <a:rPr lang="en-US" sz="1300" dirty="0" smtClean="0">
                <a:solidFill>
                  <a:schemeClr val="bg1">
                    <a:lumMod val="50000"/>
                  </a:schemeClr>
                </a:solidFill>
                <a:latin typeface="+mn-lt"/>
                <a:cs typeface="+mn-cs"/>
              </a:rPr>
              <a:t> </a:t>
            </a:r>
            <a:r>
              <a:rPr lang="en-US" sz="1300" dirty="0">
                <a:solidFill>
                  <a:schemeClr val="bg1">
                    <a:lumMod val="50000"/>
                  </a:schemeClr>
                </a:solidFill>
                <a:latin typeface="+mn-lt"/>
                <a:cs typeface="+mn-cs"/>
              </a:rPr>
              <a:t>optimized for VMware and Virtual </a:t>
            </a:r>
            <a:r>
              <a:rPr lang="en-US" sz="1300" dirty="0" smtClean="0">
                <a:solidFill>
                  <a:schemeClr val="bg1">
                    <a:lumMod val="50000"/>
                  </a:schemeClr>
                </a:solidFill>
                <a:latin typeface="+mn-lt"/>
                <a:cs typeface="+mn-cs"/>
              </a:rPr>
              <a:t>Desktop</a:t>
            </a:r>
          </a:p>
          <a:p>
            <a:pPr marL="285750" indent="-285750" defTabSz="814388">
              <a:lnSpc>
                <a:spcPct val="85000"/>
              </a:lnSpc>
              <a:spcBef>
                <a:spcPct val="40000"/>
              </a:spcBef>
              <a:buClr>
                <a:schemeClr val="tx2"/>
              </a:buClr>
              <a:buFont typeface="Arial"/>
              <a:buChar char="•"/>
              <a:defRPr/>
            </a:pPr>
            <a:r>
              <a:rPr lang="en-US" sz="1300" dirty="0" smtClean="0">
                <a:solidFill>
                  <a:schemeClr val="bg1">
                    <a:lumMod val="50000"/>
                  </a:schemeClr>
                </a:solidFill>
              </a:rPr>
              <a:t>Cisco Services utilized for planning, design, and implementation phases</a:t>
            </a:r>
            <a:endParaRPr lang="en-US" sz="1300" dirty="0">
              <a:solidFill>
                <a:schemeClr val="bg1">
                  <a:lumMod val="50000"/>
                </a:schemeClr>
              </a:solidFill>
              <a:latin typeface="+mn-lt"/>
              <a:cs typeface="+mn-cs"/>
            </a:endParaRPr>
          </a:p>
        </p:txBody>
      </p:sp>
      <p:sp>
        <p:nvSpPr>
          <p:cNvPr id="20" name="Rectangle 17"/>
          <p:cNvSpPr>
            <a:spLocks noChangeArrowheads="1"/>
          </p:cNvSpPr>
          <p:nvPr/>
        </p:nvSpPr>
        <p:spPr bwMode="auto">
          <a:xfrm>
            <a:off x="304800" y="5032375"/>
            <a:ext cx="5414048" cy="1268413"/>
          </a:xfrm>
          <a:prstGeom prst="rect">
            <a:avLst/>
          </a:prstGeom>
          <a:noFill/>
          <a:ln w="9525">
            <a:noFill/>
            <a:miter lim="800000"/>
            <a:headEnd/>
            <a:tailEnd/>
          </a:ln>
        </p:spPr>
        <p:txBody>
          <a:bodyPr wrap="square" lIns="82124" tIns="41061" rIns="82124" bIns="41061">
            <a:spAutoFit/>
          </a:bodyPr>
          <a:lstStyle/>
          <a:p>
            <a:pPr marL="285750" indent="-285750" defTabSz="814388" fontAlgn="auto">
              <a:lnSpc>
                <a:spcPct val="85000"/>
              </a:lnSpc>
              <a:spcBef>
                <a:spcPct val="40000"/>
              </a:spcBef>
              <a:spcAft>
                <a:spcPts val="0"/>
              </a:spcAft>
              <a:buClr>
                <a:schemeClr val="tx2"/>
              </a:buClr>
              <a:buFont typeface="Arial"/>
              <a:buChar char="•"/>
              <a:defRPr/>
            </a:pPr>
            <a:r>
              <a:rPr lang="en-US" sz="1300" dirty="0">
                <a:solidFill>
                  <a:schemeClr val="bg1">
                    <a:lumMod val="50000"/>
                  </a:schemeClr>
                </a:solidFill>
                <a:latin typeface="+mn-lt"/>
                <a:cs typeface="+mn-cs"/>
              </a:rPr>
              <a:t>Ability to </a:t>
            </a:r>
            <a:r>
              <a:rPr lang="en-US" sz="1300" b="1" dirty="0">
                <a:solidFill>
                  <a:schemeClr val="bg1">
                    <a:lumMod val="50000"/>
                  </a:schemeClr>
                </a:solidFill>
                <a:latin typeface="+mn-lt"/>
                <a:cs typeface="+mn-cs"/>
              </a:rPr>
              <a:t>deploy software applications and business requirements on demand</a:t>
            </a:r>
          </a:p>
          <a:p>
            <a:pPr marL="285750" indent="-285750" defTabSz="814388" fontAlgn="auto">
              <a:lnSpc>
                <a:spcPct val="85000"/>
              </a:lnSpc>
              <a:spcBef>
                <a:spcPct val="40000"/>
              </a:spcBef>
              <a:spcAft>
                <a:spcPts val="0"/>
              </a:spcAft>
              <a:buClr>
                <a:schemeClr val="tx2"/>
              </a:buClr>
              <a:buFont typeface="Arial"/>
              <a:buChar char="•"/>
              <a:defRPr/>
            </a:pPr>
            <a:r>
              <a:rPr lang="en-US" sz="1300" b="1" dirty="0">
                <a:solidFill>
                  <a:schemeClr val="bg1">
                    <a:lumMod val="50000"/>
                  </a:schemeClr>
                </a:solidFill>
                <a:latin typeface="+mn-lt"/>
                <a:cs typeface="+mn-cs"/>
              </a:rPr>
              <a:t>Faster response times </a:t>
            </a:r>
            <a:r>
              <a:rPr lang="en-US" sz="1300" dirty="0">
                <a:solidFill>
                  <a:schemeClr val="bg1">
                    <a:lumMod val="50000"/>
                  </a:schemeClr>
                </a:solidFill>
                <a:latin typeface="+mn-lt"/>
                <a:cs typeface="+mn-cs"/>
              </a:rPr>
              <a:t>to users to help meet educational and administrative needs</a:t>
            </a:r>
          </a:p>
          <a:p>
            <a:pPr marL="285750" indent="-285750" defTabSz="814388" fontAlgn="auto">
              <a:lnSpc>
                <a:spcPct val="85000"/>
              </a:lnSpc>
              <a:spcBef>
                <a:spcPct val="40000"/>
              </a:spcBef>
              <a:spcAft>
                <a:spcPts val="0"/>
              </a:spcAft>
              <a:buClr>
                <a:schemeClr val="tx2"/>
              </a:buClr>
              <a:buFont typeface="Arial"/>
              <a:buChar char="•"/>
              <a:defRPr/>
            </a:pPr>
            <a:r>
              <a:rPr lang="en-US" sz="1300" dirty="0">
                <a:solidFill>
                  <a:schemeClr val="bg1">
                    <a:lumMod val="50000"/>
                  </a:schemeClr>
                </a:solidFill>
                <a:latin typeface="+mn-lt"/>
                <a:cs typeface="+mn-cs"/>
              </a:rPr>
              <a:t>Conversion to virtual desktops, </a:t>
            </a:r>
            <a:r>
              <a:rPr lang="en-US" sz="1300" b="1" dirty="0">
                <a:solidFill>
                  <a:schemeClr val="bg1">
                    <a:lumMod val="50000"/>
                  </a:schemeClr>
                </a:solidFill>
                <a:latin typeface="+mn-lt"/>
                <a:cs typeface="+mn-cs"/>
              </a:rPr>
              <a:t>decrease in operating expenses</a:t>
            </a:r>
            <a:r>
              <a:rPr lang="en-US" sz="1300" dirty="0">
                <a:solidFill>
                  <a:schemeClr val="bg1">
                    <a:lumMod val="50000"/>
                  </a:schemeClr>
                </a:solidFill>
                <a:latin typeface="+mn-lt"/>
                <a:cs typeface="+mn-cs"/>
              </a:rPr>
              <a:t>,    and prolonged desktop lifecycle</a:t>
            </a:r>
          </a:p>
        </p:txBody>
      </p:sp>
      <p:pic>
        <p:nvPicPr>
          <p:cNvPr id="25" name="Picture 22" descr="tab.png"/>
          <p:cNvPicPr>
            <a:picLocks noChangeAspect="1"/>
          </p:cNvPicPr>
          <p:nvPr/>
        </p:nvPicPr>
        <p:blipFill>
          <a:blip r:embed="rId5" cstate="print"/>
          <a:srcRect/>
          <a:stretch>
            <a:fillRect/>
          </a:stretch>
        </p:blipFill>
        <p:spPr bwMode="auto">
          <a:xfrm>
            <a:off x="6172200" y="1143000"/>
            <a:ext cx="2800350" cy="609600"/>
          </a:xfrm>
          <a:prstGeom prst="rect">
            <a:avLst/>
          </a:prstGeom>
          <a:noFill/>
          <a:ln w="9525">
            <a:noFill/>
            <a:miter lim="800000"/>
            <a:headEnd/>
            <a:tailEnd/>
          </a:ln>
        </p:spPr>
      </p:pic>
      <p:sp>
        <p:nvSpPr>
          <p:cNvPr id="26" name="Isosceles Triangle 25"/>
          <p:cNvSpPr/>
          <p:nvPr/>
        </p:nvSpPr>
        <p:spPr>
          <a:xfrm rot="5400000" flipH="1">
            <a:off x="327819" y="1396207"/>
            <a:ext cx="184150" cy="106362"/>
          </a:xfrm>
          <a:prstGeom prst="triangle">
            <a:avLst>
              <a:gd name="adj" fmla="val 51596"/>
            </a:avLst>
          </a:prstGeom>
          <a:gradFill flip="none" rotWithShape="1">
            <a:gsLst>
              <a:gs pos="0">
                <a:schemeClr val="tx2"/>
              </a:gs>
              <a:gs pos="100000">
                <a:schemeClr val="tx2">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27" name="Isosceles Triangle 26"/>
          <p:cNvSpPr/>
          <p:nvPr/>
        </p:nvSpPr>
        <p:spPr>
          <a:xfrm rot="5400000" flipH="1">
            <a:off x="327819" y="3256757"/>
            <a:ext cx="184150" cy="106362"/>
          </a:xfrm>
          <a:prstGeom prst="triangle">
            <a:avLst>
              <a:gd name="adj" fmla="val 51596"/>
            </a:avLst>
          </a:prstGeom>
          <a:gradFill flip="none" rotWithShape="1">
            <a:gsLst>
              <a:gs pos="0">
                <a:schemeClr val="tx2"/>
              </a:gs>
              <a:gs pos="100000">
                <a:schemeClr val="tx2">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28" name="Isosceles Triangle 27"/>
          <p:cNvSpPr/>
          <p:nvPr/>
        </p:nvSpPr>
        <p:spPr>
          <a:xfrm rot="5400000" flipH="1">
            <a:off x="327819" y="4699794"/>
            <a:ext cx="184150" cy="106362"/>
          </a:xfrm>
          <a:prstGeom prst="triangle">
            <a:avLst>
              <a:gd name="adj" fmla="val 51596"/>
            </a:avLst>
          </a:prstGeom>
          <a:gradFill flip="none" rotWithShape="1">
            <a:gsLst>
              <a:gs pos="0">
                <a:schemeClr val="tx2"/>
              </a:gs>
              <a:gs pos="100000">
                <a:schemeClr val="tx2">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pic>
        <p:nvPicPr>
          <p:cNvPr id="29" name="Picture 24" descr="band2.png"/>
          <p:cNvPicPr>
            <a:picLocks noChangeAspect="1"/>
          </p:cNvPicPr>
          <p:nvPr/>
        </p:nvPicPr>
        <p:blipFill>
          <a:blip r:embed="rId6" cstate="print"/>
          <a:srcRect/>
          <a:stretch>
            <a:fillRect/>
          </a:stretch>
        </p:blipFill>
        <p:spPr bwMode="auto">
          <a:xfrm>
            <a:off x="6232525" y="1676400"/>
            <a:ext cx="2679700" cy="63500"/>
          </a:xfrm>
          <a:prstGeom prst="rect">
            <a:avLst/>
          </a:prstGeom>
          <a:noFill/>
          <a:ln w="9525">
            <a:noFill/>
            <a:miter lim="800000"/>
            <a:headEnd/>
            <a:tailEnd/>
          </a:ln>
        </p:spPr>
      </p:pic>
      <p:grpSp>
        <p:nvGrpSpPr>
          <p:cNvPr id="2" name="Group 2"/>
          <p:cNvGrpSpPr>
            <a:grpSpLocks/>
          </p:cNvGrpSpPr>
          <p:nvPr/>
        </p:nvGrpSpPr>
        <p:grpSpPr bwMode="auto">
          <a:xfrm>
            <a:off x="6469063" y="1905000"/>
            <a:ext cx="2230437" cy="4114800"/>
            <a:chOff x="6468570" y="1904653"/>
            <a:chExt cx="2230438" cy="4115147"/>
          </a:xfrm>
        </p:grpSpPr>
        <p:pic>
          <p:nvPicPr>
            <p:cNvPr id="81945" name="Picture 30"/>
            <p:cNvPicPr>
              <a:picLocks noChangeAspect="1"/>
            </p:cNvPicPr>
            <p:nvPr/>
          </p:nvPicPr>
          <p:blipFill>
            <a:blip r:embed="rId7" cstate="print"/>
            <a:srcRect/>
            <a:stretch>
              <a:fillRect/>
            </a:stretch>
          </p:blipFill>
          <p:spPr bwMode="auto">
            <a:xfrm>
              <a:off x="6468570" y="1904653"/>
              <a:ext cx="2230437" cy="2355066"/>
            </a:xfrm>
            <a:prstGeom prst="rect">
              <a:avLst/>
            </a:prstGeom>
            <a:noFill/>
            <a:ln w="9525">
              <a:noFill/>
              <a:miter lim="800000"/>
              <a:headEnd/>
              <a:tailEnd/>
            </a:ln>
          </p:spPr>
        </p:pic>
        <p:pic>
          <p:nvPicPr>
            <p:cNvPr id="81946" name="Picture 42"/>
            <p:cNvPicPr>
              <a:picLocks noChangeAspect="1" noChangeArrowheads="1"/>
            </p:cNvPicPr>
            <p:nvPr/>
          </p:nvPicPr>
          <p:blipFill>
            <a:blip r:embed="rId8" cstate="print"/>
            <a:srcRect/>
            <a:stretch>
              <a:fillRect/>
            </a:stretch>
          </p:blipFill>
          <p:spPr bwMode="auto">
            <a:xfrm>
              <a:off x="6506670" y="5357813"/>
              <a:ext cx="2192338" cy="661987"/>
            </a:xfrm>
            <a:prstGeom prst="rect">
              <a:avLst/>
            </a:prstGeom>
            <a:noFill/>
            <a:ln w="9525" algn="ctr">
              <a:noFill/>
              <a:miter lim="800000"/>
              <a:headEnd/>
              <a:tailEnd/>
            </a:ln>
          </p:spPr>
        </p:pic>
      </p:grpSp>
      <p:sp>
        <p:nvSpPr>
          <p:cNvPr id="4" name="Round Same Side Corner Rectangle 3"/>
          <p:cNvSpPr/>
          <p:nvPr/>
        </p:nvSpPr>
        <p:spPr>
          <a:xfrm>
            <a:off x="218722" y="1643940"/>
            <a:ext cx="5538611" cy="98777"/>
          </a:xfrm>
          <a:prstGeom prst="round2SameRect">
            <a:avLst/>
          </a:prstGeom>
          <a:gradFill flip="none" rotWithShape="1">
            <a:gsLst>
              <a:gs pos="0">
                <a:schemeClr val="accent6">
                  <a:lumMod val="50000"/>
                </a:schemeClr>
              </a:gs>
              <a:gs pos="100000">
                <a:schemeClr val="tx1">
                  <a:lumMod val="50000"/>
                </a:schemeClr>
              </a:gs>
              <a:gs pos="5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 name="Round Same Side Corner Rectangle 29"/>
          <p:cNvSpPr/>
          <p:nvPr/>
        </p:nvSpPr>
        <p:spPr>
          <a:xfrm>
            <a:off x="220603" y="3546118"/>
            <a:ext cx="5538611" cy="98777"/>
          </a:xfrm>
          <a:prstGeom prst="round2SameRect">
            <a:avLst/>
          </a:prstGeom>
          <a:gradFill flip="none" rotWithShape="1">
            <a:gsLst>
              <a:gs pos="0">
                <a:schemeClr val="accent6">
                  <a:lumMod val="50000"/>
                </a:schemeClr>
              </a:gs>
              <a:gs pos="100000">
                <a:schemeClr val="tx1">
                  <a:lumMod val="50000"/>
                </a:schemeClr>
              </a:gs>
              <a:gs pos="5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 name="Round Same Side Corner Rectangle 30"/>
          <p:cNvSpPr/>
          <p:nvPr/>
        </p:nvSpPr>
        <p:spPr>
          <a:xfrm>
            <a:off x="211196" y="4966636"/>
            <a:ext cx="5538611" cy="98777"/>
          </a:xfrm>
          <a:prstGeom prst="round2SameRect">
            <a:avLst/>
          </a:prstGeom>
          <a:gradFill flip="none" rotWithShape="1">
            <a:gsLst>
              <a:gs pos="0">
                <a:schemeClr val="accent6">
                  <a:lumMod val="50000"/>
                </a:schemeClr>
              </a:gs>
              <a:gs pos="100000">
                <a:schemeClr val="tx1">
                  <a:lumMod val="50000"/>
                </a:schemeClr>
              </a:gs>
              <a:gs pos="5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348935356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 calcmode="lin" valueType="num">
                                      <p:cBhvr>
                                        <p:cTn id="19" dur="500" fill="hold"/>
                                        <p:tgtEl>
                                          <p:spTgt spid="26"/>
                                        </p:tgtEl>
                                        <p:attrNameLst>
                                          <p:attrName>style.rotation</p:attrName>
                                        </p:attrNameLst>
                                      </p:cBhvr>
                                      <p:tavLst>
                                        <p:tav tm="0">
                                          <p:val>
                                            <p:fltVal val="360"/>
                                          </p:val>
                                        </p:tav>
                                        <p:tav tm="100000">
                                          <p:val>
                                            <p:fltVal val="0"/>
                                          </p:val>
                                        </p:tav>
                                      </p:tavLst>
                                    </p:anim>
                                    <p:animEffect transition="in" filter="fade">
                                      <p:cBhvr>
                                        <p:cTn id="20" dur="500"/>
                                        <p:tgtEl>
                                          <p:spTgt spid="26"/>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lide(fromLeft)">
                                      <p:cBhvr>
                                        <p:cTn id="23" dur="500"/>
                                        <p:tgtEl>
                                          <p:spTgt spid="15"/>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par>
                          <p:cTn id="35" fill="hold">
                            <p:stCondLst>
                              <p:cond delay="2000"/>
                            </p:stCondLst>
                            <p:childTnLst>
                              <p:par>
                                <p:cTn id="36" presetID="49" presetClass="entr" presetSubtype="0" decel="10000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 calcmode="lin" valueType="num">
                                      <p:cBhvr>
                                        <p:cTn id="40" dur="500" fill="hold"/>
                                        <p:tgtEl>
                                          <p:spTgt spid="27"/>
                                        </p:tgtEl>
                                        <p:attrNameLst>
                                          <p:attrName>style.rotation</p:attrName>
                                        </p:attrNameLst>
                                      </p:cBhvr>
                                      <p:tavLst>
                                        <p:tav tm="0">
                                          <p:val>
                                            <p:fltVal val="360"/>
                                          </p:val>
                                        </p:tav>
                                        <p:tav tm="100000">
                                          <p:val>
                                            <p:fltVal val="0"/>
                                          </p:val>
                                        </p:tav>
                                      </p:tavLst>
                                    </p:anim>
                                    <p:animEffect transition="in" filter="fade">
                                      <p:cBhvr>
                                        <p:cTn id="41" dur="500"/>
                                        <p:tgtEl>
                                          <p:spTgt spid="27"/>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slide(fromLeft)">
                                      <p:cBhvr>
                                        <p:cTn id="47" dur="500"/>
                                        <p:tgtEl>
                                          <p:spTgt spid="16"/>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22" presetClass="entr" presetSubtype="4"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up)">
                                      <p:cBhvr>
                                        <p:cTn id="58" dur="500"/>
                                        <p:tgtEl>
                                          <p:spTgt spid="9"/>
                                        </p:tgtEl>
                                      </p:cBhvr>
                                    </p:animEffect>
                                  </p:childTnLst>
                                </p:cTn>
                              </p:par>
                            </p:childTnLst>
                          </p:cTn>
                        </p:par>
                        <p:par>
                          <p:cTn id="59" fill="hold">
                            <p:stCondLst>
                              <p:cond delay="3500"/>
                            </p:stCondLst>
                            <p:childTnLst>
                              <p:par>
                                <p:cTn id="60" presetID="49" presetClass="entr" presetSubtype="0" decel="100000"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fltVal val="0"/>
                                          </p:val>
                                        </p:tav>
                                        <p:tav tm="100000">
                                          <p:val>
                                            <p:strVal val="#ppt_h"/>
                                          </p:val>
                                        </p:tav>
                                      </p:tavLst>
                                    </p:anim>
                                    <p:anim calcmode="lin" valueType="num">
                                      <p:cBhvr>
                                        <p:cTn id="64" dur="500" fill="hold"/>
                                        <p:tgtEl>
                                          <p:spTgt spid="28"/>
                                        </p:tgtEl>
                                        <p:attrNameLst>
                                          <p:attrName>style.rotation</p:attrName>
                                        </p:attrNameLst>
                                      </p:cBhvr>
                                      <p:tavLst>
                                        <p:tav tm="0">
                                          <p:val>
                                            <p:fltVal val="360"/>
                                          </p:val>
                                        </p:tav>
                                        <p:tav tm="100000">
                                          <p:val>
                                            <p:fltVal val="0"/>
                                          </p:val>
                                        </p:tav>
                                      </p:tavLst>
                                    </p:anim>
                                    <p:animEffect transition="in" filter="fade">
                                      <p:cBhvr>
                                        <p:cTn id="65" dur="500"/>
                                        <p:tgtEl>
                                          <p:spTgt spid="28"/>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left)">
                                      <p:cBhvr>
                                        <p:cTn id="68" dur="500"/>
                                        <p:tgtEl>
                                          <p:spTgt spid="31"/>
                                        </p:tgtEl>
                                      </p:cBhvr>
                                    </p:animEffect>
                                  </p:childTnLst>
                                </p:cTn>
                              </p:par>
                              <p:par>
                                <p:cTn id="69" presetID="12" presetClass="entr" presetSubtype="8"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slide(fromLeft)">
                                      <p:cBhvr>
                                        <p:cTn id="71" dur="500"/>
                                        <p:tgtEl>
                                          <p:spTgt spid="17"/>
                                        </p:tgtEl>
                                      </p:cBhvr>
                                    </p:animEffect>
                                  </p:childTnLst>
                                </p:cTn>
                              </p:par>
                            </p:childTnLst>
                          </p:cTn>
                        </p:par>
                        <p:par>
                          <p:cTn id="72" fill="hold">
                            <p:stCondLst>
                              <p:cond delay="4000"/>
                            </p:stCondLst>
                            <p:childTnLst>
                              <p:par>
                                <p:cTn id="73" presetID="10"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par>
                          <p:cTn id="76" fill="hold">
                            <p:stCondLst>
                              <p:cond delay="4500"/>
                            </p:stCondLst>
                            <p:childTnLst>
                              <p:par>
                                <p:cTn id="77" presetID="22" presetClass="entr" presetSubtype="4" fill="hold"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00"/>
                                        <p:tgtEl>
                                          <p:spTgt spid="25"/>
                                        </p:tgtEl>
                                      </p:cBhvr>
                                    </p:animEffect>
                                  </p:childTnLst>
                                </p:cTn>
                              </p:par>
                              <p:par>
                                <p:cTn id="80" presetID="22" presetClass="entr" presetSubtype="1"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up)">
                                      <p:cBhvr>
                                        <p:cTn id="82" dur="500"/>
                                        <p:tgtEl>
                                          <p:spTgt spid="6"/>
                                        </p:tgtEl>
                                      </p:cBhvr>
                                    </p:animEffect>
                                  </p:childTnLst>
                                </p:cTn>
                              </p:par>
                              <p:par>
                                <p:cTn id="83" presetID="16" presetClass="entr" presetSubtype="37"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barn(outVertical)">
                                      <p:cBhvr>
                                        <p:cTn id="85" dur="500"/>
                                        <p:tgtEl>
                                          <p:spTgt spid="29"/>
                                        </p:tgtEl>
                                      </p:cBhvr>
                                    </p:animEffect>
                                  </p:childTnLst>
                                </p:cTn>
                              </p:par>
                              <p:par>
                                <p:cTn id="86" presetID="10" presetClass="entr" presetSubtype="0" fill="hold" nodeType="with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5" grpId="0"/>
      <p:bldP spid="16" grpId="0"/>
      <p:bldP spid="17" grpId="0"/>
      <p:bldP spid="18" grpId="0"/>
      <p:bldP spid="19" grpId="0"/>
      <p:bldP spid="20" grpId="0"/>
      <p:bldP spid="26" grpId="0" animBg="1"/>
      <p:bldP spid="27" grpId="0" animBg="1"/>
      <p:bldP spid="28" grpId="0" animBg="1"/>
      <p:bldP spid="4" grpId="0" animBg="1"/>
      <p:bldP spid="30" grpId="0"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102" name="Rectangle 30"/>
          <p:cNvSpPr>
            <a:spLocks noGrp="1" noChangeArrowheads="1"/>
          </p:cNvSpPr>
          <p:nvPr>
            <p:ph type="title"/>
          </p:nvPr>
        </p:nvSpPr>
        <p:spPr/>
        <p:txBody>
          <a:bodyPr/>
          <a:lstStyle/>
          <a:p>
            <a:r>
              <a:rPr sz="3200" dirty="0" smtClean="0">
                <a:solidFill>
                  <a:srgbClr val="1E1F81"/>
                </a:solidFill>
                <a:latin typeface="Arial"/>
                <a:cs typeface="Arial"/>
              </a:rPr>
              <a:t>Park Hills School District: </a:t>
            </a:r>
            <a:r>
              <a:rPr dirty="0" smtClean="0">
                <a:solidFill>
                  <a:schemeClr val="accent6">
                    <a:lumMod val="75000"/>
                  </a:schemeClr>
                </a:solidFill>
                <a:latin typeface="Arial"/>
                <a:cs typeface="Arial"/>
              </a:rPr>
              <a:t/>
            </a:r>
            <a:br>
              <a:rPr dirty="0" smtClean="0">
                <a:solidFill>
                  <a:schemeClr val="accent6">
                    <a:lumMod val="75000"/>
                  </a:schemeClr>
                </a:solidFill>
                <a:latin typeface="Arial"/>
                <a:cs typeface="Arial"/>
              </a:rPr>
            </a:br>
            <a:r>
              <a:rPr lang="en-US" sz="2400" dirty="0" smtClean="0">
                <a:solidFill>
                  <a:srgbClr val="1E1F81"/>
                </a:solidFill>
                <a:latin typeface="Arial"/>
                <a:cs typeface="Arial"/>
              </a:rPr>
              <a:t>Providing Next-Generation Learning to Students </a:t>
            </a:r>
            <a:endParaRPr sz="2400" dirty="0">
              <a:solidFill>
                <a:srgbClr val="1E1F81"/>
              </a:solidFill>
              <a:latin typeface="Arial"/>
              <a:cs typeface="Arial"/>
            </a:endParaRPr>
          </a:p>
        </p:txBody>
      </p:sp>
      <p:pic>
        <p:nvPicPr>
          <p:cNvPr id="6" name="Picture 23" descr="textbox.png"/>
          <p:cNvPicPr>
            <a:picLocks noChangeAspect="1"/>
          </p:cNvPicPr>
          <p:nvPr/>
        </p:nvPicPr>
        <p:blipFill>
          <a:blip r:embed="rId3" cstate="print"/>
          <a:srcRect t="8450"/>
          <a:stretch>
            <a:fillRect/>
          </a:stretch>
        </p:blipFill>
        <p:spPr bwMode="auto">
          <a:xfrm>
            <a:off x="6172200" y="1676400"/>
            <a:ext cx="2800350" cy="4559300"/>
          </a:xfrm>
          <a:prstGeom prst="rect">
            <a:avLst/>
          </a:prstGeom>
          <a:noFill/>
          <a:ln w="9525">
            <a:noFill/>
            <a:miter lim="800000"/>
            <a:headEnd/>
            <a:tailEnd/>
          </a:ln>
        </p:spPr>
      </p:pic>
      <p:sp>
        <p:nvSpPr>
          <p:cNvPr id="7" name="Rectangle 6"/>
          <p:cNvSpPr/>
          <p:nvPr/>
        </p:nvSpPr>
        <p:spPr>
          <a:xfrm>
            <a:off x="228600" y="1701800"/>
            <a:ext cx="5516563" cy="1349375"/>
          </a:xfrm>
          <a:prstGeom prst="rect">
            <a:avLst/>
          </a:prstGeom>
          <a:solidFill>
            <a:schemeClr val="bg1"/>
          </a:solidFill>
          <a:ln w="12700" cap="flat" cmpd="sng" algn="ctr">
            <a:solidFill>
              <a:schemeClr val="bg1"/>
            </a:solidFill>
            <a:prstDash val="solid"/>
            <a:round/>
            <a:headEnd type="none" w="med" len="med"/>
            <a:tailEnd type="none" w="med" len="med"/>
          </a:ln>
          <a:effectLst>
            <a:outerShdw blurRad="190500" dist="38100" dir="270000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8" name="Rectangle 7"/>
          <p:cNvSpPr/>
          <p:nvPr/>
        </p:nvSpPr>
        <p:spPr>
          <a:xfrm>
            <a:off x="228600" y="3556000"/>
            <a:ext cx="5516563" cy="935038"/>
          </a:xfrm>
          <a:prstGeom prst="rect">
            <a:avLst/>
          </a:prstGeom>
          <a:solidFill>
            <a:schemeClr val="bg1"/>
          </a:solidFill>
          <a:ln w="12700" cap="flat" cmpd="sng" algn="ctr">
            <a:solidFill>
              <a:schemeClr val="bg1"/>
            </a:solidFill>
            <a:prstDash val="solid"/>
            <a:round/>
            <a:headEnd type="none" w="med" len="med"/>
            <a:tailEnd type="none" w="med" len="med"/>
          </a:ln>
          <a:effectLst>
            <a:outerShdw blurRad="190500" dist="38100" dir="270000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9" name="Rectangle 8"/>
          <p:cNvSpPr/>
          <p:nvPr/>
        </p:nvSpPr>
        <p:spPr>
          <a:xfrm>
            <a:off x="228600" y="4978400"/>
            <a:ext cx="5516563" cy="1322388"/>
          </a:xfrm>
          <a:prstGeom prst="rect">
            <a:avLst/>
          </a:prstGeom>
          <a:solidFill>
            <a:schemeClr val="bg1"/>
          </a:solidFill>
          <a:ln w="12700" cap="flat" cmpd="sng" algn="ctr">
            <a:solidFill>
              <a:schemeClr val="bg1"/>
            </a:solidFill>
            <a:prstDash val="solid"/>
            <a:round/>
            <a:headEnd type="none" w="med" len="med"/>
            <a:tailEnd type="none" w="med" len="med"/>
          </a:ln>
          <a:effectLst>
            <a:outerShdw blurRad="190500" dist="38100" dir="270000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pic>
        <p:nvPicPr>
          <p:cNvPr id="10" name="Picture 23" descr="t1.png"/>
          <p:cNvPicPr>
            <a:picLocks noChangeAspect="1"/>
          </p:cNvPicPr>
          <p:nvPr/>
        </p:nvPicPr>
        <p:blipFill>
          <a:blip r:embed="rId4" cstate="print"/>
          <a:srcRect/>
          <a:stretch>
            <a:fillRect/>
          </a:stretch>
        </p:blipFill>
        <p:spPr bwMode="auto">
          <a:xfrm>
            <a:off x="228600" y="3098800"/>
            <a:ext cx="4152900" cy="463550"/>
          </a:xfrm>
          <a:prstGeom prst="rect">
            <a:avLst/>
          </a:prstGeom>
          <a:noFill/>
          <a:ln w="9525">
            <a:noFill/>
            <a:miter lim="800000"/>
            <a:headEnd/>
            <a:tailEnd/>
          </a:ln>
        </p:spPr>
      </p:pic>
      <p:pic>
        <p:nvPicPr>
          <p:cNvPr id="11" name="Picture 22" descr="t1.png"/>
          <p:cNvPicPr>
            <a:picLocks noChangeAspect="1"/>
          </p:cNvPicPr>
          <p:nvPr/>
        </p:nvPicPr>
        <p:blipFill>
          <a:blip r:embed="rId4" cstate="print"/>
          <a:srcRect/>
          <a:stretch>
            <a:fillRect/>
          </a:stretch>
        </p:blipFill>
        <p:spPr bwMode="auto">
          <a:xfrm>
            <a:off x="228600" y="1238250"/>
            <a:ext cx="4152900" cy="463550"/>
          </a:xfrm>
          <a:prstGeom prst="rect">
            <a:avLst/>
          </a:prstGeom>
          <a:noFill/>
          <a:ln w="9525">
            <a:noFill/>
            <a:miter lim="800000"/>
            <a:headEnd/>
            <a:tailEnd/>
          </a:ln>
        </p:spPr>
      </p:pic>
      <p:pic>
        <p:nvPicPr>
          <p:cNvPr id="12" name="Picture 24" descr="t1.png"/>
          <p:cNvPicPr>
            <a:picLocks noChangeAspect="1"/>
          </p:cNvPicPr>
          <p:nvPr/>
        </p:nvPicPr>
        <p:blipFill>
          <a:blip r:embed="rId4" cstate="print"/>
          <a:srcRect/>
          <a:stretch>
            <a:fillRect/>
          </a:stretch>
        </p:blipFill>
        <p:spPr bwMode="auto">
          <a:xfrm>
            <a:off x="228600" y="4521200"/>
            <a:ext cx="4152900" cy="463550"/>
          </a:xfrm>
          <a:prstGeom prst="rect">
            <a:avLst/>
          </a:prstGeom>
          <a:noFill/>
          <a:ln w="9525">
            <a:noFill/>
            <a:miter lim="800000"/>
            <a:headEnd/>
            <a:tailEnd/>
          </a:ln>
        </p:spPr>
      </p:pic>
      <p:sp>
        <p:nvSpPr>
          <p:cNvPr id="15" name="Rectangle 15"/>
          <p:cNvSpPr>
            <a:spLocks noChangeArrowheads="1"/>
          </p:cNvSpPr>
          <p:nvPr/>
        </p:nvSpPr>
        <p:spPr bwMode="auto">
          <a:xfrm>
            <a:off x="477838" y="1300163"/>
            <a:ext cx="963612" cy="298450"/>
          </a:xfrm>
          <a:prstGeom prst="rect">
            <a:avLst/>
          </a:prstGeom>
          <a:noFill/>
          <a:ln w="9525">
            <a:noFill/>
            <a:miter lim="800000"/>
            <a:headEnd/>
            <a:tailEnd/>
          </a:ln>
        </p:spPr>
        <p:txBody>
          <a:bodyPr wrap="none" lIns="82124" tIns="41061" rIns="82124" bIns="41061">
            <a:spAutoFit/>
          </a:bodyPr>
          <a:lstStyle/>
          <a:p>
            <a:pPr defTabSz="814388">
              <a:lnSpc>
                <a:spcPct val="85000"/>
              </a:lnSpc>
              <a:spcBef>
                <a:spcPct val="50000"/>
              </a:spcBef>
              <a:buClr>
                <a:schemeClr val="tx2"/>
              </a:buClr>
              <a:buSzPct val="100000"/>
            </a:pPr>
            <a:r>
              <a:rPr lang="en-US" sz="1600" dirty="0"/>
              <a:t>Situation</a:t>
            </a:r>
          </a:p>
        </p:txBody>
      </p:sp>
      <p:sp>
        <p:nvSpPr>
          <p:cNvPr id="16" name="Rectangle 18"/>
          <p:cNvSpPr>
            <a:spLocks noChangeArrowheads="1"/>
          </p:cNvSpPr>
          <p:nvPr/>
        </p:nvSpPr>
        <p:spPr bwMode="auto">
          <a:xfrm>
            <a:off x="477838" y="3160713"/>
            <a:ext cx="908050" cy="298450"/>
          </a:xfrm>
          <a:prstGeom prst="rect">
            <a:avLst/>
          </a:prstGeom>
          <a:noFill/>
          <a:ln w="9525">
            <a:noFill/>
            <a:miter lim="800000"/>
            <a:headEnd/>
            <a:tailEnd/>
          </a:ln>
        </p:spPr>
        <p:txBody>
          <a:bodyPr wrap="none" lIns="82124" tIns="41061" rIns="82124" bIns="41061">
            <a:spAutoFit/>
          </a:bodyPr>
          <a:lstStyle/>
          <a:p>
            <a:pPr defTabSz="814388">
              <a:lnSpc>
                <a:spcPct val="85000"/>
              </a:lnSpc>
              <a:spcBef>
                <a:spcPct val="50000"/>
              </a:spcBef>
              <a:buClr>
                <a:schemeClr val="tx2"/>
              </a:buClr>
              <a:buSzPct val="100000"/>
            </a:pPr>
            <a:r>
              <a:rPr lang="en-US" sz="1600" dirty="0"/>
              <a:t>Solution</a:t>
            </a:r>
          </a:p>
        </p:txBody>
      </p:sp>
      <p:sp>
        <p:nvSpPr>
          <p:cNvPr id="17" name="Rectangle 19"/>
          <p:cNvSpPr>
            <a:spLocks noChangeArrowheads="1"/>
          </p:cNvSpPr>
          <p:nvPr/>
        </p:nvSpPr>
        <p:spPr bwMode="auto">
          <a:xfrm>
            <a:off x="477838" y="4603750"/>
            <a:ext cx="849312" cy="298450"/>
          </a:xfrm>
          <a:prstGeom prst="rect">
            <a:avLst/>
          </a:prstGeom>
          <a:noFill/>
          <a:ln w="9525">
            <a:noFill/>
            <a:miter lim="800000"/>
            <a:headEnd/>
            <a:tailEnd/>
          </a:ln>
        </p:spPr>
        <p:txBody>
          <a:bodyPr wrap="none" lIns="82124" tIns="41061" rIns="82124" bIns="41061">
            <a:spAutoFit/>
          </a:bodyPr>
          <a:lstStyle/>
          <a:p>
            <a:pPr defTabSz="814388">
              <a:lnSpc>
                <a:spcPct val="85000"/>
              </a:lnSpc>
              <a:spcBef>
                <a:spcPct val="50000"/>
              </a:spcBef>
              <a:buClr>
                <a:schemeClr val="tx2"/>
              </a:buClr>
              <a:buSzPct val="100000"/>
            </a:pPr>
            <a:r>
              <a:rPr lang="en-US" sz="1600" dirty="0"/>
              <a:t>Results</a:t>
            </a:r>
          </a:p>
        </p:txBody>
      </p:sp>
      <p:sp>
        <p:nvSpPr>
          <p:cNvPr id="18" name="Rectangle 14"/>
          <p:cNvSpPr>
            <a:spLocks noChangeArrowheads="1"/>
          </p:cNvSpPr>
          <p:nvPr/>
        </p:nvSpPr>
        <p:spPr bwMode="auto">
          <a:xfrm>
            <a:off x="304800" y="1782763"/>
            <a:ext cx="5410200" cy="1263247"/>
          </a:xfrm>
          <a:prstGeom prst="rect">
            <a:avLst/>
          </a:prstGeom>
          <a:noFill/>
          <a:ln w="9525">
            <a:noFill/>
            <a:miter lim="800000"/>
            <a:headEnd/>
            <a:tailEnd/>
          </a:ln>
        </p:spPr>
        <p:txBody>
          <a:bodyPr lIns="82124" tIns="41061" rIns="82124" bIns="41061">
            <a:spAutoFit/>
          </a:bodyPr>
          <a:lstStyle/>
          <a:p>
            <a:pPr marL="285750" indent="-285750" defTabSz="814388" fontAlgn="auto">
              <a:lnSpc>
                <a:spcPct val="85000"/>
              </a:lnSpc>
              <a:spcBef>
                <a:spcPct val="40000"/>
              </a:spcBef>
              <a:spcAft>
                <a:spcPts val="0"/>
              </a:spcAft>
              <a:buClr>
                <a:schemeClr val="tx2"/>
              </a:buClr>
              <a:buFont typeface="Arial"/>
              <a:buChar char="•"/>
              <a:defRPr/>
            </a:pPr>
            <a:r>
              <a:rPr lang="en-US" sz="1300" dirty="0" smtClean="0">
                <a:solidFill>
                  <a:schemeClr val="bg1">
                    <a:lumMod val="50000"/>
                  </a:schemeClr>
                </a:solidFill>
              </a:rPr>
              <a:t>Cost-effectively upgrade and update 4500 computers across 15 schools</a:t>
            </a:r>
          </a:p>
          <a:p>
            <a:pPr marL="285750" indent="-285750" defTabSz="814388" fontAlgn="auto">
              <a:lnSpc>
                <a:spcPct val="85000"/>
              </a:lnSpc>
              <a:spcBef>
                <a:spcPct val="40000"/>
              </a:spcBef>
              <a:spcAft>
                <a:spcPts val="0"/>
              </a:spcAft>
              <a:buClr>
                <a:schemeClr val="tx2"/>
              </a:buClr>
              <a:buFont typeface="Arial"/>
              <a:buChar char="•"/>
              <a:defRPr/>
            </a:pPr>
            <a:r>
              <a:rPr lang="en-US" sz="1300" dirty="0" smtClean="0">
                <a:solidFill>
                  <a:schemeClr val="bg1">
                    <a:lumMod val="50000"/>
                  </a:schemeClr>
                </a:solidFill>
              </a:rPr>
              <a:t>Reduce downtime associated with maintenance, repairs, and upgrades</a:t>
            </a:r>
          </a:p>
          <a:p>
            <a:pPr marL="285750" indent="-285750" defTabSz="814388" fontAlgn="auto">
              <a:lnSpc>
                <a:spcPct val="85000"/>
              </a:lnSpc>
              <a:spcBef>
                <a:spcPct val="40000"/>
              </a:spcBef>
              <a:spcAft>
                <a:spcPts val="0"/>
              </a:spcAft>
              <a:buClr>
                <a:schemeClr val="tx2"/>
              </a:buClr>
              <a:buFont typeface="Arial"/>
              <a:buChar char="•"/>
              <a:defRPr/>
            </a:pPr>
            <a:r>
              <a:rPr lang="en-US" sz="1300" dirty="0" smtClean="0">
                <a:solidFill>
                  <a:schemeClr val="bg1">
                    <a:lumMod val="50000"/>
                  </a:schemeClr>
                </a:solidFill>
              </a:rPr>
              <a:t>Implement flexible solution that can scale to meet future capacity and technology demands</a:t>
            </a:r>
            <a:endParaRPr lang="en-US" sz="1300" dirty="0">
              <a:solidFill>
                <a:schemeClr val="bg1">
                  <a:lumMod val="50000"/>
                </a:schemeClr>
              </a:solidFill>
            </a:endParaRPr>
          </a:p>
        </p:txBody>
      </p:sp>
      <p:sp>
        <p:nvSpPr>
          <p:cNvPr id="19" name="Rectangle 16"/>
          <p:cNvSpPr>
            <a:spLocks noChangeArrowheads="1"/>
          </p:cNvSpPr>
          <p:nvPr/>
        </p:nvSpPr>
        <p:spPr bwMode="auto">
          <a:xfrm>
            <a:off x="264459" y="3665257"/>
            <a:ext cx="5410200" cy="428018"/>
          </a:xfrm>
          <a:prstGeom prst="rect">
            <a:avLst/>
          </a:prstGeom>
          <a:noFill/>
          <a:ln w="9525">
            <a:noFill/>
            <a:miter lim="800000"/>
            <a:headEnd/>
            <a:tailEnd/>
          </a:ln>
        </p:spPr>
        <p:txBody>
          <a:bodyPr lIns="82124" tIns="41061" rIns="82124" bIns="41061">
            <a:spAutoFit/>
          </a:bodyPr>
          <a:lstStyle/>
          <a:p>
            <a:pPr marL="285750" indent="-285750" defTabSz="814388" fontAlgn="auto">
              <a:lnSpc>
                <a:spcPct val="85000"/>
              </a:lnSpc>
              <a:spcBef>
                <a:spcPct val="40000"/>
              </a:spcBef>
              <a:spcAft>
                <a:spcPts val="0"/>
              </a:spcAft>
              <a:buClr>
                <a:schemeClr val="tx2"/>
              </a:buClr>
              <a:buFont typeface="Arial" pitchFamily="34" charset="0"/>
              <a:buChar char="•"/>
              <a:defRPr/>
            </a:pPr>
            <a:r>
              <a:rPr lang="en-US" sz="1300" dirty="0" smtClean="0">
                <a:solidFill>
                  <a:schemeClr val="bg1">
                    <a:lumMod val="50000"/>
                  </a:schemeClr>
                </a:solidFill>
              </a:rPr>
              <a:t>Cisco desktop virtualization solution with Citrix XenDesktop, using Unified Computing System platform</a:t>
            </a:r>
            <a:endParaRPr lang="en-US" sz="1300" dirty="0">
              <a:solidFill>
                <a:schemeClr val="bg1">
                  <a:lumMod val="50000"/>
                </a:schemeClr>
              </a:solidFill>
            </a:endParaRPr>
          </a:p>
        </p:txBody>
      </p:sp>
      <p:sp>
        <p:nvSpPr>
          <p:cNvPr id="20" name="Rectangle 17"/>
          <p:cNvSpPr>
            <a:spLocks noChangeArrowheads="1"/>
          </p:cNvSpPr>
          <p:nvPr/>
        </p:nvSpPr>
        <p:spPr bwMode="auto">
          <a:xfrm>
            <a:off x="304800" y="5032375"/>
            <a:ext cx="5576888" cy="1093201"/>
          </a:xfrm>
          <a:prstGeom prst="rect">
            <a:avLst/>
          </a:prstGeom>
          <a:noFill/>
          <a:ln w="9525">
            <a:noFill/>
            <a:miter lim="800000"/>
            <a:headEnd/>
            <a:tailEnd/>
          </a:ln>
        </p:spPr>
        <p:txBody>
          <a:bodyPr lIns="82124" tIns="41061" rIns="82124" bIns="41061">
            <a:spAutoFit/>
          </a:bodyPr>
          <a:lstStyle/>
          <a:p>
            <a:pPr marL="285750" indent="-285750" defTabSz="814388" fontAlgn="auto">
              <a:lnSpc>
                <a:spcPct val="85000"/>
              </a:lnSpc>
              <a:spcBef>
                <a:spcPct val="40000"/>
              </a:spcBef>
              <a:spcAft>
                <a:spcPts val="0"/>
              </a:spcAft>
              <a:buClr>
                <a:schemeClr val="tx2"/>
              </a:buClr>
              <a:buFont typeface="Arial"/>
              <a:buChar char="•"/>
              <a:defRPr/>
            </a:pPr>
            <a:r>
              <a:rPr lang="en-US" sz="1300" dirty="0" smtClean="0">
                <a:solidFill>
                  <a:schemeClr val="bg1">
                    <a:lumMod val="50000"/>
                  </a:schemeClr>
                </a:solidFill>
              </a:rPr>
              <a:t>Substantial time and cost savings achieved during maintenance and technology refresh cycles</a:t>
            </a:r>
          </a:p>
          <a:p>
            <a:pPr marL="285750" indent="-285750" defTabSz="814388" fontAlgn="auto">
              <a:lnSpc>
                <a:spcPct val="85000"/>
              </a:lnSpc>
              <a:spcBef>
                <a:spcPct val="40000"/>
              </a:spcBef>
              <a:spcAft>
                <a:spcPts val="0"/>
              </a:spcAft>
              <a:buClr>
                <a:schemeClr val="tx2"/>
              </a:buClr>
              <a:buFont typeface="Arial"/>
              <a:buChar char="•"/>
              <a:defRPr/>
            </a:pPr>
            <a:r>
              <a:rPr lang="en-US" sz="1300" dirty="0" smtClean="0">
                <a:solidFill>
                  <a:schemeClr val="bg1">
                    <a:lumMod val="50000"/>
                  </a:schemeClr>
                </a:solidFill>
              </a:rPr>
              <a:t>Improved technology for students, with flexibility to easily add functionality and capacity as needed</a:t>
            </a:r>
          </a:p>
          <a:p>
            <a:pPr marL="285750" indent="-285750" defTabSz="814388" fontAlgn="auto">
              <a:lnSpc>
                <a:spcPct val="85000"/>
              </a:lnSpc>
              <a:spcBef>
                <a:spcPct val="40000"/>
              </a:spcBef>
              <a:spcAft>
                <a:spcPts val="0"/>
              </a:spcAft>
              <a:buClr>
                <a:schemeClr val="tx2"/>
              </a:buClr>
              <a:buFont typeface="Arial"/>
              <a:buChar char="•"/>
              <a:defRPr/>
            </a:pPr>
            <a:r>
              <a:rPr lang="en-US" sz="1300" dirty="0" smtClean="0">
                <a:solidFill>
                  <a:schemeClr val="bg1">
                    <a:lumMod val="50000"/>
                  </a:schemeClr>
                </a:solidFill>
              </a:rPr>
              <a:t>Green benefits from reduced power consumption</a:t>
            </a:r>
            <a:endParaRPr lang="en-US" sz="1300" dirty="0">
              <a:solidFill>
                <a:schemeClr val="bg1">
                  <a:lumMod val="50000"/>
                </a:schemeClr>
              </a:solidFill>
            </a:endParaRPr>
          </a:p>
        </p:txBody>
      </p:sp>
      <p:pic>
        <p:nvPicPr>
          <p:cNvPr id="25" name="Picture 22" descr="tab.png"/>
          <p:cNvPicPr>
            <a:picLocks noChangeAspect="1"/>
          </p:cNvPicPr>
          <p:nvPr/>
        </p:nvPicPr>
        <p:blipFill>
          <a:blip r:embed="rId5" cstate="print"/>
          <a:srcRect/>
          <a:stretch>
            <a:fillRect/>
          </a:stretch>
        </p:blipFill>
        <p:spPr bwMode="auto">
          <a:xfrm>
            <a:off x="6172200" y="1143000"/>
            <a:ext cx="2800350" cy="609600"/>
          </a:xfrm>
          <a:prstGeom prst="rect">
            <a:avLst/>
          </a:prstGeom>
          <a:noFill/>
          <a:ln w="9525">
            <a:noFill/>
            <a:miter lim="800000"/>
            <a:headEnd/>
            <a:tailEnd/>
          </a:ln>
        </p:spPr>
      </p:pic>
      <p:sp>
        <p:nvSpPr>
          <p:cNvPr id="26" name="Isosceles Triangle 25"/>
          <p:cNvSpPr/>
          <p:nvPr/>
        </p:nvSpPr>
        <p:spPr>
          <a:xfrm rot="5400000" flipH="1">
            <a:off x="327819" y="1396207"/>
            <a:ext cx="184150" cy="106362"/>
          </a:xfrm>
          <a:prstGeom prst="triangle">
            <a:avLst>
              <a:gd name="adj" fmla="val 51596"/>
            </a:avLst>
          </a:prstGeom>
          <a:gradFill flip="none" rotWithShape="1">
            <a:gsLst>
              <a:gs pos="0">
                <a:schemeClr val="tx2"/>
              </a:gs>
              <a:gs pos="100000">
                <a:schemeClr val="tx2">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27" name="Isosceles Triangle 26"/>
          <p:cNvSpPr/>
          <p:nvPr/>
        </p:nvSpPr>
        <p:spPr>
          <a:xfrm rot="5400000" flipH="1">
            <a:off x="327819" y="3256757"/>
            <a:ext cx="184150" cy="106362"/>
          </a:xfrm>
          <a:prstGeom prst="triangle">
            <a:avLst>
              <a:gd name="adj" fmla="val 51596"/>
            </a:avLst>
          </a:prstGeom>
          <a:gradFill flip="none" rotWithShape="1">
            <a:gsLst>
              <a:gs pos="0">
                <a:schemeClr val="tx2"/>
              </a:gs>
              <a:gs pos="100000">
                <a:schemeClr val="tx2">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28" name="Isosceles Triangle 27"/>
          <p:cNvSpPr/>
          <p:nvPr/>
        </p:nvSpPr>
        <p:spPr>
          <a:xfrm rot="5400000" flipH="1">
            <a:off x="327819" y="4699794"/>
            <a:ext cx="184150" cy="106362"/>
          </a:xfrm>
          <a:prstGeom prst="triangle">
            <a:avLst>
              <a:gd name="adj" fmla="val 51596"/>
            </a:avLst>
          </a:prstGeom>
          <a:gradFill flip="none" rotWithShape="1">
            <a:gsLst>
              <a:gs pos="0">
                <a:schemeClr val="tx2"/>
              </a:gs>
              <a:gs pos="100000">
                <a:schemeClr val="tx2">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pic>
        <p:nvPicPr>
          <p:cNvPr id="29" name="Picture 24" descr="band2.png"/>
          <p:cNvPicPr>
            <a:picLocks noChangeAspect="1"/>
          </p:cNvPicPr>
          <p:nvPr/>
        </p:nvPicPr>
        <p:blipFill>
          <a:blip r:embed="rId6" cstate="print"/>
          <a:srcRect/>
          <a:stretch>
            <a:fillRect/>
          </a:stretch>
        </p:blipFill>
        <p:spPr bwMode="auto">
          <a:xfrm>
            <a:off x="6232525" y="1676400"/>
            <a:ext cx="2679700" cy="63500"/>
          </a:xfrm>
          <a:prstGeom prst="rect">
            <a:avLst/>
          </a:prstGeom>
          <a:noFill/>
          <a:ln w="9525">
            <a:noFill/>
            <a:miter lim="800000"/>
            <a:headEnd/>
            <a:tailEnd/>
          </a:ln>
        </p:spPr>
      </p:pic>
      <p:pic>
        <p:nvPicPr>
          <p:cNvPr id="61442" name="Picture 2"/>
          <p:cNvPicPr>
            <a:picLocks noChangeAspect="1" noChangeArrowheads="1"/>
          </p:cNvPicPr>
          <p:nvPr/>
        </p:nvPicPr>
        <p:blipFill>
          <a:blip r:embed="rId7" cstate="print"/>
          <a:srcRect/>
          <a:stretch>
            <a:fillRect/>
          </a:stretch>
        </p:blipFill>
        <p:spPr bwMode="auto">
          <a:xfrm>
            <a:off x="6261007" y="5138457"/>
            <a:ext cx="2619375" cy="857250"/>
          </a:xfrm>
          <a:prstGeom prst="rect">
            <a:avLst/>
          </a:prstGeom>
          <a:noFill/>
          <a:ln w="9525">
            <a:noFill/>
            <a:miter lim="800000"/>
            <a:headEnd/>
            <a:tailEnd/>
          </a:ln>
        </p:spPr>
      </p:pic>
      <p:pic>
        <p:nvPicPr>
          <p:cNvPr id="61443" name="Picture 3" descr="C:\Users\gserda\Documents\Edu Photos\AM61977.jpg"/>
          <p:cNvPicPr>
            <a:picLocks noChangeAspect="1" noChangeArrowheads="1"/>
          </p:cNvPicPr>
          <p:nvPr/>
        </p:nvPicPr>
        <p:blipFill>
          <a:blip r:embed="rId8" cstate="print"/>
          <a:srcRect r="25882" b="1912"/>
          <a:stretch>
            <a:fillRect/>
          </a:stretch>
        </p:blipFill>
        <p:spPr bwMode="auto">
          <a:xfrm>
            <a:off x="6333564" y="1994648"/>
            <a:ext cx="2433533" cy="2147046"/>
          </a:xfrm>
          <a:prstGeom prst="rect">
            <a:avLst/>
          </a:prstGeom>
          <a:noFill/>
        </p:spPr>
      </p:pic>
      <p:sp>
        <p:nvSpPr>
          <p:cNvPr id="33" name="Round Same Side Corner Rectangle 32"/>
          <p:cNvSpPr/>
          <p:nvPr/>
        </p:nvSpPr>
        <p:spPr>
          <a:xfrm>
            <a:off x="218722" y="1643940"/>
            <a:ext cx="5538611" cy="98777"/>
          </a:xfrm>
          <a:prstGeom prst="round2SameRect">
            <a:avLst/>
          </a:prstGeom>
          <a:gradFill flip="none" rotWithShape="1">
            <a:gsLst>
              <a:gs pos="0">
                <a:schemeClr val="accent6">
                  <a:lumMod val="50000"/>
                </a:schemeClr>
              </a:gs>
              <a:gs pos="100000">
                <a:schemeClr val="tx1">
                  <a:lumMod val="50000"/>
                </a:schemeClr>
              </a:gs>
              <a:gs pos="5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 name="Round Same Side Corner Rectangle 33"/>
          <p:cNvSpPr/>
          <p:nvPr/>
        </p:nvSpPr>
        <p:spPr>
          <a:xfrm>
            <a:off x="220603" y="3546118"/>
            <a:ext cx="5538611" cy="98777"/>
          </a:xfrm>
          <a:prstGeom prst="round2SameRect">
            <a:avLst/>
          </a:prstGeom>
          <a:gradFill flip="none" rotWithShape="1">
            <a:gsLst>
              <a:gs pos="0">
                <a:schemeClr val="accent6">
                  <a:lumMod val="50000"/>
                </a:schemeClr>
              </a:gs>
              <a:gs pos="100000">
                <a:schemeClr val="tx1">
                  <a:lumMod val="50000"/>
                </a:schemeClr>
              </a:gs>
              <a:gs pos="5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5" name="Round Same Side Corner Rectangle 34"/>
          <p:cNvSpPr/>
          <p:nvPr/>
        </p:nvSpPr>
        <p:spPr>
          <a:xfrm>
            <a:off x="211196" y="4966636"/>
            <a:ext cx="5538611" cy="98777"/>
          </a:xfrm>
          <a:prstGeom prst="round2SameRect">
            <a:avLst/>
          </a:prstGeom>
          <a:gradFill flip="none" rotWithShape="1">
            <a:gsLst>
              <a:gs pos="0">
                <a:schemeClr val="accent6">
                  <a:lumMod val="50000"/>
                </a:schemeClr>
              </a:gs>
              <a:gs pos="100000">
                <a:schemeClr val="tx1">
                  <a:lumMod val="50000"/>
                </a:schemeClr>
              </a:gs>
              <a:gs pos="5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47007336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 calcmode="lin" valueType="num">
                                      <p:cBhvr>
                                        <p:cTn id="16" dur="500" fill="hold"/>
                                        <p:tgtEl>
                                          <p:spTgt spid="26"/>
                                        </p:tgtEl>
                                        <p:attrNameLst>
                                          <p:attrName>style.rotation</p:attrName>
                                        </p:attrNameLst>
                                      </p:cBhvr>
                                      <p:tavLst>
                                        <p:tav tm="0">
                                          <p:val>
                                            <p:fltVal val="360"/>
                                          </p:val>
                                        </p:tav>
                                        <p:tav tm="100000">
                                          <p:val>
                                            <p:fltVal val="0"/>
                                          </p:val>
                                        </p:tav>
                                      </p:tavLst>
                                    </p:anim>
                                    <p:animEffect transition="in" filter="fade">
                                      <p:cBhvr>
                                        <p:cTn id="17" dur="500"/>
                                        <p:tgtEl>
                                          <p:spTgt spid="2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lide(fromLeft)">
                                      <p:cBhvr>
                                        <p:cTn id="23" dur="500"/>
                                        <p:tgtEl>
                                          <p:spTgt spid="15"/>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par>
                          <p:cTn id="35" fill="hold">
                            <p:stCondLst>
                              <p:cond delay="2000"/>
                            </p:stCondLst>
                            <p:childTnLst>
                              <p:par>
                                <p:cTn id="36" presetID="49" presetClass="entr" presetSubtype="0" decel="10000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 calcmode="lin" valueType="num">
                                      <p:cBhvr>
                                        <p:cTn id="40" dur="500" fill="hold"/>
                                        <p:tgtEl>
                                          <p:spTgt spid="27"/>
                                        </p:tgtEl>
                                        <p:attrNameLst>
                                          <p:attrName>style.rotation</p:attrName>
                                        </p:attrNameLst>
                                      </p:cBhvr>
                                      <p:tavLst>
                                        <p:tav tm="0">
                                          <p:val>
                                            <p:fltVal val="360"/>
                                          </p:val>
                                        </p:tav>
                                        <p:tav tm="100000">
                                          <p:val>
                                            <p:fltVal val="0"/>
                                          </p:val>
                                        </p:tav>
                                      </p:tavLst>
                                    </p:anim>
                                    <p:animEffect transition="in" filter="fade">
                                      <p:cBhvr>
                                        <p:cTn id="41" dur="500"/>
                                        <p:tgtEl>
                                          <p:spTgt spid="27"/>
                                        </p:tgtEl>
                                      </p:cBhvr>
                                    </p:animEffect>
                                  </p:childTnLst>
                                </p:cTn>
                              </p:par>
                              <p:par>
                                <p:cTn id="42" presetID="12" presetClass="entr" presetSubtype="8"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slide(fromLeft)">
                                      <p:cBhvr>
                                        <p:cTn id="44" dur="500"/>
                                        <p:tgtEl>
                                          <p:spTgt spid="16"/>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22" presetClass="entr" presetSubtype="4"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up)">
                                      <p:cBhvr>
                                        <p:cTn id="58" dur="500"/>
                                        <p:tgtEl>
                                          <p:spTgt spid="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left)">
                                      <p:cBhvr>
                                        <p:cTn id="61" dur="500"/>
                                        <p:tgtEl>
                                          <p:spTgt spid="35"/>
                                        </p:tgtEl>
                                      </p:cBhvr>
                                    </p:animEffect>
                                  </p:childTnLst>
                                </p:cTn>
                              </p:par>
                            </p:childTnLst>
                          </p:cTn>
                        </p:par>
                        <p:par>
                          <p:cTn id="62" fill="hold">
                            <p:stCondLst>
                              <p:cond delay="3500"/>
                            </p:stCondLst>
                            <p:childTnLst>
                              <p:par>
                                <p:cTn id="63" presetID="49" presetClass="entr" presetSubtype="0" decel="100000"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p:cTn id="65" dur="500" fill="hold"/>
                                        <p:tgtEl>
                                          <p:spTgt spid="28"/>
                                        </p:tgtEl>
                                        <p:attrNameLst>
                                          <p:attrName>ppt_w</p:attrName>
                                        </p:attrNameLst>
                                      </p:cBhvr>
                                      <p:tavLst>
                                        <p:tav tm="0">
                                          <p:val>
                                            <p:fltVal val="0"/>
                                          </p:val>
                                        </p:tav>
                                        <p:tav tm="100000">
                                          <p:val>
                                            <p:strVal val="#ppt_w"/>
                                          </p:val>
                                        </p:tav>
                                      </p:tavLst>
                                    </p:anim>
                                    <p:anim calcmode="lin" valueType="num">
                                      <p:cBhvr>
                                        <p:cTn id="66" dur="500" fill="hold"/>
                                        <p:tgtEl>
                                          <p:spTgt spid="28"/>
                                        </p:tgtEl>
                                        <p:attrNameLst>
                                          <p:attrName>ppt_h</p:attrName>
                                        </p:attrNameLst>
                                      </p:cBhvr>
                                      <p:tavLst>
                                        <p:tav tm="0">
                                          <p:val>
                                            <p:fltVal val="0"/>
                                          </p:val>
                                        </p:tav>
                                        <p:tav tm="100000">
                                          <p:val>
                                            <p:strVal val="#ppt_h"/>
                                          </p:val>
                                        </p:tav>
                                      </p:tavLst>
                                    </p:anim>
                                    <p:anim calcmode="lin" valueType="num">
                                      <p:cBhvr>
                                        <p:cTn id="67" dur="500" fill="hold"/>
                                        <p:tgtEl>
                                          <p:spTgt spid="28"/>
                                        </p:tgtEl>
                                        <p:attrNameLst>
                                          <p:attrName>style.rotation</p:attrName>
                                        </p:attrNameLst>
                                      </p:cBhvr>
                                      <p:tavLst>
                                        <p:tav tm="0">
                                          <p:val>
                                            <p:fltVal val="360"/>
                                          </p:val>
                                        </p:tav>
                                        <p:tav tm="100000">
                                          <p:val>
                                            <p:fltVal val="0"/>
                                          </p:val>
                                        </p:tav>
                                      </p:tavLst>
                                    </p:anim>
                                    <p:animEffect transition="in" filter="fade">
                                      <p:cBhvr>
                                        <p:cTn id="68" dur="500"/>
                                        <p:tgtEl>
                                          <p:spTgt spid="28"/>
                                        </p:tgtEl>
                                      </p:cBhvr>
                                    </p:animEffect>
                                  </p:childTnLst>
                                </p:cTn>
                              </p:par>
                              <p:par>
                                <p:cTn id="69" presetID="12" presetClass="entr" presetSubtype="8"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slide(fromLeft)">
                                      <p:cBhvr>
                                        <p:cTn id="71" dur="500"/>
                                        <p:tgtEl>
                                          <p:spTgt spid="17"/>
                                        </p:tgtEl>
                                      </p:cBhvr>
                                    </p:animEffect>
                                  </p:childTnLst>
                                </p:cTn>
                              </p:par>
                            </p:childTnLst>
                          </p:cTn>
                        </p:par>
                        <p:par>
                          <p:cTn id="72" fill="hold">
                            <p:stCondLst>
                              <p:cond delay="4000"/>
                            </p:stCondLst>
                            <p:childTnLst>
                              <p:par>
                                <p:cTn id="73" presetID="10"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par>
                          <p:cTn id="76" fill="hold">
                            <p:stCondLst>
                              <p:cond delay="4500"/>
                            </p:stCondLst>
                            <p:childTnLst>
                              <p:par>
                                <p:cTn id="77" presetID="22" presetClass="entr" presetSubtype="4" fill="hold"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00"/>
                                        <p:tgtEl>
                                          <p:spTgt spid="25"/>
                                        </p:tgtEl>
                                      </p:cBhvr>
                                    </p:animEffect>
                                  </p:childTnLst>
                                </p:cTn>
                              </p:par>
                              <p:par>
                                <p:cTn id="80" presetID="22" presetClass="entr" presetSubtype="1"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up)">
                                      <p:cBhvr>
                                        <p:cTn id="82" dur="500"/>
                                        <p:tgtEl>
                                          <p:spTgt spid="6"/>
                                        </p:tgtEl>
                                      </p:cBhvr>
                                    </p:animEffect>
                                  </p:childTnLst>
                                </p:cTn>
                              </p:par>
                              <p:par>
                                <p:cTn id="83" presetID="16" presetClass="entr" presetSubtype="37"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barn(outVertical)">
                                      <p:cBhvr>
                                        <p:cTn id="8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5" grpId="0"/>
      <p:bldP spid="16" grpId="0"/>
      <p:bldP spid="17" grpId="0"/>
      <p:bldP spid="18" grpId="0"/>
      <p:bldP spid="19" grpId="0"/>
      <p:bldP spid="20" grpId="0"/>
      <p:bldP spid="26" grpId="0" animBg="1"/>
      <p:bldP spid="27" grpId="0" animBg="1"/>
      <p:bldP spid="28" grpId="0" animBg="1"/>
      <p:bldP spid="33" grpId="0" animBg="1"/>
      <p:bldP spid="34"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ound Same Side Corner Rectangle 4"/>
          <p:cNvSpPr/>
          <p:nvPr/>
        </p:nvSpPr>
        <p:spPr>
          <a:xfrm flipH="1" flipV="1">
            <a:off x="450849" y="1596570"/>
            <a:ext cx="8359321" cy="4733887"/>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solidFill>
                  <a:srgbClr val="12188E"/>
                </a:solidFill>
              </a:rPr>
              <a:t>Agenda</a:t>
            </a:r>
            <a:endParaRPr lang="en-US" dirty="0">
              <a:solidFill>
                <a:srgbClr val="12188E"/>
              </a:solidFill>
            </a:endParaRPr>
          </a:p>
        </p:txBody>
      </p:sp>
      <p:sp>
        <p:nvSpPr>
          <p:cNvPr id="13" name="Rectangle 12"/>
          <p:cNvSpPr/>
          <p:nvPr/>
        </p:nvSpPr>
        <p:spPr>
          <a:xfrm flipV="1">
            <a:off x="0" y="15056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Chevron 6"/>
          <p:cNvSpPr/>
          <p:nvPr/>
        </p:nvSpPr>
        <p:spPr>
          <a:xfrm>
            <a:off x="769752" y="2408092"/>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Chevron 7"/>
          <p:cNvSpPr/>
          <p:nvPr/>
        </p:nvSpPr>
        <p:spPr>
          <a:xfrm>
            <a:off x="769752" y="3062508"/>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 name="Chevron 8"/>
          <p:cNvSpPr/>
          <p:nvPr/>
        </p:nvSpPr>
        <p:spPr>
          <a:xfrm>
            <a:off x="769752" y="4371340"/>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Chevron 9"/>
          <p:cNvSpPr/>
          <p:nvPr/>
        </p:nvSpPr>
        <p:spPr>
          <a:xfrm>
            <a:off x="769752" y="3716924"/>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 name="Text Placeholder 2"/>
          <p:cNvSpPr>
            <a:spLocks noGrp="1"/>
          </p:cNvSpPr>
          <p:nvPr>
            <p:ph type="body" sz="quarter" idx="4294967295"/>
          </p:nvPr>
        </p:nvSpPr>
        <p:spPr>
          <a:xfrm>
            <a:off x="1014025" y="1790700"/>
            <a:ext cx="8578850" cy="4345927"/>
          </a:xfrm>
        </p:spPr>
        <p:txBody>
          <a:bodyPr/>
          <a:lstStyle/>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Trends and Challenges in Education</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Education Use Cases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Cisco’s Virtualization Vision</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Cisco VXI Portfolio</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Services Support and Validated Designs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Case Studies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Summary</a:t>
            </a:r>
          </a:p>
        </p:txBody>
      </p:sp>
      <p:sp>
        <p:nvSpPr>
          <p:cNvPr id="14" name="Chevron 13"/>
          <p:cNvSpPr/>
          <p:nvPr/>
        </p:nvSpPr>
        <p:spPr>
          <a:xfrm>
            <a:off x="769752" y="502575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 name="Chevron 10"/>
          <p:cNvSpPr/>
          <p:nvPr/>
        </p:nvSpPr>
        <p:spPr>
          <a:xfrm>
            <a:off x="769752" y="175367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Chevron 15"/>
          <p:cNvSpPr/>
          <p:nvPr/>
        </p:nvSpPr>
        <p:spPr>
          <a:xfrm>
            <a:off x="782452" y="5680171"/>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8" name="Rectangle 17"/>
          <p:cNvSpPr/>
          <p:nvPr/>
        </p:nvSpPr>
        <p:spPr>
          <a:xfrm flipV="1">
            <a:off x="602994" y="1447798"/>
            <a:ext cx="6204205" cy="4178301"/>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465829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Virtualization in Education </a:t>
            </a:r>
            <a:endParaRPr lang="en-US" dirty="0"/>
          </a:p>
        </p:txBody>
      </p:sp>
      <p:sp>
        <p:nvSpPr>
          <p:cNvPr id="33" name="Round Same Side Corner Rectangle 32"/>
          <p:cNvSpPr/>
          <p:nvPr/>
        </p:nvSpPr>
        <p:spPr>
          <a:xfrm rot="5400000" flipH="1" flipV="1">
            <a:off x="2090168" y="-725605"/>
            <a:ext cx="496366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4" name="Round Same Side Corner Rectangle 33"/>
          <p:cNvSpPr/>
          <p:nvPr/>
        </p:nvSpPr>
        <p:spPr>
          <a:xfrm flipH="1">
            <a:off x="428625" y="1606087"/>
            <a:ext cx="8313856" cy="4340691"/>
          </a:xfrm>
          <a:prstGeom prst="round2SameRect">
            <a:avLst>
              <a:gd name="adj1" fmla="val 5439"/>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0" y="3570534"/>
            <a:ext cx="9144000" cy="243371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8" name="Group 17"/>
          <p:cNvGrpSpPr/>
          <p:nvPr/>
        </p:nvGrpSpPr>
        <p:grpSpPr>
          <a:xfrm>
            <a:off x="2911686" y="4825496"/>
            <a:ext cx="5534932" cy="1593617"/>
            <a:chOff x="340099" y="2547264"/>
            <a:chExt cx="8046223" cy="2316667"/>
          </a:xfrm>
        </p:grpSpPr>
        <p:sp>
          <p:nvSpPr>
            <p:cNvPr id="38" name="Flowchart: Magnetic Disk 37"/>
            <p:cNvSpPr/>
            <p:nvPr/>
          </p:nvSpPr>
          <p:spPr bwMode="auto">
            <a:xfrm>
              <a:off x="6860154" y="4203983"/>
              <a:ext cx="457309" cy="659948"/>
            </a:xfrm>
            <a:prstGeom prst="flowChartMagneticDisk">
              <a:avLst/>
            </a:prstGeom>
            <a:gradFill flip="none" rotWithShape="1">
              <a:gsLst>
                <a:gs pos="0">
                  <a:schemeClr val="bg1"/>
                </a:gs>
                <a:gs pos="85000">
                  <a:schemeClr val="accent1"/>
                </a:gs>
              </a:gsLst>
              <a:path path="circle">
                <a:fillToRect l="100000" t="100000"/>
              </a:path>
              <a:tileRect r="-100000" b="-100000"/>
            </a:gradFill>
            <a:ln w="9525" cap="flat" cmpd="sng" algn="ctr">
              <a:solidFill>
                <a:schemeClr val="tx2">
                  <a:alpha val="25000"/>
                </a:schemeClr>
              </a:solidFill>
              <a:prstDash val="solid"/>
              <a:round/>
              <a:headEnd type="none" w="med" len="med"/>
              <a:tailEnd type="none" w="med" len="med"/>
            </a:ln>
            <a:effectLst>
              <a:outerShdw blurRad="50800" dist="38100" dir="5400000" algn="t" rotWithShape="0">
                <a:prstClr val="black">
                  <a:alpha val="40000"/>
                </a:prstClr>
              </a:outerShdw>
              <a:reflection blurRad="6350" stA="52000" endA="300" endPos="35000" dir="5400000" sy="-100000" algn="bl" rotWithShape="0"/>
            </a:effectLst>
            <a:scene3d>
              <a:camera prst="orthographicFront"/>
              <a:lightRig rig="threePt" dir="t"/>
            </a:scene3d>
            <a:sp3d>
              <a:bevelT w="38100" h="101600"/>
            </a:sp3d>
          </p:spPr>
          <p:txBody>
            <a:bodyPr lIns="82124" tIns="41061" rIns="82124" bIns="41061" anchor="ctr">
              <a:spAutoFit/>
            </a:bodyPr>
            <a:lstStyle/>
            <a:p>
              <a:pPr algn="ctr" defTabSz="814388" eaLnBrk="0" hangingPunct="0">
                <a:lnSpc>
                  <a:spcPct val="90000"/>
                </a:lnSpc>
                <a:defRPr/>
              </a:pPr>
              <a:endParaRPr lang="en-US" dirty="0">
                <a:solidFill>
                  <a:schemeClr val="bg1"/>
                </a:solidFill>
                <a:latin typeface="Arial" charset="0"/>
                <a:cs typeface="Arial" charset="0"/>
              </a:endParaRPr>
            </a:p>
          </p:txBody>
        </p:sp>
        <p:pic>
          <p:nvPicPr>
            <p:cNvPr id="39" name="Picture 47"/>
            <p:cNvPicPr>
              <a:picLocks noChangeAspect="1" noChangeArrowheads="1"/>
            </p:cNvPicPr>
            <p:nvPr/>
          </p:nvPicPr>
          <p:blipFill>
            <a:blip r:embed="rId3" cstate="print"/>
            <a:srcRect/>
            <a:stretch>
              <a:fillRect/>
            </a:stretch>
          </p:blipFill>
          <p:spPr bwMode="auto">
            <a:xfrm>
              <a:off x="7935661" y="4454306"/>
              <a:ext cx="444562" cy="293894"/>
            </a:xfrm>
            <a:prstGeom prst="rect">
              <a:avLst/>
            </a:prstGeom>
            <a:noFill/>
            <a:ln w="9525">
              <a:noFill/>
              <a:miter lim="800000"/>
              <a:headEnd/>
              <a:tailEnd/>
            </a:ln>
            <a:effectLst>
              <a:outerShdw blurRad="50800" dist="38100" dir="5400000" algn="t" rotWithShape="0">
                <a:prstClr val="black">
                  <a:alpha val="40000"/>
                </a:prstClr>
              </a:outerShdw>
            </a:effectLst>
          </p:spPr>
        </p:pic>
        <p:grpSp>
          <p:nvGrpSpPr>
            <p:cNvPr id="40" name="Group 66"/>
            <p:cNvGrpSpPr/>
            <p:nvPr/>
          </p:nvGrpSpPr>
          <p:grpSpPr>
            <a:xfrm>
              <a:off x="340099" y="2905573"/>
              <a:ext cx="1800997" cy="1864981"/>
              <a:chOff x="1295400" y="4842757"/>
              <a:chExt cx="1216296" cy="980165"/>
            </a:xfrm>
          </p:grpSpPr>
          <p:grpSp>
            <p:nvGrpSpPr>
              <p:cNvPr id="41" name="Group 31"/>
              <p:cNvGrpSpPr/>
              <p:nvPr/>
            </p:nvGrpSpPr>
            <p:grpSpPr>
              <a:xfrm>
                <a:off x="1295400" y="4842757"/>
                <a:ext cx="1216296" cy="980165"/>
                <a:chOff x="6001055" y="319085"/>
                <a:chExt cx="2820723" cy="2302416"/>
              </a:xfrm>
              <a:effectLst>
                <a:outerShdw blurRad="50800" dist="38100" dir="5400000" algn="t" rotWithShape="0">
                  <a:prstClr val="black">
                    <a:alpha val="40000"/>
                  </a:prstClr>
                </a:outerShdw>
                <a:reflection blurRad="6350" stA="52000" endA="300" endPos="35000" dir="5400000" sy="-100000" algn="bl" rotWithShape="0"/>
              </a:effectLst>
            </p:grpSpPr>
            <p:pic>
              <p:nvPicPr>
                <p:cNvPr id="43" name="Picture 42" descr="flatpanelcomputer-copy.png"/>
                <p:cNvPicPr>
                  <a:picLocks noChangeAspect="1"/>
                </p:cNvPicPr>
                <p:nvPr/>
              </p:nvPicPr>
              <p:blipFill>
                <a:blip r:embed="rId4" cstate="screen"/>
                <a:stretch>
                  <a:fillRect/>
                </a:stretch>
              </p:blipFill>
              <p:spPr>
                <a:xfrm>
                  <a:off x="6001055" y="319085"/>
                  <a:ext cx="2820723" cy="2302416"/>
                </a:xfrm>
                <a:prstGeom prst="rect">
                  <a:avLst/>
                </a:prstGeom>
              </p:spPr>
            </p:pic>
            <p:pic>
              <p:nvPicPr>
                <p:cNvPr id="44" name="Picture 11" descr="converj_vdi.png"/>
                <p:cNvPicPr>
                  <a:picLocks noChangeAspect="1"/>
                </p:cNvPicPr>
                <p:nvPr/>
              </p:nvPicPr>
              <p:blipFill>
                <a:blip r:embed="rId5" cstate="print"/>
                <a:srcRect/>
                <a:stretch>
                  <a:fillRect/>
                </a:stretch>
              </p:blipFill>
              <p:spPr bwMode="auto">
                <a:xfrm>
                  <a:off x="6105080" y="400595"/>
                  <a:ext cx="2620905" cy="1663336"/>
                </a:xfrm>
                <a:prstGeom prst="rect">
                  <a:avLst/>
                </a:prstGeom>
                <a:noFill/>
                <a:ln w="9525">
                  <a:noFill/>
                  <a:miter lim="800000"/>
                  <a:headEnd/>
                  <a:tailEnd/>
                </a:ln>
                <a:effectLst>
                  <a:innerShdw blurRad="114300">
                    <a:prstClr val="black"/>
                  </a:innerShdw>
                </a:effectLst>
              </p:spPr>
            </p:pic>
          </p:grpSp>
          <p:pic>
            <p:nvPicPr>
              <p:cNvPr id="42" name="Picture 2"/>
              <p:cNvPicPr>
                <a:picLocks noChangeAspect="1" noChangeArrowheads="1"/>
              </p:cNvPicPr>
              <p:nvPr/>
            </p:nvPicPr>
            <p:blipFill>
              <a:blip r:embed="rId6" cstate="print"/>
              <a:srcRect l="936" t="13229" r="6626" b="1279"/>
              <a:stretch>
                <a:fillRect/>
              </a:stretch>
            </p:blipFill>
            <p:spPr bwMode="auto">
              <a:xfrm>
                <a:off x="1336675" y="4874953"/>
                <a:ext cx="1132680" cy="711459"/>
              </a:xfrm>
              <a:prstGeom prst="rect">
                <a:avLst/>
              </a:prstGeom>
              <a:noFill/>
              <a:ln w="9525">
                <a:noFill/>
                <a:miter lim="800000"/>
                <a:headEnd/>
                <a:tailEnd/>
              </a:ln>
              <a:effectLst>
                <a:innerShdw blurRad="114300">
                  <a:prstClr val="black"/>
                </a:innerShdw>
              </a:effectLst>
            </p:spPr>
          </p:pic>
        </p:grpSp>
        <p:pic>
          <p:nvPicPr>
            <p:cNvPr id="45" name="Picture 2"/>
            <p:cNvPicPr>
              <a:picLocks noChangeAspect="1" noChangeArrowheads="1"/>
            </p:cNvPicPr>
            <p:nvPr/>
          </p:nvPicPr>
          <p:blipFill>
            <a:blip r:embed="rId7" cstate="print"/>
            <a:srcRect l="936" t="13229" r="6626" b="13290"/>
            <a:stretch>
              <a:fillRect/>
            </a:stretch>
          </p:blipFill>
          <p:spPr bwMode="auto">
            <a:xfrm>
              <a:off x="6430280" y="2555753"/>
              <a:ext cx="903097" cy="625004"/>
            </a:xfrm>
            <a:prstGeom prst="roundRect">
              <a:avLst>
                <a:gd name="adj" fmla="val 4167"/>
              </a:avLst>
            </a:prstGeom>
            <a:solidFill>
              <a:srgbClr val="FFFFFF"/>
            </a:solidFill>
            <a:ln w="381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6"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095" t="1119"/>
            <a:stretch>
              <a:fillRect/>
            </a:stretch>
          </p:blipFill>
          <p:spPr bwMode="auto">
            <a:xfrm>
              <a:off x="7485001" y="3154631"/>
              <a:ext cx="901321" cy="9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 name="Group 50"/>
            <p:cNvGrpSpPr/>
            <p:nvPr/>
          </p:nvGrpSpPr>
          <p:grpSpPr>
            <a:xfrm>
              <a:off x="2238102" y="2547264"/>
              <a:ext cx="4667797" cy="1780923"/>
              <a:chOff x="2331718" y="1789610"/>
              <a:chExt cx="4667797" cy="1780923"/>
            </a:xfrm>
          </p:grpSpPr>
          <p:grpSp>
            <p:nvGrpSpPr>
              <p:cNvPr id="52" name="Group 51"/>
              <p:cNvGrpSpPr/>
              <p:nvPr/>
            </p:nvGrpSpPr>
            <p:grpSpPr>
              <a:xfrm>
                <a:off x="2331718" y="2693134"/>
                <a:ext cx="1059766" cy="573258"/>
                <a:chOff x="2514600" y="2693134"/>
                <a:chExt cx="1059766" cy="573258"/>
              </a:xfrm>
            </p:grpSpPr>
            <p:sp>
              <p:nvSpPr>
                <p:cNvPr id="57" name="Right Arrow 56"/>
                <p:cNvSpPr/>
                <p:nvPr/>
              </p:nvSpPr>
              <p:spPr>
                <a:xfrm>
                  <a:off x="2514600" y="2693134"/>
                  <a:ext cx="1059766" cy="309489"/>
                </a:xfrm>
                <a:prstGeom prst="rightArrow">
                  <a:avLst/>
                </a:prstGeom>
                <a:gradFill>
                  <a:gsLst>
                    <a:gs pos="0">
                      <a:schemeClr val="tx1">
                        <a:lumMod val="20000"/>
                        <a:lumOff val="80000"/>
                      </a:schemeClr>
                    </a:gs>
                    <a:gs pos="100000">
                      <a:schemeClr val="accent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ight Arrow 57"/>
                <p:cNvSpPr/>
                <p:nvPr/>
              </p:nvSpPr>
              <p:spPr>
                <a:xfrm flipH="1">
                  <a:off x="2514600" y="2956903"/>
                  <a:ext cx="1059766" cy="309489"/>
                </a:xfrm>
                <a:prstGeom prst="rightArrow">
                  <a:avLst/>
                </a:prstGeom>
                <a:gradFill>
                  <a:gsLst>
                    <a:gs pos="0">
                      <a:schemeClr val="tx1">
                        <a:lumMod val="20000"/>
                        <a:lumOff val="80000"/>
                      </a:schemeClr>
                    </a:gs>
                    <a:gs pos="100000">
                      <a:schemeClr val="accent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p:cNvGrpSpPr/>
              <p:nvPr/>
            </p:nvGrpSpPr>
            <p:grpSpPr>
              <a:xfrm>
                <a:off x="5938811" y="2693134"/>
                <a:ext cx="1060704" cy="573258"/>
                <a:chOff x="5873496" y="2693134"/>
                <a:chExt cx="1060704" cy="573258"/>
              </a:xfrm>
            </p:grpSpPr>
            <p:sp>
              <p:nvSpPr>
                <p:cNvPr id="55" name="Right Arrow 54"/>
                <p:cNvSpPr/>
                <p:nvPr/>
              </p:nvSpPr>
              <p:spPr>
                <a:xfrm>
                  <a:off x="5873496" y="2693134"/>
                  <a:ext cx="1060704" cy="309489"/>
                </a:xfrm>
                <a:prstGeom prst="rightArrow">
                  <a:avLst/>
                </a:prstGeom>
                <a:gradFill>
                  <a:gsLst>
                    <a:gs pos="0">
                      <a:schemeClr val="tx1">
                        <a:lumMod val="20000"/>
                        <a:lumOff val="80000"/>
                      </a:schemeClr>
                    </a:gs>
                    <a:gs pos="100000">
                      <a:schemeClr val="accent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ight Arrow 55"/>
                <p:cNvSpPr/>
                <p:nvPr/>
              </p:nvSpPr>
              <p:spPr>
                <a:xfrm flipH="1">
                  <a:off x="5873496" y="2956903"/>
                  <a:ext cx="1060704" cy="309489"/>
                </a:xfrm>
                <a:prstGeom prst="rightArrow">
                  <a:avLst/>
                </a:prstGeom>
                <a:gradFill>
                  <a:gsLst>
                    <a:gs pos="0">
                      <a:schemeClr val="tx1">
                        <a:lumMod val="20000"/>
                        <a:lumOff val="80000"/>
                      </a:schemeClr>
                    </a:gs>
                    <a:gs pos="100000">
                      <a:schemeClr val="accent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4" name="Picture 53" descr="Device_cloud_white_3041_default_256.png"/>
              <p:cNvPicPr>
                <a:picLocks noChangeAspect="1"/>
              </p:cNvPicPr>
              <p:nvPr/>
            </p:nvPicPr>
            <p:blipFill>
              <a:blip r:embed="rId9" cstate="screen">
                <a:extLst>
                  <a:ext uri="{28A0092B-C50C-407E-A947-70E740481C1C}">
                    <a14:useLocalDpi xmlns:a14="http://schemas.microsoft.com/office/drawing/2010/main"/>
                  </a:ext>
                </a:extLst>
              </a:blip>
              <a:srcRect t="15517" b="17759"/>
              <a:stretch>
                <a:fillRect/>
              </a:stretch>
            </p:blipFill>
            <p:spPr>
              <a:xfrm>
                <a:off x="3435074" y="1789610"/>
                <a:ext cx="2474638" cy="1780923"/>
              </a:xfrm>
              <a:prstGeom prst="rect">
                <a:avLst/>
              </a:prstGeom>
              <a:effectLst/>
            </p:spPr>
          </p:pic>
        </p:grpSp>
      </p:grpSp>
      <p:sp>
        <p:nvSpPr>
          <p:cNvPr id="19" name="TextBox 18"/>
          <p:cNvSpPr txBox="1"/>
          <p:nvPr/>
        </p:nvSpPr>
        <p:spPr>
          <a:xfrm>
            <a:off x="905755" y="5015994"/>
            <a:ext cx="2033490" cy="1138773"/>
          </a:xfrm>
          <a:prstGeom prst="rect">
            <a:avLst/>
          </a:prstGeom>
          <a:noFill/>
        </p:spPr>
        <p:txBody>
          <a:bodyPr wrap="square" rtlCol="0">
            <a:spAutoFit/>
          </a:bodyPr>
          <a:lstStyle/>
          <a:p>
            <a:r>
              <a:rPr lang="en-US" sz="6800" b="1" dirty="0" smtClean="0">
                <a:gradFill flip="none" rotWithShape="1">
                  <a:gsLst>
                    <a:gs pos="0">
                      <a:schemeClr val="accent6"/>
                    </a:gs>
                    <a:gs pos="100000">
                      <a:schemeClr val="tx1">
                        <a:lumMod val="75000"/>
                        <a:shade val="100000"/>
                        <a:satMod val="115000"/>
                      </a:schemeClr>
                    </a:gs>
                  </a:gsLst>
                  <a:lin ang="13500000" scaled="1"/>
                  <a:tileRect/>
                </a:gradFill>
              </a:rPr>
              <a:t>VXI</a:t>
            </a:r>
            <a:endParaRPr lang="en-US" sz="6800" b="1" dirty="0">
              <a:gradFill flip="none" rotWithShape="1">
                <a:gsLst>
                  <a:gs pos="0">
                    <a:schemeClr val="accent6"/>
                  </a:gs>
                  <a:gs pos="100000">
                    <a:schemeClr val="tx1">
                      <a:lumMod val="75000"/>
                      <a:shade val="100000"/>
                      <a:satMod val="115000"/>
                    </a:schemeClr>
                  </a:gs>
                </a:gsLst>
                <a:lin ang="13500000" scaled="1"/>
                <a:tileRect/>
              </a:gradFill>
            </a:endParaRPr>
          </a:p>
        </p:txBody>
      </p:sp>
      <p:sp>
        <p:nvSpPr>
          <p:cNvPr id="4" name="Content Placeholder 3"/>
          <p:cNvSpPr>
            <a:spLocks noGrp="1"/>
          </p:cNvSpPr>
          <p:nvPr>
            <p:ph idx="4294967295"/>
          </p:nvPr>
        </p:nvSpPr>
        <p:spPr>
          <a:xfrm>
            <a:off x="631047" y="1780334"/>
            <a:ext cx="8550275" cy="4965700"/>
          </a:xfrm>
        </p:spPr>
        <p:txBody>
          <a:bodyPr/>
          <a:lstStyle/>
          <a:p>
            <a:pPr marL="0" indent="0">
              <a:spcBef>
                <a:spcPts val="1800"/>
              </a:spcBef>
              <a:spcAft>
                <a:spcPts val="600"/>
              </a:spcAft>
              <a:buNone/>
            </a:pPr>
            <a:r>
              <a:rPr lang="en-US"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rPr>
              <a:t>Desktop </a:t>
            </a:r>
            <a:r>
              <a:rPr lang="en-US"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rPr>
              <a:t>Virtualization </a:t>
            </a:r>
            <a:r>
              <a:rPr lang="en-US"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rPr>
              <a:t>in </a:t>
            </a:r>
            <a:r>
              <a:rPr lang="en-US"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rPr>
              <a:t>Education Continues </a:t>
            </a:r>
            <a:r>
              <a:rPr lang="en-US"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rPr>
              <a:t>to </a:t>
            </a:r>
            <a:r>
              <a:rPr lang="en-US"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rPr>
              <a:t>Gain Momentum</a:t>
            </a:r>
            <a:endParaRPr lang="en-US"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endParaRPr>
          </a:p>
          <a:p>
            <a:pPr marL="179388" lvl="1" indent="-179388">
              <a:lnSpc>
                <a:spcPct val="90000"/>
              </a:lnSpc>
              <a:spcBef>
                <a:spcPts val="300"/>
              </a:spcBef>
              <a:spcAft>
                <a:spcPts val="300"/>
              </a:spcAft>
              <a:buClrTx/>
              <a:buSzPct val="80000"/>
              <a:defRPr/>
            </a:pPr>
            <a:r>
              <a:rPr lang="en-US" dirty="0">
                <a:solidFill>
                  <a:srgbClr val="3A3A3A"/>
                </a:solidFill>
              </a:rPr>
              <a:t>Broad applicability across </a:t>
            </a:r>
            <a:r>
              <a:rPr lang="en-US" dirty="0" smtClean="0">
                <a:solidFill>
                  <a:srgbClr val="3A3A3A"/>
                </a:solidFill>
              </a:rPr>
              <a:t>education </a:t>
            </a:r>
            <a:r>
              <a:rPr lang="en-US" dirty="0">
                <a:solidFill>
                  <a:srgbClr val="3A3A3A"/>
                </a:solidFill>
              </a:rPr>
              <a:t>user base</a:t>
            </a:r>
          </a:p>
          <a:p>
            <a:pPr marL="179388" lvl="1" indent="-179388">
              <a:lnSpc>
                <a:spcPct val="90000"/>
              </a:lnSpc>
              <a:spcBef>
                <a:spcPts val="300"/>
              </a:spcBef>
              <a:spcAft>
                <a:spcPts val="300"/>
              </a:spcAft>
              <a:buClrTx/>
              <a:buSzPct val="80000"/>
              <a:defRPr/>
            </a:pPr>
            <a:r>
              <a:rPr lang="en-US" dirty="0">
                <a:solidFill>
                  <a:srgbClr val="3A3A3A"/>
                </a:solidFill>
              </a:rPr>
              <a:t>Simplifying </a:t>
            </a:r>
            <a:r>
              <a:rPr lang="en-US" dirty="0" smtClean="0">
                <a:solidFill>
                  <a:srgbClr val="3A3A3A"/>
                </a:solidFill>
              </a:rPr>
              <a:t>education workflows</a:t>
            </a:r>
            <a:endParaRPr lang="en-US" dirty="0">
              <a:solidFill>
                <a:srgbClr val="3A3A3A"/>
              </a:solidFill>
            </a:endParaRPr>
          </a:p>
          <a:p>
            <a:pPr marL="179388" lvl="1" indent="-179388">
              <a:lnSpc>
                <a:spcPct val="90000"/>
              </a:lnSpc>
              <a:spcBef>
                <a:spcPts val="300"/>
              </a:spcBef>
              <a:spcAft>
                <a:spcPts val="300"/>
              </a:spcAft>
              <a:buClrTx/>
              <a:buSzPct val="80000"/>
              <a:defRPr/>
            </a:pPr>
            <a:r>
              <a:rPr lang="en-US" dirty="0" smtClean="0">
                <a:solidFill>
                  <a:srgbClr val="3A3A3A"/>
                </a:solidFill>
              </a:rPr>
              <a:t>Fast, highly </a:t>
            </a:r>
            <a:r>
              <a:rPr lang="en-US" dirty="0">
                <a:solidFill>
                  <a:srgbClr val="3A3A3A"/>
                </a:solidFill>
              </a:rPr>
              <a:t>secure access to critical applications</a:t>
            </a:r>
          </a:p>
          <a:p>
            <a:pPr marL="0" indent="0">
              <a:spcBef>
                <a:spcPts val="1800"/>
              </a:spcBef>
              <a:spcAft>
                <a:spcPts val="600"/>
              </a:spcAft>
              <a:buClrTx/>
              <a:buNone/>
            </a:pPr>
            <a:r>
              <a:rPr lang="en-US"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rPr>
              <a:t>Cisco VXI </a:t>
            </a:r>
            <a:r>
              <a:rPr lang="en-US"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rPr>
              <a:t>Offers Validated </a:t>
            </a:r>
            <a:r>
              <a:rPr lang="en-US"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rPr>
              <a:t>E</a:t>
            </a:r>
            <a:r>
              <a:rPr lang="en-US"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rPr>
              <a:t>nd-to-End Capability</a:t>
            </a:r>
            <a:endParaRPr lang="en-US"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endParaRPr>
          </a:p>
          <a:p>
            <a:pPr marL="179388" lvl="1" indent="-179388">
              <a:lnSpc>
                <a:spcPct val="90000"/>
              </a:lnSpc>
              <a:spcBef>
                <a:spcPts val="300"/>
              </a:spcBef>
              <a:spcAft>
                <a:spcPts val="300"/>
              </a:spcAft>
              <a:buClrTx/>
              <a:buSzPct val="80000"/>
              <a:defRPr/>
            </a:pPr>
            <a:r>
              <a:rPr lang="en-US" dirty="0">
                <a:solidFill>
                  <a:srgbClr val="3A3A3A"/>
                </a:solidFill>
              </a:rPr>
              <a:t>Open ecosystem with key technology partners</a:t>
            </a:r>
          </a:p>
          <a:p>
            <a:pPr marL="179388" lvl="1" indent="-179388">
              <a:lnSpc>
                <a:spcPct val="90000"/>
              </a:lnSpc>
              <a:spcBef>
                <a:spcPts val="300"/>
              </a:spcBef>
              <a:spcAft>
                <a:spcPts val="300"/>
              </a:spcAft>
              <a:buClrTx/>
              <a:buSzPct val="80000"/>
              <a:defRPr/>
            </a:pPr>
            <a:r>
              <a:rPr lang="en-US" dirty="0">
                <a:solidFill>
                  <a:srgbClr val="3A3A3A"/>
                </a:solidFill>
              </a:rPr>
              <a:t>New set of desktop virtualization devices </a:t>
            </a:r>
          </a:p>
          <a:p>
            <a:pPr marL="179388" lvl="1" indent="-179388">
              <a:lnSpc>
                <a:spcPct val="90000"/>
              </a:lnSpc>
              <a:spcBef>
                <a:spcPts val="300"/>
              </a:spcBef>
              <a:spcAft>
                <a:spcPts val="300"/>
              </a:spcAft>
              <a:buClrTx/>
              <a:buSzPct val="80000"/>
              <a:defRPr/>
            </a:pPr>
            <a:r>
              <a:rPr lang="en-US" dirty="0">
                <a:solidFill>
                  <a:srgbClr val="3A3A3A"/>
                </a:solidFill>
              </a:rPr>
              <a:t>Improved ROI on desktop virtualization </a:t>
            </a:r>
            <a:r>
              <a:rPr lang="en-US" dirty="0" smtClean="0">
                <a:solidFill>
                  <a:srgbClr val="3A3A3A"/>
                </a:solidFill>
              </a:rPr>
              <a:t>deployment</a:t>
            </a:r>
            <a:endParaRPr lang="en-US" dirty="0">
              <a:solidFill>
                <a:srgbClr val="3A3A3A"/>
              </a:solidFill>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 Same Side Corner Rectangle 15"/>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 Same Side Corner Rectangle 16"/>
          <p:cNvSpPr/>
          <p:nvPr/>
        </p:nvSpPr>
        <p:spPr>
          <a:xfrm flipH="1" flipV="1">
            <a:off x="450849" y="1596570"/>
            <a:ext cx="8359321" cy="4733887"/>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25"/>
          <p:cNvSpPr>
            <a:spLocks noGrp="1" noChangeArrowheads="1"/>
          </p:cNvSpPr>
          <p:nvPr>
            <p:ph type="title"/>
          </p:nvPr>
        </p:nvSpPr>
        <p:spPr/>
        <p:txBody>
          <a:bodyPr/>
          <a:lstStyle/>
          <a:p>
            <a:r>
              <a:rPr lang="en-US" dirty="0" smtClean="0"/>
              <a:t>Resources</a:t>
            </a:r>
            <a:endParaRPr lang="en-US" dirty="0"/>
          </a:p>
        </p:txBody>
      </p:sp>
      <p:sp>
        <p:nvSpPr>
          <p:cNvPr id="7" name="Rectangle 4"/>
          <p:cNvSpPr txBox="1">
            <a:spLocks noChangeArrowheads="1"/>
          </p:cNvSpPr>
          <p:nvPr/>
        </p:nvSpPr>
        <p:spPr bwMode="auto">
          <a:xfrm>
            <a:off x="651858" y="1495044"/>
            <a:ext cx="6858001" cy="2493584"/>
          </a:xfrm>
          <a:prstGeom prst="rect">
            <a:avLst/>
          </a:prstGeom>
          <a:noFill/>
          <a:ln w="9525" algn="ctr">
            <a:noFill/>
            <a:miter lim="800000"/>
            <a:headEnd/>
            <a:tailEnd/>
          </a:ln>
          <a:effectLst/>
        </p:spPr>
        <p:txBody>
          <a:bodyPr vert="horz" wrap="square" lIns="82124" tIns="41061" rIns="82124" bIns="41061" numCol="1" anchor="t" anchorCtr="0" compatLnSpc="1">
            <a:prstTxWarp prst="textNoShape">
              <a:avLst/>
            </a:prstTxWarp>
            <a:spAutoFit/>
          </a:bodyPr>
          <a:lstStyle/>
          <a:p>
            <a:pPr>
              <a:lnSpc>
                <a:spcPct val="95000"/>
              </a:lnSpc>
              <a:spcBef>
                <a:spcPts val="1800"/>
              </a:spcBef>
              <a:spcAft>
                <a:spcPts val="600"/>
              </a:spcAft>
              <a:buClr>
                <a:srgbClr val="00ADEF"/>
              </a:buClr>
              <a:buSzPct val="90000"/>
              <a:defRPr/>
            </a:pPr>
            <a:r>
              <a:rPr lang="en-US" sz="24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For more info </a:t>
            </a:r>
            <a:r>
              <a:rPr lang="en-US" sz="24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about</a:t>
            </a:r>
            <a:endParaRPr lang="en-US" sz="24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endParaRPr>
          </a:p>
          <a:p>
            <a:pPr marL="290513" lvl="1" indent="-179388" fontAlgn="base">
              <a:lnSpc>
                <a:spcPct val="95000"/>
              </a:lnSpc>
              <a:spcBef>
                <a:spcPts val="300"/>
              </a:spcBef>
              <a:spcAft>
                <a:spcPts val="300"/>
              </a:spcAft>
              <a:buSzPct val="80000"/>
              <a:buFont typeface="Arial"/>
              <a:buChar char="•"/>
              <a:defRPr/>
            </a:pPr>
            <a:r>
              <a:rPr lang="en-US" dirty="0">
                <a:solidFill>
                  <a:srgbClr val="3A3A3A"/>
                </a:solidFill>
                <a:latin typeface="+mj-lt"/>
              </a:rPr>
              <a:t>The Virtualized Workspace</a:t>
            </a:r>
          </a:p>
          <a:p>
            <a:pPr marL="290513" lvl="1" indent="-179388" fontAlgn="base">
              <a:lnSpc>
                <a:spcPct val="95000"/>
              </a:lnSpc>
              <a:spcBef>
                <a:spcPts val="300"/>
              </a:spcBef>
              <a:spcAft>
                <a:spcPts val="300"/>
              </a:spcAft>
              <a:buSzPct val="80000"/>
              <a:buFont typeface="Arial"/>
              <a:buChar char="•"/>
              <a:defRPr/>
            </a:pPr>
            <a:r>
              <a:rPr lang="en-US" dirty="0">
                <a:solidFill>
                  <a:srgbClr val="3A3A3A"/>
                </a:solidFill>
                <a:latin typeface="+mj-lt"/>
              </a:rPr>
              <a:t>VXI</a:t>
            </a:r>
          </a:p>
          <a:p>
            <a:pPr>
              <a:lnSpc>
                <a:spcPct val="95000"/>
              </a:lnSpc>
              <a:spcBef>
                <a:spcPts val="1800"/>
              </a:spcBef>
              <a:spcAft>
                <a:spcPts val="600"/>
              </a:spcAft>
              <a:buClr>
                <a:srgbClr val="00ADEF"/>
              </a:buClr>
              <a:buSzPct val="90000"/>
              <a:defRPr/>
            </a:pPr>
            <a:r>
              <a:rPr lang="en-US" sz="24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latin typeface="+mj-lt"/>
              </a:rPr>
              <a:t>Please visit:</a:t>
            </a:r>
          </a:p>
          <a:p>
            <a:pPr marL="111125" lvl="1" fontAlgn="base">
              <a:lnSpc>
                <a:spcPct val="95000"/>
              </a:lnSpc>
              <a:spcBef>
                <a:spcPts val="300"/>
              </a:spcBef>
              <a:spcAft>
                <a:spcPts val="300"/>
              </a:spcAft>
              <a:buClr>
                <a:srgbClr val="00ADEF"/>
              </a:buClr>
              <a:buSzPct val="80000"/>
              <a:defRPr/>
            </a:pPr>
            <a:r>
              <a:rPr lang="en-US" dirty="0">
                <a:solidFill>
                  <a:srgbClr val="3A3A3A"/>
                </a:solidFill>
                <a:latin typeface="+mj-lt"/>
                <a:hlinkClick r:id="rId3"/>
              </a:rPr>
              <a:t>http://www.cisco.com/go/</a:t>
            </a:r>
            <a:r>
              <a:rPr lang="en-US" dirty="0" smtClean="0">
                <a:solidFill>
                  <a:srgbClr val="3A3A3A"/>
                </a:solidFill>
                <a:latin typeface="+mj-lt"/>
                <a:hlinkClick r:id="rId3"/>
              </a:rPr>
              <a:t>vxi</a:t>
            </a:r>
            <a:endParaRPr lang="en-US" dirty="0" smtClean="0">
              <a:solidFill>
                <a:srgbClr val="3A3A3A"/>
              </a:solidFill>
              <a:latin typeface="+mj-lt"/>
            </a:endParaRPr>
          </a:p>
          <a:p>
            <a:pPr marL="111125" lvl="1" fontAlgn="base">
              <a:lnSpc>
                <a:spcPct val="95000"/>
              </a:lnSpc>
              <a:spcBef>
                <a:spcPts val="300"/>
              </a:spcBef>
              <a:spcAft>
                <a:spcPts val="300"/>
              </a:spcAft>
              <a:buClr>
                <a:srgbClr val="00ADEF"/>
              </a:buClr>
              <a:buSzPct val="80000"/>
              <a:defRPr/>
            </a:pPr>
            <a:endParaRPr lang="en-US" dirty="0">
              <a:solidFill>
                <a:srgbClr val="3A3A3A"/>
              </a:solidFill>
              <a:latin typeface="+mj-lt"/>
            </a:endParaRPr>
          </a:p>
        </p:txBody>
      </p:sp>
      <p:grpSp>
        <p:nvGrpSpPr>
          <p:cNvPr id="2" name="Group 20"/>
          <p:cNvGrpSpPr/>
          <p:nvPr/>
        </p:nvGrpSpPr>
        <p:grpSpPr>
          <a:xfrm>
            <a:off x="2613109" y="3704897"/>
            <a:ext cx="2457786" cy="2603050"/>
            <a:chOff x="8808283" y="4623928"/>
            <a:chExt cx="2811800" cy="2234072"/>
          </a:xfrm>
        </p:grpSpPr>
        <p:pic>
          <p:nvPicPr>
            <p:cNvPr id="9" name="Picture 8" descr="small_orangered_tine_cmyk.png"/>
            <p:cNvPicPr>
              <a:picLocks noChangeAspect="1"/>
            </p:cNvPicPr>
            <p:nvPr/>
          </p:nvPicPr>
          <p:blipFill>
            <a:blip r:embed="rId4" cstate="print">
              <a:duotone>
                <a:schemeClr val="accent6">
                  <a:shade val="45000"/>
                  <a:satMod val="135000"/>
                </a:schemeClr>
                <a:prstClr val="white"/>
              </a:duotone>
            </a:blip>
            <a:stretch>
              <a:fillRect/>
            </a:stretch>
          </p:blipFill>
          <p:spPr>
            <a:xfrm>
              <a:off x="11044011" y="4964793"/>
              <a:ext cx="576072" cy="1191422"/>
            </a:xfrm>
            <a:prstGeom prst="rect">
              <a:avLst/>
            </a:prstGeom>
          </p:spPr>
        </p:pic>
        <p:pic>
          <p:nvPicPr>
            <p:cNvPr id="10" name="Picture 9" descr="long_purpleblue_tine_rgb.png"/>
            <p:cNvPicPr>
              <a:picLocks noChangeAspect="1"/>
            </p:cNvPicPr>
            <p:nvPr/>
          </p:nvPicPr>
          <p:blipFill>
            <a:blip r:embed="rId5" cstate="print"/>
            <a:srcRect b="38923"/>
            <a:stretch>
              <a:fillRect/>
            </a:stretch>
          </p:blipFill>
          <p:spPr>
            <a:xfrm>
              <a:off x="9550992" y="4623928"/>
              <a:ext cx="577897" cy="2234072"/>
            </a:xfrm>
            <a:prstGeom prst="rect">
              <a:avLst/>
            </a:prstGeom>
          </p:spPr>
        </p:pic>
        <p:pic>
          <p:nvPicPr>
            <p:cNvPr id="11" name="Picture 10" descr="med_purplered_tine_rgb.png"/>
            <p:cNvPicPr>
              <a:picLocks noChangeAspect="1"/>
            </p:cNvPicPr>
            <p:nvPr/>
          </p:nvPicPr>
          <p:blipFill>
            <a:blip r:embed="rId6" cstate="print">
              <a:duotone>
                <a:schemeClr val="accent6">
                  <a:shade val="45000"/>
                  <a:satMod val="135000"/>
                </a:schemeClr>
                <a:prstClr val="white"/>
              </a:duotone>
            </a:blip>
            <a:srcRect b="29828"/>
            <a:stretch>
              <a:fillRect/>
            </a:stretch>
          </p:blipFill>
          <p:spPr>
            <a:xfrm>
              <a:off x="8808283" y="5466332"/>
              <a:ext cx="577897" cy="1391668"/>
            </a:xfrm>
            <a:prstGeom prst="rect">
              <a:avLst/>
            </a:prstGeom>
          </p:spPr>
        </p:pic>
        <p:pic>
          <p:nvPicPr>
            <p:cNvPr id="12" name="Picture 11" descr="med_greenblue_tine_rgb.png"/>
            <p:cNvPicPr>
              <a:picLocks noChangeAspect="1"/>
            </p:cNvPicPr>
            <p:nvPr/>
          </p:nvPicPr>
          <p:blipFill>
            <a:blip r:embed="rId7" cstate="print">
              <a:duotone>
                <a:prstClr val="black"/>
                <a:srgbClr val="12188E">
                  <a:tint val="45000"/>
                  <a:satMod val="400000"/>
                </a:srgbClr>
              </a:duotone>
            </a:blip>
            <a:srcRect b="2970"/>
            <a:stretch>
              <a:fillRect/>
            </a:stretch>
          </p:blipFill>
          <p:spPr>
            <a:xfrm>
              <a:off x="10300608" y="4961295"/>
              <a:ext cx="576072" cy="1896705"/>
            </a:xfrm>
            <a:prstGeom prst="rect">
              <a:avLst/>
            </a:prstGeom>
          </p:spPr>
        </p:pic>
      </p:grpSp>
      <p:pic>
        <p:nvPicPr>
          <p:cNvPr id="13" name="Picture 2" descr="C:\Users\gserda\Documents\Edu Photos\AM73036.jpg"/>
          <p:cNvPicPr>
            <a:picLocks noChangeAspect="1" noChangeArrowheads="1"/>
          </p:cNvPicPr>
          <p:nvPr/>
        </p:nvPicPr>
        <p:blipFill>
          <a:blip r:embed="rId8" cstate="print"/>
          <a:srcRect l="20735" t="16912" r="35294" b="-74"/>
          <a:stretch>
            <a:fillRect/>
          </a:stretch>
        </p:blipFill>
        <p:spPr bwMode="auto">
          <a:xfrm>
            <a:off x="5368642" y="1743364"/>
            <a:ext cx="3186545" cy="401781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rot="5400000" flipH="1" flipV="1">
            <a:off x="2090168" y="-725605"/>
            <a:ext cx="496366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030" t="1406" r="1474" b="2219"/>
          <a:stretch/>
        </p:blipFill>
        <p:spPr>
          <a:xfrm rot="5400000">
            <a:off x="334815" y="1639455"/>
            <a:ext cx="4375730" cy="4352637"/>
          </a:xfrm>
          <a:prstGeom prst="rect">
            <a:avLst/>
          </a:prstGeom>
        </p:spPr>
      </p:pic>
      <p:sp>
        <p:nvSpPr>
          <p:cNvPr id="30723" name="Text Placeholder 5"/>
          <p:cNvSpPr>
            <a:spLocks noGrp="1"/>
          </p:cNvSpPr>
          <p:nvPr>
            <p:ph type="body" sz="quarter" idx="10"/>
          </p:nvPr>
        </p:nvSpPr>
        <p:spPr>
          <a:xfrm>
            <a:off x="561975" y="1646533"/>
            <a:ext cx="3962400" cy="3962400"/>
          </a:xfrm>
        </p:spPr>
        <p:txBody>
          <a:bodyPr rtlCol="0">
            <a:noAutofit/>
          </a:bodyPr>
          <a:lstStyle/>
          <a:p>
            <a:pPr eaLnBrk="1" fontAlgn="auto" hangingPunct="1">
              <a:spcBef>
                <a:spcPts val="0"/>
              </a:spcBef>
              <a:spcAft>
                <a:spcPts val="0"/>
              </a:spcAft>
              <a:defRPr/>
            </a:pPr>
            <a:r>
              <a:rPr sz="1600" dirty="0" smtClean="0">
                <a:solidFill>
                  <a:schemeClr val="accent6">
                    <a:lumMod val="75000"/>
                  </a:schemeClr>
                </a:solidFill>
                <a:latin typeface="+mn-lt"/>
              </a:rPr>
              <a:t>The CLX is a global community of educators who share best practices and practical solutions that dramatically improve education everywhere. </a:t>
            </a:r>
          </a:p>
          <a:p>
            <a:pPr eaLnBrk="1" fontAlgn="auto" hangingPunct="1">
              <a:spcBef>
                <a:spcPts val="1475"/>
              </a:spcBef>
              <a:spcAft>
                <a:spcPts val="0"/>
              </a:spcAft>
              <a:defRPr/>
            </a:pPr>
            <a:r>
              <a:rPr sz="1600" dirty="0" smtClean="0">
                <a:solidFill>
                  <a:schemeClr val="accent6">
                    <a:lumMod val="75000"/>
                  </a:schemeClr>
                </a:solidFill>
                <a:latin typeface="+mn-lt"/>
              </a:rPr>
              <a:t>Join the CLX to:</a:t>
            </a:r>
          </a:p>
          <a:p>
            <a:pPr marL="231775" indent="-231775" eaLnBrk="1" fontAlgn="auto" hangingPunct="1">
              <a:spcBef>
                <a:spcPts val="1440"/>
              </a:spcBef>
              <a:spcAft>
                <a:spcPts val="0"/>
              </a:spcAft>
              <a:buClr>
                <a:schemeClr val="accent6"/>
              </a:buClr>
              <a:buFont typeface="Arial" pitchFamily="34" charset="0"/>
              <a:buChar char="•"/>
              <a:defRPr/>
            </a:pPr>
            <a:r>
              <a:rPr sz="1600" dirty="0" smtClean="0">
                <a:solidFill>
                  <a:schemeClr val="accent6">
                    <a:lumMod val="75000"/>
                  </a:schemeClr>
                </a:solidFill>
                <a:latin typeface="+mn-lt"/>
              </a:rPr>
              <a:t>Connect with educators from around the world</a:t>
            </a:r>
          </a:p>
          <a:p>
            <a:pPr marL="231775" indent="-231775" eaLnBrk="1" fontAlgn="auto" hangingPunct="1">
              <a:spcBef>
                <a:spcPts val="1440"/>
              </a:spcBef>
              <a:spcAft>
                <a:spcPts val="0"/>
              </a:spcAft>
              <a:buClr>
                <a:schemeClr val="accent6"/>
              </a:buClr>
              <a:buFont typeface="Arial" pitchFamily="34" charset="0"/>
              <a:buChar char="•"/>
              <a:defRPr/>
            </a:pPr>
            <a:r>
              <a:rPr sz="1600" dirty="0" smtClean="0">
                <a:solidFill>
                  <a:schemeClr val="accent6">
                    <a:lumMod val="75000"/>
                  </a:schemeClr>
                </a:solidFill>
                <a:latin typeface="+mn-lt"/>
              </a:rPr>
              <a:t>Participate in Affinity Groups</a:t>
            </a:r>
          </a:p>
          <a:p>
            <a:pPr marL="231775" indent="-231775" eaLnBrk="1" fontAlgn="auto" hangingPunct="1">
              <a:spcBef>
                <a:spcPts val="1440"/>
              </a:spcBef>
              <a:spcAft>
                <a:spcPts val="0"/>
              </a:spcAft>
              <a:buClr>
                <a:schemeClr val="accent6"/>
              </a:buClr>
              <a:buFont typeface="Arial" pitchFamily="34" charset="0"/>
              <a:buChar char="•"/>
              <a:defRPr/>
            </a:pPr>
            <a:r>
              <a:rPr sz="1600" dirty="0" smtClean="0">
                <a:solidFill>
                  <a:schemeClr val="accent6">
                    <a:lumMod val="75000"/>
                  </a:schemeClr>
                </a:solidFill>
                <a:latin typeface="+mn-lt"/>
              </a:rPr>
              <a:t>Access free online professional development</a:t>
            </a:r>
          </a:p>
          <a:p>
            <a:pPr marL="231775" indent="-231775" eaLnBrk="1" fontAlgn="auto" hangingPunct="1">
              <a:spcBef>
                <a:spcPts val="1440"/>
              </a:spcBef>
              <a:spcAft>
                <a:spcPts val="0"/>
              </a:spcAft>
              <a:buClr>
                <a:schemeClr val="accent6"/>
              </a:buClr>
              <a:buFont typeface="Arial" pitchFamily="34" charset="0"/>
              <a:buChar char="•"/>
              <a:defRPr/>
            </a:pPr>
            <a:r>
              <a:rPr sz="1600" dirty="0" smtClean="0">
                <a:solidFill>
                  <a:schemeClr val="accent6">
                    <a:lumMod val="75000"/>
                  </a:schemeClr>
                </a:solidFill>
                <a:latin typeface="+mn-lt"/>
              </a:rPr>
              <a:t>Be recognized by Cisco and the Community via the CLX Leader Recognition Program</a:t>
            </a:r>
          </a:p>
        </p:txBody>
      </p:sp>
      <p:pic>
        <p:nvPicPr>
          <p:cNvPr id="8" name="Picture Placeholder 7" descr="CLX_Screen.JPG"/>
          <p:cNvPicPr>
            <a:picLocks noGrp="1" noChangeAspect="1"/>
          </p:cNvPicPr>
          <p:nvPr>
            <p:ph type="pic" sz="quarter" idx="11"/>
          </p:nvPr>
        </p:nvPicPr>
        <p:blipFill>
          <a:blip r:embed="rId4" cstate="print"/>
          <a:srcRect l="9256" r="9256"/>
          <a:stretch>
            <a:fillRect/>
          </a:stretch>
        </p:blipFill>
        <p:spPr>
          <a:xfrm>
            <a:off x="5241925" y="2057400"/>
            <a:ext cx="3429000" cy="3259138"/>
          </a:xfrm>
        </p:spPr>
      </p:pic>
      <p:sp>
        <p:nvSpPr>
          <p:cNvPr id="14" name="Rectangle 25"/>
          <p:cNvSpPr txBox="1">
            <a:spLocks noChangeArrowheads="1"/>
          </p:cNvSpPr>
          <p:nvPr/>
        </p:nvSpPr>
        <p:spPr>
          <a:xfrm>
            <a:off x="229702" y="432215"/>
            <a:ext cx="8588861" cy="838200"/>
          </a:xfrm>
          <a:prstGeom prst="rect">
            <a:avLst/>
          </a:prstGeo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solidFill>
                  <a:srgbClr val="2B348E"/>
                </a:solidFill>
                <a:latin typeface="+mj-lt"/>
                <a:ea typeface="+mj-ea"/>
                <a:cs typeface="+mj-cs"/>
              </a:defRPr>
            </a:lvl1pPr>
          </a:lstStyle>
          <a:p>
            <a:r>
              <a:rPr lang="fr-FR" sz="3200" dirty="0" err="1" smtClean="0"/>
              <a:t>Connected</a:t>
            </a:r>
            <a:r>
              <a:rPr lang="fr-FR" sz="3200" dirty="0" smtClean="0"/>
              <a:t> Learning Exchange (CLX)</a:t>
            </a:r>
            <a:endParaRPr lang="fr-FR" sz="3200" dirty="0"/>
          </a:p>
        </p:txBody>
      </p:sp>
      <p:sp>
        <p:nvSpPr>
          <p:cNvPr id="5" name="Rectangle 4"/>
          <p:cNvSpPr/>
          <p:nvPr/>
        </p:nvSpPr>
        <p:spPr>
          <a:xfrm>
            <a:off x="369453" y="5310921"/>
            <a:ext cx="4341092" cy="692728"/>
          </a:xfrm>
          <a:prstGeom prst="rect">
            <a:avLst/>
          </a:prstGeom>
          <a:gradFill flip="none" rotWithShape="1">
            <a:gsLst>
              <a:gs pos="0">
                <a:schemeClr val="bg1"/>
              </a:gs>
              <a:gs pos="100000">
                <a:srgbClr val="FFFFFF">
                  <a:alpha val="0"/>
                </a:srgbClr>
              </a:gs>
              <a:gs pos="56000">
                <a:schemeClr val="bg1">
                  <a:alpha val="52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 name="TextBox 11"/>
          <p:cNvSpPr txBox="1"/>
          <p:nvPr/>
        </p:nvSpPr>
        <p:spPr>
          <a:xfrm>
            <a:off x="653951" y="5454846"/>
            <a:ext cx="1981200" cy="369332"/>
          </a:xfrm>
          <a:prstGeom prst="rect">
            <a:avLst/>
          </a:prstGeom>
          <a:noFill/>
        </p:spPr>
        <p:txBody>
          <a:bodyPr>
            <a:spAutoFit/>
          </a:bodyPr>
          <a:lstStyle/>
          <a:p>
            <a:pPr fontAlgn="auto">
              <a:spcBef>
                <a:spcPts val="0"/>
              </a:spcBef>
              <a:spcAft>
                <a:spcPts val="0"/>
              </a:spcAft>
              <a:defRPr/>
            </a:pPr>
            <a:r>
              <a:rPr lang="en-US" spc="-100" dirty="0" smtClean="0">
                <a:solidFill>
                  <a:schemeClr val="accent6"/>
                </a:solidFill>
                <a:latin typeface="+mn-lt"/>
                <a:cs typeface="+mn-cs"/>
                <a:hlinkClick r:id="rId5"/>
              </a:rPr>
              <a:t>http://clx.cisco.com</a:t>
            </a:r>
            <a:endParaRPr lang="en-US" spc="-100" dirty="0">
              <a:solidFill>
                <a:schemeClr val="accent6"/>
              </a:solidFill>
              <a:latin typeface="+mn-l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0723">
                                            <p:txEl>
                                              <p:pRg st="0" end="0"/>
                                            </p:txEl>
                                          </p:spTgt>
                                        </p:tgtEl>
                                        <p:attrNameLst>
                                          <p:attrName>style.visibility</p:attrName>
                                        </p:attrNameLst>
                                      </p:cBhvr>
                                      <p:to>
                                        <p:strVal val="visible"/>
                                      </p:to>
                                    </p:set>
                                    <p:animEffect transition="in" filter="fade">
                                      <p:cBhvr>
                                        <p:cTn id="11" dur="1000"/>
                                        <p:tgtEl>
                                          <p:spTgt spid="3072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723">
                                            <p:txEl>
                                              <p:pRg st="1" end="1"/>
                                            </p:txEl>
                                          </p:spTgt>
                                        </p:tgtEl>
                                        <p:attrNameLst>
                                          <p:attrName>style.visibility</p:attrName>
                                        </p:attrNameLst>
                                      </p:cBhvr>
                                      <p:to>
                                        <p:strVal val="visible"/>
                                      </p:to>
                                    </p:set>
                                    <p:animEffect transition="in" filter="fade">
                                      <p:cBhvr>
                                        <p:cTn id="14" dur="1000"/>
                                        <p:tgtEl>
                                          <p:spTgt spid="3072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723">
                                            <p:txEl>
                                              <p:pRg st="2" end="2"/>
                                            </p:txEl>
                                          </p:spTgt>
                                        </p:tgtEl>
                                        <p:attrNameLst>
                                          <p:attrName>style.visibility</p:attrName>
                                        </p:attrNameLst>
                                      </p:cBhvr>
                                      <p:to>
                                        <p:strVal val="visible"/>
                                      </p:to>
                                    </p:set>
                                    <p:animEffect transition="in" filter="fade">
                                      <p:cBhvr>
                                        <p:cTn id="17" dur="1000"/>
                                        <p:tgtEl>
                                          <p:spTgt spid="3072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723">
                                            <p:txEl>
                                              <p:pRg st="3" end="3"/>
                                            </p:txEl>
                                          </p:spTgt>
                                        </p:tgtEl>
                                        <p:attrNameLst>
                                          <p:attrName>style.visibility</p:attrName>
                                        </p:attrNameLst>
                                      </p:cBhvr>
                                      <p:to>
                                        <p:strVal val="visible"/>
                                      </p:to>
                                    </p:set>
                                    <p:animEffect transition="in" filter="fade">
                                      <p:cBhvr>
                                        <p:cTn id="20" dur="1000"/>
                                        <p:tgtEl>
                                          <p:spTgt spid="3072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animEffect transition="in" filter="fade">
                                      <p:cBhvr>
                                        <p:cTn id="23" dur="1000"/>
                                        <p:tgtEl>
                                          <p:spTgt spid="3072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723">
                                            <p:txEl>
                                              <p:pRg st="5" end="5"/>
                                            </p:txEl>
                                          </p:spTgt>
                                        </p:tgtEl>
                                        <p:attrNameLst>
                                          <p:attrName>style.visibility</p:attrName>
                                        </p:attrNameLst>
                                      </p:cBhvr>
                                      <p:to>
                                        <p:strVal val="visible"/>
                                      </p:to>
                                    </p:set>
                                    <p:animEffect transition="in" filter="fade">
                                      <p:cBhvr>
                                        <p:cTn id="26" dur="1000"/>
                                        <p:tgtEl>
                                          <p:spTgt spid="3072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rot="5400000" flipH="1" flipV="1">
            <a:off x="2090168" y="-725605"/>
            <a:ext cx="496366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Title 2"/>
          <p:cNvSpPr>
            <a:spLocks noGrp="1"/>
          </p:cNvSpPr>
          <p:nvPr>
            <p:ph type="title"/>
          </p:nvPr>
        </p:nvSpPr>
        <p:spPr/>
        <p:txBody>
          <a:bodyPr/>
          <a:lstStyle/>
          <a:p>
            <a:r>
              <a:rPr lang="fr-FR" dirty="0" err="1"/>
              <a:t>Let’s</a:t>
            </a:r>
            <a:r>
              <a:rPr lang="fr-FR" dirty="0"/>
              <a:t> </a:t>
            </a:r>
            <a:r>
              <a:rPr lang="fr-FR" dirty="0" err="1"/>
              <a:t>Stay</a:t>
            </a:r>
            <a:r>
              <a:rPr lang="fr-FR" dirty="0"/>
              <a:t> </a:t>
            </a:r>
            <a:r>
              <a:rPr lang="fr-FR" dirty="0" err="1" smtClean="0"/>
              <a:t>Connected</a:t>
            </a:r>
            <a:endParaRPr lang="en-US" dirty="0"/>
          </a:p>
        </p:txBody>
      </p:sp>
      <p:sp>
        <p:nvSpPr>
          <p:cNvPr id="90115" name="Text Placeholder 6"/>
          <p:cNvSpPr>
            <a:spLocks noGrp="1"/>
          </p:cNvSpPr>
          <p:nvPr>
            <p:ph type="body" sz="quarter" idx="4294967295"/>
          </p:nvPr>
        </p:nvSpPr>
        <p:spPr>
          <a:xfrm>
            <a:off x="2524125" y="1673225"/>
            <a:ext cx="6619875" cy="4813300"/>
          </a:xfrm>
        </p:spPr>
        <p:txBody>
          <a:bodyPr/>
          <a:lstStyle/>
          <a:p>
            <a:pPr marL="0" indent="3175" eaLnBrk="1" hangingPunct="1">
              <a:spcBef>
                <a:spcPts val="3600"/>
              </a:spcBef>
              <a:buFont typeface="Arial" pitchFamily="34" charset="0"/>
              <a:buNone/>
            </a:pPr>
            <a:r>
              <a:rPr sz="2600" dirty="0" smtClean="0"/>
              <a:t>Post a comment or photo</a:t>
            </a:r>
            <a:r>
              <a:rPr sz="2600" dirty="0" smtClean="0">
                <a:hlinkClick r:id="rId2"/>
              </a:rPr>
              <a:t/>
            </a:r>
            <a:br>
              <a:rPr sz="2600" dirty="0" smtClean="0">
                <a:hlinkClick r:id="rId2"/>
              </a:rPr>
            </a:br>
            <a:r>
              <a:rPr sz="2600" dirty="0" smtClean="0">
                <a:hlinkClick r:id="rId2"/>
              </a:rPr>
              <a:t>http://www.facebook.com/#!/CiscoEducation</a:t>
            </a:r>
            <a:endParaRPr sz="2600" dirty="0" smtClean="0"/>
          </a:p>
          <a:p>
            <a:pPr marL="0" indent="3175" eaLnBrk="1" hangingPunct="1">
              <a:spcBef>
                <a:spcPts val="3600"/>
              </a:spcBef>
              <a:buFont typeface="Arial" pitchFamily="34" charset="0"/>
              <a:buNone/>
            </a:pPr>
            <a:r>
              <a:rPr sz="2600" dirty="0" smtClean="0"/>
              <a:t>Follow us</a:t>
            </a:r>
            <a:r>
              <a:rPr sz="2600" dirty="0" smtClean="0">
                <a:hlinkClick r:id="rId3"/>
              </a:rPr>
              <a:t/>
            </a:r>
            <a:br>
              <a:rPr sz="2600" dirty="0" smtClean="0">
                <a:hlinkClick r:id="rId3"/>
              </a:rPr>
            </a:br>
            <a:r>
              <a:rPr sz="2600" dirty="0" smtClean="0">
                <a:hlinkClick r:id="rId3"/>
              </a:rPr>
              <a:t>http://twitter.com/#!/CiscoEDU</a:t>
            </a:r>
            <a:endParaRPr sz="2600" dirty="0" smtClean="0"/>
          </a:p>
          <a:p>
            <a:pPr marL="0" indent="3175" eaLnBrk="1" hangingPunct="1">
              <a:spcBef>
                <a:spcPts val="3600"/>
              </a:spcBef>
              <a:buFont typeface="Arial" pitchFamily="34" charset="0"/>
              <a:buNone/>
            </a:pPr>
            <a:r>
              <a:rPr sz="2600" dirty="0" smtClean="0"/>
              <a:t>Check out the Cisco Education Blog</a:t>
            </a:r>
            <a:r>
              <a:rPr sz="2600" dirty="0" smtClean="0">
                <a:hlinkClick r:id="rId4"/>
              </a:rPr>
              <a:t/>
            </a:r>
            <a:br>
              <a:rPr sz="2600" dirty="0" smtClean="0">
                <a:hlinkClick r:id="rId4"/>
              </a:rPr>
            </a:br>
            <a:r>
              <a:rPr sz="2600" dirty="0" smtClean="0">
                <a:hlinkClick r:id="rId4"/>
              </a:rPr>
              <a:t>http://blogs.cisco.com/category/education/</a:t>
            </a:r>
            <a:endParaRPr sz="2600" dirty="0" smtClean="0"/>
          </a:p>
          <a:p>
            <a:pPr marL="0" indent="3175" eaLnBrk="1" hangingPunct="1">
              <a:spcBef>
                <a:spcPts val="3600"/>
              </a:spcBef>
              <a:buFont typeface="Arial" pitchFamily="34" charset="0"/>
              <a:buNone/>
            </a:pPr>
            <a:r>
              <a:rPr sz="2600" dirty="0" smtClean="0"/>
              <a:t>Subscribe to watch Cisco education videos</a:t>
            </a:r>
            <a:br>
              <a:rPr sz="2600" dirty="0" smtClean="0"/>
            </a:br>
            <a:r>
              <a:rPr sz="2600" dirty="0" smtClean="0">
                <a:hlinkClick r:id="rId5"/>
              </a:rPr>
              <a:t>http://www.youtubecisco.com/education</a:t>
            </a:r>
            <a:endParaRPr lang="en-US" sz="2600" dirty="0" smtClean="0"/>
          </a:p>
          <a:p>
            <a:pPr marL="0" indent="3175" eaLnBrk="1" hangingPunct="1">
              <a:spcBef>
                <a:spcPts val="3600"/>
              </a:spcBef>
              <a:buFont typeface="Arial" pitchFamily="34" charset="0"/>
              <a:buNone/>
            </a:pPr>
            <a:endParaRPr sz="2600" dirty="0" smtClean="0"/>
          </a:p>
        </p:txBody>
      </p:sp>
      <p:pic>
        <p:nvPicPr>
          <p:cNvPr id="90116" name="Picture 10" descr="YouTube.bmp"/>
          <p:cNvPicPr>
            <a:picLocks noChangeAspect="1"/>
          </p:cNvPicPr>
          <p:nvPr/>
        </p:nvPicPr>
        <p:blipFill>
          <a:blip r:embed="rId6" cstate="print"/>
          <a:srcRect/>
          <a:stretch>
            <a:fillRect/>
          </a:stretch>
        </p:blipFill>
        <p:spPr bwMode="auto">
          <a:xfrm>
            <a:off x="457200" y="5178425"/>
            <a:ext cx="895350" cy="895350"/>
          </a:xfrm>
          <a:prstGeom prst="rect">
            <a:avLst/>
          </a:prstGeom>
          <a:noFill/>
          <a:ln w="9525">
            <a:noFill/>
            <a:miter lim="800000"/>
            <a:headEnd/>
            <a:tailEnd/>
          </a:ln>
        </p:spPr>
      </p:pic>
      <p:pic>
        <p:nvPicPr>
          <p:cNvPr id="90117" name="Picture 11" descr="Facebook.bmp"/>
          <p:cNvPicPr>
            <a:picLocks noChangeAspect="1"/>
          </p:cNvPicPr>
          <p:nvPr/>
        </p:nvPicPr>
        <p:blipFill>
          <a:blip r:embed="rId7" cstate="print"/>
          <a:srcRect/>
          <a:stretch>
            <a:fillRect/>
          </a:stretch>
        </p:blipFill>
        <p:spPr bwMode="auto">
          <a:xfrm>
            <a:off x="457200" y="1673225"/>
            <a:ext cx="895350" cy="895350"/>
          </a:xfrm>
          <a:prstGeom prst="rect">
            <a:avLst/>
          </a:prstGeom>
          <a:noFill/>
          <a:ln w="9525">
            <a:noFill/>
            <a:miter lim="800000"/>
            <a:headEnd/>
            <a:tailEnd/>
          </a:ln>
        </p:spPr>
      </p:pic>
      <p:pic>
        <p:nvPicPr>
          <p:cNvPr id="90118" name="Picture 12" descr="Twitter.bmp"/>
          <p:cNvPicPr>
            <a:picLocks noChangeAspect="1"/>
          </p:cNvPicPr>
          <p:nvPr/>
        </p:nvPicPr>
        <p:blipFill>
          <a:blip r:embed="rId8" cstate="print"/>
          <a:srcRect/>
          <a:stretch>
            <a:fillRect/>
          </a:stretch>
        </p:blipFill>
        <p:spPr bwMode="auto">
          <a:xfrm>
            <a:off x="457200" y="2816225"/>
            <a:ext cx="914400" cy="914400"/>
          </a:xfrm>
          <a:prstGeom prst="rect">
            <a:avLst/>
          </a:prstGeom>
          <a:noFill/>
          <a:ln w="9525">
            <a:noFill/>
            <a:miter lim="800000"/>
            <a:headEnd/>
            <a:tailEnd/>
          </a:ln>
        </p:spPr>
      </p:pic>
      <p:pic>
        <p:nvPicPr>
          <p:cNvPr id="90119" name="Picture 2" descr="C:\Users\gserda\AppData\Local\Microsoft\Windows\Temporary Internet Files\Content.Outlook\A39PGKAK\example1 (2).jpg"/>
          <p:cNvPicPr>
            <a:picLocks noChangeAspect="1" noChangeArrowheads="1"/>
          </p:cNvPicPr>
          <p:nvPr/>
        </p:nvPicPr>
        <p:blipFill>
          <a:blip r:embed="rId9" cstate="print"/>
          <a:srcRect/>
          <a:stretch>
            <a:fillRect/>
          </a:stretch>
        </p:blipFill>
        <p:spPr bwMode="auto">
          <a:xfrm>
            <a:off x="533400" y="4035425"/>
            <a:ext cx="838200" cy="838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C:\Users\gserda\Documents\Edu Photos\AM72681.jpg"/>
          <p:cNvPicPr>
            <a:picLocks noChangeAspect="1" noChangeArrowheads="1"/>
          </p:cNvPicPr>
          <p:nvPr/>
        </p:nvPicPr>
        <p:blipFill>
          <a:blip r:embed="rId3" cstate="print"/>
          <a:srcRect/>
          <a:stretch>
            <a:fillRect/>
          </a:stretch>
        </p:blipFill>
        <p:spPr bwMode="auto">
          <a:xfrm>
            <a:off x="0" y="762000"/>
            <a:ext cx="9144000" cy="6096000"/>
          </a:xfrm>
          <a:prstGeom prst="rect">
            <a:avLst/>
          </a:prstGeom>
          <a:ln>
            <a:noFill/>
          </a:ln>
          <a:effectLst/>
        </p:spPr>
      </p:pic>
      <p:sp>
        <p:nvSpPr>
          <p:cNvPr id="24621" name="Oval 45"/>
          <p:cNvSpPr>
            <a:spLocks/>
          </p:cNvSpPr>
          <p:nvPr/>
        </p:nvSpPr>
        <p:spPr bwMode="auto">
          <a:xfrm rot="10800000" flipH="1">
            <a:off x="1036935" y="5346625"/>
            <a:ext cx="557808" cy="57182"/>
          </a:xfrm>
          <a:prstGeom prst="ellipse">
            <a:avLst/>
          </a:prstGeom>
          <a:gradFill rotWithShape="0">
            <a:gsLst>
              <a:gs pos="0">
                <a:srgbClr val="000000">
                  <a:alpha val="37000"/>
                </a:srgbClr>
              </a:gs>
              <a:gs pos="100000">
                <a:srgbClr val="000000">
                  <a:alpha val="0"/>
                </a:srgbClr>
              </a:gs>
            </a:gsLst>
            <a:path path="rect">
              <a:fillToRect l="50000" t="50000" r="50000" b="50000"/>
            </a:path>
          </a:gradFill>
          <a:ln>
            <a:noFill/>
          </a:ln>
          <a:effectLst>
            <a:outerShdw blurRad="381000" algn="ctr" rotWithShape="0">
              <a:srgbClr val="000000">
                <a:alpha val="84000"/>
              </a:srgb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rtl="0">
              <a:defRPr/>
            </a:pPr>
            <a:endParaRPr lang="en-US" kern="1200" dirty="0">
              <a:solidFill>
                <a:srgbClr val="0096D6"/>
              </a:solidFill>
              <a:latin typeface="Arial" pitchFamily="34" charset="0"/>
              <a:ea typeface="+mn-ea"/>
              <a:cs typeface="Arial" pitchFamily="34" charset="0"/>
            </a:endParaRPr>
          </a:p>
        </p:txBody>
      </p:sp>
      <p:sp>
        <p:nvSpPr>
          <p:cNvPr id="24622" name="Oval 46"/>
          <p:cNvSpPr>
            <a:spLocks/>
          </p:cNvSpPr>
          <p:nvPr/>
        </p:nvSpPr>
        <p:spPr bwMode="auto">
          <a:xfrm rot="10800000" flipH="1">
            <a:off x="1607245" y="5387924"/>
            <a:ext cx="322660" cy="57977"/>
          </a:xfrm>
          <a:prstGeom prst="ellipse">
            <a:avLst/>
          </a:prstGeom>
          <a:gradFill rotWithShape="0">
            <a:gsLst>
              <a:gs pos="0">
                <a:srgbClr val="000000">
                  <a:alpha val="37000"/>
                </a:srgbClr>
              </a:gs>
              <a:gs pos="100000">
                <a:srgbClr val="000000">
                  <a:alpha val="0"/>
                </a:srgbClr>
              </a:gs>
            </a:gsLst>
            <a:path path="rect">
              <a:fillToRect l="50000" t="50000" r="50000" b="50000"/>
            </a:path>
          </a:gradFill>
          <a:ln>
            <a:noFill/>
          </a:ln>
          <a:effectLst>
            <a:outerShdw blurRad="381000" algn="ctr" rotWithShape="0">
              <a:srgbClr val="000000">
                <a:alpha val="84000"/>
              </a:srgb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l" rtl="0">
              <a:defRPr/>
            </a:pPr>
            <a:endParaRPr lang="en-US" kern="1200" dirty="0">
              <a:solidFill>
                <a:srgbClr val="0096D6"/>
              </a:solidFill>
              <a:latin typeface="Arial" pitchFamily="34" charset="0"/>
              <a:ea typeface="+mn-ea"/>
              <a:cs typeface="Arial" pitchFamily="34" charset="0"/>
            </a:endParaRPr>
          </a:p>
        </p:txBody>
      </p:sp>
      <p:sp>
        <p:nvSpPr>
          <p:cNvPr id="20" name="Rectangle 19"/>
          <p:cNvSpPr/>
          <p:nvPr/>
        </p:nvSpPr>
        <p:spPr>
          <a:xfrm>
            <a:off x="0" y="377682"/>
            <a:ext cx="9144000" cy="74468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7" name="Rounded Rectangle 26"/>
          <p:cNvSpPr/>
          <p:nvPr/>
        </p:nvSpPr>
        <p:spPr>
          <a:xfrm>
            <a:off x="699448" y="5036594"/>
            <a:ext cx="2712491" cy="878243"/>
          </a:xfrm>
          <a:prstGeom prst="roundRect">
            <a:avLst/>
          </a:prstGeom>
          <a:solidFill>
            <a:schemeClr val="lt1">
              <a:alpha val="75000"/>
            </a:schemeClr>
          </a:solidFill>
          <a:ln w="12700">
            <a:solidFill>
              <a:schemeClr val="bg1">
                <a:lumMod val="85000"/>
              </a:schemeClr>
            </a:solidFill>
          </a:ln>
          <a:effectLst>
            <a:softEdge rad="63500"/>
          </a:effectLst>
        </p:spPr>
        <p:style>
          <a:lnRef idx="2">
            <a:schemeClr val="accent2"/>
          </a:lnRef>
          <a:fillRef idx="1001">
            <a:schemeClr val="lt1"/>
          </a:fillRef>
          <a:effectRef idx="0">
            <a:schemeClr val="accent2"/>
          </a:effectRef>
          <a:fontRef idx="minor">
            <a:schemeClr val="dk1"/>
          </a:fontRef>
        </p:style>
        <p:txBody>
          <a:bodyPr rtlCol="0" anchor="ctr"/>
          <a:lstStyle/>
          <a:p>
            <a:pPr marL="1588" algn="ctr" rtl="0"/>
            <a:r>
              <a:rPr lang="en-US" b="1" kern="1200" dirty="0">
                <a:solidFill>
                  <a:srgbClr val="0096D6">
                    <a:lumMod val="75000"/>
                  </a:srgbClr>
                </a:solidFill>
                <a:latin typeface="Arial" pitchFamily="34" charset="0"/>
                <a:ea typeface="Ciscoregular" charset="0"/>
                <a:cs typeface="Arial" pitchFamily="34" charset="0"/>
                <a:sym typeface="Ciscoregular" charset="0"/>
              </a:rPr>
              <a:t>VISUAL</a:t>
            </a:r>
          </a:p>
          <a:p>
            <a:pPr marL="13335" algn="l" rtl="0">
              <a:defRPr/>
            </a:pPr>
            <a:r>
              <a:rPr lang="en-US" sz="1400" kern="1200" dirty="0">
                <a:solidFill>
                  <a:srgbClr val="1A1A1A"/>
                </a:solidFill>
                <a:latin typeface="Arial" pitchFamily="34" charset="0"/>
                <a:ea typeface="Ciscoregular" charset="0"/>
                <a:cs typeface="Arial" pitchFamily="34" charset="0"/>
                <a:sym typeface="Ciscoregular" charset="0"/>
              </a:rPr>
              <a:t>High quality video available everywhere; </a:t>
            </a:r>
            <a:r>
              <a:rPr lang="en-US" sz="1400" kern="1200" dirty="0" smtClean="0">
                <a:solidFill>
                  <a:srgbClr val="1A1A1A"/>
                </a:solidFill>
                <a:latin typeface="Arial" pitchFamily="34" charset="0"/>
                <a:ea typeface="Ciscoregular" charset="0"/>
                <a:cs typeface="Arial" pitchFamily="34" charset="0"/>
                <a:sym typeface="Ciscoregular" charset="0"/>
              </a:rPr>
              <a:t>real-time </a:t>
            </a:r>
            <a:r>
              <a:rPr lang="en-US" sz="1400" kern="1200" dirty="0">
                <a:solidFill>
                  <a:srgbClr val="1A1A1A"/>
                </a:solidFill>
                <a:latin typeface="Arial" pitchFamily="34" charset="0"/>
                <a:ea typeface="Ciscoregular" charset="0"/>
                <a:cs typeface="Arial" pitchFamily="34" charset="0"/>
                <a:sym typeface="Ciscoregular" charset="0"/>
              </a:rPr>
              <a:t>&amp; offline </a:t>
            </a:r>
          </a:p>
        </p:txBody>
      </p:sp>
      <p:sp>
        <p:nvSpPr>
          <p:cNvPr id="30" name="Rounded Rectangle 29"/>
          <p:cNvSpPr/>
          <p:nvPr/>
        </p:nvSpPr>
        <p:spPr>
          <a:xfrm>
            <a:off x="1055424" y="2383077"/>
            <a:ext cx="2643115" cy="878243"/>
          </a:xfrm>
          <a:prstGeom prst="roundRect">
            <a:avLst/>
          </a:prstGeom>
          <a:solidFill>
            <a:schemeClr val="lt1">
              <a:alpha val="75000"/>
            </a:schemeClr>
          </a:solidFill>
          <a:ln w="12700">
            <a:solidFill>
              <a:schemeClr val="bg1">
                <a:lumMod val="85000"/>
              </a:schemeClr>
            </a:solidFill>
          </a:ln>
          <a:effectLst>
            <a:softEdge rad="63500"/>
          </a:effectLst>
        </p:spPr>
        <p:style>
          <a:lnRef idx="2">
            <a:schemeClr val="accent2"/>
          </a:lnRef>
          <a:fillRef idx="1001">
            <a:schemeClr val="lt1"/>
          </a:fillRef>
          <a:effectRef idx="0">
            <a:schemeClr val="accent2"/>
          </a:effectRef>
          <a:fontRef idx="minor">
            <a:schemeClr val="dk1"/>
          </a:fontRef>
        </p:style>
        <p:txBody>
          <a:bodyPr rtlCol="0" anchor="ctr"/>
          <a:lstStyle/>
          <a:p>
            <a:pPr marL="13335" algn="ctr" rtl="0">
              <a:defRPr/>
            </a:pPr>
            <a:r>
              <a:rPr lang="en-US" b="1" kern="1200" dirty="0">
                <a:solidFill>
                  <a:srgbClr val="0096D6">
                    <a:lumMod val="75000"/>
                  </a:srgbClr>
                </a:solidFill>
                <a:latin typeface="Arial" pitchFamily="34" charset="0"/>
                <a:ea typeface="Ciscoregular" charset="0"/>
                <a:cs typeface="Arial" pitchFamily="34" charset="0"/>
                <a:sym typeface="Ciscoregular" charset="0"/>
              </a:rPr>
              <a:t>MOBILE</a:t>
            </a:r>
            <a:endParaRPr lang="en-US" sz="2000" b="1" kern="1200" dirty="0">
              <a:solidFill>
                <a:srgbClr val="0096D6">
                  <a:lumMod val="75000"/>
                </a:srgbClr>
              </a:solidFill>
              <a:latin typeface="Arial" pitchFamily="34" charset="0"/>
              <a:ea typeface="Ciscoregular" charset="0"/>
              <a:cs typeface="Arial" pitchFamily="34" charset="0"/>
              <a:sym typeface="Ciscoregular" charset="0"/>
            </a:endParaRPr>
          </a:p>
          <a:p>
            <a:pPr marL="13335" algn="l" rtl="0">
              <a:defRPr/>
            </a:pPr>
            <a:r>
              <a:rPr lang="en-US" sz="1400" kern="1200" dirty="0">
                <a:solidFill>
                  <a:srgbClr val="1A1A1A"/>
                </a:solidFill>
                <a:latin typeface="Arial" pitchFamily="34" charset="0"/>
                <a:ea typeface="Ciscoregular" charset="0"/>
                <a:cs typeface="Arial" pitchFamily="34" charset="0"/>
                <a:sym typeface="Ciscoregular" charset="0"/>
              </a:rPr>
              <a:t>Rich secure collaboration </a:t>
            </a:r>
            <a:br>
              <a:rPr lang="en-US" sz="1400" kern="1200" dirty="0">
                <a:solidFill>
                  <a:srgbClr val="1A1A1A"/>
                </a:solidFill>
                <a:latin typeface="Arial" pitchFamily="34" charset="0"/>
                <a:ea typeface="Ciscoregular" charset="0"/>
                <a:cs typeface="Arial" pitchFamily="34" charset="0"/>
                <a:sym typeface="Ciscoregular" charset="0"/>
              </a:rPr>
            </a:br>
            <a:r>
              <a:rPr lang="en-US" sz="1400" kern="1200" dirty="0">
                <a:solidFill>
                  <a:srgbClr val="1A1A1A"/>
                </a:solidFill>
                <a:latin typeface="Arial" pitchFamily="34" charset="0"/>
                <a:ea typeface="Ciscoregular" charset="0"/>
                <a:cs typeface="Arial" pitchFamily="34" charset="0"/>
                <a:sym typeface="Ciscoregular" charset="0"/>
              </a:rPr>
              <a:t>from any device, any location</a:t>
            </a:r>
          </a:p>
        </p:txBody>
      </p:sp>
      <p:sp>
        <p:nvSpPr>
          <p:cNvPr id="32" name="Rounded Rectangle 31"/>
          <p:cNvSpPr/>
          <p:nvPr/>
        </p:nvSpPr>
        <p:spPr>
          <a:xfrm>
            <a:off x="5863239" y="2401311"/>
            <a:ext cx="2781867" cy="1027689"/>
          </a:xfrm>
          <a:prstGeom prst="roundRect">
            <a:avLst/>
          </a:prstGeom>
          <a:solidFill>
            <a:schemeClr val="lt1">
              <a:alpha val="75000"/>
            </a:schemeClr>
          </a:solidFill>
          <a:ln w="12700">
            <a:solidFill>
              <a:schemeClr val="bg1">
                <a:lumMod val="85000"/>
              </a:schemeClr>
            </a:solidFill>
          </a:ln>
          <a:effectLst>
            <a:softEdge rad="63500"/>
          </a:effectLst>
        </p:spPr>
        <p:style>
          <a:lnRef idx="2">
            <a:schemeClr val="accent2"/>
          </a:lnRef>
          <a:fillRef idx="1001">
            <a:schemeClr val="lt1"/>
          </a:fillRef>
          <a:effectRef idx="0">
            <a:schemeClr val="accent2"/>
          </a:effectRef>
          <a:fontRef idx="minor">
            <a:schemeClr val="dk1"/>
          </a:fontRef>
        </p:style>
        <p:txBody>
          <a:bodyPr rtlCol="0" anchor="ctr"/>
          <a:lstStyle/>
          <a:p>
            <a:pPr marL="13335" algn="ctr" rtl="0">
              <a:defRPr/>
            </a:pPr>
            <a:r>
              <a:rPr lang="en-US" b="1" kern="1200" dirty="0">
                <a:solidFill>
                  <a:srgbClr val="0096D6">
                    <a:lumMod val="75000"/>
                  </a:srgbClr>
                </a:solidFill>
                <a:latin typeface="Arial" pitchFamily="34" charset="0"/>
                <a:ea typeface="Ciscoregular" charset="0"/>
                <a:cs typeface="Arial" pitchFamily="34" charset="0"/>
                <a:sym typeface="Ciscoregular" charset="0"/>
              </a:rPr>
              <a:t>SOCIAL</a:t>
            </a:r>
            <a:endParaRPr lang="en-US" sz="2000" b="1" kern="1200" dirty="0">
              <a:solidFill>
                <a:srgbClr val="0096D6">
                  <a:lumMod val="75000"/>
                </a:srgbClr>
              </a:solidFill>
              <a:latin typeface="Arial" pitchFamily="34" charset="0"/>
              <a:ea typeface="Ciscoregular" charset="0"/>
              <a:cs typeface="Arial" pitchFamily="34" charset="0"/>
              <a:sym typeface="Ciscoregular" charset="0"/>
            </a:endParaRPr>
          </a:p>
          <a:p>
            <a:pPr marL="13335">
              <a:defRPr/>
            </a:pPr>
            <a:r>
              <a:rPr lang="en-US" sz="1400" dirty="0" smtClean="0">
                <a:solidFill>
                  <a:srgbClr val="1A1A1A"/>
                </a:solidFill>
                <a:latin typeface="Arial" pitchFamily="34" charset="0"/>
                <a:ea typeface="Ciscoregular" charset="0"/>
                <a:cs typeface="Arial" pitchFamily="34" charset="0"/>
                <a:sym typeface="Ciscoregular" charset="0"/>
              </a:rPr>
              <a:t>Learning networks to locate, connect and engage</a:t>
            </a:r>
          </a:p>
          <a:p>
            <a:pPr marL="13335" algn="l" rtl="0">
              <a:defRPr/>
            </a:pPr>
            <a:endParaRPr lang="en-US" sz="1400" kern="1200" dirty="0">
              <a:solidFill>
                <a:srgbClr val="1A1A1A"/>
              </a:solidFill>
              <a:latin typeface="Arial" pitchFamily="34" charset="0"/>
              <a:ea typeface="Ciscoregular" charset="0"/>
              <a:cs typeface="Arial" pitchFamily="34" charset="0"/>
              <a:sym typeface="Ciscoregular" charset="0"/>
            </a:endParaRPr>
          </a:p>
        </p:txBody>
      </p:sp>
      <p:sp>
        <p:nvSpPr>
          <p:cNvPr id="33" name="Rounded Rectangle 32"/>
          <p:cNvSpPr/>
          <p:nvPr/>
        </p:nvSpPr>
        <p:spPr>
          <a:xfrm>
            <a:off x="5531425" y="5111297"/>
            <a:ext cx="3051236" cy="878243"/>
          </a:xfrm>
          <a:prstGeom prst="roundRect">
            <a:avLst/>
          </a:prstGeom>
          <a:solidFill>
            <a:schemeClr val="lt1">
              <a:alpha val="71000"/>
            </a:schemeClr>
          </a:solidFill>
          <a:ln w="12700">
            <a:solidFill>
              <a:schemeClr val="bg1">
                <a:lumMod val="85000"/>
              </a:schemeClr>
            </a:solidFill>
          </a:ln>
          <a:effectLst>
            <a:softEdge rad="63500"/>
          </a:effectLst>
        </p:spPr>
        <p:style>
          <a:lnRef idx="2">
            <a:schemeClr val="accent2"/>
          </a:lnRef>
          <a:fillRef idx="1001">
            <a:schemeClr val="lt1"/>
          </a:fillRef>
          <a:effectRef idx="0">
            <a:schemeClr val="accent2"/>
          </a:effectRef>
          <a:fontRef idx="minor">
            <a:schemeClr val="dk1"/>
          </a:fontRef>
        </p:style>
        <p:txBody>
          <a:bodyPr rtlCol="0" anchor="ctr"/>
          <a:lstStyle/>
          <a:p>
            <a:pPr marL="13335" algn="ctr" rtl="0">
              <a:defRPr/>
            </a:pPr>
            <a:r>
              <a:rPr lang="en-US" b="1" kern="1200" dirty="0">
                <a:solidFill>
                  <a:srgbClr val="0096D6">
                    <a:lumMod val="75000"/>
                  </a:srgbClr>
                </a:solidFill>
                <a:latin typeface="Arial" pitchFamily="34" charset="0"/>
                <a:ea typeface="Ciscoregular" charset="0"/>
                <a:cs typeface="Arial" pitchFamily="34" charset="0"/>
                <a:sym typeface="Ciscoregular" charset="0"/>
              </a:rPr>
              <a:t>VIRTUAL</a:t>
            </a:r>
            <a:endParaRPr lang="en-US" sz="2000" b="1" kern="1200" dirty="0">
              <a:solidFill>
                <a:srgbClr val="0096D6">
                  <a:lumMod val="75000"/>
                </a:srgbClr>
              </a:solidFill>
              <a:latin typeface="Arial" pitchFamily="34" charset="0"/>
              <a:ea typeface="Ciscoregular" charset="0"/>
              <a:cs typeface="Arial" pitchFamily="34" charset="0"/>
              <a:sym typeface="Ciscoregular" charset="0"/>
            </a:endParaRPr>
          </a:p>
          <a:p>
            <a:pPr marL="13335" algn="l" rtl="0">
              <a:defRPr/>
            </a:pPr>
            <a:r>
              <a:rPr lang="en-US" sz="1400" kern="1200" dirty="0">
                <a:solidFill>
                  <a:srgbClr val="1A1A1A"/>
                </a:solidFill>
                <a:latin typeface="Arial" pitchFamily="34" charset="0"/>
                <a:ea typeface="Ciscoregular" charset="0"/>
                <a:cs typeface="Arial" pitchFamily="34" charset="0"/>
                <a:sym typeface="Ciscoregular" charset="0"/>
              </a:rPr>
              <a:t>Hosted applications, voice &amp; video</a:t>
            </a:r>
          </a:p>
          <a:p>
            <a:pPr marL="13335" algn="l" rtl="0">
              <a:defRPr/>
            </a:pPr>
            <a:r>
              <a:rPr lang="en-US" sz="1400" kern="1200" dirty="0">
                <a:solidFill>
                  <a:srgbClr val="1A1A1A"/>
                </a:solidFill>
                <a:latin typeface="Arial" pitchFamily="34" charset="0"/>
                <a:ea typeface="Ciscoregular" charset="0"/>
                <a:cs typeface="Arial" pitchFamily="34" charset="0"/>
                <a:sym typeface="Ciscoregular" charset="0"/>
              </a:rPr>
              <a:t>Interaction with VDI economics</a:t>
            </a:r>
          </a:p>
        </p:txBody>
      </p:sp>
      <p:sp>
        <p:nvSpPr>
          <p:cNvPr id="17" name="Rectangle 16"/>
          <p:cNvSpPr/>
          <p:nvPr/>
        </p:nvSpPr>
        <p:spPr>
          <a:xfrm>
            <a:off x="0" y="742833"/>
            <a:ext cx="9144000" cy="1979273"/>
          </a:xfrm>
          <a:prstGeom prst="rect">
            <a:avLst/>
          </a:prstGeom>
          <a:gradFill>
            <a:gsLst>
              <a:gs pos="0">
                <a:schemeClr val="bg1"/>
              </a:gs>
              <a:gs pos="100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Title 12"/>
          <p:cNvSpPr>
            <a:spLocks noGrp="1"/>
          </p:cNvSpPr>
          <p:nvPr>
            <p:ph type="title"/>
          </p:nvPr>
        </p:nvSpPr>
        <p:spPr/>
        <p:txBody>
          <a:bodyPr/>
          <a:lstStyle/>
          <a:p>
            <a:r>
              <a:rPr lang="en-US" dirty="0" smtClean="0">
                <a:solidFill>
                  <a:srgbClr val="1E1F81"/>
                </a:solidFill>
              </a:rPr>
              <a:t>Education Work Styles Are Evolving</a:t>
            </a:r>
            <a:br>
              <a:rPr lang="en-US" dirty="0" smtClean="0">
                <a:solidFill>
                  <a:srgbClr val="1E1F81"/>
                </a:solidFill>
              </a:rPr>
            </a:br>
            <a:r>
              <a:rPr lang="en-US" sz="2400" dirty="0" smtClean="0">
                <a:solidFill>
                  <a:srgbClr val="1E1F81"/>
                </a:solidFill>
              </a:rPr>
              <a:t>New Solutions </a:t>
            </a:r>
            <a:r>
              <a:rPr lang="en-US" sz="2400" dirty="0">
                <a:solidFill>
                  <a:srgbClr val="1E1F81"/>
                </a:solidFill>
              </a:rPr>
              <a:t>A</a:t>
            </a:r>
            <a:r>
              <a:rPr lang="en-US" sz="2400" dirty="0" smtClean="0">
                <a:solidFill>
                  <a:srgbClr val="1E1F81"/>
                </a:solidFill>
              </a:rPr>
              <a:t>re Needed to Support Growing Trends</a:t>
            </a:r>
            <a:endParaRPr lang="en-US" sz="2400" dirty="0">
              <a:solidFill>
                <a:srgbClr val="1E1F81"/>
              </a:solidFill>
            </a:endParaRPr>
          </a:p>
        </p:txBody>
      </p:sp>
    </p:spTree>
    <p:extLst>
      <p:ext uri="{BB962C8B-B14F-4D97-AF65-F5344CB8AC3E}">
        <p14:creationId xmlns:p14="http://schemas.microsoft.com/office/powerpoint/2010/main" val="1743111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 Same Side Corner Rectangle 27"/>
          <p:cNvSpPr/>
          <p:nvPr/>
        </p:nvSpPr>
        <p:spPr>
          <a:xfrm rot="5400000" flipH="1" flipV="1">
            <a:off x="2090168" y="-725605"/>
            <a:ext cx="4963663" cy="9144002"/>
          </a:xfrm>
          <a:prstGeom prst="round2SameRect">
            <a:avLst>
              <a:gd name="adj1" fmla="val 116"/>
              <a:gd name="adj2" fmla="val 0"/>
            </a:avLst>
          </a:prstGeom>
          <a:gradFill flip="none" rotWithShape="1">
            <a:gsLst>
              <a:gs pos="100000">
                <a:srgbClr val="C4C4C4">
                  <a:alpha val="0"/>
                </a:srgbClr>
              </a:gs>
              <a:gs pos="0">
                <a:srgbClr val="E4E4E4">
                  <a:alpha val="45000"/>
                </a:srgbClr>
              </a:gs>
              <a:gs pos="39000">
                <a:srgbClr val="DBDBDB">
                  <a:alpha val="92000"/>
                </a:srgbClr>
              </a:gs>
              <a:gs pos="73000">
                <a:schemeClr val="bg1">
                  <a:lumMod val="95000"/>
                  <a:alpha val="41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1" name="Rounded Rectangle 40"/>
          <p:cNvSpPr/>
          <p:nvPr/>
        </p:nvSpPr>
        <p:spPr>
          <a:xfrm>
            <a:off x="1112999" y="1608881"/>
            <a:ext cx="6918003" cy="4679560"/>
          </a:xfrm>
          <a:prstGeom prst="roundRect">
            <a:avLst>
              <a:gd name="adj" fmla="val 575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3535809"/>
            <a:ext cx="9144000" cy="281869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Title 17"/>
          <p:cNvSpPr>
            <a:spLocks noGrp="1"/>
          </p:cNvSpPr>
          <p:nvPr>
            <p:ph type="title"/>
          </p:nvPr>
        </p:nvSpPr>
        <p:spPr/>
        <p:txBody>
          <a:bodyPr/>
          <a:lstStyle/>
          <a:p>
            <a:r>
              <a:rPr lang="en-US" dirty="0" smtClean="0"/>
              <a:t>And…The Virtualization Market Is Growing</a:t>
            </a:r>
            <a:endParaRPr lang="en-US" dirty="0"/>
          </a:p>
        </p:txBody>
      </p:sp>
      <p:sp>
        <p:nvSpPr>
          <p:cNvPr id="23" name="Rectangle 22"/>
          <p:cNvSpPr/>
          <p:nvPr/>
        </p:nvSpPr>
        <p:spPr>
          <a:xfrm>
            <a:off x="242207" y="6265367"/>
            <a:ext cx="7642093" cy="35452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solidFill>
                  <a:schemeClr val="bg1">
                    <a:lumMod val="50000"/>
                  </a:schemeClr>
                </a:solidFill>
              </a:rPr>
              <a:t>Graphic adaptation created by Cisco based on Gartner data. Source: Gartner, Inc., Forecast: Hosted Virtual Desktops, Worldwide, 2010-2014 (2010 Update), 2010 – 2014 (2010 Update), Ranjit Atwal, December 1, 2010.</a:t>
            </a:r>
            <a:endParaRPr lang="en-US" sz="1000" dirty="0">
              <a:solidFill>
                <a:schemeClr val="bg1">
                  <a:lumMod val="50000"/>
                </a:schemeClr>
              </a:solidFill>
            </a:endParaRPr>
          </a:p>
        </p:txBody>
      </p:sp>
      <p:grpSp>
        <p:nvGrpSpPr>
          <p:cNvPr id="4" name="Group 28"/>
          <p:cNvGrpSpPr/>
          <p:nvPr/>
        </p:nvGrpSpPr>
        <p:grpSpPr>
          <a:xfrm>
            <a:off x="1608879" y="1632030"/>
            <a:ext cx="6491807" cy="4686182"/>
            <a:chOff x="363560" y="1454150"/>
            <a:chExt cx="2627061" cy="4718050"/>
          </a:xfrm>
        </p:grpSpPr>
        <p:graphicFrame>
          <p:nvGraphicFramePr>
            <p:cNvPr id="8" name="Chart 7"/>
            <p:cNvGraphicFramePr/>
            <p:nvPr/>
          </p:nvGraphicFramePr>
          <p:xfrm>
            <a:off x="363560" y="1454150"/>
            <a:ext cx="2627061" cy="4718050"/>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17"/>
            <p:cNvGrpSpPr/>
            <p:nvPr/>
          </p:nvGrpSpPr>
          <p:grpSpPr>
            <a:xfrm>
              <a:off x="720117" y="2386422"/>
              <a:ext cx="1690338" cy="3211320"/>
              <a:chOff x="720117" y="2386422"/>
              <a:chExt cx="1690338" cy="3211320"/>
            </a:xfrm>
          </p:grpSpPr>
          <p:sp>
            <p:nvSpPr>
              <p:cNvPr id="17" name="TextBox 16"/>
              <p:cNvSpPr txBox="1"/>
              <p:nvPr/>
            </p:nvSpPr>
            <p:spPr>
              <a:xfrm>
                <a:off x="1879366" y="4665704"/>
                <a:ext cx="222020" cy="263389"/>
              </a:xfrm>
              <a:prstGeom prst="rect">
                <a:avLst/>
              </a:prstGeom>
              <a:noFill/>
            </p:spPr>
            <p:txBody>
              <a:bodyPr wrap="square" rtlCol="0">
                <a:spAutoFit/>
              </a:bodyPr>
              <a:lstStyle/>
              <a:p>
                <a:pPr algn="ctr" rtl="0"/>
                <a:r>
                  <a:rPr lang="en-US" sz="1100" kern="1200" dirty="0">
                    <a:solidFill>
                      <a:srgbClr val="FFFFFF"/>
                    </a:solidFill>
                    <a:latin typeface="Arial"/>
                    <a:ea typeface="+mn-ea"/>
                    <a:cs typeface="+mn-cs"/>
                  </a:rPr>
                  <a:t>78%</a:t>
                </a:r>
              </a:p>
            </p:txBody>
          </p:sp>
          <p:sp>
            <p:nvSpPr>
              <p:cNvPr id="19" name="TextBox 18"/>
              <p:cNvSpPr txBox="1"/>
              <p:nvPr/>
            </p:nvSpPr>
            <p:spPr>
              <a:xfrm>
                <a:off x="1300264" y="5070794"/>
                <a:ext cx="222020" cy="263389"/>
              </a:xfrm>
              <a:prstGeom prst="rect">
                <a:avLst/>
              </a:prstGeom>
              <a:noFill/>
            </p:spPr>
            <p:txBody>
              <a:bodyPr wrap="square" rtlCol="0">
                <a:spAutoFit/>
              </a:bodyPr>
              <a:lstStyle/>
              <a:p>
                <a:pPr algn="ctr" rtl="0"/>
                <a:r>
                  <a:rPr lang="en-US" sz="1100" kern="1200" dirty="0">
                    <a:solidFill>
                      <a:srgbClr val="FFFFFF"/>
                    </a:solidFill>
                    <a:latin typeface="Arial"/>
                    <a:ea typeface="+mn-ea"/>
                    <a:cs typeface="+mn-cs"/>
                  </a:rPr>
                  <a:t>91%</a:t>
                </a:r>
              </a:p>
            </p:txBody>
          </p:sp>
          <p:sp>
            <p:nvSpPr>
              <p:cNvPr id="20" name="TextBox 19"/>
              <p:cNvSpPr txBox="1"/>
              <p:nvPr/>
            </p:nvSpPr>
            <p:spPr>
              <a:xfrm>
                <a:off x="720117" y="5334353"/>
                <a:ext cx="222020" cy="263389"/>
              </a:xfrm>
              <a:prstGeom prst="rect">
                <a:avLst/>
              </a:prstGeom>
              <a:noFill/>
            </p:spPr>
            <p:txBody>
              <a:bodyPr wrap="square" rtlCol="0">
                <a:spAutoFit/>
              </a:bodyPr>
              <a:lstStyle/>
              <a:p>
                <a:pPr algn="ctr" rtl="0"/>
                <a:r>
                  <a:rPr lang="en-US" sz="1100" kern="1200" dirty="0">
                    <a:solidFill>
                      <a:srgbClr val="FFFFFF"/>
                    </a:solidFill>
                    <a:latin typeface="Arial"/>
                    <a:ea typeface="+mn-ea"/>
                    <a:cs typeface="+mn-cs"/>
                  </a:rPr>
                  <a:t>138%</a:t>
                </a:r>
              </a:p>
            </p:txBody>
          </p:sp>
          <p:cxnSp>
            <p:nvCxnSpPr>
              <p:cNvPr id="22" name="Straight Arrow Connector 21"/>
              <p:cNvCxnSpPr/>
              <p:nvPr/>
            </p:nvCxnSpPr>
            <p:spPr>
              <a:xfrm flipV="1">
                <a:off x="857869" y="4635528"/>
                <a:ext cx="386278" cy="504510"/>
              </a:xfrm>
              <a:prstGeom prst="straightConnector1">
                <a:avLst/>
              </a:prstGeom>
              <a:ln>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20398" y="3738216"/>
                <a:ext cx="427980" cy="821836"/>
              </a:xfrm>
              <a:prstGeom prst="straightConnector1">
                <a:avLst/>
              </a:prstGeom>
              <a:ln>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018152" y="2386422"/>
                <a:ext cx="392303" cy="1298887"/>
              </a:xfrm>
              <a:prstGeom prst="straightConnector1">
                <a:avLst/>
              </a:prstGeom>
              <a:ln>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grpSp>
      </p:grpSp>
      <p:sp>
        <p:nvSpPr>
          <p:cNvPr id="24" name="TextBox 23"/>
          <p:cNvSpPr txBox="1"/>
          <p:nvPr/>
        </p:nvSpPr>
        <p:spPr>
          <a:xfrm rot="16200000">
            <a:off x="671391" y="3734159"/>
            <a:ext cx="1483521" cy="261610"/>
          </a:xfrm>
          <a:prstGeom prst="rect">
            <a:avLst/>
          </a:prstGeom>
          <a:noFill/>
        </p:spPr>
        <p:txBody>
          <a:bodyPr wrap="square" rtlCol="0">
            <a:spAutoFit/>
          </a:bodyPr>
          <a:lstStyle/>
          <a:p>
            <a:pPr algn="r" rtl="0"/>
            <a:r>
              <a:rPr lang="en-US" sz="1100" kern="1200" dirty="0">
                <a:solidFill>
                  <a:schemeClr val="bg1">
                    <a:lumMod val="50000"/>
                  </a:schemeClr>
                </a:solidFill>
                <a:latin typeface="Arial"/>
                <a:ea typeface="+mn-ea"/>
                <a:cs typeface="+mn-cs"/>
              </a:rPr>
              <a:t>In Millions</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91" y="465216"/>
            <a:ext cx="7435849" cy="838200"/>
          </a:xfrm>
        </p:spPr>
        <p:txBody>
          <a:bodyPr/>
          <a:lstStyle/>
          <a:p>
            <a:r>
              <a:rPr lang="en-US" sz="3200" dirty="0" smtClean="0"/>
              <a:t>Desktop Virtualization in a Nutshell</a:t>
            </a:r>
            <a:endParaRPr lang="en-US" sz="3200" dirty="0"/>
          </a:p>
        </p:txBody>
      </p:sp>
      <p:sp>
        <p:nvSpPr>
          <p:cNvPr id="3" name="Content Placeholder 2"/>
          <p:cNvSpPr>
            <a:spLocks noGrp="1"/>
          </p:cNvSpPr>
          <p:nvPr>
            <p:ph idx="1"/>
          </p:nvPr>
        </p:nvSpPr>
        <p:spPr>
          <a:xfrm>
            <a:off x="793751" y="1347944"/>
            <a:ext cx="8063170" cy="4885660"/>
          </a:xfrm>
        </p:spPr>
        <p:txBody>
          <a:bodyPr>
            <a:noAutofit/>
          </a:bodyPr>
          <a:lstStyle/>
          <a:p>
            <a:pPr>
              <a:buClr>
                <a:srgbClr val="1E1F81"/>
              </a:buClr>
            </a:pPr>
            <a:r>
              <a:rPr lang="en-US" dirty="0" smtClean="0"/>
              <a:t>Desktop virtualization delivers virtual desktops to users on any device. The user's virtual desktop environment is dynamically assembled and delivered using the network.</a:t>
            </a:r>
          </a:p>
          <a:p>
            <a:endParaRPr lang="en-US" dirty="0"/>
          </a:p>
          <a:p>
            <a:endParaRPr lang="en-US" dirty="0" smtClean="0"/>
          </a:p>
          <a:p>
            <a:endParaRPr lang="en-US" dirty="0" smtClean="0"/>
          </a:p>
          <a:p>
            <a:endParaRPr lang="en-US" dirty="0" smtClean="0"/>
          </a:p>
          <a:p>
            <a:endParaRPr lang="en-US" dirty="0" smtClean="0"/>
          </a:p>
          <a:p>
            <a:endParaRPr lang="en-US" dirty="0" smtClean="0"/>
          </a:p>
          <a:p>
            <a:pPr>
              <a:buClr>
                <a:srgbClr val="1E1F81"/>
              </a:buClr>
            </a:pPr>
            <a:r>
              <a:rPr lang="en-US" dirty="0" smtClean="0"/>
              <a:t>Different types of users across campus need different types of desktops. Some require simplicity and standardization, while others require high performance and personalization.</a:t>
            </a:r>
            <a:endParaRPr lang="en-US" dirty="0"/>
          </a:p>
        </p:txBody>
      </p:sp>
      <p:pic>
        <p:nvPicPr>
          <p:cNvPr id="58370" name="Picture 2"/>
          <p:cNvPicPr>
            <a:picLocks noChangeAspect="1" noChangeArrowheads="1"/>
          </p:cNvPicPr>
          <p:nvPr/>
        </p:nvPicPr>
        <p:blipFill>
          <a:blip r:embed="rId2" cstate="print"/>
          <a:srcRect/>
          <a:stretch>
            <a:fillRect/>
          </a:stretch>
        </p:blipFill>
        <p:spPr bwMode="auto">
          <a:xfrm>
            <a:off x="569173" y="2968810"/>
            <a:ext cx="2200275" cy="1685925"/>
          </a:xfrm>
          <a:prstGeom prst="rect">
            <a:avLst/>
          </a:prstGeom>
          <a:noFill/>
          <a:ln w="9525">
            <a:noFill/>
            <a:miter lim="800000"/>
            <a:headEnd/>
            <a:tailEnd/>
          </a:ln>
          <a:effectLst/>
        </p:spPr>
      </p:pic>
      <p:pic>
        <p:nvPicPr>
          <p:cNvPr id="58371" name="Picture 3"/>
          <p:cNvPicPr>
            <a:picLocks noChangeAspect="1" noChangeArrowheads="1"/>
          </p:cNvPicPr>
          <p:nvPr/>
        </p:nvPicPr>
        <p:blipFill>
          <a:blip r:embed="rId3" cstate="print"/>
          <a:srcRect/>
          <a:stretch>
            <a:fillRect/>
          </a:stretch>
        </p:blipFill>
        <p:spPr bwMode="auto">
          <a:xfrm>
            <a:off x="3212691" y="2802787"/>
            <a:ext cx="2314575" cy="1847850"/>
          </a:xfrm>
          <a:prstGeom prst="rect">
            <a:avLst/>
          </a:prstGeom>
          <a:noFill/>
          <a:ln w="9525">
            <a:noFill/>
            <a:miter lim="800000"/>
            <a:headEnd/>
            <a:tailEnd/>
          </a:ln>
          <a:effectLst/>
        </p:spPr>
      </p:pic>
      <p:sp>
        <p:nvSpPr>
          <p:cNvPr id="9" name="Rectangle 8"/>
          <p:cNvSpPr/>
          <p:nvPr/>
        </p:nvSpPr>
        <p:spPr>
          <a:xfrm>
            <a:off x="617935" y="4730698"/>
            <a:ext cx="2135521" cy="307777"/>
          </a:xfrm>
          <a:prstGeom prst="rect">
            <a:avLst/>
          </a:prstGeom>
        </p:spPr>
        <p:txBody>
          <a:bodyPr wrap="none">
            <a:spAutoFit/>
          </a:bodyPr>
          <a:lstStyle/>
          <a:p>
            <a:r>
              <a:rPr lang="en-US" sz="1400" b="1" dirty="0" smtClean="0">
                <a:solidFill>
                  <a:srgbClr val="8E8E95"/>
                </a:solidFill>
              </a:rPr>
              <a:t>Access from anywhere</a:t>
            </a:r>
            <a:endParaRPr lang="en-US" sz="1400" b="1" dirty="0">
              <a:solidFill>
                <a:srgbClr val="8E8E95"/>
              </a:solidFill>
            </a:endParaRPr>
          </a:p>
        </p:txBody>
      </p:sp>
      <p:sp>
        <p:nvSpPr>
          <p:cNvPr id="10" name="Rectangle 9"/>
          <p:cNvSpPr/>
          <p:nvPr/>
        </p:nvSpPr>
        <p:spPr>
          <a:xfrm>
            <a:off x="3300989" y="4723603"/>
            <a:ext cx="2531462" cy="307777"/>
          </a:xfrm>
          <a:prstGeom prst="rect">
            <a:avLst/>
          </a:prstGeom>
        </p:spPr>
        <p:txBody>
          <a:bodyPr wrap="none">
            <a:spAutoFit/>
          </a:bodyPr>
          <a:lstStyle/>
          <a:p>
            <a:r>
              <a:rPr lang="en-US" sz="1400" b="1" dirty="0" smtClean="0">
                <a:solidFill>
                  <a:srgbClr val="8E8E95"/>
                </a:solidFill>
              </a:rPr>
              <a:t>Dynamic desktop assembly</a:t>
            </a:r>
            <a:endParaRPr lang="en-US" sz="1400" b="1" dirty="0">
              <a:solidFill>
                <a:srgbClr val="8E8E95"/>
              </a:solidFill>
            </a:endParaRPr>
          </a:p>
        </p:txBody>
      </p:sp>
      <p:sp>
        <p:nvSpPr>
          <p:cNvPr id="11" name="Rectangle 10"/>
          <p:cNvSpPr/>
          <p:nvPr/>
        </p:nvSpPr>
        <p:spPr>
          <a:xfrm>
            <a:off x="6217969" y="4727141"/>
            <a:ext cx="1736373" cy="307777"/>
          </a:xfrm>
          <a:prstGeom prst="rect">
            <a:avLst/>
          </a:prstGeom>
        </p:spPr>
        <p:txBody>
          <a:bodyPr wrap="none">
            <a:spAutoFit/>
          </a:bodyPr>
          <a:lstStyle/>
          <a:p>
            <a:r>
              <a:rPr lang="en-US" sz="1400" b="1" dirty="0" smtClean="0">
                <a:solidFill>
                  <a:srgbClr val="8E8E95"/>
                </a:solidFill>
              </a:rPr>
              <a:t>Deliver rich media</a:t>
            </a:r>
          </a:p>
        </p:txBody>
      </p:sp>
      <p:pic>
        <p:nvPicPr>
          <p:cNvPr id="58374" name="Picture 6"/>
          <p:cNvPicPr>
            <a:picLocks noChangeAspect="1" noChangeArrowheads="1"/>
          </p:cNvPicPr>
          <p:nvPr/>
        </p:nvPicPr>
        <p:blipFill>
          <a:blip r:embed="rId4" cstate="print"/>
          <a:srcRect/>
          <a:stretch>
            <a:fillRect/>
          </a:stretch>
        </p:blipFill>
        <p:spPr bwMode="auto">
          <a:xfrm>
            <a:off x="5812022" y="3181349"/>
            <a:ext cx="2857500" cy="140970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700"/>
                                        <p:tgtEl>
                                          <p:spTgt spid="58370"/>
                                        </p:tgtEl>
                                      </p:cBhvr>
                                    </p:animEffect>
                                  </p:childTnLst>
                                </p:cTn>
                              </p:par>
                            </p:childTnLst>
                          </p:cTn>
                        </p:par>
                        <p:par>
                          <p:cTn id="8" fill="hold">
                            <p:stCondLst>
                              <p:cond delay="700"/>
                            </p:stCondLst>
                            <p:childTnLst>
                              <p:par>
                                <p:cTn id="9" presetID="10" presetClass="entr" presetSubtype="0" fill="hold" nodeType="afterEffect">
                                  <p:stCondLst>
                                    <p:cond delay="0"/>
                                  </p:stCondLst>
                                  <p:childTnLst>
                                    <p:set>
                                      <p:cBhvr>
                                        <p:cTn id="10" dur="1" fill="hold">
                                          <p:stCondLst>
                                            <p:cond delay="0"/>
                                          </p:stCondLst>
                                        </p:cTn>
                                        <p:tgtEl>
                                          <p:spTgt spid="58371"/>
                                        </p:tgtEl>
                                        <p:attrNameLst>
                                          <p:attrName>style.visibility</p:attrName>
                                        </p:attrNameLst>
                                      </p:cBhvr>
                                      <p:to>
                                        <p:strVal val="visible"/>
                                      </p:to>
                                    </p:set>
                                    <p:animEffect transition="in" filter="fade">
                                      <p:cBhvr>
                                        <p:cTn id="11" dur="700"/>
                                        <p:tgtEl>
                                          <p:spTgt spid="58371"/>
                                        </p:tgtEl>
                                      </p:cBhvr>
                                    </p:animEffect>
                                  </p:childTnLst>
                                </p:cTn>
                              </p:par>
                            </p:childTnLst>
                          </p:cTn>
                        </p:par>
                        <p:par>
                          <p:cTn id="12" fill="hold">
                            <p:stCondLst>
                              <p:cond delay="1400"/>
                            </p:stCondLst>
                            <p:childTnLst>
                              <p:par>
                                <p:cTn id="13" presetID="10" presetClass="entr" presetSubtype="0" fill="hold" nodeType="afterEffect">
                                  <p:stCondLst>
                                    <p:cond delay="0"/>
                                  </p:stCondLst>
                                  <p:childTnLst>
                                    <p:set>
                                      <p:cBhvr>
                                        <p:cTn id="14" dur="1" fill="hold">
                                          <p:stCondLst>
                                            <p:cond delay="0"/>
                                          </p:stCondLst>
                                        </p:cTn>
                                        <p:tgtEl>
                                          <p:spTgt spid="58374"/>
                                        </p:tgtEl>
                                        <p:attrNameLst>
                                          <p:attrName>style.visibility</p:attrName>
                                        </p:attrNameLst>
                                      </p:cBhvr>
                                      <p:to>
                                        <p:strVal val="visible"/>
                                      </p:to>
                                    </p:set>
                                    <p:animEffect transition="in" filter="fade">
                                      <p:cBhvr>
                                        <p:cTn id="15" dur="700"/>
                                        <p:tgtEl>
                                          <p:spTgt spid="58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rot="5400000">
            <a:off x="1849531" y="-440831"/>
            <a:ext cx="5444938" cy="9144000"/>
          </a:xfrm>
          <a:prstGeom prst="round2SameRect">
            <a:avLst>
              <a:gd name="adj1" fmla="val 116"/>
              <a:gd name="adj2" fmla="val 0"/>
            </a:avLst>
          </a:prstGeom>
          <a:gradFill flip="none" rotWithShape="1">
            <a:gsLst>
              <a:gs pos="100000">
                <a:srgbClr val="C4C4C4">
                  <a:alpha val="72000"/>
                </a:srgbClr>
              </a:gs>
              <a:gs pos="0">
                <a:srgbClr val="E4E4E4"/>
              </a:gs>
              <a:gs pos="39000">
                <a:srgbClr val="DBDBDB">
                  <a:alpha val="86000"/>
                </a:srgbClr>
              </a:gs>
              <a:gs pos="73000">
                <a:schemeClr val="bg1">
                  <a:lumMod val="95000"/>
                  <a:alpha val="0"/>
                </a:schemeClr>
              </a:gs>
            </a:gsLst>
            <a:lin ang="96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5" name="Text Placeholder 2"/>
          <p:cNvSpPr txBox="1">
            <a:spLocks/>
          </p:cNvSpPr>
          <p:nvPr/>
        </p:nvSpPr>
        <p:spPr>
          <a:xfrm>
            <a:off x="229702" y="1543961"/>
            <a:ext cx="4168125" cy="5532677"/>
          </a:xfrm>
          <a:prstGeom prst="rect">
            <a:avLst/>
          </a:prstGeom>
        </p:spPr>
        <p:txBody>
          <a:bodyPr vert="horz" lIns="91440" tIns="45720" rIns="91440" bIns="45720" rtlCol="0">
            <a:noAutofit/>
          </a:bodyPr>
          <a:lstStyle>
            <a:lvl1pPr marL="231775" indent="-231775" algn="l" defTabSz="914400" rtl="0" eaLnBrk="1" latinLnBrk="0" hangingPunct="1">
              <a:lnSpc>
                <a:spcPct val="95000"/>
              </a:lnSpc>
              <a:spcBef>
                <a:spcPts val="1480"/>
              </a:spcBef>
              <a:buClr>
                <a:srgbClr val="00ADEF"/>
              </a:buClr>
              <a:buSzPct val="90000"/>
              <a:buFont typeface="Arial"/>
              <a:buChar char="•"/>
              <a:tabLst/>
              <a:defRPr lang="en-US" sz="2200" kern="1200">
                <a:solidFill>
                  <a:srgbClr val="2B348E"/>
                </a:solidFill>
                <a:latin typeface="+mj-lt"/>
                <a:ea typeface="+mn-ea"/>
                <a:cs typeface="+mn-cs"/>
              </a:defRPr>
            </a:lvl1pPr>
            <a:lvl2pPr marL="569913" indent="-163513" algn="l" defTabSz="914400" rtl="0" eaLnBrk="1" latinLnBrk="0" hangingPunct="1">
              <a:lnSpc>
                <a:spcPct val="95000"/>
              </a:lnSpc>
              <a:spcBef>
                <a:spcPts val="600"/>
              </a:spcBef>
              <a:buClr>
                <a:srgbClr val="00ADEF"/>
              </a:buClr>
              <a:buFont typeface="Arial"/>
              <a:buChar char="•"/>
              <a:defRPr lang="en-US" sz="1800" kern="1200">
                <a:solidFill>
                  <a:srgbClr val="2B348E"/>
                </a:solidFill>
                <a:latin typeface="+mj-lt"/>
                <a:ea typeface="+mn-ea"/>
                <a:cs typeface="+mn-cs"/>
              </a:defRPr>
            </a:lvl2pPr>
            <a:lvl3pPr marL="741363" indent="-173038" algn="l" defTabSz="741363" rtl="0" eaLnBrk="1" latinLnBrk="0" hangingPunct="1">
              <a:lnSpc>
                <a:spcPct val="95000"/>
              </a:lnSpc>
              <a:spcBef>
                <a:spcPts val="840"/>
              </a:spcBef>
              <a:buClr>
                <a:srgbClr val="00ADEF"/>
              </a:buClr>
              <a:buFont typeface="Arial"/>
              <a:buChar char="•"/>
              <a:defRPr lang="en-US" sz="1600" kern="1200">
                <a:solidFill>
                  <a:srgbClr val="2B348E"/>
                </a:solidFill>
                <a:latin typeface="+mj-lt"/>
                <a:ea typeface="+mn-ea"/>
                <a:cs typeface="+mn-cs"/>
              </a:defRPr>
            </a:lvl3pPr>
            <a:lvl4pPr marL="914400" indent="-225425" algn="l" defTabSz="914400" rtl="0" eaLnBrk="1" latinLnBrk="0" hangingPunct="1">
              <a:lnSpc>
                <a:spcPct val="95000"/>
              </a:lnSpc>
              <a:spcBef>
                <a:spcPts val="840"/>
              </a:spcBef>
              <a:buClr>
                <a:srgbClr val="00ADEF"/>
              </a:buClr>
              <a:buFont typeface="Arial"/>
              <a:buChar char="•"/>
              <a:defRPr lang="en-US" sz="1400" kern="1200">
                <a:solidFill>
                  <a:srgbClr val="2B348E"/>
                </a:solidFill>
                <a:latin typeface="+mj-lt"/>
                <a:ea typeface="+mn-ea"/>
                <a:cs typeface="+mn-cs"/>
              </a:defRPr>
            </a:lvl4pPr>
            <a:lvl5pPr marL="1027113" indent="-225425" algn="l" defTabSz="914400" rtl="0" eaLnBrk="1" latinLnBrk="0" hangingPunct="1">
              <a:lnSpc>
                <a:spcPct val="95000"/>
              </a:lnSpc>
              <a:spcBef>
                <a:spcPts val="840"/>
              </a:spcBef>
              <a:buClr>
                <a:srgbClr val="00ADEF"/>
              </a:buClr>
              <a:buFont typeface="Arial"/>
              <a:buChar char="•"/>
              <a:defRPr lang="en-US" sz="1400" kern="1200">
                <a:solidFill>
                  <a:srgbClr val="2B348E"/>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000"/>
              </a:spcBef>
              <a:buNone/>
              <a:defRPr/>
            </a:pPr>
            <a:r>
              <a:rPr lang="en-US" sz="2400" dirty="0" smtClean="0">
                <a:solidFill>
                  <a:schemeClr val="accent6">
                    <a:lumMod val="75000"/>
                  </a:schemeClr>
                </a:solidFill>
              </a:rPr>
              <a:t>Pressures and Challenges in Education</a:t>
            </a:r>
            <a:endParaRPr lang="en-US" sz="2400" dirty="0">
              <a:solidFill>
                <a:schemeClr val="accent6">
                  <a:lumMod val="75000"/>
                </a:schemeClr>
              </a:solidFill>
            </a:endParaRPr>
          </a:p>
          <a:p>
            <a:pPr>
              <a:buClr>
                <a:schemeClr val="accent1"/>
              </a:buClr>
            </a:pPr>
            <a:r>
              <a:rPr lang="en-US" sz="2000" dirty="0" smtClean="0">
                <a:solidFill>
                  <a:srgbClr val="0070C0"/>
                </a:solidFill>
              </a:rPr>
              <a:t>Rising costs (PC refresh, energy, and support)</a:t>
            </a:r>
          </a:p>
          <a:p>
            <a:pPr>
              <a:buClr>
                <a:schemeClr val="accent1"/>
              </a:buClr>
            </a:pPr>
            <a:r>
              <a:rPr lang="en-US" sz="2000" dirty="0" smtClean="0">
                <a:solidFill>
                  <a:srgbClr val="0070C0"/>
                </a:solidFill>
              </a:rPr>
              <a:t>Rising expectations from students, faculty, and staff</a:t>
            </a:r>
          </a:p>
          <a:p>
            <a:pPr>
              <a:buClr>
                <a:schemeClr val="accent1"/>
              </a:buClr>
            </a:pPr>
            <a:r>
              <a:rPr lang="en-US" sz="2000" dirty="0" smtClean="0">
                <a:solidFill>
                  <a:srgbClr val="0070C0"/>
                </a:solidFill>
              </a:rPr>
              <a:t>Mobility and BYOD</a:t>
            </a:r>
          </a:p>
          <a:p>
            <a:pPr>
              <a:buClr>
                <a:schemeClr val="accent1"/>
              </a:buClr>
            </a:pPr>
            <a:r>
              <a:rPr lang="en-US" sz="2000" dirty="0" smtClean="0">
                <a:solidFill>
                  <a:srgbClr val="0070C0"/>
                </a:solidFill>
              </a:rPr>
              <a:t>Limitations of computer lab delivery model</a:t>
            </a:r>
          </a:p>
          <a:p>
            <a:pPr>
              <a:buClr>
                <a:schemeClr val="accent1"/>
              </a:buClr>
            </a:pPr>
            <a:r>
              <a:rPr lang="en-US" sz="2000" dirty="0" smtClean="0">
                <a:solidFill>
                  <a:srgbClr val="0070C0"/>
                </a:solidFill>
              </a:rPr>
              <a:t>Data center and network bottlenecks</a:t>
            </a:r>
          </a:p>
          <a:p>
            <a:pPr>
              <a:buClr>
                <a:schemeClr val="accent1"/>
              </a:buClr>
            </a:pPr>
            <a:r>
              <a:rPr lang="en-US" sz="2000" dirty="0" smtClean="0">
                <a:solidFill>
                  <a:srgbClr val="0070C0"/>
                </a:solidFill>
              </a:rPr>
              <a:t>Security and compliance</a:t>
            </a:r>
          </a:p>
          <a:p>
            <a:pPr>
              <a:buClr>
                <a:schemeClr val="accent1"/>
              </a:buClr>
            </a:pPr>
            <a:r>
              <a:rPr lang="en-US" sz="2000" dirty="0" smtClean="0">
                <a:solidFill>
                  <a:srgbClr val="0070C0"/>
                </a:solidFill>
              </a:rPr>
              <a:t>New business models </a:t>
            </a:r>
          </a:p>
        </p:txBody>
      </p:sp>
      <p:sp>
        <p:nvSpPr>
          <p:cNvPr id="2" name="Title 1"/>
          <p:cNvSpPr>
            <a:spLocks noGrp="1"/>
          </p:cNvSpPr>
          <p:nvPr>
            <p:ph type="title"/>
          </p:nvPr>
        </p:nvSpPr>
        <p:spPr/>
        <p:txBody>
          <a:bodyPr/>
          <a:lstStyle/>
          <a:p>
            <a:r>
              <a:rPr lang="en-US" dirty="0" smtClean="0"/>
              <a:t>Desktop Virtualization and Education</a:t>
            </a:r>
            <a:endParaRPr lang="en-US" dirty="0"/>
          </a:p>
        </p:txBody>
      </p:sp>
      <p:grpSp>
        <p:nvGrpSpPr>
          <p:cNvPr id="4" name="Group 3"/>
          <p:cNvGrpSpPr/>
          <p:nvPr/>
        </p:nvGrpSpPr>
        <p:grpSpPr>
          <a:xfrm>
            <a:off x="4383314" y="1403683"/>
            <a:ext cx="4535424" cy="5823772"/>
            <a:chOff x="4383314" y="1403683"/>
            <a:chExt cx="4535424" cy="5823772"/>
          </a:xfrm>
        </p:grpSpPr>
        <p:grpSp>
          <p:nvGrpSpPr>
            <p:cNvPr id="12" name="Group 11"/>
            <p:cNvGrpSpPr/>
            <p:nvPr/>
          </p:nvGrpSpPr>
          <p:grpSpPr>
            <a:xfrm>
              <a:off x="4383314" y="1403683"/>
              <a:ext cx="4535424" cy="5823772"/>
              <a:chOff x="4383314" y="1285101"/>
              <a:chExt cx="4535424" cy="5299411"/>
            </a:xfrm>
          </p:grpSpPr>
          <p:sp>
            <p:nvSpPr>
              <p:cNvPr id="13" name="Round Same Side Corner Rectangle 12"/>
              <p:cNvSpPr/>
              <p:nvPr/>
            </p:nvSpPr>
            <p:spPr>
              <a:xfrm>
                <a:off x="4397827" y="1285101"/>
                <a:ext cx="4513942" cy="5020450"/>
              </a:xfrm>
              <a:prstGeom prst="round2SameRect">
                <a:avLst>
                  <a:gd name="adj1" fmla="val 4045"/>
                  <a:gd name="adj2" fmla="val 0"/>
                </a:avLst>
              </a:prstGeom>
              <a:gradFill flip="none" rotWithShape="1">
                <a:gsLst>
                  <a:gs pos="100000">
                    <a:schemeClr val="bg1"/>
                  </a:gs>
                  <a:gs pos="0">
                    <a:srgbClr val="E4E4E4"/>
                  </a:gs>
                  <a:gs pos="39000">
                    <a:schemeClr val="bg1">
                      <a:lumMod val="95000"/>
                    </a:schemeClr>
                  </a:gs>
                  <a:gs pos="73000">
                    <a:schemeClr val="bg1"/>
                  </a:gs>
                </a:gsLst>
                <a:lin ang="8100000" scaled="1"/>
                <a:tileRect/>
              </a:gradFill>
              <a:ln>
                <a:noFill/>
              </a:ln>
              <a:effectLst>
                <a:innerShdw blurRad="114300">
                  <a:prstClr val="black"/>
                </a:innerShdw>
              </a:effectLst>
              <a:scene3d>
                <a:camera prst="orthographicFront"/>
                <a:lightRig rig="threePt" dir="t">
                  <a:rot lat="0" lon="0" rev="21594000"/>
                </a:lightRig>
              </a:scene3d>
              <a:sp3d>
                <a:bevel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accent6">
                      <a:lumMod val="75000"/>
                    </a:schemeClr>
                  </a:solidFill>
                </a:endParaRPr>
              </a:p>
            </p:txBody>
          </p:sp>
          <p:sp>
            <p:nvSpPr>
              <p:cNvPr id="14" name="Rectangle 13"/>
              <p:cNvSpPr/>
              <p:nvPr/>
            </p:nvSpPr>
            <p:spPr>
              <a:xfrm>
                <a:off x="4383314" y="5522686"/>
                <a:ext cx="4535424" cy="1061826"/>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pic>
          <p:nvPicPr>
            <p:cNvPr id="3" name="Picture 1" descr="C:\Users\gserda\Documents\Edu Photos\AM63436.jpg"/>
            <p:cNvPicPr>
              <a:picLocks noChangeAspect="1" noChangeArrowheads="1"/>
            </p:cNvPicPr>
            <p:nvPr/>
          </p:nvPicPr>
          <p:blipFill>
            <a:blip r:embed="rId3" cstate="print"/>
            <a:srcRect/>
            <a:stretch>
              <a:fillRect/>
            </a:stretch>
          </p:blipFill>
          <p:spPr bwMode="auto">
            <a:xfrm>
              <a:off x="4961964" y="4331589"/>
              <a:ext cx="3576918" cy="2384611"/>
            </a:xfrm>
            <a:prstGeom prst="rect">
              <a:avLst/>
            </a:prstGeom>
            <a:noFill/>
            <a:ln w="38100">
              <a:solidFill>
                <a:schemeClr val="accent6">
                  <a:lumMod val="60000"/>
                  <a:lumOff val="40000"/>
                </a:schemeClr>
              </a:solidFill>
            </a:ln>
          </p:spPr>
        </p:pic>
        <p:sp>
          <p:nvSpPr>
            <p:cNvPr id="17" name="TextBox 16"/>
            <p:cNvSpPr txBox="1"/>
            <p:nvPr/>
          </p:nvSpPr>
          <p:spPr>
            <a:xfrm>
              <a:off x="4410479" y="1516752"/>
              <a:ext cx="4464424" cy="2635624"/>
            </a:xfrm>
            <a:prstGeom prst="rect">
              <a:avLst/>
            </a:prstGeom>
            <a:noFill/>
          </p:spPr>
          <p:txBody>
            <a:bodyPr wrap="square" rtlCol="0">
              <a:noAutofit/>
            </a:bodyPr>
            <a:lstStyle/>
            <a:p>
              <a:pPr lvl="0"/>
              <a:r>
                <a:rPr lang="en-US" sz="1600" i="1" dirty="0" smtClean="0">
                  <a:solidFill>
                    <a:srgbClr val="652D89">
                      <a:lumMod val="75000"/>
                    </a:srgbClr>
                  </a:solidFill>
                </a:rPr>
                <a:t>“How do we do more with less? Well, that’s where virtual desktops come in. We see cost savings. We see the number of help-desk tickets go down. You see the number of miles that your technicians have to drive to fix these problems go down. Anytime you can centrally manage a particular application, it makes your job a whole lot easier.”</a:t>
              </a:r>
            </a:p>
            <a:p>
              <a:pPr lvl="0" algn="r"/>
              <a:r>
                <a:rPr lang="en-US" sz="1400" dirty="0" smtClean="0">
                  <a:solidFill>
                    <a:srgbClr val="652D89">
                      <a:lumMod val="75000"/>
                    </a:srgbClr>
                  </a:solidFill>
                </a:rPr>
                <a:t>Brooks Moore</a:t>
              </a:r>
            </a:p>
            <a:p>
              <a:pPr lvl="0" algn="r"/>
              <a:r>
                <a:rPr lang="en-US" sz="1400" dirty="0" smtClean="0">
                  <a:solidFill>
                    <a:srgbClr val="652D89">
                      <a:lumMod val="75000"/>
                    </a:srgbClr>
                  </a:solidFill>
                </a:rPr>
                <a:t>Manager of Technology Services</a:t>
              </a:r>
            </a:p>
            <a:p>
              <a:pPr lvl="0" algn="r"/>
              <a:r>
                <a:rPr lang="en-US" sz="1400" dirty="0">
                  <a:solidFill>
                    <a:srgbClr val="652D89">
                      <a:lumMod val="75000"/>
                    </a:srgbClr>
                  </a:solidFill>
                </a:rPr>
                <a:t>Aledo Independent School District</a:t>
              </a:r>
            </a:p>
            <a:p>
              <a:pPr lvl="0" algn="ctr"/>
              <a:endParaRPr lang="en-US" sz="1600" dirty="0" smtClean="0">
                <a:solidFill>
                  <a:srgbClr val="652D89">
                    <a:lumMod val="75000"/>
                  </a:srgbClr>
                </a:solidFill>
              </a:endParaRPr>
            </a:p>
            <a:p>
              <a:endParaRPr lang="en-US"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229702" y="642771"/>
            <a:ext cx="8588861" cy="645459"/>
          </a:xfrm>
        </p:spPr>
        <p:txBody>
          <a:bodyPr/>
          <a:lstStyle/>
          <a:p>
            <a:r>
              <a:rPr lang="en-US" dirty="0" smtClean="0"/>
              <a:t>VXI Benefits for Education</a:t>
            </a:r>
            <a:endParaRPr lang="en-US" dirty="0"/>
          </a:p>
        </p:txBody>
      </p:sp>
      <p:sp>
        <p:nvSpPr>
          <p:cNvPr id="3" name="Text Placeholder 2"/>
          <p:cNvSpPr>
            <a:spLocks noGrp="1"/>
          </p:cNvSpPr>
          <p:nvPr>
            <p:ph type="body" sz="quarter" idx="4294967295"/>
          </p:nvPr>
        </p:nvSpPr>
        <p:spPr>
          <a:xfrm>
            <a:off x="323757" y="1373086"/>
            <a:ext cx="5368152" cy="4510979"/>
          </a:xfrm>
        </p:spPr>
        <p:txBody>
          <a:bodyPr wrap="square">
            <a:spAutoFit/>
          </a:bodyPr>
          <a:lstStyle/>
          <a:p>
            <a:pPr marL="115888" indent="-58738">
              <a:lnSpc>
                <a:spcPct val="100000"/>
              </a:lnSpc>
              <a:spcBef>
                <a:spcPts val="800"/>
              </a:spcBef>
              <a:buClrTx/>
              <a:buNone/>
            </a:pPr>
            <a:r>
              <a:rPr lang="en-US" sz="16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rPr>
              <a:t>Administrators</a:t>
            </a:r>
            <a:endParaRPr lang="en-US" sz="16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endParaRPr>
          </a:p>
          <a:p>
            <a:pPr marL="230188" lvl="1" indent="-173038">
              <a:lnSpc>
                <a:spcPct val="80000"/>
              </a:lnSpc>
              <a:spcBef>
                <a:spcPts val="600"/>
              </a:spcBef>
              <a:spcAft>
                <a:spcPts val="600"/>
              </a:spcAft>
              <a:buClrTx/>
              <a:buSzPct val="80000"/>
              <a:defRPr/>
            </a:pPr>
            <a:r>
              <a:rPr lang="en-US" sz="1600" dirty="0">
                <a:solidFill>
                  <a:srgbClr val="000000"/>
                </a:solidFill>
                <a:latin typeface="+mn-lt"/>
              </a:rPr>
              <a:t>V</a:t>
            </a:r>
            <a:r>
              <a:rPr lang="en-US" sz="1600" dirty="0" smtClean="0">
                <a:solidFill>
                  <a:srgbClr val="000000"/>
                </a:solidFill>
                <a:latin typeface="+mn-lt"/>
              </a:rPr>
              <a:t>irtual </a:t>
            </a:r>
            <a:r>
              <a:rPr lang="en-US" sz="1600" dirty="0">
                <a:solidFill>
                  <a:srgbClr val="000000"/>
                </a:solidFill>
                <a:latin typeface="+mn-lt"/>
              </a:rPr>
              <a:t>workspace solution </a:t>
            </a:r>
            <a:r>
              <a:rPr lang="en-US" sz="1600" dirty="0" smtClean="0">
                <a:solidFill>
                  <a:srgbClr val="000000"/>
                </a:solidFill>
                <a:latin typeface="+mn-lt"/>
              </a:rPr>
              <a:t>for </a:t>
            </a:r>
            <a:r>
              <a:rPr lang="en-US" sz="1600" dirty="0">
                <a:solidFill>
                  <a:srgbClr val="000000"/>
                </a:solidFill>
                <a:latin typeface="+mn-lt"/>
              </a:rPr>
              <a:t>immersive student-teacher interactions and accelerated learning</a:t>
            </a:r>
            <a:endParaRPr lang="en-US" sz="1600" dirty="0">
              <a:solidFill>
                <a:srgbClr val="3A3A3A"/>
              </a:solidFill>
              <a:latin typeface="+mn-lt"/>
            </a:endParaRPr>
          </a:p>
          <a:p>
            <a:pPr marL="230188" lvl="1" indent="-173038">
              <a:lnSpc>
                <a:spcPct val="80000"/>
              </a:lnSpc>
              <a:spcBef>
                <a:spcPts val="600"/>
              </a:spcBef>
              <a:spcAft>
                <a:spcPts val="600"/>
              </a:spcAft>
              <a:buClrTx/>
              <a:buSzPct val="80000"/>
              <a:defRPr/>
            </a:pPr>
            <a:r>
              <a:rPr lang="en-US" sz="1600" dirty="0" smtClean="0">
                <a:solidFill>
                  <a:srgbClr val="000000"/>
                </a:solidFill>
                <a:latin typeface="+mn-lt"/>
              </a:rPr>
              <a:t>Enhanced </a:t>
            </a:r>
            <a:r>
              <a:rPr lang="en-US" sz="1600" dirty="0">
                <a:solidFill>
                  <a:srgbClr val="000000"/>
                </a:solidFill>
                <a:latin typeface="+mn-lt"/>
              </a:rPr>
              <a:t>compliance and risk mitigation </a:t>
            </a:r>
            <a:endParaRPr lang="en-US" sz="1600" dirty="0" smtClean="0">
              <a:solidFill>
                <a:srgbClr val="000000"/>
              </a:solidFill>
              <a:latin typeface="+mn-lt"/>
            </a:endParaRPr>
          </a:p>
          <a:p>
            <a:pPr marL="230188" lvl="1" indent="-173038">
              <a:lnSpc>
                <a:spcPct val="80000"/>
              </a:lnSpc>
              <a:spcBef>
                <a:spcPts val="600"/>
              </a:spcBef>
              <a:spcAft>
                <a:spcPts val="600"/>
              </a:spcAft>
              <a:buClrTx/>
              <a:buSzPct val="80000"/>
              <a:defRPr/>
            </a:pPr>
            <a:r>
              <a:rPr lang="en-US" sz="1600" dirty="0" smtClean="0">
                <a:solidFill>
                  <a:srgbClr val="000000"/>
                </a:solidFill>
                <a:latin typeface="+mn-lt"/>
              </a:rPr>
              <a:t>Lower costs and improved ROI</a:t>
            </a:r>
          </a:p>
          <a:p>
            <a:pPr marL="115888" lvl="1" indent="-58738">
              <a:lnSpc>
                <a:spcPct val="100000"/>
              </a:lnSpc>
              <a:spcBef>
                <a:spcPts val="0"/>
              </a:spcBef>
              <a:spcAft>
                <a:spcPts val="600"/>
              </a:spcAft>
              <a:buClrTx/>
              <a:buSzPct val="80000"/>
              <a:buNone/>
              <a:defRPr/>
            </a:pPr>
            <a:r>
              <a:rPr lang="en-US" sz="16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rPr>
              <a:t>Students and Educators</a:t>
            </a:r>
            <a:endParaRPr lang="en-US" sz="16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endParaRPr>
          </a:p>
          <a:p>
            <a:pPr marL="230188" lvl="1" indent="-173038">
              <a:lnSpc>
                <a:spcPct val="80000"/>
              </a:lnSpc>
              <a:spcBef>
                <a:spcPts val="0"/>
              </a:spcBef>
              <a:spcAft>
                <a:spcPts val="600"/>
              </a:spcAft>
              <a:buClrTx/>
              <a:buSzPct val="80000"/>
              <a:defRPr/>
            </a:pPr>
            <a:r>
              <a:rPr lang="en-US" sz="1600" dirty="0">
                <a:solidFill>
                  <a:srgbClr val="000000"/>
                </a:solidFill>
                <a:latin typeface="+mn-lt"/>
              </a:rPr>
              <a:t>U</a:t>
            </a:r>
            <a:r>
              <a:rPr lang="en-US" sz="1600" dirty="0" smtClean="0">
                <a:solidFill>
                  <a:srgbClr val="000000"/>
                </a:solidFill>
                <a:latin typeface="+mn-lt"/>
              </a:rPr>
              <a:t>ncompromised experience, </a:t>
            </a:r>
            <a:r>
              <a:rPr lang="en-US" sz="1600" dirty="0">
                <a:solidFill>
                  <a:srgbClr val="000000"/>
                </a:solidFill>
                <a:latin typeface="+mn-lt"/>
              </a:rPr>
              <a:t>anywhere on any device</a:t>
            </a:r>
          </a:p>
          <a:p>
            <a:pPr marL="230188" lvl="1" indent="-173038">
              <a:lnSpc>
                <a:spcPct val="80000"/>
              </a:lnSpc>
              <a:spcBef>
                <a:spcPts val="0"/>
              </a:spcBef>
              <a:spcAft>
                <a:spcPts val="600"/>
              </a:spcAft>
              <a:buClrTx/>
              <a:buSzPct val="80000"/>
              <a:defRPr/>
            </a:pPr>
            <a:r>
              <a:rPr lang="en-US" sz="1600" dirty="0" smtClean="0">
                <a:solidFill>
                  <a:srgbClr val="000000"/>
                </a:solidFill>
                <a:latin typeface="+mn-lt"/>
              </a:rPr>
              <a:t>Choice </a:t>
            </a:r>
            <a:r>
              <a:rPr lang="en-US" sz="1600" dirty="0">
                <a:solidFill>
                  <a:srgbClr val="000000"/>
                </a:solidFill>
                <a:latin typeface="+mn-lt"/>
              </a:rPr>
              <a:t>and </a:t>
            </a:r>
            <a:r>
              <a:rPr lang="en-US" sz="1600" dirty="0" smtClean="0">
                <a:solidFill>
                  <a:srgbClr val="000000"/>
                </a:solidFill>
                <a:latin typeface="+mn-lt"/>
              </a:rPr>
              <a:t>flexibility, </a:t>
            </a:r>
            <a:r>
              <a:rPr lang="en-US" sz="1600" dirty="0">
                <a:solidFill>
                  <a:srgbClr val="000000"/>
                </a:solidFill>
                <a:latin typeface="+mn-lt"/>
              </a:rPr>
              <a:t>aligning with different learning and teaching styles </a:t>
            </a:r>
            <a:endParaRPr lang="en-US" sz="1600" dirty="0" smtClean="0">
              <a:solidFill>
                <a:srgbClr val="000000"/>
              </a:solidFill>
              <a:latin typeface="+mn-lt"/>
            </a:endParaRPr>
          </a:p>
          <a:p>
            <a:pPr marL="115888" lvl="1" indent="-58738">
              <a:lnSpc>
                <a:spcPct val="100000"/>
              </a:lnSpc>
              <a:spcBef>
                <a:spcPts val="0"/>
              </a:spcBef>
              <a:spcAft>
                <a:spcPts val="600"/>
              </a:spcAft>
              <a:buClrTx/>
              <a:buSzPct val="80000"/>
              <a:buNone/>
              <a:defRPr/>
            </a:pPr>
            <a:r>
              <a:rPr lang="en-US" sz="1600" dirty="0" smtClean="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rPr>
              <a:t>IT Leaders</a:t>
            </a:r>
            <a:endParaRPr lang="en-US" sz="1600" dirty="0">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endParaRPr>
          </a:p>
          <a:p>
            <a:pPr marL="230188" lvl="0" indent="-173038">
              <a:lnSpc>
                <a:spcPct val="80000"/>
              </a:lnSpc>
              <a:spcBef>
                <a:spcPts val="600"/>
              </a:spcBef>
              <a:spcAft>
                <a:spcPts val="600"/>
              </a:spcAft>
              <a:buClrTx/>
            </a:pPr>
            <a:r>
              <a:rPr lang="en-US" sz="1600" dirty="0">
                <a:solidFill>
                  <a:srgbClr val="000000"/>
                </a:solidFill>
                <a:latin typeface="+mn-lt"/>
              </a:rPr>
              <a:t>R</a:t>
            </a:r>
            <a:r>
              <a:rPr lang="en-US" sz="1600" dirty="0" smtClean="0">
                <a:solidFill>
                  <a:srgbClr val="000000"/>
                </a:solidFill>
                <a:latin typeface="+mn-lt"/>
              </a:rPr>
              <a:t>apidly </a:t>
            </a:r>
            <a:r>
              <a:rPr lang="en-US" sz="1600" dirty="0">
                <a:solidFill>
                  <a:srgbClr val="000000"/>
                </a:solidFill>
                <a:latin typeface="+mn-lt"/>
              </a:rPr>
              <a:t>address changing application </a:t>
            </a:r>
            <a:r>
              <a:rPr lang="en-US" sz="1600" dirty="0" smtClean="0">
                <a:solidFill>
                  <a:srgbClr val="000000"/>
                </a:solidFill>
                <a:latin typeface="+mn-lt"/>
              </a:rPr>
              <a:t>demands</a:t>
            </a:r>
          </a:p>
          <a:p>
            <a:pPr marL="230188" indent="-173038">
              <a:lnSpc>
                <a:spcPct val="80000"/>
              </a:lnSpc>
              <a:spcBef>
                <a:spcPts val="600"/>
              </a:spcBef>
              <a:spcAft>
                <a:spcPts val="600"/>
              </a:spcAft>
              <a:buClrTx/>
            </a:pPr>
            <a:r>
              <a:rPr lang="en-US" sz="1600" dirty="0" smtClean="0">
                <a:solidFill>
                  <a:srgbClr val="000000"/>
                </a:solidFill>
                <a:latin typeface="+mn-lt"/>
              </a:rPr>
              <a:t>Optimized </a:t>
            </a:r>
            <a:r>
              <a:rPr lang="en-US" sz="1600" dirty="0">
                <a:solidFill>
                  <a:srgbClr val="000000"/>
                </a:solidFill>
                <a:latin typeface="+mn-lt"/>
              </a:rPr>
              <a:t>business </a:t>
            </a:r>
            <a:r>
              <a:rPr lang="en-US" sz="1600" dirty="0" smtClean="0">
                <a:solidFill>
                  <a:srgbClr val="000000"/>
                </a:solidFill>
                <a:latin typeface="+mn-lt"/>
              </a:rPr>
              <a:t>agility</a:t>
            </a:r>
            <a:endParaRPr lang="en-US" sz="1600" dirty="0">
              <a:solidFill>
                <a:srgbClr val="000000"/>
              </a:solidFill>
              <a:latin typeface="+mn-lt"/>
            </a:endParaRPr>
          </a:p>
          <a:p>
            <a:pPr marL="230188" lvl="0" indent="-173038">
              <a:lnSpc>
                <a:spcPct val="80000"/>
              </a:lnSpc>
              <a:spcBef>
                <a:spcPts val="600"/>
              </a:spcBef>
              <a:spcAft>
                <a:spcPts val="600"/>
              </a:spcAft>
              <a:buClrTx/>
            </a:pPr>
            <a:r>
              <a:rPr lang="en-US" sz="1600" dirty="0">
                <a:solidFill>
                  <a:srgbClr val="000000"/>
                </a:solidFill>
                <a:latin typeface="+mn-lt"/>
              </a:rPr>
              <a:t>H</a:t>
            </a:r>
            <a:r>
              <a:rPr lang="en-US" sz="1600" dirty="0" smtClean="0">
                <a:solidFill>
                  <a:srgbClr val="000000"/>
                </a:solidFill>
                <a:latin typeface="+mn-lt"/>
              </a:rPr>
              <a:t>eightened </a:t>
            </a:r>
            <a:r>
              <a:rPr lang="en-US" sz="1600" dirty="0">
                <a:solidFill>
                  <a:srgbClr val="000000"/>
                </a:solidFill>
                <a:latin typeface="+mn-lt"/>
              </a:rPr>
              <a:t>security against </a:t>
            </a:r>
            <a:r>
              <a:rPr lang="en-US" sz="1600" dirty="0" smtClean="0">
                <a:solidFill>
                  <a:srgbClr val="000000"/>
                </a:solidFill>
                <a:latin typeface="+mn-lt"/>
              </a:rPr>
              <a:t>unauthorized applications </a:t>
            </a:r>
            <a:r>
              <a:rPr lang="en-US" sz="1600" dirty="0">
                <a:solidFill>
                  <a:srgbClr val="000000"/>
                </a:solidFill>
                <a:latin typeface="+mn-lt"/>
              </a:rPr>
              <a:t>or </a:t>
            </a:r>
            <a:r>
              <a:rPr lang="en-US" sz="1600" dirty="0" smtClean="0">
                <a:solidFill>
                  <a:srgbClr val="000000"/>
                </a:solidFill>
                <a:latin typeface="+mn-lt"/>
              </a:rPr>
              <a:t>malware</a:t>
            </a:r>
          </a:p>
          <a:p>
            <a:pPr marL="230188" lvl="0" indent="-173038">
              <a:lnSpc>
                <a:spcPct val="80000"/>
              </a:lnSpc>
              <a:spcBef>
                <a:spcPts val="600"/>
              </a:spcBef>
              <a:spcAft>
                <a:spcPts val="600"/>
              </a:spcAft>
              <a:buClrTx/>
            </a:pPr>
            <a:r>
              <a:rPr lang="en-US" sz="1600" dirty="0" smtClean="0">
                <a:solidFill>
                  <a:srgbClr val="000000"/>
                </a:solidFill>
                <a:latin typeface="+mn-lt"/>
              </a:rPr>
              <a:t>Faster deployment with </a:t>
            </a:r>
            <a:r>
              <a:rPr lang="en-US" sz="1600" dirty="0">
                <a:solidFill>
                  <a:srgbClr val="000000"/>
                </a:solidFill>
                <a:latin typeface="+mn-lt"/>
              </a:rPr>
              <a:t>validated </a:t>
            </a:r>
            <a:r>
              <a:rPr lang="en-US" sz="1600" dirty="0" smtClean="0">
                <a:solidFill>
                  <a:srgbClr val="000000"/>
                </a:solidFill>
                <a:latin typeface="+mn-lt"/>
              </a:rPr>
              <a:t>designs</a:t>
            </a:r>
          </a:p>
        </p:txBody>
      </p:sp>
      <p:pic>
        <p:nvPicPr>
          <p:cNvPr id="8" name="Picture 2" descr="C:\Users\gserda\Documents\Edu Photos\AM73036.jpg"/>
          <p:cNvPicPr>
            <a:picLocks noChangeAspect="1" noChangeArrowheads="1"/>
          </p:cNvPicPr>
          <p:nvPr/>
        </p:nvPicPr>
        <p:blipFill>
          <a:blip r:embed="rId3" cstate="print"/>
          <a:srcRect l="20735" t="16912" r="35294" b="-74"/>
          <a:stretch>
            <a:fillRect/>
          </a:stretch>
        </p:blipFill>
        <p:spPr bwMode="auto">
          <a:xfrm>
            <a:off x="5715001" y="1743364"/>
            <a:ext cx="3186545" cy="401781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flipH="1" flipV="1">
            <a:off x="0" y="1409926"/>
            <a:ext cx="9144000" cy="5462587"/>
          </a:xfrm>
          <a:prstGeom prst="round2SameRect">
            <a:avLst>
              <a:gd name="adj1" fmla="val 0"/>
              <a:gd name="adj2" fmla="val 0"/>
            </a:avLst>
          </a:prstGeom>
          <a:gradFill flip="none" rotWithShape="0">
            <a:gsLst>
              <a:gs pos="100000">
                <a:srgbClr val="9B9B9B">
                  <a:alpha val="0"/>
                </a:srgbClr>
              </a:gs>
              <a:gs pos="0">
                <a:srgbClr val="E4E4E4">
                  <a:alpha val="44000"/>
                </a:srgbClr>
              </a:gs>
              <a:gs pos="39000">
                <a:srgbClr val="DBDBDB">
                  <a:alpha val="34000"/>
                </a:srgbClr>
              </a:gs>
              <a:gs pos="73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flipV="1">
            <a:off x="0" y="13532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ound Same Side Corner Rectangle 4"/>
          <p:cNvSpPr/>
          <p:nvPr/>
        </p:nvSpPr>
        <p:spPr>
          <a:xfrm flipH="1" flipV="1">
            <a:off x="450849" y="1596570"/>
            <a:ext cx="8359321" cy="4733887"/>
          </a:xfrm>
          <a:prstGeom prst="round2SameRect">
            <a:avLst>
              <a:gd name="adj1" fmla="val 4028"/>
              <a:gd name="adj2" fmla="val 0"/>
            </a:avLst>
          </a:prstGeom>
          <a:gradFill>
            <a:gsLst>
              <a:gs pos="50000">
                <a:srgbClr val="FCFCFC"/>
              </a:gs>
              <a:gs pos="43000">
                <a:schemeClr val="bg1"/>
              </a:gs>
              <a:gs pos="100000">
                <a:srgbClr val="DBDBDB"/>
              </a:gs>
            </a:gsLst>
            <a:lin ang="8100000" scaled="1"/>
          </a:gradFill>
          <a:ln>
            <a:noFill/>
          </a:ln>
          <a:effectLst>
            <a:outerShdw blurRad="25400" dist="12700" dir="16200000" rotWithShape="0">
              <a:prstClr val="black">
                <a:alpha val="14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solidFill>
                  <a:srgbClr val="12188E"/>
                </a:solidFill>
              </a:rPr>
              <a:t>Agenda</a:t>
            </a:r>
            <a:endParaRPr lang="en-US" dirty="0">
              <a:solidFill>
                <a:srgbClr val="12188E"/>
              </a:solidFill>
            </a:endParaRPr>
          </a:p>
        </p:txBody>
      </p:sp>
      <p:sp>
        <p:nvSpPr>
          <p:cNvPr id="13" name="Rectangle 12"/>
          <p:cNvSpPr/>
          <p:nvPr/>
        </p:nvSpPr>
        <p:spPr>
          <a:xfrm flipV="1">
            <a:off x="0" y="1505608"/>
            <a:ext cx="9144000" cy="4279671"/>
          </a:xfrm>
          <a:prstGeom prst="rect">
            <a:avLst/>
          </a:prstGeom>
          <a:gradFill>
            <a:gsLst>
              <a:gs pos="0">
                <a:schemeClr val="bg2">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Chevron 6"/>
          <p:cNvSpPr/>
          <p:nvPr/>
        </p:nvSpPr>
        <p:spPr>
          <a:xfrm>
            <a:off x="769752" y="2408092"/>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8" name="Chevron 7"/>
          <p:cNvSpPr/>
          <p:nvPr/>
        </p:nvSpPr>
        <p:spPr>
          <a:xfrm>
            <a:off x="769752" y="3062508"/>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9" name="Chevron 8"/>
          <p:cNvSpPr/>
          <p:nvPr/>
        </p:nvSpPr>
        <p:spPr>
          <a:xfrm>
            <a:off x="769752" y="4371340"/>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Chevron 9"/>
          <p:cNvSpPr/>
          <p:nvPr/>
        </p:nvSpPr>
        <p:spPr>
          <a:xfrm>
            <a:off x="769752" y="3716924"/>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3" name="Text Placeholder 2"/>
          <p:cNvSpPr>
            <a:spLocks noGrp="1"/>
          </p:cNvSpPr>
          <p:nvPr>
            <p:ph type="body" sz="quarter" idx="4294967295"/>
          </p:nvPr>
        </p:nvSpPr>
        <p:spPr>
          <a:xfrm>
            <a:off x="1014025" y="1790700"/>
            <a:ext cx="8578850" cy="4345927"/>
          </a:xfrm>
        </p:spPr>
        <p:txBody>
          <a:bodyPr/>
          <a:lstStyle/>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Trends and Challenges in Education</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Education Use Cases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Cisco’s Virtualization Vision</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Cisco VXI Portfolio</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Services Support and Validated Designs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Case Studies</a:t>
            </a:r>
          </a:p>
          <a:p>
            <a:pPr marL="0" indent="0">
              <a:lnSpc>
                <a:spcPct val="60000"/>
              </a:lnSpc>
              <a:spcBef>
                <a:spcPts val="3600"/>
              </a:spcBef>
              <a:buNone/>
            </a:pPr>
            <a:r>
              <a:rPr lang="en-US" sz="2200" dirty="0" smtClean="0">
                <a:gradFill flip="none" rotWithShape="1">
                  <a:gsLst>
                    <a:gs pos="0">
                      <a:srgbClr val="2B348E">
                        <a:shade val="30000"/>
                        <a:satMod val="115000"/>
                      </a:srgbClr>
                    </a:gs>
                    <a:gs pos="50000">
                      <a:srgbClr val="2B348E">
                        <a:shade val="67500"/>
                        <a:satMod val="115000"/>
                      </a:srgbClr>
                    </a:gs>
                    <a:gs pos="100000">
                      <a:srgbClr val="2B348E">
                        <a:shade val="100000"/>
                        <a:satMod val="115000"/>
                      </a:srgbClr>
                    </a:gs>
                  </a:gsLst>
                  <a:lin ang="16200000" scaled="1"/>
                  <a:tileRect/>
                </a:gradFill>
                <a:latin typeface="Arial"/>
                <a:cs typeface="Arial"/>
              </a:rPr>
              <a:t>Summary</a:t>
            </a:r>
          </a:p>
        </p:txBody>
      </p:sp>
      <p:sp>
        <p:nvSpPr>
          <p:cNvPr id="14" name="Chevron 13"/>
          <p:cNvSpPr/>
          <p:nvPr/>
        </p:nvSpPr>
        <p:spPr>
          <a:xfrm>
            <a:off x="769752" y="502575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 name="Chevron 10"/>
          <p:cNvSpPr/>
          <p:nvPr/>
        </p:nvSpPr>
        <p:spPr>
          <a:xfrm>
            <a:off x="769752" y="1753676"/>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6" name="Chevron 15"/>
          <p:cNvSpPr/>
          <p:nvPr/>
        </p:nvSpPr>
        <p:spPr>
          <a:xfrm>
            <a:off x="782452" y="5680171"/>
            <a:ext cx="180514" cy="297837"/>
          </a:xfrm>
          <a:prstGeom prst="chevron">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 name="Rectangle 16"/>
          <p:cNvSpPr/>
          <p:nvPr/>
        </p:nvSpPr>
        <p:spPr>
          <a:xfrm>
            <a:off x="653794" y="2844800"/>
            <a:ext cx="6204205" cy="326605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Rectangle 17"/>
          <p:cNvSpPr/>
          <p:nvPr/>
        </p:nvSpPr>
        <p:spPr>
          <a:xfrm flipV="1">
            <a:off x="602994" y="1447801"/>
            <a:ext cx="6204205" cy="749299"/>
          </a:xfrm>
          <a:prstGeom prst="rect">
            <a:avLst/>
          </a:prstGeom>
          <a:solidFill>
            <a:schemeClr val="bg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85918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fsGJZladdEuiA8GA.wR5x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fsGJZladdEuiA8GA.wR5x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fsGJZladdEuiA8GA.wR5xQ"/>
</p:tagLst>
</file>

<file path=ppt/theme/theme1.xml><?xml version="1.0" encoding="utf-8"?>
<a:theme xmlns:a="http://schemas.openxmlformats.org/drawingml/2006/main" name="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92263472D11A4286BA8AD5BC215F21" ma:contentTypeVersion="6" ma:contentTypeDescription="Create a new document." ma:contentTypeScope="" ma:versionID="1732f645af9afbf3db365491fb4248e9">
  <xsd:schema xmlns:xsd="http://www.w3.org/2001/XMLSchema" xmlns:p="http://schemas.microsoft.com/office/2006/metadata/properties" xmlns:ns1="http://schemas.microsoft.com/sharepoint/v3" xmlns:ns2="dec458b3-cf08-43be-b843-d5b7c8cf1fd6" targetNamespace="http://schemas.microsoft.com/office/2006/metadata/properties" ma:root="true" ma:fieldsID="2a053076d7f6f2dda3c9d83306c788f7" ns1:_="" ns2:_="">
    <xsd:import namespace="http://schemas.microsoft.com/sharepoint/v3"/>
    <xsd:import namespace="dec458b3-cf08-43be-b843-d5b7c8cf1fd6"/>
    <xsd:element name="properties">
      <xsd:complexType>
        <xsd:sequence>
          <xsd:element name="documentManagement">
            <xsd:complexType>
              <xsd:all>
                <xsd:element ref="ns1:EmailSender" minOccurs="0"/>
                <xsd:element ref="ns1:EmailTo" minOccurs="0"/>
                <xsd:element ref="ns1:EmailCc" minOccurs="0"/>
                <xsd:element ref="ns1:EmailFrom" minOccurs="0"/>
                <xsd:element ref="ns1:EmailSubject" minOccurs="0"/>
                <xsd:element ref="ns2:EPMLiveListConfig"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EmailSender" ma:index="8" nillable="true" ma:displayName="E-Mail Sender" ma:hidden="true" ma:internalName="EmailSender">
      <xsd:simpleType>
        <xsd:restriction base="dms:Note"/>
      </xsd:simpleType>
    </xsd:element>
    <xsd:element name="EmailTo" ma:index="9" nillable="true" ma:displayName="E-Mail To" ma:hidden="true" ma:internalName="EmailTo">
      <xsd:simpleType>
        <xsd:restriction base="dms:Note"/>
      </xsd:simpleType>
    </xsd:element>
    <xsd:element name="EmailCc" ma:index="10" nillable="true" ma:displayName="E-Mail Cc" ma:hidden="true" ma:internalName="EmailCc">
      <xsd:simpleType>
        <xsd:restriction base="dms:Note"/>
      </xsd:simpleType>
    </xsd:element>
    <xsd:element name="EmailFrom" ma:index="11" nillable="true" ma:displayName="E-Mail From" ma:hidden="true" ma:internalName="EmailFrom">
      <xsd:simpleType>
        <xsd:restriction base="dms:Text"/>
      </xsd:simpleType>
    </xsd:element>
    <xsd:element name="EmailSubject" ma:index="12" nillable="true" ma:displayName="E-Mail Subject" ma:hidden="true" ma:internalName="EmailSubject">
      <xsd:simpleType>
        <xsd:restriction base="dms:Text"/>
      </xsd:simpleType>
    </xsd:element>
  </xsd:schema>
  <xsd:schema xmlns:xsd="http://www.w3.org/2001/XMLSchema" xmlns:dms="http://schemas.microsoft.com/office/2006/documentManagement/types" targetNamespace="dec458b3-cf08-43be-b843-d5b7c8cf1fd6" elementFormDefault="qualified">
    <xsd:import namespace="http://schemas.microsoft.com/office/2006/documentManagement/types"/>
    <xsd:element name="EPMLiveListConfig" ma:index="13" nillable="true" ma:displayName="EPMLiveListConfig" ma:hidden="true" ma:internalName="EPMLiveListConfig">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Item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EPMLiveListConfig xmlns="dec458b3-cf08-43be-b843-d5b7c8cf1fd6" xsi:nil="true"/>
    <EmailTo xmlns="http://schemas.microsoft.com/sharepoint/v3">marco-attachments(mailer list) &amp;lt;marco-attachments@cisco.com&amp;gt;; marco-attachments@team.cisco.com &amp;lt;marco-attachments@team.cisco.com&amp;gt;</EmailTo>
    <EmailSender xmlns="http://schemas.microsoft.com/sharepoint/v3">&lt;a href="mailto:lheidema@cisco.com"&gt;lheidema@cisco.com&lt;/a&gt;</EmailSender>
    <EmailFrom xmlns="http://schemas.microsoft.com/sharepoint/v3">Lynda Heideman (lheidema) &lt;lheidema@cisco.com&gt;</EmailFrom>
    <EmailSubject xmlns="http://schemas.microsoft.com/sharepoint/v3">INC000024401341 Attachments</EmailSubject>
    <EmailCc xmlns="http://schemas.microsoft.com/sharepoint/v3" xsi:nil="true"/>
  </documentManagement>
</p:properties>
</file>

<file path=customXml/itemProps1.xml><?xml version="1.0" encoding="utf-8"?>
<ds:datastoreItem xmlns:ds="http://schemas.openxmlformats.org/officeDocument/2006/customXml" ds:itemID="{2ED09C44-D038-468A-BD30-83FDBDB39A23}"/>
</file>

<file path=customXml/itemProps2.xml><?xml version="1.0" encoding="utf-8"?>
<ds:datastoreItem xmlns:ds="http://schemas.openxmlformats.org/officeDocument/2006/customXml" ds:itemID="{C7B4A3DD-6D7D-4229-A59F-82A1891B0119}"/>
</file>

<file path=customXml/itemProps3.xml><?xml version="1.0" encoding="utf-8"?>
<ds:datastoreItem xmlns:ds="http://schemas.openxmlformats.org/officeDocument/2006/customXml" ds:itemID="{B7968FCE-FEFF-4443-A101-4C225471D41B}"/>
</file>

<file path=docProps/app.xml><?xml version="1.0" encoding="utf-8"?>
<Properties xmlns="http://schemas.openxmlformats.org/officeDocument/2006/extended-properties" xmlns:vt="http://schemas.openxmlformats.org/officeDocument/2006/docPropsVTypes">
  <Template>FY11_Cisco_Arial_4x3_template_dark[1]</Template>
  <TotalTime>25876</TotalTime>
  <Words>4280</Words>
  <Application>Microsoft Office PowerPoint</Application>
  <PresentationFormat>On-screen Show (4:3)</PresentationFormat>
  <Paragraphs>697</Paragraphs>
  <Slides>39</Slides>
  <Notes>36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Cisco Arial 4x3 template_dark</vt:lpstr>
      <vt:lpstr>think-cell Slide</vt:lpstr>
      <vt:lpstr>Delivering the New Virtual Workspace for Education  Unified Virtual Desktop, Voice, and Video</vt:lpstr>
      <vt:lpstr>Agenda</vt:lpstr>
      <vt:lpstr>PowerPoint Presentation</vt:lpstr>
      <vt:lpstr>Education Work Styles Are Evolving New Solutions Are Needed to Support Growing Trends</vt:lpstr>
      <vt:lpstr>And…The Virtualization Market Is Growing</vt:lpstr>
      <vt:lpstr>Desktop Virtualization in a Nutshell</vt:lpstr>
      <vt:lpstr>Desktop Virtualization and Education</vt:lpstr>
      <vt:lpstr>VXI Benefits for Education</vt:lpstr>
      <vt:lpstr>Agenda</vt:lpstr>
      <vt:lpstr>VXI Use Cases in Education</vt:lpstr>
      <vt:lpstr>Use Case: Computer Labs</vt:lpstr>
      <vt:lpstr>Use Case: Mobility and BYOD</vt:lpstr>
      <vt:lpstr>Use Case: Simplified IT</vt:lpstr>
      <vt:lpstr>Agenda</vt:lpstr>
      <vt:lpstr>VXI Is More than Desktop Virtualization</vt:lpstr>
      <vt:lpstr>Uncompromised Experience Any app, any data, any device, any media…Anywhere!</vt:lpstr>
      <vt:lpstr>Cisco VXI Powers the New Virtual Workspace</vt:lpstr>
      <vt:lpstr>Voice, Video, and Virtual Desktop</vt:lpstr>
      <vt:lpstr>Cisco VXI Virtualized, End-to-End Solution</vt:lpstr>
      <vt:lpstr>Agenda</vt:lpstr>
      <vt:lpstr>Virtualization Experience Client (VXC) Portfolio Powering the User Experience</vt:lpstr>
      <vt:lpstr>Cisco VXC 4000</vt:lpstr>
      <vt:lpstr>Cisco VXC 6215</vt:lpstr>
      <vt:lpstr>  Cisco VXI: Borderless Network Workspace-optimized network, security, and mobility architecture</vt:lpstr>
      <vt:lpstr>Cisco VXI: Borderless Network Cisco Identity Service Engine (ISE) for VXI</vt:lpstr>
      <vt:lpstr>Leading the Industry in Virtual Desktop Performance and Scale Optimized Platform for Desktop Virtualization</vt:lpstr>
      <vt:lpstr>Cisco VXI Data Center Scaling + Simplifying Virtual Desktops = Lower Operating Costs</vt:lpstr>
      <vt:lpstr>Agenda</vt:lpstr>
      <vt:lpstr>Transforming Today’s Campus: Cisco Services for VXI</vt:lpstr>
      <vt:lpstr>Cisco Validated Designs</vt:lpstr>
      <vt:lpstr>Agenda</vt:lpstr>
      <vt:lpstr>Seattle University:  Supporting Effective Research Initiatives</vt:lpstr>
      <vt:lpstr>Park Hills School District:  Providing Next-Generation Learning to Students </vt:lpstr>
      <vt:lpstr>Agenda</vt:lpstr>
      <vt:lpstr>Summary: Virtualization in Education </vt:lpstr>
      <vt:lpstr>Resources</vt:lpstr>
      <vt:lpstr>PowerPoint Presentation</vt:lpstr>
      <vt:lpstr>Let’s Stay Connected</vt:lpstr>
      <vt:lpstr>PowerPoint Presentation</vt:lpstr>
    </vt:vector>
  </TitlesOfParts>
  <Company>Cisco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Installing Chart Templates</dc:title>
  <dc:creator>jonawil</dc:creator>
  <cp:lastModifiedBy>Information Technology</cp:lastModifiedBy>
  <cp:revision>329</cp:revision>
  <dcterms:created xsi:type="dcterms:W3CDTF">2012-03-02T00:20:55Z</dcterms:created>
  <dcterms:modified xsi:type="dcterms:W3CDTF">2012-07-09T02:14:16Z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0x010100D192263472D11A4286BA8AD5BC215F21</vt:lpwstr>
  </property>
</Properties>
</file>