
<file path=[Content_Types].xml><?xml version="1.0" encoding="utf-8"?>
<Types xmlns="http://schemas.openxmlformats.org/package/2006/content-types">
  <Override PartName="/ppt/notesSlides/notesSlide2.xml" ContentType="application/vnd.openxmlformats-officedocument.presentationml.notesSlide+xml"/>
  <Override PartName="/ppt/tags/tag8.xml" ContentType="application/vnd.openxmlformats-officedocument.presentationml.tags+xml"/>
  <Override PartName="/ppt/slides/slide36.xml" ContentType="application/vnd.openxmlformats-officedocument.presentationml.slid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theme/themeOverride1.xml" ContentType="application/vnd.openxmlformats-officedocument.themeOverride+xml"/>
  <Override PartName="/ppt/tableStyles.xml" ContentType="application/vnd.openxmlformats-officedocument.presentationml.tableStyles+xml"/>
  <Override PartName="/ppt/tags/tag16.xml" ContentType="application/vnd.openxmlformats-officedocument.presentationml.tags+xml"/>
  <Override PartName="/ppt/notesSlides/notesSlide30.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charts/chart3.xml" ContentType="application/vnd.openxmlformats-officedocument.drawingml.chart+xml"/>
  <Default Extension="png" ContentType="image/png"/>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customXml/itemProps2.xml" ContentType="application/vnd.openxmlformats-officedocument.customXmlProperties+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Default Extension="emf" ContentType="image/x-emf"/>
  <Override PartName="/ppt/slides/slide33.xml" ContentType="application/vnd.openxmlformats-officedocument.presentationml.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tags/tag1.xml" ContentType="application/vnd.openxmlformats-officedocument.presentationml.tags+xml"/>
  <Override PartName="/ppt/notesSlides/notesSlide24.xml" ContentType="application/vnd.openxmlformats-officedocument.presentationml.notesSlide+xml"/>
  <Override PartName="/ppt/theme/themeOverride2.xml" ContentType="application/vnd.openxmlformats-officedocument.themeOverr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tags/tag17.xml" ContentType="application/vnd.openxmlformats-officedocument.presentationml.tags+xml"/>
  <Default Extension="gif" ContentType="image/gif"/>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tags/tag13.xml" ContentType="application/vnd.openxmlformats-officedocument.presentationml.tags+xml"/>
  <Override PartName="/ppt/charts/chart4.xml" ContentType="application/vnd.openxmlformats-officedocument.drawingml.chart+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Default Extension="wmf" ContentType="image/x-wmf"/>
  <Default Extension="rels" ContentType="application/vnd.openxmlformats-package.relationship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10.xml" ContentType="application/vnd.openxmlformats-officedocument.presentationml.tags+xml"/>
  <Override PartName="/ppt/tags/tag21.xml" ContentType="application/vnd.openxmlformats-officedocument.presentationml.tags+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drawings/drawing1.xml" ContentType="application/vnd.openxmlformats-officedocument.drawingml.chartshapes+xml"/>
  <Default Extension="jpeg" ContentType="image/jpeg"/>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tags/tag3.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tags/tag19.xml" ContentType="application/vnd.openxmlformats-officedocument.presentationml.tags+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charts/chart2.xml" ContentType="application/vnd.openxmlformats-officedocument.drawingml.chart+xml"/>
  <Override PartName="/ppt/slides/slide29.xml" ContentType="application/vnd.openxmlformats-officedocument.presentationml.slid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ags/tag4.xml" ContentType="application/vnd.openxmlformats-officedocument.presentationml.tags+xml"/>
  <Override PartName="/customXml/itemProps1.xml" ContentType="application/vnd.openxmlformats-officedocument.customXmlProperties+xml"/>
  <Override PartName="/ppt/theme/theme1.xml" ContentType="application/vnd.openxmlformats-officedocument.theme+xml"/>
  <Override PartName="/ppt/slides/slide32.xml" ContentType="application/vnd.openxmlformats-officedocument.presentationml.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5" r:id="rId1"/>
  </p:sldMasterIdLst>
  <p:notesMasterIdLst>
    <p:notesMasterId r:id="rId44"/>
  </p:notesMasterIdLst>
  <p:handoutMasterIdLst>
    <p:handoutMasterId r:id="rId45"/>
  </p:handoutMasterIdLst>
  <p:sldIdLst>
    <p:sldId id="258" r:id="rId2"/>
    <p:sldId id="512" r:id="rId3"/>
    <p:sldId id="494" r:id="rId4"/>
    <p:sldId id="524" r:id="rId5"/>
    <p:sldId id="525" r:id="rId6"/>
    <p:sldId id="539" r:id="rId7"/>
    <p:sldId id="601" r:id="rId8"/>
    <p:sldId id="602" r:id="rId9"/>
    <p:sldId id="617" r:id="rId10"/>
    <p:sldId id="506" r:id="rId11"/>
    <p:sldId id="531" r:id="rId12"/>
    <p:sldId id="532" r:id="rId13"/>
    <p:sldId id="616" r:id="rId14"/>
    <p:sldId id="510" r:id="rId15"/>
    <p:sldId id="535" r:id="rId16"/>
    <p:sldId id="523" r:id="rId17"/>
    <p:sldId id="521" r:id="rId18"/>
    <p:sldId id="533" r:id="rId19"/>
    <p:sldId id="604" r:id="rId20"/>
    <p:sldId id="605" r:id="rId21"/>
    <p:sldId id="619" r:id="rId22"/>
    <p:sldId id="620" r:id="rId23"/>
    <p:sldId id="621" r:id="rId24"/>
    <p:sldId id="622" r:id="rId25"/>
    <p:sldId id="623" r:id="rId26"/>
    <p:sldId id="624" r:id="rId27"/>
    <p:sldId id="625" r:id="rId28"/>
    <p:sldId id="626" r:id="rId29"/>
    <p:sldId id="627" r:id="rId30"/>
    <p:sldId id="628" r:id="rId31"/>
    <p:sldId id="629" r:id="rId32"/>
    <p:sldId id="610" r:id="rId33"/>
    <p:sldId id="557" r:id="rId34"/>
    <p:sldId id="630" r:id="rId35"/>
    <p:sldId id="498" r:id="rId36"/>
    <p:sldId id="555" r:id="rId37"/>
    <p:sldId id="556" r:id="rId38"/>
    <p:sldId id="552" r:id="rId39"/>
    <p:sldId id="615" r:id="rId40"/>
    <p:sldId id="553" r:id="rId41"/>
    <p:sldId id="505" r:id="rId42"/>
    <p:sldId id="478"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bin " initials="R" lastIdx="0" clrIdx="0"/>
  <p:cmAuthor id="1" name="Rayna Khaitan" initials="RK" lastIdx="8" clrIdx="1"/>
  <p:cmAuthor id="2" name="Kacey Carpenter" initials="kc" lastIdx="5" clrIdx="2"/>
  <p:cmAuthor id="3" name="rayna khaitan" initials=""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1A0"/>
    <a:srgbClr val="646464"/>
    <a:srgbClr val="7D7D7D"/>
    <a:srgbClr val="104657"/>
    <a:srgbClr val="000000"/>
    <a:srgbClr val="FFFD14"/>
    <a:srgbClr val="006699"/>
    <a:srgbClr val="8E8E95"/>
    <a:srgbClr val="A8286B"/>
    <a:srgbClr val="47B0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03" autoAdjust="0"/>
    <p:restoredTop sz="98824" autoAdjust="0"/>
  </p:normalViewPr>
  <p:slideViewPr>
    <p:cSldViewPr snapToGrid="0">
      <p:cViewPr varScale="1">
        <p:scale>
          <a:sx n="77" d="100"/>
          <a:sy n="77" d="100"/>
        </p:scale>
        <p:origin x="-1188" y="-102"/>
      </p:cViewPr>
      <p:guideLst>
        <p:guide orient="horz" pos="2160"/>
        <p:guide pos="2882"/>
      </p:guideLst>
    </p:cSldViewPr>
  </p:slideViewPr>
  <p:outlineViewPr>
    <p:cViewPr>
      <p:scale>
        <a:sx n="33" d="100"/>
        <a:sy n="33" d="100"/>
      </p:scale>
      <p:origin x="48" y="0"/>
    </p:cViewPr>
  </p:outlineViewPr>
  <p:notesTextViewPr>
    <p:cViewPr>
      <p:scale>
        <a:sx n="100" d="100"/>
        <a:sy n="100" d="100"/>
      </p:scale>
      <p:origin x="0" y="0"/>
    </p:cViewPr>
  </p:notesTextViewPr>
  <p:sorterViewPr>
    <p:cViewPr>
      <p:scale>
        <a:sx n="50" d="100"/>
        <a:sy n="50" d="100"/>
      </p:scale>
      <p:origin x="0" y="0"/>
    </p:cViewPr>
  </p:sorterViewPr>
  <p:notesViewPr>
    <p:cSldViewPr snapToGrid="0">
      <p:cViewPr>
        <p:scale>
          <a:sx n="66" d="100"/>
          <a:sy n="66" d="100"/>
        </p:scale>
        <p:origin x="-3256" y="-640"/>
      </p:cViewPr>
      <p:guideLst>
        <p:guide orient="horz" pos="2880"/>
        <p:guide pos="723"/>
        <p:guide pos="360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3" Type="http://schemas.openxmlformats.org/officeDocument/2006/relationships/customXml" Target="../customXml/item3.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customXml" Target="../customXml/item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oleObject" Target="file:///C:\Documents%20and%20Settings\saswenso\My%20Documents\Cisco\TCO%20Analysis\VXI%20TCO%20ROI%20Tool%20V1-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6664062274850777E-2"/>
          <c:y val="0.12727359301326288"/>
          <c:w val="0.91296161343263305"/>
          <c:h val="0.75025619585161962"/>
        </c:manualLayout>
      </c:layout>
      <c:barChart>
        <c:barDir val="col"/>
        <c:grouping val="clustered"/>
        <c:varyColors val="0"/>
        <c:ser>
          <c:idx val="0"/>
          <c:order val="0"/>
          <c:tx>
            <c:strRef>
              <c:f>Sheet1!$B$1</c:f>
              <c:strCache>
                <c:ptCount val="1"/>
                <c:pt idx="0">
                  <c:v>Native</c:v>
                </c:pt>
              </c:strCache>
            </c:strRef>
          </c:tx>
          <c:spPr>
            <a:solidFill>
              <a:srgbClr val="FFFFFF">
                <a:lumMod val="50000"/>
              </a:srgbClr>
            </a:solidFill>
          </c:spPr>
          <c:invertIfNegative val="0"/>
          <c:cat>
            <c:strRef>
              <c:f>Sheet1!$A$2</c:f>
              <c:strCache>
                <c:ptCount val="1"/>
                <c:pt idx="0">
                  <c:v>Citrix</c:v>
                </c:pt>
              </c:strCache>
            </c:strRef>
          </c:cat>
          <c:val>
            <c:numRef>
              <c:f>Sheet1!$B$2</c:f>
              <c:numCache>
                <c:formatCode>General</c:formatCode>
                <c:ptCount val="1"/>
                <c:pt idx="0">
                  <c:v>54.5</c:v>
                </c:pt>
              </c:numCache>
            </c:numRef>
          </c:val>
        </c:ser>
        <c:ser>
          <c:idx val="1"/>
          <c:order val="1"/>
          <c:tx>
            <c:strRef>
              <c:f>Sheet1!$C$1</c:f>
              <c:strCache>
                <c:ptCount val="1"/>
                <c:pt idx="0">
                  <c:v>With WAAS</c:v>
                </c:pt>
              </c:strCache>
            </c:strRef>
          </c:tx>
          <c:spPr>
            <a:solidFill>
              <a:srgbClr val="0096D6"/>
            </a:solidFill>
          </c:spPr>
          <c:invertIfNegative val="0"/>
          <c:cat>
            <c:strRef>
              <c:f>Sheet1!$A$2</c:f>
              <c:strCache>
                <c:ptCount val="1"/>
                <c:pt idx="0">
                  <c:v>Citrix</c:v>
                </c:pt>
              </c:strCache>
            </c:strRef>
          </c:cat>
          <c:val>
            <c:numRef>
              <c:f>Sheet1!$C$2</c:f>
              <c:numCache>
                <c:formatCode>General</c:formatCode>
                <c:ptCount val="1"/>
                <c:pt idx="0">
                  <c:v>21.5</c:v>
                </c:pt>
              </c:numCache>
            </c:numRef>
          </c:val>
        </c:ser>
        <c:dLbls>
          <c:showLegendKey val="0"/>
          <c:showVal val="0"/>
          <c:showCatName val="0"/>
          <c:showSerName val="0"/>
          <c:showPercent val="0"/>
          <c:showBubbleSize val="0"/>
        </c:dLbls>
        <c:gapWidth val="150"/>
        <c:overlap val="-10"/>
        <c:axId val="107403520"/>
        <c:axId val="116809728"/>
      </c:barChart>
      <c:catAx>
        <c:axId val="107403520"/>
        <c:scaling>
          <c:orientation val="minMax"/>
        </c:scaling>
        <c:delete val="1"/>
        <c:axPos val="b"/>
        <c:numFmt formatCode="General" sourceLinked="1"/>
        <c:majorTickMark val="none"/>
        <c:minorTickMark val="none"/>
        <c:tickLblPos val="none"/>
        <c:crossAx val="116809728"/>
        <c:crosses val="autoZero"/>
        <c:auto val="1"/>
        <c:lblAlgn val="ctr"/>
        <c:lblOffset val="0"/>
        <c:tickLblSkip val="1"/>
        <c:tickMarkSkip val="1"/>
        <c:noMultiLvlLbl val="0"/>
      </c:catAx>
      <c:valAx>
        <c:axId val="116809728"/>
        <c:scaling>
          <c:orientation val="minMax"/>
          <c:min val="0"/>
        </c:scaling>
        <c:delete val="0"/>
        <c:axPos val="l"/>
        <c:numFmt formatCode="General" sourceLinked="1"/>
        <c:majorTickMark val="none"/>
        <c:minorTickMark val="none"/>
        <c:tickLblPos val="nextTo"/>
        <c:spPr>
          <a:ln w="0">
            <a:noFill/>
          </a:ln>
        </c:spPr>
        <c:txPr>
          <a:bodyPr rot="0" vert="horz"/>
          <a:lstStyle/>
          <a:p>
            <a:pPr>
              <a:defRPr sz="1200"/>
            </a:pPr>
            <a:endParaRPr lang="en-US"/>
          </a:p>
        </c:txPr>
        <c:crossAx val="107403520"/>
        <c:crosses val="autoZero"/>
        <c:crossBetween val="between"/>
        <c:minorUnit val="1"/>
      </c:valAx>
    </c:plotArea>
    <c:plotVisOnly val="1"/>
    <c:dispBlanksAs val="gap"/>
    <c:showDLblsOverMax val="0"/>
  </c:chart>
  <c:txPr>
    <a:bodyPr/>
    <a:lstStyle/>
    <a:p>
      <a:pPr>
        <a:defRPr sz="1400">
          <a:solidFill>
            <a:schemeClr val="bg1"/>
          </a:solidFill>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6664062274850777E-2"/>
          <c:y val="0.12727359301326288"/>
          <c:w val="0.91296161343263305"/>
          <c:h val="0.75025619585161962"/>
        </c:manualLayout>
      </c:layout>
      <c:barChart>
        <c:barDir val="col"/>
        <c:grouping val="clustered"/>
        <c:varyColors val="0"/>
        <c:ser>
          <c:idx val="0"/>
          <c:order val="0"/>
          <c:tx>
            <c:strRef>
              <c:f>Sheet1!$B$1</c:f>
              <c:strCache>
                <c:ptCount val="1"/>
                <c:pt idx="0">
                  <c:v>Native</c:v>
                </c:pt>
              </c:strCache>
            </c:strRef>
          </c:tx>
          <c:spPr>
            <a:solidFill>
              <a:srgbClr val="FFFFFF">
                <a:lumMod val="50000"/>
              </a:srgbClr>
            </a:solidFill>
          </c:spPr>
          <c:invertIfNegative val="0"/>
          <c:cat>
            <c:strRef>
              <c:f>Sheet1!$A$2</c:f>
              <c:strCache>
                <c:ptCount val="1"/>
                <c:pt idx="0">
                  <c:v>Citrix</c:v>
                </c:pt>
              </c:strCache>
            </c:strRef>
          </c:cat>
          <c:val>
            <c:numRef>
              <c:f>Sheet1!$B$2</c:f>
              <c:numCache>
                <c:formatCode>General</c:formatCode>
                <c:ptCount val="1"/>
                <c:pt idx="0">
                  <c:v>130</c:v>
                </c:pt>
              </c:numCache>
            </c:numRef>
          </c:val>
        </c:ser>
        <c:ser>
          <c:idx val="1"/>
          <c:order val="1"/>
          <c:tx>
            <c:strRef>
              <c:f>Sheet1!$C$1</c:f>
              <c:strCache>
                <c:ptCount val="1"/>
                <c:pt idx="0">
                  <c:v>With WAAS</c:v>
                </c:pt>
              </c:strCache>
            </c:strRef>
          </c:tx>
          <c:spPr>
            <a:solidFill>
              <a:srgbClr val="0096D6"/>
            </a:solidFill>
          </c:spPr>
          <c:invertIfNegative val="0"/>
          <c:cat>
            <c:strRef>
              <c:f>Sheet1!$A$2</c:f>
              <c:strCache>
                <c:ptCount val="1"/>
                <c:pt idx="0">
                  <c:v>Citrix</c:v>
                </c:pt>
              </c:strCache>
            </c:strRef>
          </c:cat>
          <c:val>
            <c:numRef>
              <c:f>Sheet1!$C$2</c:f>
              <c:numCache>
                <c:formatCode>General</c:formatCode>
                <c:ptCount val="1"/>
                <c:pt idx="0">
                  <c:v>61</c:v>
                </c:pt>
              </c:numCache>
            </c:numRef>
          </c:val>
        </c:ser>
        <c:dLbls>
          <c:showLegendKey val="0"/>
          <c:showVal val="0"/>
          <c:showCatName val="0"/>
          <c:showSerName val="0"/>
          <c:showPercent val="0"/>
          <c:showBubbleSize val="0"/>
        </c:dLbls>
        <c:gapWidth val="150"/>
        <c:overlap val="-10"/>
        <c:axId val="107425792"/>
        <c:axId val="107427328"/>
      </c:barChart>
      <c:catAx>
        <c:axId val="107425792"/>
        <c:scaling>
          <c:orientation val="minMax"/>
        </c:scaling>
        <c:delete val="1"/>
        <c:axPos val="b"/>
        <c:numFmt formatCode="General" sourceLinked="1"/>
        <c:majorTickMark val="none"/>
        <c:minorTickMark val="none"/>
        <c:tickLblPos val="none"/>
        <c:crossAx val="107427328"/>
        <c:crosses val="autoZero"/>
        <c:auto val="1"/>
        <c:lblAlgn val="ctr"/>
        <c:lblOffset val="0"/>
        <c:tickLblSkip val="1"/>
        <c:tickMarkSkip val="1"/>
        <c:noMultiLvlLbl val="0"/>
      </c:catAx>
      <c:valAx>
        <c:axId val="107427328"/>
        <c:scaling>
          <c:orientation val="minMax"/>
          <c:min val="0"/>
        </c:scaling>
        <c:delete val="0"/>
        <c:axPos val="l"/>
        <c:numFmt formatCode="General" sourceLinked="1"/>
        <c:majorTickMark val="none"/>
        <c:minorTickMark val="none"/>
        <c:tickLblPos val="nextTo"/>
        <c:spPr>
          <a:ln w="0">
            <a:noFill/>
          </a:ln>
        </c:spPr>
        <c:txPr>
          <a:bodyPr rot="0" vert="horz"/>
          <a:lstStyle/>
          <a:p>
            <a:pPr>
              <a:defRPr sz="1200"/>
            </a:pPr>
            <a:endParaRPr lang="en-US"/>
          </a:p>
        </c:txPr>
        <c:crossAx val="107425792"/>
        <c:crosses val="autoZero"/>
        <c:crossBetween val="between"/>
        <c:minorUnit val="1"/>
      </c:valAx>
    </c:plotArea>
    <c:plotVisOnly val="1"/>
    <c:dispBlanksAs val="gap"/>
    <c:showDLblsOverMax val="0"/>
  </c:chart>
  <c:txPr>
    <a:bodyPr/>
    <a:lstStyle/>
    <a:p>
      <a:pPr>
        <a:defRPr sz="1400">
          <a:solidFill>
            <a:schemeClr val="bg1"/>
          </a:solidFill>
        </a:defRPr>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tx1"/>
            </a:solidFill>
          </c:spPr>
          <c:invertIfNegative val="0"/>
          <c:dPt>
            <c:idx val="1"/>
            <c:invertIfNegative val="0"/>
            <c:bubble3D val="0"/>
            <c:spPr>
              <a:solidFill>
                <a:schemeClr val="bg1">
                  <a:lumMod val="50000"/>
                </a:schemeClr>
              </a:solidFill>
            </c:spPr>
          </c:dPt>
          <c:cat>
            <c:strRef>
              <c:f>Sheet1!$A$2:$A$4</c:f>
              <c:strCache>
                <c:ptCount val="3"/>
                <c:pt idx="0">
                  <c:v>LAN</c:v>
                </c:pt>
                <c:pt idx="1">
                  <c:v>80ms T1 WAN</c:v>
                </c:pt>
                <c:pt idx="2">
                  <c:v>80ms T1 WAN + WAAS</c:v>
                </c:pt>
              </c:strCache>
            </c:strRef>
          </c:cat>
          <c:val>
            <c:numRef>
              <c:f>Sheet1!$B$2:$B$4</c:f>
              <c:numCache>
                <c:formatCode>General</c:formatCode>
                <c:ptCount val="3"/>
                <c:pt idx="0">
                  <c:v>24.6</c:v>
                </c:pt>
                <c:pt idx="1">
                  <c:v>5</c:v>
                </c:pt>
                <c:pt idx="2">
                  <c:v>19.5</c:v>
                </c:pt>
              </c:numCache>
            </c:numRef>
          </c:val>
        </c:ser>
        <c:dLbls>
          <c:showLegendKey val="0"/>
          <c:showVal val="0"/>
          <c:showCatName val="0"/>
          <c:showSerName val="0"/>
          <c:showPercent val="0"/>
          <c:showBubbleSize val="0"/>
        </c:dLbls>
        <c:gapWidth val="150"/>
        <c:axId val="107451904"/>
        <c:axId val="107453440"/>
      </c:barChart>
      <c:catAx>
        <c:axId val="107451904"/>
        <c:scaling>
          <c:orientation val="minMax"/>
        </c:scaling>
        <c:delete val="0"/>
        <c:axPos val="b"/>
        <c:majorTickMark val="none"/>
        <c:minorTickMark val="none"/>
        <c:tickLblPos val="none"/>
        <c:crossAx val="107453440"/>
        <c:crosses val="autoZero"/>
        <c:auto val="1"/>
        <c:lblAlgn val="ctr"/>
        <c:lblOffset val="100"/>
        <c:noMultiLvlLbl val="0"/>
      </c:catAx>
      <c:valAx>
        <c:axId val="107453440"/>
        <c:scaling>
          <c:orientation val="minMax"/>
          <c:max val="30"/>
        </c:scaling>
        <c:delete val="0"/>
        <c:axPos val="l"/>
        <c:numFmt formatCode="General" sourceLinked="1"/>
        <c:majorTickMark val="out"/>
        <c:minorTickMark val="none"/>
        <c:tickLblPos val="nextTo"/>
        <c:spPr>
          <a:ln>
            <a:noFill/>
          </a:ln>
        </c:spPr>
        <c:txPr>
          <a:bodyPr/>
          <a:lstStyle/>
          <a:p>
            <a:pPr>
              <a:defRPr sz="1200"/>
            </a:pPr>
            <a:endParaRPr lang="en-US"/>
          </a:p>
        </c:txPr>
        <c:crossAx val="107451904"/>
        <c:crosses val="autoZero"/>
        <c:crossBetween val="between"/>
      </c:valAx>
    </c:plotArea>
    <c:plotVisOnly val="1"/>
    <c:dispBlanksAs val="gap"/>
    <c:showDLblsOverMax val="0"/>
  </c:chart>
  <c:txPr>
    <a:bodyPr/>
    <a:lstStyle/>
    <a:p>
      <a:pPr>
        <a:defRPr sz="1400">
          <a:solidFill>
            <a:schemeClr val="bg1"/>
          </a:solidFil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stacked"/>
        <c:varyColors val="0"/>
        <c:ser>
          <c:idx val="0"/>
          <c:order val="0"/>
          <c:tx>
            <c:strRef>
              <c:f>'Data for Charts'!$B$131</c:f>
              <c:strCache>
                <c:ptCount val="1"/>
                <c:pt idx="0">
                  <c:v>Desktop Support</c:v>
                </c:pt>
              </c:strCache>
            </c:strRef>
          </c:tx>
          <c:invertIfNegative val="0"/>
          <c:cat>
            <c:strRef>
              <c:f>'Data for Charts'!$C$130:$D$130</c:f>
              <c:strCache>
                <c:ptCount val="2"/>
                <c:pt idx="0">
                  <c:v>Traditional</c:v>
                </c:pt>
                <c:pt idx="1">
                  <c:v>Cisco VXI</c:v>
                </c:pt>
              </c:strCache>
            </c:strRef>
          </c:cat>
          <c:val>
            <c:numRef>
              <c:f>'Data for Charts'!$C$131:$D$131</c:f>
              <c:numCache>
                <c:formatCode>_("$"* #,##0_);_("$"* \(#,##0\);_("$"* "-"??_);_(@_)</c:formatCode>
                <c:ptCount val="2"/>
                <c:pt idx="0">
                  <c:v>6797878.971324957</c:v>
                </c:pt>
                <c:pt idx="1">
                  <c:v>4313434.7858262192</c:v>
                </c:pt>
              </c:numCache>
            </c:numRef>
          </c:val>
        </c:ser>
        <c:ser>
          <c:idx val="1"/>
          <c:order val="1"/>
          <c:tx>
            <c:strRef>
              <c:f>'Data for Charts'!$B$132</c:f>
              <c:strCache>
                <c:ptCount val="1"/>
                <c:pt idx="0">
                  <c:v>Client Hardware</c:v>
                </c:pt>
              </c:strCache>
            </c:strRef>
          </c:tx>
          <c:invertIfNegative val="0"/>
          <c:cat>
            <c:strRef>
              <c:f>'Data for Charts'!$C$130:$D$130</c:f>
              <c:strCache>
                <c:ptCount val="2"/>
                <c:pt idx="0">
                  <c:v>Traditional</c:v>
                </c:pt>
                <c:pt idx="1">
                  <c:v>Cisco VXI</c:v>
                </c:pt>
              </c:strCache>
            </c:strRef>
          </c:cat>
          <c:val>
            <c:numRef>
              <c:f>'Data for Charts'!$C$132:$D$132</c:f>
              <c:numCache>
                <c:formatCode>_("$"* #,##0_);_("$"* \(#,##0\);_("$"* "-"??_);_(@_)</c:formatCode>
                <c:ptCount val="2"/>
                <c:pt idx="0">
                  <c:v>1668750.0000000002</c:v>
                </c:pt>
                <c:pt idx="1">
                  <c:v>908000</c:v>
                </c:pt>
              </c:numCache>
            </c:numRef>
          </c:val>
        </c:ser>
        <c:ser>
          <c:idx val="2"/>
          <c:order val="2"/>
          <c:tx>
            <c:strRef>
              <c:f>'Data for Charts'!$B$133</c:f>
              <c:strCache>
                <c:ptCount val="1"/>
                <c:pt idx="0">
                  <c:v>Data Center</c:v>
                </c:pt>
              </c:strCache>
            </c:strRef>
          </c:tx>
          <c:invertIfNegative val="0"/>
          <c:cat>
            <c:strRef>
              <c:f>'Data for Charts'!$C$130:$D$130</c:f>
              <c:strCache>
                <c:ptCount val="2"/>
                <c:pt idx="0">
                  <c:v>Traditional</c:v>
                </c:pt>
                <c:pt idx="1">
                  <c:v>Cisco VXI</c:v>
                </c:pt>
              </c:strCache>
            </c:strRef>
          </c:cat>
          <c:val>
            <c:numRef>
              <c:f>'Data for Charts'!$C$133:$D$133</c:f>
              <c:numCache>
                <c:formatCode>_("$"* #,##0_);_("$"* \(#,##0\);_("$"* "-"??_);_(@_)</c:formatCode>
                <c:ptCount val="2"/>
                <c:pt idx="0">
                  <c:v>0</c:v>
                </c:pt>
                <c:pt idx="1">
                  <c:v>626590.13333333342</c:v>
                </c:pt>
              </c:numCache>
            </c:numRef>
          </c:val>
        </c:ser>
        <c:ser>
          <c:idx val="3"/>
          <c:order val="3"/>
          <c:tx>
            <c:strRef>
              <c:f>'Data for Charts'!$B$134</c:f>
              <c:strCache>
                <c:ptCount val="1"/>
                <c:pt idx="0">
                  <c:v>Power</c:v>
                </c:pt>
              </c:strCache>
            </c:strRef>
          </c:tx>
          <c:invertIfNegative val="0"/>
          <c:cat>
            <c:strRef>
              <c:f>'Data for Charts'!$C$130:$D$130</c:f>
              <c:strCache>
                <c:ptCount val="2"/>
                <c:pt idx="0">
                  <c:v>Traditional</c:v>
                </c:pt>
                <c:pt idx="1">
                  <c:v>Cisco VXI</c:v>
                </c:pt>
              </c:strCache>
            </c:strRef>
          </c:cat>
          <c:val>
            <c:numRef>
              <c:f>'Data for Charts'!$C$134:$D$134</c:f>
              <c:numCache>
                <c:formatCode>_("$"* #,##0_);_("$"* \(#,##0\);_("$"* "-"??_);_(@_)</c:formatCode>
                <c:ptCount val="2"/>
                <c:pt idx="0">
                  <c:v>382445.3097301044</c:v>
                </c:pt>
                <c:pt idx="1">
                  <c:v>104292.3950600035</c:v>
                </c:pt>
              </c:numCache>
            </c:numRef>
          </c:val>
        </c:ser>
        <c:ser>
          <c:idx val="4"/>
          <c:order val="4"/>
          <c:tx>
            <c:strRef>
              <c:f>'Data for Charts'!$B$135</c:f>
              <c:strCache>
                <c:ptCount val="1"/>
                <c:pt idx="0">
                  <c:v>Software</c:v>
                </c:pt>
              </c:strCache>
            </c:strRef>
          </c:tx>
          <c:invertIfNegative val="0"/>
          <c:cat>
            <c:strRef>
              <c:f>'Data for Charts'!$C$130:$D$130</c:f>
              <c:strCache>
                <c:ptCount val="2"/>
                <c:pt idx="0">
                  <c:v>Traditional</c:v>
                </c:pt>
                <c:pt idx="1">
                  <c:v>Cisco VXI</c:v>
                </c:pt>
              </c:strCache>
            </c:strRef>
          </c:cat>
          <c:val>
            <c:numRef>
              <c:f>'Data for Charts'!$C$135:$D$135</c:f>
              <c:numCache>
                <c:formatCode>_("$"* #,##0_);_("$"* \(#,##0\);_("$"* "-"??_);_(@_)</c:formatCode>
                <c:ptCount val="2"/>
                <c:pt idx="0">
                  <c:v>0</c:v>
                </c:pt>
                <c:pt idx="1">
                  <c:v>1262788.4000000004</c:v>
                </c:pt>
              </c:numCache>
            </c:numRef>
          </c:val>
        </c:ser>
        <c:ser>
          <c:idx val="5"/>
          <c:order val="5"/>
          <c:tx>
            <c:strRef>
              <c:f>'Data for Charts'!$B$136</c:f>
              <c:strCache>
                <c:ptCount val="1"/>
                <c:pt idx="0">
                  <c:v>Maintenance</c:v>
                </c:pt>
              </c:strCache>
            </c:strRef>
          </c:tx>
          <c:invertIfNegative val="0"/>
          <c:cat>
            <c:strRef>
              <c:f>'Data for Charts'!$C$130:$D$130</c:f>
              <c:strCache>
                <c:ptCount val="2"/>
                <c:pt idx="0">
                  <c:v>Traditional</c:v>
                </c:pt>
                <c:pt idx="1">
                  <c:v>Cisco VXI</c:v>
                </c:pt>
              </c:strCache>
            </c:strRef>
          </c:cat>
          <c:val>
            <c:numRef>
              <c:f>'Data for Charts'!$C$136:$D$136</c:f>
              <c:numCache>
                <c:formatCode>_("$"* #,##0_);_("$"* \(#,##0\);_("$"* "-"??_);_(@_)</c:formatCode>
                <c:ptCount val="2"/>
                <c:pt idx="0">
                  <c:v>0</c:v>
                </c:pt>
                <c:pt idx="1">
                  <c:v>211823</c:v>
                </c:pt>
              </c:numCache>
            </c:numRef>
          </c:val>
        </c:ser>
        <c:dLbls>
          <c:showLegendKey val="0"/>
          <c:showVal val="0"/>
          <c:showCatName val="0"/>
          <c:showSerName val="0"/>
          <c:showPercent val="0"/>
          <c:showBubbleSize val="0"/>
        </c:dLbls>
        <c:gapWidth val="75"/>
        <c:overlap val="100"/>
        <c:axId val="102286848"/>
        <c:axId val="102288384"/>
      </c:barChart>
      <c:catAx>
        <c:axId val="102286848"/>
        <c:scaling>
          <c:orientation val="minMax"/>
        </c:scaling>
        <c:delete val="0"/>
        <c:axPos val="b"/>
        <c:majorTickMark val="none"/>
        <c:minorTickMark val="none"/>
        <c:tickLblPos val="nextTo"/>
        <c:txPr>
          <a:bodyPr/>
          <a:lstStyle/>
          <a:p>
            <a:pPr>
              <a:defRPr sz="1400"/>
            </a:pPr>
            <a:endParaRPr lang="en-US"/>
          </a:p>
        </c:txPr>
        <c:crossAx val="102288384"/>
        <c:crosses val="autoZero"/>
        <c:auto val="1"/>
        <c:lblAlgn val="ctr"/>
        <c:lblOffset val="100"/>
        <c:noMultiLvlLbl val="0"/>
      </c:catAx>
      <c:valAx>
        <c:axId val="102288384"/>
        <c:scaling>
          <c:orientation val="minMax"/>
        </c:scaling>
        <c:delete val="1"/>
        <c:axPos val="l"/>
        <c:numFmt formatCode="_(&quot;$&quot;* #,##0_);_(&quot;$&quot;* \(#,##0\);_(&quot;$&quot;* &quot;-&quot;??_);_(@_)" sourceLinked="1"/>
        <c:majorTickMark val="none"/>
        <c:minorTickMark val="none"/>
        <c:tickLblPos val="none"/>
        <c:crossAx val="102286848"/>
        <c:crosses val="autoZero"/>
        <c:crossBetween val="between"/>
      </c:valAx>
    </c:plotArea>
    <c:legend>
      <c:legendPos val="b"/>
      <c:layout>
        <c:manualLayout>
          <c:xMode val="edge"/>
          <c:yMode val="edge"/>
          <c:x val="0.11406770582248658"/>
          <c:y val="0.8494499600593407"/>
          <c:w val="0.79907547270877066"/>
          <c:h val="0.13605728631747196"/>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0.62763</cdr:x>
      <cdr:y>0.24888</cdr:y>
    </cdr:from>
    <cdr:to>
      <cdr:x>0.97695</cdr:x>
      <cdr:y>0.49784</cdr:y>
    </cdr:to>
    <cdr:sp macro="" textlink="">
      <cdr:nvSpPr>
        <cdr:cNvPr id="2" name="TextBox 1"/>
        <cdr:cNvSpPr txBox="1"/>
      </cdr:nvSpPr>
      <cdr:spPr>
        <a:xfrm xmlns:a="http://schemas.openxmlformats.org/drawingml/2006/main">
          <a:off x="1474250" y="953819"/>
          <a:ext cx="820519" cy="95410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b="0" dirty="0" smtClean="0">
              <a:solidFill>
                <a:srgbClr val="FFFFFF"/>
              </a:solidFill>
            </a:rPr>
            <a:t>60% Savings</a:t>
          </a:r>
        </a:p>
        <a:p xmlns:a="http://schemas.openxmlformats.org/drawingml/2006/main">
          <a:r>
            <a:rPr lang="en-US" sz="1400" b="0" dirty="0" smtClean="0">
              <a:solidFill>
                <a:srgbClr val="FFFFFF"/>
              </a:solidFill>
            </a:rPr>
            <a:t>2X+ Users</a:t>
          </a:r>
          <a:endParaRPr lang="en-US" sz="1400" b="0" dirty="0">
            <a:solidFill>
              <a:srgbClr val="FFFFFF"/>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102394" y="8794334"/>
            <a:ext cx="2971800" cy="338554"/>
          </a:xfrm>
          <a:prstGeom prst="rect">
            <a:avLst/>
          </a:prstGeom>
        </p:spPr>
        <p:txBody>
          <a:bodyPr vert="horz" wrap="square" lIns="91440" tIns="45720" rIns="91440" bIns="45720" rtlCol="0" anchor="ctr" anchorCtr="0">
            <a:spAutoFit/>
          </a:bodyPr>
          <a:lstStyle>
            <a:lvl1pPr algn="l">
              <a:defRPr sz="1200"/>
            </a:lvl1pPr>
          </a:lstStyle>
          <a:p>
            <a:r>
              <a:rPr lang="en-US" sz="800" dirty="0" smtClean="0">
                <a:solidFill>
                  <a:srgbClr val="8E8E95"/>
                </a:solidFill>
                <a:latin typeface="Arial" pitchFamily="34" charset="0"/>
                <a:cs typeface="Arial" pitchFamily="34" charset="0"/>
              </a:rPr>
              <a:t>© 2009, Cisco Systems, Inc. All rights reserved.</a:t>
            </a:r>
          </a:p>
          <a:p>
            <a:r>
              <a:rPr lang="en-US" sz="800" dirty="0" smtClean="0">
                <a:solidFill>
                  <a:srgbClr val="8E8E95"/>
                </a:solidFill>
                <a:latin typeface="Arial" pitchFamily="34" charset="0"/>
                <a:cs typeface="Arial" pitchFamily="34" charset="0"/>
              </a:rPr>
              <a:t>Solving Today’s Justice Issues.scr</a:t>
            </a:r>
          </a:p>
        </p:txBody>
      </p:sp>
      <p:sp>
        <p:nvSpPr>
          <p:cNvPr id="5" name="Slide Number Placeholder 4"/>
          <p:cNvSpPr>
            <a:spLocks noGrp="1"/>
          </p:cNvSpPr>
          <p:nvPr>
            <p:ph type="sldNum" sz="quarter" idx="3"/>
          </p:nvPr>
        </p:nvSpPr>
        <p:spPr>
          <a:xfrm>
            <a:off x="6338094" y="8786357"/>
            <a:ext cx="417513" cy="217487"/>
          </a:xfrm>
          <a:prstGeom prst="rect">
            <a:avLst/>
          </a:prstGeom>
        </p:spPr>
        <p:txBody>
          <a:bodyPr vert="horz" wrap="square" lIns="91440" tIns="45720" rIns="91440" bIns="45720" rtlCol="0" anchor="ctr" anchorCtr="0">
            <a:spAutoFit/>
          </a:bodyPr>
          <a:lstStyle>
            <a:lvl1pPr algn="r">
              <a:defRPr sz="1200"/>
            </a:lvl1pPr>
          </a:lstStyle>
          <a:p>
            <a:fld id="{67292F94-DC1B-41E9-80E9-FE5E26560E8F}" type="slidenum">
              <a:rPr lang="en-US" sz="800">
                <a:solidFill>
                  <a:srgbClr val="8E8E95"/>
                </a:solidFill>
              </a:rPr>
              <a:pPr/>
              <a:t>‹#›</a:t>
            </a:fld>
            <a:endParaRPr lang="en-US" sz="800" dirty="0">
              <a:solidFill>
                <a:srgbClr val="8E8E95"/>
              </a:solidFill>
            </a:endParaRPr>
          </a:p>
        </p:txBody>
      </p:sp>
      <p:sp>
        <p:nvSpPr>
          <p:cNvPr id="8" name="Line 10"/>
          <p:cNvSpPr>
            <a:spLocks noChangeShapeType="1"/>
          </p:cNvSpPr>
          <p:nvPr/>
        </p:nvSpPr>
        <p:spPr bwMode="auto">
          <a:xfrm>
            <a:off x="102394" y="8799513"/>
            <a:ext cx="6653213" cy="0"/>
          </a:xfrm>
          <a:prstGeom prst="line">
            <a:avLst/>
          </a:prstGeom>
          <a:noFill/>
          <a:ln w="12700">
            <a:solidFill>
              <a:srgbClr val="8E8E95"/>
            </a:solidFill>
            <a:round/>
            <a:headEnd type="none" w="sm" len="sm"/>
            <a:tailEnd type="none" w="sm" len="sm"/>
          </a:ln>
          <a:effectLst/>
        </p:spPr>
        <p:txBody>
          <a:bodyPr wrap="none" anchor="ctr"/>
          <a:lstStyle/>
          <a:p>
            <a:endParaRPr lang="en-US" dirty="0">
              <a:solidFill>
                <a:srgbClr val="8E8E95"/>
              </a:solidFill>
            </a:endParaRPr>
          </a:p>
        </p:txBody>
      </p:sp>
    </p:spTree>
    <p:extLst>
      <p:ext uri="{BB962C8B-B14F-4D97-AF65-F5344CB8AC3E}">
        <p14:creationId xmlns:p14="http://schemas.microsoft.com/office/powerpoint/2010/main" val="38056007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9525">
            <a:solidFill>
              <a:srgbClr val="8E8E95"/>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1143000" y="4343400"/>
            <a:ext cx="4576763"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102394" y="8794334"/>
            <a:ext cx="2983706" cy="349666"/>
          </a:xfrm>
          <a:prstGeom prst="rect">
            <a:avLst/>
          </a:prstGeom>
        </p:spPr>
        <p:txBody>
          <a:bodyPr vert="horz" wrap="square" lIns="91440" tIns="45720" rIns="91440" bIns="45720" rtlCol="0" anchor="ctr" anchorCtr="0">
            <a:spAutoFit/>
          </a:bodyPr>
          <a:lstStyle>
            <a:lvl1pPr marL="0" marR="0" indent="0" algn="l" defTabSz="914400" rtl="0" eaLnBrk="1" fontAlgn="auto" latinLnBrk="0" hangingPunct="1">
              <a:lnSpc>
                <a:spcPct val="100000"/>
              </a:lnSpc>
              <a:spcBef>
                <a:spcPts val="0"/>
              </a:spcBef>
              <a:spcAft>
                <a:spcPts val="0"/>
              </a:spcAft>
              <a:buClrTx/>
              <a:buSzTx/>
              <a:buFontTx/>
              <a:buNone/>
              <a:tabLst/>
              <a:defRPr sz="800">
                <a:solidFill>
                  <a:srgbClr val="8E8E95"/>
                </a:solidFill>
                <a:latin typeface="Arial" pitchFamily="34" charset="0"/>
                <a:cs typeface="Arial" pitchFamily="34" charset="0"/>
              </a:defRPr>
            </a:lvl1pPr>
          </a:lstStyle>
          <a:p>
            <a:r>
              <a:rPr lang="en-US" dirty="0" smtClean="0"/>
              <a:t>© 2009, Cisco Systems, Inc. All rights reserved.</a:t>
            </a:r>
          </a:p>
          <a:p>
            <a:r>
              <a:rPr lang="en-US" dirty="0" smtClean="0"/>
              <a:t>Solving Today’s Justice Issues.scr</a:t>
            </a:r>
            <a:endParaRPr lang="en-US" dirty="0"/>
          </a:p>
        </p:txBody>
      </p:sp>
      <p:sp>
        <p:nvSpPr>
          <p:cNvPr id="7" name="Slide Number Placeholder 6"/>
          <p:cNvSpPr>
            <a:spLocks noGrp="1"/>
          </p:cNvSpPr>
          <p:nvPr>
            <p:ph type="sldNum" sz="quarter" idx="5"/>
          </p:nvPr>
        </p:nvSpPr>
        <p:spPr>
          <a:xfrm>
            <a:off x="6366670" y="8786357"/>
            <a:ext cx="388937" cy="215444"/>
          </a:xfrm>
          <a:prstGeom prst="rect">
            <a:avLst/>
          </a:prstGeom>
        </p:spPr>
        <p:txBody>
          <a:bodyPr vert="horz" wrap="square" lIns="91440" tIns="45720" rIns="91440" bIns="45720" rtlCol="0" anchor="ctr" anchorCtr="0">
            <a:spAutoFit/>
          </a:bodyPr>
          <a:lstStyle>
            <a:lvl1pPr algn="r">
              <a:defRPr sz="800">
                <a:solidFill>
                  <a:srgbClr val="8E8E95"/>
                </a:solidFill>
                <a:latin typeface="+mn-lt"/>
              </a:defRPr>
            </a:lvl1pPr>
          </a:lstStyle>
          <a:p>
            <a:fld id="{567B6F56-350B-4E5B-A84B-F03C933C9AF6}" type="slidenum">
              <a:rPr lang="en-US" smtClean="0"/>
              <a:pPr/>
              <a:t>‹#›</a:t>
            </a:fld>
            <a:endParaRPr lang="en-US" dirty="0"/>
          </a:p>
        </p:txBody>
      </p:sp>
      <p:sp>
        <p:nvSpPr>
          <p:cNvPr id="11" name="Line 10"/>
          <p:cNvSpPr>
            <a:spLocks noChangeShapeType="1"/>
          </p:cNvSpPr>
          <p:nvPr/>
        </p:nvSpPr>
        <p:spPr bwMode="auto">
          <a:xfrm>
            <a:off x="102394" y="8799513"/>
            <a:ext cx="6653213" cy="0"/>
          </a:xfrm>
          <a:prstGeom prst="line">
            <a:avLst/>
          </a:prstGeom>
          <a:noFill/>
          <a:ln w="12700">
            <a:solidFill>
              <a:srgbClr val="8E8E95"/>
            </a:solidFill>
            <a:round/>
            <a:headEnd type="none" w="sm" len="sm"/>
            <a:tailEnd type="none" w="sm" len="sm"/>
          </a:ln>
          <a:effectLst/>
        </p:spPr>
        <p:txBody>
          <a:bodyPr wrap="none" anchor="ctr"/>
          <a:lstStyle/>
          <a:p>
            <a:endParaRPr lang="en-US" dirty="0">
              <a:solidFill>
                <a:srgbClr val="8E8E95"/>
              </a:solidFill>
            </a:endParaRPr>
          </a:p>
        </p:txBody>
      </p:sp>
    </p:spTree>
    <p:extLst>
      <p:ext uri="{BB962C8B-B14F-4D97-AF65-F5344CB8AC3E}">
        <p14:creationId xmlns:p14="http://schemas.microsoft.com/office/powerpoint/2010/main" val="544306548"/>
      </p:ext>
    </p:extLst>
  </p:cSld>
  <p:clrMap bg1="lt1" tx1="dk1" bg2="lt2" tx2="dk2" accent1="accent1" accent2="accent2" accent3="accent3" accent4="accent4" accent5="accent5" accent6="accent6" hlink="hlink" folHlink="folHlink"/>
  <p:hf hdr="0" dt="0"/>
  <p:notesStyle>
    <a:lvl1pPr marL="237744" indent="-237744" algn="l" defTabSz="914400" rtl="0" eaLnBrk="1" latinLnBrk="0" hangingPunct="1">
      <a:lnSpc>
        <a:spcPct val="95000"/>
      </a:lnSpc>
      <a:spcBef>
        <a:spcPts val="1440"/>
      </a:spcBef>
      <a:buFont typeface="Wingdings" pitchFamily="2" charset="2"/>
      <a:buChar char="§"/>
      <a:defRPr lang="en-US" sz="1400" kern="1200" dirty="0" smtClean="0">
        <a:solidFill>
          <a:schemeClr val="tx1"/>
        </a:solidFill>
        <a:latin typeface="+mn-lt"/>
        <a:ea typeface="+mn-ea"/>
        <a:cs typeface="+mn-cs"/>
      </a:defRPr>
    </a:lvl1pPr>
    <a:lvl2pPr marL="576072" algn="l" defTabSz="914400" rtl="0" eaLnBrk="1" latinLnBrk="0" hangingPunct="1">
      <a:lnSpc>
        <a:spcPct val="95000"/>
      </a:lnSpc>
      <a:spcBef>
        <a:spcPts val="840"/>
      </a:spcBef>
      <a:defRPr lang="en-US" sz="1200" kern="1200" dirty="0" smtClean="0">
        <a:solidFill>
          <a:schemeClr val="tx1"/>
        </a:solidFill>
        <a:latin typeface="+mn-lt"/>
        <a:ea typeface="+mn-ea"/>
        <a:cs typeface="+mn-cs"/>
      </a:defRPr>
    </a:lvl2pPr>
    <a:lvl3pPr marL="914400" algn="l" defTabSz="914400" rtl="0" eaLnBrk="1" latinLnBrk="0" hangingPunct="1">
      <a:lnSpc>
        <a:spcPct val="95000"/>
      </a:lnSpc>
      <a:spcBef>
        <a:spcPts val="840"/>
      </a:spcBef>
      <a:defRPr lang="en-US" sz="1000" kern="1200" dirty="0" smtClean="0">
        <a:solidFill>
          <a:schemeClr val="tx1"/>
        </a:solidFill>
        <a:latin typeface="+mn-lt"/>
        <a:ea typeface="+mn-ea"/>
        <a:cs typeface="+mn-cs"/>
      </a:defRPr>
    </a:lvl3pPr>
    <a:lvl4pPr marL="1371600" algn="l" defTabSz="914400" rtl="0" eaLnBrk="1" latinLnBrk="0" hangingPunct="1">
      <a:lnSpc>
        <a:spcPct val="95000"/>
      </a:lnSpc>
      <a:spcBef>
        <a:spcPts val="840"/>
      </a:spcBef>
      <a:defRPr lang="en-US" sz="1000" kern="1200" dirty="0" smtClean="0">
        <a:solidFill>
          <a:schemeClr val="tx1"/>
        </a:solidFill>
        <a:latin typeface="+mn-lt"/>
        <a:ea typeface="+mn-ea"/>
        <a:cs typeface="+mn-cs"/>
      </a:defRPr>
    </a:lvl4pPr>
    <a:lvl5pPr marL="1828800" algn="l" defTabSz="914400" rtl="0" eaLnBrk="1" latinLnBrk="0" hangingPunct="1">
      <a:lnSpc>
        <a:spcPct val="95000"/>
      </a:lnSpc>
      <a:spcBef>
        <a:spcPts val="840"/>
      </a:spcBef>
      <a:defRPr lang="en-US" sz="1000" kern="1200" dirty="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like this graphic</a:t>
            </a:r>
            <a:endParaRPr lang="en-US" dirty="0"/>
          </a:p>
        </p:txBody>
      </p:sp>
      <p:sp>
        <p:nvSpPr>
          <p:cNvPr id="4" name="Footer Placeholder 3"/>
          <p:cNvSpPr>
            <a:spLocks noGrp="1"/>
          </p:cNvSpPr>
          <p:nvPr>
            <p:ph type="ftr" sz="quarter" idx="10"/>
          </p:nvPr>
        </p:nvSpPr>
        <p:spPr/>
        <p:txBody>
          <a:bodyPr/>
          <a:lstStyle/>
          <a:p>
            <a:r>
              <a:rPr lang="en-US" dirty="0" smtClean="0"/>
              <a:t>© 2009, Cisco Systems, Inc. All rights reserved.</a:t>
            </a:r>
          </a:p>
          <a:p>
            <a:r>
              <a:rPr lang="en-US" dirty="0" smtClean="0"/>
              <a:t>Solving Today’s Justice Issues.scr</a:t>
            </a:r>
            <a:endParaRPr lang="en-US" dirty="0"/>
          </a:p>
        </p:txBody>
      </p:sp>
      <p:sp>
        <p:nvSpPr>
          <p:cNvPr id="5" name="Slide Number Placeholder 4"/>
          <p:cNvSpPr>
            <a:spLocks noGrp="1"/>
          </p:cNvSpPr>
          <p:nvPr>
            <p:ph type="sldNum" sz="quarter" idx="11"/>
          </p:nvPr>
        </p:nvSpPr>
        <p:spPr/>
        <p:txBody>
          <a:bodyPr/>
          <a:lstStyle/>
          <a:p>
            <a:fld id="{567B6F56-350B-4E5B-A84B-F03C933C9AF6}"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kern="1200" dirty="0" smtClean="0">
              <a:solidFill>
                <a:schemeClr val="tx1"/>
              </a:solidFill>
              <a:latin typeface="+mn-lt"/>
              <a:ea typeface="+mn-ea"/>
              <a:cs typeface="+mn-cs"/>
            </a:endParaRPr>
          </a:p>
          <a:p>
            <a:endParaRPr lang="en-US" sz="1400" kern="1200" dirty="0" smtClean="0">
              <a:solidFill>
                <a:schemeClr val="tx1"/>
              </a:solidFill>
              <a:latin typeface="+mn-lt"/>
              <a:ea typeface="+mn-ea"/>
              <a:cs typeface="+mn-cs"/>
            </a:endParaRPr>
          </a:p>
          <a:p>
            <a:endParaRPr lang="en-US" dirty="0"/>
          </a:p>
        </p:txBody>
      </p:sp>
      <p:sp>
        <p:nvSpPr>
          <p:cNvPr id="4" name="Footer Placeholder 3"/>
          <p:cNvSpPr>
            <a:spLocks noGrp="1"/>
          </p:cNvSpPr>
          <p:nvPr>
            <p:ph type="ftr" sz="quarter" idx="10"/>
          </p:nvPr>
        </p:nvSpPr>
        <p:spPr/>
        <p:txBody>
          <a:bodyPr/>
          <a:lstStyle/>
          <a:p>
            <a:r>
              <a:rPr lang="en-US" dirty="0" smtClean="0"/>
              <a:t>© 2009, Cisco Systems, Inc. All rights reserved.</a:t>
            </a:r>
          </a:p>
          <a:p>
            <a:r>
              <a:rPr lang="en-US" dirty="0" smtClean="0"/>
              <a:t>Solving Today’s Justice Issues.scr</a:t>
            </a:r>
            <a:endParaRPr lang="en-US" dirty="0"/>
          </a:p>
        </p:txBody>
      </p:sp>
      <p:sp>
        <p:nvSpPr>
          <p:cNvPr id="5" name="Slide Number Placeholder 4"/>
          <p:cNvSpPr>
            <a:spLocks noGrp="1"/>
          </p:cNvSpPr>
          <p:nvPr>
            <p:ph type="sldNum" sz="quarter" idx="11"/>
          </p:nvPr>
        </p:nvSpPr>
        <p:spPr/>
        <p:txBody>
          <a:bodyPr/>
          <a:lstStyle/>
          <a:p>
            <a:fld id="{567B6F56-350B-4E5B-A84B-F03C933C9AF6}" type="slidenum">
              <a:rPr lang="en-US" smtClean="0"/>
              <a:pPr/>
              <a:t>12</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1"/>
          <p:cNvSpPr txBox="1">
            <a:spLocks noGrp="1" noChangeArrowheads="1"/>
          </p:cNvSpPr>
          <p:nvPr/>
        </p:nvSpPr>
        <p:spPr bwMode="auto">
          <a:xfrm>
            <a:off x="3884854" y="8685863"/>
            <a:ext cx="2971592" cy="456574"/>
          </a:xfrm>
          <a:prstGeom prst="rect">
            <a:avLst/>
          </a:prstGeom>
          <a:noFill/>
          <a:ln w="9525">
            <a:noFill/>
            <a:miter lim="800000"/>
            <a:headEnd/>
            <a:tailEnd/>
          </a:ln>
        </p:spPr>
        <p:txBody>
          <a:bodyPr lIns="92945" tIns="46473" rIns="92945" bIns="46473" anchor="b"/>
          <a:lstStyle/>
          <a:p>
            <a:pPr algn="r" defTabSz="930081"/>
            <a:fld id="{68752F3F-B865-455E-8DBB-A19D57D5D87D}" type="slidenum">
              <a:rPr lang="en-US" sz="1300">
                <a:solidFill>
                  <a:prstClr val="black"/>
                </a:solidFill>
                <a:latin typeface="Arial" charset="0"/>
                <a:ea typeface="+mn-ea"/>
                <a:cs typeface="+mn-cs"/>
              </a:rPr>
              <a:pPr algn="r" defTabSz="930081"/>
              <a:t>13</a:t>
            </a:fld>
            <a:endParaRPr lang="en-US" sz="1300" dirty="0">
              <a:solidFill>
                <a:prstClr val="black"/>
              </a:solidFill>
              <a:latin typeface="Arial" charset="0"/>
              <a:ea typeface="+mn-ea"/>
              <a:cs typeface="+mn-cs"/>
            </a:endParaRPr>
          </a:p>
        </p:txBody>
      </p:sp>
      <p:sp>
        <p:nvSpPr>
          <p:cNvPr id="24578" name="Rectangle 7"/>
          <p:cNvSpPr txBox="1">
            <a:spLocks noGrp="1" noChangeArrowheads="1"/>
          </p:cNvSpPr>
          <p:nvPr/>
        </p:nvSpPr>
        <p:spPr bwMode="auto">
          <a:xfrm>
            <a:off x="3886412" y="8685863"/>
            <a:ext cx="2970037" cy="456574"/>
          </a:xfrm>
          <a:prstGeom prst="rect">
            <a:avLst/>
          </a:prstGeom>
          <a:noFill/>
          <a:ln w="9525">
            <a:noFill/>
            <a:miter lim="800000"/>
            <a:headEnd/>
            <a:tailEnd/>
          </a:ln>
        </p:spPr>
        <p:txBody>
          <a:bodyPr lIns="94476" tIns="47239" rIns="94476" bIns="47239" anchor="b"/>
          <a:lstStyle/>
          <a:p>
            <a:pPr algn="r" defTabSz="944389"/>
            <a:fld id="{091B3DB8-997A-452B-951F-CC6BFB33E005}" type="slidenum">
              <a:rPr lang="en-US" sz="2400">
                <a:solidFill>
                  <a:prstClr val="black"/>
                </a:solidFill>
                <a:latin typeface="Arial" charset="0"/>
                <a:ea typeface="+mn-ea"/>
                <a:cs typeface="+mn-cs"/>
              </a:rPr>
              <a:pPr algn="r" defTabSz="944389"/>
              <a:t>13</a:t>
            </a:fld>
            <a:endParaRPr lang="en-US" sz="2400" dirty="0">
              <a:solidFill>
                <a:prstClr val="black"/>
              </a:solidFill>
              <a:latin typeface="Arial" charset="0"/>
              <a:ea typeface="+mn-ea"/>
              <a:cs typeface="+mn-cs"/>
            </a:endParaRPr>
          </a:p>
        </p:txBody>
      </p:sp>
      <p:sp>
        <p:nvSpPr>
          <p:cNvPr id="24579" name="Rectangle 2"/>
          <p:cNvSpPr>
            <a:spLocks noGrp="1" noRot="1" noChangeAspect="1" noChangeArrowheads="1" noTextEdit="1"/>
          </p:cNvSpPr>
          <p:nvPr>
            <p:ph type="sldImg"/>
          </p:nvPr>
        </p:nvSpPr>
        <p:spPr bwMode="auto">
          <a:xfrm>
            <a:off x="841375" y="238125"/>
            <a:ext cx="5238750" cy="3929063"/>
          </a:xfrm>
          <a:noFill/>
          <a:ln>
            <a:solidFill>
              <a:srgbClr val="000000"/>
            </a:solidFill>
            <a:miter lim="800000"/>
            <a:headEnd/>
            <a:tailEnd/>
          </a:ln>
        </p:spPr>
      </p:sp>
      <p:sp>
        <p:nvSpPr>
          <p:cNvPr id="24580" name="Rectangle 3"/>
          <p:cNvSpPr>
            <a:spLocks noGrp="1" noChangeArrowheads="1"/>
          </p:cNvSpPr>
          <p:nvPr>
            <p:ph type="body" idx="1"/>
          </p:nvPr>
        </p:nvSpPr>
        <p:spPr>
          <a:xfrm>
            <a:off x="396736" y="4304626"/>
            <a:ext cx="5988303" cy="4185788"/>
          </a:xfrm>
          <a:noFill/>
          <a:ln/>
        </p:spPr>
        <p:txBody>
          <a:bodyPr lIns="94476" tIns="47239" rIns="94476" bIns="47239"/>
          <a:lstStyle/>
          <a:p>
            <a:endParaRPr lang="en-US" b="1" dirty="0" smtClean="0"/>
          </a:p>
          <a:p>
            <a:endParaRPr lang="en-US" b="1" dirty="0" smtClean="0"/>
          </a:p>
          <a:p>
            <a:endParaRPr lang="en-US" b="1" dirty="0" smtClean="0"/>
          </a:p>
          <a:p>
            <a:r>
              <a:rPr lang="en-US" b="1" dirty="0" smtClean="0"/>
              <a:t> train </a:t>
            </a:r>
            <a:r>
              <a:rPr lang="en-US" b="1" dirty="0" err="1" smtClean="0"/>
              <a:t>crthouse</a:t>
            </a:r>
            <a:r>
              <a:rPr lang="en-US" b="1" dirty="0" smtClean="0"/>
              <a:t> employees</a:t>
            </a:r>
          </a:p>
          <a:p>
            <a:r>
              <a:rPr lang="en-US" b="1" dirty="0" smtClean="0"/>
              <a:t>Train convicts</a:t>
            </a:r>
          </a:p>
          <a:p>
            <a:r>
              <a:rPr lang="en-US" b="1" dirty="0" smtClean="0"/>
              <a:t>Live or on demand learning to various locations</a:t>
            </a:r>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1"/>
          <p:cNvSpPr txBox="1">
            <a:spLocks noGrp="1" noChangeArrowheads="1"/>
          </p:cNvSpPr>
          <p:nvPr/>
        </p:nvSpPr>
        <p:spPr bwMode="auto">
          <a:xfrm>
            <a:off x="3884854" y="8685863"/>
            <a:ext cx="2971592" cy="456574"/>
          </a:xfrm>
          <a:prstGeom prst="rect">
            <a:avLst/>
          </a:prstGeom>
          <a:noFill/>
          <a:ln w="9525">
            <a:noFill/>
            <a:miter lim="800000"/>
            <a:headEnd/>
            <a:tailEnd/>
          </a:ln>
        </p:spPr>
        <p:txBody>
          <a:bodyPr lIns="92945" tIns="46473" rIns="92945" bIns="46473" anchor="b"/>
          <a:lstStyle/>
          <a:p>
            <a:pPr algn="r" defTabSz="930081"/>
            <a:fld id="{68752F3F-B865-455E-8DBB-A19D57D5D87D}" type="slidenum">
              <a:rPr lang="en-US" sz="1300">
                <a:solidFill>
                  <a:prstClr val="black"/>
                </a:solidFill>
                <a:latin typeface="Arial" charset="0"/>
                <a:ea typeface="+mn-ea"/>
                <a:cs typeface="+mn-cs"/>
              </a:rPr>
              <a:pPr algn="r" defTabSz="930081"/>
              <a:t>14</a:t>
            </a:fld>
            <a:endParaRPr lang="en-US" sz="1300" dirty="0">
              <a:solidFill>
                <a:prstClr val="black"/>
              </a:solidFill>
              <a:latin typeface="Arial" charset="0"/>
              <a:ea typeface="+mn-ea"/>
              <a:cs typeface="+mn-cs"/>
            </a:endParaRPr>
          </a:p>
        </p:txBody>
      </p:sp>
      <p:sp>
        <p:nvSpPr>
          <p:cNvPr id="24578" name="Rectangle 7"/>
          <p:cNvSpPr txBox="1">
            <a:spLocks noGrp="1" noChangeArrowheads="1"/>
          </p:cNvSpPr>
          <p:nvPr/>
        </p:nvSpPr>
        <p:spPr bwMode="auto">
          <a:xfrm>
            <a:off x="3886410" y="8685863"/>
            <a:ext cx="2970037" cy="456574"/>
          </a:xfrm>
          <a:prstGeom prst="rect">
            <a:avLst/>
          </a:prstGeom>
          <a:noFill/>
          <a:ln w="9525">
            <a:noFill/>
            <a:miter lim="800000"/>
            <a:headEnd/>
            <a:tailEnd/>
          </a:ln>
        </p:spPr>
        <p:txBody>
          <a:bodyPr lIns="94476" tIns="47239" rIns="94476" bIns="47239" anchor="b"/>
          <a:lstStyle/>
          <a:p>
            <a:pPr algn="r" defTabSz="944389"/>
            <a:fld id="{091B3DB8-997A-452B-951F-CC6BFB33E005}" type="slidenum">
              <a:rPr lang="en-US" sz="2400">
                <a:solidFill>
                  <a:prstClr val="black"/>
                </a:solidFill>
                <a:latin typeface="Arial" charset="0"/>
                <a:ea typeface="+mn-ea"/>
                <a:cs typeface="+mn-cs"/>
              </a:rPr>
              <a:pPr algn="r" defTabSz="944389"/>
              <a:t>14</a:t>
            </a:fld>
            <a:endParaRPr lang="en-US" sz="2400" dirty="0">
              <a:solidFill>
                <a:prstClr val="black"/>
              </a:solidFill>
              <a:latin typeface="Arial" charset="0"/>
              <a:ea typeface="+mn-ea"/>
              <a:cs typeface="+mn-cs"/>
            </a:endParaRPr>
          </a:p>
        </p:txBody>
      </p:sp>
      <p:sp>
        <p:nvSpPr>
          <p:cNvPr id="24579" name="Rectangle 2"/>
          <p:cNvSpPr>
            <a:spLocks noGrp="1" noRot="1" noChangeAspect="1" noChangeArrowheads="1" noTextEdit="1"/>
          </p:cNvSpPr>
          <p:nvPr>
            <p:ph type="sldImg"/>
          </p:nvPr>
        </p:nvSpPr>
        <p:spPr bwMode="auto">
          <a:xfrm>
            <a:off x="841375" y="238125"/>
            <a:ext cx="5238750" cy="3929063"/>
          </a:xfrm>
          <a:noFill/>
          <a:ln>
            <a:solidFill>
              <a:srgbClr val="000000"/>
            </a:solidFill>
            <a:miter lim="800000"/>
            <a:headEnd/>
            <a:tailEnd/>
          </a:ln>
        </p:spPr>
      </p:sp>
      <p:sp>
        <p:nvSpPr>
          <p:cNvPr id="24580" name="Rectangle 3"/>
          <p:cNvSpPr>
            <a:spLocks noGrp="1" noChangeArrowheads="1"/>
          </p:cNvSpPr>
          <p:nvPr>
            <p:ph type="body" idx="1"/>
          </p:nvPr>
        </p:nvSpPr>
        <p:spPr>
          <a:xfrm>
            <a:off x="396734" y="4304625"/>
            <a:ext cx="5988303" cy="4185788"/>
          </a:xfrm>
          <a:noFill/>
          <a:ln/>
        </p:spPr>
        <p:txBody>
          <a:bodyPr lIns="94476" tIns="47239" rIns="94476" bIns="47239"/>
          <a:lstStyle/>
          <a:p>
            <a:pPr lvl="1"/>
            <a:r>
              <a:rPr lang="en-US" sz="1200" kern="1200" dirty="0" smtClean="0">
                <a:solidFill>
                  <a:schemeClr val="tx1"/>
                </a:solidFill>
                <a:latin typeface="+mn-lt"/>
                <a:ea typeface="+mn-ea"/>
                <a:cs typeface="+mn-cs"/>
              </a:rPr>
              <a:t> </a:t>
            </a:r>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kern="1200" dirty="0" smtClean="0">
              <a:solidFill>
                <a:schemeClr val="tx1"/>
              </a:solidFill>
              <a:latin typeface="+mn-lt"/>
              <a:ea typeface="+mn-ea"/>
              <a:cs typeface="+mn-cs"/>
            </a:endParaRPr>
          </a:p>
          <a:p>
            <a:endParaRPr lang="en-US" sz="1400" kern="1200" dirty="0" smtClean="0">
              <a:solidFill>
                <a:schemeClr val="tx1"/>
              </a:solidFill>
              <a:latin typeface="+mn-lt"/>
              <a:ea typeface="+mn-ea"/>
              <a:cs typeface="+mn-cs"/>
            </a:endParaRPr>
          </a:p>
          <a:p>
            <a:endParaRPr lang="en-US" dirty="0"/>
          </a:p>
        </p:txBody>
      </p:sp>
      <p:sp>
        <p:nvSpPr>
          <p:cNvPr id="4" name="Footer Placeholder 3"/>
          <p:cNvSpPr>
            <a:spLocks noGrp="1"/>
          </p:cNvSpPr>
          <p:nvPr>
            <p:ph type="ftr" sz="quarter" idx="10"/>
          </p:nvPr>
        </p:nvSpPr>
        <p:spPr/>
        <p:txBody>
          <a:bodyPr/>
          <a:lstStyle/>
          <a:p>
            <a:r>
              <a:rPr lang="en-US" dirty="0" smtClean="0"/>
              <a:t>© 2009, Cisco Systems, Inc. All rights reserved.</a:t>
            </a:r>
          </a:p>
          <a:p>
            <a:r>
              <a:rPr lang="en-US" dirty="0" smtClean="0"/>
              <a:t>Solving Today’s Justice Issues.scr</a:t>
            </a:r>
            <a:endParaRPr lang="en-US" dirty="0"/>
          </a:p>
        </p:txBody>
      </p:sp>
      <p:sp>
        <p:nvSpPr>
          <p:cNvPr id="5" name="Slide Number Placeholder 4"/>
          <p:cNvSpPr>
            <a:spLocks noGrp="1"/>
          </p:cNvSpPr>
          <p:nvPr>
            <p:ph type="sldNum" sz="quarter" idx="11"/>
          </p:nvPr>
        </p:nvSpPr>
        <p:spPr/>
        <p:txBody>
          <a:bodyPr/>
          <a:lstStyle/>
          <a:p>
            <a:fld id="{567B6F56-350B-4E5B-A84B-F03C933C9AF6}" type="slidenum">
              <a:rPr lang="en-US" smtClean="0"/>
              <a:pPr/>
              <a:t>15</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kern="1200" dirty="0" smtClean="0">
              <a:solidFill>
                <a:schemeClr val="tx1"/>
              </a:solidFill>
              <a:latin typeface="+mn-lt"/>
              <a:ea typeface="+mn-ea"/>
              <a:cs typeface="+mn-cs"/>
            </a:endParaRPr>
          </a:p>
          <a:p>
            <a:endParaRPr lang="en-US" sz="1400" kern="1200" dirty="0" smtClean="0">
              <a:solidFill>
                <a:schemeClr val="tx1"/>
              </a:solidFill>
              <a:latin typeface="+mn-lt"/>
              <a:ea typeface="+mn-ea"/>
              <a:cs typeface="+mn-cs"/>
            </a:endParaRPr>
          </a:p>
          <a:p>
            <a:endParaRPr lang="en-US" dirty="0"/>
          </a:p>
        </p:txBody>
      </p:sp>
      <p:sp>
        <p:nvSpPr>
          <p:cNvPr id="4" name="Footer Placeholder 3"/>
          <p:cNvSpPr>
            <a:spLocks noGrp="1"/>
          </p:cNvSpPr>
          <p:nvPr>
            <p:ph type="ftr" sz="quarter" idx="10"/>
          </p:nvPr>
        </p:nvSpPr>
        <p:spPr/>
        <p:txBody>
          <a:bodyPr/>
          <a:lstStyle/>
          <a:p>
            <a:r>
              <a:rPr lang="en-US" dirty="0" smtClean="0"/>
              <a:t>© 2009, Cisco Systems, Inc. All rights reserved.</a:t>
            </a:r>
          </a:p>
          <a:p>
            <a:r>
              <a:rPr lang="en-US" dirty="0" smtClean="0"/>
              <a:t>Solving Today’s Justice Issues.scr</a:t>
            </a:r>
            <a:endParaRPr lang="en-US" dirty="0"/>
          </a:p>
        </p:txBody>
      </p:sp>
      <p:sp>
        <p:nvSpPr>
          <p:cNvPr id="5" name="Slide Number Placeholder 4"/>
          <p:cNvSpPr>
            <a:spLocks noGrp="1"/>
          </p:cNvSpPr>
          <p:nvPr>
            <p:ph type="sldNum" sz="quarter" idx="11"/>
          </p:nvPr>
        </p:nvSpPr>
        <p:spPr/>
        <p:txBody>
          <a:bodyPr/>
          <a:lstStyle/>
          <a:p>
            <a:fld id="{567B6F56-350B-4E5B-A84B-F03C933C9AF6}" type="slidenum">
              <a:rPr lang="en-US" smtClean="0"/>
              <a:pPr/>
              <a:t>16</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kern="1200" dirty="0" smtClean="0">
              <a:solidFill>
                <a:schemeClr val="tx1"/>
              </a:solidFill>
              <a:latin typeface="+mn-lt"/>
              <a:ea typeface="+mn-ea"/>
              <a:cs typeface="+mn-cs"/>
            </a:endParaRPr>
          </a:p>
          <a:p>
            <a:endParaRPr lang="en-US" sz="1400" kern="1200" dirty="0" smtClean="0">
              <a:solidFill>
                <a:schemeClr val="tx1"/>
              </a:solidFill>
              <a:latin typeface="+mn-lt"/>
              <a:ea typeface="+mn-ea"/>
              <a:cs typeface="+mn-cs"/>
            </a:endParaRPr>
          </a:p>
          <a:p>
            <a:endParaRPr lang="en-US" dirty="0"/>
          </a:p>
        </p:txBody>
      </p:sp>
      <p:sp>
        <p:nvSpPr>
          <p:cNvPr id="4" name="Footer Placeholder 3"/>
          <p:cNvSpPr>
            <a:spLocks noGrp="1"/>
          </p:cNvSpPr>
          <p:nvPr>
            <p:ph type="ftr" sz="quarter" idx="10"/>
          </p:nvPr>
        </p:nvSpPr>
        <p:spPr/>
        <p:txBody>
          <a:bodyPr/>
          <a:lstStyle/>
          <a:p>
            <a:r>
              <a:rPr lang="en-US" dirty="0" smtClean="0"/>
              <a:t>© 2009, Cisco Systems, Inc. All rights reserved.</a:t>
            </a:r>
          </a:p>
          <a:p>
            <a:r>
              <a:rPr lang="en-US" dirty="0" smtClean="0"/>
              <a:t>Solving Today’s Justice Issues.scr</a:t>
            </a:r>
            <a:endParaRPr lang="en-US" dirty="0"/>
          </a:p>
        </p:txBody>
      </p:sp>
      <p:sp>
        <p:nvSpPr>
          <p:cNvPr id="5" name="Slide Number Placeholder 4"/>
          <p:cNvSpPr>
            <a:spLocks noGrp="1"/>
          </p:cNvSpPr>
          <p:nvPr>
            <p:ph type="sldNum" sz="quarter" idx="11"/>
          </p:nvPr>
        </p:nvSpPr>
        <p:spPr/>
        <p:txBody>
          <a:bodyPr/>
          <a:lstStyle/>
          <a:p>
            <a:fld id="{567B6F56-350B-4E5B-A84B-F03C933C9AF6}" type="slidenum">
              <a:rPr lang="en-US" smtClean="0"/>
              <a:pPr/>
              <a:t>17</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kern="1200" dirty="0" smtClean="0">
              <a:solidFill>
                <a:schemeClr val="tx1"/>
              </a:solidFill>
              <a:latin typeface="+mn-lt"/>
              <a:ea typeface="+mn-ea"/>
              <a:cs typeface="+mn-cs"/>
            </a:endParaRPr>
          </a:p>
          <a:p>
            <a:endParaRPr lang="en-US" sz="1400" kern="1200" dirty="0" smtClean="0">
              <a:solidFill>
                <a:schemeClr val="tx1"/>
              </a:solidFill>
              <a:latin typeface="+mn-lt"/>
              <a:ea typeface="+mn-ea"/>
              <a:cs typeface="+mn-cs"/>
            </a:endParaRPr>
          </a:p>
          <a:p>
            <a:endParaRPr lang="en-US" dirty="0"/>
          </a:p>
        </p:txBody>
      </p:sp>
      <p:sp>
        <p:nvSpPr>
          <p:cNvPr id="4" name="Footer Placeholder 3"/>
          <p:cNvSpPr>
            <a:spLocks noGrp="1"/>
          </p:cNvSpPr>
          <p:nvPr>
            <p:ph type="ftr" sz="quarter" idx="10"/>
          </p:nvPr>
        </p:nvSpPr>
        <p:spPr/>
        <p:txBody>
          <a:bodyPr/>
          <a:lstStyle/>
          <a:p>
            <a:r>
              <a:rPr lang="en-US" dirty="0" smtClean="0"/>
              <a:t>© 2009, Cisco Systems, Inc. All rights reserved.</a:t>
            </a:r>
          </a:p>
          <a:p>
            <a:r>
              <a:rPr lang="en-US" dirty="0" smtClean="0"/>
              <a:t>Solving Today’s Justice Issues.scr</a:t>
            </a:r>
            <a:endParaRPr lang="en-US" dirty="0"/>
          </a:p>
        </p:txBody>
      </p:sp>
      <p:sp>
        <p:nvSpPr>
          <p:cNvPr id="5" name="Slide Number Placeholder 4"/>
          <p:cNvSpPr>
            <a:spLocks noGrp="1"/>
          </p:cNvSpPr>
          <p:nvPr>
            <p:ph type="sldNum" sz="quarter" idx="11"/>
          </p:nvPr>
        </p:nvSpPr>
        <p:spPr/>
        <p:txBody>
          <a:bodyPr/>
          <a:lstStyle/>
          <a:p>
            <a:fld id="{567B6F56-350B-4E5B-A84B-F03C933C9AF6}" type="slidenum">
              <a:rPr lang="en-US" smtClean="0"/>
              <a:pPr/>
              <a:t>18</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1"/>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885825" fontAlgn="base">
              <a:spcBef>
                <a:spcPct val="0"/>
              </a:spcBef>
              <a:spcAft>
                <a:spcPct val="0"/>
              </a:spcAft>
            </a:pPr>
            <a:fld id="{96F75FBB-361E-4A0B-97F9-B0071A681088}" type="slidenum">
              <a:rPr lang="en-US">
                <a:ea typeface="ＭＳ Ｐゴシック" charset="-128"/>
              </a:rPr>
              <a:pPr defTabSz="885825" fontAlgn="base">
                <a:spcBef>
                  <a:spcPct val="0"/>
                </a:spcBef>
                <a:spcAft>
                  <a:spcPct val="0"/>
                </a:spcAft>
              </a:pPr>
              <a:t>19</a:t>
            </a:fld>
            <a:endParaRPr lang="en-US" dirty="0">
              <a:ea typeface="ＭＳ Ｐゴシック" charset="-128"/>
            </a:endParaRPr>
          </a:p>
        </p:txBody>
      </p:sp>
      <p:sp>
        <p:nvSpPr>
          <p:cNvPr id="49154" name="Rectangle 2"/>
          <p:cNvSpPr>
            <a:spLocks noGrp="1" noRot="1" noChangeAspect="1" noChangeArrowheads="1" noTextEdit="1"/>
          </p:cNvSpPr>
          <p:nvPr>
            <p:ph type="sldImg"/>
          </p:nvPr>
        </p:nvSpPr>
        <p:spPr bwMode="auto">
          <a:xfrm>
            <a:off x="839788" y="241300"/>
            <a:ext cx="5235575" cy="3925888"/>
          </a:xfrm>
          <a:noFill/>
          <a:ln>
            <a:solidFill>
              <a:srgbClr val="000000"/>
            </a:solidFill>
            <a:miter lim="800000"/>
            <a:headEnd/>
            <a:tailEnd/>
          </a:ln>
        </p:spPr>
      </p:sp>
      <p:sp>
        <p:nvSpPr>
          <p:cNvPr id="49155" name="Rectangle 3"/>
          <p:cNvSpPr>
            <a:spLocks noGrp="1" noChangeArrowheads="1"/>
          </p:cNvSpPr>
          <p:nvPr>
            <p:ph type="body" idx="1"/>
          </p:nvPr>
        </p:nvSpPr>
        <p:spPr bwMode="auto">
          <a:xfrm>
            <a:off x="398463" y="4305301"/>
            <a:ext cx="5986462" cy="4183063"/>
          </a:xfrm>
          <a:noFill/>
        </p:spPr>
        <p:txBody>
          <a:bodyPr wrap="square" lIns="89009" tIns="44508" rIns="89009" bIns="44508" numCol="1" anchor="t" anchorCtr="0" compatLnSpc="1">
            <a:prstTxWarp prst="textNoShape">
              <a:avLst/>
            </a:prstTxWarp>
          </a:bodyPr>
          <a:lstStyle/>
          <a:p>
            <a:pPr>
              <a:spcBef>
                <a:spcPct val="0"/>
              </a:spcBef>
            </a:pPr>
            <a:endParaRPr lang="en-GB" dirty="0" smtClean="0">
              <a:ea typeface="ＭＳ Ｐゴシック"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r>
              <a:rPr lang="en-US" dirty="0" smtClean="0"/>
              <a:t>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67B6F56-350B-4E5B-A84B-F03C933C9AF6}" type="slidenum">
              <a:rPr lang="en-US" smtClean="0"/>
              <a:pPr/>
              <a:t>22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r>
              <a:rPr lang="en-US" dirty="0" smtClean="0"/>
              <a:t>New pic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6366673" y="8788400"/>
            <a:ext cx="388937" cy="274341"/>
          </a:xfrm>
        </p:spPr>
        <p:txBody>
          <a:bodyPr/>
          <a:lstStyle/>
          <a:p>
            <a:pPr algn="r" rtl="0"/>
            <a:fld id="{E47FD1A1-53E5-4C1F-AEDC-C489D8ECA207}" type="slidenum">
              <a:rPr lang="en-US" sz="1200">
                <a:solidFill>
                  <a:prstClr val="black"/>
                </a:solidFill>
                <a:latin typeface="Calibri"/>
              </a:rPr>
              <a:pPr algn="r" rtl="0"/>
              <a:t>24</a:t>
            </a:fld>
            <a:endParaRPr lang="en-US" sz="1200" dirty="0">
              <a:solidFill>
                <a:prstClr val="black"/>
              </a:solidFill>
              <a:latin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7744" marR="0" indent="-237744" algn="l" defTabSz="914400" rtl="0" eaLnBrk="1" fontAlgn="auto" latinLnBrk="0" hangingPunct="1">
              <a:lnSpc>
                <a:spcPct val="95000"/>
              </a:lnSpc>
              <a:spcBef>
                <a:spcPts val="1440"/>
              </a:spcBef>
              <a:spcAft>
                <a:spcPts val="0"/>
              </a:spcAft>
              <a:buClrTx/>
              <a:buSzTx/>
              <a:buFont typeface="Wingdings" pitchFamily="2" charset="2"/>
              <a:buChar char="§"/>
              <a:tabLst/>
              <a:defRPr/>
            </a:pPr>
            <a:r>
              <a:rPr lang="en-US" dirty="0" smtClean="0"/>
              <a:t>Cisco Virtualization</a:t>
            </a:r>
            <a:r>
              <a:rPr lang="en-US" baseline="0" dirty="0" smtClean="0"/>
              <a:t> Experience Client 2110</a:t>
            </a:r>
            <a:r>
              <a:rPr lang="en-US" dirty="0" smtClean="0"/>
              <a:t>: “integrated” as part of the 9900 and 8900 IP phones with integrated video. We take the existing </a:t>
            </a:r>
            <a:r>
              <a:rPr lang="en-US" dirty="0" err="1" smtClean="0"/>
              <a:t>footstand</a:t>
            </a:r>
            <a:r>
              <a:rPr lang="en-US" dirty="0" smtClean="0"/>
              <a:t>, remove it and attach the backpack. You can connect from accessory port, POE…elegant</a:t>
            </a:r>
            <a:r>
              <a:rPr lang="en-US" baseline="0" dirty="0" smtClean="0"/>
              <a:t> way to deploy. Contains both phone and zero client.</a:t>
            </a:r>
          </a:p>
          <a:p>
            <a:pPr marL="237744" marR="0" indent="-237744" algn="l" defTabSz="914400" rtl="0" eaLnBrk="1" fontAlgn="auto" latinLnBrk="0" hangingPunct="1">
              <a:lnSpc>
                <a:spcPct val="95000"/>
              </a:lnSpc>
              <a:spcBef>
                <a:spcPts val="1440"/>
              </a:spcBef>
              <a:spcAft>
                <a:spcPts val="0"/>
              </a:spcAft>
              <a:buClrTx/>
              <a:buSzTx/>
              <a:buFont typeface="Wingdings" pitchFamily="2" charset="2"/>
              <a:buChar char="§"/>
              <a:tabLst/>
              <a:defRPr/>
            </a:pPr>
            <a:r>
              <a:rPr lang="en-US" baseline="0" dirty="0" smtClean="0"/>
              <a:t>Supports Citrix </a:t>
            </a:r>
            <a:r>
              <a:rPr lang="en-US" baseline="0" dirty="0" err="1" smtClean="0"/>
              <a:t>XenDesktop</a:t>
            </a:r>
            <a:r>
              <a:rPr lang="en-US" baseline="0" dirty="0" smtClean="0"/>
              <a:t> and VMware View</a:t>
            </a:r>
          </a:p>
          <a:p>
            <a:pPr marL="237744" marR="0" indent="-237744" algn="l" defTabSz="914400" rtl="0" eaLnBrk="1" fontAlgn="auto" latinLnBrk="0" hangingPunct="1">
              <a:lnSpc>
                <a:spcPct val="95000"/>
              </a:lnSpc>
              <a:spcBef>
                <a:spcPts val="1440"/>
              </a:spcBef>
              <a:spcAft>
                <a:spcPts val="0"/>
              </a:spcAft>
              <a:buClrTx/>
              <a:buSzTx/>
              <a:buFont typeface="Wingdings" pitchFamily="2" charset="2"/>
              <a:buChar char="§"/>
              <a:tabLst/>
              <a:defRPr/>
            </a:pPr>
            <a:r>
              <a:rPr lang="en-US" baseline="0" dirty="0" smtClean="0"/>
              <a:t>Supports Power over Ethernet (POE)</a:t>
            </a:r>
          </a:p>
          <a:p>
            <a:pPr marL="237744" marR="0" indent="-237744" algn="l" defTabSz="914400" rtl="0" eaLnBrk="1" fontAlgn="auto" latinLnBrk="0" hangingPunct="1">
              <a:lnSpc>
                <a:spcPct val="95000"/>
              </a:lnSpc>
              <a:spcBef>
                <a:spcPts val="1440"/>
              </a:spcBef>
              <a:spcAft>
                <a:spcPts val="0"/>
              </a:spcAft>
              <a:buClrTx/>
              <a:buSzTx/>
              <a:buFont typeface="Wingdings" pitchFamily="2" charset="2"/>
              <a:buChar char="§"/>
              <a:tabLst/>
              <a:defRPr/>
            </a:pPr>
            <a:r>
              <a:rPr lang="en-US" baseline="0" dirty="0" smtClean="0"/>
              <a:t>Uses single Ethernet port for phone and thin client</a:t>
            </a:r>
          </a:p>
          <a:p>
            <a:pPr marL="237744" marR="0" indent="-237744" algn="l" defTabSz="914400" rtl="0" eaLnBrk="1" fontAlgn="auto" latinLnBrk="0" hangingPunct="1">
              <a:lnSpc>
                <a:spcPct val="95000"/>
              </a:lnSpc>
              <a:spcBef>
                <a:spcPts val="1440"/>
              </a:spcBef>
              <a:spcAft>
                <a:spcPts val="0"/>
              </a:spcAft>
              <a:buClrTx/>
              <a:buSzTx/>
              <a:buFont typeface="Wingdings" pitchFamily="2" charset="2"/>
              <a:buChar char="§"/>
              <a:tabLst/>
              <a:defRPr/>
            </a:pPr>
            <a:endParaRPr lang="en-US" baseline="0" dirty="0" smtClean="0"/>
          </a:p>
          <a:p>
            <a:endParaRPr lang="en-US" dirty="0"/>
          </a:p>
        </p:txBody>
      </p:sp>
      <p:sp>
        <p:nvSpPr>
          <p:cNvPr id="4" name="Slide Number Placeholder 3"/>
          <p:cNvSpPr>
            <a:spLocks noGrp="1"/>
          </p:cNvSpPr>
          <p:nvPr>
            <p:ph type="sldNum" sz="quarter" idx="10"/>
          </p:nvPr>
        </p:nvSpPr>
        <p:spPr>
          <a:xfrm>
            <a:off x="6366672" y="8758916"/>
            <a:ext cx="388937" cy="274413"/>
          </a:xfrm>
        </p:spPr>
        <p:txBody>
          <a:bodyPr/>
          <a:lstStyle/>
          <a:p>
            <a:pPr algn="r" rtl="0"/>
            <a:fld id="{567B6F56-350B-4E5B-A84B-F03C933C9AF6}" type="slidenum">
              <a:rPr lang="en-US" sz="1200" kern="1200">
                <a:solidFill>
                  <a:prstClr val="black"/>
                </a:solidFill>
                <a:latin typeface="Calibri"/>
                <a:ea typeface="+mn-ea"/>
                <a:cs typeface="+mn-cs"/>
              </a:rPr>
              <a:pPr algn="r" rtl="0"/>
              <a:t>26</a:t>
            </a:fld>
            <a:endParaRPr lang="en-US" sz="1200" kern="1200" dirty="0">
              <a:solidFill>
                <a:prstClr val="black"/>
              </a:solidFill>
              <a:latin typeface="Calibri"/>
              <a:ea typeface="+mn-ea"/>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7744" marR="0" indent="-237744" algn="l" defTabSz="914400" rtl="0" eaLnBrk="1" fontAlgn="auto" latinLnBrk="0" hangingPunct="1">
              <a:lnSpc>
                <a:spcPct val="95000"/>
              </a:lnSpc>
              <a:spcBef>
                <a:spcPts val="1440"/>
              </a:spcBef>
              <a:spcAft>
                <a:spcPts val="0"/>
              </a:spcAft>
              <a:buClrTx/>
              <a:buSzTx/>
              <a:buFont typeface="Wingdings" pitchFamily="2" charset="2"/>
              <a:buChar char="§"/>
              <a:tabLst/>
              <a:defRPr/>
            </a:pPr>
            <a:r>
              <a:rPr lang="en-US" dirty="0" smtClean="0"/>
              <a:t>Cisco Virtualization</a:t>
            </a:r>
            <a:r>
              <a:rPr lang="en-US" baseline="0" dirty="0" smtClean="0"/>
              <a:t> Experience Client 2110</a:t>
            </a:r>
            <a:r>
              <a:rPr lang="en-US" dirty="0" smtClean="0"/>
              <a:t>: “integrated” as part of the 9900 and 8900 IP phones with integrated video. We take the existing </a:t>
            </a:r>
            <a:r>
              <a:rPr lang="en-US" dirty="0" err="1" smtClean="0"/>
              <a:t>footstand</a:t>
            </a:r>
            <a:r>
              <a:rPr lang="en-US" dirty="0" smtClean="0"/>
              <a:t>, remove it and attach the backpack. You can connect from accessory port, POE…elegant</a:t>
            </a:r>
            <a:r>
              <a:rPr lang="en-US" baseline="0" dirty="0" smtClean="0"/>
              <a:t> way to deploy. Contains both phone and zero client.</a:t>
            </a:r>
          </a:p>
          <a:p>
            <a:pPr marL="237744" marR="0" indent="-237744" algn="l" defTabSz="914400" rtl="0" eaLnBrk="1" fontAlgn="auto" latinLnBrk="0" hangingPunct="1">
              <a:lnSpc>
                <a:spcPct val="95000"/>
              </a:lnSpc>
              <a:spcBef>
                <a:spcPts val="1440"/>
              </a:spcBef>
              <a:spcAft>
                <a:spcPts val="0"/>
              </a:spcAft>
              <a:buClrTx/>
              <a:buSzTx/>
              <a:buFont typeface="Wingdings" pitchFamily="2" charset="2"/>
              <a:buChar char="§"/>
              <a:tabLst/>
              <a:defRPr/>
            </a:pPr>
            <a:r>
              <a:rPr lang="en-US" baseline="0" dirty="0" smtClean="0"/>
              <a:t>Supports Citrix </a:t>
            </a:r>
            <a:r>
              <a:rPr lang="en-US" baseline="0" dirty="0" err="1" smtClean="0"/>
              <a:t>XenDesktop</a:t>
            </a:r>
            <a:r>
              <a:rPr lang="en-US" baseline="0" dirty="0" smtClean="0"/>
              <a:t> and VMware View</a:t>
            </a:r>
          </a:p>
          <a:p>
            <a:pPr marL="237744" marR="0" indent="-237744" algn="l" defTabSz="914400" rtl="0" eaLnBrk="1" fontAlgn="auto" latinLnBrk="0" hangingPunct="1">
              <a:lnSpc>
                <a:spcPct val="95000"/>
              </a:lnSpc>
              <a:spcBef>
                <a:spcPts val="1440"/>
              </a:spcBef>
              <a:spcAft>
                <a:spcPts val="0"/>
              </a:spcAft>
              <a:buClrTx/>
              <a:buSzTx/>
              <a:buFont typeface="Wingdings" pitchFamily="2" charset="2"/>
              <a:buChar char="§"/>
              <a:tabLst/>
              <a:defRPr/>
            </a:pPr>
            <a:r>
              <a:rPr lang="en-US" baseline="0" dirty="0" smtClean="0"/>
              <a:t>Supports Power over Ethernet (POE)</a:t>
            </a:r>
          </a:p>
          <a:p>
            <a:pPr marL="237744" marR="0" indent="-237744" algn="l" defTabSz="914400" rtl="0" eaLnBrk="1" fontAlgn="auto" latinLnBrk="0" hangingPunct="1">
              <a:lnSpc>
                <a:spcPct val="95000"/>
              </a:lnSpc>
              <a:spcBef>
                <a:spcPts val="1440"/>
              </a:spcBef>
              <a:spcAft>
                <a:spcPts val="0"/>
              </a:spcAft>
              <a:buClrTx/>
              <a:buSzTx/>
              <a:buFont typeface="Wingdings" pitchFamily="2" charset="2"/>
              <a:buChar char="§"/>
              <a:tabLst/>
              <a:defRPr/>
            </a:pPr>
            <a:r>
              <a:rPr lang="en-US" baseline="0" dirty="0" smtClean="0"/>
              <a:t>Uses single Ethernet port for phone and thin client</a:t>
            </a:r>
          </a:p>
          <a:p>
            <a:pPr marL="237744" marR="0" indent="-237744" algn="l" defTabSz="914400" rtl="0" eaLnBrk="1" fontAlgn="auto" latinLnBrk="0" hangingPunct="1">
              <a:lnSpc>
                <a:spcPct val="95000"/>
              </a:lnSpc>
              <a:spcBef>
                <a:spcPts val="1440"/>
              </a:spcBef>
              <a:spcAft>
                <a:spcPts val="0"/>
              </a:spcAft>
              <a:buClrTx/>
              <a:buSzTx/>
              <a:buFont typeface="Wingdings" pitchFamily="2" charset="2"/>
              <a:buChar char="§"/>
              <a:tabLst/>
              <a:defRPr/>
            </a:pPr>
            <a:endParaRPr lang="en-US" baseline="0" dirty="0" smtClean="0"/>
          </a:p>
          <a:p>
            <a:endParaRPr lang="en-US" dirty="0"/>
          </a:p>
        </p:txBody>
      </p:sp>
      <p:sp>
        <p:nvSpPr>
          <p:cNvPr id="4" name="Slide Number Placeholder 3"/>
          <p:cNvSpPr>
            <a:spLocks noGrp="1"/>
          </p:cNvSpPr>
          <p:nvPr>
            <p:ph type="sldNum" sz="quarter" idx="10"/>
          </p:nvPr>
        </p:nvSpPr>
        <p:spPr>
          <a:xfrm>
            <a:off x="6366672" y="8758916"/>
            <a:ext cx="388937" cy="274413"/>
          </a:xfrm>
        </p:spPr>
        <p:txBody>
          <a:bodyPr/>
          <a:lstStyle/>
          <a:p>
            <a:pPr algn="r" rtl="0"/>
            <a:fld id="{567B6F56-350B-4E5B-A84B-F03C933C9AF6}" type="slidenum">
              <a:rPr lang="en-US" sz="1200" kern="1200">
                <a:solidFill>
                  <a:prstClr val="black"/>
                </a:solidFill>
                <a:latin typeface="Calibri"/>
                <a:ea typeface="+mn-ea"/>
                <a:cs typeface="+mn-cs"/>
              </a:rPr>
              <a:pPr algn="r" rtl="0"/>
              <a:t>27</a:t>
            </a:fld>
            <a:endParaRPr lang="en-US" sz="1200" kern="1200" dirty="0">
              <a:solidFill>
                <a:prstClr val="black"/>
              </a:solidFill>
              <a:latin typeface="Calibri"/>
              <a:ea typeface="+mn-ea"/>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6366672" y="8758916"/>
            <a:ext cx="388937" cy="274413"/>
          </a:xfrm>
        </p:spPr>
        <p:txBody>
          <a:bodyPr/>
          <a:lstStyle/>
          <a:p>
            <a:pPr algn="r" rtl="0"/>
            <a:fld id="{567B6F56-350B-4E5B-A84B-F03C933C9AF6}" type="slidenum">
              <a:rPr lang="en-US" sz="1200" kern="1200">
                <a:solidFill>
                  <a:prstClr val="black"/>
                </a:solidFill>
                <a:latin typeface="Calibri"/>
                <a:ea typeface="+mn-ea"/>
                <a:cs typeface="+mn-cs"/>
              </a:rPr>
              <a:pPr algn="r" rtl="0"/>
              <a:t>28</a:t>
            </a:fld>
            <a:endParaRPr lang="en-US" sz="1200" kern="1200" dirty="0">
              <a:solidFill>
                <a:prstClr val="black"/>
              </a:solidFill>
              <a:latin typeface="Calibri"/>
              <a:ea typeface="+mn-ea"/>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p:spPr>
      </p:sp>
      <p:sp>
        <p:nvSpPr>
          <p:cNvPr id="141315" name="Notes Placeholder 2"/>
          <p:cNvSpPr>
            <a:spLocks noGrp="1"/>
          </p:cNvSpPr>
          <p:nvPr>
            <p:ph type="body" idx="1"/>
          </p:nvPr>
        </p:nvSpPr>
        <p:spPr bwMode="auto">
          <a:noFill/>
        </p:spPr>
        <p:txBody>
          <a:bodyPr wrap="square" numCol="1" anchor="t" anchorCtr="0" compatLnSpc="1">
            <a:prstTxWarp prst="textNoShape">
              <a:avLst/>
            </a:prstTxWarp>
          </a:bodyPr>
          <a:lstStyle/>
          <a:p>
            <a:pPr>
              <a:defRPr/>
            </a:pPr>
            <a:r>
              <a:rPr lang="en-US" sz="1200" dirty="0" smtClean="0"/>
              <a:t>Early</a:t>
            </a:r>
            <a:r>
              <a:rPr lang="en-US" sz="1200" baseline="0" dirty="0" smtClean="0"/>
              <a:t> customer results show significant benefits for WAAS with Citrix Desktop Virtualization</a:t>
            </a:r>
          </a:p>
          <a:p>
            <a:pPr>
              <a:buFontTx/>
              <a:buChar char="-"/>
              <a:defRPr/>
            </a:pPr>
            <a:r>
              <a:rPr lang="en-US" sz="1200" baseline="0" dirty="0" smtClean="0"/>
              <a:t>70% faster response time</a:t>
            </a:r>
          </a:p>
          <a:p>
            <a:pPr>
              <a:buFontTx/>
              <a:buChar char="-"/>
              <a:defRPr/>
            </a:pPr>
            <a:r>
              <a:rPr lang="en-US" sz="1200" baseline="0" dirty="0" smtClean="0"/>
              <a:t> 2-3X time more users support</a:t>
            </a:r>
          </a:p>
          <a:p>
            <a:pPr>
              <a:buFontTx/>
              <a:buChar char="-"/>
              <a:defRPr/>
            </a:pPr>
            <a:r>
              <a:rPr lang="en-US" sz="1200" baseline="0" dirty="0" smtClean="0"/>
              <a:t> HD Quality user experience comparable to a LAN-like experience</a:t>
            </a:r>
          </a:p>
          <a:p>
            <a:pPr>
              <a:buFontTx/>
              <a:buNone/>
              <a:defRPr/>
            </a:pPr>
            <a:endParaRPr lang="en-US" sz="1200" baseline="0" dirty="0" smtClean="0"/>
          </a:p>
          <a:p>
            <a:pPr>
              <a:buFontTx/>
              <a:buNone/>
              <a:defRPr/>
            </a:pPr>
            <a:r>
              <a:rPr lang="en-US" sz="1200" baseline="0" dirty="0" smtClean="0"/>
              <a:t>Customer interest has been excellent. Many see WAAS enabling them to speed up their deployments and meet their own goals for DC centralization and Desktop Virtualization</a:t>
            </a:r>
          </a:p>
        </p:txBody>
      </p:sp>
      <p:sp>
        <p:nvSpPr>
          <p:cNvPr id="139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C73F991-A760-4D1E-AE27-230D42DCCB7C}" type="slidenum">
              <a:rPr lang="en-US" smtClean="0">
                <a:solidFill>
                  <a:srgbClr val="000000"/>
                </a:solidFill>
              </a:rPr>
              <a:pPr fontAlgn="base">
                <a:spcBef>
                  <a:spcPct val="0"/>
                </a:spcBef>
                <a:spcAft>
                  <a:spcPct val="0"/>
                </a:spcAft>
                <a:defRPr/>
              </a:pPr>
              <a:t>29</a:t>
            </a:fld>
            <a:endParaRPr lang="en-US" smtClean="0">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82CA977-E1D8-4980-A1BB-3647E7DEA6DA}" type="slidenum">
              <a:rPr lang="en-US" smtClean="0"/>
              <a:pPr/>
              <a:t>30</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9788" y="239713"/>
            <a:ext cx="5233987" cy="3925887"/>
          </a:xfrm>
        </p:spPr>
      </p:sp>
      <p:sp>
        <p:nvSpPr>
          <p:cNvPr id="3" name="Notes Placeholder 2"/>
          <p:cNvSpPr>
            <a:spLocks noGrp="1"/>
          </p:cNvSpPr>
          <p:nvPr>
            <p:ph type="body" idx="1"/>
          </p:nvPr>
        </p:nvSpPr>
        <p:spPr/>
        <p:txBody>
          <a:bodyPr>
            <a:normAutofit lnSpcReduction="10000"/>
          </a:bodyPr>
          <a:lstStyle/>
          <a:p>
            <a:pPr defTabSz="895743"/>
            <a:r>
              <a:rPr lang="en-US" dirty="0" smtClean="0"/>
              <a:t>Our VXI system is anchored on the Unified Computing System</a:t>
            </a:r>
          </a:p>
          <a:p>
            <a:pPr defTabSz="895743"/>
            <a:endParaRPr lang="en-US" dirty="0" smtClean="0"/>
          </a:p>
          <a:p>
            <a:pPr defTabSz="895743"/>
            <a:r>
              <a:rPr lang="en-US" dirty="0" smtClean="0"/>
              <a:t>UCS has been in the market now for just over 2 years, and in that short time, has created a huge disruption to the status quo of virtualized blade computing.  With over 7400 customers and counting, and vaulting to the #3 position in blade server technology, IT organizations everywhere are resonating with it</a:t>
            </a:r>
          </a:p>
          <a:p>
            <a:pPr defTabSz="895743"/>
            <a:endParaRPr lang="en-US" dirty="0" smtClean="0"/>
          </a:p>
          <a:p>
            <a:pPr defTabSz="895743"/>
            <a:r>
              <a:rPr lang="en-US" dirty="0" smtClean="0"/>
              <a:t>Why?</a:t>
            </a:r>
          </a:p>
          <a:p>
            <a:pPr defTabSz="895743"/>
            <a:endParaRPr lang="en-US" dirty="0" smtClean="0"/>
          </a:p>
          <a:p>
            <a:pPr defTabSz="895743"/>
            <a:r>
              <a:rPr lang="en-US" dirty="0" smtClean="0"/>
              <a:t>When you think about deploying virtual desktops on any infrastructure, there are 3 key dimensions that dictate whether our compute platform is up to the task</a:t>
            </a:r>
          </a:p>
          <a:p>
            <a:pPr defTabSz="895743"/>
            <a:endParaRPr lang="en-US" dirty="0" smtClean="0"/>
          </a:p>
          <a:p>
            <a:pPr defTabSz="895743"/>
            <a:r>
              <a:rPr lang="en-US" dirty="0" smtClean="0"/>
              <a:t>These are:</a:t>
            </a:r>
          </a:p>
          <a:p>
            <a:pPr defTabSz="895743"/>
            <a:endParaRPr lang="en-US" dirty="0" smtClean="0"/>
          </a:p>
          <a:p>
            <a:pPr defTabSz="895743"/>
            <a:r>
              <a:rPr lang="en-US" dirty="0" smtClean="0"/>
              <a:t>1.) leveraging the latest generation of Intel Xeon processors, utilizing the most advanced computing footprint available, ensuring great desktop performance</a:t>
            </a:r>
          </a:p>
          <a:p>
            <a:pPr defTabSz="895743"/>
            <a:endParaRPr lang="en-US" dirty="0" smtClean="0"/>
          </a:p>
          <a:p>
            <a:pPr defTabSz="895743"/>
            <a:r>
              <a:rPr lang="en-US" dirty="0" smtClean="0"/>
              <a:t>2.) having a hugely scalable, but cost-effective memory footprint that enables greater densities of hosted desktops per server blade, without sacrificing application responsiveness</a:t>
            </a:r>
          </a:p>
          <a:p>
            <a:pPr defTabSz="895743"/>
            <a:endParaRPr lang="en-US" dirty="0" smtClean="0"/>
          </a:p>
          <a:p>
            <a:pPr defTabSz="895743"/>
            <a:r>
              <a:rPr lang="en-US" dirty="0" smtClean="0"/>
              <a:t>3. Leveraging a consolidated networking infrastructure for both storage access and LAN, using </a:t>
            </a:r>
            <a:r>
              <a:rPr lang="en-US" dirty="0" err="1" smtClean="0"/>
              <a:t>10GbE</a:t>
            </a:r>
            <a:r>
              <a:rPr lang="en-US" dirty="0" smtClean="0"/>
              <a:t> lossless Ethernet to drive higher I/O throughput with lower latency.</a:t>
            </a:r>
          </a:p>
        </p:txBody>
      </p:sp>
      <p:sp>
        <p:nvSpPr>
          <p:cNvPr id="4" name="Slide Number Placeholder 3"/>
          <p:cNvSpPr>
            <a:spLocks noGrp="1"/>
          </p:cNvSpPr>
          <p:nvPr>
            <p:ph type="sldNum" sz="quarter" idx="10"/>
          </p:nvPr>
        </p:nvSpPr>
        <p:spPr/>
        <p:txBody>
          <a:bodyPr/>
          <a:lstStyle/>
          <a:p>
            <a:fld id="{634D9984-92D9-4FC0-9CDC-A25ECE250237}" type="slidenum">
              <a:rPr lang="en-US" smtClean="0"/>
              <a:pPr/>
              <a:t>31</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1"/>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885825" fontAlgn="base">
              <a:spcBef>
                <a:spcPct val="0"/>
              </a:spcBef>
              <a:spcAft>
                <a:spcPct val="0"/>
              </a:spcAft>
            </a:pPr>
            <a:fld id="{96F75FBB-361E-4A0B-97F9-B0071A681088}" type="slidenum">
              <a:rPr lang="en-US">
                <a:ea typeface="ＭＳ Ｐゴシック" charset="-128"/>
              </a:rPr>
              <a:pPr defTabSz="885825" fontAlgn="base">
                <a:spcBef>
                  <a:spcPct val="0"/>
                </a:spcBef>
                <a:spcAft>
                  <a:spcPct val="0"/>
                </a:spcAft>
              </a:pPr>
              <a:t>32</a:t>
            </a:fld>
            <a:endParaRPr lang="en-US" dirty="0">
              <a:ea typeface="ＭＳ Ｐゴシック" charset="-128"/>
            </a:endParaRPr>
          </a:p>
        </p:txBody>
      </p:sp>
      <p:sp>
        <p:nvSpPr>
          <p:cNvPr id="49154" name="Rectangle 2"/>
          <p:cNvSpPr>
            <a:spLocks noGrp="1" noRot="1" noChangeAspect="1" noChangeArrowheads="1" noTextEdit="1"/>
          </p:cNvSpPr>
          <p:nvPr>
            <p:ph type="sldImg"/>
          </p:nvPr>
        </p:nvSpPr>
        <p:spPr bwMode="auto">
          <a:xfrm>
            <a:off x="796925" y="242030"/>
            <a:ext cx="5321300" cy="3925549"/>
          </a:xfrm>
          <a:noFill/>
          <a:ln>
            <a:solidFill>
              <a:srgbClr val="000000"/>
            </a:solidFill>
            <a:miter lim="800000"/>
            <a:headEnd/>
            <a:tailEnd/>
          </a:ln>
        </p:spPr>
      </p:sp>
      <p:sp>
        <p:nvSpPr>
          <p:cNvPr id="49155" name="Rectangle 3"/>
          <p:cNvSpPr>
            <a:spLocks noGrp="1" noChangeArrowheads="1"/>
          </p:cNvSpPr>
          <p:nvPr>
            <p:ph type="body" idx="1"/>
          </p:nvPr>
        </p:nvSpPr>
        <p:spPr bwMode="auto">
          <a:xfrm>
            <a:off x="398463" y="4305301"/>
            <a:ext cx="5986462" cy="4183063"/>
          </a:xfrm>
          <a:noFill/>
        </p:spPr>
        <p:txBody>
          <a:bodyPr wrap="square" lIns="89009" tIns="44508" rIns="89009" bIns="44508"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t> </a:t>
            </a:r>
            <a:endParaRPr lang="en-GB" dirty="0" smtClean="0">
              <a:ea typeface="ＭＳ Ｐゴシック"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4"/>
          <p:cNvSpPr>
            <a:spLocks noGrp="1" noChangeArrowheads="1"/>
          </p:cNvSpPr>
          <p:nvPr>
            <p:ph type="body" idx="1"/>
          </p:nvPr>
        </p:nvSpPr>
        <p:spPr>
          <a:noFill/>
          <a:ln/>
        </p:spPr>
        <p:txBody>
          <a:bodyPr/>
          <a:lstStyle/>
          <a:p>
            <a:pPr algn="l"/>
            <a:r>
              <a:rPr lang="fr-FR" sz="1400" dirty="0" smtClean="0">
                <a:solidFill>
                  <a:schemeClr val="bg1"/>
                </a:solidFill>
              </a:rPr>
              <a:t>http://www.cisco.com/en/US/solutions/collateral/ns340/ns517/ns224/Bourget_UK.pdf</a:t>
            </a:r>
          </a:p>
          <a:p>
            <a:pPr algn="l"/>
            <a:r>
              <a:rPr lang="fr-FR" sz="1400" dirty="0" smtClean="0">
                <a:solidFill>
                  <a:schemeClr val="bg1"/>
                </a:solidFill>
              </a:rPr>
              <a:t>Communauté de Communes de l’aéroport du Bourget</a:t>
            </a:r>
          </a:p>
          <a:p>
            <a:pPr algn="l"/>
            <a:endParaRPr lang="fr-FR" sz="1400" dirty="0" smtClean="0">
              <a:solidFill>
                <a:schemeClr val="bg1"/>
              </a:solidFill>
            </a:endParaRPr>
          </a:p>
          <a:p>
            <a:pPr algn="l"/>
            <a:r>
              <a:rPr lang="fr-FR" sz="1400" dirty="0" smtClean="0">
                <a:solidFill>
                  <a:schemeClr val="bg1"/>
                </a:solidFill>
              </a:rPr>
              <a:t>Bourget </a:t>
            </a:r>
            <a:r>
              <a:rPr lang="fr-FR" sz="1400" dirty="0" err="1" smtClean="0">
                <a:solidFill>
                  <a:schemeClr val="bg1"/>
                </a:solidFill>
              </a:rPr>
              <a:t>Airport</a:t>
            </a:r>
            <a:r>
              <a:rPr lang="fr-FR" sz="1400" dirty="0" smtClean="0">
                <a:solidFill>
                  <a:schemeClr val="bg1"/>
                </a:solidFill>
              </a:rPr>
              <a:t> Municipal </a:t>
            </a:r>
            <a:r>
              <a:rPr lang="fr-FR" sz="1400" dirty="0" err="1" smtClean="0">
                <a:solidFill>
                  <a:schemeClr val="bg1"/>
                </a:solidFill>
              </a:rPr>
              <a:t>Community</a:t>
            </a:r>
            <a:endParaRPr lang="fr-FR" sz="1400" dirty="0" smtClean="0">
              <a:solidFill>
                <a:schemeClr val="bg1"/>
              </a:solidFill>
            </a:endParaRPr>
          </a:p>
          <a:p>
            <a:pPr algn="l"/>
            <a:r>
              <a:rPr lang="fr-FR" sz="1400" dirty="0" smtClean="0">
                <a:solidFill>
                  <a:schemeClr val="bg1"/>
                </a:solidFill>
              </a:rPr>
              <a:t> (Le Bourget, Drancy, and </a:t>
            </a:r>
            <a:r>
              <a:rPr lang="fr-FR" sz="1400" dirty="0" err="1" smtClean="0">
                <a:solidFill>
                  <a:schemeClr val="bg1"/>
                </a:solidFill>
              </a:rPr>
              <a:t>Duny</a:t>
            </a:r>
            <a:r>
              <a:rPr lang="fr-FR" sz="1400" dirty="0" smtClean="0">
                <a:solidFill>
                  <a:schemeClr val="bg1"/>
                </a:solidFill>
              </a:rPr>
              <a:t>)</a:t>
            </a:r>
            <a:endParaRPr lang="en-US" sz="1400" dirty="0" smtClean="0">
              <a:solidFill>
                <a:schemeClr val="bg1"/>
              </a:solidFill>
            </a:endParaRPr>
          </a:p>
          <a:p>
            <a:pPr algn="l"/>
            <a:endParaRPr lang="en-US" sz="1400" kern="1200" baseline="0" dirty="0" smtClean="0">
              <a:solidFill>
                <a:schemeClr val="tx1"/>
              </a:solidFill>
              <a:latin typeface="+mn-lt"/>
              <a:ea typeface="+mn-ea"/>
              <a:cs typeface="+mn-cs"/>
            </a:endParaRPr>
          </a:p>
          <a:p>
            <a:pPr algn="l"/>
            <a:r>
              <a:rPr lang="en-US" sz="1400" kern="1200" baseline="0" dirty="0" smtClean="0">
                <a:solidFill>
                  <a:schemeClr val="tx1"/>
                </a:solidFill>
                <a:latin typeface="+mn-lt"/>
                <a:ea typeface="+mn-ea"/>
                <a:cs typeface="+mn-cs"/>
              </a:rPr>
              <a:t>Le Bourget</a:t>
            </a:r>
          </a:p>
          <a:p>
            <a:pPr algn="l"/>
            <a:r>
              <a:rPr lang="en-US" sz="1400" kern="1200" baseline="0" dirty="0" smtClean="0">
                <a:solidFill>
                  <a:schemeClr val="tx1"/>
                </a:solidFill>
                <a:latin typeface="+mn-lt"/>
                <a:ea typeface="+mn-ea"/>
                <a:cs typeface="+mn-cs"/>
              </a:rPr>
              <a:t>France</a:t>
            </a:r>
          </a:p>
          <a:p>
            <a:pPr algn="l"/>
            <a:r>
              <a:rPr lang="en-US" sz="1400" b="1" kern="1200" baseline="0" dirty="0" smtClean="0">
                <a:solidFill>
                  <a:schemeClr val="tx1"/>
                </a:solidFill>
                <a:latin typeface="+mn-lt"/>
                <a:ea typeface="+mn-ea"/>
                <a:cs typeface="+mn-cs"/>
              </a:rPr>
              <a:t>Cities: 3</a:t>
            </a:r>
          </a:p>
          <a:p>
            <a:pPr algn="l"/>
            <a:r>
              <a:rPr lang="en-US" sz="1400" b="1" kern="1200" baseline="0" dirty="0" smtClean="0">
                <a:solidFill>
                  <a:schemeClr val="tx1"/>
                </a:solidFill>
                <a:latin typeface="+mn-lt"/>
                <a:ea typeface="+mn-ea"/>
                <a:cs typeface="+mn-cs"/>
              </a:rPr>
              <a:t>Population: 82243 inhabitants</a:t>
            </a:r>
          </a:p>
          <a:p>
            <a:pPr algn="l"/>
            <a:r>
              <a:rPr lang="en-US" sz="1400" b="1" kern="1200" baseline="0" dirty="0" smtClean="0">
                <a:solidFill>
                  <a:schemeClr val="tx1"/>
                </a:solidFill>
                <a:latin typeface="+mn-lt"/>
                <a:ea typeface="+mn-ea"/>
                <a:cs typeface="+mn-cs"/>
              </a:rPr>
              <a:t>Project Manager:</a:t>
            </a:r>
          </a:p>
          <a:p>
            <a:pPr algn="l"/>
            <a:r>
              <a:rPr lang="en-US" sz="1400" kern="1200" baseline="0" dirty="0" smtClean="0">
                <a:solidFill>
                  <a:schemeClr val="tx1"/>
                </a:solidFill>
                <a:latin typeface="+mn-lt"/>
                <a:ea typeface="+mn-ea"/>
                <a:cs typeface="+mn-cs"/>
              </a:rPr>
              <a:t>David Larose</a:t>
            </a:r>
          </a:p>
          <a:p>
            <a:pPr algn="l"/>
            <a:r>
              <a:rPr lang="en-US" sz="1400" b="1" kern="1200" baseline="0" dirty="0" smtClean="0">
                <a:solidFill>
                  <a:schemeClr val="tx1"/>
                </a:solidFill>
                <a:latin typeface="+mn-lt"/>
                <a:ea typeface="+mn-ea"/>
                <a:cs typeface="+mn-cs"/>
              </a:rPr>
              <a:t>Servers:</a:t>
            </a:r>
          </a:p>
          <a:p>
            <a:pPr algn="l"/>
            <a:r>
              <a:rPr lang="en-US" sz="1400" kern="1200" baseline="0" dirty="0" smtClean="0">
                <a:solidFill>
                  <a:schemeClr val="tx1"/>
                </a:solidFill>
                <a:latin typeface="+mn-lt"/>
                <a:ea typeface="+mn-ea"/>
                <a:cs typeface="+mn-cs"/>
              </a:rPr>
              <a:t>9 blade servers</a:t>
            </a:r>
          </a:p>
          <a:p>
            <a:pPr algn="l"/>
            <a:r>
              <a:rPr lang="en-US" sz="1400" kern="1200" baseline="0" dirty="0" smtClean="0">
                <a:solidFill>
                  <a:schemeClr val="tx1"/>
                </a:solidFill>
                <a:latin typeface="+mn-lt"/>
                <a:ea typeface="+mn-ea"/>
                <a:cs typeface="+mn-cs"/>
              </a:rPr>
              <a:t>1 DMZ</a:t>
            </a:r>
          </a:p>
          <a:p>
            <a:pPr algn="l"/>
            <a:r>
              <a:rPr lang="en-US" sz="1400" kern="1200" baseline="0" dirty="0" smtClean="0">
                <a:solidFill>
                  <a:schemeClr val="tx1"/>
                </a:solidFill>
                <a:latin typeface="+mn-lt"/>
                <a:ea typeface="+mn-ea"/>
                <a:cs typeface="+mn-cs"/>
              </a:rPr>
              <a:t>16 </a:t>
            </a:r>
            <a:r>
              <a:rPr lang="en-US" sz="1400" kern="1200" baseline="0" dirty="0" err="1" smtClean="0">
                <a:solidFill>
                  <a:schemeClr val="tx1"/>
                </a:solidFill>
                <a:latin typeface="+mn-lt"/>
                <a:ea typeface="+mn-ea"/>
                <a:cs typeface="+mn-cs"/>
              </a:rPr>
              <a:t>VDI</a:t>
            </a:r>
            <a:r>
              <a:rPr lang="en-US" sz="1400" kern="1200" baseline="0" dirty="0" smtClean="0">
                <a:solidFill>
                  <a:schemeClr val="tx1"/>
                </a:solidFill>
                <a:latin typeface="+mn-lt"/>
                <a:ea typeface="+mn-ea"/>
                <a:cs typeface="+mn-cs"/>
              </a:rPr>
              <a:t> virtualized servers</a:t>
            </a:r>
          </a:p>
          <a:p>
            <a:pPr algn="l"/>
            <a:r>
              <a:rPr lang="en-US" sz="1400" kern="1200" baseline="0" dirty="0" smtClean="0">
                <a:solidFill>
                  <a:schemeClr val="tx1"/>
                </a:solidFill>
                <a:latin typeface="+mn-lt"/>
                <a:ea typeface="+mn-ea"/>
                <a:cs typeface="+mn-cs"/>
              </a:rPr>
              <a:t>Nexus </a:t>
            </a:r>
            <a:r>
              <a:rPr lang="en-US" sz="1400" kern="1200" baseline="0" dirty="0" err="1" smtClean="0">
                <a:solidFill>
                  <a:schemeClr val="tx1"/>
                </a:solidFill>
                <a:latin typeface="+mn-lt"/>
                <a:ea typeface="+mn-ea"/>
                <a:cs typeface="+mn-cs"/>
              </a:rPr>
              <a:t>1000V</a:t>
            </a:r>
            <a:r>
              <a:rPr lang="en-US" sz="1400" kern="1200" baseline="0" dirty="0" smtClean="0">
                <a:solidFill>
                  <a:schemeClr val="tx1"/>
                </a:solidFill>
                <a:latin typeface="+mn-lt"/>
                <a:ea typeface="+mn-ea"/>
                <a:cs typeface="+mn-cs"/>
              </a:rPr>
              <a:t> and 7000</a:t>
            </a:r>
          </a:p>
          <a:p>
            <a:pPr algn="l"/>
            <a:r>
              <a:rPr lang="en-US" sz="1400" kern="1200" baseline="0" dirty="0" err="1" smtClean="0">
                <a:solidFill>
                  <a:schemeClr val="tx1"/>
                </a:solidFill>
                <a:latin typeface="+mn-lt"/>
                <a:ea typeface="+mn-ea"/>
                <a:cs typeface="+mn-cs"/>
              </a:rPr>
              <a:t>VSphere</a:t>
            </a:r>
            <a:r>
              <a:rPr lang="en-US" sz="1400" kern="1200" baseline="0" dirty="0" smtClean="0">
                <a:solidFill>
                  <a:schemeClr val="tx1"/>
                </a:solidFill>
                <a:latin typeface="+mn-lt"/>
                <a:ea typeface="+mn-ea"/>
                <a:cs typeface="+mn-cs"/>
              </a:rPr>
              <a:t> 4.0</a:t>
            </a:r>
          </a:p>
          <a:p>
            <a:pPr algn="l"/>
            <a:r>
              <a:rPr lang="en-US" sz="1400" b="1" kern="1200" baseline="0" dirty="0" smtClean="0">
                <a:solidFill>
                  <a:schemeClr val="tx1"/>
                </a:solidFill>
                <a:latin typeface="+mn-lt"/>
                <a:ea typeface="+mn-ea"/>
                <a:cs typeface="+mn-cs"/>
              </a:rPr>
              <a:t>Virtualization level: 99%</a:t>
            </a:r>
          </a:p>
          <a:p>
            <a:pPr algn="l"/>
            <a:r>
              <a:rPr lang="en-US" sz="1400" b="1" kern="1200" baseline="0" dirty="0" smtClean="0">
                <a:solidFill>
                  <a:schemeClr val="tx1"/>
                </a:solidFill>
                <a:latin typeface="+mn-lt"/>
                <a:ea typeface="+mn-ea"/>
                <a:cs typeface="+mn-cs"/>
              </a:rPr>
              <a:t>Result:</a:t>
            </a:r>
          </a:p>
          <a:p>
            <a:pPr algn="l"/>
            <a:r>
              <a:rPr lang="en-US" sz="1400" kern="1200" baseline="0" dirty="0" smtClean="0">
                <a:solidFill>
                  <a:schemeClr val="tx1"/>
                </a:solidFill>
                <a:latin typeface="+mn-lt"/>
                <a:ea typeface="+mn-ea"/>
                <a:cs typeface="+mn-cs"/>
              </a:rPr>
              <a:t>70 virtual servers</a:t>
            </a:r>
          </a:p>
          <a:p>
            <a:pPr algn="l"/>
            <a:r>
              <a:rPr lang="en-US" sz="1400" kern="1200" baseline="0" dirty="0" smtClean="0">
                <a:solidFill>
                  <a:schemeClr val="tx1"/>
                </a:solidFill>
                <a:latin typeface="+mn-lt"/>
                <a:ea typeface="+mn-ea"/>
                <a:cs typeface="+mn-cs"/>
              </a:rPr>
              <a:t>virtualized network edge</a:t>
            </a:r>
          </a:p>
          <a:p>
            <a:pPr algn="l"/>
            <a:r>
              <a:rPr lang="en-US" sz="1400" kern="1200" baseline="0" dirty="0" smtClean="0">
                <a:solidFill>
                  <a:schemeClr val="tx1"/>
                </a:solidFill>
                <a:latin typeface="+mn-lt"/>
                <a:ea typeface="+mn-ea"/>
                <a:cs typeface="+mn-cs"/>
              </a:rPr>
              <a:t>virtual mode VoIP</a:t>
            </a:r>
          </a:p>
          <a:p>
            <a:pPr algn="l"/>
            <a:r>
              <a:rPr lang="en-US" sz="1400" kern="1200" baseline="0" dirty="0" smtClean="0">
                <a:solidFill>
                  <a:schemeClr val="tx1"/>
                </a:solidFill>
                <a:latin typeface="+mn-lt"/>
                <a:ea typeface="+mn-ea"/>
                <a:cs typeface="+mn-cs"/>
              </a:rPr>
              <a:t>Big savings and better control of</a:t>
            </a:r>
          </a:p>
          <a:p>
            <a:pPr algn="l"/>
            <a:r>
              <a:rPr lang="en-US" sz="1400" kern="1200" baseline="0" dirty="0" smtClean="0">
                <a:solidFill>
                  <a:schemeClr val="tx1"/>
                </a:solidFill>
                <a:latin typeface="+mn-lt"/>
                <a:ea typeface="+mn-ea"/>
                <a:cs typeface="+mn-cs"/>
              </a:rPr>
              <a:t>the virtual infrastructure</a:t>
            </a:r>
          </a:p>
          <a:p>
            <a:pPr algn="l"/>
            <a:endParaRPr lang="en-US" sz="1400" kern="1200" baseline="0" dirty="0" smtClean="0">
              <a:solidFill>
                <a:schemeClr val="tx1"/>
              </a:solidFill>
              <a:latin typeface="+mn-lt"/>
              <a:ea typeface="+mn-ea"/>
              <a:cs typeface="+mn-cs"/>
            </a:endParaRPr>
          </a:p>
          <a:p>
            <a:pPr algn="l"/>
            <a:r>
              <a:rPr lang="en-US" sz="1400" kern="1200" baseline="0" dirty="0" smtClean="0">
                <a:solidFill>
                  <a:schemeClr val="tx1"/>
                </a:solidFill>
                <a:latin typeface="+mn-lt"/>
                <a:ea typeface="+mn-ea"/>
                <a:cs typeface="+mn-cs"/>
              </a:rPr>
              <a:t>With </a:t>
            </a:r>
            <a:r>
              <a:rPr lang="en-US" sz="1400" kern="1200" baseline="0" dirty="0" err="1" smtClean="0">
                <a:solidFill>
                  <a:schemeClr val="tx1"/>
                </a:solidFill>
                <a:latin typeface="+mn-lt"/>
                <a:ea typeface="+mn-ea"/>
                <a:cs typeface="+mn-cs"/>
              </a:rPr>
              <a:t>vSphere</a:t>
            </a:r>
            <a:r>
              <a:rPr lang="en-US" sz="1400" kern="1200" baseline="0" dirty="0" smtClean="0">
                <a:solidFill>
                  <a:schemeClr val="tx1"/>
                </a:solidFill>
                <a:latin typeface="+mn-lt"/>
                <a:ea typeface="+mn-ea"/>
                <a:cs typeface="+mn-cs"/>
              </a:rPr>
              <a:t> virtualization from VMware and the Cisco Nexus® </a:t>
            </a:r>
            <a:r>
              <a:rPr lang="en-US" sz="1400" kern="1200" baseline="0" dirty="0" err="1" smtClean="0">
                <a:solidFill>
                  <a:schemeClr val="tx1"/>
                </a:solidFill>
                <a:latin typeface="+mn-lt"/>
                <a:ea typeface="+mn-ea"/>
                <a:cs typeface="+mn-cs"/>
              </a:rPr>
              <a:t>1000V</a:t>
            </a:r>
            <a:r>
              <a:rPr lang="en-US" sz="1400" kern="1200" baseline="0" dirty="0" smtClean="0">
                <a:solidFill>
                  <a:schemeClr val="tx1"/>
                </a:solidFill>
                <a:latin typeface="+mn-lt"/>
                <a:ea typeface="+mn-ea"/>
                <a:cs typeface="+mn-cs"/>
              </a:rPr>
              <a:t> virtual switch, Le</a:t>
            </a:r>
          </a:p>
          <a:p>
            <a:pPr algn="l"/>
            <a:r>
              <a:rPr lang="en-US" sz="1400" kern="1200" baseline="0" dirty="0" smtClean="0">
                <a:solidFill>
                  <a:schemeClr val="tx1"/>
                </a:solidFill>
                <a:latin typeface="+mn-lt"/>
                <a:ea typeface="+mn-ea"/>
                <a:cs typeface="+mn-cs"/>
              </a:rPr>
              <a:t>Bourget </a:t>
            </a:r>
            <a:r>
              <a:rPr lang="en-US" sz="1400" kern="1200" baseline="0" dirty="0" err="1" smtClean="0">
                <a:solidFill>
                  <a:schemeClr val="tx1"/>
                </a:solidFill>
                <a:latin typeface="+mn-lt"/>
                <a:ea typeface="+mn-ea"/>
                <a:cs typeface="+mn-cs"/>
              </a:rPr>
              <a:t>Communauté</a:t>
            </a:r>
            <a:r>
              <a:rPr lang="en-US" sz="1400" kern="1200" baseline="0" dirty="0" smtClean="0">
                <a:solidFill>
                  <a:schemeClr val="tx1"/>
                </a:solidFill>
                <a:latin typeface="+mn-lt"/>
                <a:ea typeface="+mn-ea"/>
                <a:cs typeface="+mn-cs"/>
              </a:rPr>
              <a:t> has virtualized their servers and desktops. Voice over IP (VoIP)</a:t>
            </a:r>
          </a:p>
          <a:p>
            <a:pPr algn="l"/>
            <a:r>
              <a:rPr lang="en-US" sz="1400" kern="1200" baseline="0" dirty="0" smtClean="0">
                <a:solidFill>
                  <a:schemeClr val="tx1"/>
                </a:solidFill>
                <a:latin typeface="+mn-lt"/>
                <a:ea typeface="+mn-ea"/>
                <a:cs typeface="+mn-cs"/>
              </a:rPr>
              <a:t>virtualization, an impossible task prior to the arrival of the of the Cisco® Nexus </a:t>
            </a:r>
            <a:r>
              <a:rPr lang="en-US" sz="1400" kern="1200" baseline="0" dirty="0" err="1" smtClean="0">
                <a:solidFill>
                  <a:schemeClr val="tx1"/>
                </a:solidFill>
                <a:latin typeface="+mn-lt"/>
                <a:ea typeface="+mn-ea"/>
                <a:cs typeface="+mn-cs"/>
              </a:rPr>
              <a:t>1000v</a:t>
            </a:r>
            <a:endParaRPr lang="en-US" sz="1400" kern="1200" baseline="0" dirty="0" smtClean="0">
              <a:solidFill>
                <a:schemeClr val="tx1"/>
              </a:solidFill>
              <a:latin typeface="+mn-lt"/>
              <a:ea typeface="+mn-ea"/>
              <a:cs typeface="+mn-cs"/>
            </a:endParaRPr>
          </a:p>
          <a:p>
            <a:pPr algn="l"/>
            <a:r>
              <a:rPr lang="en-US" sz="1400" kern="1200" baseline="0" dirty="0" smtClean="0">
                <a:solidFill>
                  <a:schemeClr val="tx1"/>
                </a:solidFill>
                <a:latin typeface="+mn-lt"/>
                <a:ea typeface="+mn-ea"/>
                <a:cs typeface="+mn-cs"/>
              </a:rPr>
              <a:t>virtual switch, is the next step.</a:t>
            </a:r>
          </a:p>
          <a:p>
            <a:pPr algn="l"/>
            <a:r>
              <a:rPr lang="en-US" sz="1400" kern="1200" baseline="0" dirty="0" smtClean="0">
                <a:solidFill>
                  <a:schemeClr val="tx1"/>
                </a:solidFill>
                <a:latin typeface="+mn-lt"/>
                <a:ea typeface="+mn-ea"/>
                <a:cs typeface="+mn-cs"/>
              </a:rPr>
              <a:t>David Larose heads the IT infrastructure team for the </a:t>
            </a:r>
            <a:r>
              <a:rPr lang="en-US" sz="1400" kern="1200" baseline="0" dirty="0" err="1" smtClean="0">
                <a:solidFill>
                  <a:schemeClr val="tx1"/>
                </a:solidFill>
                <a:latin typeface="+mn-lt"/>
                <a:ea typeface="+mn-ea"/>
                <a:cs typeface="+mn-cs"/>
              </a:rPr>
              <a:t>Communauté</a:t>
            </a:r>
            <a:r>
              <a:rPr lang="en-US" sz="1400" kern="1200" baseline="0" dirty="0" smtClean="0">
                <a:solidFill>
                  <a:schemeClr val="tx1"/>
                </a:solidFill>
                <a:latin typeface="+mn-lt"/>
                <a:ea typeface="+mn-ea"/>
                <a:cs typeface="+mn-cs"/>
              </a:rPr>
              <a:t> de Communes de </a:t>
            </a:r>
            <a:r>
              <a:rPr lang="en-US" sz="1400" kern="1200" baseline="0" dirty="0" err="1" smtClean="0">
                <a:solidFill>
                  <a:schemeClr val="tx1"/>
                </a:solidFill>
                <a:latin typeface="+mn-lt"/>
                <a:ea typeface="+mn-ea"/>
                <a:cs typeface="+mn-cs"/>
              </a:rPr>
              <a:t>l’aéroport</a:t>
            </a:r>
            <a:r>
              <a:rPr lang="en-US" sz="1400" kern="1200" baseline="0" dirty="0" smtClean="0">
                <a:solidFill>
                  <a:schemeClr val="tx1"/>
                </a:solidFill>
                <a:latin typeface="+mn-lt"/>
                <a:ea typeface="+mn-ea"/>
                <a:cs typeface="+mn-cs"/>
              </a:rPr>
              <a:t> du</a:t>
            </a:r>
          </a:p>
          <a:p>
            <a:pPr algn="l"/>
            <a:r>
              <a:rPr lang="en-US" sz="1400" kern="1200" baseline="0" dirty="0" smtClean="0">
                <a:solidFill>
                  <a:schemeClr val="tx1"/>
                </a:solidFill>
                <a:latin typeface="+mn-lt"/>
                <a:ea typeface="+mn-ea"/>
                <a:cs typeface="+mn-cs"/>
              </a:rPr>
              <a:t>Bourget, a group of three municipal authorities (Le Bourget, Drancy, and </a:t>
            </a:r>
            <a:r>
              <a:rPr lang="en-US" sz="1400" kern="1200" baseline="0" dirty="0" err="1" smtClean="0">
                <a:solidFill>
                  <a:schemeClr val="tx1"/>
                </a:solidFill>
                <a:latin typeface="+mn-lt"/>
                <a:ea typeface="+mn-ea"/>
                <a:cs typeface="+mn-cs"/>
              </a:rPr>
              <a:t>Duny</a:t>
            </a:r>
            <a:r>
              <a:rPr lang="en-US" sz="1400" kern="1200" baseline="0" dirty="0" smtClean="0">
                <a:solidFill>
                  <a:schemeClr val="tx1"/>
                </a:solidFill>
                <a:latin typeface="+mn-lt"/>
                <a:ea typeface="+mn-ea"/>
                <a:cs typeface="+mn-cs"/>
              </a:rPr>
              <a:t>) in the northeastern</a:t>
            </a:r>
          </a:p>
          <a:p>
            <a:pPr algn="l"/>
            <a:r>
              <a:rPr lang="en-US" sz="1400" kern="1200" baseline="0" dirty="0" smtClean="0">
                <a:solidFill>
                  <a:schemeClr val="tx1"/>
                </a:solidFill>
                <a:latin typeface="+mn-lt"/>
                <a:ea typeface="+mn-ea"/>
                <a:cs typeface="+mn-cs"/>
              </a:rPr>
              <a:t>suburbs of Paris. One thousand desktop PCs support the efforts of 2500 employees, delivering a</a:t>
            </a:r>
          </a:p>
          <a:p>
            <a:pPr algn="l"/>
            <a:r>
              <a:rPr lang="en-US" sz="1400" kern="1200" baseline="0" dirty="0" smtClean="0">
                <a:solidFill>
                  <a:schemeClr val="tx1"/>
                </a:solidFill>
                <a:latin typeface="+mn-lt"/>
                <a:ea typeface="+mn-ea"/>
                <a:cs typeface="+mn-cs"/>
              </a:rPr>
              <a:t>vast range of services to the public. User needs are challenging in their diversity : from the welcome</a:t>
            </a:r>
          </a:p>
          <a:p>
            <a:pPr algn="l"/>
            <a:r>
              <a:rPr lang="en-US" sz="1400" kern="1200" baseline="0" dirty="0" smtClean="0">
                <a:solidFill>
                  <a:schemeClr val="tx1"/>
                </a:solidFill>
                <a:latin typeface="+mn-lt"/>
                <a:ea typeface="+mn-ea"/>
                <a:cs typeface="+mn-cs"/>
              </a:rPr>
              <a:t>desk to the back office, running software ranging from standard office automation applications to</a:t>
            </a:r>
          </a:p>
          <a:p>
            <a:pPr algn="l"/>
            <a:r>
              <a:rPr lang="en-US" sz="1400" kern="1200" baseline="0" dirty="0" smtClean="0">
                <a:solidFill>
                  <a:schemeClr val="tx1"/>
                </a:solidFill>
                <a:latin typeface="+mn-lt"/>
                <a:ea typeface="+mn-ea"/>
                <a:cs typeface="+mn-cs"/>
              </a:rPr>
              <a:t>specialized tools for planning and operations, with PCs located in town halls, schools, libraries, and</a:t>
            </a:r>
          </a:p>
          <a:p>
            <a:pPr algn="l"/>
            <a:r>
              <a:rPr lang="en-US" sz="1400" kern="1200" baseline="0" dirty="0" smtClean="0">
                <a:solidFill>
                  <a:schemeClr val="tx1"/>
                </a:solidFill>
                <a:latin typeface="+mn-lt"/>
                <a:ea typeface="+mn-ea"/>
                <a:cs typeface="+mn-cs"/>
              </a:rPr>
              <a:t>multiple other facilities, including self-service kiosks for the public. The CIO of Le Bourget</a:t>
            </a:r>
          </a:p>
          <a:p>
            <a:pPr algn="l"/>
            <a:r>
              <a:rPr lang="en-US" sz="1400" kern="1200" baseline="0" dirty="0" err="1" smtClean="0">
                <a:solidFill>
                  <a:schemeClr val="tx1"/>
                </a:solidFill>
                <a:latin typeface="+mn-lt"/>
                <a:ea typeface="+mn-ea"/>
                <a:cs typeface="+mn-cs"/>
              </a:rPr>
              <a:t>Communauté</a:t>
            </a:r>
            <a:r>
              <a:rPr lang="en-US" sz="1400" kern="1200" baseline="0" dirty="0" smtClean="0">
                <a:solidFill>
                  <a:schemeClr val="tx1"/>
                </a:solidFill>
                <a:latin typeface="+mn-lt"/>
                <a:ea typeface="+mn-ea"/>
                <a:cs typeface="+mn-cs"/>
              </a:rPr>
              <a:t>, however, has everything under control.</a:t>
            </a:r>
          </a:p>
          <a:p>
            <a:pPr algn="l"/>
            <a:r>
              <a:rPr lang="en-US" sz="1400" kern="1200" baseline="0" dirty="0" smtClean="0">
                <a:solidFill>
                  <a:schemeClr val="tx1"/>
                </a:solidFill>
                <a:latin typeface="+mn-lt"/>
                <a:ea typeface="+mn-ea"/>
                <a:cs typeface="+mn-cs"/>
              </a:rPr>
              <a:t>The project began in 2008 with the launch of an ambitious plan to </a:t>
            </a:r>
            <a:r>
              <a:rPr lang="en-US" sz="1400" kern="1200" baseline="0" dirty="0" err="1" smtClean="0">
                <a:solidFill>
                  <a:schemeClr val="tx1"/>
                </a:solidFill>
                <a:latin typeface="+mn-lt"/>
                <a:ea typeface="+mn-ea"/>
                <a:cs typeface="+mn-cs"/>
              </a:rPr>
              <a:t>virtualize</a:t>
            </a:r>
            <a:r>
              <a:rPr lang="en-US" sz="1400" kern="1200" baseline="0" dirty="0" smtClean="0">
                <a:solidFill>
                  <a:schemeClr val="tx1"/>
                </a:solidFill>
                <a:latin typeface="+mn-lt"/>
                <a:ea typeface="+mn-ea"/>
                <a:cs typeface="+mn-cs"/>
              </a:rPr>
              <a:t> the infrastructure, with</a:t>
            </a:r>
          </a:p>
          <a:p>
            <a:pPr algn="l"/>
            <a:r>
              <a:rPr lang="en-US" sz="1400" kern="1200" baseline="0" dirty="0" smtClean="0">
                <a:solidFill>
                  <a:schemeClr val="tx1"/>
                </a:solidFill>
                <a:latin typeface="+mn-lt"/>
                <a:ea typeface="+mn-ea"/>
                <a:cs typeface="+mn-cs"/>
              </a:rPr>
              <a:t>the objective of saving space. Additional benefits included having servers dedicated to specific</a:t>
            </a:r>
          </a:p>
          <a:p>
            <a:pPr algn="l"/>
            <a:r>
              <a:rPr lang="en-US" sz="1400" kern="1200" baseline="0" dirty="0" smtClean="0">
                <a:solidFill>
                  <a:schemeClr val="tx1"/>
                </a:solidFill>
                <a:latin typeface="+mn-lt"/>
                <a:ea typeface="+mn-ea"/>
                <a:cs typeface="+mn-cs"/>
              </a:rPr>
              <a:t>functions, difficult with the previous infrastructure, and easy cloning of servers for test purposes.</a:t>
            </a:r>
          </a:p>
          <a:p>
            <a:pPr algn="l"/>
            <a:r>
              <a:rPr lang="en-US" sz="1400" kern="1200" baseline="0" dirty="0" smtClean="0">
                <a:solidFill>
                  <a:schemeClr val="tx1"/>
                </a:solidFill>
                <a:latin typeface="+mn-lt"/>
                <a:ea typeface="+mn-ea"/>
                <a:cs typeface="+mn-cs"/>
              </a:rPr>
              <a:t>Twenty-seven physical servers, supporting various applications with multiple data storage models,</a:t>
            </a:r>
          </a:p>
          <a:p>
            <a:pPr algn="l"/>
            <a:r>
              <a:rPr lang="en-US" sz="1400" kern="1200" baseline="0" dirty="0" smtClean="0">
                <a:solidFill>
                  <a:schemeClr val="tx1"/>
                </a:solidFill>
                <a:latin typeface="+mn-lt"/>
                <a:ea typeface="+mn-ea"/>
                <a:cs typeface="+mn-cs"/>
              </a:rPr>
              <a:t>were virtualized. “We virtualized everything, including the DMZ and the Exchange 2007 server,</a:t>
            </a:r>
          </a:p>
          <a:p>
            <a:pPr algn="l"/>
            <a:r>
              <a:rPr lang="en-US" sz="1400" kern="1200" baseline="0" dirty="0" smtClean="0">
                <a:solidFill>
                  <a:schemeClr val="tx1"/>
                </a:solidFill>
                <a:latin typeface="+mn-lt"/>
                <a:ea typeface="+mn-ea"/>
                <a:cs typeface="+mn-cs"/>
              </a:rPr>
              <a:t>despite Microsoft telling us it wouldn’t work,” says Larose. “We’re now running 70 virtual servers.”</a:t>
            </a:r>
          </a:p>
          <a:p>
            <a:pPr algn="l"/>
            <a:r>
              <a:rPr lang="en-US" sz="1400" kern="1200" baseline="0" dirty="0" smtClean="0">
                <a:solidFill>
                  <a:schemeClr val="tx1"/>
                </a:solidFill>
                <a:latin typeface="+mn-lt"/>
                <a:ea typeface="+mn-ea"/>
                <a:cs typeface="+mn-cs"/>
              </a:rPr>
              <a:t>Satisfied with the results, the organization made the decision to extend the program, </a:t>
            </a:r>
            <a:r>
              <a:rPr lang="en-US" sz="1400" kern="1200" baseline="0" dirty="0" err="1" smtClean="0">
                <a:solidFill>
                  <a:schemeClr val="tx1"/>
                </a:solidFill>
                <a:latin typeface="+mn-lt"/>
                <a:ea typeface="+mn-ea"/>
                <a:cs typeface="+mn-cs"/>
              </a:rPr>
              <a:t>virtualizing</a:t>
            </a:r>
            <a:r>
              <a:rPr lang="en-US" sz="1400" kern="1200" baseline="0" dirty="0" smtClean="0">
                <a:solidFill>
                  <a:schemeClr val="tx1"/>
                </a:solidFill>
                <a:latin typeface="+mn-lt"/>
                <a:ea typeface="+mn-ea"/>
                <a:cs typeface="+mn-cs"/>
              </a:rPr>
              <a:t> the</a:t>
            </a:r>
          </a:p>
          <a:p>
            <a:pPr algn="l"/>
            <a:r>
              <a:rPr lang="en-US" sz="1400" kern="1200" baseline="0" dirty="0" smtClean="0">
                <a:solidFill>
                  <a:schemeClr val="tx1"/>
                </a:solidFill>
                <a:latin typeface="+mn-lt"/>
                <a:ea typeface="+mn-ea"/>
                <a:cs typeface="+mn-cs"/>
              </a:rPr>
              <a:t>1000 desktop PCs over the network.</a:t>
            </a:r>
          </a:p>
          <a:p>
            <a:pPr algn="l"/>
            <a:r>
              <a:rPr lang="en-US" sz="1400" kern="1200" baseline="0" dirty="0" smtClean="0">
                <a:solidFill>
                  <a:schemeClr val="tx1"/>
                </a:solidFill>
                <a:latin typeface="+mn-lt"/>
                <a:ea typeface="+mn-ea"/>
                <a:cs typeface="+mn-cs"/>
              </a:rPr>
              <a:t>The virtual desktop deployment is based on 16 blade servers hosted in the Drancy data center.</a:t>
            </a:r>
          </a:p>
          <a:p>
            <a:pPr algn="l"/>
            <a:r>
              <a:rPr lang="en-US" sz="1400" kern="1200" baseline="0" dirty="0" smtClean="0">
                <a:solidFill>
                  <a:schemeClr val="tx1"/>
                </a:solidFill>
                <a:latin typeface="+mn-lt"/>
                <a:ea typeface="+mn-ea"/>
                <a:cs typeface="+mn-cs"/>
              </a:rPr>
              <a:t>Focusing on machines running less demanding office automation applications reduces the CPU</a:t>
            </a:r>
          </a:p>
          <a:p>
            <a:pPr algn="l"/>
            <a:r>
              <a:rPr lang="en-US" sz="1400" kern="1200" baseline="0" dirty="0" smtClean="0">
                <a:solidFill>
                  <a:schemeClr val="tx1"/>
                </a:solidFill>
                <a:latin typeface="+mn-lt"/>
                <a:ea typeface="+mn-ea"/>
                <a:cs typeface="+mn-cs"/>
              </a:rPr>
              <a:t>load. Applications are virtualized using VMware </a:t>
            </a:r>
            <a:r>
              <a:rPr lang="en-US" sz="1400" kern="1200" baseline="0" dirty="0" err="1" smtClean="0">
                <a:solidFill>
                  <a:schemeClr val="tx1"/>
                </a:solidFill>
                <a:latin typeface="+mn-lt"/>
                <a:ea typeface="+mn-ea"/>
                <a:cs typeface="+mn-cs"/>
              </a:rPr>
              <a:t>ThinApp</a:t>
            </a:r>
            <a:r>
              <a:rPr lang="en-US" sz="1400" kern="1200" baseline="0" dirty="0" smtClean="0">
                <a:solidFill>
                  <a:schemeClr val="tx1"/>
                </a:solidFill>
                <a:latin typeface="+mn-lt"/>
                <a:ea typeface="+mn-ea"/>
                <a:cs typeface="+mn-cs"/>
              </a:rPr>
              <a:t>, reducing the number of templates needed,</a:t>
            </a:r>
          </a:p>
          <a:p>
            <a:pPr algn="l"/>
            <a:r>
              <a:rPr lang="en-US" sz="1400" kern="1200" baseline="0" dirty="0" smtClean="0">
                <a:solidFill>
                  <a:schemeClr val="tx1"/>
                </a:solidFill>
                <a:latin typeface="+mn-lt"/>
                <a:ea typeface="+mn-ea"/>
                <a:cs typeface="+mn-cs"/>
              </a:rPr>
              <a:t>with just one Windows XP master. Storage requirements are kept under control by using a linked</a:t>
            </a:r>
          </a:p>
          <a:p>
            <a:pPr algn="l"/>
            <a:r>
              <a:rPr lang="en-US" sz="1400" kern="1200" baseline="0" dirty="0" smtClean="0">
                <a:solidFill>
                  <a:schemeClr val="tx1"/>
                </a:solidFill>
                <a:latin typeface="+mn-lt"/>
                <a:ea typeface="+mn-ea"/>
                <a:cs typeface="+mn-cs"/>
              </a:rPr>
              <a:t>clone deployment, such that only the differences between the virtual desktop and the template need</a:t>
            </a:r>
          </a:p>
          <a:p>
            <a:pPr algn="l"/>
            <a:r>
              <a:rPr lang="en-US" sz="1400" kern="1200" baseline="0" dirty="0" smtClean="0">
                <a:solidFill>
                  <a:schemeClr val="tx1"/>
                </a:solidFill>
                <a:latin typeface="+mn-lt"/>
                <a:ea typeface="+mn-ea"/>
                <a:cs typeface="+mn-cs"/>
              </a:rPr>
              <a:t>to be saved to disk. “Our </a:t>
            </a:r>
            <a:r>
              <a:rPr lang="en-US" sz="1400" kern="1200" baseline="0" dirty="0" err="1" smtClean="0">
                <a:solidFill>
                  <a:schemeClr val="tx1"/>
                </a:solidFill>
                <a:latin typeface="+mn-lt"/>
                <a:ea typeface="+mn-ea"/>
                <a:cs typeface="+mn-cs"/>
              </a:rPr>
              <a:t>6TB</a:t>
            </a:r>
            <a:r>
              <a:rPr lang="en-US" sz="1400" kern="1200" baseline="0" dirty="0" smtClean="0">
                <a:solidFill>
                  <a:schemeClr val="tx1"/>
                </a:solidFill>
                <a:latin typeface="+mn-lt"/>
                <a:ea typeface="+mn-ea"/>
                <a:cs typeface="+mn-cs"/>
              </a:rPr>
              <a:t> SAN is easily big enough for our needs,” says Larose. “A year ago,</a:t>
            </a:r>
          </a:p>
          <a:p>
            <a:pPr algn="l"/>
            <a:r>
              <a:rPr lang="en-US" sz="1400" kern="1200" baseline="0" dirty="0" smtClean="0">
                <a:solidFill>
                  <a:schemeClr val="tx1"/>
                </a:solidFill>
                <a:latin typeface="+mn-lt"/>
                <a:ea typeface="+mn-ea"/>
                <a:cs typeface="+mn-cs"/>
              </a:rPr>
              <a:t>before the linked clone technology was available, I would have needed much more.”</a:t>
            </a:r>
          </a:p>
          <a:p>
            <a:pPr algn="l"/>
            <a:r>
              <a:rPr lang="en-US" sz="1400" b="1" kern="1200" baseline="0" dirty="0" smtClean="0">
                <a:solidFill>
                  <a:schemeClr val="tx1"/>
                </a:solidFill>
                <a:latin typeface="+mn-lt"/>
                <a:ea typeface="+mn-ea"/>
                <a:cs typeface="+mn-cs"/>
              </a:rPr>
              <a:t>HQ: Le Bourget</a:t>
            </a:r>
          </a:p>
          <a:p>
            <a:pPr algn="l"/>
            <a:r>
              <a:rPr lang="en-US" sz="1400" kern="1200" baseline="0" dirty="0" smtClean="0">
                <a:solidFill>
                  <a:schemeClr val="tx1"/>
                </a:solidFill>
                <a:latin typeface="+mn-lt"/>
                <a:ea typeface="+mn-ea"/>
                <a:cs typeface="+mn-cs"/>
              </a:rPr>
              <a:t>France</a:t>
            </a:r>
          </a:p>
          <a:p>
            <a:pPr algn="l"/>
            <a:r>
              <a:rPr lang="en-US" sz="1400" b="1" kern="1200" baseline="0" dirty="0" smtClean="0">
                <a:solidFill>
                  <a:schemeClr val="tx1"/>
                </a:solidFill>
                <a:latin typeface="+mn-lt"/>
                <a:ea typeface="+mn-ea"/>
                <a:cs typeface="+mn-cs"/>
              </a:rPr>
              <a:t>Cities: 3</a:t>
            </a:r>
          </a:p>
          <a:p>
            <a:pPr algn="l"/>
            <a:r>
              <a:rPr lang="en-US" sz="1400" b="1" kern="1200" baseline="0" dirty="0" smtClean="0">
                <a:solidFill>
                  <a:schemeClr val="tx1"/>
                </a:solidFill>
                <a:latin typeface="+mn-lt"/>
                <a:ea typeface="+mn-ea"/>
                <a:cs typeface="+mn-cs"/>
              </a:rPr>
              <a:t>Population: 82243 inhabitants</a:t>
            </a:r>
          </a:p>
          <a:p>
            <a:pPr algn="l"/>
            <a:r>
              <a:rPr lang="en-US" sz="1400" b="1" kern="1200" baseline="0" dirty="0" smtClean="0">
                <a:solidFill>
                  <a:schemeClr val="tx1"/>
                </a:solidFill>
                <a:latin typeface="+mn-lt"/>
                <a:ea typeface="+mn-ea"/>
                <a:cs typeface="+mn-cs"/>
              </a:rPr>
              <a:t>Project Manager:</a:t>
            </a:r>
          </a:p>
          <a:p>
            <a:pPr algn="l"/>
            <a:r>
              <a:rPr lang="en-US" sz="1400" kern="1200" baseline="0" dirty="0" smtClean="0">
                <a:solidFill>
                  <a:schemeClr val="tx1"/>
                </a:solidFill>
                <a:latin typeface="+mn-lt"/>
                <a:ea typeface="+mn-ea"/>
                <a:cs typeface="+mn-cs"/>
              </a:rPr>
              <a:t>David Larose</a:t>
            </a:r>
          </a:p>
          <a:p>
            <a:pPr algn="l"/>
            <a:r>
              <a:rPr lang="en-US" sz="1400" b="1" kern="1200" baseline="0" dirty="0" smtClean="0">
                <a:solidFill>
                  <a:schemeClr val="tx1"/>
                </a:solidFill>
                <a:latin typeface="+mn-lt"/>
                <a:ea typeface="+mn-ea"/>
                <a:cs typeface="+mn-cs"/>
              </a:rPr>
              <a:t>Servers:</a:t>
            </a:r>
          </a:p>
          <a:p>
            <a:pPr algn="l"/>
            <a:r>
              <a:rPr lang="en-US" sz="1400" kern="1200" baseline="0" dirty="0" smtClean="0">
                <a:solidFill>
                  <a:schemeClr val="tx1"/>
                </a:solidFill>
                <a:latin typeface="+mn-lt"/>
                <a:ea typeface="+mn-ea"/>
                <a:cs typeface="+mn-cs"/>
              </a:rPr>
              <a:t>9 blade servers</a:t>
            </a:r>
          </a:p>
          <a:p>
            <a:pPr algn="l"/>
            <a:r>
              <a:rPr lang="en-US" sz="1400" kern="1200" baseline="0" dirty="0" smtClean="0">
                <a:solidFill>
                  <a:schemeClr val="tx1"/>
                </a:solidFill>
                <a:latin typeface="+mn-lt"/>
                <a:ea typeface="+mn-ea"/>
                <a:cs typeface="+mn-cs"/>
              </a:rPr>
              <a:t>1 DMZ</a:t>
            </a:r>
          </a:p>
          <a:p>
            <a:pPr algn="l"/>
            <a:r>
              <a:rPr lang="en-US" sz="1400" kern="1200" baseline="0" dirty="0" smtClean="0">
                <a:solidFill>
                  <a:schemeClr val="tx1"/>
                </a:solidFill>
                <a:latin typeface="+mn-lt"/>
                <a:ea typeface="+mn-ea"/>
                <a:cs typeface="+mn-cs"/>
              </a:rPr>
              <a:t>16 </a:t>
            </a:r>
            <a:r>
              <a:rPr lang="en-US" sz="1400" kern="1200" baseline="0" dirty="0" err="1" smtClean="0">
                <a:solidFill>
                  <a:schemeClr val="tx1"/>
                </a:solidFill>
                <a:latin typeface="+mn-lt"/>
                <a:ea typeface="+mn-ea"/>
                <a:cs typeface="+mn-cs"/>
              </a:rPr>
              <a:t>VDI</a:t>
            </a:r>
            <a:r>
              <a:rPr lang="en-US" sz="1400" kern="1200" baseline="0" dirty="0" smtClean="0">
                <a:solidFill>
                  <a:schemeClr val="tx1"/>
                </a:solidFill>
                <a:latin typeface="+mn-lt"/>
                <a:ea typeface="+mn-ea"/>
                <a:cs typeface="+mn-cs"/>
              </a:rPr>
              <a:t> virtualized servers</a:t>
            </a:r>
          </a:p>
          <a:p>
            <a:pPr algn="l"/>
            <a:r>
              <a:rPr lang="en-US" sz="1400" kern="1200" baseline="0" dirty="0" smtClean="0">
                <a:solidFill>
                  <a:schemeClr val="tx1"/>
                </a:solidFill>
                <a:latin typeface="+mn-lt"/>
                <a:ea typeface="+mn-ea"/>
                <a:cs typeface="+mn-cs"/>
              </a:rPr>
              <a:t>Nexus </a:t>
            </a:r>
            <a:r>
              <a:rPr lang="en-US" sz="1400" kern="1200" baseline="0" dirty="0" err="1" smtClean="0">
                <a:solidFill>
                  <a:schemeClr val="tx1"/>
                </a:solidFill>
                <a:latin typeface="+mn-lt"/>
                <a:ea typeface="+mn-ea"/>
                <a:cs typeface="+mn-cs"/>
              </a:rPr>
              <a:t>1000V</a:t>
            </a:r>
            <a:r>
              <a:rPr lang="en-US" sz="1400" kern="1200" baseline="0" dirty="0" smtClean="0">
                <a:solidFill>
                  <a:schemeClr val="tx1"/>
                </a:solidFill>
                <a:latin typeface="+mn-lt"/>
                <a:ea typeface="+mn-ea"/>
                <a:cs typeface="+mn-cs"/>
              </a:rPr>
              <a:t> and 7000</a:t>
            </a:r>
          </a:p>
          <a:p>
            <a:pPr algn="l"/>
            <a:r>
              <a:rPr lang="en-US" sz="1400" kern="1200" baseline="0" dirty="0" err="1" smtClean="0">
                <a:solidFill>
                  <a:schemeClr val="tx1"/>
                </a:solidFill>
                <a:latin typeface="+mn-lt"/>
                <a:ea typeface="+mn-ea"/>
                <a:cs typeface="+mn-cs"/>
              </a:rPr>
              <a:t>VSphere</a:t>
            </a:r>
            <a:r>
              <a:rPr lang="en-US" sz="1400" kern="1200" baseline="0" dirty="0" smtClean="0">
                <a:solidFill>
                  <a:schemeClr val="tx1"/>
                </a:solidFill>
                <a:latin typeface="+mn-lt"/>
                <a:ea typeface="+mn-ea"/>
                <a:cs typeface="+mn-cs"/>
              </a:rPr>
              <a:t> 4.0</a:t>
            </a:r>
          </a:p>
          <a:p>
            <a:pPr algn="l"/>
            <a:r>
              <a:rPr lang="en-US" sz="1400" b="1" kern="1200" baseline="0" dirty="0" smtClean="0">
                <a:solidFill>
                  <a:schemeClr val="tx1"/>
                </a:solidFill>
                <a:latin typeface="+mn-lt"/>
                <a:ea typeface="+mn-ea"/>
                <a:cs typeface="+mn-cs"/>
              </a:rPr>
              <a:t>Virtualization level: 99%</a:t>
            </a:r>
          </a:p>
          <a:p>
            <a:pPr algn="l"/>
            <a:r>
              <a:rPr lang="en-US" sz="1400" b="1" kern="1200" baseline="0" dirty="0" smtClean="0">
                <a:solidFill>
                  <a:schemeClr val="tx1"/>
                </a:solidFill>
                <a:latin typeface="+mn-lt"/>
                <a:ea typeface="+mn-ea"/>
                <a:cs typeface="+mn-cs"/>
              </a:rPr>
              <a:t>Result:</a:t>
            </a:r>
          </a:p>
          <a:p>
            <a:pPr algn="l"/>
            <a:r>
              <a:rPr lang="en-US" sz="1400" kern="1200" baseline="0" dirty="0" smtClean="0">
                <a:solidFill>
                  <a:schemeClr val="tx1"/>
                </a:solidFill>
                <a:latin typeface="+mn-lt"/>
                <a:ea typeface="+mn-ea"/>
                <a:cs typeface="+mn-cs"/>
              </a:rPr>
              <a:t>70 virtual servers</a:t>
            </a:r>
          </a:p>
          <a:p>
            <a:pPr algn="l"/>
            <a:r>
              <a:rPr lang="en-US" sz="1400" kern="1200" baseline="0" dirty="0" smtClean="0">
                <a:solidFill>
                  <a:schemeClr val="tx1"/>
                </a:solidFill>
                <a:latin typeface="+mn-lt"/>
                <a:ea typeface="+mn-ea"/>
                <a:cs typeface="+mn-cs"/>
              </a:rPr>
              <a:t>virtualized network edge</a:t>
            </a:r>
          </a:p>
          <a:p>
            <a:pPr algn="l"/>
            <a:r>
              <a:rPr lang="en-US" sz="1400" kern="1200" baseline="0" dirty="0" smtClean="0">
                <a:solidFill>
                  <a:schemeClr val="tx1"/>
                </a:solidFill>
                <a:latin typeface="+mn-lt"/>
                <a:ea typeface="+mn-ea"/>
                <a:cs typeface="+mn-cs"/>
              </a:rPr>
              <a:t>virtual mode VoIP</a:t>
            </a:r>
          </a:p>
          <a:p>
            <a:pPr algn="l"/>
            <a:r>
              <a:rPr lang="en-US" sz="1400" kern="1200" baseline="0" dirty="0" smtClean="0">
                <a:solidFill>
                  <a:schemeClr val="tx1"/>
                </a:solidFill>
                <a:latin typeface="+mn-lt"/>
                <a:ea typeface="+mn-ea"/>
                <a:cs typeface="+mn-cs"/>
              </a:rPr>
              <a:t>Big savings and better control of</a:t>
            </a:r>
          </a:p>
          <a:p>
            <a:pPr algn="l"/>
            <a:r>
              <a:rPr lang="en-US" sz="1400" kern="1200" baseline="0" dirty="0" smtClean="0">
                <a:solidFill>
                  <a:schemeClr val="tx1"/>
                </a:solidFill>
                <a:latin typeface="+mn-lt"/>
                <a:ea typeface="+mn-ea"/>
                <a:cs typeface="+mn-cs"/>
              </a:rPr>
              <a:t>the virtual infrastructure</a:t>
            </a:r>
          </a:p>
          <a:p>
            <a:pPr algn="l"/>
            <a:r>
              <a:rPr lang="en-US" sz="1400" b="1" kern="1200" baseline="0" dirty="0" err="1" smtClean="0">
                <a:solidFill>
                  <a:schemeClr val="tx1"/>
                </a:solidFill>
                <a:latin typeface="+mn-lt"/>
                <a:ea typeface="+mn-ea"/>
                <a:cs typeface="+mn-cs"/>
              </a:rPr>
              <a:t>Communauté</a:t>
            </a:r>
            <a:r>
              <a:rPr lang="en-US" sz="1400" b="1" kern="1200" baseline="0" dirty="0" smtClean="0">
                <a:solidFill>
                  <a:schemeClr val="tx1"/>
                </a:solidFill>
                <a:latin typeface="+mn-lt"/>
                <a:ea typeface="+mn-ea"/>
                <a:cs typeface="+mn-cs"/>
              </a:rPr>
              <a:t> de</a:t>
            </a:r>
          </a:p>
          <a:p>
            <a:pPr algn="l"/>
            <a:r>
              <a:rPr lang="en-US" sz="1400" b="1" kern="1200" baseline="0" dirty="0" smtClean="0">
                <a:solidFill>
                  <a:schemeClr val="tx1"/>
                </a:solidFill>
                <a:latin typeface="+mn-lt"/>
                <a:ea typeface="+mn-ea"/>
                <a:cs typeface="+mn-cs"/>
              </a:rPr>
              <a:t>Communes de </a:t>
            </a:r>
            <a:r>
              <a:rPr lang="en-US" sz="1400" b="1" kern="1200" baseline="0" dirty="0" err="1" smtClean="0">
                <a:solidFill>
                  <a:schemeClr val="tx1"/>
                </a:solidFill>
                <a:latin typeface="+mn-lt"/>
                <a:ea typeface="+mn-ea"/>
                <a:cs typeface="+mn-cs"/>
              </a:rPr>
              <a:t>l’Aéroport</a:t>
            </a:r>
            <a:endParaRPr lang="en-US" sz="1400" b="1" kern="1200" baseline="0" dirty="0" smtClean="0">
              <a:solidFill>
                <a:schemeClr val="tx1"/>
              </a:solidFill>
              <a:latin typeface="+mn-lt"/>
              <a:ea typeface="+mn-ea"/>
              <a:cs typeface="+mn-cs"/>
            </a:endParaRPr>
          </a:p>
          <a:p>
            <a:pPr algn="l"/>
            <a:r>
              <a:rPr lang="en-US" sz="1400" b="1" kern="1200" baseline="0" dirty="0" smtClean="0">
                <a:solidFill>
                  <a:schemeClr val="tx1"/>
                </a:solidFill>
                <a:latin typeface="+mn-lt"/>
                <a:ea typeface="+mn-ea"/>
                <a:cs typeface="+mn-cs"/>
              </a:rPr>
              <a:t>du Bourget</a:t>
            </a:r>
          </a:p>
          <a:p>
            <a:pPr algn="l"/>
            <a:r>
              <a:rPr lang="en-US" sz="1400" kern="1200" baseline="0" dirty="0" smtClean="0">
                <a:solidFill>
                  <a:schemeClr val="tx1"/>
                </a:solidFill>
                <a:latin typeface="+mn-lt"/>
                <a:ea typeface="+mn-ea"/>
                <a:cs typeface="+mn-cs"/>
              </a:rPr>
              <a:t>©2010 Cisco | VMware. All rights reserved.</a:t>
            </a:r>
          </a:p>
          <a:p>
            <a:pPr algn="l"/>
            <a:r>
              <a:rPr lang="en-US" sz="1400" kern="1200" baseline="0" dirty="0" smtClean="0">
                <a:solidFill>
                  <a:schemeClr val="tx1"/>
                </a:solidFill>
                <a:latin typeface="+mn-lt"/>
                <a:ea typeface="+mn-ea"/>
                <a:cs typeface="+mn-cs"/>
              </a:rPr>
              <a:t>Page 2</a:t>
            </a:r>
          </a:p>
          <a:p>
            <a:pPr algn="l"/>
            <a:r>
              <a:rPr lang="en-US" sz="1400" kern="1200" baseline="0" dirty="0" smtClean="0">
                <a:solidFill>
                  <a:schemeClr val="tx1"/>
                </a:solidFill>
                <a:latin typeface="+mn-lt"/>
                <a:ea typeface="+mn-ea"/>
                <a:cs typeface="+mn-cs"/>
              </a:rPr>
              <a:t>With a total cost of about €400,000, Larose calculates that he has saved roughly 20 percent</a:t>
            </a:r>
          </a:p>
          <a:p>
            <a:pPr algn="l"/>
            <a:r>
              <a:rPr lang="en-US" sz="1400" kern="1200" baseline="0" dirty="0" smtClean="0">
                <a:solidFill>
                  <a:schemeClr val="tx1"/>
                </a:solidFill>
                <a:latin typeface="+mn-lt"/>
                <a:ea typeface="+mn-ea"/>
                <a:cs typeface="+mn-cs"/>
              </a:rPr>
              <a:t>compared with the cost of desktop hardware renewal, and virtualization has revitalized certain</a:t>
            </a:r>
          </a:p>
          <a:p>
            <a:pPr algn="l"/>
            <a:r>
              <a:rPr lang="en-US" sz="1400" kern="1200" baseline="0" dirty="0" smtClean="0">
                <a:solidFill>
                  <a:schemeClr val="tx1"/>
                </a:solidFill>
                <a:latin typeface="+mn-lt"/>
                <a:ea typeface="+mn-ea"/>
                <a:cs typeface="+mn-cs"/>
              </a:rPr>
              <a:t>outdated PCs. Further savings are expected, in particular lower electricity bills, with savings of about</a:t>
            </a:r>
          </a:p>
          <a:p>
            <a:pPr algn="l"/>
            <a:r>
              <a:rPr lang="en-US" sz="1400" kern="1200" baseline="0" dirty="0" smtClean="0">
                <a:solidFill>
                  <a:schemeClr val="tx1"/>
                </a:solidFill>
                <a:latin typeface="+mn-lt"/>
                <a:ea typeface="+mn-ea"/>
                <a:cs typeface="+mn-cs"/>
              </a:rPr>
              <a:t>2.2 </a:t>
            </a:r>
            <a:r>
              <a:rPr lang="en-US" sz="1400" kern="1200" baseline="0" dirty="0" err="1" smtClean="0">
                <a:solidFill>
                  <a:schemeClr val="tx1"/>
                </a:solidFill>
                <a:latin typeface="+mn-lt"/>
                <a:ea typeface="+mn-ea"/>
                <a:cs typeface="+mn-cs"/>
              </a:rPr>
              <a:t>GW</a:t>
            </a:r>
            <a:r>
              <a:rPr lang="en-US" sz="1400" kern="1200" baseline="0" dirty="0" smtClean="0">
                <a:solidFill>
                  <a:schemeClr val="tx1"/>
                </a:solidFill>
                <a:latin typeface="+mn-lt"/>
                <a:ea typeface="+mn-ea"/>
                <a:cs typeface="+mn-cs"/>
              </a:rPr>
              <a:t> over the next three years.</a:t>
            </a:r>
          </a:p>
          <a:p>
            <a:pPr algn="l"/>
            <a:r>
              <a:rPr lang="en-US" sz="1400" b="1" kern="1200" baseline="0" dirty="0" smtClean="0">
                <a:solidFill>
                  <a:schemeClr val="tx1"/>
                </a:solidFill>
                <a:latin typeface="+mn-lt"/>
                <a:ea typeface="+mn-ea"/>
                <a:cs typeface="+mn-cs"/>
              </a:rPr>
              <a:t>Improved efficiency and reliability</a:t>
            </a:r>
          </a:p>
          <a:p>
            <a:pPr algn="l"/>
            <a:r>
              <a:rPr lang="en-US" sz="1400" kern="1200" baseline="0" dirty="0" smtClean="0">
                <a:solidFill>
                  <a:schemeClr val="tx1"/>
                </a:solidFill>
                <a:latin typeface="+mn-lt"/>
                <a:ea typeface="+mn-ea"/>
                <a:cs typeface="+mn-cs"/>
              </a:rPr>
              <a:t>Le Bourget </a:t>
            </a:r>
            <a:r>
              <a:rPr lang="en-US" sz="1400" kern="1200" baseline="0" dirty="0" err="1" smtClean="0">
                <a:solidFill>
                  <a:schemeClr val="tx1"/>
                </a:solidFill>
                <a:latin typeface="+mn-lt"/>
                <a:ea typeface="+mn-ea"/>
                <a:cs typeface="+mn-cs"/>
              </a:rPr>
              <a:t>Communauté</a:t>
            </a:r>
            <a:r>
              <a:rPr lang="en-US" sz="1400" kern="1200" baseline="0" dirty="0" smtClean="0">
                <a:solidFill>
                  <a:schemeClr val="tx1"/>
                </a:solidFill>
                <a:latin typeface="+mn-lt"/>
                <a:ea typeface="+mn-ea"/>
                <a:cs typeface="+mn-cs"/>
              </a:rPr>
              <a:t> has not finished </a:t>
            </a:r>
            <a:r>
              <a:rPr lang="en-US" sz="1400" kern="1200" baseline="0" dirty="0" err="1" smtClean="0">
                <a:solidFill>
                  <a:schemeClr val="tx1"/>
                </a:solidFill>
                <a:latin typeface="+mn-lt"/>
                <a:ea typeface="+mn-ea"/>
                <a:cs typeface="+mn-cs"/>
              </a:rPr>
              <a:t>virtualizing</a:t>
            </a:r>
            <a:r>
              <a:rPr lang="en-US" sz="1400" kern="1200" baseline="0" dirty="0" smtClean="0">
                <a:solidFill>
                  <a:schemeClr val="tx1"/>
                </a:solidFill>
                <a:latin typeface="+mn-lt"/>
                <a:ea typeface="+mn-ea"/>
                <a:cs typeface="+mn-cs"/>
              </a:rPr>
              <a:t> yet, though. The CIO has now decided to</a:t>
            </a:r>
          </a:p>
          <a:p>
            <a:pPr algn="l"/>
            <a:r>
              <a:rPr lang="en-US" sz="1400" kern="1200" baseline="0" dirty="0" err="1" smtClean="0">
                <a:solidFill>
                  <a:schemeClr val="tx1"/>
                </a:solidFill>
                <a:latin typeface="+mn-lt"/>
                <a:ea typeface="+mn-ea"/>
                <a:cs typeface="+mn-cs"/>
              </a:rPr>
              <a:t>virtualize</a:t>
            </a:r>
            <a:r>
              <a:rPr lang="en-US" sz="1400" kern="1200" baseline="0" dirty="0" smtClean="0">
                <a:solidFill>
                  <a:schemeClr val="tx1"/>
                </a:solidFill>
                <a:latin typeface="+mn-lt"/>
                <a:ea typeface="+mn-ea"/>
                <a:cs typeface="+mn-cs"/>
              </a:rPr>
              <a:t> the VoIP system on </a:t>
            </a:r>
            <a:r>
              <a:rPr lang="en-US" sz="1400" kern="1200" baseline="0" dirty="0" err="1" smtClean="0">
                <a:solidFill>
                  <a:schemeClr val="tx1"/>
                </a:solidFill>
                <a:latin typeface="+mn-lt"/>
                <a:ea typeface="+mn-ea"/>
                <a:cs typeface="+mn-cs"/>
              </a:rPr>
              <a:t>IPv6</a:t>
            </a:r>
            <a:r>
              <a:rPr lang="en-US" sz="1400" kern="1200" baseline="0" dirty="0" smtClean="0">
                <a:solidFill>
                  <a:schemeClr val="tx1"/>
                </a:solidFill>
                <a:latin typeface="+mn-lt"/>
                <a:ea typeface="+mn-ea"/>
                <a:cs typeface="+mn-cs"/>
              </a:rPr>
              <a:t>, simultaneously improving the security of the network edge and</a:t>
            </a:r>
          </a:p>
          <a:p>
            <a:pPr algn="l"/>
            <a:r>
              <a:rPr lang="en-US" sz="1400" kern="1200" baseline="0" dirty="0" smtClean="0">
                <a:solidFill>
                  <a:schemeClr val="tx1"/>
                </a:solidFill>
                <a:latin typeface="+mn-lt"/>
                <a:ea typeface="+mn-ea"/>
                <a:cs typeface="+mn-cs"/>
              </a:rPr>
              <a:t>optimizing overall management of the network of virtual machines. The trigger for this new phase</a:t>
            </a:r>
          </a:p>
          <a:p>
            <a:pPr algn="l"/>
            <a:r>
              <a:rPr lang="en-US" sz="1400" kern="1200" baseline="0" dirty="0" smtClean="0">
                <a:solidFill>
                  <a:schemeClr val="tx1"/>
                </a:solidFill>
                <a:latin typeface="+mn-lt"/>
                <a:ea typeface="+mn-ea"/>
                <a:cs typeface="+mn-cs"/>
              </a:rPr>
              <a:t>was the installation of the Nexus </a:t>
            </a:r>
            <a:r>
              <a:rPr lang="en-US" sz="1400" kern="1200" baseline="0" dirty="0" err="1" smtClean="0">
                <a:solidFill>
                  <a:schemeClr val="tx1"/>
                </a:solidFill>
                <a:latin typeface="+mn-lt"/>
                <a:ea typeface="+mn-ea"/>
                <a:cs typeface="+mn-cs"/>
              </a:rPr>
              <a:t>1000V</a:t>
            </a:r>
            <a:r>
              <a:rPr lang="en-US" sz="1400" kern="1200" baseline="0" dirty="0" smtClean="0">
                <a:solidFill>
                  <a:schemeClr val="tx1"/>
                </a:solidFill>
                <a:latin typeface="+mn-lt"/>
                <a:ea typeface="+mn-ea"/>
                <a:cs typeface="+mn-cs"/>
              </a:rPr>
              <a:t> switch. “Without this switch it would have been impossible to</a:t>
            </a:r>
          </a:p>
          <a:p>
            <a:pPr algn="l"/>
            <a:r>
              <a:rPr lang="en-US" sz="1400" kern="1200" baseline="0" dirty="0" smtClean="0">
                <a:solidFill>
                  <a:schemeClr val="tx1"/>
                </a:solidFill>
                <a:latin typeface="+mn-lt"/>
                <a:ea typeface="+mn-ea"/>
                <a:cs typeface="+mn-cs"/>
              </a:rPr>
              <a:t>think about </a:t>
            </a:r>
            <a:r>
              <a:rPr lang="en-US" sz="1400" kern="1200" baseline="0" dirty="0" err="1" smtClean="0">
                <a:solidFill>
                  <a:schemeClr val="tx1"/>
                </a:solidFill>
                <a:latin typeface="+mn-lt"/>
                <a:ea typeface="+mn-ea"/>
                <a:cs typeface="+mn-cs"/>
              </a:rPr>
              <a:t>virtualizing</a:t>
            </a:r>
            <a:r>
              <a:rPr lang="en-US" sz="1400" kern="1200" baseline="0" dirty="0" smtClean="0">
                <a:solidFill>
                  <a:schemeClr val="tx1"/>
                </a:solidFill>
                <a:latin typeface="+mn-lt"/>
                <a:ea typeface="+mn-ea"/>
                <a:cs typeface="+mn-cs"/>
              </a:rPr>
              <a:t> the VoIP infrastructure,” says Larose. “It means I can deliver guaranteed </a:t>
            </a:r>
            <a:r>
              <a:rPr lang="en-US" sz="1400" kern="1200" baseline="0" dirty="0" err="1" smtClean="0">
                <a:solidFill>
                  <a:schemeClr val="tx1"/>
                </a:solidFill>
                <a:latin typeface="+mn-lt"/>
                <a:ea typeface="+mn-ea"/>
                <a:cs typeface="+mn-cs"/>
              </a:rPr>
              <a:t>QoS</a:t>
            </a:r>
            <a:endParaRPr lang="en-US" sz="1400" kern="1200" baseline="0" dirty="0" smtClean="0">
              <a:solidFill>
                <a:schemeClr val="tx1"/>
              </a:solidFill>
              <a:latin typeface="+mn-lt"/>
              <a:ea typeface="+mn-ea"/>
              <a:cs typeface="+mn-cs"/>
            </a:endParaRPr>
          </a:p>
          <a:p>
            <a:pPr algn="l"/>
            <a:r>
              <a:rPr lang="en-US" sz="1400" kern="1200" baseline="0" dirty="0" smtClean="0">
                <a:solidFill>
                  <a:schemeClr val="tx1"/>
                </a:solidFill>
                <a:latin typeface="+mn-lt"/>
                <a:ea typeface="+mn-ea"/>
                <a:cs typeface="+mn-cs"/>
              </a:rPr>
              <a:t>levels for my end users.” Configuration tasks can be carried out three times faster on the Nexus</a:t>
            </a:r>
          </a:p>
          <a:p>
            <a:pPr algn="l"/>
            <a:r>
              <a:rPr lang="en-US" sz="1400" kern="1200" baseline="0" dirty="0" err="1" smtClean="0">
                <a:solidFill>
                  <a:schemeClr val="tx1"/>
                </a:solidFill>
                <a:latin typeface="+mn-lt"/>
                <a:ea typeface="+mn-ea"/>
                <a:cs typeface="+mn-cs"/>
              </a:rPr>
              <a:t>1000V</a:t>
            </a:r>
            <a:r>
              <a:rPr lang="en-US" sz="1400" kern="1200" baseline="0" dirty="0" smtClean="0">
                <a:solidFill>
                  <a:schemeClr val="tx1"/>
                </a:solidFill>
                <a:latin typeface="+mn-lt"/>
                <a:ea typeface="+mn-ea"/>
                <a:cs typeface="+mn-cs"/>
              </a:rPr>
              <a:t>. “We’re spending one-third of the time we used to, and our </a:t>
            </a:r>
            <a:r>
              <a:rPr lang="en-US" sz="1400" kern="1200" baseline="0" dirty="0" err="1" smtClean="0">
                <a:solidFill>
                  <a:schemeClr val="tx1"/>
                </a:solidFill>
                <a:latin typeface="+mn-lt"/>
                <a:ea typeface="+mn-ea"/>
                <a:cs typeface="+mn-cs"/>
              </a:rPr>
              <a:t>VDI</a:t>
            </a:r>
            <a:r>
              <a:rPr lang="en-US" sz="1400" kern="1200" baseline="0" dirty="0" smtClean="0">
                <a:solidFill>
                  <a:schemeClr val="tx1"/>
                </a:solidFill>
                <a:latin typeface="+mn-lt"/>
                <a:ea typeface="+mn-ea"/>
                <a:cs typeface="+mn-cs"/>
              </a:rPr>
              <a:t> deployment is more reliable,”</a:t>
            </a:r>
          </a:p>
          <a:p>
            <a:pPr algn="l"/>
            <a:r>
              <a:rPr lang="en-US" sz="1400" kern="1200" baseline="0" dirty="0" smtClean="0">
                <a:solidFill>
                  <a:schemeClr val="tx1"/>
                </a:solidFill>
                <a:latin typeface="+mn-lt"/>
                <a:ea typeface="+mn-ea"/>
                <a:cs typeface="+mn-cs"/>
              </a:rPr>
              <a:t>says Larose. “In fact, with the Nexus </a:t>
            </a:r>
            <a:r>
              <a:rPr lang="en-US" sz="1400" kern="1200" baseline="0" dirty="0" err="1" smtClean="0">
                <a:solidFill>
                  <a:schemeClr val="tx1"/>
                </a:solidFill>
                <a:latin typeface="+mn-lt"/>
                <a:ea typeface="+mn-ea"/>
                <a:cs typeface="+mn-cs"/>
              </a:rPr>
              <a:t>1000V</a:t>
            </a:r>
            <a:r>
              <a:rPr lang="en-US" sz="1400" kern="1200" baseline="0" dirty="0" smtClean="0">
                <a:solidFill>
                  <a:schemeClr val="tx1"/>
                </a:solidFill>
                <a:latin typeface="+mn-lt"/>
                <a:ea typeface="+mn-ea"/>
                <a:cs typeface="+mn-cs"/>
              </a:rPr>
              <a:t>, we no longer have to think about virtualization. We just</a:t>
            </a:r>
          </a:p>
          <a:p>
            <a:pPr algn="l"/>
            <a:r>
              <a:rPr lang="en-US" sz="1400" kern="1200" baseline="0" dirty="0" err="1" smtClean="0">
                <a:solidFill>
                  <a:schemeClr val="tx1"/>
                </a:solidFill>
                <a:latin typeface="+mn-lt"/>
                <a:ea typeface="+mn-ea"/>
                <a:cs typeface="+mn-cs"/>
              </a:rPr>
              <a:t>virtualize</a:t>
            </a:r>
            <a:r>
              <a:rPr lang="en-US" sz="1400" kern="1200" baseline="0" dirty="0" smtClean="0">
                <a:solidFill>
                  <a:schemeClr val="tx1"/>
                </a:solidFill>
                <a:latin typeface="+mn-lt"/>
                <a:ea typeface="+mn-ea"/>
                <a:cs typeface="+mn-cs"/>
              </a:rPr>
              <a:t>, with no limits on what we want to do.”</a:t>
            </a:r>
          </a:p>
          <a:p>
            <a:pPr algn="l"/>
            <a:endParaRPr lang="en-US" sz="1400" kern="1200" baseline="0" dirty="0" smtClean="0">
              <a:solidFill>
                <a:schemeClr val="tx1"/>
              </a:solidFill>
              <a:latin typeface="+mn-lt"/>
              <a:ea typeface="+mn-ea"/>
              <a:cs typeface="+mn-cs"/>
            </a:endParaRPr>
          </a:p>
          <a:p>
            <a:pPr algn="l"/>
            <a:r>
              <a:rPr lang="en-US" sz="1400" b="1" kern="1200" baseline="0" dirty="0" smtClean="0">
                <a:solidFill>
                  <a:schemeClr val="tx1"/>
                </a:solidFill>
                <a:latin typeface="+mn-lt"/>
                <a:ea typeface="+mn-ea"/>
                <a:cs typeface="+mn-cs"/>
              </a:rPr>
              <a:t>Teams cooperate more effectively</a:t>
            </a:r>
          </a:p>
          <a:p>
            <a:pPr algn="l"/>
            <a:r>
              <a:rPr lang="en-US" sz="1400" kern="1200" baseline="0" dirty="0" smtClean="0">
                <a:solidFill>
                  <a:schemeClr val="tx1"/>
                </a:solidFill>
                <a:latin typeface="+mn-lt"/>
                <a:ea typeface="+mn-ea"/>
                <a:cs typeface="+mn-cs"/>
              </a:rPr>
              <a:t>The changes introduced by </a:t>
            </a:r>
            <a:r>
              <a:rPr lang="en-US" sz="1400" kern="1200" baseline="0" dirty="0" err="1" smtClean="0">
                <a:solidFill>
                  <a:schemeClr val="tx1"/>
                </a:solidFill>
                <a:latin typeface="+mn-lt"/>
                <a:ea typeface="+mn-ea"/>
                <a:cs typeface="+mn-cs"/>
              </a:rPr>
              <a:t>vSphere</a:t>
            </a:r>
            <a:r>
              <a:rPr lang="en-US" sz="1400" kern="1200" baseline="0" dirty="0" smtClean="0">
                <a:solidFill>
                  <a:schemeClr val="tx1"/>
                </a:solidFill>
                <a:latin typeface="+mn-lt"/>
                <a:ea typeface="+mn-ea"/>
                <a:cs typeface="+mn-cs"/>
              </a:rPr>
              <a:t> and the Nexus </a:t>
            </a:r>
            <a:r>
              <a:rPr lang="en-US" sz="1400" kern="1200" baseline="0" dirty="0" err="1" smtClean="0">
                <a:solidFill>
                  <a:schemeClr val="tx1"/>
                </a:solidFill>
                <a:latin typeface="+mn-lt"/>
                <a:ea typeface="+mn-ea"/>
                <a:cs typeface="+mn-cs"/>
              </a:rPr>
              <a:t>1000V</a:t>
            </a:r>
            <a:r>
              <a:rPr lang="en-US" sz="1400" kern="1200" baseline="0" dirty="0" smtClean="0">
                <a:solidFill>
                  <a:schemeClr val="tx1"/>
                </a:solidFill>
                <a:latin typeface="+mn-lt"/>
                <a:ea typeface="+mn-ea"/>
                <a:cs typeface="+mn-cs"/>
              </a:rPr>
              <a:t> go beyond the technical integration, with</a:t>
            </a:r>
          </a:p>
          <a:p>
            <a:pPr algn="l"/>
            <a:r>
              <a:rPr lang="en-US" sz="1400" kern="1200" baseline="0" dirty="0" smtClean="0">
                <a:solidFill>
                  <a:schemeClr val="tx1"/>
                </a:solidFill>
                <a:latin typeface="+mn-lt"/>
                <a:ea typeface="+mn-ea"/>
                <a:cs typeface="+mn-cs"/>
              </a:rPr>
              <a:t>network administrators and system administrators now cooperating more effectively. “The network</a:t>
            </a:r>
          </a:p>
          <a:p>
            <a:pPr algn="l"/>
            <a:r>
              <a:rPr lang="en-US" sz="1400" kern="1200" baseline="0" dirty="0" smtClean="0">
                <a:solidFill>
                  <a:schemeClr val="tx1"/>
                </a:solidFill>
                <a:latin typeface="+mn-lt"/>
                <a:ea typeface="+mn-ea"/>
                <a:cs typeface="+mn-cs"/>
              </a:rPr>
              <a:t>team is more comfortable now, because they’re back in control of a network, which was being</a:t>
            </a:r>
          </a:p>
          <a:p>
            <a:pPr algn="l"/>
            <a:r>
              <a:rPr lang="en-US" sz="1400" kern="1200" baseline="0" dirty="0" smtClean="0">
                <a:solidFill>
                  <a:schemeClr val="tx1"/>
                </a:solidFill>
                <a:latin typeface="+mn-lt"/>
                <a:ea typeface="+mn-ea"/>
                <a:cs typeface="+mn-cs"/>
              </a:rPr>
              <a:t>©2010 Cisco | VMware. All rights reserved.</a:t>
            </a:r>
          </a:p>
          <a:p>
            <a:pPr algn="l"/>
            <a:r>
              <a:rPr lang="en-US" sz="1400" kern="1200" baseline="0" dirty="0" smtClean="0">
                <a:solidFill>
                  <a:schemeClr val="tx1"/>
                </a:solidFill>
                <a:latin typeface="+mn-lt"/>
                <a:ea typeface="+mn-ea"/>
                <a:cs typeface="+mn-cs"/>
              </a:rPr>
              <a:t>managed by engineers from the server team,” says Larose. “The server team was configuring the</a:t>
            </a:r>
          </a:p>
          <a:p>
            <a:pPr algn="l"/>
            <a:r>
              <a:rPr lang="en-US" sz="1400" kern="1200" baseline="0" dirty="0" err="1" smtClean="0">
                <a:solidFill>
                  <a:schemeClr val="tx1"/>
                </a:solidFill>
                <a:latin typeface="+mn-lt"/>
                <a:ea typeface="+mn-ea"/>
                <a:cs typeface="+mn-cs"/>
              </a:rPr>
              <a:t>vswitches</a:t>
            </a:r>
            <a:r>
              <a:rPr lang="en-US" sz="1400" kern="1200" baseline="0" dirty="0" smtClean="0">
                <a:solidFill>
                  <a:schemeClr val="tx1"/>
                </a:solidFill>
                <a:latin typeface="+mn-lt"/>
                <a:ea typeface="+mn-ea"/>
                <a:cs typeface="+mn-cs"/>
              </a:rPr>
              <a:t>, but that’s not really their job.” The results are measurable; optimization of the network</a:t>
            </a:r>
          </a:p>
          <a:p>
            <a:pPr algn="l"/>
            <a:r>
              <a:rPr lang="en-US" sz="1400" kern="1200" baseline="0" dirty="0" smtClean="0">
                <a:solidFill>
                  <a:schemeClr val="tx1"/>
                </a:solidFill>
                <a:latin typeface="+mn-lt"/>
                <a:ea typeface="+mn-ea"/>
                <a:cs typeface="+mn-cs"/>
              </a:rPr>
              <a:t>hardware has resulted in improvements in overall reliability and security.</a:t>
            </a:r>
          </a:p>
          <a:p>
            <a:pPr algn="l"/>
            <a:r>
              <a:rPr lang="en-US" sz="1400" kern="1200" baseline="0" dirty="0" smtClean="0">
                <a:solidFill>
                  <a:schemeClr val="tx1"/>
                </a:solidFill>
                <a:latin typeface="+mn-lt"/>
                <a:ea typeface="+mn-ea"/>
                <a:cs typeface="+mn-cs"/>
              </a:rPr>
              <a:t>Training on the new switch was minimal, with the Nexus </a:t>
            </a:r>
            <a:r>
              <a:rPr lang="en-US" sz="1400" kern="1200" baseline="0" dirty="0" err="1" smtClean="0">
                <a:solidFill>
                  <a:schemeClr val="tx1"/>
                </a:solidFill>
                <a:latin typeface="+mn-lt"/>
                <a:ea typeface="+mn-ea"/>
                <a:cs typeface="+mn-cs"/>
              </a:rPr>
              <a:t>1000V</a:t>
            </a:r>
            <a:r>
              <a:rPr lang="en-US" sz="1400" kern="1200" baseline="0" dirty="0" smtClean="0">
                <a:solidFill>
                  <a:schemeClr val="tx1"/>
                </a:solidFill>
                <a:latin typeface="+mn-lt"/>
                <a:ea typeface="+mn-ea"/>
                <a:cs typeface="+mn-cs"/>
              </a:rPr>
              <a:t> based on the same operating system</a:t>
            </a:r>
          </a:p>
          <a:p>
            <a:pPr algn="l"/>
            <a:r>
              <a:rPr lang="en-US" sz="1400" kern="1200" baseline="0" dirty="0" smtClean="0">
                <a:solidFill>
                  <a:schemeClr val="tx1"/>
                </a:solidFill>
                <a:latin typeface="+mn-lt"/>
                <a:ea typeface="+mn-ea"/>
                <a:cs typeface="+mn-cs"/>
              </a:rPr>
              <a:t>as the Nexus 7000. Handover from the server team to the network team was facilitated, and the</a:t>
            </a:r>
          </a:p>
          <a:p>
            <a:pPr algn="l"/>
            <a:r>
              <a:rPr lang="en-US" sz="1400" kern="1200" baseline="0" dirty="0" smtClean="0">
                <a:solidFill>
                  <a:schemeClr val="tx1"/>
                </a:solidFill>
                <a:latin typeface="+mn-lt"/>
                <a:ea typeface="+mn-ea"/>
                <a:cs typeface="+mn-cs"/>
              </a:rPr>
              <a:t>network team now manages the virtual switches alongside the physical switches.</a:t>
            </a:r>
          </a:p>
          <a:p>
            <a:pPr algn="l"/>
            <a:r>
              <a:rPr lang="en-US" sz="1400" kern="1200" baseline="0" dirty="0" smtClean="0">
                <a:solidFill>
                  <a:schemeClr val="tx1"/>
                </a:solidFill>
                <a:latin typeface="+mn-lt"/>
                <a:ea typeface="+mn-ea"/>
                <a:cs typeface="+mn-cs"/>
              </a:rPr>
              <a:t>Larose plans in the future to deploy Dynamic ARP Inspection in order to run a virtual desktop</a:t>
            </a:r>
          </a:p>
          <a:p>
            <a:pPr algn="l"/>
            <a:r>
              <a:rPr lang="en-US" sz="1400" kern="1200" baseline="0" dirty="0" smtClean="0">
                <a:solidFill>
                  <a:schemeClr val="tx1"/>
                </a:solidFill>
                <a:latin typeface="+mn-lt"/>
                <a:ea typeface="+mn-ea"/>
                <a:cs typeface="+mn-cs"/>
              </a:rPr>
              <a:t>infrastructure that is as secure as the previous physical approach.</a:t>
            </a:r>
          </a:p>
          <a:p>
            <a:pPr algn="l"/>
            <a:r>
              <a:rPr lang="en-US" sz="1400" kern="1200" baseline="0" dirty="0" smtClean="0">
                <a:solidFill>
                  <a:schemeClr val="tx1"/>
                </a:solidFill>
                <a:latin typeface="+mn-lt"/>
                <a:ea typeface="+mn-ea"/>
                <a:cs typeface="+mn-cs"/>
              </a:rPr>
              <a:t>The next major project on the roadmap for Le Bourget </a:t>
            </a:r>
            <a:r>
              <a:rPr lang="en-US" sz="1400" kern="1200" baseline="0" dirty="0" err="1" smtClean="0">
                <a:solidFill>
                  <a:schemeClr val="tx1"/>
                </a:solidFill>
                <a:latin typeface="+mn-lt"/>
                <a:ea typeface="+mn-ea"/>
                <a:cs typeface="+mn-cs"/>
              </a:rPr>
              <a:t>Communauté</a:t>
            </a:r>
            <a:r>
              <a:rPr lang="en-US" sz="1400" kern="1200" baseline="0" dirty="0" smtClean="0">
                <a:solidFill>
                  <a:schemeClr val="tx1"/>
                </a:solidFill>
                <a:latin typeface="+mn-lt"/>
                <a:ea typeface="+mn-ea"/>
                <a:cs typeface="+mn-cs"/>
              </a:rPr>
              <a:t> is a disaster recovery plan.</a:t>
            </a:r>
          </a:p>
          <a:p>
            <a:pPr algn="l"/>
            <a:r>
              <a:rPr lang="en-US" sz="1400" kern="1200" baseline="0" dirty="0" smtClean="0">
                <a:solidFill>
                  <a:schemeClr val="tx1"/>
                </a:solidFill>
                <a:latin typeface="+mn-lt"/>
                <a:ea typeface="+mn-ea"/>
                <a:cs typeface="+mn-cs"/>
              </a:rPr>
              <a:t>“We’re looking at two options,” says Larose. “Either we build a secondary data center in one of the</a:t>
            </a:r>
          </a:p>
          <a:p>
            <a:pPr algn="l"/>
            <a:r>
              <a:rPr lang="en-US" sz="1400" kern="1200" baseline="0" dirty="0" smtClean="0">
                <a:solidFill>
                  <a:schemeClr val="tx1"/>
                </a:solidFill>
                <a:latin typeface="+mn-lt"/>
                <a:ea typeface="+mn-ea"/>
                <a:cs typeface="+mn-cs"/>
              </a:rPr>
              <a:t>two other municipalities or we opt for the </a:t>
            </a:r>
            <a:r>
              <a:rPr lang="en-US" sz="1400" kern="1200" baseline="0" dirty="0" err="1" smtClean="0">
                <a:solidFill>
                  <a:schemeClr val="tx1"/>
                </a:solidFill>
                <a:latin typeface="+mn-lt"/>
                <a:ea typeface="+mn-ea"/>
                <a:cs typeface="+mn-cs"/>
              </a:rPr>
              <a:t>vCloud</a:t>
            </a:r>
            <a:r>
              <a:rPr lang="en-US" sz="1400" kern="1200" baseline="0" dirty="0" smtClean="0">
                <a:solidFill>
                  <a:schemeClr val="tx1"/>
                </a:solidFill>
                <a:latin typeface="+mn-lt"/>
                <a:ea typeface="+mn-ea"/>
                <a:cs typeface="+mn-cs"/>
              </a:rPr>
              <a:t> solution, with our backup virtualized and hosted by</a:t>
            </a:r>
          </a:p>
          <a:p>
            <a:pPr algn="l"/>
            <a:r>
              <a:rPr lang="en-US" sz="1400" kern="1200" baseline="0" dirty="0" smtClean="0">
                <a:solidFill>
                  <a:schemeClr val="tx1"/>
                </a:solidFill>
                <a:latin typeface="+mn-lt"/>
                <a:ea typeface="+mn-ea"/>
                <a:cs typeface="+mn-cs"/>
              </a:rPr>
              <a:t>a service provider. That would give us real-time replication, like the first option, but at the moment</a:t>
            </a:r>
          </a:p>
          <a:p>
            <a:pPr algn="l"/>
            <a:r>
              <a:rPr lang="en-US" sz="1400" kern="1200" baseline="0" dirty="0" smtClean="0">
                <a:solidFill>
                  <a:schemeClr val="tx1"/>
                </a:solidFill>
                <a:latin typeface="+mn-lt"/>
                <a:ea typeface="+mn-ea"/>
                <a:cs typeface="+mn-cs"/>
              </a:rPr>
              <a:t>there aren’t any European </a:t>
            </a:r>
            <a:r>
              <a:rPr lang="en-US" sz="1400" kern="1200" baseline="0" dirty="0" err="1" smtClean="0">
                <a:solidFill>
                  <a:schemeClr val="tx1"/>
                </a:solidFill>
                <a:latin typeface="+mn-lt"/>
                <a:ea typeface="+mn-ea"/>
                <a:cs typeface="+mn-cs"/>
              </a:rPr>
              <a:t>vCloud</a:t>
            </a:r>
            <a:r>
              <a:rPr lang="en-US" sz="1400" kern="1200" baseline="0" dirty="0" smtClean="0">
                <a:solidFill>
                  <a:schemeClr val="tx1"/>
                </a:solidFill>
                <a:latin typeface="+mn-lt"/>
                <a:ea typeface="+mn-ea"/>
                <a:cs typeface="+mn-cs"/>
              </a:rPr>
              <a:t> providers.”</a:t>
            </a:r>
          </a:p>
          <a:p>
            <a:pPr algn="l"/>
            <a:r>
              <a:rPr lang="en-US" sz="1400" b="1" kern="1200" baseline="0" dirty="0" smtClean="0">
                <a:solidFill>
                  <a:schemeClr val="tx1"/>
                </a:solidFill>
                <a:latin typeface="+mn-lt"/>
                <a:ea typeface="+mn-ea"/>
                <a:cs typeface="+mn-cs"/>
              </a:rPr>
              <a:t>For more details, see:</a:t>
            </a:r>
          </a:p>
          <a:p>
            <a:pPr algn="l"/>
            <a:r>
              <a:rPr lang="en-US" sz="1400" kern="1200" baseline="0" dirty="0" smtClean="0">
                <a:solidFill>
                  <a:schemeClr val="tx1"/>
                </a:solidFill>
                <a:latin typeface="+mn-lt"/>
                <a:ea typeface="+mn-ea"/>
                <a:cs typeface="+mn-cs"/>
              </a:rPr>
              <a:t>http://www.cisco.com/go/nexus1000v</a:t>
            </a:r>
          </a:p>
          <a:p>
            <a:pPr algn="l"/>
            <a:r>
              <a:rPr lang="en-US" sz="1400" kern="1200" baseline="0" dirty="0" smtClean="0">
                <a:solidFill>
                  <a:schemeClr val="tx1"/>
                </a:solidFill>
                <a:latin typeface="+mn-lt"/>
                <a:ea typeface="+mn-ea"/>
                <a:cs typeface="+mn-cs"/>
              </a:rPr>
              <a:t>http://www.cisco.com/go/nexus</a:t>
            </a:r>
          </a:p>
          <a:p>
            <a:pPr algn="l"/>
            <a:r>
              <a:rPr lang="en-US" sz="1400" kern="1200" baseline="0" dirty="0" smtClean="0">
                <a:solidFill>
                  <a:schemeClr val="tx1"/>
                </a:solidFill>
                <a:latin typeface="+mn-lt"/>
                <a:ea typeface="+mn-ea"/>
                <a:cs typeface="+mn-cs"/>
              </a:rPr>
              <a:t>http://www.vmware.com/solutions/partners/alliances/cisco.html</a:t>
            </a:r>
          </a:p>
          <a:p>
            <a:pPr algn="l"/>
            <a:r>
              <a:rPr lang="fr-FR" sz="1400" b="1" kern="1200" baseline="0" dirty="0" smtClean="0">
                <a:solidFill>
                  <a:schemeClr val="tx1"/>
                </a:solidFill>
                <a:latin typeface="+mn-lt"/>
                <a:ea typeface="+mn-ea"/>
                <a:cs typeface="+mn-cs"/>
              </a:rPr>
              <a:t>Le Bourget </a:t>
            </a:r>
            <a:r>
              <a:rPr lang="fr-FR" sz="1400" b="1" kern="1200" baseline="0" dirty="0" err="1" smtClean="0">
                <a:solidFill>
                  <a:schemeClr val="tx1"/>
                </a:solidFill>
                <a:latin typeface="+mn-lt"/>
                <a:ea typeface="+mn-ea"/>
                <a:cs typeface="+mn-cs"/>
              </a:rPr>
              <a:t>Airport</a:t>
            </a:r>
            <a:r>
              <a:rPr lang="fr-FR" sz="1400" b="1" kern="1200" baseline="0" dirty="0" smtClean="0">
                <a:solidFill>
                  <a:schemeClr val="tx1"/>
                </a:solidFill>
                <a:latin typeface="+mn-lt"/>
                <a:ea typeface="+mn-ea"/>
                <a:cs typeface="+mn-cs"/>
              </a:rPr>
              <a:t> Municipal </a:t>
            </a:r>
            <a:r>
              <a:rPr lang="fr-FR" sz="1400" b="1" kern="1200" baseline="0" dirty="0" err="1" smtClean="0">
                <a:solidFill>
                  <a:schemeClr val="tx1"/>
                </a:solidFill>
                <a:latin typeface="+mn-lt"/>
                <a:ea typeface="+mn-ea"/>
                <a:cs typeface="+mn-cs"/>
              </a:rPr>
              <a:t>Community</a:t>
            </a:r>
            <a:endParaRPr lang="fr-FR" sz="1400" b="1" kern="1200" baseline="0" dirty="0" smtClean="0">
              <a:solidFill>
                <a:schemeClr val="tx1"/>
              </a:solidFill>
              <a:latin typeface="+mn-lt"/>
              <a:ea typeface="+mn-ea"/>
              <a:cs typeface="+mn-cs"/>
            </a:endParaRPr>
          </a:p>
          <a:p>
            <a:pPr algn="l"/>
            <a:r>
              <a:rPr lang="en-US" sz="1400" kern="1200" baseline="0" dirty="0" smtClean="0">
                <a:solidFill>
                  <a:schemeClr val="tx1"/>
                </a:solidFill>
                <a:latin typeface="+mn-lt"/>
                <a:ea typeface="+mn-ea"/>
                <a:cs typeface="+mn-cs"/>
              </a:rPr>
              <a:t>Nearly 100% virtualized! For David Larose, CIO of the </a:t>
            </a:r>
            <a:r>
              <a:rPr lang="en-US" sz="1400" kern="1200" baseline="0" dirty="0" err="1" smtClean="0">
                <a:solidFill>
                  <a:schemeClr val="tx1"/>
                </a:solidFill>
                <a:latin typeface="+mn-lt"/>
                <a:ea typeface="+mn-ea"/>
                <a:cs typeface="+mn-cs"/>
              </a:rPr>
              <a:t>Communauté</a:t>
            </a:r>
            <a:r>
              <a:rPr lang="en-US" sz="1400" kern="1200" baseline="0" dirty="0" smtClean="0">
                <a:solidFill>
                  <a:schemeClr val="tx1"/>
                </a:solidFill>
                <a:latin typeface="+mn-lt"/>
                <a:ea typeface="+mn-ea"/>
                <a:cs typeface="+mn-cs"/>
              </a:rPr>
              <a:t> de communes - Le Bourget Airport the sky's the limit when it comes to</a:t>
            </a:r>
          </a:p>
          <a:p>
            <a:pPr algn="l"/>
            <a:r>
              <a:rPr lang="en-US" sz="1400" kern="1200" baseline="0" dirty="0" err="1" smtClean="0">
                <a:solidFill>
                  <a:schemeClr val="tx1"/>
                </a:solidFill>
                <a:latin typeface="+mn-lt"/>
                <a:ea typeface="+mn-ea"/>
                <a:cs typeface="+mn-cs"/>
              </a:rPr>
              <a:t>virtualizing</a:t>
            </a:r>
            <a:r>
              <a:rPr lang="en-US" sz="1400" kern="1200" baseline="0" dirty="0" smtClean="0">
                <a:solidFill>
                  <a:schemeClr val="tx1"/>
                </a:solidFill>
                <a:latin typeface="+mn-lt"/>
                <a:ea typeface="+mn-ea"/>
                <a:cs typeface="+mn-cs"/>
              </a:rPr>
              <a:t> the IT infrastructure. Servers, storage, desktops, DMZ, VoIP - all are virtualized. How does he do it? With VMware </a:t>
            </a:r>
            <a:r>
              <a:rPr lang="en-US" sz="1400" kern="1200" baseline="0" dirty="0" err="1" smtClean="0">
                <a:solidFill>
                  <a:schemeClr val="tx1"/>
                </a:solidFill>
                <a:latin typeface="+mn-lt"/>
                <a:ea typeface="+mn-ea"/>
                <a:cs typeface="+mn-cs"/>
              </a:rPr>
              <a:t>vSphere</a:t>
            </a:r>
            <a:r>
              <a:rPr lang="en-US" sz="1400" kern="1200" baseline="0" dirty="0" smtClean="0">
                <a:solidFill>
                  <a:schemeClr val="tx1"/>
                </a:solidFill>
                <a:latin typeface="+mn-lt"/>
                <a:ea typeface="+mn-ea"/>
                <a:cs typeface="+mn-cs"/>
              </a:rPr>
              <a:t> and the Cisco</a:t>
            </a:r>
          </a:p>
          <a:p>
            <a:pPr algn="l"/>
            <a:r>
              <a:rPr lang="en-US" sz="1400" kern="1200" baseline="0" dirty="0" smtClean="0">
                <a:solidFill>
                  <a:schemeClr val="tx1"/>
                </a:solidFill>
                <a:latin typeface="+mn-lt"/>
                <a:ea typeface="+mn-ea"/>
                <a:cs typeface="+mn-cs"/>
              </a:rPr>
              <a:t>Nexus </a:t>
            </a:r>
            <a:r>
              <a:rPr lang="en-US" sz="1400" kern="1200" baseline="0" dirty="0" err="1" smtClean="0">
                <a:solidFill>
                  <a:schemeClr val="tx1"/>
                </a:solidFill>
                <a:latin typeface="+mn-lt"/>
                <a:ea typeface="+mn-ea"/>
                <a:cs typeface="+mn-cs"/>
              </a:rPr>
              <a:t>1000v</a:t>
            </a:r>
            <a:r>
              <a:rPr lang="en-US" sz="1400" kern="1200" baseline="0" dirty="0" smtClean="0">
                <a:solidFill>
                  <a:schemeClr val="tx1"/>
                </a:solidFill>
                <a:latin typeface="+mn-lt"/>
                <a:ea typeface="+mn-ea"/>
                <a:cs typeface="+mn-cs"/>
              </a:rPr>
              <a:t> virtual switch. "Without the Nexus </a:t>
            </a:r>
            <a:r>
              <a:rPr lang="en-US" sz="1400" kern="1200" baseline="0" dirty="0" err="1" smtClean="0">
                <a:solidFill>
                  <a:schemeClr val="tx1"/>
                </a:solidFill>
                <a:latin typeface="+mn-lt"/>
                <a:ea typeface="+mn-ea"/>
                <a:cs typeface="+mn-cs"/>
              </a:rPr>
              <a:t>1000v</a:t>
            </a:r>
            <a:r>
              <a:rPr lang="en-US" sz="1400" kern="1200" baseline="0" dirty="0" smtClean="0">
                <a:solidFill>
                  <a:schemeClr val="tx1"/>
                </a:solidFill>
                <a:latin typeface="+mn-lt"/>
                <a:ea typeface="+mn-ea"/>
                <a:cs typeface="+mn-cs"/>
              </a:rPr>
              <a:t> and </a:t>
            </a:r>
            <a:r>
              <a:rPr lang="en-US" sz="1400" kern="1200" baseline="0" dirty="0" err="1" smtClean="0">
                <a:solidFill>
                  <a:schemeClr val="tx1"/>
                </a:solidFill>
                <a:latin typeface="+mn-lt"/>
                <a:ea typeface="+mn-ea"/>
                <a:cs typeface="+mn-cs"/>
              </a:rPr>
              <a:t>vSphere</a:t>
            </a:r>
            <a:r>
              <a:rPr lang="en-US" sz="1400" kern="1200" baseline="0" dirty="0" smtClean="0">
                <a:solidFill>
                  <a:schemeClr val="tx1"/>
                </a:solidFill>
                <a:latin typeface="+mn-lt"/>
                <a:ea typeface="+mn-ea"/>
                <a:cs typeface="+mn-cs"/>
              </a:rPr>
              <a:t> products, we wouldn't have felt so confident about </a:t>
            </a:r>
            <a:r>
              <a:rPr lang="en-US" sz="1400" kern="1200" baseline="0" dirty="0" err="1" smtClean="0">
                <a:solidFill>
                  <a:schemeClr val="tx1"/>
                </a:solidFill>
                <a:latin typeface="+mn-lt"/>
                <a:ea typeface="+mn-ea"/>
                <a:cs typeface="+mn-cs"/>
              </a:rPr>
              <a:t>virtualizing</a:t>
            </a:r>
            <a:r>
              <a:rPr lang="en-US" sz="1400" kern="1200" baseline="0" dirty="0" smtClean="0">
                <a:solidFill>
                  <a:schemeClr val="tx1"/>
                </a:solidFill>
                <a:latin typeface="+mn-lt"/>
                <a:ea typeface="+mn-ea"/>
                <a:cs typeface="+mn-cs"/>
              </a:rPr>
              <a:t> our VoIP</a:t>
            </a:r>
          </a:p>
          <a:p>
            <a:pPr algn="l"/>
            <a:r>
              <a:rPr lang="en-US" sz="1400" kern="1200" baseline="0" dirty="0" smtClean="0">
                <a:solidFill>
                  <a:schemeClr val="tx1"/>
                </a:solidFill>
                <a:latin typeface="+mn-lt"/>
                <a:ea typeface="+mn-ea"/>
                <a:cs typeface="+mn-cs"/>
              </a:rPr>
              <a:t>deployment. Today we're ready to </a:t>
            </a:r>
            <a:r>
              <a:rPr lang="en-US" sz="1400" kern="1200" baseline="0" dirty="0" err="1" smtClean="0">
                <a:solidFill>
                  <a:schemeClr val="tx1"/>
                </a:solidFill>
                <a:latin typeface="+mn-lt"/>
                <a:ea typeface="+mn-ea"/>
                <a:cs typeface="+mn-cs"/>
              </a:rPr>
              <a:t>virtualize</a:t>
            </a:r>
            <a:r>
              <a:rPr lang="en-US" sz="1400" kern="1200" baseline="0" dirty="0" smtClean="0">
                <a:solidFill>
                  <a:schemeClr val="tx1"/>
                </a:solidFill>
                <a:latin typeface="+mn-lt"/>
                <a:ea typeface="+mn-ea"/>
                <a:cs typeface="+mn-cs"/>
              </a:rPr>
              <a:t> everything. There's no limits!" says David Larose.</a:t>
            </a:r>
          </a:p>
          <a:p>
            <a:pPr algn="l"/>
            <a:endParaRPr lang="en-US" sz="1400" kern="1200" baseline="0" dirty="0" smtClean="0">
              <a:solidFill>
                <a:schemeClr val="tx1"/>
              </a:solidFill>
              <a:latin typeface="+mn-lt"/>
              <a:ea typeface="+mn-ea"/>
              <a:cs typeface="+mn-cs"/>
            </a:endParaRPr>
          </a:p>
          <a:p>
            <a:pPr algn="l"/>
            <a:endParaRPr lang="en-US" dirty="0" smtClean="0"/>
          </a:p>
          <a:p>
            <a:pPr algn="l"/>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4"/>
          <p:cNvSpPr>
            <a:spLocks noGrp="1" noChangeArrowheads="1"/>
          </p:cNvSpPr>
          <p:nvPr>
            <p:ph type="body" idx="1"/>
          </p:nvPr>
        </p:nvSpPr>
        <p:spPr>
          <a:noFill/>
          <a:ln/>
        </p:spPr>
        <p:txBody>
          <a:bodyPr/>
          <a:lstStyle/>
          <a:p>
            <a:endParaRPr lang="en-US" sz="1400" b="1" i="0" u="none" strike="noStrike" baseline="0" dirty="0" smtClean="0"/>
          </a:p>
          <a:p>
            <a:endParaRPr lang="en-US" sz="1400" b="1" i="0" u="none" strike="noStrike" baseline="0" dirty="0" smtClean="0"/>
          </a:p>
          <a:p>
            <a:r>
              <a:rPr lang="en-US" sz="1400" b="1" i="0" u="none" strike="noStrike" baseline="0" dirty="0" smtClean="0"/>
              <a:t>http://www.cisco.com/web/strategy/docs/gov/paoffice_cs.pdf</a:t>
            </a:r>
          </a:p>
          <a:p>
            <a:r>
              <a:rPr lang="en-US" sz="1400" b="1" i="0" u="none" strike="noStrike" baseline="0" dirty="0" smtClean="0"/>
              <a:t>Business Challenge</a:t>
            </a:r>
          </a:p>
          <a:p>
            <a:r>
              <a:rPr lang="en-US" sz="1400" b="0" i="0" u="none" strike="noStrike" kern="1200" baseline="0" dirty="0" smtClean="0">
                <a:solidFill>
                  <a:schemeClr val="tx1"/>
                </a:solidFill>
                <a:latin typeface="+mn-lt"/>
                <a:ea typeface="+mn-ea"/>
                <a:cs typeface="+mn-cs"/>
              </a:rPr>
              <a:t>The Pennsylvania Office of Attorney General (</a:t>
            </a:r>
            <a:r>
              <a:rPr lang="en-US" sz="1400" b="0" i="0" u="none" strike="noStrike" kern="1200" baseline="0" dirty="0" err="1" smtClean="0">
                <a:solidFill>
                  <a:schemeClr val="tx1"/>
                </a:solidFill>
                <a:latin typeface="+mn-lt"/>
                <a:ea typeface="+mn-ea"/>
                <a:cs typeface="+mn-cs"/>
              </a:rPr>
              <a:t>OAG</a:t>
            </a:r>
            <a:r>
              <a:rPr lang="en-US" sz="1400" b="0" i="0" u="none" strike="noStrike" kern="1200" baseline="0" dirty="0" smtClean="0">
                <a:solidFill>
                  <a:schemeClr val="tx1"/>
                </a:solidFill>
                <a:latin typeface="+mn-lt"/>
                <a:ea typeface="+mn-ea"/>
                <a:cs typeface="+mn-cs"/>
              </a:rPr>
              <a:t>) has</a:t>
            </a:r>
          </a:p>
          <a:p>
            <a:r>
              <a:rPr lang="en-US" sz="1400" b="0" i="0" u="none" strike="noStrike" kern="1200" baseline="0" dirty="0" smtClean="0">
                <a:solidFill>
                  <a:schemeClr val="tx1"/>
                </a:solidFill>
                <a:latin typeface="+mn-lt"/>
                <a:ea typeface="+mn-ea"/>
                <a:cs typeface="+mn-cs"/>
              </a:rPr>
              <a:t>a proud history as one of the oldest government</a:t>
            </a:r>
          </a:p>
          <a:p>
            <a:r>
              <a:rPr lang="en-US" sz="1400" b="0" i="0" u="none" strike="noStrike" kern="1200" baseline="0" dirty="0" smtClean="0">
                <a:solidFill>
                  <a:schemeClr val="tx1"/>
                </a:solidFill>
                <a:latin typeface="+mn-lt"/>
                <a:ea typeface="+mn-ea"/>
                <a:cs typeface="+mn-cs"/>
              </a:rPr>
              <a:t>organizations in America. The </a:t>
            </a:r>
            <a:r>
              <a:rPr lang="en-US" sz="1400" b="0" i="0" u="none" strike="noStrike" kern="1200" baseline="0" dirty="0" err="1" smtClean="0">
                <a:solidFill>
                  <a:schemeClr val="tx1"/>
                </a:solidFill>
                <a:latin typeface="+mn-lt"/>
                <a:ea typeface="+mn-ea"/>
                <a:cs typeface="+mn-cs"/>
              </a:rPr>
              <a:t>OAG</a:t>
            </a:r>
            <a:r>
              <a:rPr lang="en-US" sz="1400" b="0" i="0" u="none" strike="noStrike" kern="1200" baseline="0" dirty="0" smtClean="0">
                <a:solidFill>
                  <a:schemeClr val="tx1"/>
                </a:solidFill>
                <a:latin typeface="+mn-lt"/>
                <a:ea typeface="+mn-ea"/>
                <a:cs typeface="+mn-cs"/>
              </a:rPr>
              <a:t> is an independent</a:t>
            </a:r>
          </a:p>
          <a:p>
            <a:r>
              <a:rPr lang="en-US" sz="1400" b="0" i="0" u="none" strike="noStrike" kern="1200" baseline="0" dirty="0" smtClean="0">
                <a:solidFill>
                  <a:schemeClr val="tx1"/>
                </a:solidFill>
                <a:latin typeface="+mn-lt"/>
                <a:ea typeface="+mn-ea"/>
                <a:cs typeface="+mn-cs"/>
              </a:rPr>
              <a:t>office, serving as the chief law enforcement office in the</a:t>
            </a:r>
          </a:p>
          <a:p>
            <a:r>
              <a:rPr lang="en-US" sz="1400" b="0" i="0" u="none" strike="noStrike" kern="1200" baseline="0" dirty="0" smtClean="0">
                <a:solidFill>
                  <a:schemeClr val="tx1"/>
                </a:solidFill>
                <a:latin typeface="+mn-lt"/>
                <a:ea typeface="+mn-ea"/>
                <a:cs typeface="+mn-cs"/>
              </a:rPr>
              <a:t>Commonwealth. In this capacity, the agency performs a</a:t>
            </a:r>
          </a:p>
          <a:p>
            <a:r>
              <a:rPr lang="en-US" sz="1400" b="0" i="0" u="none" strike="noStrike" kern="1200" baseline="0" dirty="0" smtClean="0">
                <a:solidFill>
                  <a:schemeClr val="tx1"/>
                </a:solidFill>
                <a:latin typeface="+mn-lt"/>
                <a:ea typeface="+mn-ea"/>
                <a:cs typeface="+mn-cs"/>
              </a:rPr>
              <a:t>broad range of functions, including investigating and</a:t>
            </a:r>
          </a:p>
          <a:p>
            <a:r>
              <a:rPr lang="en-US" sz="1400" b="0" i="0" u="none" strike="noStrike" kern="1200" baseline="0" dirty="0" smtClean="0">
                <a:solidFill>
                  <a:schemeClr val="tx1"/>
                </a:solidFill>
                <a:latin typeface="+mn-lt"/>
                <a:ea typeface="+mn-ea"/>
                <a:cs typeface="+mn-cs"/>
              </a:rPr>
              <a:t>prosecuting criminal cases; representing Commonwealth</a:t>
            </a:r>
          </a:p>
          <a:p>
            <a:r>
              <a:rPr lang="en-US" sz="1400" b="0" i="0" u="none" strike="noStrike" kern="1200" baseline="0" dirty="0" smtClean="0">
                <a:solidFill>
                  <a:schemeClr val="tx1"/>
                </a:solidFill>
                <a:latin typeface="+mn-lt"/>
                <a:ea typeface="+mn-ea"/>
                <a:cs typeface="+mn-cs"/>
              </a:rPr>
              <a:t>agencies in civil litigation; providing legal reviews of all</a:t>
            </a:r>
          </a:p>
          <a:p>
            <a:r>
              <a:rPr lang="en-US" sz="1400" b="0" i="0" u="none" strike="noStrike" kern="1200" baseline="0" dirty="0" smtClean="0">
                <a:solidFill>
                  <a:schemeClr val="tx1"/>
                </a:solidFill>
                <a:latin typeface="+mn-lt"/>
                <a:ea typeface="+mn-ea"/>
                <a:cs typeface="+mn-cs"/>
              </a:rPr>
              <a:t>state agency contracts; investigating, mediating, and</a:t>
            </a:r>
          </a:p>
          <a:p>
            <a:r>
              <a:rPr lang="en-US" sz="1400" b="0" i="0" u="none" strike="noStrike" kern="1200" baseline="0" dirty="0" smtClean="0">
                <a:solidFill>
                  <a:schemeClr val="tx1"/>
                </a:solidFill>
                <a:latin typeface="+mn-lt"/>
                <a:ea typeface="+mn-ea"/>
                <a:cs typeface="+mn-cs"/>
              </a:rPr>
              <a:t>prosecuting consumer protection matters; and managing</a:t>
            </a:r>
          </a:p>
          <a:p>
            <a:r>
              <a:rPr lang="en-US" sz="1400" b="0" i="0" u="none" strike="noStrike" kern="1200" baseline="0" dirty="0" smtClean="0">
                <a:solidFill>
                  <a:schemeClr val="tx1"/>
                </a:solidFill>
                <a:latin typeface="+mn-lt"/>
                <a:ea typeface="+mn-ea"/>
                <a:cs typeface="+mn-cs"/>
              </a:rPr>
              <a:t>a host of other public protection actions. With nearly 900</a:t>
            </a:r>
          </a:p>
          <a:p>
            <a:r>
              <a:rPr lang="en-US" sz="1400" b="0" i="0" u="none" strike="noStrike" kern="1200" baseline="0" dirty="0" smtClean="0">
                <a:solidFill>
                  <a:schemeClr val="tx1"/>
                </a:solidFill>
                <a:latin typeface="+mn-lt"/>
                <a:ea typeface="+mn-ea"/>
                <a:cs typeface="+mn-cs"/>
              </a:rPr>
              <a:t>employees based in 22 locations, it is an office that must</a:t>
            </a:r>
          </a:p>
          <a:p>
            <a:r>
              <a:rPr lang="en-US" sz="1400" b="0" i="0" u="none" strike="noStrike" kern="1200" baseline="0" dirty="0" smtClean="0">
                <a:solidFill>
                  <a:schemeClr val="tx1"/>
                </a:solidFill>
                <a:latin typeface="+mn-lt"/>
                <a:ea typeface="+mn-ea"/>
                <a:cs typeface="+mn-cs"/>
              </a:rPr>
              <a:t>stay competitive with some of the largest, most powerful,</a:t>
            </a:r>
          </a:p>
          <a:p>
            <a:r>
              <a:rPr lang="en-US" sz="1400" b="0" i="0" u="none" strike="noStrike" kern="1200" baseline="0" dirty="0" smtClean="0">
                <a:solidFill>
                  <a:schemeClr val="tx1"/>
                </a:solidFill>
                <a:latin typeface="+mn-lt"/>
                <a:ea typeface="+mn-ea"/>
                <a:cs typeface="+mn-cs"/>
              </a:rPr>
              <a:t>and most well-funded law firms in the country.</a:t>
            </a:r>
          </a:p>
          <a:p>
            <a:r>
              <a:rPr lang="en-US" sz="1400" b="0" i="0" u="none" strike="noStrike" kern="1200" baseline="0" dirty="0" smtClean="0">
                <a:solidFill>
                  <a:schemeClr val="tx1"/>
                </a:solidFill>
                <a:latin typeface="+mn-lt"/>
                <a:ea typeface="+mn-ea"/>
                <a:cs typeface="+mn-cs"/>
              </a:rPr>
              <a:t>“We have to compete with suspected criminals and the</a:t>
            </a:r>
          </a:p>
          <a:p>
            <a:r>
              <a:rPr lang="en-US" sz="1400" b="0" i="0" u="none" strike="noStrike" kern="1200" baseline="0" dirty="0" smtClean="0">
                <a:solidFill>
                  <a:schemeClr val="tx1"/>
                </a:solidFill>
                <a:latin typeface="+mn-lt"/>
                <a:ea typeface="+mn-ea"/>
                <a:cs typeface="+mn-cs"/>
              </a:rPr>
              <a:t>firms who represent them,” says George White, chief</a:t>
            </a:r>
          </a:p>
          <a:p>
            <a:r>
              <a:rPr lang="en-US" sz="1400" b="0" i="0" u="none" strike="noStrike" kern="1200" baseline="0" dirty="0" smtClean="0">
                <a:solidFill>
                  <a:schemeClr val="tx1"/>
                </a:solidFill>
                <a:latin typeface="+mn-lt"/>
                <a:ea typeface="+mn-ea"/>
                <a:cs typeface="+mn-cs"/>
              </a:rPr>
              <a:t>information officer for the Pennsylvania Attorney</a:t>
            </a:r>
          </a:p>
          <a:p>
            <a:r>
              <a:rPr lang="en-US" sz="1400" b="0" i="0" u="none" strike="noStrike" kern="1200" baseline="0" dirty="0" smtClean="0">
                <a:solidFill>
                  <a:schemeClr val="tx1"/>
                </a:solidFill>
                <a:latin typeface="+mn-lt"/>
                <a:ea typeface="+mn-ea"/>
                <a:cs typeface="+mn-cs"/>
              </a:rPr>
              <a:t>General’s Office. “Often times, they have access to just</a:t>
            </a:r>
          </a:p>
          <a:p>
            <a:r>
              <a:rPr lang="en-US" sz="1400" b="0" i="0" u="none" strike="noStrike" kern="1200" baseline="0" dirty="0" smtClean="0">
                <a:solidFill>
                  <a:schemeClr val="tx1"/>
                </a:solidFill>
                <a:latin typeface="+mn-lt"/>
                <a:ea typeface="+mn-ea"/>
                <a:cs typeface="+mn-cs"/>
              </a:rPr>
              <a:t>as much funding as the law enforcement agencies that</a:t>
            </a:r>
          </a:p>
          <a:p>
            <a:r>
              <a:rPr lang="en-US" sz="1400" b="0" i="0" u="none" strike="noStrike" kern="1200" baseline="0" dirty="0" smtClean="0">
                <a:solidFill>
                  <a:schemeClr val="tx1"/>
                </a:solidFill>
                <a:latin typeface="+mn-lt"/>
                <a:ea typeface="+mn-ea"/>
                <a:cs typeface="+mn-cs"/>
              </a:rPr>
              <a:t>are going after them.”</a:t>
            </a:r>
          </a:p>
          <a:p>
            <a:r>
              <a:rPr lang="en-US" sz="1400" b="0" i="0" u="none" strike="noStrike" kern="1200" baseline="0" dirty="0" smtClean="0">
                <a:solidFill>
                  <a:schemeClr val="tx1"/>
                </a:solidFill>
                <a:latin typeface="+mn-lt"/>
                <a:ea typeface="+mn-ea"/>
                <a:cs typeface="+mn-cs"/>
              </a:rPr>
              <a:t>When White came into the office in 2005, he found that the </a:t>
            </a:r>
            <a:r>
              <a:rPr lang="en-US" sz="1400" b="0" i="0" u="none" strike="noStrike" kern="1200" baseline="0" dirty="0" err="1" smtClean="0">
                <a:solidFill>
                  <a:schemeClr val="tx1"/>
                </a:solidFill>
                <a:latin typeface="+mn-lt"/>
                <a:ea typeface="+mn-ea"/>
                <a:cs typeface="+mn-cs"/>
              </a:rPr>
              <a:t>OAG’s</a:t>
            </a:r>
            <a:r>
              <a:rPr lang="en-US" sz="1400" b="0" i="0" u="none" strike="noStrike" kern="1200" baseline="0" dirty="0" smtClean="0">
                <a:solidFill>
                  <a:schemeClr val="tx1"/>
                </a:solidFill>
                <a:latin typeface="+mn-lt"/>
                <a:ea typeface="+mn-ea"/>
                <a:cs typeface="+mn-cs"/>
              </a:rPr>
              <a:t> IT infrastructure was outdated</a:t>
            </a:r>
          </a:p>
          <a:p>
            <a:r>
              <a:rPr lang="en-US" sz="1400" b="0" i="0" u="none" strike="noStrike" kern="1200" baseline="0" dirty="0" smtClean="0">
                <a:solidFill>
                  <a:schemeClr val="tx1"/>
                </a:solidFill>
                <a:latin typeface="+mn-lt"/>
                <a:ea typeface="+mn-ea"/>
                <a:cs typeface="+mn-cs"/>
              </a:rPr>
              <a:t>and outmoded. He discovered that the environment had fallen into disarray, with aging and</a:t>
            </a:r>
          </a:p>
          <a:p>
            <a:r>
              <a:rPr lang="en-US" sz="1400" b="0" i="0" u="none" strike="noStrike" kern="1200" baseline="0" dirty="0" smtClean="0">
                <a:solidFill>
                  <a:schemeClr val="tx1"/>
                </a:solidFill>
                <a:latin typeface="+mn-lt"/>
                <a:ea typeface="+mn-ea"/>
                <a:cs typeface="+mn-cs"/>
              </a:rPr>
              <a:t>disparate technologies suffering with respect to performance,</a:t>
            </a:r>
          </a:p>
          <a:p>
            <a:r>
              <a:rPr lang="en-US" sz="1400" b="0" i="0" u="none" strike="noStrike" kern="1200" baseline="0" dirty="0" smtClean="0">
                <a:solidFill>
                  <a:schemeClr val="tx1"/>
                </a:solidFill>
                <a:latin typeface="+mn-lt"/>
                <a:ea typeface="+mn-ea"/>
                <a:cs typeface="+mn-cs"/>
              </a:rPr>
              <a:t>reliability, and availability.</a:t>
            </a:r>
          </a:p>
          <a:p>
            <a:r>
              <a:rPr lang="en-US" sz="1400" b="0" i="0" u="none" strike="noStrike" kern="1200" baseline="0" dirty="0" smtClean="0">
                <a:solidFill>
                  <a:schemeClr val="tx1"/>
                </a:solidFill>
                <a:latin typeface="+mn-lt"/>
                <a:ea typeface="+mn-ea"/>
                <a:cs typeface="+mn-cs"/>
              </a:rPr>
              <a:t>“It really left our end users in a position where they didn’t have</a:t>
            </a:r>
          </a:p>
          <a:p>
            <a:r>
              <a:rPr lang="en-US" sz="1400" b="0" i="0" u="none" strike="noStrike" kern="1200" baseline="0" dirty="0" smtClean="0">
                <a:solidFill>
                  <a:schemeClr val="tx1"/>
                </a:solidFill>
                <a:latin typeface="+mn-lt"/>
                <a:ea typeface="+mn-ea"/>
                <a:cs typeface="+mn-cs"/>
              </a:rPr>
              <a:t>a great deal of confidence in what their IT systems could do for</a:t>
            </a:r>
          </a:p>
          <a:p>
            <a:r>
              <a:rPr lang="en-US" sz="1400" b="0" i="0" u="none" strike="noStrike" kern="1200" baseline="0" dirty="0" smtClean="0">
                <a:solidFill>
                  <a:schemeClr val="tx1"/>
                </a:solidFill>
                <a:latin typeface="+mn-lt"/>
                <a:ea typeface="+mn-ea"/>
                <a:cs typeface="+mn-cs"/>
              </a:rPr>
              <a:t>them,” White says.</a:t>
            </a:r>
          </a:p>
          <a:p>
            <a:r>
              <a:rPr lang="en-US" sz="1400" b="0" i="0" u="none" strike="noStrike" kern="1200" baseline="0" dirty="0" smtClean="0">
                <a:solidFill>
                  <a:schemeClr val="tx1"/>
                </a:solidFill>
                <a:latin typeface="+mn-lt"/>
                <a:ea typeface="+mn-ea"/>
                <a:cs typeface="+mn-cs"/>
              </a:rPr>
              <a:t>White’s Information Technology Section (ITS) inventoried all of</a:t>
            </a:r>
          </a:p>
          <a:p>
            <a:r>
              <a:rPr lang="en-US" sz="1400" b="0" i="0" u="none" strike="noStrike" kern="1200" baseline="0" dirty="0" smtClean="0">
                <a:solidFill>
                  <a:schemeClr val="tx1"/>
                </a:solidFill>
                <a:latin typeface="+mn-lt"/>
                <a:ea typeface="+mn-ea"/>
                <a:cs typeface="+mn-cs"/>
              </a:rPr>
              <a:t>the agency’s hardware, software, applications, and the</a:t>
            </a:r>
          </a:p>
          <a:p>
            <a:r>
              <a:rPr lang="en-US" sz="1400" b="0" i="0" u="none" strike="noStrike" kern="1200" baseline="0" dirty="0" smtClean="0">
                <a:solidFill>
                  <a:schemeClr val="tx1"/>
                </a:solidFill>
                <a:latin typeface="+mn-lt"/>
                <a:ea typeface="+mn-ea"/>
                <a:cs typeface="+mn-cs"/>
              </a:rPr>
              <a:t>systems they were running at the time as part of an examination of performance and end user</a:t>
            </a:r>
          </a:p>
          <a:p>
            <a:r>
              <a:rPr lang="en-US" sz="1400" b="0" i="0" u="none" strike="noStrike" kern="1200" baseline="0" dirty="0" smtClean="0">
                <a:solidFill>
                  <a:schemeClr val="tx1"/>
                </a:solidFill>
                <a:latin typeface="+mn-lt"/>
                <a:ea typeface="+mn-ea"/>
                <a:cs typeface="+mn-cs"/>
              </a:rPr>
              <a:t>statistics. White concluded that a top-to-bottom data modernization was necessary with the goal of</a:t>
            </a:r>
          </a:p>
          <a:p>
            <a:r>
              <a:rPr lang="en-US" sz="1400" b="0" i="0" u="none" strike="noStrike" kern="1200" baseline="0" dirty="0" smtClean="0">
                <a:solidFill>
                  <a:schemeClr val="tx1"/>
                </a:solidFill>
                <a:latin typeface="+mn-lt"/>
                <a:ea typeface="+mn-ea"/>
                <a:cs typeface="+mn-cs"/>
              </a:rPr>
              <a:t>saving time and money.</a:t>
            </a:r>
          </a:p>
          <a:p>
            <a:r>
              <a:rPr lang="en-US" sz="1400" b="1" i="0" u="none" strike="noStrike" baseline="0" dirty="0" smtClean="0"/>
              <a:t>Network Solution</a:t>
            </a:r>
          </a:p>
          <a:p>
            <a:r>
              <a:rPr lang="en-US" sz="1400" b="0" i="0" u="none" strike="noStrike" kern="1200" baseline="0" dirty="0" smtClean="0">
                <a:solidFill>
                  <a:schemeClr val="tx1"/>
                </a:solidFill>
                <a:latin typeface="+mn-lt"/>
                <a:ea typeface="+mn-ea"/>
                <a:cs typeface="+mn-cs"/>
              </a:rPr>
              <a:t>Once the challenge of an outdated, inefficient data center was assessed, ITS embarked on an</a:t>
            </a:r>
          </a:p>
          <a:p>
            <a:r>
              <a:rPr lang="en-US" sz="1400" b="0" i="0" u="none" strike="noStrike" kern="1200" baseline="0" dirty="0" smtClean="0">
                <a:solidFill>
                  <a:schemeClr val="tx1"/>
                </a:solidFill>
                <a:latin typeface="+mn-lt"/>
                <a:ea typeface="+mn-ea"/>
                <a:cs typeface="+mn-cs"/>
              </a:rPr>
              <a:t>ambitious plan to completely overhaul its operations. The office began meeting with vendors and</a:t>
            </a:r>
          </a:p>
          <a:p>
            <a:r>
              <a:rPr lang="en-US" sz="1400" b="0" i="0" u="none" strike="noStrike" kern="1200" baseline="0" dirty="0" smtClean="0">
                <a:solidFill>
                  <a:schemeClr val="tx1"/>
                </a:solidFill>
                <a:latin typeface="+mn-lt"/>
                <a:ea typeface="+mn-ea"/>
                <a:cs typeface="+mn-cs"/>
              </a:rPr>
              <a:t>evaluated the technologies that each vendor brought to the table. It decided that a wholesale</a:t>
            </a:r>
          </a:p>
          <a:p>
            <a:r>
              <a:rPr lang="en-US" sz="1400" b="0" i="0" u="none" strike="noStrike" kern="1200" baseline="0" dirty="0" smtClean="0">
                <a:solidFill>
                  <a:schemeClr val="tx1"/>
                </a:solidFill>
                <a:latin typeface="+mn-lt"/>
                <a:ea typeface="+mn-ea"/>
                <a:cs typeface="+mn-cs"/>
              </a:rPr>
              <a:t>replacement of all of the office’s servers, along with replacing all the storage systems and network</a:t>
            </a:r>
          </a:p>
          <a:p>
            <a:r>
              <a:rPr lang="en-US" sz="1400" b="0" i="0" u="none" strike="noStrike" kern="1200" baseline="0" dirty="0" smtClean="0">
                <a:solidFill>
                  <a:schemeClr val="tx1"/>
                </a:solidFill>
                <a:latin typeface="+mn-lt"/>
                <a:ea typeface="+mn-ea"/>
                <a:cs typeface="+mn-cs"/>
              </a:rPr>
              <a:t>components, was necessary. The best course of action, says White, was to </a:t>
            </a:r>
            <a:r>
              <a:rPr lang="en-US" sz="1400" b="0" i="0" u="none" strike="noStrike" kern="1200" baseline="0" dirty="0" err="1" smtClean="0">
                <a:solidFill>
                  <a:schemeClr val="tx1"/>
                </a:solidFill>
                <a:latin typeface="+mn-lt"/>
                <a:ea typeface="+mn-ea"/>
                <a:cs typeface="+mn-cs"/>
              </a:rPr>
              <a:t>virtualize</a:t>
            </a:r>
            <a:r>
              <a:rPr lang="en-US" sz="1400" b="0" i="0" u="none" strike="noStrike" kern="1200" baseline="0" dirty="0" smtClean="0">
                <a:solidFill>
                  <a:schemeClr val="tx1"/>
                </a:solidFill>
                <a:latin typeface="+mn-lt"/>
                <a:ea typeface="+mn-ea"/>
                <a:cs typeface="+mn-cs"/>
              </a:rPr>
              <a:t> the office’s</a:t>
            </a:r>
          </a:p>
          <a:p>
            <a:r>
              <a:rPr lang="en-US" sz="1400" b="0" i="0" u="none" strike="noStrike" kern="1200" baseline="0" dirty="0" smtClean="0">
                <a:solidFill>
                  <a:schemeClr val="tx1"/>
                </a:solidFill>
                <a:latin typeface="+mn-lt"/>
                <a:ea typeface="+mn-ea"/>
                <a:cs typeface="+mn-cs"/>
              </a:rPr>
              <a:t>data center.</a:t>
            </a:r>
          </a:p>
          <a:p>
            <a:r>
              <a:rPr lang="en-US" sz="1400" b="0" i="0" u="none" strike="noStrike" kern="1200" baseline="0" dirty="0" smtClean="0">
                <a:solidFill>
                  <a:schemeClr val="tx1"/>
                </a:solidFill>
                <a:latin typeface="+mn-lt"/>
                <a:ea typeface="+mn-ea"/>
                <a:cs typeface="+mn-cs"/>
              </a:rPr>
              <a:t>“We selected Cisco for our networking components, we selected </a:t>
            </a:r>
            <a:r>
              <a:rPr lang="en-US" sz="1400" b="0" i="0" u="none" strike="noStrike" kern="1200" baseline="0" dirty="0" err="1" smtClean="0">
                <a:solidFill>
                  <a:schemeClr val="tx1"/>
                </a:solidFill>
                <a:latin typeface="+mn-lt"/>
                <a:ea typeface="+mn-ea"/>
                <a:cs typeface="+mn-cs"/>
              </a:rPr>
              <a:t>NetApp</a:t>
            </a:r>
            <a:r>
              <a:rPr lang="en-US" sz="1400" b="0" i="0" u="none" strike="noStrike" kern="1200" baseline="0" dirty="0" smtClean="0">
                <a:solidFill>
                  <a:schemeClr val="tx1"/>
                </a:solidFill>
                <a:latin typeface="+mn-lt"/>
                <a:ea typeface="+mn-ea"/>
                <a:cs typeface="+mn-cs"/>
              </a:rPr>
              <a:t> as our storage vendor,</a:t>
            </a:r>
          </a:p>
          <a:p>
            <a:r>
              <a:rPr lang="en-US" sz="1400" b="0" i="0" u="none" strike="noStrike" kern="1200" baseline="0" dirty="0" smtClean="0">
                <a:solidFill>
                  <a:schemeClr val="tx1"/>
                </a:solidFill>
                <a:latin typeface="+mn-lt"/>
                <a:ea typeface="+mn-ea"/>
                <a:cs typeface="+mn-cs"/>
              </a:rPr>
              <a:t>and we selected </a:t>
            </a:r>
            <a:r>
              <a:rPr lang="en-US" sz="1400" b="0" i="0" u="none" strike="noStrike" kern="1200" baseline="0" dirty="0" err="1" smtClean="0">
                <a:solidFill>
                  <a:schemeClr val="tx1"/>
                </a:solidFill>
                <a:latin typeface="+mn-lt"/>
                <a:ea typeface="+mn-ea"/>
                <a:cs typeface="+mn-cs"/>
              </a:rPr>
              <a:t>VMWare</a:t>
            </a:r>
            <a:r>
              <a:rPr lang="en-US" sz="1400" b="0" i="0" u="none" strike="noStrike" kern="1200" baseline="0" dirty="0" smtClean="0">
                <a:solidFill>
                  <a:schemeClr val="tx1"/>
                </a:solidFill>
                <a:latin typeface="+mn-lt"/>
                <a:ea typeface="+mn-ea"/>
                <a:cs typeface="+mn-cs"/>
              </a:rPr>
              <a:t> for our virtualization,” White says.</a:t>
            </a:r>
          </a:p>
          <a:p>
            <a:r>
              <a:rPr lang="en-US" sz="1400" b="0" i="0" u="none" strike="noStrike" kern="1200" baseline="0" dirty="0" smtClean="0">
                <a:solidFill>
                  <a:schemeClr val="tx1"/>
                </a:solidFill>
                <a:latin typeface="+mn-lt"/>
                <a:ea typeface="+mn-ea"/>
                <a:cs typeface="+mn-cs"/>
              </a:rPr>
              <a:t>One of the glaring deficiencies ITS found in doing its system review was that the agency had</a:t>
            </a:r>
          </a:p>
          <a:p>
            <a:r>
              <a:rPr lang="en-US" sz="1400" b="0" i="0" u="none" strike="noStrike" kern="1200" baseline="0" dirty="0" smtClean="0">
                <a:solidFill>
                  <a:schemeClr val="tx1"/>
                </a:solidFill>
                <a:latin typeface="+mn-lt"/>
                <a:ea typeface="+mn-ea"/>
                <a:cs typeface="+mn-cs"/>
              </a:rPr>
              <a:t>literally no disaster recovery capabilities. There was no mechanism in place to back up critical data</a:t>
            </a:r>
          </a:p>
          <a:p>
            <a:r>
              <a:rPr lang="en-US" sz="1400" b="0" i="0" u="none" strike="noStrike" kern="1200" baseline="0" dirty="0" smtClean="0">
                <a:solidFill>
                  <a:schemeClr val="tx1"/>
                </a:solidFill>
                <a:latin typeface="+mn-lt"/>
                <a:ea typeface="+mn-ea"/>
                <a:cs typeface="+mn-cs"/>
              </a:rPr>
              <a:t>for the various areas of the organization should a catastrophic event occur. Also, there was no plan</a:t>
            </a:r>
          </a:p>
          <a:p>
            <a:r>
              <a:rPr lang="en-US" sz="1400" b="0" i="0" u="none" strike="noStrike" kern="1200" baseline="0" dirty="0" smtClean="0">
                <a:solidFill>
                  <a:schemeClr val="tx1"/>
                </a:solidFill>
                <a:latin typeface="+mn-lt"/>
                <a:ea typeface="+mn-ea"/>
                <a:cs typeface="+mn-cs"/>
              </a:rPr>
              <a:t>to govern the processes and procedures that an office would need to go through for an orderly</a:t>
            </a:r>
          </a:p>
          <a:p>
            <a:r>
              <a:rPr lang="en-US" sz="1400" b="0" i="0" u="none" strike="noStrike" kern="1200" baseline="0" dirty="0" smtClean="0">
                <a:solidFill>
                  <a:schemeClr val="tx1"/>
                </a:solidFill>
                <a:latin typeface="+mn-lt"/>
                <a:ea typeface="+mn-ea"/>
                <a:cs typeface="+mn-cs"/>
              </a:rPr>
              <a:t>recovery. According to White, turning to Cisco helped solve the problem.</a:t>
            </a:r>
          </a:p>
          <a:p>
            <a:endParaRPr lang="en-US" sz="1400" b="0" i="0" u="none" strike="noStrike" kern="1200" baseline="0" dirty="0" smtClean="0">
              <a:solidFill>
                <a:schemeClr val="tx1"/>
              </a:solidFill>
              <a:latin typeface="+mn-lt"/>
              <a:ea typeface="+mn-ea"/>
              <a:cs typeface="+mn-cs"/>
            </a:endParaRPr>
          </a:p>
          <a:p>
            <a:r>
              <a:rPr lang="en-US" sz="1400" b="0" i="0" u="none" strike="noStrike" kern="1200" baseline="0" dirty="0" smtClean="0">
                <a:solidFill>
                  <a:schemeClr val="tx1"/>
                </a:solidFill>
                <a:latin typeface="+mn-lt"/>
                <a:ea typeface="+mn-ea"/>
                <a:cs typeface="+mn-cs"/>
              </a:rPr>
              <a:t>“Along with the implementation of the technologies that we put in place and the overhaul of the data</a:t>
            </a:r>
          </a:p>
          <a:p>
            <a:r>
              <a:rPr lang="en-US" sz="1400" b="0" i="0" u="none" strike="noStrike" kern="1200" baseline="0" dirty="0" smtClean="0">
                <a:solidFill>
                  <a:schemeClr val="tx1"/>
                </a:solidFill>
                <a:latin typeface="+mn-lt"/>
                <a:ea typeface="+mn-ea"/>
                <a:cs typeface="+mn-cs"/>
              </a:rPr>
              <a:t>center, we also put in place a parallel system in our State College office, and all of the data that is</a:t>
            </a:r>
          </a:p>
          <a:p>
            <a:r>
              <a:rPr lang="en-US" sz="1400" b="0" i="0" u="none" strike="noStrike" kern="1200" baseline="0" dirty="0" smtClean="0">
                <a:solidFill>
                  <a:schemeClr val="tx1"/>
                </a:solidFill>
                <a:latin typeface="+mn-lt"/>
                <a:ea typeface="+mn-ea"/>
                <a:cs typeface="+mn-cs"/>
              </a:rPr>
              <a:t>critical for use by our agents, our attorneys, our management, and our staff is replicated real-time</a:t>
            </a:r>
          </a:p>
          <a:p>
            <a:r>
              <a:rPr lang="en-US" sz="1400" b="0" i="0" u="none" strike="noStrike" kern="1200" baseline="0" dirty="0" smtClean="0">
                <a:solidFill>
                  <a:schemeClr val="tx1"/>
                </a:solidFill>
                <a:latin typeface="+mn-lt"/>
                <a:ea typeface="+mn-ea"/>
                <a:cs typeface="+mn-cs"/>
              </a:rPr>
              <a:t>up to State College (PA),” White says. “So in the event of a catastrophic event at our core</a:t>
            </a:r>
          </a:p>
          <a:p>
            <a:r>
              <a:rPr lang="en-US" sz="1400" b="0" i="0" u="none" strike="noStrike" kern="1200" baseline="0" dirty="0" smtClean="0">
                <a:solidFill>
                  <a:schemeClr val="tx1"/>
                </a:solidFill>
                <a:latin typeface="+mn-lt"/>
                <a:ea typeface="+mn-ea"/>
                <a:cs typeface="+mn-cs"/>
              </a:rPr>
              <a:t>headquarters in Harrisburg, all of that data would be protected and recoverable in a matter of</a:t>
            </a:r>
          </a:p>
          <a:p>
            <a:r>
              <a:rPr lang="en-US" sz="1400" b="0" i="0" u="none" strike="noStrike" kern="1200" baseline="0" dirty="0" smtClean="0">
                <a:solidFill>
                  <a:schemeClr val="tx1"/>
                </a:solidFill>
                <a:latin typeface="+mn-lt"/>
                <a:ea typeface="+mn-ea"/>
                <a:cs typeface="+mn-cs"/>
              </a:rPr>
              <a:t>minutes.”</a:t>
            </a:r>
          </a:p>
          <a:p>
            <a:r>
              <a:rPr lang="en-US" sz="1400" b="0" i="0" u="none" strike="noStrike" kern="1200" baseline="0" dirty="0" smtClean="0">
                <a:solidFill>
                  <a:schemeClr val="tx1"/>
                </a:solidFill>
                <a:latin typeface="+mn-lt"/>
                <a:ea typeface="+mn-ea"/>
                <a:cs typeface="+mn-cs"/>
              </a:rPr>
              <a:t>White says that Cisco Capital® was involved when the Attorney General’s Office decided to lease</a:t>
            </a:r>
          </a:p>
          <a:p>
            <a:r>
              <a:rPr lang="en-US" sz="1400" b="0" i="0" u="none" strike="noStrike" kern="1200" baseline="0" dirty="0" smtClean="0">
                <a:solidFill>
                  <a:schemeClr val="tx1"/>
                </a:solidFill>
                <a:latin typeface="+mn-lt"/>
                <a:ea typeface="+mn-ea"/>
                <a:cs typeface="+mn-cs"/>
              </a:rPr>
              <a:t>equipment instead of buying it. Leasing over a four-to-five-year period allowed the office to stay</a:t>
            </a:r>
          </a:p>
          <a:p>
            <a:r>
              <a:rPr lang="en-US" sz="1400" b="0" i="0" u="none" strike="noStrike" kern="1200" baseline="0" dirty="0" smtClean="0">
                <a:solidFill>
                  <a:schemeClr val="tx1"/>
                </a:solidFill>
                <a:latin typeface="+mn-lt"/>
                <a:ea typeface="+mn-ea"/>
                <a:cs typeface="+mn-cs"/>
              </a:rPr>
              <a:t>within the initial budget of the agency and to avoid extracting funds from other programs that were</a:t>
            </a:r>
          </a:p>
          <a:p>
            <a:r>
              <a:rPr lang="en-US" sz="1400" b="0" i="0" u="none" strike="noStrike" kern="1200" baseline="0" dirty="0" smtClean="0">
                <a:solidFill>
                  <a:schemeClr val="tx1"/>
                </a:solidFill>
                <a:latin typeface="+mn-lt"/>
                <a:ea typeface="+mn-ea"/>
                <a:cs typeface="+mn-cs"/>
              </a:rPr>
              <a:t>protecting the public.</a:t>
            </a:r>
          </a:p>
          <a:p>
            <a:r>
              <a:rPr lang="en-US" sz="1400" b="0" i="0" u="none" strike="noStrike" kern="1200" baseline="0" dirty="0" smtClean="0">
                <a:solidFill>
                  <a:schemeClr val="tx1"/>
                </a:solidFill>
                <a:latin typeface="+mn-lt"/>
                <a:ea typeface="+mn-ea"/>
                <a:cs typeface="+mn-cs"/>
              </a:rPr>
              <a:t>“The leasing approach was great for us in terms of introducing all these technologies into the</a:t>
            </a:r>
          </a:p>
          <a:p>
            <a:r>
              <a:rPr lang="en-US" sz="1400" b="0" i="0" u="none" strike="noStrike" kern="1200" baseline="0" dirty="0" smtClean="0">
                <a:solidFill>
                  <a:schemeClr val="tx1"/>
                </a:solidFill>
                <a:latin typeface="+mn-lt"/>
                <a:ea typeface="+mn-ea"/>
                <a:cs typeface="+mn-cs"/>
              </a:rPr>
              <a:t>organization, and doing it in a very fiscally sound and proven way,” White says.</a:t>
            </a:r>
          </a:p>
          <a:p>
            <a:r>
              <a:rPr lang="en-US" sz="1400" b="1" i="0" u="none" strike="noStrike" baseline="0" dirty="0" smtClean="0"/>
              <a:t>Business Results</a:t>
            </a:r>
          </a:p>
          <a:p>
            <a:r>
              <a:rPr lang="en-US" sz="1400" b="0" i="0" u="none" strike="noStrike" kern="1200" baseline="0" dirty="0" smtClean="0">
                <a:solidFill>
                  <a:schemeClr val="tx1"/>
                </a:solidFill>
                <a:latin typeface="+mn-lt"/>
                <a:ea typeface="+mn-ea"/>
                <a:cs typeface="+mn-cs"/>
              </a:rPr>
              <a:t>The </a:t>
            </a:r>
            <a:r>
              <a:rPr lang="en-US" sz="1400" b="0" i="0" u="none" strike="noStrike" kern="1200" baseline="0" dirty="0" err="1" smtClean="0">
                <a:solidFill>
                  <a:schemeClr val="tx1"/>
                </a:solidFill>
                <a:latin typeface="+mn-lt"/>
                <a:ea typeface="+mn-ea"/>
                <a:cs typeface="+mn-cs"/>
              </a:rPr>
              <a:t>OAG</a:t>
            </a:r>
            <a:r>
              <a:rPr lang="en-US" sz="1400" b="0" i="0" u="none" strike="noStrike" kern="1200" baseline="0" dirty="0" smtClean="0">
                <a:solidFill>
                  <a:schemeClr val="tx1"/>
                </a:solidFill>
                <a:latin typeface="+mn-lt"/>
                <a:ea typeface="+mn-ea"/>
                <a:cs typeface="+mn-cs"/>
              </a:rPr>
              <a:t> has been extremely satisfied with the results from the data center modernization. It now</a:t>
            </a:r>
          </a:p>
          <a:p>
            <a:r>
              <a:rPr lang="en-US" sz="1400" b="0" i="0" u="none" strike="noStrike" kern="1200" baseline="0" dirty="0" smtClean="0">
                <a:solidFill>
                  <a:schemeClr val="tx1"/>
                </a:solidFill>
                <a:latin typeface="+mn-lt"/>
                <a:ea typeface="+mn-ea"/>
                <a:cs typeface="+mn-cs"/>
              </a:rPr>
              <a:t>has a high-performing, modern platform that benefits end users with the capabilities that they need</a:t>
            </a:r>
          </a:p>
          <a:p>
            <a:r>
              <a:rPr lang="en-US" sz="1400" b="0" i="0" u="none" strike="noStrike" kern="1200" baseline="0" dirty="0" smtClean="0">
                <a:solidFill>
                  <a:schemeClr val="tx1"/>
                </a:solidFill>
                <a:latin typeface="+mn-lt"/>
                <a:ea typeface="+mn-ea"/>
                <a:cs typeface="+mn-cs"/>
              </a:rPr>
              <a:t>to run their critical applications.</a:t>
            </a:r>
          </a:p>
          <a:p>
            <a:r>
              <a:rPr lang="en-US" sz="1400" b="0" i="0" u="none" strike="noStrike" kern="1200" baseline="0" dirty="0" smtClean="0">
                <a:solidFill>
                  <a:schemeClr val="tx1"/>
                </a:solidFill>
                <a:latin typeface="+mn-lt"/>
                <a:ea typeface="+mn-ea"/>
                <a:cs typeface="+mn-cs"/>
              </a:rPr>
              <a:t>When assessing return on investment (</a:t>
            </a:r>
            <a:r>
              <a:rPr lang="en-US" sz="1400" b="0" i="0" u="none" strike="noStrike" kern="1200" baseline="0" dirty="0" err="1" smtClean="0">
                <a:solidFill>
                  <a:schemeClr val="tx1"/>
                </a:solidFill>
                <a:latin typeface="+mn-lt"/>
                <a:ea typeface="+mn-ea"/>
                <a:cs typeface="+mn-cs"/>
              </a:rPr>
              <a:t>ROI</a:t>
            </a:r>
            <a:r>
              <a:rPr lang="en-US" sz="1400" b="0" i="0" u="none" strike="noStrike" kern="1200" baseline="0" dirty="0" smtClean="0">
                <a:solidFill>
                  <a:schemeClr val="tx1"/>
                </a:solidFill>
                <a:latin typeface="+mn-lt"/>
                <a:ea typeface="+mn-ea"/>
                <a:cs typeface="+mn-cs"/>
              </a:rPr>
              <a:t>), the </a:t>
            </a:r>
            <a:r>
              <a:rPr lang="en-US" sz="1400" b="0" i="0" u="none" strike="noStrike" kern="1200" baseline="0" dirty="0" err="1" smtClean="0">
                <a:solidFill>
                  <a:schemeClr val="tx1"/>
                </a:solidFill>
                <a:latin typeface="+mn-lt"/>
                <a:ea typeface="+mn-ea"/>
                <a:cs typeface="+mn-cs"/>
              </a:rPr>
              <a:t>OAG</a:t>
            </a:r>
            <a:r>
              <a:rPr lang="en-US" sz="1400" b="0" i="0" u="none" strike="noStrike" kern="1200" baseline="0" dirty="0" smtClean="0">
                <a:solidFill>
                  <a:schemeClr val="tx1"/>
                </a:solidFill>
                <a:latin typeface="+mn-lt"/>
                <a:ea typeface="+mn-ea"/>
                <a:cs typeface="+mn-cs"/>
              </a:rPr>
              <a:t> discovered significant savings in several</a:t>
            </a:r>
          </a:p>
          <a:p>
            <a:r>
              <a:rPr lang="en-US" sz="1400" b="0" i="0" u="none" strike="noStrike" kern="1200" baseline="0" dirty="0" smtClean="0">
                <a:solidFill>
                  <a:schemeClr val="tx1"/>
                </a:solidFill>
                <a:latin typeface="+mn-lt"/>
                <a:ea typeface="+mn-ea"/>
                <a:cs typeface="+mn-cs"/>
              </a:rPr>
              <a:t>areas. The office achieved a 30 percent reduction in calls to its help desk because the environment</a:t>
            </a:r>
          </a:p>
          <a:p>
            <a:r>
              <a:rPr lang="en-US" sz="1400" b="0" i="0" u="none" strike="noStrike" kern="1200" baseline="0" dirty="0" smtClean="0">
                <a:solidFill>
                  <a:schemeClr val="tx1"/>
                </a:solidFill>
                <a:latin typeface="+mn-lt"/>
                <a:ea typeface="+mn-ea"/>
                <a:cs typeface="+mn-cs"/>
              </a:rPr>
              <a:t>was much more stable, resulting in savings of time and salary. It also achieved productivity</a:t>
            </a:r>
          </a:p>
          <a:p>
            <a:r>
              <a:rPr lang="en-US" sz="1400" b="0" i="0" u="none" strike="noStrike" kern="1200" baseline="0" dirty="0" smtClean="0">
                <a:solidFill>
                  <a:schemeClr val="tx1"/>
                </a:solidFill>
                <a:latin typeface="+mn-lt"/>
                <a:ea typeface="+mn-ea"/>
                <a:cs typeface="+mn-cs"/>
              </a:rPr>
              <a:t>enhancements with respect to the ability of the staff to manage the environment. Staff members</a:t>
            </a:r>
          </a:p>
          <a:p>
            <a:r>
              <a:rPr lang="en-US" sz="1400" b="0" i="0" u="none" strike="noStrike" kern="1200" baseline="0" dirty="0" smtClean="0">
                <a:solidFill>
                  <a:schemeClr val="tx1"/>
                </a:solidFill>
                <a:latin typeface="+mn-lt"/>
                <a:ea typeface="+mn-ea"/>
                <a:cs typeface="+mn-cs"/>
              </a:rPr>
              <a:t>were not spending as much time on manual activities, because now they were able to automate several redundant tasks that had taken up a large amount of time in the past. Today, the Attorney</a:t>
            </a:r>
          </a:p>
          <a:p>
            <a:r>
              <a:rPr lang="en-US" sz="1400" b="0" i="0" u="none" strike="noStrike" kern="1200" baseline="0" dirty="0" smtClean="0">
                <a:solidFill>
                  <a:schemeClr val="tx1"/>
                </a:solidFill>
                <a:latin typeface="+mn-lt"/>
                <a:ea typeface="+mn-ea"/>
                <a:cs typeface="+mn-cs"/>
              </a:rPr>
              <a:t>General’s Office is able to do single mailbox restores should a problem occur. Finally, server setup</a:t>
            </a:r>
          </a:p>
          <a:p>
            <a:r>
              <a:rPr lang="en-US" sz="1400" b="0" i="0" u="none" strike="noStrike" kern="1200" baseline="0" dirty="0" smtClean="0">
                <a:solidFill>
                  <a:schemeClr val="tx1"/>
                </a:solidFill>
                <a:latin typeface="+mn-lt"/>
                <a:ea typeface="+mn-ea"/>
                <a:cs typeface="+mn-cs"/>
              </a:rPr>
              <a:t>time went from taking a whole day to only five to ten minutes</a:t>
            </a:r>
          </a:p>
          <a:p>
            <a:r>
              <a:rPr lang="en-US" sz="1400" b="0" i="0" u="none" strike="noStrike" kern="1200" baseline="0" dirty="0" smtClean="0">
                <a:solidFill>
                  <a:schemeClr val="tx1"/>
                </a:solidFill>
                <a:latin typeface="+mn-lt"/>
                <a:ea typeface="+mn-ea"/>
                <a:cs typeface="+mn-cs"/>
              </a:rPr>
              <a:t>“The ability to gain some economy with respect to our server utilization and storage utilization, and</a:t>
            </a:r>
          </a:p>
          <a:p>
            <a:r>
              <a:rPr lang="en-US" sz="1400" b="0" i="0" u="none" strike="noStrike" kern="1200" baseline="0" dirty="0" smtClean="0">
                <a:solidFill>
                  <a:schemeClr val="tx1"/>
                </a:solidFill>
                <a:latin typeface="+mn-lt"/>
                <a:ea typeface="+mn-ea"/>
                <a:cs typeface="+mn-cs"/>
              </a:rPr>
              <a:t>doing things in a more efficient manner in that area gained us some considerable savings,” says</a:t>
            </a:r>
          </a:p>
          <a:p>
            <a:r>
              <a:rPr lang="en-US" sz="1400" b="0" i="0" u="none" strike="noStrike" kern="1200" baseline="0" dirty="0" smtClean="0">
                <a:solidFill>
                  <a:schemeClr val="tx1"/>
                </a:solidFill>
                <a:latin typeface="+mn-lt"/>
                <a:ea typeface="+mn-ea"/>
                <a:cs typeface="+mn-cs"/>
              </a:rPr>
              <a:t>White.</a:t>
            </a:r>
          </a:p>
          <a:p>
            <a:r>
              <a:rPr lang="en-US" sz="1400" b="0" i="0" u="none" strike="noStrike" kern="1200" baseline="0" dirty="0" smtClean="0">
                <a:solidFill>
                  <a:schemeClr val="tx1"/>
                </a:solidFill>
                <a:latin typeface="+mn-lt"/>
                <a:ea typeface="+mn-ea"/>
                <a:cs typeface="+mn-cs"/>
              </a:rPr>
              <a:t>Return on investment was also realized in green</a:t>
            </a:r>
          </a:p>
          <a:p>
            <a:r>
              <a:rPr lang="en-US" sz="1400" b="0" i="0" u="none" strike="noStrike" kern="1200" baseline="0" dirty="0" smtClean="0">
                <a:solidFill>
                  <a:schemeClr val="tx1"/>
                </a:solidFill>
                <a:latin typeface="+mn-lt"/>
                <a:ea typeface="+mn-ea"/>
                <a:cs typeface="+mn-cs"/>
              </a:rPr>
              <a:t>savings, according to White. The </a:t>
            </a:r>
            <a:r>
              <a:rPr lang="en-US" sz="1400" b="0" i="0" u="none" strike="noStrike" kern="1200" baseline="0" dirty="0" err="1" smtClean="0">
                <a:solidFill>
                  <a:schemeClr val="tx1"/>
                </a:solidFill>
                <a:latin typeface="+mn-lt"/>
                <a:ea typeface="+mn-ea"/>
                <a:cs typeface="+mn-cs"/>
              </a:rPr>
              <a:t>OAG</a:t>
            </a:r>
            <a:r>
              <a:rPr lang="en-US" sz="1400" b="0" i="0" u="none" strike="noStrike" kern="1200" baseline="0" dirty="0" smtClean="0">
                <a:solidFill>
                  <a:schemeClr val="tx1"/>
                </a:solidFill>
                <a:latin typeface="+mn-lt"/>
                <a:ea typeface="+mn-ea"/>
                <a:cs typeface="+mn-cs"/>
              </a:rPr>
              <a:t> experienced a 40</a:t>
            </a:r>
          </a:p>
          <a:p>
            <a:r>
              <a:rPr lang="en-US" sz="1400" b="0" i="0" u="none" strike="noStrike" kern="1200" baseline="0" dirty="0" smtClean="0">
                <a:solidFill>
                  <a:schemeClr val="tx1"/>
                </a:solidFill>
                <a:latin typeface="+mn-lt"/>
                <a:ea typeface="+mn-ea"/>
                <a:cs typeface="+mn-cs"/>
              </a:rPr>
              <a:t>percent reduction in energy consumption in the data</a:t>
            </a:r>
          </a:p>
          <a:p>
            <a:r>
              <a:rPr lang="en-US" sz="1400" b="0" i="0" u="none" strike="noStrike" kern="1200" baseline="0" dirty="0" smtClean="0">
                <a:solidFill>
                  <a:schemeClr val="tx1"/>
                </a:solidFill>
                <a:latin typeface="+mn-lt"/>
                <a:ea typeface="+mn-ea"/>
                <a:cs typeface="+mn-cs"/>
              </a:rPr>
              <a:t>center. It was also able to reclaim approximately 33</a:t>
            </a:r>
          </a:p>
          <a:p>
            <a:r>
              <a:rPr lang="en-US" sz="1400" b="0" i="0" u="none" strike="noStrike" kern="1200" baseline="0" dirty="0" smtClean="0">
                <a:solidFill>
                  <a:schemeClr val="tx1"/>
                </a:solidFill>
                <a:latin typeface="+mn-lt"/>
                <a:ea typeface="+mn-ea"/>
                <a:cs typeface="+mn-cs"/>
              </a:rPr>
              <a:t>percent of its data center footprint because of the</a:t>
            </a:r>
          </a:p>
          <a:p>
            <a:r>
              <a:rPr lang="en-US" sz="1400" b="0" i="0" u="none" strike="noStrike" kern="1200" baseline="0" dirty="0" smtClean="0">
                <a:solidFill>
                  <a:schemeClr val="tx1"/>
                </a:solidFill>
                <a:latin typeface="+mn-lt"/>
                <a:ea typeface="+mn-ea"/>
                <a:cs typeface="+mn-cs"/>
              </a:rPr>
              <a:t>physical consolidation that resulted in some space</a:t>
            </a:r>
          </a:p>
          <a:p>
            <a:r>
              <a:rPr lang="en-US" sz="1400" b="0" i="0" u="none" strike="noStrike" kern="1200" baseline="0" dirty="0" smtClean="0">
                <a:solidFill>
                  <a:schemeClr val="tx1"/>
                </a:solidFill>
                <a:latin typeface="+mn-lt"/>
                <a:ea typeface="+mn-ea"/>
                <a:cs typeface="+mn-cs"/>
              </a:rPr>
              <a:t>savings. Overall, the </a:t>
            </a:r>
            <a:r>
              <a:rPr lang="en-US" sz="1400" b="0" i="0" u="none" strike="noStrike" kern="1200" baseline="0" dirty="0" err="1" smtClean="0">
                <a:solidFill>
                  <a:schemeClr val="tx1"/>
                </a:solidFill>
                <a:latin typeface="+mn-lt"/>
                <a:ea typeface="+mn-ea"/>
                <a:cs typeface="+mn-cs"/>
              </a:rPr>
              <a:t>OAG</a:t>
            </a:r>
            <a:r>
              <a:rPr lang="en-US" sz="1400" b="0" i="0" u="none" strike="noStrike" kern="1200" baseline="0" dirty="0" smtClean="0">
                <a:solidFill>
                  <a:schemeClr val="tx1"/>
                </a:solidFill>
                <a:latin typeface="+mn-lt"/>
                <a:ea typeface="+mn-ea"/>
                <a:cs typeface="+mn-cs"/>
              </a:rPr>
              <a:t> achieved a 70 percent </a:t>
            </a:r>
            <a:r>
              <a:rPr lang="en-US" sz="1400" b="0" i="0" u="none" strike="noStrike" kern="1200" baseline="0" dirty="0" err="1" smtClean="0">
                <a:solidFill>
                  <a:schemeClr val="tx1"/>
                </a:solidFill>
                <a:latin typeface="+mn-lt"/>
                <a:ea typeface="+mn-ea"/>
                <a:cs typeface="+mn-cs"/>
              </a:rPr>
              <a:t>ROI</a:t>
            </a:r>
            <a:endParaRPr lang="en-US" sz="1400" b="0" i="0" u="none" strike="noStrike" kern="1200" baseline="0" dirty="0" smtClean="0">
              <a:solidFill>
                <a:schemeClr val="tx1"/>
              </a:solidFill>
              <a:latin typeface="+mn-lt"/>
              <a:ea typeface="+mn-ea"/>
              <a:cs typeface="+mn-cs"/>
            </a:endParaRPr>
          </a:p>
          <a:p>
            <a:r>
              <a:rPr lang="en-US" sz="1400" b="0" i="0" u="none" strike="noStrike" kern="1200" baseline="0" dirty="0" smtClean="0">
                <a:solidFill>
                  <a:schemeClr val="tx1"/>
                </a:solidFill>
                <a:latin typeface="+mn-lt"/>
                <a:ea typeface="+mn-ea"/>
                <a:cs typeface="+mn-cs"/>
              </a:rPr>
              <a:t>and a payback in 30 months on an initial investment of</a:t>
            </a:r>
          </a:p>
          <a:p>
            <a:r>
              <a:rPr lang="en-US" sz="1400" b="0" i="0" u="none" strike="noStrike" kern="1200" baseline="0" dirty="0" err="1" smtClean="0">
                <a:solidFill>
                  <a:schemeClr val="tx1"/>
                </a:solidFill>
                <a:latin typeface="+mn-lt"/>
                <a:ea typeface="+mn-ea"/>
                <a:cs typeface="+mn-cs"/>
              </a:rPr>
              <a:t>US$1.6</a:t>
            </a:r>
            <a:r>
              <a:rPr lang="en-US" sz="1400" b="0" i="0" u="none" strike="noStrike" kern="1200" baseline="0" dirty="0" smtClean="0">
                <a:solidFill>
                  <a:schemeClr val="tx1"/>
                </a:solidFill>
                <a:latin typeface="+mn-lt"/>
                <a:ea typeface="+mn-ea"/>
                <a:cs typeface="+mn-cs"/>
              </a:rPr>
              <a:t> million.</a:t>
            </a:r>
          </a:p>
          <a:p>
            <a:r>
              <a:rPr lang="en-US" sz="1400" b="0" i="0" u="none" strike="noStrike" kern="1200" baseline="0" dirty="0" smtClean="0">
                <a:solidFill>
                  <a:schemeClr val="tx1"/>
                </a:solidFill>
                <a:latin typeface="+mn-lt"/>
                <a:ea typeface="+mn-ea"/>
                <a:cs typeface="+mn-cs"/>
              </a:rPr>
              <a:t>“We’ve had real improvements,” White says. “We have</a:t>
            </a:r>
          </a:p>
          <a:p>
            <a:r>
              <a:rPr lang="en-US" sz="1400" b="0" i="0" u="none" strike="noStrike" kern="1200" baseline="0" dirty="0" smtClean="0">
                <a:solidFill>
                  <a:schemeClr val="tx1"/>
                </a:solidFill>
                <a:latin typeface="+mn-lt"/>
                <a:ea typeface="+mn-ea"/>
                <a:cs typeface="+mn-cs"/>
              </a:rPr>
              <a:t>not only benefited operationally but also financially from</a:t>
            </a:r>
          </a:p>
          <a:p>
            <a:r>
              <a:rPr lang="en-US" sz="1400" b="0" i="0" u="none" strike="noStrike" kern="1200" baseline="0" dirty="0" smtClean="0">
                <a:solidFill>
                  <a:schemeClr val="tx1"/>
                </a:solidFill>
                <a:latin typeface="+mn-lt"/>
                <a:ea typeface="+mn-ea"/>
                <a:cs typeface="+mn-cs"/>
              </a:rPr>
              <a:t>the project…Systems don’t go down anymore. They</a:t>
            </a:r>
          </a:p>
          <a:p>
            <a:r>
              <a:rPr lang="en-US" sz="1400" b="0" i="0" u="none" strike="noStrike" kern="1200" baseline="0" dirty="0" smtClean="0">
                <a:solidFill>
                  <a:schemeClr val="tx1"/>
                </a:solidFill>
                <a:latin typeface="+mn-lt"/>
                <a:ea typeface="+mn-ea"/>
                <a:cs typeface="+mn-cs"/>
              </a:rPr>
              <a:t>don’t crash. I think our end users now have grown to</a:t>
            </a:r>
          </a:p>
          <a:p>
            <a:r>
              <a:rPr lang="en-US" sz="1400" b="0" i="0" u="none" strike="noStrike" kern="1200" baseline="0" dirty="0" smtClean="0">
                <a:solidFill>
                  <a:schemeClr val="tx1"/>
                </a:solidFill>
                <a:latin typeface="+mn-lt"/>
                <a:ea typeface="+mn-ea"/>
                <a:cs typeface="+mn-cs"/>
              </a:rPr>
              <a:t>expect that the system is always on, always available, and always performing at a high level.”</a:t>
            </a:r>
          </a:p>
          <a:p>
            <a:endParaRPr lang="en-US" sz="1400" b="0" i="0" u="none" strike="noStrike" kern="1200" baseline="0" dirty="0" smtClean="0">
              <a:solidFill>
                <a:schemeClr val="tx1"/>
              </a:solidFill>
              <a:latin typeface="+mn-lt"/>
              <a:ea typeface="+mn-ea"/>
              <a:cs typeface="+mn-cs"/>
            </a:endParaRPr>
          </a:p>
          <a:p>
            <a:endParaRPr lang="en-US" dirty="0" smtClean="0"/>
          </a:p>
          <a:p>
            <a:endParaRPr lang="en-US" sz="1400" b="0" i="0" u="none" strike="noStrike" kern="1200" baseline="0" dirty="0" smtClean="0">
              <a:solidFill>
                <a:schemeClr val="tx1"/>
              </a:solidFill>
              <a:latin typeface="+mn-lt"/>
              <a:ea typeface="+mn-ea"/>
              <a:cs typeface="+mn-cs"/>
            </a:endParaRPr>
          </a:p>
          <a:p>
            <a:endParaRPr lang="en-US" sz="1400" b="0" i="0" u="none" strike="noStrike" kern="1200" baseline="0" dirty="0" smtClean="0">
              <a:solidFill>
                <a:schemeClr val="tx1"/>
              </a:solidFill>
              <a:latin typeface="+mn-lt"/>
              <a:ea typeface="+mn-ea"/>
              <a:cs typeface="+mn-cs"/>
            </a:endParaRPr>
          </a:p>
          <a:p>
            <a:endParaRPr lang="en-US" dirty="0" smtClean="0"/>
          </a:p>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1"/>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885825" fontAlgn="base">
              <a:spcBef>
                <a:spcPct val="0"/>
              </a:spcBef>
              <a:spcAft>
                <a:spcPct val="0"/>
              </a:spcAft>
            </a:pPr>
            <a:fld id="{96F75FBB-361E-4A0B-97F9-B0071A681088}" type="slidenum">
              <a:rPr lang="en-US">
                <a:ea typeface="ＭＳ Ｐゴシック" charset="-128"/>
              </a:rPr>
              <a:pPr defTabSz="885825" fontAlgn="base">
                <a:spcBef>
                  <a:spcPct val="0"/>
                </a:spcBef>
                <a:spcAft>
                  <a:spcPct val="0"/>
                </a:spcAft>
              </a:pPr>
              <a:t>3</a:t>
            </a:fld>
            <a:endParaRPr lang="en-US" dirty="0">
              <a:ea typeface="ＭＳ Ｐゴシック" charset="-128"/>
            </a:endParaRPr>
          </a:p>
        </p:txBody>
      </p:sp>
      <p:sp>
        <p:nvSpPr>
          <p:cNvPr id="49154" name="Rectangle 2"/>
          <p:cNvSpPr>
            <a:spLocks noGrp="1" noRot="1" noChangeAspect="1" noChangeArrowheads="1" noTextEdit="1"/>
          </p:cNvSpPr>
          <p:nvPr>
            <p:ph type="sldImg"/>
          </p:nvPr>
        </p:nvSpPr>
        <p:spPr bwMode="auto">
          <a:xfrm>
            <a:off x="839788" y="241300"/>
            <a:ext cx="5235575" cy="3925888"/>
          </a:xfrm>
          <a:noFill/>
          <a:ln>
            <a:solidFill>
              <a:srgbClr val="000000"/>
            </a:solidFill>
            <a:miter lim="800000"/>
            <a:headEnd/>
            <a:tailEnd/>
          </a:ln>
        </p:spPr>
      </p:sp>
      <p:sp>
        <p:nvSpPr>
          <p:cNvPr id="49155" name="Rectangle 3"/>
          <p:cNvSpPr>
            <a:spLocks noGrp="1" noChangeArrowheads="1"/>
          </p:cNvSpPr>
          <p:nvPr>
            <p:ph type="body" idx="1"/>
          </p:nvPr>
        </p:nvSpPr>
        <p:spPr bwMode="auto">
          <a:xfrm>
            <a:off x="398463" y="4305301"/>
            <a:ext cx="5986462" cy="4183063"/>
          </a:xfrm>
          <a:noFill/>
        </p:spPr>
        <p:txBody>
          <a:bodyPr wrap="square" lIns="89009" tIns="44508" rIns="89009" bIns="44508"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t> </a:t>
            </a:r>
            <a:endParaRPr lang="en-GB" dirty="0" smtClean="0">
              <a:ea typeface="ＭＳ Ｐゴシック"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1"/>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885825" fontAlgn="base">
              <a:spcBef>
                <a:spcPct val="0"/>
              </a:spcBef>
              <a:spcAft>
                <a:spcPct val="0"/>
              </a:spcAft>
            </a:pPr>
            <a:fld id="{96F75FBB-361E-4A0B-97F9-B0071A681088}" type="slidenum">
              <a:rPr lang="en-US">
                <a:ea typeface="ＭＳ Ｐゴシック" charset="-128"/>
              </a:rPr>
              <a:pPr defTabSz="885825" fontAlgn="base">
                <a:spcBef>
                  <a:spcPct val="0"/>
                </a:spcBef>
                <a:spcAft>
                  <a:spcPct val="0"/>
                </a:spcAft>
              </a:pPr>
              <a:t>35</a:t>
            </a:fld>
            <a:endParaRPr lang="en-US" dirty="0">
              <a:ea typeface="ＭＳ Ｐゴシック" charset="-128"/>
            </a:endParaRPr>
          </a:p>
        </p:txBody>
      </p:sp>
      <p:sp>
        <p:nvSpPr>
          <p:cNvPr id="49154" name="Rectangle 2"/>
          <p:cNvSpPr>
            <a:spLocks noGrp="1" noRot="1" noChangeAspect="1" noChangeArrowheads="1" noTextEdit="1"/>
          </p:cNvSpPr>
          <p:nvPr>
            <p:ph type="sldImg"/>
          </p:nvPr>
        </p:nvSpPr>
        <p:spPr bwMode="auto">
          <a:xfrm>
            <a:off x="839788" y="241300"/>
            <a:ext cx="5235575" cy="3925888"/>
          </a:xfrm>
          <a:noFill/>
          <a:ln>
            <a:solidFill>
              <a:srgbClr val="000000"/>
            </a:solidFill>
            <a:miter lim="800000"/>
            <a:headEnd/>
            <a:tailEnd/>
          </a:ln>
        </p:spPr>
      </p:sp>
      <p:sp>
        <p:nvSpPr>
          <p:cNvPr id="49155" name="Rectangle 3"/>
          <p:cNvSpPr>
            <a:spLocks noGrp="1" noChangeArrowheads="1"/>
          </p:cNvSpPr>
          <p:nvPr>
            <p:ph type="body" idx="1"/>
          </p:nvPr>
        </p:nvSpPr>
        <p:spPr bwMode="auto">
          <a:xfrm>
            <a:off x="398463" y="4305301"/>
            <a:ext cx="5986462" cy="4183063"/>
          </a:xfrm>
          <a:noFill/>
        </p:spPr>
        <p:txBody>
          <a:bodyPr wrap="square" lIns="89009" tIns="44508" rIns="89009" bIns="44508"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t> </a:t>
            </a:r>
            <a:endParaRPr lang="en-GB" dirty="0" smtClean="0">
              <a:ea typeface="ＭＳ Ｐゴシック"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20000"/>
          </a:bodyPr>
          <a:lstStyle/>
          <a:p>
            <a:r>
              <a:rPr lang="en-US" sz="1200" b="0" kern="1200" dirty="0" smtClean="0">
                <a:solidFill>
                  <a:schemeClr val="tx1"/>
                </a:solidFill>
                <a:latin typeface="+mn-lt"/>
                <a:ea typeface="+mn-ea"/>
                <a:cs typeface="+mn-cs"/>
              </a:rPr>
              <a:t> </a:t>
            </a:r>
            <a:endParaRPr lang="en-US" b="1" dirty="0" smtClean="0"/>
          </a:p>
        </p:txBody>
      </p:sp>
      <p:sp>
        <p:nvSpPr>
          <p:cNvPr id="63491"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070857B5-0CAC-4D62-8EF7-769C22EAC75B}" type="slidenum">
              <a:rPr lang="en-US" sz="1200">
                <a:latin typeface="+mn-lt"/>
              </a:rPr>
              <a:pPr algn="r">
                <a:defRPr/>
              </a:pPr>
              <a:t>36</a:t>
            </a:fld>
            <a:endParaRPr lang="en-US" sz="1200">
              <a:latin typeface="+mn-lt"/>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1"/>
          <p:cNvSpPr txBox="1">
            <a:spLocks noGrp="1" noChangeArrowheads="1"/>
          </p:cNvSpPr>
          <p:nvPr/>
        </p:nvSpPr>
        <p:spPr bwMode="auto">
          <a:xfrm>
            <a:off x="5800415" y="8538147"/>
            <a:ext cx="795130" cy="282628"/>
          </a:xfrm>
          <a:prstGeom prst="rect">
            <a:avLst/>
          </a:prstGeom>
          <a:noFill/>
          <a:ln w="9525">
            <a:noFill/>
            <a:miter lim="800000"/>
            <a:headEnd/>
            <a:tailEnd/>
          </a:ln>
        </p:spPr>
        <p:txBody>
          <a:bodyPr lIns="18819" tIns="0" rIns="18819" bIns="0" anchor="b"/>
          <a:lstStyle/>
          <a:p>
            <a:pPr algn="r" defTabSz="903288" eaLnBrk="0" hangingPunct="0"/>
            <a:fld id="{00ADDF6D-FC46-4B6D-A391-B81FE4665C80}" type="slidenum">
              <a:rPr lang="en-US" sz="800">
                <a:solidFill>
                  <a:srgbClr val="000000"/>
                </a:solidFill>
              </a:rPr>
              <a:pPr algn="r" defTabSz="903288" eaLnBrk="0" hangingPunct="0"/>
              <a:t>37</a:t>
            </a:fld>
            <a:endParaRPr lang="en-US" sz="800">
              <a:solidFill>
                <a:srgbClr val="000000"/>
              </a:solidFill>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a:lnSpc>
                <a:spcPct val="70000"/>
              </a:lnSpc>
            </a:pPr>
            <a:r>
              <a:rPr lang="en-US" sz="800" smtClean="0"/>
              <a:t>Organizations face many challenges when they choose to virtualization strategy. Our approach is </a:t>
            </a:r>
            <a:r>
              <a:rPr lang="en-US" sz="800" b="1" smtClean="0"/>
              <a:t>process-led, people-delivered, technology-enabled. </a:t>
            </a:r>
            <a:endParaRPr lang="en-US" sz="800" smtClean="0"/>
          </a:p>
          <a:p>
            <a:pPr>
              <a:lnSpc>
                <a:spcPct val="70000"/>
              </a:lnSpc>
            </a:pPr>
            <a:r>
              <a:rPr lang="en-US" sz="800" smtClean="0"/>
              <a:t>The challenges start at an organization level. Siloed organizations – with separate teams for applications, security, storage, servers, network, and facilities – present a complex environment for end-to-end approaches such as virtualization. Compounding the impact of organizational challenges, many organizations struggle with understanding how virtualization will impact day-to-day operational and IT service management procedures. At an architecture level, many virtualization projects are limited to servers; they haven’t extended it into the network, storage, applications, or SLAs.</a:t>
            </a:r>
          </a:p>
          <a:p>
            <a:pPr>
              <a:lnSpc>
                <a:spcPct val="70000"/>
              </a:lnSpc>
            </a:pPr>
            <a:r>
              <a:rPr lang="en-US" sz="800" smtClean="0"/>
              <a:t>Even more significant in today’s uncertain economy, you may not realize all of the ways a virtualization strategy can deliver financial benefits to both people and processes. CxOs are unwilling to invest in organizational, service management, and technology strategies until they are able to quantify the periodic (throughout the project lifecycle) and recurring (post-project ongoing) savings they will  achieve from virtualization.</a:t>
            </a:r>
          </a:p>
          <a:p>
            <a:pPr>
              <a:lnSpc>
                <a:spcPct val="70000"/>
              </a:lnSpc>
            </a:pPr>
            <a:r>
              <a:rPr lang="en-US" sz="800" smtClean="0"/>
              <a:t>Cisco’s strategy can accelerate the adoption of virtualization. Based on a holistic approach, the Cisco holistic approach extends beyond server virtualization to network, storage, and compute resources tied to an application-centric view of the data center for true organizational transformation. </a:t>
            </a:r>
          </a:p>
          <a:p>
            <a:pPr>
              <a:lnSpc>
                <a:spcPct val="70000"/>
              </a:lnSpc>
            </a:pPr>
            <a:r>
              <a:rPr lang="en-US" sz="800" b="1" smtClean="0"/>
              <a:t>Architecture value  </a:t>
            </a:r>
            <a:r>
              <a:rPr lang="en-US" sz="800" smtClean="0"/>
              <a:t>– Cisco Services can help measure, quantify, and report on the impact to CAPEX and OPEX. The impact is measured in terms such as Return on Investment (ROI) and Total Cost of Ownership (TCO), looking at impact throughout the project lifecycle as well as the ongoing operational (run) expenses. This is tied directly to the End-to-end architecture – we can help organizations evolve to an end-to-end architecture that is business-aligned, SLA-driven, and application centric. The end-to-end architecture also helps enterprises drive down energy consumption and costs in the data center by tying the architecture to physical infrastructure requirements such as power and cooling, and benchmarking energy efficiency across infrastructure and facilities systems for increases efficiencies.</a:t>
            </a:r>
          </a:p>
          <a:p>
            <a:pPr>
              <a:lnSpc>
                <a:spcPct val="70000"/>
              </a:lnSpc>
            </a:pPr>
            <a:r>
              <a:rPr lang="en-US" sz="800" b="1" smtClean="0"/>
              <a:t>Migration and Transition </a:t>
            </a:r>
            <a:r>
              <a:rPr lang="en-US" sz="800" smtClean="0"/>
              <a:t>You might have the right architecture and funding case, but implementing a virtualization strategy can be daunting. The second area is migration and transition services  to lower the risk and speed the transition to the new architecture. This address questions around what application and infrastructure do I migration, </a:t>
            </a:r>
            <a:r>
              <a:rPr lang="en-GB" sz="800" smtClean="0"/>
              <a:t>Which servers and software are not being used? Which software products can be consolidated? Which physical servers are candidates for virtualization? What is the impact on business applications of changing infrastructure components </a:t>
            </a:r>
          </a:p>
          <a:p>
            <a:pPr>
              <a:lnSpc>
                <a:spcPct val="70000"/>
              </a:lnSpc>
            </a:pPr>
            <a:r>
              <a:rPr lang="en-GB" sz="800" smtClean="0"/>
              <a:t>The third area around </a:t>
            </a:r>
            <a:r>
              <a:rPr lang="en-US" sz="800" smtClean="0"/>
              <a:t>Virtualization </a:t>
            </a:r>
            <a:r>
              <a:rPr lang="en-US" sz="800" b="1" smtClean="0"/>
              <a:t>operations management </a:t>
            </a:r>
            <a:r>
              <a:rPr lang="en-US" sz="800" smtClean="0"/>
              <a:t>– Critical to a successful migration is a transformational roadmap that addresses people, processes, and technology. Cisco Services helps your team address organizational and operational maturity and readiness. Finally, we bring in the right Operate and Monitoring services to protect the customer’s investment once they migrate.  We’ve built new services and expertise to deliver the high quality customer experience you have come to expect. </a:t>
            </a:r>
          </a:p>
          <a:p>
            <a:pPr>
              <a:lnSpc>
                <a:spcPct val="70000"/>
              </a:lnSpc>
            </a:pPr>
            <a:endParaRPr lang="en-US" sz="800" smtClean="0"/>
          </a:p>
          <a:p>
            <a:pPr>
              <a:lnSpc>
                <a:spcPct val="70000"/>
              </a:lnSpc>
            </a:pPr>
            <a:endParaRPr lang="en-US" sz="800" smtClean="0"/>
          </a:p>
          <a:p>
            <a:pPr>
              <a:lnSpc>
                <a:spcPct val="70000"/>
              </a:lnSpc>
            </a:pPr>
            <a:endParaRPr lang="en-US" sz="80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xfrm>
            <a:off x="1154409" y="686428"/>
            <a:ext cx="4549182" cy="3428999"/>
          </a:xfrm>
          <a:ln/>
        </p:spPr>
      </p:sp>
      <p:sp>
        <p:nvSpPr>
          <p:cNvPr id="41987" name="Notes Placeholder 2"/>
          <p:cNvSpPr>
            <a:spLocks noGrp="1"/>
          </p:cNvSpPr>
          <p:nvPr>
            <p:ph type="body" idx="1"/>
          </p:nvPr>
        </p:nvSpPr>
        <p:spPr>
          <a:noFill/>
          <a:ln/>
        </p:spPr>
        <p:txBody>
          <a:bodyPr lIns="93015" tIns="46507" rIns="93015" bIns="46507"/>
          <a:lstStyle/>
          <a:p>
            <a:pPr>
              <a:lnSpc>
                <a:spcPct val="55000"/>
              </a:lnSpc>
              <a:buFontTx/>
              <a:buNone/>
            </a:pPr>
            <a:endParaRPr lang="en-US" sz="600" smtClean="0">
              <a:latin typeface="Arial" pitchFamily="34" charset="0"/>
            </a:endParaRPr>
          </a:p>
        </p:txBody>
      </p:sp>
      <p:sp>
        <p:nvSpPr>
          <p:cNvPr id="41988" name="Slide Number Placeholder 3"/>
          <p:cNvSpPr txBox="1">
            <a:spLocks noGrp="1"/>
          </p:cNvSpPr>
          <p:nvPr/>
        </p:nvSpPr>
        <p:spPr bwMode="auto">
          <a:xfrm>
            <a:off x="6366366" y="8789062"/>
            <a:ext cx="388952" cy="217033"/>
          </a:xfrm>
          <a:prstGeom prst="rect">
            <a:avLst/>
          </a:prstGeom>
          <a:noFill/>
          <a:ln w="9525">
            <a:noFill/>
            <a:miter lim="800000"/>
            <a:headEnd/>
            <a:tailEnd/>
          </a:ln>
        </p:spPr>
        <p:txBody>
          <a:bodyPr lIns="93015" tIns="46507" rIns="93015" bIns="46507" anchor="ctr">
            <a:spAutoFit/>
          </a:bodyPr>
          <a:lstStyle/>
          <a:p>
            <a:pPr algn="r"/>
            <a:fld id="{45311751-DC59-400F-BEE0-C9822AB2F616}" type="slidenum">
              <a:rPr lang="en-US" sz="800">
                <a:solidFill>
                  <a:srgbClr val="000000"/>
                </a:solidFill>
              </a:rPr>
              <a:pPr algn="r"/>
              <a:t>38</a:t>
            </a:fld>
            <a:endParaRPr lang="en-US" sz="800">
              <a:solidFill>
                <a:srgbClr val="000000"/>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1"/>
          <p:cNvSpPr txBox="1">
            <a:spLocks noGrp="1" noChangeArrowheads="1"/>
          </p:cNvSpPr>
          <p:nvPr/>
        </p:nvSpPr>
        <p:spPr bwMode="auto">
          <a:xfrm>
            <a:off x="5800415" y="8538147"/>
            <a:ext cx="795130" cy="282628"/>
          </a:xfrm>
          <a:prstGeom prst="rect">
            <a:avLst/>
          </a:prstGeom>
          <a:noFill/>
          <a:ln w="9525">
            <a:noFill/>
            <a:miter lim="800000"/>
            <a:headEnd/>
            <a:tailEnd/>
          </a:ln>
        </p:spPr>
        <p:txBody>
          <a:bodyPr lIns="18819" tIns="0" rIns="18819" bIns="0" anchor="b"/>
          <a:lstStyle/>
          <a:p>
            <a:pPr algn="r" defTabSz="903288" eaLnBrk="0" hangingPunct="0"/>
            <a:fld id="{7838FFA6-B305-4B10-AB7E-94608BD6BA58}" type="slidenum">
              <a:rPr lang="en-US" sz="800">
                <a:solidFill>
                  <a:srgbClr val="000000"/>
                </a:solidFill>
              </a:rPr>
              <a:pPr algn="r" defTabSz="903288" eaLnBrk="0" hangingPunct="0"/>
              <a:t>39</a:t>
            </a:fld>
            <a:endParaRPr lang="en-US" sz="800">
              <a:solidFill>
                <a:srgbClr val="000000"/>
              </a:solidFill>
            </a:endParaRPr>
          </a:p>
        </p:txBody>
      </p:sp>
      <p:sp>
        <p:nvSpPr>
          <p:cNvPr id="78851" name="Slide Image Placeholder 1"/>
          <p:cNvSpPr>
            <a:spLocks noGrp="1" noRot="1" noChangeAspect="1" noTextEdit="1"/>
          </p:cNvSpPr>
          <p:nvPr>
            <p:ph type="sldImg"/>
          </p:nvPr>
        </p:nvSpPr>
        <p:spPr>
          <a:xfrm>
            <a:off x="1143000" y="685800"/>
            <a:ext cx="4572000" cy="3429000"/>
          </a:xfrm>
          <a:ln/>
        </p:spPr>
      </p:sp>
      <p:sp>
        <p:nvSpPr>
          <p:cNvPr id="78852" name="Notes Placeholder 2"/>
          <p:cNvSpPr>
            <a:spLocks noGrp="1"/>
          </p:cNvSpPr>
          <p:nvPr>
            <p:ph type="body" idx="1"/>
          </p:nvPr>
        </p:nvSpPr>
        <p:spPr>
          <a:xfrm>
            <a:off x="686421" y="4344026"/>
            <a:ext cx="5485158" cy="4114488"/>
          </a:xfrm>
          <a:noFill/>
          <a:ln/>
        </p:spPr>
        <p:txBody>
          <a:bodyPr lIns="93177" tIns="46589" rIns="93177" bIns="46589"/>
          <a:lstStyle/>
          <a:p>
            <a:pPr marL="0" indent="0" defTabSz="914400"/>
            <a:r>
              <a:rPr lang="en-US" dirty="0" smtClean="0"/>
              <a:t> </a:t>
            </a:r>
            <a:endParaRPr lang="en-US" sz="1800" dirty="0" smtClean="0"/>
          </a:p>
        </p:txBody>
      </p:sp>
      <p:sp>
        <p:nvSpPr>
          <p:cNvPr id="78853" name="Slide Number Placeholder 3"/>
          <p:cNvSpPr txBox="1">
            <a:spLocks noGrp="1"/>
          </p:cNvSpPr>
          <p:nvPr/>
        </p:nvSpPr>
        <p:spPr bwMode="auto">
          <a:xfrm>
            <a:off x="3884028" y="8684926"/>
            <a:ext cx="2972421" cy="457513"/>
          </a:xfrm>
          <a:prstGeom prst="rect">
            <a:avLst/>
          </a:prstGeom>
          <a:noFill/>
          <a:ln w="9525">
            <a:noFill/>
            <a:miter lim="800000"/>
            <a:headEnd/>
            <a:tailEnd/>
          </a:ln>
        </p:spPr>
        <p:txBody>
          <a:bodyPr lIns="93177" tIns="46589" rIns="93177" bIns="46589" anchor="b"/>
          <a:lstStyle/>
          <a:p>
            <a:pPr algn="r" defTabSz="931863" eaLnBrk="0" hangingPunct="0">
              <a:lnSpc>
                <a:spcPct val="90000"/>
              </a:lnSpc>
            </a:pPr>
            <a:fld id="{E97FDFCC-F359-4325-8202-3B5EF06901DF}" type="slidenum">
              <a:rPr lang="en-US">
                <a:solidFill>
                  <a:srgbClr val="000000"/>
                </a:solidFill>
                <a:latin typeface="Calibri" pitchFamily="34" charset="0"/>
              </a:rPr>
              <a:pPr algn="r" defTabSz="931863" eaLnBrk="0" hangingPunct="0">
                <a:lnSpc>
                  <a:spcPct val="90000"/>
                </a:lnSpc>
              </a:pPr>
              <a:t>39</a:t>
            </a:fld>
            <a:endParaRPr lang="en-US">
              <a:solidFill>
                <a:srgbClr val="000000"/>
              </a:solidFill>
              <a:latin typeface="Calibri"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Healthcare:</a:t>
            </a:r>
            <a:r>
              <a:rPr lang="en-US" baseline="0" dirty="0" smtClean="0"/>
              <a:t> Caritas – Northeast USA</a:t>
            </a:r>
          </a:p>
          <a:p>
            <a:r>
              <a:rPr lang="en-US" baseline="0" dirty="0" smtClean="0"/>
              <a:t>University: Nottingham (UK)</a:t>
            </a:r>
          </a:p>
          <a:p>
            <a:r>
              <a:rPr lang="en-US" baseline="0" dirty="0" smtClean="0"/>
              <a:t>Financial: </a:t>
            </a:r>
            <a:r>
              <a:rPr lang="en-US" baseline="0" dirty="0" err="1" smtClean="0"/>
              <a:t>RBS</a:t>
            </a:r>
            <a:endParaRPr lang="en-US" baseline="0" dirty="0" smtClean="0"/>
          </a:p>
          <a:p>
            <a:r>
              <a:rPr lang="en-US" baseline="0" dirty="0" smtClean="0"/>
              <a:t>Government: City of Colorado Springs</a:t>
            </a:r>
            <a:endParaRPr lang="en-US" dirty="0"/>
          </a:p>
        </p:txBody>
      </p:sp>
      <p:sp>
        <p:nvSpPr>
          <p:cNvPr id="4" name="Slide Number Placeholder 3"/>
          <p:cNvSpPr>
            <a:spLocks noGrp="1"/>
          </p:cNvSpPr>
          <p:nvPr>
            <p:ph type="sldNum" sz="quarter" idx="10"/>
          </p:nvPr>
        </p:nvSpPr>
        <p:spPr/>
        <p:txBody>
          <a:bodyPr/>
          <a:lstStyle/>
          <a:p>
            <a:fld id="{CE4574D4-5FF3-4E9F-965F-A5C76C5A97FE}" type="slidenum">
              <a:rPr lang="en-US" smtClean="0"/>
              <a:pPr/>
              <a:t>40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r>
              <a:rPr lang="en-US" dirty="0" smtClean="0"/>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r>
              <a:rPr lang="en-US" dirty="0" smtClean="0"/>
              <a:t>New pic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r>
              <a:rPr lang="en-US" dirty="0" smtClean="0"/>
              <a:t>New pic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sz="1200" kern="1200" dirty="0" smtClean="0">
                <a:solidFill>
                  <a:schemeClr val="tx1"/>
                </a:solidFill>
                <a:latin typeface="+mn-lt"/>
                <a:ea typeface="+mn-ea"/>
                <a:cs typeface="+mn-cs"/>
              </a:rPr>
              <a:t> </a:t>
            </a:r>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r>
              <a:rPr lang="en-US" dirty="0" smtClean="0"/>
              <a:t>Your Presentation Title here</a:t>
            </a:r>
          </a:p>
        </p:txBody>
      </p:sp>
      <p:sp>
        <p:nvSpPr>
          <p:cNvPr id="5" name="Date Placeholder 4"/>
          <p:cNvSpPr>
            <a:spLocks noGrp="1"/>
          </p:cNvSpPr>
          <p:nvPr>
            <p:ph type="dt" idx="11"/>
          </p:nvPr>
        </p:nvSpPr>
        <p:spPr>
          <a:xfrm>
            <a:off x="3884613" y="0"/>
            <a:ext cx="2971800" cy="457200"/>
          </a:xfrm>
          <a:prstGeom prst="rect">
            <a:avLst/>
          </a:prstGeom>
        </p:spPr>
        <p:txBody>
          <a:bodyPr/>
          <a:lstStyle/>
          <a:p>
            <a:fld id="{5C5C0866-673C-4470-AD51-FEA080C14E82}" type="datetime1">
              <a:rPr lang="en-US" smtClean="0"/>
              <a:pPr/>
              <a:t>7/8/2012</a:t>
            </a:fld>
            <a:endParaRPr lang="en-US" dirty="0"/>
          </a:p>
        </p:txBody>
      </p:sp>
      <p:sp>
        <p:nvSpPr>
          <p:cNvPr id="6" name="Footer Placeholder 5"/>
          <p:cNvSpPr>
            <a:spLocks noGrp="1"/>
          </p:cNvSpPr>
          <p:nvPr>
            <p:ph type="ftr" sz="quarter" idx="12"/>
          </p:nvPr>
        </p:nvSpPr>
        <p:spPr>
          <a:xfrm>
            <a:off x="102394" y="8794334"/>
            <a:ext cx="2983706" cy="215444"/>
          </a:xfrm>
        </p:spPr>
        <p:txBody>
          <a:bodyPr/>
          <a:lstStyle/>
          <a:p>
            <a:r>
              <a:rPr lang="en-US" dirty="0" smtClean="0"/>
              <a:t>Sierra Wireless Proprietary and Confidential.</a:t>
            </a:r>
            <a:endParaRPr lang="en-US" dirty="0"/>
          </a:p>
        </p:txBody>
      </p:sp>
      <p:sp>
        <p:nvSpPr>
          <p:cNvPr id="7" name="Slide Number Placeholder 6"/>
          <p:cNvSpPr>
            <a:spLocks noGrp="1"/>
          </p:cNvSpPr>
          <p:nvPr>
            <p:ph type="sldNum" sz="quarter" idx="13"/>
          </p:nvPr>
        </p:nvSpPr>
        <p:spPr/>
        <p:txBody>
          <a:bodyPr/>
          <a:lstStyle/>
          <a:p>
            <a:fld id="{7A2469C5-474D-497B-9912-C4246B9244FB}"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r>
              <a:rPr lang="en-US" dirty="0" smtClean="0"/>
              <a:t>Your Presentation Title here</a:t>
            </a:r>
          </a:p>
        </p:txBody>
      </p:sp>
      <p:sp>
        <p:nvSpPr>
          <p:cNvPr id="5" name="Date Placeholder 4"/>
          <p:cNvSpPr>
            <a:spLocks noGrp="1"/>
          </p:cNvSpPr>
          <p:nvPr>
            <p:ph type="dt" idx="11"/>
          </p:nvPr>
        </p:nvSpPr>
        <p:spPr>
          <a:xfrm>
            <a:off x="3884613" y="0"/>
            <a:ext cx="2971800" cy="457200"/>
          </a:xfrm>
          <a:prstGeom prst="rect">
            <a:avLst/>
          </a:prstGeom>
        </p:spPr>
        <p:txBody>
          <a:bodyPr/>
          <a:lstStyle/>
          <a:p>
            <a:fld id="{5C5C0866-673C-4470-AD51-FEA080C14E82}" type="datetime1">
              <a:rPr lang="en-US" smtClean="0"/>
              <a:pPr/>
              <a:t>7/8/2012</a:t>
            </a:fld>
            <a:endParaRPr lang="en-US" dirty="0"/>
          </a:p>
        </p:txBody>
      </p:sp>
      <p:sp>
        <p:nvSpPr>
          <p:cNvPr id="6" name="Footer Placeholder 5"/>
          <p:cNvSpPr>
            <a:spLocks noGrp="1"/>
          </p:cNvSpPr>
          <p:nvPr>
            <p:ph type="ftr" sz="quarter" idx="12"/>
          </p:nvPr>
        </p:nvSpPr>
        <p:spPr>
          <a:xfrm>
            <a:off x="102394" y="8794334"/>
            <a:ext cx="2983706" cy="215444"/>
          </a:xfrm>
        </p:spPr>
        <p:txBody>
          <a:bodyPr/>
          <a:lstStyle/>
          <a:p>
            <a:r>
              <a:rPr lang="en-US" dirty="0" smtClean="0"/>
              <a:t>Sierra Wireless Proprietary and Confidential.</a:t>
            </a:r>
            <a:endParaRPr lang="en-US" dirty="0"/>
          </a:p>
        </p:txBody>
      </p:sp>
      <p:sp>
        <p:nvSpPr>
          <p:cNvPr id="7" name="Slide Number Placeholder 6"/>
          <p:cNvSpPr>
            <a:spLocks noGrp="1"/>
          </p:cNvSpPr>
          <p:nvPr>
            <p:ph type="sldNum" sz="quarter" idx="13"/>
          </p:nvPr>
        </p:nvSpPr>
        <p:spPr/>
        <p:txBody>
          <a:bodyPr/>
          <a:lstStyle/>
          <a:p>
            <a:fld id="{7A2469C5-474D-497B-9912-C4246B9244FB}"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1"/>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885825" fontAlgn="base">
              <a:spcBef>
                <a:spcPct val="0"/>
              </a:spcBef>
              <a:spcAft>
                <a:spcPct val="0"/>
              </a:spcAft>
            </a:pPr>
            <a:fld id="{96F75FBB-361E-4A0B-97F9-B0071A681088}" type="slidenum">
              <a:rPr lang="en-US">
                <a:ea typeface="ＭＳ Ｐゴシック" charset="-128"/>
              </a:rPr>
              <a:pPr defTabSz="885825" fontAlgn="base">
                <a:spcBef>
                  <a:spcPct val="0"/>
                </a:spcBef>
                <a:spcAft>
                  <a:spcPct val="0"/>
                </a:spcAft>
              </a:pPr>
              <a:t>10</a:t>
            </a:fld>
            <a:endParaRPr lang="en-US">
              <a:ea typeface="ＭＳ Ｐゴシック" charset="-128"/>
            </a:endParaRPr>
          </a:p>
        </p:txBody>
      </p:sp>
      <p:sp>
        <p:nvSpPr>
          <p:cNvPr id="49154" name="Rectangle 2"/>
          <p:cNvSpPr>
            <a:spLocks noGrp="1" noRot="1" noChangeAspect="1" noChangeArrowheads="1" noTextEdit="1"/>
          </p:cNvSpPr>
          <p:nvPr>
            <p:ph type="sldImg"/>
          </p:nvPr>
        </p:nvSpPr>
        <p:spPr bwMode="auto">
          <a:xfrm>
            <a:off x="839788" y="241300"/>
            <a:ext cx="5235575" cy="3925888"/>
          </a:xfrm>
          <a:noFill/>
          <a:ln>
            <a:solidFill>
              <a:srgbClr val="000000"/>
            </a:solidFill>
            <a:miter lim="800000"/>
            <a:headEnd/>
            <a:tailEnd/>
          </a:ln>
        </p:spPr>
      </p:sp>
      <p:sp>
        <p:nvSpPr>
          <p:cNvPr id="49155" name="Rectangle 3"/>
          <p:cNvSpPr>
            <a:spLocks noGrp="1" noChangeArrowheads="1"/>
          </p:cNvSpPr>
          <p:nvPr>
            <p:ph type="body" idx="1"/>
          </p:nvPr>
        </p:nvSpPr>
        <p:spPr bwMode="auto">
          <a:xfrm>
            <a:off x="398463" y="4305301"/>
            <a:ext cx="5986462" cy="4183063"/>
          </a:xfrm>
          <a:noFill/>
        </p:spPr>
        <p:txBody>
          <a:bodyPr wrap="square" lIns="89009" tIns="44508" rIns="89009" bIns="44508" numCol="1" anchor="t" anchorCtr="0" compatLnSpc="1">
            <a:prstTxWarp prst="textNoShape">
              <a:avLst/>
            </a:prstTxWarp>
          </a:bodyPr>
          <a:lstStyle/>
          <a:p>
            <a:pPr>
              <a:spcBef>
                <a:spcPct val="0"/>
              </a:spcBef>
            </a:pPr>
            <a:endParaRPr lang="en-GB" smtClean="0">
              <a:ea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animated White">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4" name="Group 67"/>
          <p:cNvGrpSpPr/>
          <p:nvPr/>
        </p:nvGrpSpPr>
        <p:grpSpPr>
          <a:xfrm>
            <a:off x="341314" y="311151"/>
            <a:ext cx="829170" cy="438358"/>
            <a:chOff x="609600" y="528537"/>
            <a:chExt cx="1444734" cy="763789"/>
          </a:xfrm>
          <a:solidFill>
            <a:schemeClr val="bg1"/>
          </a:solidFill>
        </p:grpSpPr>
        <p:sp>
          <p:nvSpPr>
            <p:cNvPr id="7" name="Rectangle 59"/>
            <p:cNvSpPr>
              <a:spLocks noChangeArrowheads="1"/>
            </p:cNvSpPr>
            <p:nvPr/>
          </p:nvSpPr>
          <p:spPr bwMode="black">
            <a:xfrm>
              <a:off x="1016578" y="1035681"/>
              <a:ext cx="65914" cy="249730"/>
            </a:xfrm>
            <a:prstGeom prst="rect">
              <a:avLst/>
            </a:prstGeom>
            <a:grpFill/>
            <a:ln w="9525">
              <a:noFill/>
              <a:miter lim="800000"/>
              <a:headEnd/>
              <a:tailEnd/>
            </a:ln>
          </p:spPr>
          <p:txBody>
            <a:bodyPr/>
            <a:lstStyle/>
            <a:p>
              <a:pPr>
                <a:defRPr/>
              </a:pPr>
              <a:endParaRPr lang="en-US">
                <a:latin typeface="+mj-lt"/>
              </a:endParaRPr>
            </a:p>
          </p:txBody>
        </p:sp>
        <p:sp>
          <p:nvSpPr>
            <p:cNvPr id="8" name="Freeform 60"/>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a:defRPr/>
              </a:pPr>
              <a:endParaRPr lang="en-US">
                <a:latin typeface="+mj-lt"/>
              </a:endParaRPr>
            </a:p>
          </p:txBody>
        </p:sp>
        <p:sp>
          <p:nvSpPr>
            <p:cNvPr id="9" name="Freeform 61"/>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a:defRPr/>
              </a:pPr>
              <a:endParaRPr lang="en-US">
                <a:latin typeface="+mj-lt"/>
              </a:endParaRPr>
            </a:p>
          </p:txBody>
        </p:sp>
        <p:sp>
          <p:nvSpPr>
            <p:cNvPr id="10" name="Freeform 62"/>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a:defRPr/>
              </a:pPr>
              <a:endParaRPr lang="en-US">
                <a:latin typeface="+mj-lt"/>
              </a:endParaRPr>
            </a:p>
          </p:txBody>
        </p:sp>
        <p:sp>
          <p:nvSpPr>
            <p:cNvPr id="11" name="Freeform 77"/>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a:defRPr/>
              </a:pPr>
              <a:endParaRPr lang="en-US">
                <a:latin typeface="+mj-lt"/>
              </a:endParaRPr>
            </a:p>
          </p:txBody>
        </p:sp>
        <p:sp>
          <p:nvSpPr>
            <p:cNvPr id="12" name="Freeform 78"/>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a:defRPr/>
              </a:pPr>
              <a:endParaRPr lang="en-US">
                <a:latin typeface="+mj-lt"/>
              </a:endParaRPr>
            </a:p>
          </p:txBody>
        </p:sp>
        <p:sp>
          <p:nvSpPr>
            <p:cNvPr id="13" name="Freeform 79"/>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a:defRPr/>
              </a:pPr>
              <a:endParaRPr lang="en-US">
                <a:latin typeface="+mj-lt"/>
              </a:endParaRPr>
            </a:p>
          </p:txBody>
        </p:sp>
        <p:sp>
          <p:nvSpPr>
            <p:cNvPr id="14" name="Freeform 80"/>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a:defRPr/>
              </a:pPr>
              <a:endParaRPr lang="en-US">
                <a:latin typeface="+mj-lt"/>
              </a:endParaRPr>
            </a:p>
          </p:txBody>
        </p:sp>
        <p:sp>
          <p:nvSpPr>
            <p:cNvPr id="15" name="Freeform 81"/>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a:defRPr/>
              </a:pPr>
              <a:endParaRPr lang="en-US">
                <a:latin typeface="+mj-lt"/>
              </a:endParaRPr>
            </a:p>
          </p:txBody>
        </p:sp>
        <p:sp>
          <p:nvSpPr>
            <p:cNvPr id="16" name="Freeform 82"/>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a:defRPr/>
              </a:pPr>
              <a:endParaRPr lang="en-US">
                <a:latin typeface="+mj-lt"/>
              </a:endParaRPr>
            </a:p>
          </p:txBody>
        </p:sp>
        <p:sp>
          <p:nvSpPr>
            <p:cNvPr id="17" name="Freeform 83"/>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a:defRPr/>
              </a:pPr>
              <a:endParaRPr lang="en-US">
                <a:latin typeface="+mj-lt"/>
              </a:endParaRPr>
            </a:p>
          </p:txBody>
        </p:sp>
        <p:sp>
          <p:nvSpPr>
            <p:cNvPr id="18" name="Freeform 84"/>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a:defRPr/>
              </a:pPr>
              <a:endParaRPr lang="en-US">
                <a:latin typeface="+mj-lt"/>
              </a:endParaRPr>
            </a:p>
          </p:txBody>
        </p:sp>
        <p:sp>
          <p:nvSpPr>
            <p:cNvPr id="19" name="Freeform 85"/>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a:defRPr/>
              </a:pPr>
              <a:endParaRPr lang="en-US">
                <a:latin typeface="+mj-lt"/>
              </a:endParaRPr>
            </a:p>
          </p:txBody>
        </p:sp>
        <p:sp>
          <p:nvSpPr>
            <p:cNvPr id="20" name="Freeform 86"/>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a:defRPr/>
              </a:pPr>
              <a:endParaRPr lang="en-US">
                <a:latin typeface="+mj-lt"/>
              </a:endParaRPr>
            </a:p>
          </p:txBody>
        </p:sp>
      </p:grpSp>
      <p:sp>
        <p:nvSpPr>
          <p:cNvPr id="2" name="Title 1"/>
          <p:cNvSpPr>
            <a:spLocks noGrp="1"/>
          </p:cNvSpPr>
          <p:nvPr>
            <p:ph type="ctrTitle"/>
          </p:nvPr>
        </p:nvSpPr>
        <p:spPr>
          <a:xfrm>
            <a:off x="221393" y="1236689"/>
            <a:ext cx="8112125" cy="2651722"/>
          </a:xfrm>
        </p:spPr>
        <p:txBody>
          <a:bodyPr/>
          <a:lstStyle>
            <a:lvl1pPr>
              <a:lnSpc>
                <a:spcPct val="90000"/>
              </a:lnSpc>
              <a:defRPr lang="en-US" sz="4800" b="0" kern="1200" spc="0" baseline="0" dirty="0">
                <a:solidFill>
                  <a:schemeClr val="bg1"/>
                </a:solidFill>
                <a:latin typeface="+mj-lt"/>
                <a:ea typeface="+mj-ea"/>
                <a:cs typeface="+mj-cs"/>
              </a:defRPr>
            </a:lvl1pPr>
          </a:lstStyle>
          <a:p>
            <a:r>
              <a:rPr lang="en-US" smtClean="0"/>
              <a:t>Click to edit Master title style</a:t>
            </a:r>
            <a:endParaRPr lang="en-US" dirty="0"/>
          </a:p>
        </p:txBody>
      </p:sp>
      <p:sp>
        <p:nvSpPr>
          <p:cNvPr id="3" name="Subtitle 2"/>
          <p:cNvSpPr>
            <a:spLocks noGrp="1"/>
          </p:cNvSpPr>
          <p:nvPr>
            <p:ph type="subTitle" idx="1"/>
          </p:nvPr>
        </p:nvSpPr>
        <p:spPr>
          <a:xfrm>
            <a:off x="236383" y="4464068"/>
            <a:ext cx="8112126" cy="384175"/>
          </a:xfrm>
        </p:spPr>
        <p:txBody>
          <a:bodyPr anchor="b">
            <a:noAutofit/>
          </a:bodyPr>
          <a:lstStyle>
            <a:lvl1pPr marL="0" indent="0" algn="l">
              <a:buNone/>
              <a:defRPr lang="en-US" sz="2000" b="0" kern="1200" dirty="0">
                <a:solidFill>
                  <a:srgbClr val="2B3082"/>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1" name="Text Placeholder 40"/>
          <p:cNvSpPr>
            <a:spLocks noGrp="1"/>
          </p:cNvSpPr>
          <p:nvPr>
            <p:ph type="body" sz="quarter" idx="10"/>
          </p:nvPr>
        </p:nvSpPr>
        <p:spPr>
          <a:xfrm>
            <a:off x="236383" y="4768852"/>
            <a:ext cx="8097838" cy="384175"/>
          </a:xfrm>
        </p:spPr>
        <p:txBody>
          <a:bodyPr/>
          <a:lstStyle>
            <a:lvl1pPr marL="0" indent="0">
              <a:buFontTx/>
              <a:buNone/>
              <a:defRPr lang="en-US" sz="1800" b="0" kern="1200" dirty="0">
                <a:solidFill>
                  <a:srgbClr val="2B3082"/>
                </a:solidFill>
                <a:latin typeface="+mj-lt"/>
                <a:ea typeface="+mn-ea"/>
                <a:cs typeface="+mn-cs"/>
              </a:defRPr>
            </a:lvl1pPr>
            <a:lvl2pPr marL="0" indent="0">
              <a:buFontTx/>
              <a:buNone/>
              <a:defRPr lang="en-US" sz="2000" kern="1200" dirty="0" smtClean="0">
                <a:solidFill>
                  <a:schemeClr val="bg1"/>
                </a:solidFill>
                <a:latin typeface="+mj-lt"/>
                <a:ea typeface="+mn-ea"/>
                <a:cs typeface="+mn-cs"/>
              </a:defRPr>
            </a:lvl2pPr>
            <a:lvl3pPr marL="0" indent="0">
              <a:buFontTx/>
              <a:buNone/>
              <a:defRPr lang="en-US" sz="2000" kern="1200" dirty="0" smtClean="0">
                <a:solidFill>
                  <a:schemeClr val="bg1"/>
                </a:solidFill>
                <a:latin typeface="+mj-lt"/>
                <a:ea typeface="+mn-ea"/>
                <a:cs typeface="+mn-cs"/>
              </a:defRPr>
            </a:lvl3pPr>
            <a:lvl4pPr marL="0" indent="0">
              <a:buFontTx/>
              <a:buNone/>
              <a:defRPr lang="en-US" sz="2000" kern="1200" dirty="0" smtClean="0">
                <a:solidFill>
                  <a:schemeClr val="bg1"/>
                </a:solidFill>
                <a:latin typeface="+mj-lt"/>
                <a:ea typeface="+mn-ea"/>
                <a:cs typeface="+mn-cs"/>
              </a:defRPr>
            </a:lvl4pPr>
            <a:lvl5pPr marL="0" indent="0">
              <a:buFontTx/>
              <a:buNone/>
              <a:defRPr lang="en-US" sz="2000" kern="1200" dirty="0" smtClean="0">
                <a:solidFill>
                  <a:schemeClr val="bg1"/>
                </a:solidFill>
                <a:latin typeface="+mj-lt"/>
                <a:ea typeface="+mn-ea"/>
                <a:cs typeface="+mn-cs"/>
              </a:defRPr>
            </a:lvl5pPr>
          </a:lstStyle>
          <a:p>
            <a:pPr lvl="0"/>
            <a:r>
              <a:rPr lang="en-US" smtClean="0"/>
              <a:t>Click to edit Master text styles</a:t>
            </a:r>
          </a:p>
        </p:txBody>
      </p:sp>
      <p:sp>
        <p:nvSpPr>
          <p:cNvPr id="44" name="Text Placeholder 43"/>
          <p:cNvSpPr>
            <a:spLocks noGrp="1"/>
          </p:cNvSpPr>
          <p:nvPr>
            <p:ph type="body" sz="quarter" idx="11"/>
          </p:nvPr>
        </p:nvSpPr>
        <p:spPr>
          <a:xfrm>
            <a:off x="236538" y="5232770"/>
            <a:ext cx="8112125" cy="384175"/>
          </a:xfrm>
        </p:spPr>
        <p:txBody>
          <a:bodyPr/>
          <a:lstStyle>
            <a:lvl1pPr marL="0" indent="0">
              <a:buFontTx/>
              <a:buNone/>
              <a:defRPr lang="en-US" sz="1400" b="0" kern="1200" dirty="0">
                <a:solidFill>
                  <a:srgbClr val="2B3082"/>
                </a:solidFill>
                <a:latin typeface="+mj-lt"/>
                <a:ea typeface="+mn-ea"/>
                <a:cs typeface="+mn-cs"/>
              </a:defRPr>
            </a:lvl1pPr>
            <a:lvl2pPr>
              <a:defRPr lang="en-US" sz="2000" kern="1200" dirty="0" smtClean="0">
                <a:solidFill>
                  <a:schemeClr val="bg1"/>
                </a:solidFill>
                <a:latin typeface="+mj-lt"/>
                <a:ea typeface="+mn-ea"/>
                <a:cs typeface="+mn-cs"/>
              </a:defRPr>
            </a:lvl2pPr>
            <a:lvl3pPr>
              <a:defRPr lang="en-US" sz="2000" kern="1200" dirty="0" smtClean="0">
                <a:solidFill>
                  <a:schemeClr val="bg1"/>
                </a:solidFill>
                <a:latin typeface="+mj-lt"/>
                <a:ea typeface="+mn-ea"/>
                <a:cs typeface="+mn-cs"/>
              </a:defRPr>
            </a:lvl3pPr>
            <a:lvl4pPr>
              <a:defRPr lang="en-US" sz="2000" kern="1200" dirty="0" smtClean="0">
                <a:solidFill>
                  <a:schemeClr val="bg1"/>
                </a:solidFill>
                <a:latin typeface="+mj-lt"/>
                <a:ea typeface="+mn-ea"/>
                <a:cs typeface="+mn-cs"/>
              </a:defRPr>
            </a:lvl4pPr>
            <a:lvl5pPr>
              <a:defRPr lang="en-US" sz="2000" kern="1200" dirty="0" smtClean="0">
                <a:solidFill>
                  <a:schemeClr val="bg1"/>
                </a:solidFill>
                <a:latin typeface="+mj-lt"/>
                <a:ea typeface="+mn-ea"/>
                <a:cs typeface="+mn-cs"/>
              </a:defRPr>
            </a:lvl5pPr>
          </a:lstStyle>
          <a:p>
            <a:pPr lvl="0"/>
            <a:r>
              <a:rPr lang="en-US" smtClean="0"/>
              <a:t>Click to edit Master text styles</a:t>
            </a:r>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ullet with pull quote">
    <p:spTree>
      <p:nvGrpSpPr>
        <p:cNvPr id="1" name=""/>
        <p:cNvGrpSpPr/>
        <p:nvPr/>
      </p:nvGrpSpPr>
      <p:grpSpPr>
        <a:xfrm>
          <a:off x="0" y="0"/>
          <a:ext cx="0" cy="0"/>
          <a:chOff x="0" y="0"/>
          <a:chExt cx="0" cy="0"/>
        </a:xfrm>
      </p:grpSpPr>
      <p:sp>
        <p:nvSpPr>
          <p:cNvPr id="6" name="Rectangle 4"/>
          <p:cNvSpPr>
            <a:spLocks noChangeArrowheads="1"/>
          </p:cNvSpPr>
          <p:nvPr/>
        </p:nvSpPr>
        <p:spPr bwMode="ltGray">
          <a:xfrm>
            <a:off x="250825" y="6586538"/>
            <a:ext cx="2568575" cy="174625"/>
          </a:xfrm>
          <a:prstGeom prst="rect">
            <a:avLst/>
          </a:prstGeom>
          <a:noFill/>
          <a:ln w="9525">
            <a:noFill/>
            <a:miter lim="800000"/>
            <a:headEnd/>
            <a:tailEnd/>
          </a:ln>
          <a:effectLst/>
        </p:spPr>
        <p:txBody>
          <a:bodyPr lIns="82124" tIns="41061" rIns="82124" bIns="41061" anchor="b">
            <a:spAutoFit/>
          </a:bodyPr>
          <a:lstStyle/>
          <a:p>
            <a:pPr defTabSz="814388">
              <a:defRPr/>
            </a:pPr>
            <a:r>
              <a:rPr lang="en-US" sz="600" dirty="0">
                <a:solidFill>
                  <a:srgbClr val="C0C0C0"/>
                </a:solidFill>
                <a:latin typeface="+mj-lt"/>
              </a:rPr>
              <a:t>© 2010 Cisco and/or its affiliates. All rights reserved.</a:t>
            </a:r>
          </a:p>
        </p:txBody>
      </p:sp>
      <p:sp>
        <p:nvSpPr>
          <p:cNvPr id="7" name="Rectangle 5"/>
          <p:cNvSpPr>
            <a:spLocks noChangeArrowheads="1"/>
          </p:cNvSpPr>
          <p:nvPr/>
        </p:nvSpPr>
        <p:spPr bwMode="ltGray">
          <a:xfrm>
            <a:off x="7986480" y="6584318"/>
            <a:ext cx="589195" cy="175257"/>
          </a:xfrm>
          <a:prstGeom prst="rect">
            <a:avLst/>
          </a:prstGeom>
          <a:noFill/>
          <a:ln w="9525">
            <a:noFill/>
            <a:miter lim="800000"/>
            <a:headEnd/>
            <a:tailEnd/>
          </a:ln>
          <a:effectLst/>
        </p:spPr>
        <p:txBody>
          <a:bodyPr wrap="none" lIns="82124" tIns="41061" rIns="82124" bIns="41061" anchor="b">
            <a:spAutoFit/>
          </a:bodyPr>
          <a:lstStyle/>
          <a:p>
            <a:pPr algn="r" defTabSz="814388">
              <a:defRPr/>
            </a:pPr>
            <a:r>
              <a:rPr lang="en-US" sz="600" dirty="0" smtClean="0">
                <a:solidFill>
                  <a:srgbClr val="C0C0C0"/>
                </a:solidFill>
                <a:latin typeface="+mj-lt"/>
              </a:rPr>
              <a:t>Cisco Public</a:t>
            </a:r>
            <a:endParaRPr lang="en-US" sz="600" dirty="0">
              <a:solidFill>
                <a:srgbClr val="C0C0C0"/>
              </a:solidFill>
              <a:latin typeface="+mj-lt"/>
            </a:endParaRPr>
          </a:p>
        </p:txBody>
      </p:sp>
      <p:sp>
        <p:nvSpPr>
          <p:cNvPr id="8" name="Rectangle 7"/>
          <p:cNvSpPr>
            <a:spLocks noChangeArrowheads="1"/>
          </p:cNvSpPr>
          <p:nvPr/>
        </p:nvSpPr>
        <p:spPr bwMode="ltGray">
          <a:xfrm>
            <a:off x="8640763" y="6580188"/>
            <a:ext cx="260350" cy="176212"/>
          </a:xfrm>
          <a:prstGeom prst="rect">
            <a:avLst/>
          </a:prstGeom>
          <a:noFill/>
          <a:ln w="9525" algn="ctr">
            <a:noFill/>
            <a:miter lim="800000"/>
            <a:headEnd/>
            <a:tailEnd/>
          </a:ln>
          <a:effectLst/>
        </p:spPr>
        <p:txBody>
          <a:bodyPr wrap="none" lIns="82124" tIns="41061" rIns="82124" bIns="41061" anchor="b">
            <a:spAutoFit/>
          </a:bodyPr>
          <a:lstStyle/>
          <a:p>
            <a:pPr algn="r" defTabSz="814388">
              <a:defRPr/>
            </a:pPr>
            <a:fld id="{F4BEEA46-5FA9-4CCA-B25B-3EE35388A0E6}" type="slidenum">
              <a:rPr lang="en-US" sz="600">
                <a:solidFill>
                  <a:srgbClr val="C0C0C0"/>
                </a:solidFill>
                <a:latin typeface="+mj-lt"/>
              </a:rPr>
              <a:pPr algn="r" defTabSz="814388">
                <a:defRPr/>
              </a:pPr>
              <a:t>‹#›</a:t>
            </a:fld>
            <a:endParaRPr lang="en-US" sz="600" dirty="0">
              <a:solidFill>
                <a:srgbClr val="C0C0C0"/>
              </a:solidFill>
              <a:latin typeface="+mj-lt"/>
            </a:endParaRPr>
          </a:p>
        </p:txBody>
      </p:sp>
      <p:sp>
        <p:nvSpPr>
          <p:cNvPr id="4" name="Text Placeholder 3"/>
          <p:cNvSpPr>
            <a:spLocks noGrp="1"/>
          </p:cNvSpPr>
          <p:nvPr>
            <p:ph type="body" sz="quarter" idx="10"/>
          </p:nvPr>
        </p:nvSpPr>
        <p:spPr>
          <a:xfrm>
            <a:off x="239713" y="1339745"/>
            <a:ext cx="4103687" cy="4965700"/>
          </a:xfrm>
        </p:spPr>
        <p:txBody>
          <a:bodyPr/>
          <a:lstStyle>
            <a:lvl1pPr>
              <a:lnSpc>
                <a:spcPct val="95000"/>
              </a:lnSpc>
              <a:spcBef>
                <a:spcPts val="1480"/>
              </a:spcBef>
              <a:defRPr sz="2200">
                <a:solidFill>
                  <a:srgbClr val="2B348E"/>
                </a:solidFill>
                <a:latin typeface="+mj-lt"/>
              </a:defRPr>
            </a:lvl1pPr>
            <a:lvl2pPr>
              <a:lnSpc>
                <a:spcPct val="95000"/>
              </a:lnSpc>
              <a:spcBef>
                <a:spcPts val="600"/>
              </a:spcBef>
              <a:defRPr>
                <a:solidFill>
                  <a:srgbClr val="2B348E"/>
                </a:solidFill>
                <a:latin typeface="+mj-lt"/>
              </a:defRPr>
            </a:lvl2pPr>
            <a:lvl3pPr>
              <a:defRPr>
                <a:solidFill>
                  <a:srgbClr val="2B348E"/>
                </a:solidFill>
                <a:latin typeface="+mj-lt"/>
              </a:defRPr>
            </a:lvl3pPr>
            <a:lvl4pPr>
              <a:defRPr>
                <a:solidFill>
                  <a:srgbClr val="2B348E"/>
                </a:solidFill>
                <a:latin typeface="+mj-lt"/>
              </a:defRPr>
            </a:lvl4pPr>
            <a:lvl5pPr>
              <a:defRPr>
                <a:solidFill>
                  <a:srgbClr val="2B348E"/>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1"/>
          </p:nvPr>
        </p:nvSpPr>
        <p:spPr>
          <a:xfrm>
            <a:off x="5221224" y="1747683"/>
            <a:ext cx="3236976" cy="646331"/>
          </a:xfrm>
        </p:spPr>
        <p:txBody>
          <a:bodyPr>
            <a:noAutofit/>
          </a:bodyPr>
          <a:lstStyle>
            <a:lvl1pPr marL="114300" indent="-114300" algn="l" defTabSz="914400" rtl="0" eaLnBrk="1" latinLnBrk="0" hangingPunct="1">
              <a:lnSpc>
                <a:spcPct val="80000"/>
              </a:lnSpc>
              <a:spcBef>
                <a:spcPct val="0"/>
              </a:spcBef>
              <a:buNone/>
              <a:defRPr lang="en-US" sz="2000" b="0" kern="1200" spc="0" baseline="0" dirty="0" smtClean="0">
                <a:solidFill>
                  <a:srgbClr val="2B348E"/>
                </a:solidFill>
                <a:latin typeface="+mj-lt"/>
                <a:ea typeface="+mj-ea"/>
                <a:cs typeface="+mj-cs"/>
              </a:defRPr>
            </a:lvl1pPr>
            <a:lvl2pPr marL="114300" indent="-114300" algn="l" defTabSz="914400" rtl="0" eaLnBrk="1" latinLnBrk="0" hangingPunct="1">
              <a:defRPr lang="en-US" sz="2000" kern="1200" dirty="0" smtClean="0">
                <a:solidFill>
                  <a:schemeClr val="accent2"/>
                </a:solidFill>
                <a:latin typeface="Ciscolight" pitchFamily="2" charset="0"/>
                <a:ea typeface="+mn-ea"/>
                <a:cs typeface="+mn-cs"/>
              </a:defRPr>
            </a:lvl2pPr>
            <a:lvl3pPr marL="114300" indent="-114300" algn="l" defTabSz="914400" rtl="0" eaLnBrk="1" latinLnBrk="0" hangingPunct="1">
              <a:defRPr lang="en-US" sz="2000" kern="1200" dirty="0" smtClean="0">
                <a:solidFill>
                  <a:schemeClr val="accent2"/>
                </a:solidFill>
                <a:latin typeface="Ciscolight" pitchFamily="2" charset="0"/>
                <a:ea typeface="+mn-ea"/>
                <a:cs typeface="+mn-cs"/>
              </a:defRPr>
            </a:lvl3pPr>
            <a:lvl4pPr marL="114300" indent="-114300" algn="l" defTabSz="914400" rtl="0" eaLnBrk="1" latinLnBrk="0" hangingPunct="1">
              <a:defRPr lang="en-US" sz="2000" kern="1200" dirty="0" smtClean="0">
                <a:solidFill>
                  <a:schemeClr val="accent2"/>
                </a:solidFill>
                <a:latin typeface="Ciscolight" pitchFamily="2" charset="0"/>
                <a:ea typeface="+mn-ea"/>
                <a:cs typeface="+mn-cs"/>
              </a:defRPr>
            </a:lvl4pPr>
            <a:lvl5pPr marL="114300" indent="-114300" algn="l" defTabSz="914400" rtl="0" eaLnBrk="1" latinLnBrk="0" hangingPunct="1">
              <a:defRPr lang="en-US" sz="2000" kern="1200" dirty="0" smtClean="0">
                <a:solidFill>
                  <a:schemeClr val="accent2"/>
                </a:solidFill>
                <a:latin typeface="Ciscolight" pitchFamily="2" charset="0"/>
                <a:ea typeface="+mn-ea"/>
                <a:cs typeface="+mn-cs"/>
              </a:defRPr>
            </a:lvl5pPr>
          </a:lstStyle>
          <a:p>
            <a:pPr lvl="0"/>
            <a:r>
              <a:rPr lang="en-US" smtClean="0"/>
              <a:t>Click to edit Master text styles</a:t>
            </a:r>
          </a:p>
        </p:txBody>
      </p:sp>
      <p:sp>
        <p:nvSpPr>
          <p:cNvPr id="16" name="Title 15"/>
          <p:cNvSpPr>
            <a:spLocks noGrp="1"/>
          </p:cNvSpPr>
          <p:nvPr>
            <p:ph type="title"/>
          </p:nvPr>
        </p:nvSpPr>
        <p:spPr/>
        <p:txBody>
          <a:bodyPr/>
          <a:lstStyle>
            <a:lvl1pPr algn="l" defTabSz="914400" rtl="0" eaLnBrk="1" latinLnBrk="0" hangingPunct="1">
              <a:lnSpc>
                <a:spcPct val="80000"/>
              </a:lnSpc>
              <a:spcBef>
                <a:spcPct val="0"/>
              </a:spcBef>
              <a:buNone/>
              <a:defRPr lang="en-US" sz="3600" b="0" kern="1200" spc="0" baseline="0" dirty="0">
                <a:solidFill>
                  <a:srgbClr val="2B348E"/>
                </a:solidFill>
                <a:latin typeface="+mj-lt"/>
                <a:ea typeface="+mj-ea"/>
                <a:cs typeface="+mj-cs"/>
              </a:defRPr>
            </a:lvl1pPr>
          </a:lstStyle>
          <a:p>
            <a:r>
              <a:rPr lang="en-US" smtClean="0"/>
              <a:t>Click to edit Master title style</a:t>
            </a:r>
            <a:endParaRPr lang="en-US" dirty="0"/>
          </a:p>
        </p:txBody>
      </p:sp>
      <p:sp>
        <p:nvSpPr>
          <p:cNvPr id="20" name="Text Placeholder 19"/>
          <p:cNvSpPr>
            <a:spLocks noGrp="1"/>
          </p:cNvSpPr>
          <p:nvPr>
            <p:ph type="body" sz="quarter" idx="14"/>
          </p:nvPr>
        </p:nvSpPr>
        <p:spPr>
          <a:xfrm>
            <a:off x="5334000" y="4876800"/>
            <a:ext cx="3200400" cy="457200"/>
          </a:xfrm>
        </p:spPr>
        <p:txBody>
          <a:bodyPr>
            <a:noAutofit/>
          </a:bodyPr>
          <a:lstStyle>
            <a:lvl1pPr marL="0" indent="0">
              <a:buFontTx/>
              <a:buNone/>
              <a:defRPr sz="1600">
                <a:solidFill>
                  <a:srgbClr val="2B348E"/>
                </a:solidFill>
              </a:defRPr>
            </a:lvl1pPr>
          </a:lstStyle>
          <a:p>
            <a:pPr lvl="0"/>
            <a:r>
              <a:rPr lang="en-US" smtClean="0"/>
              <a:t>Click to edit Master text styles</a:t>
            </a:r>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ullet_2-Column Layout">
    <p:spTree>
      <p:nvGrpSpPr>
        <p:cNvPr id="1" name=""/>
        <p:cNvGrpSpPr/>
        <p:nvPr/>
      </p:nvGrpSpPr>
      <p:grpSpPr>
        <a:xfrm>
          <a:off x="0" y="0"/>
          <a:ext cx="0" cy="0"/>
          <a:chOff x="0" y="0"/>
          <a:chExt cx="0" cy="0"/>
        </a:xfrm>
      </p:grpSpPr>
      <p:sp>
        <p:nvSpPr>
          <p:cNvPr id="2" name="Title 1"/>
          <p:cNvSpPr>
            <a:spLocks noGrp="1"/>
          </p:cNvSpPr>
          <p:nvPr>
            <p:ph type="title"/>
          </p:nvPr>
        </p:nvSpPr>
        <p:spPr>
          <a:xfrm>
            <a:off x="229702" y="295275"/>
            <a:ext cx="4123944" cy="838200"/>
          </a:xfrm>
        </p:spPr>
        <p:txBody>
          <a:bodyPr rtlCol="0" anchor="t">
            <a:noAutofit/>
          </a:bodyPr>
          <a:lstStyle>
            <a:lvl1pPr algn="l" defTabSz="914400" rtl="0" eaLnBrk="1" latinLnBrk="0" hangingPunct="1">
              <a:lnSpc>
                <a:spcPct val="80000"/>
              </a:lnSpc>
              <a:spcBef>
                <a:spcPct val="0"/>
              </a:spcBef>
              <a:buNone/>
              <a:defRPr lang="en-US" sz="3600" b="0" kern="1200" spc="0" baseline="0" dirty="0">
                <a:solidFill>
                  <a:srgbClr val="2B348E"/>
                </a:solidFill>
                <a:latin typeface="+mj-lt"/>
                <a:ea typeface="+mj-ea"/>
                <a:cs typeface="+mj-cs"/>
              </a:defRPr>
            </a:lvl1pPr>
          </a:lstStyle>
          <a:p>
            <a:r>
              <a:rPr lang="en-US" smtClean="0"/>
              <a:t>Click to edit Master title style</a:t>
            </a:r>
            <a:endParaRPr lang="en-US" dirty="0"/>
          </a:p>
        </p:txBody>
      </p:sp>
      <p:sp>
        <p:nvSpPr>
          <p:cNvPr id="9" name="Text Placeholder 8"/>
          <p:cNvSpPr>
            <a:spLocks noGrp="1"/>
          </p:cNvSpPr>
          <p:nvPr>
            <p:ph type="body" sz="quarter" idx="11"/>
          </p:nvPr>
        </p:nvSpPr>
        <p:spPr>
          <a:xfrm>
            <a:off x="219455" y="1600200"/>
            <a:ext cx="4142232" cy="4526280"/>
          </a:xfrm>
        </p:spPr>
        <p:txBody>
          <a:bodyPr/>
          <a:lstStyle>
            <a:lvl1pPr marL="0" indent="0">
              <a:buNone/>
              <a:defRPr>
                <a:solidFill>
                  <a:srgbClr val="2B348E"/>
                </a:solidFill>
                <a:latin typeface="+mj-lt"/>
              </a:defRPr>
            </a:lvl1pPr>
            <a:lvl2pPr marL="635000" indent="-228600">
              <a:buClr>
                <a:srgbClr val="96CA4B"/>
              </a:buClr>
              <a:buFont typeface="Arial" pitchFamily="34" charset="0"/>
              <a:buChar char="•"/>
              <a:tabLst/>
              <a:defRPr>
                <a:solidFill>
                  <a:srgbClr val="2B348E"/>
                </a:solidFill>
                <a:latin typeface="+mj-lt"/>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2" name="Text Placeholder 11"/>
          <p:cNvSpPr>
            <a:spLocks noGrp="1"/>
          </p:cNvSpPr>
          <p:nvPr>
            <p:ph type="body" sz="quarter" idx="12"/>
          </p:nvPr>
        </p:nvSpPr>
        <p:spPr>
          <a:xfrm>
            <a:off x="4818888" y="1600200"/>
            <a:ext cx="4005072" cy="4526280"/>
          </a:xfrm>
        </p:spPr>
        <p:txBody>
          <a:bodyPr/>
          <a:lstStyle>
            <a:lvl1pPr marL="0" indent="0">
              <a:buFontTx/>
              <a:buNone/>
              <a:defRPr>
                <a:solidFill>
                  <a:srgbClr val="2B348E"/>
                </a:solidFill>
                <a:latin typeface="+mj-lt"/>
              </a:defRPr>
            </a:lvl1pPr>
            <a:lvl2pPr marL="635000" indent="-228600">
              <a:buClr>
                <a:srgbClr val="96CA4B"/>
              </a:buClr>
              <a:buFont typeface="Arial" pitchFamily="34" charset="0"/>
              <a:buChar char="•"/>
              <a:defRPr>
                <a:solidFill>
                  <a:srgbClr val="2B348E"/>
                </a:solidFill>
                <a:latin typeface="+mj-lt"/>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4" name="Text Placeholder 13"/>
          <p:cNvSpPr>
            <a:spLocks noGrp="1"/>
          </p:cNvSpPr>
          <p:nvPr>
            <p:ph type="body" sz="quarter" idx="13"/>
          </p:nvPr>
        </p:nvSpPr>
        <p:spPr>
          <a:xfrm>
            <a:off x="4824413" y="295275"/>
            <a:ext cx="4122737" cy="838200"/>
          </a:xfrm>
        </p:spPr>
        <p:txBody>
          <a:bodyPr lIns="82296" rIns="82296"/>
          <a:lstStyle>
            <a:lvl1pPr marL="0" marR="0" indent="0" algn="l" defTabSz="914400" rtl="0" eaLnBrk="1" fontAlgn="auto" latinLnBrk="0" hangingPunct="1">
              <a:lnSpc>
                <a:spcPct val="80000"/>
              </a:lnSpc>
              <a:spcBef>
                <a:spcPts val="0"/>
              </a:spcBef>
              <a:spcAft>
                <a:spcPts val="0"/>
              </a:spcAft>
              <a:buClr>
                <a:srgbClr val="00ADEF"/>
              </a:buClr>
              <a:buSzPct val="90000"/>
              <a:buFontTx/>
              <a:buNone/>
              <a:tabLst/>
              <a:defRPr lang="en-US" sz="3600" b="0" kern="1200" spc="0" baseline="0" dirty="0" smtClean="0">
                <a:solidFill>
                  <a:srgbClr val="2B348E"/>
                </a:solidFill>
                <a:latin typeface="+mj-lt"/>
                <a:ea typeface="+mj-ea"/>
                <a:cs typeface="+mj-cs"/>
              </a:defRPr>
            </a:lvl1pPr>
          </a:lstStyle>
          <a:p>
            <a:pPr lvl="0"/>
            <a:r>
              <a:rPr lang="en-US" smtClean="0"/>
              <a:t>Click to edit Master text styles</a:t>
            </a:r>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ullet_3-Column Layout No Bottom Bar">
    <p:spTree>
      <p:nvGrpSpPr>
        <p:cNvPr id="1" name=""/>
        <p:cNvGrpSpPr/>
        <p:nvPr/>
      </p:nvGrpSpPr>
      <p:grpSpPr>
        <a:xfrm>
          <a:off x="0" y="0"/>
          <a:ext cx="0" cy="0"/>
          <a:chOff x="0" y="0"/>
          <a:chExt cx="0" cy="0"/>
        </a:xfrm>
      </p:grpSpPr>
      <p:pic>
        <p:nvPicPr>
          <p:cNvPr id="8" name="Picture 7" descr="CISCO_WAVE_01_RGB.jpg"/>
          <p:cNvPicPr>
            <a:picLocks noChangeAspect="1"/>
          </p:cNvPicPr>
          <p:nvPr/>
        </p:nvPicPr>
        <p:blipFill>
          <a:blip r:embed="rId2"/>
          <a:srcRect l="78496" r="20456" b="20091"/>
          <a:stretch>
            <a:fillRect/>
          </a:stretch>
        </p:blipFill>
        <p:spPr bwMode="auto">
          <a:xfrm>
            <a:off x="3038475" y="727075"/>
            <a:ext cx="87313" cy="5480050"/>
          </a:xfrm>
          <a:prstGeom prst="rect">
            <a:avLst/>
          </a:prstGeom>
          <a:noFill/>
          <a:ln w="9525">
            <a:noFill/>
            <a:miter lim="800000"/>
            <a:headEnd/>
            <a:tailEnd/>
          </a:ln>
        </p:spPr>
      </p:pic>
      <p:pic>
        <p:nvPicPr>
          <p:cNvPr id="9" name="Picture 8" descr="CISCO_WAVE_01_RGB.jpg"/>
          <p:cNvPicPr>
            <a:picLocks noChangeAspect="1"/>
          </p:cNvPicPr>
          <p:nvPr/>
        </p:nvPicPr>
        <p:blipFill>
          <a:blip r:embed="rId2"/>
          <a:srcRect l="78496" r="20456" b="20091"/>
          <a:stretch>
            <a:fillRect/>
          </a:stretch>
        </p:blipFill>
        <p:spPr bwMode="auto">
          <a:xfrm>
            <a:off x="6056313" y="727075"/>
            <a:ext cx="87312" cy="5480050"/>
          </a:xfrm>
          <a:prstGeom prst="rect">
            <a:avLst/>
          </a:prstGeom>
          <a:noFill/>
          <a:ln w="9525">
            <a:noFill/>
            <a:miter lim="800000"/>
            <a:headEnd/>
            <a:tailEnd/>
          </a:ln>
        </p:spPr>
      </p:pic>
      <p:sp>
        <p:nvSpPr>
          <p:cNvPr id="13" name="Text Placeholder 12"/>
          <p:cNvSpPr>
            <a:spLocks noGrp="1"/>
          </p:cNvSpPr>
          <p:nvPr>
            <p:ph type="body" sz="quarter" idx="14"/>
          </p:nvPr>
        </p:nvSpPr>
        <p:spPr>
          <a:xfrm>
            <a:off x="244475" y="1600200"/>
            <a:ext cx="2622550" cy="4391025"/>
          </a:xfrm>
        </p:spPr>
        <p:txBody>
          <a:bodyPr/>
          <a:lstStyle>
            <a:lvl1pPr>
              <a:defRPr>
                <a:solidFill>
                  <a:srgbClr val="2B348E"/>
                </a:solidFill>
                <a:latin typeface="+mj-lt"/>
                <a:cs typeface="Arial" pitchFamily="34" charset="0"/>
              </a:defRPr>
            </a:lvl1pPr>
            <a:lvl2pPr>
              <a:defRPr>
                <a:solidFill>
                  <a:srgbClr val="2B348E"/>
                </a:solidFill>
                <a:latin typeface="+mj-lt"/>
                <a:cs typeface="Arial" pitchFamily="34" charset="0"/>
              </a:defRPr>
            </a:lvl2pPr>
            <a:lvl3pPr>
              <a:defRPr>
                <a:solidFill>
                  <a:srgbClr val="2B348E"/>
                </a:solidFill>
                <a:latin typeface="+mj-lt"/>
                <a:cs typeface="Arial" pitchFamily="34" charset="0"/>
              </a:defRPr>
            </a:lvl3pPr>
            <a:lvl4pPr>
              <a:defRPr>
                <a:solidFill>
                  <a:srgbClr val="2B348E"/>
                </a:solidFill>
                <a:latin typeface="+mj-lt"/>
                <a:cs typeface="Arial" pitchFamily="34" charset="0"/>
              </a:defRPr>
            </a:lvl4pPr>
            <a:lvl5pPr>
              <a:defRPr>
                <a:solidFill>
                  <a:srgbClr val="2B348E"/>
                </a:solidFill>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12"/>
          <p:cNvSpPr>
            <a:spLocks noGrp="1"/>
          </p:cNvSpPr>
          <p:nvPr>
            <p:ph type="body" sz="quarter" idx="15"/>
          </p:nvPr>
        </p:nvSpPr>
        <p:spPr>
          <a:xfrm>
            <a:off x="3292474" y="1600200"/>
            <a:ext cx="2593975" cy="4362450"/>
          </a:xfrm>
        </p:spPr>
        <p:txBody>
          <a:bodyPr/>
          <a:lstStyle>
            <a:lvl1pPr>
              <a:defRPr>
                <a:solidFill>
                  <a:srgbClr val="2B348E"/>
                </a:solidFill>
                <a:latin typeface="+mj-lt"/>
                <a:cs typeface="Arial" pitchFamily="34" charset="0"/>
              </a:defRPr>
            </a:lvl1pPr>
            <a:lvl2pPr>
              <a:defRPr>
                <a:solidFill>
                  <a:srgbClr val="2B348E"/>
                </a:solidFill>
                <a:latin typeface="+mj-lt"/>
                <a:cs typeface="Arial" pitchFamily="34" charset="0"/>
              </a:defRPr>
            </a:lvl2pPr>
            <a:lvl3pPr>
              <a:defRPr>
                <a:solidFill>
                  <a:srgbClr val="2B348E"/>
                </a:solidFill>
                <a:latin typeface="+mj-lt"/>
                <a:cs typeface="Arial" pitchFamily="34" charset="0"/>
              </a:defRPr>
            </a:lvl3pPr>
            <a:lvl4pPr>
              <a:defRPr>
                <a:solidFill>
                  <a:srgbClr val="2B348E"/>
                </a:solidFill>
                <a:latin typeface="+mj-lt"/>
                <a:cs typeface="Arial" pitchFamily="34" charset="0"/>
              </a:defRPr>
            </a:lvl4pPr>
            <a:lvl5pPr>
              <a:defRPr>
                <a:solidFill>
                  <a:srgbClr val="2B348E"/>
                </a:solidFill>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2"/>
          <p:cNvSpPr>
            <a:spLocks noGrp="1"/>
          </p:cNvSpPr>
          <p:nvPr>
            <p:ph type="body" sz="quarter" idx="16"/>
          </p:nvPr>
        </p:nvSpPr>
        <p:spPr>
          <a:xfrm>
            <a:off x="6300788" y="1600200"/>
            <a:ext cx="2633662" cy="4333875"/>
          </a:xfrm>
        </p:spPr>
        <p:txBody>
          <a:bodyPr/>
          <a:lstStyle>
            <a:lvl1pPr>
              <a:defRPr>
                <a:solidFill>
                  <a:srgbClr val="2B348E"/>
                </a:solidFill>
                <a:latin typeface="+mj-lt"/>
                <a:cs typeface="Arial" pitchFamily="34" charset="0"/>
              </a:defRPr>
            </a:lvl1pPr>
            <a:lvl2pPr>
              <a:defRPr>
                <a:solidFill>
                  <a:srgbClr val="2B348E"/>
                </a:solidFill>
                <a:latin typeface="+mj-lt"/>
                <a:cs typeface="Arial" pitchFamily="34" charset="0"/>
              </a:defRPr>
            </a:lvl2pPr>
            <a:lvl3pPr>
              <a:defRPr>
                <a:solidFill>
                  <a:srgbClr val="2B348E"/>
                </a:solidFill>
                <a:latin typeface="+mj-lt"/>
                <a:cs typeface="Arial" pitchFamily="34" charset="0"/>
              </a:defRPr>
            </a:lvl3pPr>
            <a:lvl4pPr>
              <a:defRPr>
                <a:solidFill>
                  <a:srgbClr val="2B348E"/>
                </a:solidFill>
                <a:latin typeface="+mj-lt"/>
                <a:cs typeface="Arial" pitchFamily="34" charset="0"/>
              </a:defRPr>
            </a:lvl4pPr>
            <a:lvl5pPr>
              <a:defRPr>
                <a:solidFill>
                  <a:srgbClr val="2B348E"/>
                </a:solidFill>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Text Placeholder 20"/>
          <p:cNvSpPr>
            <a:spLocks noGrp="1" noChangeAspect="1"/>
          </p:cNvSpPr>
          <p:nvPr>
            <p:ph type="body" sz="quarter" idx="17"/>
          </p:nvPr>
        </p:nvSpPr>
        <p:spPr>
          <a:xfrm>
            <a:off x="219456" y="100584"/>
            <a:ext cx="2670048" cy="1152144"/>
          </a:xfrm>
        </p:spPr>
        <p:txBody>
          <a:bodyPr anchor="b">
            <a:noAutofit/>
          </a:bodyPr>
          <a:lstStyle>
            <a:lvl1pPr marL="0" marR="0" indent="0" algn="l" defTabSz="914400" rtl="0" eaLnBrk="1" fontAlgn="auto" latinLnBrk="0" hangingPunct="1">
              <a:lnSpc>
                <a:spcPct val="80000"/>
              </a:lnSpc>
              <a:spcBef>
                <a:spcPct val="0"/>
              </a:spcBef>
              <a:spcAft>
                <a:spcPts val="0"/>
              </a:spcAft>
              <a:buClrTx/>
              <a:buSzTx/>
              <a:buFontTx/>
              <a:buNone/>
              <a:tabLst/>
              <a:defRPr lang="en-US" sz="3000" b="0" kern="1200" spc="0" baseline="0" dirty="0" smtClean="0">
                <a:solidFill>
                  <a:srgbClr val="2B348E"/>
                </a:solidFill>
                <a:latin typeface="+mj-lt"/>
                <a:ea typeface="+mj-ea"/>
                <a:cs typeface="+mj-cs"/>
              </a:defRPr>
            </a:lvl1pPr>
          </a:lstStyle>
          <a:p>
            <a:pPr lvl="0"/>
            <a:r>
              <a:rPr lang="en-US" smtClean="0"/>
              <a:t>Click to edit Master text styles</a:t>
            </a:r>
          </a:p>
        </p:txBody>
      </p:sp>
      <p:sp>
        <p:nvSpPr>
          <p:cNvPr id="22" name="Text Placeholder 20"/>
          <p:cNvSpPr>
            <a:spLocks noGrp="1"/>
          </p:cNvSpPr>
          <p:nvPr>
            <p:ph type="body" sz="quarter" idx="18"/>
          </p:nvPr>
        </p:nvSpPr>
        <p:spPr>
          <a:xfrm>
            <a:off x="3255264" y="100584"/>
            <a:ext cx="2670048" cy="1152144"/>
          </a:xfrm>
        </p:spPr>
        <p:txBody>
          <a:bodyPr anchor="b">
            <a:noAutofit/>
          </a:bodyPr>
          <a:lstStyle>
            <a:lvl1pPr marL="0" marR="0" indent="0" algn="l" defTabSz="914400" rtl="0" eaLnBrk="1" fontAlgn="auto" latinLnBrk="0" hangingPunct="1">
              <a:lnSpc>
                <a:spcPct val="80000"/>
              </a:lnSpc>
              <a:spcBef>
                <a:spcPct val="0"/>
              </a:spcBef>
              <a:spcAft>
                <a:spcPts val="0"/>
              </a:spcAft>
              <a:buClrTx/>
              <a:buSzTx/>
              <a:buFontTx/>
              <a:buNone/>
              <a:tabLst/>
              <a:defRPr lang="en-US" sz="3000" b="0" kern="1200" spc="0" baseline="0" smtClean="0">
                <a:solidFill>
                  <a:srgbClr val="2B348E"/>
                </a:solidFill>
                <a:latin typeface="+mj-lt"/>
                <a:ea typeface="+mj-ea"/>
                <a:cs typeface="+mj-cs"/>
              </a:defRPr>
            </a:lvl1pPr>
          </a:lstStyle>
          <a:p>
            <a:pPr lvl="0"/>
            <a:r>
              <a:rPr lang="en-US" smtClean="0"/>
              <a:t>Click to edit Master text styles</a:t>
            </a:r>
          </a:p>
        </p:txBody>
      </p:sp>
      <p:sp>
        <p:nvSpPr>
          <p:cNvPr id="24" name="Text Placeholder 20"/>
          <p:cNvSpPr>
            <a:spLocks noGrp="1" noChangeAspect="1"/>
          </p:cNvSpPr>
          <p:nvPr>
            <p:ph type="body" sz="quarter" idx="19"/>
          </p:nvPr>
        </p:nvSpPr>
        <p:spPr>
          <a:xfrm>
            <a:off x="6273302" y="100584"/>
            <a:ext cx="2670048" cy="1152144"/>
          </a:xfrm>
        </p:spPr>
        <p:txBody>
          <a:bodyPr anchor="b">
            <a:noAutofit/>
          </a:bodyPr>
          <a:lstStyle>
            <a:lvl1pPr marL="0" marR="0" indent="0" algn="l" defTabSz="914400" rtl="0" eaLnBrk="1" fontAlgn="auto" latinLnBrk="0" hangingPunct="1">
              <a:lnSpc>
                <a:spcPct val="80000"/>
              </a:lnSpc>
              <a:spcBef>
                <a:spcPct val="0"/>
              </a:spcBef>
              <a:spcAft>
                <a:spcPts val="0"/>
              </a:spcAft>
              <a:buClrTx/>
              <a:buSzTx/>
              <a:buFontTx/>
              <a:buNone/>
              <a:tabLst/>
              <a:defRPr lang="en-US" sz="3000" b="0" kern="1200" spc="0" baseline="0" smtClean="0">
                <a:solidFill>
                  <a:srgbClr val="2B348E"/>
                </a:solidFill>
                <a:latin typeface="+mj-lt"/>
                <a:ea typeface="+mj-ea"/>
                <a:cs typeface="+mj-cs"/>
              </a:defRPr>
            </a:lvl1pPr>
          </a:lstStyle>
          <a:p>
            <a:pPr lvl="0"/>
            <a:r>
              <a:rPr lang="en-US" smtClean="0"/>
              <a:t>Click to edit Master text styles</a:t>
            </a:r>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9" name="Title 1"/>
          <p:cNvSpPr>
            <a:spLocks noGrp="1"/>
          </p:cNvSpPr>
          <p:nvPr>
            <p:ph type="title"/>
          </p:nvPr>
        </p:nvSpPr>
        <p:spPr>
          <a:xfrm>
            <a:off x="246972" y="439710"/>
            <a:ext cx="8567244" cy="838200"/>
          </a:xfrm>
        </p:spPr>
        <p:txBody>
          <a:bodyPr/>
          <a:lstStyle>
            <a:lvl1pPr algn="l" defTabSz="914400" rtl="0" eaLnBrk="1" latinLnBrk="0" hangingPunct="1">
              <a:lnSpc>
                <a:spcPct val="80000"/>
              </a:lnSpc>
              <a:spcBef>
                <a:spcPct val="0"/>
              </a:spcBef>
              <a:buNone/>
              <a:defRPr lang="en-US" sz="3600" b="0" kern="1200" spc="0" baseline="0" dirty="0">
                <a:solidFill>
                  <a:srgbClr val="2B348E"/>
                </a:solidFill>
                <a:latin typeface="+mj-lt"/>
                <a:ea typeface="+mj-ea"/>
                <a:cs typeface="+mj-cs"/>
              </a:defRPr>
            </a:lvl1pPr>
          </a:lstStyle>
          <a:p>
            <a:r>
              <a:rPr lang="en-US" smtClean="0"/>
              <a:t>Click to edit Master title style</a:t>
            </a:r>
            <a:endParaRPr lang="en-US" dirty="0"/>
          </a:p>
        </p:txBody>
      </p:sp>
      <p:sp>
        <p:nvSpPr>
          <p:cNvPr id="36" name="Chart Placeholder 35"/>
          <p:cNvSpPr>
            <a:spLocks noGrp="1"/>
          </p:cNvSpPr>
          <p:nvPr>
            <p:ph type="chart" sz="quarter" idx="10"/>
          </p:nvPr>
        </p:nvSpPr>
        <p:spPr>
          <a:xfrm>
            <a:off x="359764" y="1476375"/>
            <a:ext cx="8439461" cy="4305300"/>
          </a:xfrm>
        </p:spPr>
        <p:txBody>
          <a:bodyPr rtlCol="0" anchor="ctr" anchorCtr="1">
            <a:noAutofit/>
          </a:bodyPr>
          <a:lstStyle>
            <a:lvl1pPr>
              <a:buNone/>
              <a:defRPr>
                <a:latin typeface="+mj-lt"/>
              </a:defRPr>
            </a:lvl1pPr>
          </a:lstStyle>
          <a:p>
            <a:pPr lvl="0"/>
            <a:r>
              <a:rPr lang="en-US" noProof="0" smtClean="0"/>
              <a:t>Click icon to add chart</a:t>
            </a:r>
            <a:endParaRPr lang="en-US" noProof="0" dirty="0"/>
          </a:p>
        </p:txBody>
      </p:sp>
      <p:sp>
        <p:nvSpPr>
          <p:cNvPr id="4" name="Text Placeholder 9"/>
          <p:cNvSpPr>
            <a:spLocks noGrp="1"/>
          </p:cNvSpPr>
          <p:nvPr>
            <p:ph type="body" sz="quarter" idx="11"/>
          </p:nvPr>
        </p:nvSpPr>
        <p:spPr>
          <a:xfrm>
            <a:off x="249466" y="6062114"/>
            <a:ext cx="7461250" cy="276999"/>
          </a:xfrm>
        </p:spPr>
        <p:txBody>
          <a:bodyPr anchor="b">
            <a:noAutofit/>
          </a:bodyPr>
          <a:lstStyle>
            <a:lvl1pPr algn="l" defTabSz="804863">
              <a:lnSpc>
                <a:spcPct val="100000"/>
              </a:lnSpc>
              <a:spcBef>
                <a:spcPct val="50000"/>
              </a:spcBef>
              <a:buNone/>
              <a:defRPr sz="1200">
                <a:solidFill>
                  <a:schemeClr val="bg2">
                    <a:lumMod val="85000"/>
                  </a:schemeClr>
                </a:solidFill>
                <a:latin typeface="+mj-lt"/>
              </a:defRPr>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smtClean="0"/>
              <a:t>Click to edit Master text styles</a:t>
            </a:r>
          </a:p>
        </p:txBody>
      </p:sp>
    </p:spTree>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ottom title_photo and text">
    <p:spTree>
      <p:nvGrpSpPr>
        <p:cNvPr id="1" name=""/>
        <p:cNvGrpSpPr/>
        <p:nvPr/>
      </p:nvGrpSpPr>
      <p:grpSpPr>
        <a:xfrm>
          <a:off x="0" y="0"/>
          <a:ext cx="0" cy="0"/>
          <a:chOff x="0" y="0"/>
          <a:chExt cx="0" cy="0"/>
        </a:xfrm>
      </p:grpSpPr>
      <p:sp>
        <p:nvSpPr>
          <p:cNvPr id="2" name="Title 1"/>
          <p:cNvSpPr>
            <a:spLocks noGrp="1"/>
          </p:cNvSpPr>
          <p:nvPr>
            <p:ph type="title"/>
          </p:nvPr>
        </p:nvSpPr>
        <p:spPr>
          <a:xfrm>
            <a:off x="229702" y="5430244"/>
            <a:ext cx="8558698" cy="838200"/>
          </a:xfrm>
        </p:spPr>
        <p:txBody>
          <a:bodyPr rtlCol="0">
            <a:noAutofit/>
          </a:bodyPr>
          <a:lstStyle>
            <a:lvl1pPr algn="l" defTabSz="914400" rtl="0" eaLnBrk="1" latinLnBrk="0" hangingPunct="1">
              <a:lnSpc>
                <a:spcPct val="80000"/>
              </a:lnSpc>
              <a:spcBef>
                <a:spcPct val="0"/>
              </a:spcBef>
              <a:buNone/>
              <a:defRPr lang="en-US" sz="3600" b="0" kern="1200" spc="0" baseline="0" dirty="0">
                <a:solidFill>
                  <a:srgbClr val="2B348E"/>
                </a:soli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46888" y="1600200"/>
            <a:ext cx="4005072" cy="3749040"/>
          </a:xfrm>
        </p:spPr>
        <p:txBody>
          <a:bodyPr anchor="ctr">
            <a:noAutofit/>
          </a:bodyPr>
          <a:lstStyle>
            <a:lvl1pPr marL="0" indent="0" algn="l" defTabSz="914400" rtl="0" eaLnBrk="1" latinLnBrk="0" hangingPunct="1">
              <a:lnSpc>
                <a:spcPct val="80000"/>
              </a:lnSpc>
              <a:spcBef>
                <a:spcPct val="0"/>
              </a:spcBef>
              <a:buFontTx/>
              <a:buNone/>
              <a:defRPr lang="en-US" sz="2400" b="0" kern="1200" spc="0" baseline="0" dirty="0" smtClean="0">
                <a:solidFill>
                  <a:srgbClr val="2B348E"/>
                </a:solidFill>
                <a:latin typeface="+mj-lt"/>
                <a:ea typeface="+mj-ea"/>
                <a:cs typeface="+mj-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p:txBody>
      </p:sp>
      <p:sp>
        <p:nvSpPr>
          <p:cNvPr id="6" name="Picture Placeholder 5"/>
          <p:cNvSpPr>
            <a:spLocks noGrp="1"/>
          </p:cNvSpPr>
          <p:nvPr>
            <p:ph type="pic" sz="quarter" idx="11"/>
          </p:nvPr>
        </p:nvSpPr>
        <p:spPr>
          <a:xfrm>
            <a:off x="4873752" y="1947672"/>
            <a:ext cx="3429000" cy="2990088"/>
          </a:xfrm>
        </p:spPr>
        <p:txBody>
          <a:bodyPr rtlCol="0" anchor="ctr" anchorCtr="1">
            <a:noAutofit/>
          </a:bodyPr>
          <a:lstStyle>
            <a:lvl1pPr algn="ctr">
              <a:buFontTx/>
              <a:buNone/>
              <a:defRPr>
                <a:latin typeface="+mj-lt"/>
              </a:defRPr>
            </a:lvl1pPr>
          </a:lstStyle>
          <a:p>
            <a:pPr lvl="0"/>
            <a:r>
              <a:rPr lang="en-US" noProof="0" smtClean="0"/>
              <a:t>Click icon to add picture</a:t>
            </a:r>
            <a:endParaRPr lang="en-US" noProof="0" dirty="0"/>
          </a:p>
        </p:txBody>
      </p:sp>
    </p:spTree>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ottom 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9702" y="5430244"/>
            <a:ext cx="8558698" cy="838200"/>
          </a:xfrm>
        </p:spPr>
        <p:txBody>
          <a:bodyPr rtlCol="0">
            <a:noAutofit/>
          </a:bodyPr>
          <a:lstStyle>
            <a:lvl1pPr algn="l" defTabSz="914400" rtl="0" eaLnBrk="1" latinLnBrk="0" hangingPunct="1">
              <a:lnSpc>
                <a:spcPct val="80000"/>
              </a:lnSpc>
              <a:spcBef>
                <a:spcPct val="0"/>
              </a:spcBef>
              <a:buNone/>
              <a:defRPr lang="en-US" sz="3600" b="0" kern="1200" spc="0" baseline="0" dirty="0">
                <a:solidFill>
                  <a:srgbClr val="2B348E"/>
                </a:solidFill>
                <a:latin typeface="+mj-lt"/>
                <a:ea typeface="+mj-ea"/>
                <a:cs typeface="+mj-cs"/>
              </a:defRPr>
            </a:lvl1pPr>
          </a:lstStyle>
          <a:p>
            <a:r>
              <a:rPr lang="en-US" smtClean="0"/>
              <a:t>Click to edit Master title style</a:t>
            </a:r>
            <a:endParaRPr lang="en-US" dirty="0"/>
          </a:p>
        </p:txBody>
      </p:sp>
    </p:spTree>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Quote Slide">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0"/>
            <a:ext cx="9144000" cy="177800"/>
          </a:xfrm>
          <a:prstGeom prst="rect">
            <a:avLst/>
          </a:prstGeom>
          <a:solidFill>
            <a:schemeClr val="bg2"/>
          </a:solidFill>
          <a:ln w="25400" algn="ctr">
            <a:noFill/>
            <a:miter lim="800000"/>
            <a:headEnd/>
            <a:tailEnd/>
          </a:ln>
          <a:effectLst/>
        </p:spPr>
        <p:txBody>
          <a:bodyPr wrap="none" anchor="ctr"/>
          <a:lstStyle/>
          <a:p>
            <a:pPr>
              <a:defRPr/>
            </a:pPr>
            <a:endParaRPr lang="en-US" dirty="0">
              <a:latin typeface="+mj-lt"/>
            </a:endParaRPr>
          </a:p>
        </p:txBody>
      </p:sp>
      <p:pic>
        <p:nvPicPr>
          <p:cNvPr id="5" name="Picture 5" descr="CISCO_WAVE_01_RGB.jpg"/>
          <p:cNvPicPr>
            <a:picLocks noChangeAspect="1"/>
          </p:cNvPicPr>
          <p:nvPr/>
        </p:nvPicPr>
        <p:blipFill>
          <a:blip r:embed="rId2"/>
          <a:srcRect l="3696" r="294" b="20091"/>
          <a:stretch>
            <a:fillRect/>
          </a:stretch>
        </p:blipFill>
        <p:spPr bwMode="auto">
          <a:xfrm>
            <a:off x="0" y="0"/>
            <a:ext cx="9144000" cy="6343650"/>
          </a:xfrm>
          <a:prstGeom prst="rect">
            <a:avLst/>
          </a:prstGeom>
          <a:noFill/>
          <a:ln w="9525">
            <a:noFill/>
            <a:miter lim="800000"/>
            <a:headEnd/>
            <a:tailEnd/>
          </a:ln>
        </p:spPr>
      </p:pic>
      <p:sp>
        <p:nvSpPr>
          <p:cNvPr id="3" name="Subtitle 2"/>
          <p:cNvSpPr>
            <a:spLocks noGrp="1"/>
          </p:cNvSpPr>
          <p:nvPr>
            <p:ph type="subTitle" idx="1"/>
          </p:nvPr>
        </p:nvSpPr>
        <p:spPr>
          <a:xfrm>
            <a:off x="465201" y="5842635"/>
            <a:ext cx="8112126" cy="384175"/>
          </a:xfrm>
        </p:spPr>
        <p:txBody>
          <a:bodyPr anchor="b">
            <a:noAutofit/>
          </a:bodyPr>
          <a:lstStyle>
            <a:lvl1pPr marL="0" indent="0" algn="l"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219457" y="649224"/>
            <a:ext cx="7447744" cy="4462426"/>
          </a:xfrm>
        </p:spPr>
        <p:txBody>
          <a:bodyPr/>
          <a:lstStyle>
            <a:lvl1pPr marL="0" indent="0" algn="l" defTabSz="914400" rtl="0" eaLnBrk="1" latinLnBrk="0" hangingPunct="1">
              <a:lnSpc>
                <a:spcPct val="80000"/>
              </a:lnSpc>
              <a:spcBef>
                <a:spcPct val="0"/>
              </a:spcBef>
              <a:buClr>
                <a:schemeClr val="tx1"/>
              </a:buClr>
              <a:buFont typeface="Arial" pitchFamily="34" charset="0"/>
              <a:buNone/>
              <a:defRPr lang="en-US" sz="5400" b="0" kern="1200" spc="0" baseline="0" dirty="0">
                <a:solidFill>
                  <a:srgbClr val="FFFFFF"/>
                </a:solidFill>
                <a:latin typeface="+mj-lt"/>
                <a:ea typeface="+mj-ea"/>
                <a:cs typeface="+mj-cs"/>
              </a:defRPr>
            </a:lvl1pPr>
          </a:lstStyle>
          <a:p>
            <a:r>
              <a:rPr lang="en-US" smtClean="0"/>
              <a:t>Click to edit Master title style</a:t>
            </a:r>
            <a:endParaRPr lang="en-US" dirty="0"/>
          </a:p>
        </p:txBody>
      </p:sp>
    </p:spTree>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torytelling">
    <p:spTree>
      <p:nvGrpSpPr>
        <p:cNvPr id="1" name=""/>
        <p:cNvGrpSpPr/>
        <p:nvPr/>
      </p:nvGrpSpPr>
      <p:grpSpPr>
        <a:xfrm>
          <a:off x="0" y="0"/>
          <a:ext cx="0" cy="0"/>
          <a:chOff x="0" y="0"/>
          <a:chExt cx="0" cy="0"/>
        </a:xfrm>
      </p:grpSpPr>
      <p:pic>
        <p:nvPicPr>
          <p:cNvPr id="5" name="Picture 4" descr="CISCO_WAVE_01_RGB.jpg"/>
          <p:cNvPicPr>
            <a:picLocks noChangeAspect="1"/>
          </p:cNvPicPr>
          <p:nvPr/>
        </p:nvPicPr>
        <p:blipFill>
          <a:blip r:embed="rId2"/>
          <a:srcRect l="78496" r="20456" b="20091"/>
          <a:stretch>
            <a:fillRect/>
          </a:stretch>
        </p:blipFill>
        <p:spPr bwMode="auto">
          <a:xfrm>
            <a:off x="4578350" y="752475"/>
            <a:ext cx="85725" cy="5480050"/>
          </a:xfrm>
          <a:prstGeom prst="rect">
            <a:avLst/>
          </a:prstGeom>
          <a:noFill/>
          <a:ln w="9525">
            <a:noFill/>
            <a:miter lim="800000"/>
            <a:headEnd/>
            <a:tailEnd/>
          </a:ln>
        </p:spPr>
      </p:pic>
      <p:sp>
        <p:nvSpPr>
          <p:cNvPr id="4" name="Title 1"/>
          <p:cNvSpPr>
            <a:spLocks noGrp="1"/>
          </p:cNvSpPr>
          <p:nvPr>
            <p:ph type="title"/>
          </p:nvPr>
        </p:nvSpPr>
        <p:spPr>
          <a:xfrm>
            <a:off x="229702" y="1918741"/>
            <a:ext cx="4117446" cy="3020518"/>
          </a:xfrm>
        </p:spPr>
        <p:txBody>
          <a:bodyPr rtlCol="0" anchor="ctr">
            <a:noAutofit/>
          </a:bodyPr>
          <a:lstStyle>
            <a:lvl1pPr marL="0" indent="0" algn="l" defTabSz="914400" rtl="0" eaLnBrk="1" latinLnBrk="0" hangingPunct="1">
              <a:lnSpc>
                <a:spcPct val="80000"/>
              </a:lnSpc>
              <a:spcBef>
                <a:spcPct val="0"/>
              </a:spcBef>
              <a:buClr>
                <a:schemeClr val="tx1"/>
              </a:buClr>
              <a:buFont typeface="Ciscolight" pitchFamily="2" charset="0"/>
              <a:buNone/>
              <a:defRPr lang="en-US" sz="5400" b="0" kern="1200" spc="0" baseline="0" dirty="0">
                <a:solidFill>
                  <a:srgbClr val="2B348E"/>
                </a:solidFill>
                <a:latin typeface="+mj-lt"/>
                <a:ea typeface="+mj-ea"/>
                <a:cs typeface="+mj-cs"/>
              </a:defRPr>
            </a:lvl1pPr>
          </a:lstStyle>
          <a:p>
            <a:r>
              <a:rPr lang="en-US" smtClean="0"/>
              <a:t>Click to edit Master title style</a:t>
            </a:r>
            <a:endParaRPr lang="en-US" dirty="0"/>
          </a:p>
        </p:txBody>
      </p:sp>
      <p:sp>
        <p:nvSpPr>
          <p:cNvPr id="9" name="Text Placeholder 3"/>
          <p:cNvSpPr>
            <a:spLocks noGrp="1"/>
          </p:cNvSpPr>
          <p:nvPr>
            <p:ph type="body" sz="quarter" idx="11"/>
          </p:nvPr>
        </p:nvSpPr>
        <p:spPr>
          <a:xfrm>
            <a:off x="4922519" y="310896"/>
            <a:ext cx="3895344" cy="6208776"/>
          </a:xfrm>
        </p:spPr>
        <p:txBody>
          <a:bodyPr anchor="ctr">
            <a:noAutofit/>
          </a:bodyPr>
          <a:lstStyle>
            <a:lvl1pPr marL="0" indent="0">
              <a:buFontTx/>
              <a:buNone/>
              <a:defRPr sz="2000" baseline="0">
                <a:solidFill>
                  <a:srgbClr val="2B348E"/>
                </a:solidFill>
                <a:latin typeface="+mj-lt"/>
              </a:defRPr>
            </a:lvl1pPr>
            <a:lvl2pPr>
              <a:defRPr sz="2000"/>
            </a:lvl2pPr>
            <a:lvl3pPr>
              <a:defRPr sz="2000"/>
            </a:lvl3pPr>
            <a:lvl4pPr>
              <a:defRPr sz="2000"/>
            </a:lvl4pPr>
            <a:lvl5pPr>
              <a:defRPr sz="2000"/>
            </a:lvl5pPr>
          </a:lstStyle>
          <a:p>
            <a:pPr lvl="0"/>
            <a:r>
              <a:rPr lang="en-US" smtClean="0"/>
              <a:t>Click to edit Master text styles</a:t>
            </a:r>
          </a:p>
        </p:txBody>
      </p:sp>
    </p:spTree>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Storytelling">
    <p:spTree>
      <p:nvGrpSpPr>
        <p:cNvPr id="1" name=""/>
        <p:cNvGrpSpPr/>
        <p:nvPr/>
      </p:nvGrpSpPr>
      <p:grpSpPr>
        <a:xfrm>
          <a:off x="0" y="0"/>
          <a:ext cx="0" cy="0"/>
          <a:chOff x="0" y="0"/>
          <a:chExt cx="0" cy="0"/>
        </a:xfrm>
      </p:grpSpPr>
      <p:sp>
        <p:nvSpPr>
          <p:cNvPr id="4" name="Title 1"/>
          <p:cNvSpPr>
            <a:spLocks noGrp="1"/>
          </p:cNvSpPr>
          <p:nvPr>
            <p:ph type="title"/>
          </p:nvPr>
        </p:nvSpPr>
        <p:spPr>
          <a:xfrm>
            <a:off x="229702" y="1918741"/>
            <a:ext cx="4117446" cy="3020518"/>
          </a:xfrm>
        </p:spPr>
        <p:txBody>
          <a:bodyPr rtlCol="0" anchor="ctr">
            <a:noAutofit/>
          </a:bodyPr>
          <a:lstStyle>
            <a:lvl1pPr marL="0" indent="0" algn="l" defTabSz="914400" rtl="0" eaLnBrk="1" latinLnBrk="0" hangingPunct="1">
              <a:lnSpc>
                <a:spcPct val="80000"/>
              </a:lnSpc>
              <a:spcBef>
                <a:spcPct val="0"/>
              </a:spcBef>
              <a:buClr>
                <a:schemeClr val="tx1"/>
              </a:buClr>
              <a:buFont typeface="Ciscolight" pitchFamily="2" charset="0"/>
              <a:buNone/>
              <a:defRPr lang="en-US" sz="5400" b="0" kern="1200" spc="0" baseline="0" dirty="0">
                <a:solidFill>
                  <a:srgbClr val="2B348E"/>
                </a:solidFill>
                <a:latin typeface="+mj-lt"/>
                <a:ea typeface="+mj-ea"/>
                <a:cs typeface="+mj-cs"/>
              </a:defRPr>
            </a:lvl1pPr>
          </a:lstStyle>
          <a:p>
            <a:r>
              <a:rPr lang="en-US" smtClean="0"/>
              <a:t>Click to edit Master title style</a:t>
            </a:r>
            <a:endParaRPr lang="en-US" dirty="0"/>
          </a:p>
        </p:txBody>
      </p:sp>
      <p:sp>
        <p:nvSpPr>
          <p:cNvPr id="9" name="Text Placeholder 3"/>
          <p:cNvSpPr>
            <a:spLocks noGrp="1"/>
          </p:cNvSpPr>
          <p:nvPr>
            <p:ph type="body" sz="quarter" idx="11"/>
          </p:nvPr>
        </p:nvSpPr>
        <p:spPr>
          <a:xfrm>
            <a:off x="4922519" y="310896"/>
            <a:ext cx="3895344" cy="6208776"/>
          </a:xfrm>
        </p:spPr>
        <p:txBody>
          <a:bodyPr anchor="ctr">
            <a:noAutofit/>
          </a:bodyPr>
          <a:lstStyle>
            <a:lvl1pPr marL="0" indent="0">
              <a:buFontTx/>
              <a:buNone/>
              <a:defRPr sz="2000" baseline="0">
                <a:solidFill>
                  <a:srgbClr val="2B348E"/>
                </a:solidFill>
                <a:latin typeface="+mj-lt"/>
              </a:defRPr>
            </a:lvl1pPr>
            <a:lvl2pPr>
              <a:defRPr sz="2000"/>
            </a:lvl2pPr>
            <a:lvl3pPr>
              <a:defRPr sz="2000"/>
            </a:lvl3pPr>
            <a:lvl4pPr>
              <a:defRPr sz="2000"/>
            </a:lvl4pPr>
            <a:lvl5pPr>
              <a:defRPr sz="2000"/>
            </a:lvl5pPr>
          </a:lstStyle>
          <a:p>
            <a:pPr lvl="0"/>
            <a:r>
              <a:rPr lang="en-US" smtClean="0"/>
              <a:t>Click to edit Master text styles</a:t>
            </a:r>
          </a:p>
        </p:txBody>
      </p:sp>
    </p:spTree>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grpSp>
        <p:nvGrpSpPr>
          <p:cNvPr id="4" name="Group 38"/>
          <p:cNvGrpSpPr/>
          <p:nvPr/>
        </p:nvGrpSpPr>
        <p:grpSpPr>
          <a:xfrm>
            <a:off x="341313" y="311150"/>
            <a:ext cx="908367" cy="480227"/>
            <a:chOff x="609600" y="528537"/>
            <a:chExt cx="1444734" cy="763789"/>
          </a:xfrm>
          <a:solidFill>
            <a:schemeClr val="bg1"/>
          </a:solidFill>
        </p:grpSpPr>
        <p:sp>
          <p:nvSpPr>
            <p:cNvPr id="6" name="Rectangle 9"/>
            <p:cNvSpPr>
              <a:spLocks noChangeArrowheads="1"/>
            </p:cNvSpPr>
            <p:nvPr/>
          </p:nvSpPr>
          <p:spPr bwMode="black">
            <a:xfrm>
              <a:off x="1016578" y="1035681"/>
              <a:ext cx="65914" cy="249730"/>
            </a:xfrm>
            <a:prstGeom prst="rect">
              <a:avLst/>
            </a:prstGeom>
            <a:grpFill/>
            <a:ln w="9525">
              <a:noFill/>
              <a:miter lim="800000"/>
              <a:headEnd/>
              <a:tailEnd/>
            </a:ln>
          </p:spPr>
          <p:txBody>
            <a:bodyPr/>
            <a:lstStyle/>
            <a:p>
              <a:pPr>
                <a:defRPr/>
              </a:pPr>
              <a:endParaRPr lang="en-US" dirty="0">
                <a:solidFill>
                  <a:schemeClr val="bg2"/>
                </a:solidFill>
                <a:latin typeface="+mj-lt"/>
              </a:endParaRPr>
            </a:p>
          </p:txBody>
        </p:sp>
        <p:sp>
          <p:nvSpPr>
            <p:cNvPr id="7" name="Freeform 10"/>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a:defRPr/>
              </a:pPr>
              <a:endParaRPr lang="en-US" dirty="0">
                <a:solidFill>
                  <a:schemeClr val="bg2"/>
                </a:solidFill>
                <a:latin typeface="+mj-lt"/>
              </a:endParaRPr>
            </a:p>
          </p:txBody>
        </p:sp>
        <p:sp>
          <p:nvSpPr>
            <p:cNvPr id="8" name="Freeform 11"/>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a:defRPr/>
              </a:pPr>
              <a:endParaRPr lang="en-US" dirty="0">
                <a:solidFill>
                  <a:schemeClr val="bg2"/>
                </a:solidFill>
                <a:latin typeface="+mj-lt"/>
              </a:endParaRPr>
            </a:p>
          </p:txBody>
        </p:sp>
        <p:sp>
          <p:nvSpPr>
            <p:cNvPr id="9" name="Freeform 12"/>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a:defRPr/>
              </a:pPr>
              <a:endParaRPr lang="en-US" dirty="0">
                <a:solidFill>
                  <a:schemeClr val="bg2"/>
                </a:solidFill>
                <a:latin typeface="+mj-lt"/>
              </a:endParaRPr>
            </a:p>
          </p:txBody>
        </p:sp>
        <p:sp>
          <p:nvSpPr>
            <p:cNvPr id="10" name="Freeform 13"/>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a:defRPr/>
              </a:pPr>
              <a:endParaRPr lang="en-US" dirty="0">
                <a:solidFill>
                  <a:schemeClr val="bg2"/>
                </a:solidFill>
                <a:latin typeface="+mj-lt"/>
              </a:endParaRPr>
            </a:p>
          </p:txBody>
        </p:sp>
        <p:sp>
          <p:nvSpPr>
            <p:cNvPr id="11" name="Freeform 14"/>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a:defRPr/>
              </a:pPr>
              <a:endParaRPr lang="en-US" dirty="0">
                <a:solidFill>
                  <a:schemeClr val="bg2"/>
                </a:solidFill>
                <a:latin typeface="+mj-lt"/>
              </a:endParaRPr>
            </a:p>
          </p:txBody>
        </p:sp>
        <p:sp>
          <p:nvSpPr>
            <p:cNvPr id="12" name="Freeform 15"/>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a:defRPr/>
              </a:pPr>
              <a:endParaRPr lang="en-US" dirty="0">
                <a:solidFill>
                  <a:schemeClr val="bg2"/>
                </a:solidFill>
                <a:latin typeface="+mj-lt"/>
              </a:endParaRPr>
            </a:p>
          </p:txBody>
        </p:sp>
        <p:sp>
          <p:nvSpPr>
            <p:cNvPr id="13" name="Freeform 16"/>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a:defRPr/>
              </a:pPr>
              <a:endParaRPr lang="en-US" dirty="0">
                <a:solidFill>
                  <a:schemeClr val="bg2"/>
                </a:solidFill>
                <a:latin typeface="+mj-lt"/>
              </a:endParaRPr>
            </a:p>
          </p:txBody>
        </p:sp>
        <p:sp>
          <p:nvSpPr>
            <p:cNvPr id="14" name="Freeform 17"/>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a:defRPr/>
              </a:pPr>
              <a:endParaRPr lang="en-US" dirty="0">
                <a:solidFill>
                  <a:schemeClr val="bg2"/>
                </a:solidFill>
                <a:latin typeface="+mj-lt"/>
              </a:endParaRPr>
            </a:p>
          </p:txBody>
        </p:sp>
        <p:sp>
          <p:nvSpPr>
            <p:cNvPr id="15" name="Freeform 18"/>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a:defRPr/>
              </a:pPr>
              <a:endParaRPr lang="en-US" dirty="0">
                <a:solidFill>
                  <a:schemeClr val="bg2"/>
                </a:solidFill>
                <a:latin typeface="+mj-lt"/>
              </a:endParaRPr>
            </a:p>
          </p:txBody>
        </p:sp>
        <p:sp>
          <p:nvSpPr>
            <p:cNvPr id="16" name="Freeform 19"/>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a:defRPr/>
              </a:pPr>
              <a:endParaRPr lang="en-US" dirty="0">
                <a:solidFill>
                  <a:schemeClr val="bg2"/>
                </a:solidFill>
                <a:latin typeface="+mj-lt"/>
              </a:endParaRPr>
            </a:p>
          </p:txBody>
        </p:sp>
        <p:sp>
          <p:nvSpPr>
            <p:cNvPr id="17" name="Freeform 20"/>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a:defRPr/>
              </a:pPr>
              <a:endParaRPr lang="en-US" dirty="0">
                <a:solidFill>
                  <a:schemeClr val="bg2"/>
                </a:solidFill>
                <a:latin typeface="+mj-lt"/>
              </a:endParaRPr>
            </a:p>
          </p:txBody>
        </p:sp>
        <p:sp>
          <p:nvSpPr>
            <p:cNvPr id="18" name="Freeform 21"/>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a:defRPr/>
              </a:pPr>
              <a:endParaRPr lang="en-US" dirty="0">
                <a:solidFill>
                  <a:schemeClr val="bg2"/>
                </a:solidFill>
                <a:latin typeface="+mj-lt"/>
              </a:endParaRPr>
            </a:p>
          </p:txBody>
        </p:sp>
        <p:sp>
          <p:nvSpPr>
            <p:cNvPr id="19" name="Freeform 22"/>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a:defRPr/>
              </a:pPr>
              <a:endParaRPr lang="en-US" dirty="0">
                <a:solidFill>
                  <a:schemeClr val="bg2"/>
                </a:solidFill>
                <a:latin typeface="+mj-lt"/>
              </a:endParaRPr>
            </a:p>
          </p:txBody>
        </p:sp>
      </p:grpSp>
      <p:sp>
        <p:nvSpPr>
          <p:cNvPr id="3" name="Subtitle 2"/>
          <p:cNvSpPr>
            <a:spLocks noGrp="1"/>
          </p:cNvSpPr>
          <p:nvPr>
            <p:ph type="subTitle" idx="1"/>
          </p:nvPr>
        </p:nvSpPr>
        <p:spPr>
          <a:xfrm>
            <a:off x="236383" y="4279392"/>
            <a:ext cx="4684867" cy="384175"/>
          </a:xfrm>
        </p:spPr>
        <p:txBody>
          <a:bodyPr rtlCol="0">
            <a:noAutofit/>
          </a:bodyPr>
          <a:lstStyle>
            <a:lvl1pPr marL="0" indent="0" algn="l"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rgbClr val="2B348E"/>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smtClean="0"/>
              <a:t>Click to edit Master subtitle style</a:t>
            </a:r>
            <a:endParaRPr lang="en-US" dirty="0"/>
          </a:p>
        </p:txBody>
      </p:sp>
      <p:sp>
        <p:nvSpPr>
          <p:cNvPr id="2" name="Title 1"/>
          <p:cNvSpPr>
            <a:spLocks noGrp="1"/>
          </p:cNvSpPr>
          <p:nvPr>
            <p:ph type="ctrTitle"/>
          </p:nvPr>
        </p:nvSpPr>
        <p:spPr>
          <a:xfrm>
            <a:off x="208693" y="3282696"/>
            <a:ext cx="4712557" cy="1022350"/>
          </a:xfrm>
        </p:spPr>
        <p:txBody>
          <a:bodyPr rtlCol="0">
            <a:noAutofit/>
          </a:bodyPr>
          <a:lstStyle>
            <a:lvl1pPr marL="0" indent="0" algn="l" defTabSz="914400" rtl="0" eaLnBrk="1" latinLnBrk="0" hangingPunct="1">
              <a:lnSpc>
                <a:spcPct val="80000"/>
              </a:lnSpc>
              <a:spcBef>
                <a:spcPct val="0"/>
              </a:spcBef>
              <a:buClr>
                <a:schemeClr val="tx1"/>
              </a:buClr>
              <a:buFont typeface="Ciscolight" pitchFamily="2" charset="0"/>
              <a:buNone/>
              <a:defRPr lang="en-US" sz="5400" b="0" kern="1200" spc="0" baseline="0" dirty="0">
                <a:solidFill>
                  <a:srgbClr val="2B348E"/>
                </a:solidFill>
                <a:latin typeface="+mj-lt"/>
                <a:ea typeface="+mj-ea"/>
                <a:cs typeface="+mj-cs"/>
              </a:defRPr>
            </a:lvl1pPr>
          </a:lstStyle>
          <a:p>
            <a:r>
              <a:rPr lang="en-US" smtClean="0"/>
              <a:t>Click to edit Master title style</a:t>
            </a:r>
            <a:endParaRPr lang="en-US" dirty="0"/>
          </a:p>
        </p:txBody>
      </p:sp>
      <p:sp>
        <p:nvSpPr>
          <p:cNvPr id="31" name="Picture Placeholder 30"/>
          <p:cNvSpPr>
            <a:spLocks noGrp="1"/>
          </p:cNvSpPr>
          <p:nvPr>
            <p:ph type="pic" sz="quarter" idx="10"/>
          </p:nvPr>
        </p:nvSpPr>
        <p:spPr>
          <a:xfrm>
            <a:off x="5540375" y="1917700"/>
            <a:ext cx="2676525" cy="2889250"/>
          </a:xfrm>
        </p:spPr>
        <p:txBody>
          <a:bodyPr rtlCol="0" anchor="ctr" anchorCtr="1">
            <a:noAutofit/>
          </a:bodyPr>
          <a:lstStyle>
            <a:lvl1pPr algn="ctr">
              <a:defRPr>
                <a:latin typeface="+mj-lt"/>
              </a:defRPr>
            </a:lvl1pPr>
          </a:lstStyle>
          <a:p>
            <a:pPr lvl="0"/>
            <a:r>
              <a:rPr lang="en-US" noProof="0" smtClean="0"/>
              <a:t>Click icon to add picture</a:t>
            </a:r>
            <a:endParaRPr lang="en-US" noProof="0" dirty="0"/>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3" name="TextBox 4"/>
          <p:cNvSpPr txBox="1"/>
          <p:nvPr/>
        </p:nvSpPr>
        <p:spPr>
          <a:xfrm>
            <a:off x="2312988" y="2792413"/>
            <a:ext cx="185737" cy="369887"/>
          </a:xfrm>
          <a:prstGeom prst="rect">
            <a:avLst/>
          </a:prstGeom>
          <a:noFill/>
        </p:spPr>
        <p:txBody>
          <a:bodyPr wrap="none">
            <a:spAutoFit/>
          </a:bodyPr>
          <a:lstStyle/>
          <a:p>
            <a:pPr>
              <a:defRPr/>
            </a:pPr>
            <a:endParaRPr lang="en-US" dirty="0"/>
          </a:p>
        </p:txBody>
      </p:sp>
      <p:sp>
        <p:nvSpPr>
          <p:cNvPr id="4" name="Text Placeholder 2"/>
          <p:cNvSpPr>
            <a:spLocks noGrp="1"/>
          </p:cNvSpPr>
          <p:nvPr/>
        </p:nvSpPr>
        <p:spPr>
          <a:xfrm>
            <a:off x="217488" y="1398588"/>
            <a:ext cx="8551862" cy="4965700"/>
          </a:xfrm>
          <a:prstGeom prst="rect">
            <a:avLst/>
          </a:prstGeom>
        </p:spPr>
        <p:txBody>
          <a:bodyPr/>
          <a:lstStyle>
            <a:lvl1pPr marL="457200" indent="-457200" algn="l" defTabSz="914400" rtl="0" eaLnBrk="1" latinLnBrk="0" hangingPunct="1">
              <a:lnSpc>
                <a:spcPct val="95000"/>
              </a:lnSpc>
              <a:spcBef>
                <a:spcPts val="1440"/>
              </a:spcBef>
              <a:buClr>
                <a:srgbClr val="00ADEF"/>
              </a:buClr>
              <a:buSzPct val="90000"/>
              <a:buFont typeface="Arial"/>
              <a:buChar char="•"/>
              <a:tabLst/>
              <a:defRPr lang="en-US" sz="2000" kern="1200" dirty="0" smtClean="0">
                <a:solidFill>
                  <a:srgbClr val="FFFFFF"/>
                </a:solidFill>
                <a:latin typeface="+mj-lt"/>
                <a:ea typeface="+mn-ea"/>
                <a:cs typeface="+mn-cs"/>
              </a:defRPr>
            </a:lvl1pPr>
            <a:lvl2pPr marL="749300" indent="-342900" algn="l" defTabSz="914400" rtl="0" eaLnBrk="1" latinLnBrk="0" hangingPunct="1">
              <a:lnSpc>
                <a:spcPct val="95000"/>
              </a:lnSpc>
              <a:spcBef>
                <a:spcPts val="840"/>
              </a:spcBef>
              <a:buClr>
                <a:srgbClr val="00ADEF"/>
              </a:buClr>
              <a:buFont typeface="Arial"/>
              <a:buChar char="•"/>
              <a:defRPr lang="en-US" sz="1800" kern="1200" dirty="0" smtClean="0">
                <a:solidFill>
                  <a:srgbClr val="FFFFFF"/>
                </a:solidFill>
                <a:latin typeface="+mj-lt"/>
                <a:ea typeface="+mn-ea"/>
                <a:cs typeface="+mn-cs"/>
              </a:defRPr>
            </a:lvl2pPr>
            <a:lvl3pPr marL="912812" indent="-342900" algn="l" defTabSz="914400" rtl="0" eaLnBrk="1" latinLnBrk="0" hangingPunct="1">
              <a:lnSpc>
                <a:spcPct val="95000"/>
              </a:lnSpc>
              <a:spcBef>
                <a:spcPts val="840"/>
              </a:spcBef>
              <a:buClr>
                <a:srgbClr val="00ADEF"/>
              </a:buClr>
              <a:buFont typeface="Arial"/>
              <a:buChar char="•"/>
              <a:defRPr lang="en-US" sz="1600" kern="1200" dirty="0" smtClean="0">
                <a:solidFill>
                  <a:srgbClr val="FFFFFF"/>
                </a:solidFill>
                <a:latin typeface="+mj-lt"/>
                <a:ea typeface="+mn-ea"/>
                <a:cs typeface="+mn-cs"/>
              </a:defRPr>
            </a:lvl3pPr>
            <a:lvl4pPr marL="1031875" indent="-342900" algn="l" defTabSz="914400" rtl="0" eaLnBrk="1" latinLnBrk="0" hangingPunct="1">
              <a:lnSpc>
                <a:spcPct val="95000"/>
              </a:lnSpc>
              <a:spcBef>
                <a:spcPts val="840"/>
              </a:spcBef>
              <a:buClr>
                <a:srgbClr val="00ADEF"/>
              </a:buClr>
              <a:buFont typeface="Arial"/>
              <a:buChar char="•"/>
              <a:defRPr lang="en-US" sz="1400" kern="1200" dirty="0" smtClean="0">
                <a:solidFill>
                  <a:srgbClr val="FFFFFF"/>
                </a:solidFill>
                <a:latin typeface="+mj-lt"/>
                <a:ea typeface="+mn-ea"/>
                <a:cs typeface="+mn-cs"/>
              </a:defRPr>
            </a:lvl4pPr>
            <a:lvl5pPr marL="1144588" indent="-342900" algn="l" defTabSz="914400" rtl="0" eaLnBrk="1" latinLnBrk="0" hangingPunct="1">
              <a:lnSpc>
                <a:spcPct val="95000"/>
              </a:lnSpc>
              <a:spcBef>
                <a:spcPts val="840"/>
              </a:spcBef>
              <a:buClr>
                <a:srgbClr val="00ADEF"/>
              </a:buClr>
              <a:buFont typeface="Arial"/>
              <a:buChar char="•"/>
              <a:defRPr lang="en-US" sz="1400" kern="1200" dirty="0">
                <a:solidFill>
                  <a:srgbClr val="FFFFFF"/>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a:solidFill>
                  <a:srgbClr val="2B348E"/>
                </a:solidFill>
              </a:rPr>
              <a:t>Body Text</a:t>
            </a:r>
          </a:p>
          <a:p>
            <a:pPr lvl="1">
              <a:defRPr/>
            </a:pPr>
            <a:r>
              <a:rPr>
                <a:solidFill>
                  <a:srgbClr val="2B348E"/>
                </a:solidFill>
              </a:rPr>
              <a:t>Second level</a:t>
            </a:r>
          </a:p>
          <a:p>
            <a:pPr lvl="2">
              <a:defRPr/>
            </a:pPr>
            <a:r>
              <a:rPr>
                <a:solidFill>
                  <a:srgbClr val="2B348E"/>
                </a:solidFill>
              </a:rPr>
              <a:t>Third level</a:t>
            </a:r>
          </a:p>
          <a:p>
            <a:pPr lvl="3">
              <a:defRPr/>
            </a:pPr>
            <a:r>
              <a:rPr>
                <a:solidFill>
                  <a:srgbClr val="2B348E"/>
                </a:solidFill>
              </a:rPr>
              <a:t>Fourth level</a:t>
            </a:r>
          </a:p>
          <a:p>
            <a:pPr lvl="4">
              <a:defRPr/>
            </a:pPr>
            <a:r>
              <a:rPr smtClean="0">
                <a:solidFill>
                  <a:srgbClr val="2B348E"/>
                </a:solidFill>
              </a:rPr>
              <a:t>Fifth level</a:t>
            </a:r>
            <a:endParaRPr>
              <a:solidFill>
                <a:srgbClr val="2B348E"/>
              </a:solidFill>
            </a:endParaRPr>
          </a:p>
        </p:txBody>
      </p:sp>
      <p:sp>
        <p:nvSpPr>
          <p:cNvPr id="2" name="Title 1"/>
          <p:cNvSpPr>
            <a:spLocks noGrp="1"/>
          </p:cNvSpPr>
          <p:nvPr>
            <p:ph type="title"/>
          </p:nvPr>
        </p:nvSpPr>
        <p:spPr/>
        <p:txBody>
          <a:bodyPr/>
          <a:lstStyle>
            <a:lvl1pPr>
              <a:defRPr>
                <a:solidFill>
                  <a:srgbClr val="2B348E"/>
                </a:solidFill>
              </a:defRPr>
            </a:lvl1pPr>
          </a:lstStyle>
          <a:p>
            <a:r>
              <a:rPr lang="en-US" smtClean="0"/>
              <a:t>Click to edit Master title style</a:t>
            </a:r>
            <a:endParaRPr lang="en-US" dirty="0"/>
          </a:p>
        </p:txBody>
      </p:sp>
    </p:spTree>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ig Statement">
    <p:spTree>
      <p:nvGrpSpPr>
        <p:cNvPr id="1" name=""/>
        <p:cNvGrpSpPr/>
        <p:nvPr/>
      </p:nvGrpSpPr>
      <p:grpSpPr>
        <a:xfrm>
          <a:off x="0" y="0"/>
          <a:ext cx="0" cy="0"/>
          <a:chOff x="0" y="0"/>
          <a:chExt cx="0" cy="0"/>
        </a:xfrm>
      </p:grpSpPr>
      <p:sp>
        <p:nvSpPr>
          <p:cNvPr id="4" name="Rectangle 5"/>
          <p:cNvSpPr>
            <a:spLocks noChangeArrowheads="1"/>
          </p:cNvSpPr>
          <p:nvPr/>
        </p:nvSpPr>
        <p:spPr bwMode="ltGray">
          <a:xfrm>
            <a:off x="7762875" y="6584950"/>
            <a:ext cx="812800" cy="174625"/>
          </a:xfrm>
          <a:prstGeom prst="rect">
            <a:avLst/>
          </a:prstGeom>
          <a:noFill/>
          <a:ln w="9525">
            <a:noFill/>
            <a:miter lim="800000"/>
            <a:headEnd/>
            <a:tailEnd/>
          </a:ln>
          <a:effectLst/>
        </p:spPr>
        <p:txBody>
          <a:bodyPr lIns="82124" tIns="41061" rIns="82124" bIns="41061" anchor="b">
            <a:spAutoFit/>
          </a:bodyPr>
          <a:lstStyle/>
          <a:p>
            <a:pPr algn="r" defTabSz="814388">
              <a:defRPr/>
            </a:pPr>
            <a:r>
              <a:rPr lang="en-US" sz="600" dirty="0" smtClean="0">
                <a:solidFill>
                  <a:schemeClr val="bg1"/>
                </a:solidFill>
                <a:latin typeface="+mj-lt"/>
              </a:rPr>
              <a:t>Cisco Public</a:t>
            </a:r>
            <a:endParaRPr lang="en-US" sz="600" dirty="0">
              <a:solidFill>
                <a:schemeClr val="bg1"/>
              </a:solidFill>
              <a:latin typeface="+mj-lt"/>
            </a:endParaRPr>
          </a:p>
        </p:txBody>
      </p:sp>
      <p:sp>
        <p:nvSpPr>
          <p:cNvPr id="5" name="Rectangle 5"/>
          <p:cNvSpPr>
            <a:spLocks noChangeArrowheads="1"/>
          </p:cNvSpPr>
          <p:nvPr/>
        </p:nvSpPr>
        <p:spPr bwMode="ltGray">
          <a:xfrm>
            <a:off x="7762875" y="6584950"/>
            <a:ext cx="812800" cy="174625"/>
          </a:xfrm>
          <a:prstGeom prst="rect">
            <a:avLst/>
          </a:prstGeom>
          <a:noFill/>
          <a:ln w="9525">
            <a:noFill/>
            <a:miter lim="800000"/>
            <a:headEnd/>
            <a:tailEnd/>
          </a:ln>
          <a:effectLst/>
        </p:spPr>
        <p:txBody>
          <a:bodyPr lIns="82124" tIns="41061" rIns="82124" bIns="41061" anchor="b">
            <a:spAutoFit/>
          </a:bodyPr>
          <a:lstStyle/>
          <a:p>
            <a:pPr algn="r" defTabSz="814388">
              <a:defRPr/>
            </a:pPr>
            <a:r>
              <a:rPr lang="en-US" sz="600" dirty="0" smtClean="0">
                <a:solidFill>
                  <a:schemeClr val="bg1"/>
                </a:solidFill>
                <a:latin typeface="+mj-lt"/>
              </a:rPr>
              <a:t>Cisco Public</a:t>
            </a:r>
            <a:endParaRPr lang="en-US" sz="600" dirty="0">
              <a:solidFill>
                <a:schemeClr val="bg1"/>
              </a:solidFill>
              <a:latin typeface="+mj-lt"/>
            </a:endParaRPr>
          </a:p>
        </p:txBody>
      </p:sp>
      <p:sp>
        <p:nvSpPr>
          <p:cNvPr id="6" name="Rectangle 4"/>
          <p:cNvSpPr>
            <a:spLocks noChangeArrowheads="1"/>
          </p:cNvSpPr>
          <p:nvPr/>
        </p:nvSpPr>
        <p:spPr bwMode="ltGray">
          <a:xfrm>
            <a:off x="250825" y="6586538"/>
            <a:ext cx="3421063" cy="174625"/>
          </a:xfrm>
          <a:prstGeom prst="rect">
            <a:avLst/>
          </a:prstGeom>
          <a:noFill/>
          <a:ln w="9525">
            <a:noFill/>
            <a:miter lim="800000"/>
            <a:headEnd/>
            <a:tailEnd/>
          </a:ln>
          <a:effectLst/>
        </p:spPr>
        <p:txBody>
          <a:bodyPr lIns="82124" tIns="41061" rIns="82124" bIns="41061" anchor="b">
            <a:spAutoFit/>
          </a:bodyPr>
          <a:lstStyle/>
          <a:p>
            <a:pPr defTabSz="814388">
              <a:defRPr/>
            </a:pPr>
            <a:r>
              <a:rPr lang="en-US" sz="600" dirty="0">
                <a:solidFill>
                  <a:srgbClr val="FFFFFF"/>
                </a:solidFill>
                <a:latin typeface="+mj-lt"/>
              </a:rPr>
              <a:t>© 2010 Cisco and/or its affiliates. All rights reserved.</a:t>
            </a:r>
          </a:p>
        </p:txBody>
      </p:sp>
      <p:sp>
        <p:nvSpPr>
          <p:cNvPr id="8" name="Rectangle 7"/>
          <p:cNvSpPr>
            <a:spLocks noChangeArrowheads="1"/>
          </p:cNvSpPr>
          <p:nvPr/>
        </p:nvSpPr>
        <p:spPr bwMode="ltGray">
          <a:xfrm>
            <a:off x="8640763" y="6580188"/>
            <a:ext cx="260350" cy="176212"/>
          </a:xfrm>
          <a:prstGeom prst="rect">
            <a:avLst/>
          </a:prstGeom>
          <a:noFill/>
          <a:ln w="9525" algn="ctr">
            <a:noFill/>
            <a:miter lim="800000"/>
            <a:headEnd/>
            <a:tailEnd/>
          </a:ln>
          <a:effectLst/>
        </p:spPr>
        <p:txBody>
          <a:bodyPr wrap="none" lIns="82124" tIns="41061" rIns="82124" bIns="41061" anchor="b">
            <a:spAutoFit/>
          </a:bodyPr>
          <a:lstStyle/>
          <a:p>
            <a:pPr algn="r" defTabSz="814388">
              <a:defRPr/>
            </a:pPr>
            <a:fld id="{820F7121-1787-4E28-A569-A3A7D8625E6E}" type="slidenum">
              <a:rPr lang="en-US" sz="600">
                <a:solidFill>
                  <a:schemeClr val="bg1"/>
                </a:solidFill>
                <a:latin typeface="+mj-lt"/>
              </a:rPr>
              <a:pPr algn="r" defTabSz="814388">
                <a:defRPr/>
              </a:pPr>
              <a:t>‹#›</a:t>
            </a:fld>
            <a:endParaRPr lang="en-US" sz="600" dirty="0">
              <a:solidFill>
                <a:schemeClr val="bg1"/>
              </a:solidFill>
              <a:latin typeface="+mj-lt"/>
            </a:endParaRPr>
          </a:p>
        </p:txBody>
      </p:sp>
      <p:sp>
        <p:nvSpPr>
          <p:cNvPr id="2" name="Title 1"/>
          <p:cNvSpPr>
            <a:spLocks noGrp="1"/>
          </p:cNvSpPr>
          <p:nvPr>
            <p:ph type="title"/>
          </p:nvPr>
        </p:nvSpPr>
        <p:spPr>
          <a:xfrm>
            <a:off x="237744" y="484632"/>
            <a:ext cx="8755128" cy="4372131"/>
          </a:xfrm>
        </p:spPr>
        <p:txBody>
          <a:bodyPr/>
          <a:lstStyle>
            <a:lvl1pPr marL="228600" indent="-228600">
              <a:buFont typeface="Arial" pitchFamily="34" charset="0"/>
              <a:buChar char="“"/>
              <a:defRPr sz="6000" spc="0" baseline="0">
                <a:solidFill>
                  <a:srgbClr val="2B348E"/>
                </a:solidFill>
                <a:latin typeface="+mj-lt"/>
              </a:defRPr>
            </a:lvl1pPr>
          </a:lstStyle>
          <a:p>
            <a:r>
              <a:rPr lang="en-US" smtClean="0"/>
              <a:t>Click to edit Master title style</a:t>
            </a:r>
            <a:endParaRPr lang="en-US" dirty="0"/>
          </a:p>
        </p:txBody>
      </p:sp>
      <p:sp>
        <p:nvSpPr>
          <p:cNvPr id="7" name="Text Placeholder 4"/>
          <p:cNvSpPr>
            <a:spLocks noGrp="1"/>
          </p:cNvSpPr>
          <p:nvPr>
            <p:ph type="body" sz="quarter" idx="11"/>
          </p:nvPr>
        </p:nvSpPr>
        <p:spPr>
          <a:xfrm>
            <a:off x="460248" y="5358903"/>
            <a:ext cx="8574685" cy="614362"/>
          </a:xfrm>
        </p:spPr>
        <p:txBody>
          <a:bodyPr rtlCol="0">
            <a:normAutofit/>
          </a:bodyPr>
          <a:lstStyle>
            <a:lvl1pPr marL="0" indent="0">
              <a:buNone/>
              <a:defRPr lang="en-US" sz="2400" kern="1200" dirty="0" smtClean="0">
                <a:solidFill>
                  <a:srgbClr val="2B348E"/>
                </a:solidFill>
                <a:latin typeface="+mj-lt"/>
                <a:ea typeface="+mn-ea"/>
                <a:cs typeface="+mn-cs"/>
              </a:defRPr>
            </a:lvl1pPr>
          </a:lstStyle>
          <a:p>
            <a:pPr lvl="0"/>
            <a:r>
              <a:rPr lang="en-US" smtClean="0"/>
              <a:t>Click to edit Master text styles</a:t>
            </a:r>
          </a:p>
        </p:txBody>
      </p:sp>
    </p:spTree>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ingle photo with caption">
    <p:spTree>
      <p:nvGrpSpPr>
        <p:cNvPr id="1" name=""/>
        <p:cNvGrpSpPr/>
        <p:nvPr/>
      </p:nvGrpSpPr>
      <p:grpSpPr>
        <a:xfrm>
          <a:off x="0" y="0"/>
          <a:ext cx="0" cy="0"/>
          <a:chOff x="0" y="0"/>
          <a:chExt cx="0" cy="0"/>
        </a:xfrm>
      </p:grpSpPr>
      <p:sp>
        <p:nvSpPr>
          <p:cNvPr id="4" name="Rectangle 28"/>
          <p:cNvSpPr/>
          <p:nvPr/>
        </p:nvSpPr>
        <p:spPr>
          <a:xfrm>
            <a:off x="1892300" y="795338"/>
            <a:ext cx="5348288" cy="400526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j-lt"/>
            </a:endParaRPr>
          </a:p>
        </p:txBody>
      </p:sp>
      <p:sp>
        <p:nvSpPr>
          <p:cNvPr id="5" name="Rectangle 22"/>
          <p:cNvSpPr/>
          <p:nvPr/>
        </p:nvSpPr>
        <p:spPr>
          <a:xfrm>
            <a:off x="1892300" y="4794250"/>
            <a:ext cx="5346700" cy="996950"/>
          </a:xfrm>
          <a:prstGeom prst="rect">
            <a:avLst/>
          </a:prstGeom>
          <a:solidFill>
            <a:schemeClr val="bg1"/>
          </a:solid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j-lt"/>
            </a:endParaRPr>
          </a:p>
        </p:txBody>
      </p:sp>
      <p:sp>
        <p:nvSpPr>
          <p:cNvPr id="26" name="Picture Placeholder 25"/>
          <p:cNvSpPr>
            <a:spLocks noGrp="1"/>
          </p:cNvSpPr>
          <p:nvPr>
            <p:ph type="pic" sz="quarter" idx="10"/>
          </p:nvPr>
        </p:nvSpPr>
        <p:spPr>
          <a:xfrm>
            <a:off x="1900238" y="795528"/>
            <a:ext cx="5329238" cy="4005072"/>
          </a:xfrm>
          <a:solidFill>
            <a:schemeClr val="bg1">
              <a:alpha val="30000"/>
            </a:schemeClr>
          </a:solidFill>
          <a:ln>
            <a:solidFill>
              <a:schemeClr val="bg2"/>
            </a:solidFill>
          </a:ln>
        </p:spPr>
        <p:txBody>
          <a:bodyPr rtlCol="0" anchor="ctr">
            <a:noAutofit/>
          </a:bodyPr>
          <a:lstStyle>
            <a:lvl1pPr algn="ctr">
              <a:buFontTx/>
              <a:buNone/>
              <a:defRPr>
                <a:solidFill>
                  <a:schemeClr val="bg1"/>
                </a:solidFill>
                <a:latin typeface="+mj-lt"/>
              </a:defRPr>
            </a:lvl1pPr>
          </a:lstStyle>
          <a:p>
            <a:pPr lvl="0"/>
            <a:r>
              <a:rPr lang="en-US" noProof="0" smtClean="0"/>
              <a:t>Click icon to add picture</a:t>
            </a:r>
            <a:endParaRPr lang="en-US" noProof="0" dirty="0"/>
          </a:p>
        </p:txBody>
      </p:sp>
      <p:sp>
        <p:nvSpPr>
          <p:cNvPr id="11" name="Title 10"/>
          <p:cNvSpPr>
            <a:spLocks noGrp="1"/>
          </p:cNvSpPr>
          <p:nvPr>
            <p:ph type="title"/>
          </p:nvPr>
        </p:nvSpPr>
        <p:spPr>
          <a:xfrm>
            <a:off x="2065871" y="4873438"/>
            <a:ext cx="5074070" cy="838200"/>
          </a:xfrm>
        </p:spPr>
        <p:txBody>
          <a:bodyPr anchor="ctr"/>
          <a:lstStyle>
            <a:lvl1pPr>
              <a:defRPr sz="2600">
                <a:latin typeface="+mj-lt"/>
              </a:defRPr>
            </a:lvl1pPr>
          </a:lstStyle>
          <a:p>
            <a:r>
              <a:rPr lang="en-US" smtClean="0"/>
              <a:t>Click to edit Master title style</a:t>
            </a:r>
            <a:endParaRPr lang="en-US" dirty="0"/>
          </a:p>
        </p:txBody>
      </p:sp>
    </p:spTree>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mall photo_top left">
    <p:spTree>
      <p:nvGrpSpPr>
        <p:cNvPr id="1" name=""/>
        <p:cNvGrpSpPr/>
        <p:nvPr/>
      </p:nvGrpSpPr>
      <p:grpSpPr>
        <a:xfrm>
          <a:off x="0" y="0"/>
          <a:ext cx="0" cy="0"/>
          <a:chOff x="0" y="0"/>
          <a:chExt cx="0" cy="0"/>
        </a:xfrm>
      </p:grpSpPr>
      <p:sp>
        <p:nvSpPr>
          <p:cNvPr id="4" name="Rectangle 31"/>
          <p:cNvSpPr/>
          <p:nvPr/>
        </p:nvSpPr>
        <p:spPr>
          <a:xfrm>
            <a:off x="338138" y="311150"/>
            <a:ext cx="3273425" cy="2459038"/>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j-lt"/>
            </a:endParaRPr>
          </a:p>
        </p:txBody>
      </p:sp>
      <p:sp>
        <p:nvSpPr>
          <p:cNvPr id="26" name="Picture Placeholder 25"/>
          <p:cNvSpPr>
            <a:spLocks noGrp="1"/>
          </p:cNvSpPr>
          <p:nvPr>
            <p:ph type="pic" sz="quarter" idx="10"/>
          </p:nvPr>
        </p:nvSpPr>
        <p:spPr>
          <a:xfrm>
            <a:off x="338328" y="310896"/>
            <a:ext cx="3273552" cy="2459736"/>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smtClean="0"/>
              <a:t>Click icon to add picture</a:t>
            </a:r>
            <a:endParaRPr lang="en-US" noProof="0" dirty="0"/>
          </a:p>
        </p:txBody>
      </p:sp>
      <p:sp>
        <p:nvSpPr>
          <p:cNvPr id="9" name="Title 8"/>
          <p:cNvSpPr>
            <a:spLocks noGrp="1"/>
          </p:cNvSpPr>
          <p:nvPr>
            <p:ph type="title"/>
          </p:nvPr>
        </p:nvSpPr>
        <p:spPr>
          <a:xfrm>
            <a:off x="229703" y="3429000"/>
            <a:ext cx="7009298" cy="1421928"/>
          </a:xfrm>
        </p:spPr>
        <p:txBody>
          <a:bodyPr anchor="t">
            <a:noAutofit/>
          </a:bodyPr>
          <a:lstStyle>
            <a:lvl1pPr marL="0" marR="0" indent="0" algn="l" defTabSz="914400" rtl="0" eaLnBrk="1" fontAlgn="auto" latinLnBrk="0" hangingPunct="1">
              <a:lnSpc>
                <a:spcPct val="80000"/>
              </a:lnSpc>
              <a:spcBef>
                <a:spcPct val="0"/>
              </a:spcBef>
              <a:spcAft>
                <a:spcPts val="0"/>
              </a:spcAft>
              <a:buClrTx/>
              <a:buSzTx/>
              <a:buFontTx/>
              <a:buNone/>
              <a:tabLst/>
              <a:defRPr sz="5400">
                <a:solidFill>
                  <a:srgbClr val="2B348E"/>
                </a:solidFill>
                <a:latin typeface="+mj-lt"/>
              </a:defRPr>
            </a:lvl1pPr>
          </a:lstStyle>
          <a:p>
            <a:r>
              <a:rPr lang="en-US" smtClean="0"/>
              <a:t>Click to edit Master title style</a:t>
            </a:r>
            <a:endParaRPr lang="en-US" dirty="0" smtClean="0"/>
          </a:p>
        </p:txBody>
      </p:sp>
    </p:spTree>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ortrait photo_right side">
    <p:spTree>
      <p:nvGrpSpPr>
        <p:cNvPr id="1" name=""/>
        <p:cNvGrpSpPr/>
        <p:nvPr/>
      </p:nvGrpSpPr>
      <p:grpSpPr>
        <a:xfrm>
          <a:off x="0" y="0"/>
          <a:ext cx="0" cy="0"/>
          <a:chOff x="0" y="0"/>
          <a:chExt cx="0" cy="0"/>
        </a:xfrm>
      </p:grpSpPr>
      <p:sp>
        <p:nvSpPr>
          <p:cNvPr id="4" name="Rectangle 39"/>
          <p:cNvSpPr/>
          <p:nvPr/>
        </p:nvSpPr>
        <p:spPr>
          <a:xfrm>
            <a:off x="4992688" y="858838"/>
            <a:ext cx="3630612" cy="5029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j-lt"/>
            </a:endParaRPr>
          </a:p>
        </p:txBody>
      </p:sp>
      <p:sp>
        <p:nvSpPr>
          <p:cNvPr id="26" name="Picture Placeholder 25"/>
          <p:cNvSpPr>
            <a:spLocks noGrp="1"/>
          </p:cNvSpPr>
          <p:nvPr>
            <p:ph type="pic" sz="quarter" idx="10"/>
          </p:nvPr>
        </p:nvSpPr>
        <p:spPr>
          <a:xfrm>
            <a:off x="4992624" y="859536"/>
            <a:ext cx="3630168" cy="5029200"/>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Autofit/>
          </a:bodyPr>
          <a:lstStyle>
            <a:lvl1pPr algn="ctr">
              <a:buFontTx/>
              <a:buNone/>
              <a:defRPr>
                <a:solidFill>
                  <a:schemeClr val="bg1"/>
                </a:solidFill>
                <a:latin typeface="+mj-lt"/>
              </a:defRPr>
            </a:lvl1pPr>
          </a:lstStyle>
          <a:p>
            <a:pPr lvl="0"/>
            <a:r>
              <a:rPr lang="en-US" noProof="0" smtClean="0"/>
              <a:t>Click icon to add picture</a:t>
            </a:r>
            <a:endParaRPr lang="en-US" noProof="0" dirty="0"/>
          </a:p>
        </p:txBody>
      </p:sp>
      <p:sp>
        <p:nvSpPr>
          <p:cNvPr id="9" name="Title 8"/>
          <p:cNvSpPr>
            <a:spLocks noGrp="1"/>
          </p:cNvSpPr>
          <p:nvPr>
            <p:ph type="title"/>
          </p:nvPr>
        </p:nvSpPr>
        <p:spPr>
          <a:xfrm>
            <a:off x="229703" y="728972"/>
            <a:ext cx="4349918" cy="1089529"/>
          </a:xfrm>
        </p:spPr>
        <p:txBody>
          <a:bodyPr anchor="t">
            <a:noAutofit/>
          </a:bodyPr>
          <a:lstStyle>
            <a:lvl1pPr>
              <a:lnSpc>
                <a:spcPct val="90000"/>
              </a:lnSpc>
              <a:defRPr>
                <a:solidFill>
                  <a:srgbClr val="2B348E"/>
                </a:solidFill>
                <a:latin typeface="+mj-lt"/>
              </a:defRPr>
            </a:lvl1pPr>
          </a:lstStyle>
          <a:p>
            <a:r>
              <a:rPr lang="en-US" smtClean="0"/>
              <a:t>Click to edit Master title style</a:t>
            </a:r>
            <a:endParaRPr lang="en-US" dirty="0"/>
          </a:p>
        </p:txBody>
      </p:sp>
    </p:spTree>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Multiple photo">
    <p:spTree>
      <p:nvGrpSpPr>
        <p:cNvPr id="1" name=""/>
        <p:cNvGrpSpPr/>
        <p:nvPr/>
      </p:nvGrpSpPr>
      <p:grpSpPr>
        <a:xfrm>
          <a:off x="0" y="0"/>
          <a:ext cx="0" cy="0"/>
          <a:chOff x="0" y="0"/>
          <a:chExt cx="0" cy="0"/>
        </a:xfrm>
      </p:grpSpPr>
      <p:sp>
        <p:nvSpPr>
          <p:cNvPr id="9" name="Rectangle 47"/>
          <p:cNvSpPr/>
          <p:nvPr/>
        </p:nvSpPr>
        <p:spPr>
          <a:xfrm>
            <a:off x="3668713" y="311150"/>
            <a:ext cx="3268662" cy="266065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j-lt"/>
            </a:endParaRPr>
          </a:p>
        </p:txBody>
      </p:sp>
      <p:sp>
        <p:nvSpPr>
          <p:cNvPr id="10" name="Rectangle 28"/>
          <p:cNvSpPr/>
          <p:nvPr/>
        </p:nvSpPr>
        <p:spPr>
          <a:xfrm>
            <a:off x="334963" y="311150"/>
            <a:ext cx="3259137" cy="266065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j-lt"/>
            </a:endParaRPr>
          </a:p>
        </p:txBody>
      </p:sp>
      <p:sp>
        <p:nvSpPr>
          <p:cNvPr id="11" name="Rectangle 49"/>
          <p:cNvSpPr/>
          <p:nvPr/>
        </p:nvSpPr>
        <p:spPr>
          <a:xfrm>
            <a:off x="7011988" y="311150"/>
            <a:ext cx="1806575" cy="13081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j-lt"/>
            </a:endParaRPr>
          </a:p>
        </p:txBody>
      </p:sp>
      <p:sp>
        <p:nvSpPr>
          <p:cNvPr id="12" name="Rectangle 51"/>
          <p:cNvSpPr/>
          <p:nvPr/>
        </p:nvSpPr>
        <p:spPr>
          <a:xfrm>
            <a:off x="334963" y="3028950"/>
            <a:ext cx="2501900" cy="345916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j-lt"/>
            </a:endParaRPr>
          </a:p>
        </p:txBody>
      </p:sp>
      <p:sp>
        <p:nvSpPr>
          <p:cNvPr id="13" name="Rectangle 53"/>
          <p:cNvSpPr/>
          <p:nvPr/>
        </p:nvSpPr>
        <p:spPr>
          <a:xfrm>
            <a:off x="2911475" y="3028950"/>
            <a:ext cx="4025900" cy="345916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j-lt"/>
            </a:endParaRPr>
          </a:p>
        </p:txBody>
      </p:sp>
      <p:sp>
        <p:nvSpPr>
          <p:cNvPr id="14" name="Rectangle 55"/>
          <p:cNvSpPr/>
          <p:nvPr/>
        </p:nvSpPr>
        <p:spPr>
          <a:xfrm>
            <a:off x="7011988" y="1684338"/>
            <a:ext cx="1806575" cy="34417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j-lt"/>
            </a:endParaRPr>
          </a:p>
        </p:txBody>
      </p:sp>
      <p:sp>
        <p:nvSpPr>
          <p:cNvPr id="15" name="Rectangle 57"/>
          <p:cNvSpPr/>
          <p:nvPr/>
        </p:nvSpPr>
        <p:spPr>
          <a:xfrm>
            <a:off x="7011988" y="5183188"/>
            <a:ext cx="1806575" cy="130492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j-lt"/>
            </a:endParaRPr>
          </a:p>
        </p:txBody>
      </p:sp>
      <p:sp>
        <p:nvSpPr>
          <p:cNvPr id="49" name="Picture Placeholder 25"/>
          <p:cNvSpPr>
            <a:spLocks noGrp="1"/>
          </p:cNvSpPr>
          <p:nvPr>
            <p:ph type="pic" sz="quarter" idx="11"/>
          </p:nvPr>
        </p:nvSpPr>
        <p:spPr>
          <a:xfrm>
            <a:off x="3668989" y="311149"/>
            <a:ext cx="3267861" cy="2660652"/>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smtClean="0"/>
              <a:t>Click icon to add picture</a:t>
            </a:r>
            <a:endParaRPr lang="en-US" noProof="0" dirty="0"/>
          </a:p>
        </p:txBody>
      </p:sp>
      <p:sp>
        <p:nvSpPr>
          <p:cNvPr id="26" name="Picture Placeholder 25"/>
          <p:cNvSpPr>
            <a:spLocks noGrp="1"/>
          </p:cNvSpPr>
          <p:nvPr>
            <p:ph type="pic" sz="quarter" idx="10"/>
          </p:nvPr>
        </p:nvSpPr>
        <p:spPr>
          <a:xfrm>
            <a:off x="320824" y="311149"/>
            <a:ext cx="3272751" cy="2660652"/>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smtClean="0"/>
              <a:t>Click icon to add picture</a:t>
            </a:r>
            <a:endParaRPr lang="en-US" noProof="0" dirty="0"/>
          </a:p>
        </p:txBody>
      </p:sp>
      <p:sp>
        <p:nvSpPr>
          <p:cNvPr id="51" name="Picture Placeholder 25"/>
          <p:cNvSpPr>
            <a:spLocks noGrp="1"/>
          </p:cNvSpPr>
          <p:nvPr>
            <p:ph type="pic" sz="quarter" idx="12"/>
          </p:nvPr>
        </p:nvSpPr>
        <p:spPr>
          <a:xfrm>
            <a:off x="7011988" y="311149"/>
            <a:ext cx="1806573" cy="1308101"/>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smtClean="0"/>
              <a:t>Click icon to add picture</a:t>
            </a:r>
            <a:endParaRPr lang="en-US" noProof="0" dirty="0"/>
          </a:p>
        </p:txBody>
      </p:sp>
      <p:sp>
        <p:nvSpPr>
          <p:cNvPr id="53" name="Picture Placeholder 25"/>
          <p:cNvSpPr>
            <a:spLocks noGrp="1"/>
          </p:cNvSpPr>
          <p:nvPr>
            <p:ph type="pic" sz="quarter" idx="13"/>
          </p:nvPr>
        </p:nvSpPr>
        <p:spPr>
          <a:xfrm>
            <a:off x="320824" y="3028951"/>
            <a:ext cx="2516104" cy="3458934"/>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smtClean="0"/>
              <a:t>Click icon to add picture</a:t>
            </a:r>
            <a:endParaRPr lang="en-US" noProof="0" dirty="0"/>
          </a:p>
        </p:txBody>
      </p:sp>
      <p:sp>
        <p:nvSpPr>
          <p:cNvPr id="55" name="Picture Placeholder 25"/>
          <p:cNvSpPr>
            <a:spLocks noGrp="1"/>
          </p:cNvSpPr>
          <p:nvPr>
            <p:ph type="pic" sz="quarter" idx="14"/>
          </p:nvPr>
        </p:nvSpPr>
        <p:spPr>
          <a:xfrm>
            <a:off x="2908334" y="3028951"/>
            <a:ext cx="4028516" cy="3458934"/>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smtClean="0"/>
              <a:t>Click icon to add picture</a:t>
            </a:r>
            <a:endParaRPr lang="en-US" noProof="0" dirty="0"/>
          </a:p>
        </p:txBody>
      </p:sp>
      <p:sp>
        <p:nvSpPr>
          <p:cNvPr id="57" name="Picture Placeholder 25"/>
          <p:cNvSpPr>
            <a:spLocks noGrp="1"/>
          </p:cNvSpPr>
          <p:nvPr>
            <p:ph type="pic" sz="quarter" idx="15"/>
          </p:nvPr>
        </p:nvSpPr>
        <p:spPr>
          <a:xfrm>
            <a:off x="7011988" y="1676400"/>
            <a:ext cx="1806573" cy="3449410"/>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smtClean="0"/>
              <a:t>Click icon to add picture</a:t>
            </a:r>
            <a:endParaRPr lang="en-US" noProof="0" dirty="0"/>
          </a:p>
        </p:txBody>
      </p:sp>
      <p:sp>
        <p:nvSpPr>
          <p:cNvPr id="59" name="Picture Placeholder 25"/>
          <p:cNvSpPr>
            <a:spLocks noGrp="1"/>
          </p:cNvSpPr>
          <p:nvPr>
            <p:ph type="pic" sz="quarter" idx="16"/>
          </p:nvPr>
        </p:nvSpPr>
        <p:spPr>
          <a:xfrm>
            <a:off x="7011988" y="5182960"/>
            <a:ext cx="1806573" cy="1304925"/>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smtClean="0"/>
              <a:t>Click icon to add picture</a:t>
            </a:r>
            <a:endParaRPr lang="en-US" noProof="0" dirty="0"/>
          </a:p>
        </p:txBody>
      </p:sp>
    </p:spTree>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Large photo with bottom bar">
    <p:spTree>
      <p:nvGrpSpPr>
        <p:cNvPr id="1" name=""/>
        <p:cNvGrpSpPr/>
        <p:nvPr/>
      </p:nvGrpSpPr>
      <p:grpSpPr>
        <a:xfrm>
          <a:off x="0" y="0"/>
          <a:ext cx="0" cy="0"/>
          <a:chOff x="0" y="0"/>
          <a:chExt cx="0" cy="0"/>
        </a:xfrm>
      </p:grpSpPr>
      <p:sp>
        <p:nvSpPr>
          <p:cNvPr id="3" name="Rectangle 6"/>
          <p:cNvSpPr/>
          <p:nvPr/>
        </p:nvSpPr>
        <p:spPr>
          <a:xfrm>
            <a:off x="338138" y="311150"/>
            <a:ext cx="8477250" cy="6075363"/>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 name="Rectangle 5"/>
          <p:cNvSpPr>
            <a:spLocks noChangeArrowheads="1"/>
          </p:cNvSpPr>
          <p:nvPr/>
        </p:nvSpPr>
        <p:spPr bwMode="ltGray">
          <a:xfrm>
            <a:off x="7986480" y="6584318"/>
            <a:ext cx="589195" cy="175257"/>
          </a:xfrm>
          <a:prstGeom prst="rect">
            <a:avLst/>
          </a:prstGeom>
          <a:noFill/>
          <a:ln w="9525">
            <a:noFill/>
            <a:miter lim="800000"/>
            <a:headEnd/>
            <a:tailEnd/>
          </a:ln>
          <a:effectLst/>
        </p:spPr>
        <p:txBody>
          <a:bodyPr wrap="none" lIns="82124" tIns="41061" rIns="82124" bIns="41061" anchor="b">
            <a:spAutoFit/>
          </a:bodyPr>
          <a:lstStyle/>
          <a:p>
            <a:pPr algn="r" defTabSz="814388">
              <a:defRPr/>
            </a:pPr>
            <a:r>
              <a:rPr lang="en-US" sz="600" dirty="0" smtClean="0">
                <a:solidFill>
                  <a:srgbClr val="C0C0C0"/>
                </a:solidFill>
                <a:latin typeface="+mj-lt"/>
              </a:rPr>
              <a:t>Cisco Public</a:t>
            </a:r>
            <a:endParaRPr lang="en-US" sz="600" dirty="0">
              <a:solidFill>
                <a:srgbClr val="C0C0C0"/>
              </a:solidFill>
              <a:latin typeface="+mj-lt"/>
            </a:endParaRPr>
          </a:p>
        </p:txBody>
      </p:sp>
      <p:sp>
        <p:nvSpPr>
          <p:cNvPr id="6" name="Rectangle 4"/>
          <p:cNvSpPr>
            <a:spLocks noChangeArrowheads="1"/>
          </p:cNvSpPr>
          <p:nvPr/>
        </p:nvSpPr>
        <p:spPr bwMode="ltGray">
          <a:xfrm>
            <a:off x="250825" y="6586538"/>
            <a:ext cx="3421063" cy="174625"/>
          </a:xfrm>
          <a:prstGeom prst="rect">
            <a:avLst/>
          </a:prstGeom>
          <a:noFill/>
          <a:ln w="9525">
            <a:noFill/>
            <a:miter lim="800000"/>
            <a:headEnd/>
            <a:tailEnd/>
          </a:ln>
          <a:effectLst/>
        </p:spPr>
        <p:txBody>
          <a:bodyPr lIns="82124" tIns="41061" rIns="82124" bIns="41061" anchor="b">
            <a:spAutoFit/>
          </a:bodyPr>
          <a:lstStyle/>
          <a:p>
            <a:pPr defTabSz="814388">
              <a:defRPr/>
            </a:pPr>
            <a:r>
              <a:rPr lang="en-US" sz="600" dirty="0">
                <a:solidFill>
                  <a:srgbClr val="C0C0C0"/>
                </a:solidFill>
                <a:latin typeface="+mj-lt"/>
              </a:rPr>
              <a:t>© 2010 Cisco and/or its affiliates. All rights reserved.</a:t>
            </a:r>
          </a:p>
        </p:txBody>
      </p:sp>
      <p:sp>
        <p:nvSpPr>
          <p:cNvPr id="7" name="Rectangle 7"/>
          <p:cNvSpPr>
            <a:spLocks noChangeArrowheads="1"/>
          </p:cNvSpPr>
          <p:nvPr/>
        </p:nvSpPr>
        <p:spPr bwMode="ltGray">
          <a:xfrm>
            <a:off x="8640763" y="6580188"/>
            <a:ext cx="260350" cy="176212"/>
          </a:xfrm>
          <a:prstGeom prst="rect">
            <a:avLst/>
          </a:prstGeom>
          <a:noFill/>
          <a:ln w="9525" algn="ctr">
            <a:noFill/>
            <a:miter lim="800000"/>
            <a:headEnd/>
            <a:tailEnd/>
          </a:ln>
          <a:effectLst/>
        </p:spPr>
        <p:txBody>
          <a:bodyPr wrap="none" lIns="82124" tIns="41061" rIns="82124" bIns="41061" anchor="b">
            <a:spAutoFit/>
          </a:bodyPr>
          <a:lstStyle/>
          <a:p>
            <a:pPr algn="r" defTabSz="814388">
              <a:defRPr/>
            </a:pPr>
            <a:fld id="{DEE4CB46-CC90-4E5D-96CC-79A74DF0C529}" type="slidenum">
              <a:rPr lang="en-US" sz="600">
                <a:solidFill>
                  <a:srgbClr val="C0C0C0"/>
                </a:solidFill>
                <a:latin typeface="+mj-lt"/>
              </a:rPr>
              <a:pPr algn="r" defTabSz="814388">
                <a:defRPr/>
              </a:pPr>
              <a:t>‹#›</a:t>
            </a:fld>
            <a:endParaRPr lang="en-US" sz="600" dirty="0">
              <a:solidFill>
                <a:srgbClr val="C0C0C0"/>
              </a:solidFill>
              <a:latin typeface="+mj-lt"/>
            </a:endParaRPr>
          </a:p>
        </p:txBody>
      </p:sp>
      <p:pic>
        <p:nvPicPr>
          <p:cNvPr id="8" name="Picture 8" descr="CISCO_WAVE_01_RGB.jpg"/>
          <p:cNvPicPr>
            <a:picLocks noChangeAspect="1"/>
          </p:cNvPicPr>
          <p:nvPr/>
        </p:nvPicPr>
        <p:blipFill>
          <a:blip r:embed="rId2"/>
          <a:srcRect l="1173" t="22388" r="1270" b="74471"/>
          <a:stretch>
            <a:fillRect/>
          </a:stretch>
        </p:blipFill>
        <p:spPr bwMode="auto">
          <a:xfrm>
            <a:off x="336550" y="6296025"/>
            <a:ext cx="8475663" cy="227013"/>
          </a:xfrm>
          <a:prstGeom prst="rect">
            <a:avLst/>
          </a:prstGeom>
          <a:noFill/>
          <a:ln w="9525">
            <a:noFill/>
            <a:miter lim="800000"/>
            <a:headEnd/>
            <a:tailEnd/>
          </a:ln>
        </p:spPr>
      </p:pic>
      <p:sp>
        <p:nvSpPr>
          <p:cNvPr id="5" name="Picture Placeholder 4"/>
          <p:cNvSpPr>
            <a:spLocks noGrp="1"/>
          </p:cNvSpPr>
          <p:nvPr>
            <p:ph type="pic" sz="quarter" idx="10"/>
          </p:nvPr>
        </p:nvSpPr>
        <p:spPr>
          <a:xfrm>
            <a:off x="333375" y="310896"/>
            <a:ext cx="8474869" cy="6054185"/>
          </a:xfrm>
          <a:ln>
            <a:solidFill>
              <a:srgbClr val="08252E"/>
            </a:solidFill>
          </a:ln>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baseline="0" dirty="0">
                <a:solidFill>
                  <a:srgbClr val="546568"/>
                </a:solidFill>
                <a:latin typeface="+mn-lt"/>
                <a:ea typeface="+mn-ea"/>
                <a:cs typeface="+mn-cs"/>
              </a:defRPr>
            </a:lvl1pPr>
          </a:lstStyle>
          <a:p>
            <a:pPr lvl="0"/>
            <a:r>
              <a:rPr lang="en-US" noProof="0" smtClean="0"/>
              <a:t>Click icon to add picture</a:t>
            </a:r>
            <a:endParaRPr lang="en-US" noProof="0" dirty="0"/>
          </a:p>
        </p:txBody>
      </p:sp>
    </p:spTree>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6858000"/>
          </a:xfrm>
        </p:spPr>
        <p:txBody>
          <a:bodyPr rtlCol="0" anchor="ctr" anchorCtr="1">
            <a:noAutofit/>
          </a:bodyPr>
          <a:lstStyle>
            <a:lvl1pPr algn="ctr">
              <a:buNone/>
              <a:defRPr>
                <a:latin typeface="+mj-lt"/>
              </a:defRPr>
            </a:lvl1pPr>
          </a:lstStyle>
          <a:p>
            <a:pPr lvl="0"/>
            <a:r>
              <a:rPr lang="en-US" noProof="0" smtClean="0"/>
              <a:t>Click icon to add picture</a:t>
            </a:r>
            <a:endParaRPr lang="en-US" noProof="0" dirty="0"/>
          </a:p>
        </p:txBody>
      </p:sp>
    </p:spTree>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Wide screen video">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2" name="Group 3"/>
          <p:cNvGrpSpPr/>
          <p:nvPr/>
        </p:nvGrpSpPr>
        <p:grpSpPr>
          <a:xfrm>
            <a:off x="341314" y="6124575"/>
            <a:ext cx="787133" cy="416134"/>
            <a:chOff x="609600" y="528537"/>
            <a:chExt cx="1444734" cy="763789"/>
          </a:xfrm>
          <a:solidFill>
            <a:schemeClr val="bg1"/>
          </a:solidFill>
        </p:grpSpPr>
        <p:sp>
          <p:nvSpPr>
            <p:cNvPr id="4" name="Rectangle 4"/>
            <p:cNvSpPr>
              <a:spLocks noChangeArrowheads="1"/>
            </p:cNvSpPr>
            <p:nvPr/>
          </p:nvSpPr>
          <p:spPr bwMode="black">
            <a:xfrm>
              <a:off x="1016578" y="1035681"/>
              <a:ext cx="65914" cy="249730"/>
            </a:xfrm>
            <a:prstGeom prst="rect">
              <a:avLst/>
            </a:prstGeom>
            <a:grpFill/>
            <a:ln w="9525">
              <a:noFill/>
              <a:miter lim="800000"/>
              <a:headEnd/>
              <a:tailEnd/>
            </a:ln>
          </p:spPr>
          <p:txBody>
            <a:bodyPr/>
            <a:lstStyle/>
            <a:p>
              <a:pPr>
                <a:defRPr/>
              </a:pPr>
              <a:endParaRPr lang="en-US" dirty="0">
                <a:latin typeface="+mj-lt"/>
              </a:endParaRPr>
            </a:p>
          </p:txBody>
        </p:sp>
        <p:sp>
          <p:nvSpPr>
            <p:cNvPr id="5" name="Freeform 5"/>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a:defRPr/>
              </a:pPr>
              <a:endParaRPr lang="en-US" dirty="0">
                <a:latin typeface="+mj-lt"/>
              </a:endParaRPr>
            </a:p>
          </p:txBody>
        </p:sp>
        <p:sp>
          <p:nvSpPr>
            <p:cNvPr id="6" name="Freeform 6"/>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a:defRPr/>
              </a:pPr>
              <a:endParaRPr lang="en-US" dirty="0">
                <a:latin typeface="+mj-lt"/>
              </a:endParaRPr>
            </a:p>
          </p:txBody>
        </p:sp>
        <p:sp>
          <p:nvSpPr>
            <p:cNvPr id="7" name="Freeform 7"/>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a:defRPr/>
              </a:pPr>
              <a:endParaRPr lang="en-US" dirty="0">
                <a:latin typeface="+mj-lt"/>
              </a:endParaRPr>
            </a:p>
          </p:txBody>
        </p:sp>
        <p:sp>
          <p:nvSpPr>
            <p:cNvPr id="8" name="Freeform 8"/>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a:defRPr/>
              </a:pPr>
              <a:endParaRPr lang="en-US" dirty="0">
                <a:latin typeface="+mj-lt"/>
              </a:endParaRPr>
            </a:p>
          </p:txBody>
        </p:sp>
        <p:sp>
          <p:nvSpPr>
            <p:cNvPr id="9" name="Freeform 9"/>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a:defRPr/>
              </a:pPr>
              <a:endParaRPr lang="en-US" dirty="0">
                <a:latin typeface="+mj-lt"/>
              </a:endParaRPr>
            </a:p>
          </p:txBody>
        </p:sp>
        <p:sp>
          <p:nvSpPr>
            <p:cNvPr id="10" name="Freeform 10"/>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a:defRPr/>
              </a:pPr>
              <a:endParaRPr lang="en-US" dirty="0">
                <a:latin typeface="+mj-lt"/>
              </a:endParaRPr>
            </a:p>
          </p:txBody>
        </p:sp>
        <p:sp>
          <p:nvSpPr>
            <p:cNvPr id="11" name="Freeform 11"/>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a:defRPr/>
              </a:pPr>
              <a:endParaRPr lang="en-US" dirty="0">
                <a:latin typeface="+mj-lt"/>
              </a:endParaRPr>
            </a:p>
          </p:txBody>
        </p:sp>
        <p:sp>
          <p:nvSpPr>
            <p:cNvPr id="12" name="Freeform 12"/>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a:defRPr/>
              </a:pPr>
              <a:endParaRPr lang="en-US" dirty="0">
                <a:latin typeface="+mj-lt"/>
              </a:endParaRPr>
            </a:p>
          </p:txBody>
        </p:sp>
        <p:sp>
          <p:nvSpPr>
            <p:cNvPr id="13" name="Freeform 13"/>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a:defRPr/>
              </a:pPr>
              <a:endParaRPr lang="en-US" dirty="0">
                <a:latin typeface="+mj-lt"/>
              </a:endParaRPr>
            </a:p>
          </p:txBody>
        </p:sp>
        <p:sp>
          <p:nvSpPr>
            <p:cNvPr id="14" name="Freeform 14"/>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a:defRPr/>
              </a:pPr>
              <a:endParaRPr lang="en-US" dirty="0">
                <a:latin typeface="+mj-lt"/>
              </a:endParaRPr>
            </a:p>
          </p:txBody>
        </p:sp>
        <p:sp>
          <p:nvSpPr>
            <p:cNvPr id="15" name="Freeform 15"/>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a:defRPr/>
              </a:pPr>
              <a:endParaRPr lang="en-US" dirty="0">
                <a:latin typeface="+mj-lt"/>
              </a:endParaRPr>
            </a:p>
          </p:txBody>
        </p:sp>
        <p:sp>
          <p:nvSpPr>
            <p:cNvPr id="16" name="Freeform 16"/>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a:defRPr/>
              </a:pPr>
              <a:endParaRPr lang="en-US" dirty="0">
                <a:latin typeface="+mj-lt"/>
              </a:endParaRPr>
            </a:p>
          </p:txBody>
        </p:sp>
        <p:sp>
          <p:nvSpPr>
            <p:cNvPr id="17" name="Freeform 17"/>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a:defRPr/>
              </a:pPr>
              <a:endParaRPr lang="en-US" dirty="0">
                <a:latin typeface="+mj-lt"/>
              </a:endParaRPr>
            </a:p>
          </p:txBody>
        </p:sp>
      </p:grpSp>
      <p:sp>
        <p:nvSpPr>
          <p:cNvPr id="40" name="Media Placeholder 39"/>
          <p:cNvSpPr>
            <a:spLocks noGrp="1"/>
          </p:cNvSpPr>
          <p:nvPr>
            <p:ph type="media" sz="quarter" idx="11"/>
          </p:nvPr>
        </p:nvSpPr>
        <p:spPr>
          <a:xfrm>
            <a:off x="673957" y="777240"/>
            <a:ext cx="7863840" cy="4425696"/>
          </a:xfrm>
          <a:solidFill>
            <a:schemeClr val="tx1">
              <a:lumMod val="50000"/>
            </a:schemeClr>
          </a:solidFill>
          <a:ln>
            <a:noFill/>
          </a:ln>
          <a:effectLst>
            <a:innerShdw blurRad="419100">
              <a:prstClr val="black">
                <a:alpha val="4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1800" kern="1200" baseline="0" smtClean="0">
                <a:solidFill>
                  <a:schemeClr val="lt1"/>
                </a:solidFill>
                <a:latin typeface="+mj-lt"/>
                <a:ea typeface="+mn-ea"/>
                <a:cs typeface="+mn-cs"/>
              </a:defRPr>
            </a:lvl1pPr>
          </a:lstStyle>
          <a:p>
            <a:pPr lvl="0"/>
            <a:r>
              <a:rPr lang="en-US" noProof="0" smtClean="0"/>
              <a:t>Click icon to add media</a:t>
            </a:r>
            <a:endParaRPr lang="en-US" noProof="0" dirty="0"/>
          </a:p>
        </p:txBody>
      </p:sp>
    </p:spTree>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tandard video">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2" name="Group 3"/>
          <p:cNvGrpSpPr/>
          <p:nvPr/>
        </p:nvGrpSpPr>
        <p:grpSpPr>
          <a:xfrm>
            <a:off x="341314" y="6124575"/>
            <a:ext cx="787133" cy="416134"/>
            <a:chOff x="609600" y="528537"/>
            <a:chExt cx="1444734" cy="763789"/>
          </a:xfrm>
          <a:solidFill>
            <a:schemeClr val="bg1"/>
          </a:solidFill>
        </p:grpSpPr>
        <p:sp>
          <p:nvSpPr>
            <p:cNvPr id="4" name="Rectangle 39"/>
            <p:cNvSpPr>
              <a:spLocks noChangeArrowheads="1"/>
            </p:cNvSpPr>
            <p:nvPr/>
          </p:nvSpPr>
          <p:spPr bwMode="black">
            <a:xfrm>
              <a:off x="1016578" y="1035681"/>
              <a:ext cx="65914" cy="249730"/>
            </a:xfrm>
            <a:prstGeom prst="rect">
              <a:avLst/>
            </a:prstGeom>
            <a:grpFill/>
            <a:ln w="9525">
              <a:noFill/>
              <a:miter lim="800000"/>
              <a:headEnd/>
              <a:tailEnd/>
            </a:ln>
          </p:spPr>
          <p:txBody>
            <a:bodyPr/>
            <a:lstStyle/>
            <a:p>
              <a:pPr>
                <a:defRPr/>
              </a:pPr>
              <a:endParaRPr lang="en-US" dirty="0">
                <a:latin typeface="+mj-lt"/>
              </a:endParaRPr>
            </a:p>
          </p:txBody>
        </p:sp>
        <p:sp>
          <p:nvSpPr>
            <p:cNvPr id="5" name="Freeform 40"/>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a:defRPr/>
              </a:pPr>
              <a:endParaRPr lang="en-US" dirty="0">
                <a:latin typeface="+mj-lt"/>
              </a:endParaRPr>
            </a:p>
          </p:txBody>
        </p:sp>
        <p:sp>
          <p:nvSpPr>
            <p:cNvPr id="6" name="Freeform 41"/>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a:defRPr/>
              </a:pPr>
              <a:endParaRPr lang="en-US" dirty="0">
                <a:latin typeface="+mj-lt"/>
              </a:endParaRPr>
            </a:p>
          </p:txBody>
        </p:sp>
        <p:sp>
          <p:nvSpPr>
            <p:cNvPr id="7" name="Freeform 42"/>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a:defRPr/>
              </a:pPr>
              <a:endParaRPr lang="en-US" dirty="0">
                <a:latin typeface="+mj-lt"/>
              </a:endParaRPr>
            </a:p>
          </p:txBody>
        </p:sp>
        <p:sp>
          <p:nvSpPr>
            <p:cNvPr id="8" name="Freeform 43"/>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a:defRPr/>
              </a:pPr>
              <a:endParaRPr lang="en-US" dirty="0">
                <a:latin typeface="+mj-lt"/>
              </a:endParaRPr>
            </a:p>
          </p:txBody>
        </p:sp>
        <p:sp>
          <p:nvSpPr>
            <p:cNvPr id="9" name="Freeform 44"/>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a:defRPr/>
              </a:pPr>
              <a:endParaRPr lang="en-US" dirty="0">
                <a:latin typeface="+mj-lt"/>
              </a:endParaRPr>
            </a:p>
          </p:txBody>
        </p:sp>
        <p:sp>
          <p:nvSpPr>
            <p:cNvPr id="10" name="Freeform 45"/>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a:defRPr/>
              </a:pPr>
              <a:endParaRPr lang="en-US" dirty="0">
                <a:latin typeface="+mj-lt"/>
              </a:endParaRPr>
            </a:p>
          </p:txBody>
        </p:sp>
        <p:sp>
          <p:nvSpPr>
            <p:cNvPr id="11" name="Freeform 46"/>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a:defRPr/>
              </a:pPr>
              <a:endParaRPr lang="en-US" dirty="0">
                <a:latin typeface="+mj-lt"/>
              </a:endParaRPr>
            </a:p>
          </p:txBody>
        </p:sp>
        <p:sp>
          <p:nvSpPr>
            <p:cNvPr id="12" name="Freeform 47"/>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a:defRPr/>
              </a:pPr>
              <a:endParaRPr lang="en-US" dirty="0">
                <a:latin typeface="+mj-lt"/>
              </a:endParaRPr>
            </a:p>
          </p:txBody>
        </p:sp>
        <p:sp>
          <p:nvSpPr>
            <p:cNvPr id="13" name="Freeform 48"/>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a:defRPr/>
              </a:pPr>
              <a:endParaRPr lang="en-US" dirty="0">
                <a:latin typeface="+mj-lt"/>
              </a:endParaRPr>
            </a:p>
          </p:txBody>
        </p:sp>
        <p:sp>
          <p:nvSpPr>
            <p:cNvPr id="14" name="Freeform 49"/>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a:defRPr/>
              </a:pPr>
              <a:endParaRPr lang="en-US" dirty="0">
                <a:latin typeface="+mj-lt"/>
              </a:endParaRPr>
            </a:p>
          </p:txBody>
        </p:sp>
        <p:sp>
          <p:nvSpPr>
            <p:cNvPr id="15" name="Freeform 50"/>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a:defRPr/>
              </a:pPr>
              <a:endParaRPr lang="en-US" dirty="0">
                <a:latin typeface="+mj-lt"/>
              </a:endParaRPr>
            </a:p>
          </p:txBody>
        </p:sp>
        <p:sp>
          <p:nvSpPr>
            <p:cNvPr id="16" name="Freeform 51"/>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a:defRPr/>
              </a:pPr>
              <a:endParaRPr lang="en-US" dirty="0">
                <a:latin typeface="+mj-lt"/>
              </a:endParaRPr>
            </a:p>
          </p:txBody>
        </p:sp>
        <p:sp>
          <p:nvSpPr>
            <p:cNvPr id="17" name="Freeform 52"/>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a:defRPr/>
              </a:pPr>
              <a:endParaRPr lang="en-US" dirty="0">
                <a:latin typeface="+mj-lt"/>
              </a:endParaRPr>
            </a:p>
          </p:txBody>
        </p:sp>
      </p:grpSp>
      <p:sp>
        <p:nvSpPr>
          <p:cNvPr id="21" name="Media Placeholder 20"/>
          <p:cNvSpPr>
            <a:spLocks noGrp="1"/>
          </p:cNvSpPr>
          <p:nvPr>
            <p:ph type="media" sz="quarter" idx="10"/>
          </p:nvPr>
        </p:nvSpPr>
        <p:spPr>
          <a:xfrm>
            <a:off x="2639917" y="778669"/>
            <a:ext cx="5897880" cy="4425696"/>
          </a:xfrm>
          <a:solidFill>
            <a:schemeClr val="tx1">
              <a:lumMod val="50000"/>
            </a:schemeClr>
          </a:solidFill>
          <a:ln>
            <a:noFill/>
          </a:ln>
          <a:effectLst>
            <a:innerShdw blurRad="419100">
              <a:prstClr val="black">
                <a:alpha val="4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1800" kern="1200">
                <a:solidFill>
                  <a:schemeClr val="lt1"/>
                </a:solidFill>
                <a:latin typeface="+mj-lt"/>
                <a:ea typeface="+mn-ea"/>
                <a:cs typeface="+mn-cs"/>
              </a:defRPr>
            </a:lvl1pPr>
          </a:lstStyle>
          <a:p>
            <a:pPr lvl="0"/>
            <a:r>
              <a:rPr lang="en-US" noProof="0" smtClean="0"/>
              <a:t>Click icon to add media</a:t>
            </a:r>
            <a:endParaRPr lang="en-US" noProof="0" dirty="0"/>
          </a:p>
        </p:txBody>
      </p:sp>
    </p:spTree>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lank_gradient only">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itle Slide-White">
    <p:spTree>
      <p:nvGrpSpPr>
        <p:cNvPr id="1" name=""/>
        <p:cNvGrpSpPr/>
        <p:nvPr/>
      </p:nvGrpSpPr>
      <p:grpSpPr>
        <a:xfrm>
          <a:off x="0" y="0"/>
          <a:ext cx="0" cy="0"/>
          <a:chOff x="0" y="0"/>
          <a:chExt cx="0" cy="0"/>
        </a:xfrm>
      </p:grpSpPr>
      <p:grpSp>
        <p:nvGrpSpPr>
          <p:cNvPr id="4" name="Group 67"/>
          <p:cNvGrpSpPr/>
          <p:nvPr/>
        </p:nvGrpSpPr>
        <p:grpSpPr>
          <a:xfrm>
            <a:off x="341314" y="311151"/>
            <a:ext cx="829170" cy="438358"/>
            <a:chOff x="609600" y="528537"/>
            <a:chExt cx="1444734" cy="763789"/>
          </a:xfrm>
          <a:solidFill>
            <a:schemeClr val="bg1"/>
          </a:solidFill>
        </p:grpSpPr>
        <p:sp>
          <p:nvSpPr>
            <p:cNvPr id="7" name="Rectangle 59"/>
            <p:cNvSpPr>
              <a:spLocks noChangeArrowheads="1"/>
            </p:cNvSpPr>
            <p:nvPr/>
          </p:nvSpPr>
          <p:spPr bwMode="black">
            <a:xfrm>
              <a:off x="1016578" y="1035681"/>
              <a:ext cx="65914" cy="249730"/>
            </a:xfrm>
            <a:prstGeom prst="rect">
              <a:avLst/>
            </a:prstGeom>
            <a:grpFill/>
            <a:ln w="9525">
              <a:noFill/>
              <a:miter lim="800000"/>
              <a:headEnd/>
              <a:tailEnd/>
            </a:ln>
          </p:spPr>
          <p:txBody>
            <a:bodyPr/>
            <a:lstStyle/>
            <a:p>
              <a:pPr>
                <a:defRPr/>
              </a:pPr>
              <a:endParaRPr lang="en-US">
                <a:latin typeface="+mj-lt"/>
              </a:endParaRPr>
            </a:p>
          </p:txBody>
        </p:sp>
        <p:sp>
          <p:nvSpPr>
            <p:cNvPr id="8" name="Freeform 60"/>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a:defRPr/>
              </a:pPr>
              <a:endParaRPr lang="en-US">
                <a:latin typeface="+mj-lt"/>
              </a:endParaRPr>
            </a:p>
          </p:txBody>
        </p:sp>
        <p:sp>
          <p:nvSpPr>
            <p:cNvPr id="9" name="Freeform 61"/>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a:defRPr/>
              </a:pPr>
              <a:endParaRPr lang="en-US">
                <a:latin typeface="+mj-lt"/>
              </a:endParaRPr>
            </a:p>
          </p:txBody>
        </p:sp>
        <p:sp>
          <p:nvSpPr>
            <p:cNvPr id="10" name="Freeform 62"/>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a:defRPr/>
              </a:pPr>
              <a:endParaRPr lang="en-US">
                <a:latin typeface="+mj-lt"/>
              </a:endParaRPr>
            </a:p>
          </p:txBody>
        </p:sp>
        <p:sp>
          <p:nvSpPr>
            <p:cNvPr id="11" name="Freeform 77"/>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a:defRPr/>
              </a:pPr>
              <a:endParaRPr lang="en-US">
                <a:latin typeface="+mj-lt"/>
              </a:endParaRPr>
            </a:p>
          </p:txBody>
        </p:sp>
        <p:sp>
          <p:nvSpPr>
            <p:cNvPr id="12" name="Freeform 78"/>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a:defRPr/>
              </a:pPr>
              <a:endParaRPr lang="en-US">
                <a:latin typeface="+mj-lt"/>
              </a:endParaRPr>
            </a:p>
          </p:txBody>
        </p:sp>
        <p:sp>
          <p:nvSpPr>
            <p:cNvPr id="13" name="Freeform 79"/>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a:defRPr/>
              </a:pPr>
              <a:endParaRPr lang="en-US">
                <a:latin typeface="+mj-lt"/>
              </a:endParaRPr>
            </a:p>
          </p:txBody>
        </p:sp>
        <p:sp>
          <p:nvSpPr>
            <p:cNvPr id="14" name="Freeform 80"/>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a:defRPr/>
              </a:pPr>
              <a:endParaRPr lang="en-US">
                <a:latin typeface="+mj-lt"/>
              </a:endParaRPr>
            </a:p>
          </p:txBody>
        </p:sp>
        <p:sp>
          <p:nvSpPr>
            <p:cNvPr id="15" name="Freeform 81"/>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a:defRPr/>
              </a:pPr>
              <a:endParaRPr lang="en-US">
                <a:latin typeface="+mj-lt"/>
              </a:endParaRPr>
            </a:p>
          </p:txBody>
        </p:sp>
        <p:sp>
          <p:nvSpPr>
            <p:cNvPr id="16" name="Freeform 82"/>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a:defRPr/>
              </a:pPr>
              <a:endParaRPr lang="en-US">
                <a:latin typeface="+mj-lt"/>
              </a:endParaRPr>
            </a:p>
          </p:txBody>
        </p:sp>
        <p:sp>
          <p:nvSpPr>
            <p:cNvPr id="17" name="Freeform 83"/>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a:defRPr/>
              </a:pPr>
              <a:endParaRPr lang="en-US">
                <a:latin typeface="+mj-lt"/>
              </a:endParaRPr>
            </a:p>
          </p:txBody>
        </p:sp>
        <p:sp>
          <p:nvSpPr>
            <p:cNvPr id="18" name="Freeform 84"/>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a:defRPr/>
              </a:pPr>
              <a:endParaRPr lang="en-US">
                <a:latin typeface="+mj-lt"/>
              </a:endParaRPr>
            </a:p>
          </p:txBody>
        </p:sp>
        <p:sp>
          <p:nvSpPr>
            <p:cNvPr id="19" name="Freeform 85"/>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a:defRPr/>
              </a:pPr>
              <a:endParaRPr lang="en-US">
                <a:latin typeface="+mj-lt"/>
              </a:endParaRPr>
            </a:p>
          </p:txBody>
        </p:sp>
        <p:sp>
          <p:nvSpPr>
            <p:cNvPr id="20" name="Freeform 86"/>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a:defRPr/>
              </a:pPr>
              <a:endParaRPr lang="en-US">
                <a:latin typeface="+mj-lt"/>
              </a:endParaRPr>
            </a:p>
          </p:txBody>
        </p:sp>
      </p:grpSp>
      <p:sp>
        <p:nvSpPr>
          <p:cNvPr id="2" name="Title 1"/>
          <p:cNvSpPr>
            <a:spLocks noGrp="1"/>
          </p:cNvSpPr>
          <p:nvPr>
            <p:ph type="ctrTitle"/>
          </p:nvPr>
        </p:nvSpPr>
        <p:spPr>
          <a:xfrm>
            <a:off x="221393" y="1236689"/>
            <a:ext cx="8112125" cy="2918779"/>
          </a:xfrm>
        </p:spPr>
        <p:txBody>
          <a:bodyPr/>
          <a:lstStyle>
            <a:lvl1pPr algn="l" defTabSz="914400" rtl="0" eaLnBrk="1" latinLnBrk="0" hangingPunct="1">
              <a:lnSpc>
                <a:spcPct val="90000"/>
              </a:lnSpc>
              <a:spcBef>
                <a:spcPct val="0"/>
              </a:spcBef>
              <a:buNone/>
              <a:defRPr lang="en-US" sz="5400" b="0" kern="1200" spc="0" baseline="0" dirty="0">
                <a:solidFill>
                  <a:srgbClr val="2B348E"/>
                </a:solidFill>
                <a:latin typeface="+mj-lt"/>
                <a:ea typeface="+mj-ea"/>
                <a:cs typeface="+mj-cs"/>
              </a:defRPr>
            </a:lvl1pPr>
          </a:lstStyle>
          <a:p>
            <a:r>
              <a:rPr lang="en-US" smtClean="0"/>
              <a:t>Click to edit Master title style</a:t>
            </a:r>
            <a:endParaRPr lang="en-US" dirty="0"/>
          </a:p>
        </p:txBody>
      </p:sp>
      <p:sp>
        <p:nvSpPr>
          <p:cNvPr id="3" name="Subtitle 2"/>
          <p:cNvSpPr>
            <a:spLocks noGrp="1"/>
          </p:cNvSpPr>
          <p:nvPr>
            <p:ph type="subTitle" idx="1"/>
          </p:nvPr>
        </p:nvSpPr>
        <p:spPr>
          <a:xfrm>
            <a:off x="236383" y="4464068"/>
            <a:ext cx="8112126" cy="384175"/>
          </a:xfrm>
        </p:spPr>
        <p:txBody>
          <a:bodyPr anchor="b">
            <a:noAutofit/>
          </a:bodyPr>
          <a:lstStyle>
            <a:lvl1pPr marL="0" indent="0" algn="l">
              <a:buNone/>
              <a:defRPr lang="en-US" sz="2000" b="0" kern="1200" dirty="0">
                <a:solidFill>
                  <a:srgbClr val="2B3082"/>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1" name="Text Placeholder 40"/>
          <p:cNvSpPr>
            <a:spLocks noGrp="1"/>
          </p:cNvSpPr>
          <p:nvPr>
            <p:ph type="body" sz="quarter" idx="10"/>
          </p:nvPr>
        </p:nvSpPr>
        <p:spPr>
          <a:xfrm>
            <a:off x="236383" y="4768852"/>
            <a:ext cx="8097838" cy="384175"/>
          </a:xfrm>
        </p:spPr>
        <p:txBody>
          <a:bodyPr/>
          <a:lstStyle>
            <a:lvl1pPr marL="0" indent="0">
              <a:buFontTx/>
              <a:buNone/>
              <a:defRPr lang="en-US" sz="1800" b="0" kern="1200" dirty="0">
                <a:solidFill>
                  <a:srgbClr val="2B3082"/>
                </a:solidFill>
                <a:latin typeface="+mj-lt"/>
                <a:ea typeface="+mn-ea"/>
                <a:cs typeface="+mn-cs"/>
              </a:defRPr>
            </a:lvl1pPr>
            <a:lvl2pPr marL="0" indent="0">
              <a:buFontTx/>
              <a:buNone/>
              <a:defRPr lang="en-US" sz="2000" kern="1200" dirty="0" smtClean="0">
                <a:solidFill>
                  <a:schemeClr val="bg1"/>
                </a:solidFill>
                <a:latin typeface="+mj-lt"/>
                <a:ea typeface="+mn-ea"/>
                <a:cs typeface="+mn-cs"/>
              </a:defRPr>
            </a:lvl2pPr>
            <a:lvl3pPr marL="0" indent="0">
              <a:buFontTx/>
              <a:buNone/>
              <a:defRPr lang="en-US" sz="2000" kern="1200" dirty="0" smtClean="0">
                <a:solidFill>
                  <a:schemeClr val="bg1"/>
                </a:solidFill>
                <a:latin typeface="+mj-lt"/>
                <a:ea typeface="+mn-ea"/>
                <a:cs typeface="+mn-cs"/>
              </a:defRPr>
            </a:lvl3pPr>
            <a:lvl4pPr marL="0" indent="0">
              <a:buFontTx/>
              <a:buNone/>
              <a:defRPr lang="en-US" sz="2000" kern="1200" dirty="0" smtClean="0">
                <a:solidFill>
                  <a:schemeClr val="bg1"/>
                </a:solidFill>
                <a:latin typeface="+mj-lt"/>
                <a:ea typeface="+mn-ea"/>
                <a:cs typeface="+mn-cs"/>
              </a:defRPr>
            </a:lvl4pPr>
            <a:lvl5pPr marL="0" indent="0">
              <a:buFontTx/>
              <a:buNone/>
              <a:defRPr lang="en-US" sz="2000" kern="1200" dirty="0" smtClean="0">
                <a:solidFill>
                  <a:schemeClr val="bg1"/>
                </a:solidFill>
                <a:latin typeface="+mj-lt"/>
                <a:ea typeface="+mn-ea"/>
                <a:cs typeface="+mn-cs"/>
              </a:defRPr>
            </a:lvl5pPr>
          </a:lstStyle>
          <a:p>
            <a:pPr lvl="0"/>
            <a:r>
              <a:rPr lang="en-US" smtClean="0"/>
              <a:t>Click to edit Master text styles</a:t>
            </a:r>
          </a:p>
        </p:txBody>
      </p:sp>
      <p:sp>
        <p:nvSpPr>
          <p:cNvPr id="44" name="Text Placeholder 43"/>
          <p:cNvSpPr>
            <a:spLocks noGrp="1"/>
          </p:cNvSpPr>
          <p:nvPr>
            <p:ph type="body" sz="quarter" idx="11"/>
          </p:nvPr>
        </p:nvSpPr>
        <p:spPr>
          <a:xfrm>
            <a:off x="236538" y="5232770"/>
            <a:ext cx="8112125" cy="384175"/>
          </a:xfrm>
        </p:spPr>
        <p:txBody>
          <a:bodyPr/>
          <a:lstStyle>
            <a:lvl1pPr marL="0" indent="0">
              <a:buFontTx/>
              <a:buNone/>
              <a:defRPr lang="en-US" sz="1400" b="0" kern="1200" dirty="0">
                <a:solidFill>
                  <a:srgbClr val="2B3082"/>
                </a:solidFill>
                <a:latin typeface="+mj-lt"/>
                <a:ea typeface="+mn-ea"/>
                <a:cs typeface="+mn-cs"/>
              </a:defRPr>
            </a:lvl1pPr>
            <a:lvl2pPr>
              <a:defRPr lang="en-US" sz="2000" kern="1200" dirty="0" smtClean="0">
                <a:solidFill>
                  <a:schemeClr val="bg1"/>
                </a:solidFill>
                <a:latin typeface="+mj-lt"/>
                <a:ea typeface="+mn-ea"/>
                <a:cs typeface="+mn-cs"/>
              </a:defRPr>
            </a:lvl2pPr>
            <a:lvl3pPr>
              <a:defRPr lang="en-US" sz="2000" kern="1200" dirty="0" smtClean="0">
                <a:solidFill>
                  <a:schemeClr val="bg1"/>
                </a:solidFill>
                <a:latin typeface="+mj-lt"/>
                <a:ea typeface="+mn-ea"/>
                <a:cs typeface="+mn-cs"/>
              </a:defRPr>
            </a:lvl3pPr>
            <a:lvl4pPr>
              <a:defRPr lang="en-US" sz="2000" kern="1200" dirty="0" smtClean="0">
                <a:solidFill>
                  <a:schemeClr val="bg1"/>
                </a:solidFill>
                <a:latin typeface="+mj-lt"/>
                <a:ea typeface="+mn-ea"/>
                <a:cs typeface="+mn-cs"/>
              </a:defRPr>
            </a:lvl4pPr>
            <a:lvl5pPr>
              <a:defRPr lang="en-US" sz="2000" kern="1200" dirty="0" smtClean="0">
                <a:solidFill>
                  <a:schemeClr val="bg1"/>
                </a:solidFill>
                <a:latin typeface="+mj-lt"/>
                <a:ea typeface="+mn-ea"/>
                <a:cs typeface="+mn-cs"/>
              </a:defRPr>
            </a:lvl5pPr>
          </a:lstStyle>
          <a:p>
            <a:pPr lvl="0"/>
            <a:r>
              <a:rPr lang="en-US" smtClean="0"/>
              <a:t>Click to edit Master text styles</a:t>
            </a:r>
          </a:p>
        </p:txBody>
      </p:sp>
    </p:spTree>
  </p:cSld>
  <p:clrMapOvr>
    <a:masterClrMapping/>
  </p:clrMapOvr>
  <p:transition>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5"/>
          <p:cNvSpPr>
            <a:spLocks noChangeArrowheads="1"/>
          </p:cNvSpPr>
          <p:nvPr/>
        </p:nvSpPr>
        <p:spPr bwMode="ltGray">
          <a:xfrm>
            <a:off x="7986480" y="6584318"/>
            <a:ext cx="589195" cy="175257"/>
          </a:xfrm>
          <a:prstGeom prst="rect">
            <a:avLst/>
          </a:prstGeom>
          <a:noFill/>
          <a:ln w="9525">
            <a:noFill/>
            <a:miter lim="800000"/>
            <a:headEnd/>
            <a:tailEnd/>
          </a:ln>
          <a:effectLst/>
        </p:spPr>
        <p:txBody>
          <a:bodyPr wrap="none" lIns="82124" tIns="41061" rIns="82124" bIns="41061" anchor="b">
            <a:spAutoFit/>
          </a:bodyPr>
          <a:lstStyle/>
          <a:p>
            <a:pPr algn="r" defTabSz="814388">
              <a:defRPr/>
            </a:pPr>
            <a:r>
              <a:rPr lang="en-US" sz="600" dirty="0" smtClean="0">
                <a:solidFill>
                  <a:srgbClr val="C0C0C0"/>
                </a:solidFill>
                <a:latin typeface="+mj-lt"/>
              </a:rPr>
              <a:t>Cisco Public</a:t>
            </a:r>
            <a:endParaRPr lang="en-US" sz="600" dirty="0">
              <a:solidFill>
                <a:srgbClr val="C0C0C0"/>
              </a:solidFill>
              <a:latin typeface="+mj-lt"/>
            </a:endParaRPr>
          </a:p>
        </p:txBody>
      </p:sp>
      <p:sp>
        <p:nvSpPr>
          <p:cNvPr id="3" name="Rectangle 4"/>
          <p:cNvSpPr>
            <a:spLocks noChangeArrowheads="1"/>
          </p:cNvSpPr>
          <p:nvPr/>
        </p:nvSpPr>
        <p:spPr bwMode="ltGray">
          <a:xfrm>
            <a:off x="250825" y="6586538"/>
            <a:ext cx="3421063" cy="174625"/>
          </a:xfrm>
          <a:prstGeom prst="rect">
            <a:avLst/>
          </a:prstGeom>
          <a:noFill/>
          <a:ln w="9525">
            <a:noFill/>
            <a:miter lim="800000"/>
            <a:headEnd/>
            <a:tailEnd/>
          </a:ln>
          <a:effectLst/>
        </p:spPr>
        <p:txBody>
          <a:bodyPr lIns="82124" tIns="41061" rIns="82124" bIns="41061" anchor="b">
            <a:spAutoFit/>
          </a:bodyPr>
          <a:lstStyle/>
          <a:p>
            <a:pPr defTabSz="814388">
              <a:defRPr/>
            </a:pPr>
            <a:r>
              <a:rPr lang="en-US" sz="600" dirty="0">
                <a:solidFill>
                  <a:srgbClr val="C0C0C0"/>
                </a:solidFill>
                <a:latin typeface="+mj-lt"/>
              </a:rPr>
              <a:t>© 2010 Cisco and/or its affiliates. All rights reserved.</a:t>
            </a:r>
          </a:p>
        </p:txBody>
      </p:sp>
      <p:sp>
        <p:nvSpPr>
          <p:cNvPr id="4" name="Rectangle 7"/>
          <p:cNvSpPr>
            <a:spLocks noChangeArrowheads="1"/>
          </p:cNvSpPr>
          <p:nvPr/>
        </p:nvSpPr>
        <p:spPr bwMode="ltGray">
          <a:xfrm>
            <a:off x="8640763" y="6580188"/>
            <a:ext cx="260350" cy="176212"/>
          </a:xfrm>
          <a:prstGeom prst="rect">
            <a:avLst/>
          </a:prstGeom>
          <a:noFill/>
          <a:ln w="9525" algn="ctr">
            <a:noFill/>
            <a:miter lim="800000"/>
            <a:headEnd/>
            <a:tailEnd/>
          </a:ln>
          <a:effectLst/>
        </p:spPr>
        <p:txBody>
          <a:bodyPr wrap="none" lIns="82124" tIns="41061" rIns="82124" bIns="41061" anchor="b">
            <a:spAutoFit/>
          </a:bodyPr>
          <a:lstStyle/>
          <a:p>
            <a:pPr algn="r" defTabSz="814388">
              <a:defRPr/>
            </a:pPr>
            <a:fld id="{D402B8C1-C522-4CCE-AE8F-6E1F4EFAB4FD}" type="slidenum">
              <a:rPr lang="en-US" sz="600">
                <a:solidFill>
                  <a:srgbClr val="C0C0C0"/>
                </a:solidFill>
                <a:latin typeface="+mj-lt"/>
              </a:rPr>
              <a:pPr algn="r" defTabSz="814388">
                <a:defRPr/>
              </a:pPr>
              <a:t>‹#›</a:t>
            </a:fld>
            <a:endParaRPr lang="en-US" sz="600" dirty="0">
              <a:solidFill>
                <a:srgbClr val="C0C0C0"/>
              </a:solidFill>
              <a:latin typeface="+mj-lt"/>
            </a:endParaRPr>
          </a:p>
        </p:txBody>
      </p:sp>
    </p:spTree>
  </p:cSld>
  <p:clrMapOvr>
    <a:masterClrMapping/>
  </p:clrMapOvr>
  <p:transition>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losing Slide_gree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9"/>
          <p:cNvSpPr>
            <a:spLocks noChangeArrowheads="1"/>
          </p:cNvSpPr>
          <p:nvPr/>
        </p:nvSpPr>
        <p:spPr bwMode="black">
          <a:xfrm>
            <a:off x="4373563" y="5845175"/>
            <a:ext cx="41275" cy="157163"/>
          </a:xfrm>
          <a:prstGeom prst="rect">
            <a:avLst/>
          </a:prstGeom>
          <a:solidFill>
            <a:schemeClr val="bg1"/>
          </a:solidFill>
          <a:ln w="9525">
            <a:noFill/>
            <a:miter lim="800000"/>
            <a:headEnd/>
            <a:tailEnd/>
          </a:ln>
        </p:spPr>
        <p:txBody>
          <a:bodyPr/>
          <a:lstStyle/>
          <a:p>
            <a:pPr>
              <a:defRPr/>
            </a:pPr>
            <a:endParaRPr lang="en-US" dirty="0">
              <a:solidFill>
                <a:srgbClr val="0096D6"/>
              </a:solidFill>
              <a:latin typeface="+mj-lt"/>
            </a:endParaRPr>
          </a:p>
        </p:txBody>
      </p:sp>
      <p:sp>
        <p:nvSpPr>
          <p:cNvPr id="3" name="Freeform 20"/>
          <p:cNvSpPr>
            <a:spLocks/>
          </p:cNvSpPr>
          <p:nvPr/>
        </p:nvSpPr>
        <p:spPr bwMode="black">
          <a:xfrm>
            <a:off x="4614863" y="5840413"/>
            <a:ext cx="120650" cy="16510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pPr>
              <a:defRPr/>
            </a:pPr>
            <a:endParaRPr lang="en-US" dirty="0">
              <a:solidFill>
                <a:srgbClr val="0096D6"/>
              </a:solidFill>
              <a:latin typeface="+mj-lt"/>
            </a:endParaRPr>
          </a:p>
        </p:txBody>
      </p:sp>
      <p:sp>
        <p:nvSpPr>
          <p:cNvPr id="4" name="Freeform 21"/>
          <p:cNvSpPr>
            <a:spLocks/>
          </p:cNvSpPr>
          <p:nvPr/>
        </p:nvSpPr>
        <p:spPr bwMode="black">
          <a:xfrm>
            <a:off x="4200525" y="5840413"/>
            <a:ext cx="119063" cy="16510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pPr>
              <a:defRPr/>
            </a:pPr>
            <a:endParaRPr lang="en-US" dirty="0">
              <a:solidFill>
                <a:srgbClr val="0096D6"/>
              </a:solidFill>
              <a:latin typeface="+mj-lt"/>
            </a:endParaRPr>
          </a:p>
        </p:txBody>
      </p:sp>
      <p:sp>
        <p:nvSpPr>
          <p:cNvPr id="5" name="Freeform 22"/>
          <p:cNvSpPr>
            <a:spLocks noEditPoints="1"/>
          </p:cNvSpPr>
          <p:nvPr/>
        </p:nvSpPr>
        <p:spPr bwMode="black">
          <a:xfrm>
            <a:off x="4778375" y="5840413"/>
            <a:ext cx="165100" cy="16510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pPr>
              <a:defRPr/>
            </a:pPr>
            <a:endParaRPr lang="en-US" dirty="0">
              <a:solidFill>
                <a:srgbClr val="0096D6"/>
              </a:solidFill>
              <a:latin typeface="+mj-lt"/>
            </a:endParaRPr>
          </a:p>
        </p:txBody>
      </p:sp>
      <p:sp>
        <p:nvSpPr>
          <p:cNvPr id="6" name="Freeform 23"/>
          <p:cNvSpPr>
            <a:spLocks/>
          </p:cNvSpPr>
          <p:nvPr/>
        </p:nvSpPr>
        <p:spPr bwMode="black">
          <a:xfrm>
            <a:off x="4468813" y="5840413"/>
            <a:ext cx="107950" cy="16510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pPr>
              <a:defRPr/>
            </a:pPr>
            <a:endParaRPr lang="en-US" dirty="0">
              <a:solidFill>
                <a:srgbClr val="0096D6"/>
              </a:solidFill>
              <a:latin typeface="+mj-lt"/>
            </a:endParaRPr>
          </a:p>
        </p:txBody>
      </p:sp>
      <p:sp>
        <p:nvSpPr>
          <p:cNvPr id="7" name="Freeform 24"/>
          <p:cNvSpPr>
            <a:spLocks/>
          </p:cNvSpPr>
          <p:nvPr/>
        </p:nvSpPr>
        <p:spPr bwMode="black">
          <a:xfrm>
            <a:off x="4117975" y="5654675"/>
            <a:ext cx="38100" cy="8096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pPr>
              <a:defRPr/>
            </a:pPr>
            <a:endParaRPr lang="en-US" dirty="0">
              <a:solidFill>
                <a:srgbClr val="0096D6"/>
              </a:solidFill>
              <a:latin typeface="+mj-lt"/>
            </a:endParaRPr>
          </a:p>
        </p:txBody>
      </p:sp>
      <p:sp>
        <p:nvSpPr>
          <p:cNvPr id="8" name="Freeform 25"/>
          <p:cNvSpPr>
            <a:spLocks/>
          </p:cNvSpPr>
          <p:nvPr/>
        </p:nvSpPr>
        <p:spPr bwMode="black">
          <a:xfrm>
            <a:off x="4227513" y="5600700"/>
            <a:ext cx="38100" cy="134938"/>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pPr>
              <a:defRPr/>
            </a:pPr>
            <a:endParaRPr lang="en-US" dirty="0">
              <a:solidFill>
                <a:srgbClr val="0096D6"/>
              </a:solidFill>
              <a:latin typeface="+mj-lt"/>
            </a:endParaRPr>
          </a:p>
        </p:txBody>
      </p:sp>
      <p:sp>
        <p:nvSpPr>
          <p:cNvPr id="9" name="Freeform 26"/>
          <p:cNvSpPr>
            <a:spLocks/>
          </p:cNvSpPr>
          <p:nvPr/>
        </p:nvSpPr>
        <p:spPr bwMode="black">
          <a:xfrm>
            <a:off x="4335463" y="5526088"/>
            <a:ext cx="38100" cy="247650"/>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pPr>
              <a:defRPr/>
            </a:pPr>
            <a:endParaRPr lang="en-US" dirty="0">
              <a:solidFill>
                <a:srgbClr val="0096D6"/>
              </a:solidFill>
              <a:latin typeface="+mj-lt"/>
            </a:endParaRPr>
          </a:p>
        </p:txBody>
      </p:sp>
      <p:sp>
        <p:nvSpPr>
          <p:cNvPr id="10" name="Freeform 27"/>
          <p:cNvSpPr>
            <a:spLocks/>
          </p:cNvSpPr>
          <p:nvPr/>
        </p:nvSpPr>
        <p:spPr bwMode="black">
          <a:xfrm>
            <a:off x="4443413" y="5600700"/>
            <a:ext cx="39687" cy="134938"/>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pPr>
              <a:defRPr/>
            </a:pPr>
            <a:endParaRPr lang="en-US" dirty="0">
              <a:solidFill>
                <a:srgbClr val="0096D6"/>
              </a:solidFill>
              <a:latin typeface="+mj-lt"/>
            </a:endParaRPr>
          </a:p>
        </p:txBody>
      </p:sp>
      <p:sp>
        <p:nvSpPr>
          <p:cNvPr id="11" name="Freeform 28"/>
          <p:cNvSpPr>
            <a:spLocks/>
          </p:cNvSpPr>
          <p:nvPr/>
        </p:nvSpPr>
        <p:spPr bwMode="black">
          <a:xfrm>
            <a:off x="4551363" y="5654675"/>
            <a:ext cx="41275" cy="8096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pPr>
              <a:defRPr/>
            </a:pPr>
            <a:endParaRPr lang="en-US" dirty="0">
              <a:solidFill>
                <a:srgbClr val="0096D6"/>
              </a:solidFill>
              <a:latin typeface="+mj-lt"/>
            </a:endParaRPr>
          </a:p>
        </p:txBody>
      </p:sp>
      <p:sp>
        <p:nvSpPr>
          <p:cNvPr id="12" name="Freeform 29"/>
          <p:cNvSpPr>
            <a:spLocks/>
          </p:cNvSpPr>
          <p:nvPr/>
        </p:nvSpPr>
        <p:spPr bwMode="black">
          <a:xfrm>
            <a:off x="4660900" y="5600700"/>
            <a:ext cx="39688" cy="134938"/>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pPr>
              <a:defRPr/>
            </a:pPr>
            <a:endParaRPr lang="en-US" dirty="0">
              <a:solidFill>
                <a:srgbClr val="0096D6"/>
              </a:solidFill>
              <a:latin typeface="+mj-lt"/>
            </a:endParaRPr>
          </a:p>
        </p:txBody>
      </p:sp>
      <p:sp>
        <p:nvSpPr>
          <p:cNvPr id="13" name="Freeform 30"/>
          <p:cNvSpPr>
            <a:spLocks/>
          </p:cNvSpPr>
          <p:nvPr/>
        </p:nvSpPr>
        <p:spPr bwMode="black">
          <a:xfrm>
            <a:off x="4770438" y="5526088"/>
            <a:ext cx="39687" cy="247650"/>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pPr>
              <a:defRPr/>
            </a:pPr>
            <a:endParaRPr lang="en-US" dirty="0">
              <a:solidFill>
                <a:srgbClr val="0096D6"/>
              </a:solidFill>
              <a:latin typeface="+mj-lt"/>
            </a:endParaRPr>
          </a:p>
        </p:txBody>
      </p:sp>
      <p:sp>
        <p:nvSpPr>
          <p:cNvPr id="14" name="Freeform 31"/>
          <p:cNvSpPr>
            <a:spLocks/>
          </p:cNvSpPr>
          <p:nvPr/>
        </p:nvSpPr>
        <p:spPr bwMode="black">
          <a:xfrm>
            <a:off x="4876800" y="5600700"/>
            <a:ext cx="39688" cy="134938"/>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pPr>
              <a:defRPr/>
            </a:pPr>
            <a:endParaRPr lang="en-US" dirty="0">
              <a:solidFill>
                <a:srgbClr val="0096D6"/>
              </a:solidFill>
              <a:latin typeface="+mj-lt"/>
            </a:endParaRPr>
          </a:p>
        </p:txBody>
      </p:sp>
      <p:sp>
        <p:nvSpPr>
          <p:cNvPr id="15" name="Freeform 32"/>
          <p:cNvSpPr>
            <a:spLocks/>
          </p:cNvSpPr>
          <p:nvPr/>
        </p:nvSpPr>
        <p:spPr bwMode="black">
          <a:xfrm>
            <a:off x="4986338" y="5654675"/>
            <a:ext cx="39687" cy="8096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pPr>
              <a:defRPr/>
            </a:pPr>
            <a:endParaRPr lang="en-US" dirty="0">
              <a:solidFill>
                <a:srgbClr val="0096D6"/>
              </a:solidFill>
              <a:latin typeface="+mj-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00"/>
                                        <p:tgtEl>
                                          <p:spTgt spid="7"/>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700"/>
                                        <p:tgtEl>
                                          <p:spTgt spid="9"/>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700"/>
                                        <p:tgtEl>
                                          <p:spTgt spid="11"/>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700"/>
                                        <p:tgtEl>
                                          <p:spTgt spid="13"/>
                                        </p:tgtEl>
                                      </p:cBhvr>
                                    </p:animEffect>
                                  </p:childTnLst>
                                </p:cTn>
                              </p:par>
                              <p:par>
                                <p:cTn id="17" presetID="10" presetClass="entr" presetSubtype="0" fill="hold" grpId="1"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700"/>
                                        <p:tgtEl>
                                          <p:spTgt spid="15"/>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700"/>
                                        <p:tgtEl>
                                          <p:spTgt spid="8"/>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700"/>
                                        <p:tgtEl>
                                          <p:spTgt spid="10"/>
                                        </p:tgtEl>
                                      </p:cBhvr>
                                    </p:animEffect>
                                  </p:childTnLst>
                                </p:cTn>
                              </p:par>
                              <p:par>
                                <p:cTn id="26" presetID="10" presetClass="entr" presetSubtype="0" fill="hold" grpId="1"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700"/>
                                        <p:tgtEl>
                                          <p:spTgt spid="12"/>
                                        </p:tgtEl>
                                      </p:cBhvr>
                                    </p:animEffect>
                                  </p:childTnLst>
                                </p:cTn>
                              </p:par>
                              <p:par>
                                <p:cTn id="29" presetID="10" presetClass="entr" presetSubtype="0" fill="hold" grpId="1"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700"/>
                                        <p:tgtEl>
                                          <p:spTgt spid="14"/>
                                        </p:tgtEl>
                                      </p:cBhvr>
                                    </p:animEffect>
                                  </p:childTnLst>
                                </p:cTn>
                              </p:par>
                              <p:par>
                                <p:cTn id="32" presetID="42" presetClass="path" presetSubtype="0" accel="50000" decel="50000" fill="hold" grpId="0" nodeType="withEffect">
                                  <p:stCondLst>
                                    <p:cond delay="0"/>
                                  </p:stCondLst>
                                  <p:childTnLst>
                                    <p:animMotion origin="layout" path="M -5.55556E-7 -1.91391E-6 L -5.55556E-7 0.02314 " pathEditMode="relative" rAng="0" ptsTypes="AA">
                                      <p:cBhvr>
                                        <p:cTn id="33" dur="700" spd="-100000" fill="hold"/>
                                        <p:tgtEl>
                                          <p:spTgt spid="7"/>
                                        </p:tgtEl>
                                        <p:attrNameLst>
                                          <p:attrName>ppt_x</p:attrName>
                                          <p:attrName>ppt_y</p:attrName>
                                        </p:attrNameLst>
                                      </p:cBhvr>
                                      <p:rCtr x="0" y="12"/>
                                    </p:animMotion>
                                  </p:childTnLst>
                                </p:cTn>
                              </p:par>
                              <p:par>
                                <p:cTn id="34" presetID="42" presetClass="path" presetSubtype="0" accel="50000" decel="50000" fill="hold" grpId="0" nodeType="withEffect">
                                  <p:stCondLst>
                                    <p:cond delay="0"/>
                                  </p:stCondLst>
                                  <p:childTnLst>
                                    <p:animMotion origin="layout" path="M 4.72222E-6 -1.93242E-6 L 4.72222E-6 0.02962 " pathEditMode="relative" rAng="0" ptsTypes="AA">
                                      <p:cBhvr>
                                        <p:cTn id="35" dur="700" spd="-100000" fill="hold"/>
                                        <p:tgtEl>
                                          <p:spTgt spid="9"/>
                                        </p:tgtEl>
                                        <p:attrNameLst>
                                          <p:attrName>ppt_x</p:attrName>
                                          <p:attrName>ppt_y</p:attrName>
                                        </p:attrNameLst>
                                      </p:cBhvr>
                                      <p:rCtr x="0" y="15"/>
                                    </p:animMotion>
                                  </p:childTnLst>
                                </p:cTn>
                              </p:par>
                              <p:par>
                                <p:cTn id="36" presetID="42" presetClass="path" presetSubtype="0" accel="50000" decel="50000" fill="hold" grpId="0" nodeType="withEffect">
                                  <p:stCondLst>
                                    <p:cond delay="0"/>
                                  </p:stCondLst>
                                  <p:childTnLst>
                                    <p:animMotion origin="layout" path="M 0 -1.91391E-6 L 0 0.02314 " pathEditMode="relative" rAng="0" ptsTypes="AA">
                                      <p:cBhvr>
                                        <p:cTn id="37" dur="700" spd="-100000" fill="hold"/>
                                        <p:tgtEl>
                                          <p:spTgt spid="11"/>
                                        </p:tgtEl>
                                        <p:attrNameLst>
                                          <p:attrName>ppt_x</p:attrName>
                                          <p:attrName>ppt_y</p:attrName>
                                        </p:attrNameLst>
                                      </p:cBhvr>
                                      <p:rCtr x="0" y="12"/>
                                    </p:animMotion>
                                  </p:childTnLst>
                                </p:cTn>
                              </p:par>
                              <p:par>
                                <p:cTn id="38" presetID="42" presetClass="path" presetSubtype="0" accel="50000" decel="50000" fill="hold" grpId="0" nodeType="withEffect">
                                  <p:stCondLst>
                                    <p:cond delay="0"/>
                                  </p:stCondLst>
                                  <p:childTnLst>
                                    <p:animMotion origin="layout" path="M -4.72222E-6 -1.93242E-6 L -4.72222E-6 0.02962 " pathEditMode="relative" rAng="0" ptsTypes="AA">
                                      <p:cBhvr>
                                        <p:cTn id="39" dur="700" spd="-100000" fill="hold"/>
                                        <p:tgtEl>
                                          <p:spTgt spid="13"/>
                                        </p:tgtEl>
                                        <p:attrNameLst>
                                          <p:attrName>ppt_x</p:attrName>
                                          <p:attrName>ppt_y</p:attrName>
                                        </p:attrNameLst>
                                      </p:cBhvr>
                                      <p:rCtr x="0" y="15"/>
                                    </p:animMotion>
                                  </p:childTnLst>
                                </p:cTn>
                              </p:par>
                              <p:par>
                                <p:cTn id="40" presetID="42" presetClass="path" presetSubtype="0" accel="50000" decel="50000" fill="hold" grpId="0" nodeType="withEffect">
                                  <p:stCondLst>
                                    <p:cond delay="0"/>
                                  </p:stCondLst>
                                  <p:childTnLst>
                                    <p:animMotion origin="layout" path="M 4.16667E-6 -1.91391E-6 L 4.16667E-6 0.02314 " pathEditMode="relative" rAng="0" ptsTypes="AA">
                                      <p:cBhvr>
                                        <p:cTn id="41" dur="700" spd="-100000" fill="hold"/>
                                        <p:tgtEl>
                                          <p:spTgt spid="15"/>
                                        </p:tgtEl>
                                        <p:attrNameLst>
                                          <p:attrName>ppt_x</p:attrName>
                                          <p:attrName>ppt_y</p:attrName>
                                        </p:attrNameLst>
                                      </p:cBhvr>
                                      <p:rCtr x="0" y="12"/>
                                    </p:animMotion>
                                  </p:childTnLst>
                                </p:cTn>
                              </p:par>
                              <p:par>
                                <p:cTn id="42" presetID="64" presetClass="path" presetSubtype="0" accel="50000" decel="50000" fill="hold" grpId="0" nodeType="withEffect">
                                  <p:stCondLst>
                                    <p:cond delay="0"/>
                                  </p:stCondLst>
                                  <p:childTnLst>
                                    <p:animMotion origin="layout" path="M 2.77778E-7 2.36056E-6 L 2.77778E-7 -0.02338 " pathEditMode="relative" rAng="0" ptsTypes="AA">
                                      <p:cBhvr>
                                        <p:cTn id="43" dur="700" spd="-100000" fill="hold"/>
                                        <p:tgtEl>
                                          <p:spTgt spid="8"/>
                                        </p:tgtEl>
                                        <p:attrNameLst>
                                          <p:attrName>ppt_x</p:attrName>
                                          <p:attrName>ppt_y</p:attrName>
                                        </p:attrNameLst>
                                      </p:cBhvr>
                                      <p:rCtr x="0" y="-12"/>
                                    </p:animMotion>
                                  </p:childTnLst>
                                </p:cTn>
                              </p:par>
                              <p:par>
                                <p:cTn id="44" presetID="64" presetClass="path" presetSubtype="0" accel="50000" decel="50000" fill="hold" grpId="0" nodeType="withEffect">
                                  <p:stCondLst>
                                    <p:cond delay="0"/>
                                  </p:stCondLst>
                                  <p:childTnLst>
                                    <p:animMotion origin="layout" path="M -8.33333E-7 2.36056E-6 L -8.33333E-7 -0.02338 " pathEditMode="relative" rAng="0" ptsTypes="AA">
                                      <p:cBhvr>
                                        <p:cTn id="45" dur="700" spd="-100000" fill="hold"/>
                                        <p:tgtEl>
                                          <p:spTgt spid="10"/>
                                        </p:tgtEl>
                                        <p:attrNameLst>
                                          <p:attrName>ppt_x</p:attrName>
                                          <p:attrName>ppt_y</p:attrName>
                                        </p:attrNameLst>
                                      </p:cBhvr>
                                      <p:rCtr x="0" y="-12"/>
                                    </p:animMotion>
                                  </p:childTnLst>
                                </p:cTn>
                              </p:par>
                              <p:par>
                                <p:cTn id="46" presetID="64" presetClass="path" presetSubtype="0" accel="50000" decel="50000" fill="hold" grpId="0" nodeType="withEffect">
                                  <p:stCondLst>
                                    <p:cond delay="0"/>
                                  </p:stCondLst>
                                  <p:childTnLst>
                                    <p:animMotion origin="layout" path="M 4.44444E-6 2.36056E-6 L 4.44444E-6 -0.02338 " pathEditMode="relative" rAng="0" ptsTypes="AA">
                                      <p:cBhvr>
                                        <p:cTn id="47" dur="700" spd="-100000" fill="hold"/>
                                        <p:tgtEl>
                                          <p:spTgt spid="12"/>
                                        </p:tgtEl>
                                        <p:attrNameLst>
                                          <p:attrName>ppt_x</p:attrName>
                                          <p:attrName>ppt_y</p:attrName>
                                        </p:attrNameLst>
                                      </p:cBhvr>
                                      <p:rCtr x="0" y="-12"/>
                                    </p:animMotion>
                                  </p:childTnLst>
                                </p:cTn>
                              </p:par>
                              <p:par>
                                <p:cTn id="48" presetID="64" presetClass="path" presetSubtype="0" accel="50000" decel="50000" fill="hold" grpId="0" nodeType="withEffect">
                                  <p:stCondLst>
                                    <p:cond delay="0"/>
                                  </p:stCondLst>
                                  <p:childTnLst>
                                    <p:animMotion origin="layout" path="M 3.33333E-6 2.36056E-6 L 3.33333E-6 -0.02338 " pathEditMode="relative" rAng="0" ptsTypes="AA">
                                      <p:cBhvr>
                                        <p:cTn id="49" dur="700" spd="-100000" fill="hold"/>
                                        <p:tgtEl>
                                          <p:spTgt spid="14"/>
                                        </p:tgtEl>
                                        <p:attrNameLst>
                                          <p:attrName>ppt_x</p:attrName>
                                          <p:attrName>ppt_y</p:attrName>
                                        </p:attrNameLst>
                                      </p:cBhvr>
                                      <p:rCtr x="0" y="-12"/>
                                    </p:animMotion>
                                  </p:childTnLst>
                                </p:cTn>
                              </p:par>
                            </p:childTnLst>
                          </p:cTn>
                        </p:par>
                        <p:par>
                          <p:cTn id="50" fill="hold">
                            <p:stCondLst>
                              <p:cond delay="700"/>
                            </p:stCondLst>
                            <p:childTnLst>
                              <p:par>
                                <p:cTn id="51" presetID="10"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700"/>
                                        <p:tgtEl>
                                          <p:spTgt spid="4"/>
                                        </p:tgtEl>
                                      </p:cBhvr>
                                    </p:animEffect>
                                  </p:childTnLst>
                                </p:cTn>
                              </p:par>
                              <p:par>
                                <p:cTn id="54" presetID="10" presetClass="entr" presetSubtype="0" fill="hold" grpId="0" nodeType="withEffect">
                                  <p:stCondLst>
                                    <p:cond delay="100"/>
                                  </p:stCondLst>
                                  <p:childTnLst>
                                    <p:set>
                                      <p:cBhvr>
                                        <p:cTn id="55" dur="1" fill="hold">
                                          <p:stCondLst>
                                            <p:cond delay="0"/>
                                          </p:stCondLst>
                                        </p:cTn>
                                        <p:tgtEl>
                                          <p:spTgt spid="2"/>
                                        </p:tgtEl>
                                        <p:attrNameLst>
                                          <p:attrName>style.visibility</p:attrName>
                                        </p:attrNameLst>
                                      </p:cBhvr>
                                      <p:to>
                                        <p:strVal val="visible"/>
                                      </p:to>
                                    </p:set>
                                    <p:animEffect transition="in" filter="fade">
                                      <p:cBhvr>
                                        <p:cTn id="56" dur="700"/>
                                        <p:tgtEl>
                                          <p:spTgt spid="2"/>
                                        </p:tgtEl>
                                      </p:cBhvr>
                                    </p:animEffect>
                                  </p:childTnLst>
                                </p:cTn>
                              </p:par>
                              <p:par>
                                <p:cTn id="57" presetID="10" presetClass="entr" presetSubtype="0" fill="hold" grpId="0" nodeType="withEffect">
                                  <p:stCondLst>
                                    <p:cond delay="200"/>
                                  </p:stCondLst>
                                  <p:childTnLst>
                                    <p:set>
                                      <p:cBhvr>
                                        <p:cTn id="58" dur="1" fill="hold">
                                          <p:stCondLst>
                                            <p:cond delay="0"/>
                                          </p:stCondLst>
                                        </p:cTn>
                                        <p:tgtEl>
                                          <p:spTgt spid="6"/>
                                        </p:tgtEl>
                                        <p:attrNameLst>
                                          <p:attrName>style.visibility</p:attrName>
                                        </p:attrNameLst>
                                      </p:cBhvr>
                                      <p:to>
                                        <p:strVal val="visible"/>
                                      </p:to>
                                    </p:set>
                                    <p:animEffect transition="in" filter="fade">
                                      <p:cBhvr>
                                        <p:cTn id="59" dur="700"/>
                                        <p:tgtEl>
                                          <p:spTgt spid="6"/>
                                        </p:tgtEl>
                                      </p:cBhvr>
                                    </p:animEffect>
                                  </p:childTnLst>
                                </p:cTn>
                              </p:par>
                              <p:par>
                                <p:cTn id="60" presetID="10" presetClass="entr" presetSubtype="0" fill="hold" grpId="0" nodeType="withEffect">
                                  <p:stCondLst>
                                    <p:cond delay="30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700"/>
                                        <p:tgtEl>
                                          <p:spTgt spid="3"/>
                                        </p:tgtEl>
                                      </p:cBhvr>
                                    </p:animEffect>
                                  </p:childTnLst>
                                </p:cTn>
                              </p:par>
                              <p:par>
                                <p:cTn id="63" presetID="10" presetClass="entr" presetSubtype="0" fill="hold" grpId="0" nodeType="withEffect">
                                  <p:stCondLst>
                                    <p:cond delay="400"/>
                                  </p:stCondLst>
                                  <p:childTnLst>
                                    <p:set>
                                      <p:cBhvr>
                                        <p:cTn id="64" dur="1" fill="hold">
                                          <p:stCondLst>
                                            <p:cond delay="0"/>
                                          </p:stCondLst>
                                        </p:cTn>
                                        <p:tgtEl>
                                          <p:spTgt spid="5"/>
                                        </p:tgtEl>
                                        <p:attrNameLst>
                                          <p:attrName>style.visibility</p:attrName>
                                        </p:attrNameLst>
                                      </p:cBhvr>
                                      <p:to>
                                        <p:strVal val="visible"/>
                                      </p:to>
                                    </p:set>
                                    <p:animEffect transition="in" filter="fade">
                                      <p:cBhvr>
                                        <p:cTn id="65" dur="7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losing Slide-green thank you">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9"/>
          <p:cNvSpPr>
            <a:spLocks noChangeArrowheads="1"/>
          </p:cNvSpPr>
          <p:nvPr/>
        </p:nvSpPr>
        <p:spPr bwMode="black">
          <a:xfrm>
            <a:off x="6313488" y="3708400"/>
            <a:ext cx="115887" cy="441325"/>
          </a:xfrm>
          <a:prstGeom prst="rect">
            <a:avLst/>
          </a:prstGeom>
          <a:solidFill>
            <a:schemeClr val="bg1"/>
          </a:solidFill>
          <a:ln w="9525">
            <a:noFill/>
            <a:miter lim="800000"/>
            <a:headEnd/>
            <a:tailEnd/>
          </a:ln>
        </p:spPr>
        <p:txBody>
          <a:bodyPr/>
          <a:lstStyle/>
          <a:p>
            <a:pPr>
              <a:defRPr/>
            </a:pPr>
            <a:endParaRPr lang="en-US" dirty="0">
              <a:solidFill>
                <a:srgbClr val="0096D6"/>
              </a:solidFill>
              <a:latin typeface="+mj-lt"/>
            </a:endParaRPr>
          </a:p>
        </p:txBody>
      </p:sp>
      <p:sp>
        <p:nvSpPr>
          <p:cNvPr id="3" name="Freeform 20"/>
          <p:cNvSpPr>
            <a:spLocks/>
          </p:cNvSpPr>
          <p:nvPr/>
        </p:nvSpPr>
        <p:spPr bwMode="black">
          <a:xfrm>
            <a:off x="6992938" y="3697288"/>
            <a:ext cx="336550" cy="466725"/>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pPr>
              <a:defRPr/>
            </a:pPr>
            <a:endParaRPr lang="en-US" dirty="0">
              <a:solidFill>
                <a:srgbClr val="0096D6"/>
              </a:solidFill>
              <a:latin typeface="+mj-lt"/>
            </a:endParaRPr>
          </a:p>
        </p:txBody>
      </p:sp>
      <p:sp>
        <p:nvSpPr>
          <p:cNvPr id="4" name="Freeform 21"/>
          <p:cNvSpPr>
            <a:spLocks/>
          </p:cNvSpPr>
          <p:nvPr/>
        </p:nvSpPr>
        <p:spPr bwMode="black">
          <a:xfrm>
            <a:off x="5824538" y="3697288"/>
            <a:ext cx="338137" cy="466725"/>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pPr>
              <a:defRPr/>
            </a:pPr>
            <a:endParaRPr lang="en-US" dirty="0">
              <a:solidFill>
                <a:srgbClr val="0096D6"/>
              </a:solidFill>
              <a:latin typeface="+mj-lt"/>
            </a:endParaRPr>
          </a:p>
        </p:txBody>
      </p:sp>
      <p:sp>
        <p:nvSpPr>
          <p:cNvPr id="5" name="Freeform 22"/>
          <p:cNvSpPr>
            <a:spLocks noEditPoints="1"/>
          </p:cNvSpPr>
          <p:nvPr/>
        </p:nvSpPr>
        <p:spPr bwMode="black">
          <a:xfrm>
            <a:off x="7451725" y="3697288"/>
            <a:ext cx="463550" cy="466725"/>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pPr>
              <a:defRPr/>
            </a:pPr>
            <a:endParaRPr lang="en-US" dirty="0">
              <a:solidFill>
                <a:srgbClr val="0096D6"/>
              </a:solidFill>
              <a:latin typeface="+mj-lt"/>
            </a:endParaRPr>
          </a:p>
        </p:txBody>
      </p:sp>
      <p:sp>
        <p:nvSpPr>
          <p:cNvPr id="6" name="Freeform 23"/>
          <p:cNvSpPr>
            <a:spLocks/>
          </p:cNvSpPr>
          <p:nvPr/>
        </p:nvSpPr>
        <p:spPr bwMode="black">
          <a:xfrm>
            <a:off x="6580188" y="3697288"/>
            <a:ext cx="301625" cy="466725"/>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pPr>
              <a:defRPr/>
            </a:pPr>
            <a:endParaRPr lang="en-US" dirty="0">
              <a:solidFill>
                <a:srgbClr val="0096D6"/>
              </a:solidFill>
              <a:latin typeface="+mj-lt"/>
            </a:endParaRPr>
          </a:p>
        </p:txBody>
      </p:sp>
      <p:sp>
        <p:nvSpPr>
          <p:cNvPr id="7" name="Freeform 24"/>
          <p:cNvSpPr>
            <a:spLocks/>
          </p:cNvSpPr>
          <p:nvPr/>
        </p:nvSpPr>
        <p:spPr bwMode="black">
          <a:xfrm>
            <a:off x="5592763" y="3082925"/>
            <a:ext cx="109537" cy="22701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pPr>
              <a:defRPr/>
            </a:pPr>
            <a:endParaRPr lang="en-US" dirty="0">
              <a:solidFill>
                <a:srgbClr val="0096D6"/>
              </a:solidFill>
              <a:latin typeface="+mj-lt"/>
            </a:endParaRPr>
          </a:p>
        </p:txBody>
      </p:sp>
      <p:sp>
        <p:nvSpPr>
          <p:cNvPr id="8" name="Freeform 25"/>
          <p:cNvSpPr>
            <a:spLocks/>
          </p:cNvSpPr>
          <p:nvPr/>
        </p:nvSpPr>
        <p:spPr bwMode="black">
          <a:xfrm>
            <a:off x="5900738" y="2930525"/>
            <a:ext cx="109537" cy="37941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pPr>
              <a:defRPr/>
            </a:pPr>
            <a:endParaRPr lang="en-US" dirty="0">
              <a:solidFill>
                <a:srgbClr val="0096D6"/>
              </a:solidFill>
              <a:latin typeface="+mj-lt"/>
            </a:endParaRPr>
          </a:p>
        </p:txBody>
      </p:sp>
      <p:sp>
        <p:nvSpPr>
          <p:cNvPr id="9" name="Freeform 26"/>
          <p:cNvSpPr>
            <a:spLocks/>
          </p:cNvSpPr>
          <p:nvPr/>
        </p:nvSpPr>
        <p:spPr bwMode="black">
          <a:xfrm>
            <a:off x="6202363" y="2720975"/>
            <a:ext cx="111125" cy="698500"/>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pPr>
              <a:defRPr/>
            </a:pPr>
            <a:endParaRPr lang="en-US" dirty="0">
              <a:solidFill>
                <a:srgbClr val="0096D6"/>
              </a:solidFill>
              <a:latin typeface="+mj-lt"/>
            </a:endParaRPr>
          </a:p>
        </p:txBody>
      </p:sp>
      <p:sp>
        <p:nvSpPr>
          <p:cNvPr id="10" name="Freeform 27"/>
          <p:cNvSpPr>
            <a:spLocks/>
          </p:cNvSpPr>
          <p:nvPr/>
        </p:nvSpPr>
        <p:spPr bwMode="black">
          <a:xfrm>
            <a:off x="6510338" y="2930525"/>
            <a:ext cx="111125" cy="37941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pPr>
              <a:defRPr/>
            </a:pPr>
            <a:endParaRPr lang="en-US" dirty="0">
              <a:solidFill>
                <a:srgbClr val="0096D6"/>
              </a:solidFill>
              <a:latin typeface="+mj-lt"/>
            </a:endParaRPr>
          </a:p>
        </p:txBody>
      </p:sp>
      <p:sp>
        <p:nvSpPr>
          <p:cNvPr id="11" name="Freeform 28"/>
          <p:cNvSpPr>
            <a:spLocks/>
          </p:cNvSpPr>
          <p:nvPr/>
        </p:nvSpPr>
        <p:spPr bwMode="black">
          <a:xfrm>
            <a:off x="6811963" y="3082925"/>
            <a:ext cx="115887" cy="22701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pPr>
              <a:defRPr/>
            </a:pPr>
            <a:endParaRPr lang="en-US" dirty="0">
              <a:solidFill>
                <a:srgbClr val="0096D6"/>
              </a:solidFill>
              <a:latin typeface="+mj-lt"/>
            </a:endParaRPr>
          </a:p>
        </p:txBody>
      </p:sp>
      <p:sp>
        <p:nvSpPr>
          <p:cNvPr id="12" name="Freeform 29"/>
          <p:cNvSpPr>
            <a:spLocks/>
          </p:cNvSpPr>
          <p:nvPr/>
        </p:nvSpPr>
        <p:spPr bwMode="black">
          <a:xfrm>
            <a:off x="7119938" y="2930525"/>
            <a:ext cx="111125" cy="37941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pPr>
              <a:defRPr/>
            </a:pPr>
            <a:endParaRPr lang="en-US" dirty="0">
              <a:solidFill>
                <a:srgbClr val="0096D6"/>
              </a:solidFill>
              <a:latin typeface="+mj-lt"/>
            </a:endParaRPr>
          </a:p>
        </p:txBody>
      </p:sp>
      <p:sp>
        <p:nvSpPr>
          <p:cNvPr id="13" name="Freeform 30"/>
          <p:cNvSpPr>
            <a:spLocks/>
          </p:cNvSpPr>
          <p:nvPr/>
        </p:nvSpPr>
        <p:spPr bwMode="black">
          <a:xfrm>
            <a:off x="7427913" y="2720975"/>
            <a:ext cx="111125" cy="698500"/>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pPr>
              <a:defRPr/>
            </a:pPr>
            <a:endParaRPr lang="en-US" dirty="0">
              <a:solidFill>
                <a:srgbClr val="0096D6"/>
              </a:solidFill>
              <a:latin typeface="+mj-lt"/>
            </a:endParaRPr>
          </a:p>
        </p:txBody>
      </p:sp>
      <p:sp>
        <p:nvSpPr>
          <p:cNvPr id="14" name="Freeform 31"/>
          <p:cNvSpPr>
            <a:spLocks/>
          </p:cNvSpPr>
          <p:nvPr/>
        </p:nvSpPr>
        <p:spPr bwMode="black">
          <a:xfrm>
            <a:off x="7729538" y="2930525"/>
            <a:ext cx="111125" cy="37941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pPr>
              <a:defRPr/>
            </a:pPr>
            <a:endParaRPr lang="en-US" dirty="0">
              <a:solidFill>
                <a:srgbClr val="0096D6"/>
              </a:solidFill>
              <a:latin typeface="+mj-lt"/>
            </a:endParaRPr>
          </a:p>
        </p:txBody>
      </p:sp>
      <p:sp>
        <p:nvSpPr>
          <p:cNvPr id="15" name="Freeform 32"/>
          <p:cNvSpPr>
            <a:spLocks/>
          </p:cNvSpPr>
          <p:nvPr/>
        </p:nvSpPr>
        <p:spPr bwMode="black">
          <a:xfrm>
            <a:off x="8037513" y="3082925"/>
            <a:ext cx="111125" cy="22701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pPr>
              <a:defRPr/>
            </a:pPr>
            <a:endParaRPr lang="en-US" dirty="0">
              <a:solidFill>
                <a:srgbClr val="0096D6"/>
              </a:solidFill>
              <a:latin typeface="+mj-lt"/>
            </a:endParaRPr>
          </a:p>
        </p:txBody>
      </p:sp>
      <p:sp>
        <p:nvSpPr>
          <p:cNvPr id="16" name="TextBox 33"/>
          <p:cNvSpPr txBox="1"/>
          <p:nvPr/>
        </p:nvSpPr>
        <p:spPr>
          <a:xfrm>
            <a:off x="644525" y="3060700"/>
            <a:ext cx="2468563" cy="646113"/>
          </a:xfrm>
          <a:prstGeom prst="rect">
            <a:avLst/>
          </a:prstGeom>
          <a:noFill/>
        </p:spPr>
        <p:txBody>
          <a:bodyPr wrap="none">
            <a:spAutoFit/>
          </a:bodyPr>
          <a:lstStyle/>
          <a:p>
            <a:pPr>
              <a:defRPr/>
            </a:pPr>
            <a:r>
              <a:rPr lang="en-US" sz="3600" dirty="0">
                <a:solidFill>
                  <a:srgbClr val="2B3082"/>
                </a:solidFill>
                <a:latin typeface="+mj-lt"/>
              </a:rPr>
              <a:t>Thank you.</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6250"/>
                                  </p:iterate>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par>
                          <p:cTn id="8" fill="hold">
                            <p:stCondLst>
                              <p:cond delay="1500"/>
                            </p:stCondLst>
                            <p:childTnLst>
                              <p:par>
                                <p:cTn id="9" presetID="10" presetClass="entr" presetSubtype="0" fill="hold" grpId="1"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700"/>
                                        <p:tgtEl>
                                          <p:spTgt spid="7"/>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700"/>
                                        <p:tgtEl>
                                          <p:spTgt spid="8"/>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700"/>
                                        <p:tgtEl>
                                          <p:spTgt spid="9"/>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700"/>
                                        <p:tgtEl>
                                          <p:spTgt spid="10"/>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700"/>
                                        <p:tgtEl>
                                          <p:spTgt spid="11"/>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700"/>
                                        <p:tgtEl>
                                          <p:spTgt spid="12"/>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700"/>
                                        <p:tgtEl>
                                          <p:spTgt spid="13"/>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00"/>
                                        <p:tgtEl>
                                          <p:spTgt spid="14"/>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700"/>
                                        <p:tgtEl>
                                          <p:spTgt spid="15"/>
                                        </p:tgtEl>
                                      </p:cBhvr>
                                    </p:animEffect>
                                  </p:childTnLst>
                                </p:cTn>
                              </p:par>
                              <p:par>
                                <p:cTn id="36" presetID="42" presetClass="path" presetSubtype="0" accel="50000" decel="50000" fill="hold" grpId="0" nodeType="withEffect">
                                  <p:stCondLst>
                                    <p:cond delay="0"/>
                                  </p:stCondLst>
                                  <p:childTnLst>
                                    <p:animMotion origin="layout" path="M -4.72222E-6 3.7037E-7 L -4.72222E-6 0.09143 " pathEditMode="relative" rAng="0" ptsTypes="AA">
                                      <p:cBhvr>
                                        <p:cTn id="37" dur="700" spd="-100000" fill="hold"/>
                                        <p:tgtEl>
                                          <p:spTgt spid="7"/>
                                        </p:tgtEl>
                                        <p:attrNameLst>
                                          <p:attrName>ppt_x</p:attrName>
                                          <p:attrName>ppt_y</p:attrName>
                                        </p:attrNameLst>
                                      </p:cBhvr>
                                      <p:rCtr x="0" y="46"/>
                                    </p:animMotion>
                                  </p:childTnLst>
                                </p:cTn>
                              </p:par>
                              <p:par>
                                <p:cTn id="38" presetID="42" presetClass="path" presetSubtype="0" accel="50000" decel="50000" fill="hold" grpId="0" nodeType="withEffect">
                                  <p:stCondLst>
                                    <p:cond delay="0"/>
                                  </p:stCondLst>
                                  <p:childTnLst>
                                    <p:animMotion origin="layout" path="M 5E-6 3.7037E-6 L 5E-6 0.11157 " pathEditMode="relative" rAng="0" ptsTypes="AA">
                                      <p:cBhvr>
                                        <p:cTn id="39" dur="700" spd="-100000" fill="hold"/>
                                        <p:tgtEl>
                                          <p:spTgt spid="9"/>
                                        </p:tgtEl>
                                        <p:attrNameLst>
                                          <p:attrName>ppt_x</p:attrName>
                                          <p:attrName>ppt_y</p:attrName>
                                        </p:attrNameLst>
                                      </p:cBhvr>
                                      <p:rCtr x="0" y="56"/>
                                    </p:animMotion>
                                  </p:childTnLst>
                                </p:cTn>
                              </p:par>
                              <p:par>
                                <p:cTn id="40" presetID="42" presetClass="path" presetSubtype="0" accel="50000" decel="50000" fill="hold" grpId="0" nodeType="withEffect">
                                  <p:stCondLst>
                                    <p:cond delay="0"/>
                                  </p:stCondLst>
                                  <p:childTnLst>
                                    <p:animMotion origin="layout" path="M 4.72222E-6 4.81481E-6 L 4.72222E-6 0.09143 " pathEditMode="relative" rAng="0" ptsTypes="AA">
                                      <p:cBhvr>
                                        <p:cTn id="41" dur="700" spd="-100000" fill="hold"/>
                                        <p:tgtEl>
                                          <p:spTgt spid="11"/>
                                        </p:tgtEl>
                                        <p:attrNameLst>
                                          <p:attrName>ppt_x</p:attrName>
                                          <p:attrName>ppt_y</p:attrName>
                                        </p:attrNameLst>
                                      </p:cBhvr>
                                      <p:rCtr x="0" y="46"/>
                                    </p:animMotion>
                                  </p:childTnLst>
                                </p:cTn>
                              </p:par>
                              <p:par>
                                <p:cTn id="42" presetID="42" presetClass="path" presetSubtype="0" accel="50000" decel="50000" fill="hold" grpId="0" nodeType="withEffect">
                                  <p:stCondLst>
                                    <p:cond delay="0"/>
                                  </p:stCondLst>
                                  <p:childTnLst>
                                    <p:animMotion origin="layout" path="M -2.77778E-6 3.7037E-6 L -2.77778E-6 0.11157 " pathEditMode="relative" rAng="0" ptsTypes="AA">
                                      <p:cBhvr>
                                        <p:cTn id="43" dur="700" spd="-100000" fill="hold"/>
                                        <p:tgtEl>
                                          <p:spTgt spid="13"/>
                                        </p:tgtEl>
                                        <p:attrNameLst>
                                          <p:attrName>ppt_x</p:attrName>
                                          <p:attrName>ppt_y</p:attrName>
                                        </p:attrNameLst>
                                      </p:cBhvr>
                                      <p:rCtr x="0" y="56"/>
                                    </p:animMotion>
                                  </p:childTnLst>
                                </p:cTn>
                              </p:par>
                              <p:par>
                                <p:cTn id="44" presetID="42" presetClass="path" presetSubtype="0" accel="50000" decel="50000" fill="hold" grpId="0" nodeType="withEffect">
                                  <p:stCondLst>
                                    <p:cond delay="0"/>
                                  </p:stCondLst>
                                  <p:childTnLst>
                                    <p:animMotion origin="layout" path="M 5.55556E-7 4.81481E-6 L 5.55556E-7 0.09143 " pathEditMode="relative" rAng="0" ptsTypes="AA">
                                      <p:cBhvr>
                                        <p:cTn id="45" dur="700" spd="-100000" fill="hold"/>
                                        <p:tgtEl>
                                          <p:spTgt spid="15"/>
                                        </p:tgtEl>
                                        <p:attrNameLst>
                                          <p:attrName>ppt_x</p:attrName>
                                          <p:attrName>ppt_y</p:attrName>
                                        </p:attrNameLst>
                                      </p:cBhvr>
                                      <p:rCtr x="0" y="46"/>
                                    </p:animMotion>
                                  </p:childTnLst>
                                </p:cTn>
                              </p:par>
                              <p:par>
                                <p:cTn id="46" presetID="64" presetClass="path" presetSubtype="0" accel="50000" decel="50000" fill="hold" grpId="0" nodeType="withEffect">
                                  <p:stCondLst>
                                    <p:cond delay="0"/>
                                  </p:stCondLst>
                                  <p:childTnLst>
                                    <p:animMotion origin="layout" path="M 4.72222E-6 3.33333E-6 L 4.72222E-6 -0.10764 " pathEditMode="relative" rAng="0" ptsTypes="AA">
                                      <p:cBhvr>
                                        <p:cTn id="47" dur="700" spd="-100000" fill="hold"/>
                                        <p:tgtEl>
                                          <p:spTgt spid="8"/>
                                        </p:tgtEl>
                                        <p:attrNameLst>
                                          <p:attrName>ppt_x</p:attrName>
                                          <p:attrName>ppt_y</p:attrName>
                                        </p:attrNameLst>
                                      </p:cBhvr>
                                      <p:rCtr x="0" y="-54"/>
                                    </p:animMotion>
                                  </p:childTnLst>
                                </p:cTn>
                              </p:par>
                              <p:par>
                                <p:cTn id="48" presetID="64" presetClass="path" presetSubtype="0" accel="50000" decel="50000" fill="hold" grpId="0" nodeType="withEffect">
                                  <p:stCondLst>
                                    <p:cond delay="0"/>
                                  </p:stCondLst>
                                  <p:childTnLst>
                                    <p:animMotion origin="layout" path="M 4.44444E-6 3.33333E-6 L 4.44444E-6 -0.10764 " pathEditMode="relative" rAng="0" ptsTypes="AA">
                                      <p:cBhvr>
                                        <p:cTn id="49" dur="700" spd="-100000" fill="hold"/>
                                        <p:tgtEl>
                                          <p:spTgt spid="10"/>
                                        </p:tgtEl>
                                        <p:attrNameLst>
                                          <p:attrName>ppt_x</p:attrName>
                                          <p:attrName>ppt_y</p:attrName>
                                        </p:attrNameLst>
                                      </p:cBhvr>
                                      <p:rCtr x="0" y="-54"/>
                                    </p:animMotion>
                                  </p:childTnLst>
                                </p:cTn>
                              </p:par>
                              <p:par>
                                <p:cTn id="50" presetID="64" presetClass="path" presetSubtype="0" accel="50000" decel="50000" fill="hold" grpId="0" nodeType="withEffect">
                                  <p:stCondLst>
                                    <p:cond delay="0"/>
                                  </p:stCondLst>
                                  <p:childTnLst>
                                    <p:animMotion origin="layout" path="M -2.22222E-6 3.33333E-6 L -2.22222E-6 -0.10764 " pathEditMode="relative" rAng="0" ptsTypes="AA">
                                      <p:cBhvr>
                                        <p:cTn id="51" dur="700" spd="-100000" fill="hold"/>
                                        <p:tgtEl>
                                          <p:spTgt spid="12"/>
                                        </p:tgtEl>
                                        <p:attrNameLst>
                                          <p:attrName>ppt_x</p:attrName>
                                          <p:attrName>ppt_y</p:attrName>
                                        </p:attrNameLst>
                                      </p:cBhvr>
                                      <p:rCtr x="0" y="-54"/>
                                    </p:animMotion>
                                  </p:childTnLst>
                                </p:cTn>
                              </p:par>
                              <p:par>
                                <p:cTn id="52" presetID="64" presetClass="path" presetSubtype="0" accel="50000" decel="50000" fill="hold" grpId="0" nodeType="withEffect">
                                  <p:stCondLst>
                                    <p:cond delay="0"/>
                                  </p:stCondLst>
                                  <p:childTnLst>
                                    <p:animMotion origin="layout" path="M 1.11111E-6 3.33333E-6 L 1.11111E-6 -0.10764 " pathEditMode="relative" rAng="0" ptsTypes="AA">
                                      <p:cBhvr>
                                        <p:cTn id="53" dur="700" spd="-100000" fill="hold"/>
                                        <p:tgtEl>
                                          <p:spTgt spid="14"/>
                                        </p:tgtEl>
                                        <p:attrNameLst>
                                          <p:attrName>ppt_x</p:attrName>
                                          <p:attrName>ppt_y</p:attrName>
                                        </p:attrNameLst>
                                      </p:cBhvr>
                                      <p:rCtr x="0" y="-54"/>
                                    </p:animMotion>
                                  </p:childTnLst>
                                </p:cTn>
                              </p:par>
                            </p:childTnLst>
                          </p:cTn>
                        </p:par>
                        <p:par>
                          <p:cTn id="54" fill="hold">
                            <p:stCondLst>
                              <p:cond delay="2200"/>
                            </p:stCondLst>
                            <p:childTnLst>
                              <p:par>
                                <p:cTn id="55" presetID="10" presetClass="entr" presetSubtype="0" fill="hold" grpId="0" nodeType="after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fade">
                                      <p:cBhvr>
                                        <p:cTn id="57" dur="700"/>
                                        <p:tgtEl>
                                          <p:spTgt spid="4"/>
                                        </p:tgtEl>
                                      </p:cBhvr>
                                    </p:animEffect>
                                  </p:childTnLst>
                                </p:cTn>
                              </p:par>
                              <p:par>
                                <p:cTn id="58" presetID="10" presetClass="entr" presetSubtype="0" fill="hold" grpId="0" nodeType="withEffect">
                                  <p:stCondLst>
                                    <p:cond delay="10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700"/>
                                        <p:tgtEl>
                                          <p:spTgt spid="2"/>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6"/>
                                        </p:tgtEl>
                                        <p:attrNameLst>
                                          <p:attrName>style.visibility</p:attrName>
                                        </p:attrNameLst>
                                      </p:cBhvr>
                                      <p:to>
                                        <p:strVal val="visible"/>
                                      </p:to>
                                    </p:set>
                                    <p:animEffect transition="in" filter="fade">
                                      <p:cBhvr>
                                        <p:cTn id="63" dur="700"/>
                                        <p:tgtEl>
                                          <p:spTgt spid="6"/>
                                        </p:tgtEl>
                                      </p:cBhvr>
                                    </p:animEffect>
                                  </p:childTnLst>
                                </p:cTn>
                              </p:par>
                              <p:par>
                                <p:cTn id="64" presetID="10" presetClass="entr" presetSubtype="0" fill="hold" grpId="0" nodeType="withEffect">
                                  <p:stCondLst>
                                    <p:cond delay="300"/>
                                  </p:stCondLst>
                                  <p:childTnLst>
                                    <p:set>
                                      <p:cBhvr>
                                        <p:cTn id="65" dur="1" fill="hold">
                                          <p:stCondLst>
                                            <p:cond delay="0"/>
                                          </p:stCondLst>
                                        </p:cTn>
                                        <p:tgtEl>
                                          <p:spTgt spid="3"/>
                                        </p:tgtEl>
                                        <p:attrNameLst>
                                          <p:attrName>style.visibility</p:attrName>
                                        </p:attrNameLst>
                                      </p:cBhvr>
                                      <p:to>
                                        <p:strVal val="visible"/>
                                      </p:to>
                                    </p:set>
                                    <p:animEffect transition="in" filter="fade">
                                      <p:cBhvr>
                                        <p:cTn id="66" dur="700"/>
                                        <p:tgtEl>
                                          <p:spTgt spid="3"/>
                                        </p:tgtEl>
                                      </p:cBhvr>
                                    </p:animEffect>
                                  </p:childTnLst>
                                </p:cTn>
                              </p:par>
                              <p:par>
                                <p:cTn id="67" presetID="10" presetClass="entr" presetSubtype="0" fill="hold" grpId="0" nodeType="withEffect">
                                  <p:stCondLst>
                                    <p:cond delay="400"/>
                                  </p:stCondLst>
                                  <p:childTnLst>
                                    <p:set>
                                      <p:cBhvr>
                                        <p:cTn id="68" dur="1" fill="hold">
                                          <p:stCondLst>
                                            <p:cond delay="0"/>
                                          </p:stCondLst>
                                        </p:cTn>
                                        <p:tgtEl>
                                          <p:spTgt spid="5"/>
                                        </p:tgtEl>
                                        <p:attrNameLst>
                                          <p:attrName>style.visibility</p:attrName>
                                        </p:attrNameLst>
                                      </p:cBhvr>
                                      <p:to>
                                        <p:strVal val="visible"/>
                                      </p:to>
                                    </p:set>
                                    <p:animEffect transition="in" filter="fade">
                                      <p:cBhvr>
                                        <p:cTn id="69" dur="7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losing Slide-red">
    <p:bg>
      <p:bgPr>
        <a:gradFill rotWithShape="1">
          <a:gsLst>
            <a:gs pos="0">
              <a:srgbClr val="4F256C"/>
            </a:gs>
            <a:gs pos="100000">
              <a:srgbClr val="2B348E"/>
            </a:gs>
          </a:gsLst>
          <a:lin ang="0" scaled="1"/>
        </a:gradFill>
        <a:effectLst/>
      </p:bgPr>
    </p:bg>
    <p:spTree>
      <p:nvGrpSpPr>
        <p:cNvPr id="1" name=""/>
        <p:cNvGrpSpPr/>
        <p:nvPr/>
      </p:nvGrpSpPr>
      <p:grpSpPr>
        <a:xfrm>
          <a:off x="0" y="0"/>
          <a:ext cx="0" cy="0"/>
          <a:chOff x="0" y="0"/>
          <a:chExt cx="0" cy="0"/>
        </a:xfrm>
      </p:grpSpPr>
      <p:sp>
        <p:nvSpPr>
          <p:cNvPr id="2" name="Rectangle 3"/>
          <p:cNvSpPr>
            <a:spLocks noChangeArrowheads="1"/>
          </p:cNvSpPr>
          <p:nvPr/>
        </p:nvSpPr>
        <p:spPr bwMode="black">
          <a:xfrm>
            <a:off x="4373563" y="5845175"/>
            <a:ext cx="41275" cy="157163"/>
          </a:xfrm>
          <a:prstGeom prst="rect">
            <a:avLst/>
          </a:prstGeom>
          <a:solidFill>
            <a:schemeClr val="bg1"/>
          </a:solidFill>
          <a:ln w="9525">
            <a:noFill/>
            <a:miter lim="800000"/>
            <a:headEnd/>
            <a:tailEnd/>
          </a:ln>
        </p:spPr>
        <p:txBody>
          <a:bodyPr/>
          <a:lstStyle/>
          <a:p>
            <a:pPr>
              <a:defRPr/>
            </a:pPr>
            <a:endParaRPr lang="en-US" dirty="0">
              <a:solidFill>
                <a:srgbClr val="0096D6"/>
              </a:solidFill>
              <a:latin typeface="+mj-lt"/>
            </a:endParaRPr>
          </a:p>
        </p:txBody>
      </p:sp>
      <p:sp>
        <p:nvSpPr>
          <p:cNvPr id="3" name="Freeform 4"/>
          <p:cNvSpPr>
            <a:spLocks/>
          </p:cNvSpPr>
          <p:nvPr/>
        </p:nvSpPr>
        <p:spPr bwMode="black">
          <a:xfrm>
            <a:off x="4614863" y="5840413"/>
            <a:ext cx="120650" cy="16510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pPr>
              <a:defRPr/>
            </a:pPr>
            <a:endParaRPr lang="en-US" dirty="0">
              <a:solidFill>
                <a:srgbClr val="0096D6"/>
              </a:solidFill>
              <a:latin typeface="+mj-lt"/>
            </a:endParaRPr>
          </a:p>
        </p:txBody>
      </p:sp>
      <p:sp>
        <p:nvSpPr>
          <p:cNvPr id="4" name="Freeform 5"/>
          <p:cNvSpPr>
            <a:spLocks/>
          </p:cNvSpPr>
          <p:nvPr/>
        </p:nvSpPr>
        <p:spPr bwMode="black">
          <a:xfrm>
            <a:off x="4200525" y="5840413"/>
            <a:ext cx="119063" cy="16510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pPr>
              <a:defRPr/>
            </a:pPr>
            <a:endParaRPr lang="en-US" dirty="0">
              <a:solidFill>
                <a:srgbClr val="0096D6"/>
              </a:solidFill>
              <a:latin typeface="+mj-lt"/>
            </a:endParaRPr>
          </a:p>
        </p:txBody>
      </p:sp>
      <p:sp>
        <p:nvSpPr>
          <p:cNvPr id="5" name="Freeform 6"/>
          <p:cNvSpPr>
            <a:spLocks noEditPoints="1"/>
          </p:cNvSpPr>
          <p:nvPr/>
        </p:nvSpPr>
        <p:spPr bwMode="black">
          <a:xfrm>
            <a:off x="4778375" y="5840413"/>
            <a:ext cx="165100" cy="16510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pPr>
              <a:defRPr/>
            </a:pPr>
            <a:endParaRPr lang="en-US" dirty="0">
              <a:solidFill>
                <a:srgbClr val="0096D6"/>
              </a:solidFill>
              <a:latin typeface="+mj-lt"/>
            </a:endParaRPr>
          </a:p>
        </p:txBody>
      </p:sp>
      <p:sp>
        <p:nvSpPr>
          <p:cNvPr id="6" name="Freeform 7"/>
          <p:cNvSpPr>
            <a:spLocks/>
          </p:cNvSpPr>
          <p:nvPr/>
        </p:nvSpPr>
        <p:spPr bwMode="black">
          <a:xfrm>
            <a:off x="4468813" y="5840413"/>
            <a:ext cx="107950" cy="16510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pPr>
              <a:defRPr/>
            </a:pPr>
            <a:endParaRPr lang="en-US" dirty="0">
              <a:solidFill>
                <a:srgbClr val="0096D6"/>
              </a:solidFill>
              <a:latin typeface="+mj-lt"/>
            </a:endParaRPr>
          </a:p>
        </p:txBody>
      </p:sp>
      <p:sp>
        <p:nvSpPr>
          <p:cNvPr id="7" name="Freeform 8"/>
          <p:cNvSpPr>
            <a:spLocks/>
          </p:cNvSpPr>
          <p:nvPr/>
        </p:nvSpPr>
        <p:spPr bwMode="black">
          <a:xfrm>
            <a:off x="4117975" y="5654675"/>
            <a:ext cx="38100" cy="8096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pPr>
              <a:defRPr/>
            </a:pPr>
            <a:endParaRPr lang="en-US" dirty="0">
              <a:solidFill>
                <a:srgbClr val="0096D6"/>
              </a:solidFill>
              <a:latin typeface="+mj-lt"/>
            </a:endParaRPr>
          </a:p>
        </p:txBody>
      </p:sp>
      <p:sp>
        <p:nvSpPr>
          <p:cNvPr id="8" name="Freeform 9"/>
          <p:cNvSpPr>
            <a:spLocks/>
          </p:cNvSpPr>
          <p:nvPr/>
        </p:nvSpPr>
        <p:spPr bwMode="black">
          <a:xfrm>
            <a:off x="4227513" y="5600700"/>
            <a:ext cx="38100" cy="134938"/>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pPr>
              <a:defRPr/>
            </a:pPr>
            <a:endParaRPr lang="en-US" dirty="0">
              <a:solidFill>
                <a:srgbClr val="0096D6"/>
              </a:solidFill>
              <a:latin typeface="+mj-lt"/>
            </a:endParaRPr>
          </a:p>
        </p:txBody>
      </p:sp>
      <p:sp>
        <p:nvSpPr>
          <p:cNvPr id="9" name="Freeform 10"/>
          <p:cNvSpPr>
            <a:spLocks/>
          </p:cNvSpPr>
          <p:nvPr/>
        </p:nvSpPr>
        <p:spPr bwMode="black">
          <a:xfrm>
            <a:off x="4335463" y="5526088"/>
            <a:ext cx="38100" cy="247650"/>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pPr>
              <a:defRPr/>
            </a:pPr>
            <a:endParaRPr lang="en-US" dirty="0">
              <a:solidFill>
                <a:srgbClr val="0096D6"/>
              </a:solidFill>
              <a:latin typeface="+mj-lt"/>
            </a:endParaRPr>
          </a:p>
        </p:txBody>
      </p:sp>
      <p:sp>
        <p:nvSpPr>
          <p:cNvPr id="10" name="Freeform 11"/>
          <p:cNvSpPr>
            <a:spLocks/>
          </p:cNvSpPr>
          <p:nvPr/>
        </p:nvSpPr>
        <p:spPr bwMode="black">
          <a:xfrm>
            <a:off x="4443413" y="5600700"/>
            <a:ext cx="39687" cy="134938"/>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pPr>
              <a:defRPr/>
            </a:pPr>
            <a:endParaRPr lang="en-US" dirty="0">
              <a:solidFill>
                <a:srgbClr val="0096D6"/>
              </a:solidFill>
              <a:latin typeface="+mj-lt"/>
            </a:endParaRPr>
          </a:p>
        </p:txBody>
      </p:sp>
      <p:sp>
        <p:nvSpPr>
          <p:cNvPr id="11" name="Freeform 13"/>
          <p:cNvSpPr>
            <a:spLocks/>
          </p:cNvSpPr>
          <p:nvPr/>
        </p:nvSpPr>
        <p:spPr bwMode="black">
          <a:xfrm>
            <a:off x="4551363" y="5654675"/>
            <a:ext cx="41275" cy="8096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pPr>
              <a:defRPr/>
            </a:pPr>
            <a:endParaRPr lang="en-US" dirty="0">
              <a:solidFill>
                <a:srgbClr val="0096D6"/>
              </a:solidFill>
              <a:latin typeface="+mj-lt"/>
            </a:endParaRPr>
          </a:p>
        </p:txBody>
      </p:sp>
      <p:sp>
        <p:nvSpPr>
          <p:cNvPr id="12" name="Freeform 14"/>
          <p:cNvSpPr>
            <a:spLocks/>
          </p:cNvSpPr>
          <p:nvPr/>
        </p:nvSpPr>
        <p:spPr bwMode="black">
          <a:xfrm>
            <a:off x="4660900" y="5600700"/>
            <a:ext cx="39688" cy="134938"/>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pPr>
              <a:defRPr/>
            </a:pPr>
            <a:endParaRPr lang="en-US" dirty="0">
              <a:solidFill>
                <a:srgbClr val="0096D6"/>
              </a:solidFill>
              <a:latin typeface="+mj-lt"/>
            </a:endParaRPr>
          </a:p>
        </p:txBody>
      </p:sp>
      <p:sp>
        <p:nvSpPr>
          <p:cNvPr id="13" name="Freeform 15"/>
          <p:cNvSpPr>
            <a:spLocks/>
          </p:cNvSpPr>
          <p:nvPr/>
        </p:nvSpPr>
        <p:spPr bwMode="black">
          <a:xfrm>
            <a:off x="4770438" y="5526088"/>
            <a:ext cx="39687" cy="247650"/>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pPr>
              <a:defRPr/>
            </a:pPr>
            <a:endParaRPr lang="en-US" dirty="0">
              <a:solidFill>
                <a:srgbClr val="0096D6"/>
              </a:solidFill>
              <a:latin typeface="+mj-lt"/>
            </a:endParaRPr>
          </a:p>
        </p:txBody>
      </p:sp>
      <p:sp>
        <p:nvSpPr>
          <p:cNvPr id="14" name="Freeform 16"/>
          <p:cNvSpPr>
            <a:spLocks/>
          </p:cNvSpPr>
          <p:nvPr/>
        </p:nvSpPr>
        <p:spPr bwMode="black">
          <a:xfrm>
            <a:off x="4876800" y="5600700"/>
            <a:ext cx="39688" cy="134938"/>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pPr>
              <a:defRPr/>
            </a:pPr>
            <a:endParaRPr lang="en-US" dirty="0">
              <a:solidFill>
                <a:srgbClr val="0096D6"/>
              </a:solidFill>
              <a:latin typeface="+mj-lt"/>
            </a:endParaRPr>
          </a:p>
        </p:txBody>
      </p:sp>
      <p:sp>
        <p:nvSpPr>
          <p:cNvPr id="15" name="Freeform 17"/>
          <p:cNvSpPr>
            <a:spLocks/>
          </p:cNvSpPr>
          <p:nvPr/>
        </p:nvSpPr>
        <p:spPr bwMode="black">
          <a:xfrm>
            <a:off x="4986338" y="5654675"/>
            <a:ext cx="39687" cy="8096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pPr>
              <a:defRPr/>
            </a:pPr>
            <a:endParaRPr lang="en-US" dirty="0">
              <a:solidFill>
                <a:srgbClr val="0096D6"/>
              </a:solidFill>
              <a:latin typeface="+mj-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00"/>
                                        <p:tgtEl>
                                          <p:spTgt spid="7"/>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700"/>
                                        <p:tgtEl>
                                          <p:spTgt spid="9"/>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700"/>
                                        <p:tgtEl>
                                          <p:spTgt spid="11"/>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700"/>
                                        <p:tgtEl>
                                          <p:spTgt spid="13"/>
                                        </p:tgtEl>
                                      </p:cBhvr>
                                    </p:animEffect>
                                  </p:childTnLst>
                                </p:cTn>
                              </p:par>
                              <p:par>
                                <p:cTn id="17" presetID="10" presetClass="entr" presetSubtype="0" fill="hold" grpId="1"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700"/>
                                        <p:tgtEl>
                                          <p:spTgt spid="15"/>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700"/>
                                        <p:tgtEl>
                                          <p:spTgt spid="8"/>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700"/>
                                        <p:tgtEl>
                                          <p:spTgt spid="10"/>
                                        </p:tgtEl>
                                      </p:cBhvr>
                                    </p:animEffect>
                                  </p:childTnLst>
                                </p:cTn>
                              </p:par>
                              <p:par>
                                <p:cTn id="26" presetID="10" presetClass="entr" presetSubtype="0" fill="hold" grpId="1"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700"/>
                                        <p:tgtEl>
                                          <p:spTgt spid="12"/>
                                        </p:tgtEl>
                                      </p:cBhvr>
                                    </p:animEffect>
                                  </p:childTnLst>
                                </p:cTn>
                              </p:par>
                              <p:par>
                                <p:cTn id="29" presetID="10" presetClass="entr" presetSubtype="0" fill="hold" grpId="1"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700"/>
                                        <p:tgtEl>
                                          <p:spTgt spid="14"/>
                                        </p:tgtEl>
                                      </p:cBhvr>
                                    </p:animEffect>
                                  </p:childTnLst>
                                </p:cTn>
                              </p:par>
                              <p:par>
                                <p:cTn id="32" presetID="42" presetClass="path" presetSubtype="0" accel="50000" decel="50000" fill="hold" grpId="0" nodeType="withEffect">
                                  <p:stCondLst>
                                    <p:cond delay="0"/>
                                  </p:stCondLst>
                                  <p:childTnLst>
                                    <p:animMotion origin="layout" path="M -5.55556E-7 -1.91391E-6 L -5.55556E-7 0.02314 " pathEditMode="relative" rAng="0" ptsTypes="AA">
                                      <p:cBhvr>
                                        <p:cTn id="33" dur="700" spd="-100000" fill="hold"/>
                                        <p:tgtEl>
                                          <p:spTgt spid="7"/>
                                        </p:tgtEl>
                                        <p:attrNameLst>
                                          <p:attrName>ppt_x</p:attrName>
                                          <p:attrName>ppt_y</p:attrName>
                                        </p:attrNameLst>
                                      </p:cBhvr>
                                      <p:rCtr x="0" y="12"/>
                                    </p:animMotion>
                                  </p:childTnLst>
                                </p:cTn>
                              </p:par>
                              <p:par>
                                <p:cTn id="34" presetID="42" presetClass="path" presetSubtype="0" accel="50000" decel="50000" fill="hold" grpId="0" nodeType="withEffect">
                                  <p:stCondLst>
                                    <p:cond delay="0"/>
                                  </p:stCondLst>
                                  <p:childTnLst>
                                    <p:animMotion origin="layout" path="M 4.72222E-6 -1.93242E-6 L 4.72222E-6 0.02962 " pathEditMode="relative" rAng="0" ptsTypes="AA">
                                      <p:cBhvr>
                                        <p:cTn id="35" dur="700" spd="-100000" fill="hold"/>
                                        <p:tgtEl>
                                          <p:spTgt spid="9"/>
                                        </p:tgtEl>
                                        <p:attrNameLst>
                                          <p:attrName>ppt_x</p:attrName>
                                          <p:attrName>ppt_y</p:attrName>
                                        </p:attrNameLst>
                                      </p:cBhvr>
                                      <p:rCtr x="0" y="15"/>
                                    </p:animMotion>
                                  </p:childTnLst>
                                </p:cTn>
                              </p:par>
                              <p:par>
                                <p:cTn id="36" presetID="42" presetClass="path" presetSubtype="0" accel="50000" decel="50000" fill="hold" grpId="0" nodeType="withEffect">
                                  <p:stCondLst>
                                    <p:cond delay="0"/>
                                  </p:stCondLst>
                                  <p:childTnLst>
                                    <p:animMotion origin="layout" path="M 0 -1.91391E-6 L 0 0.02314 " pathEditMode="relative" rAng="0" ptsTypes="AA">
                                      <p:cBhvr>
                                        <p:cTn id="37" dur="700" spd="-100000" fill="hold"/>
                                        <p:tgtEl>
                                          <p:spTgt spid="11"/>
                                        </p:tgtEl>
                                        <p:attrNameLst>
                                          <p:attrName>ppt_x</p:attrName>
                                          <p:attrName>ppt_y</p:attrName>
                                        </p:attrNameLst>
                                      </p:cBhvr>
                                      <p:rCtr x="0" y="12"/>
                                    </p:animMotion>
                                  </p:childTnLst>
                                </p:cTn>
                              </p:par>
                              <p:par>
                                <p:cTn id="38" presetID="42" presetClass="path" presetSubtype="0" accel="50000" decel="50000" fill="hold" grpId="0" nodeType="withEffect">
                                  <p:stCondLst>
                                    <p:cond delay="0"/>
                                  </p:stCondLst>
                                  <p:childTnLst>
                                    <p:animMotion origin="layout" path="M -4.72222E-6 -1.93242E-6 L -4.72222E-6 0.02962 " pathEditMode="relative" rAng="0" ptsTypes="AA">
                                      <p:cBhvr>
                                        <p:cTn id="39" dur="700" spd="-100000" fill="hold"/>
                                        <p:tgtEl>
                                          <p:spTgt spid="13"/>
                                        </p:tgtEl>
                                        <p:attrNameLst>
                                          <p:attrName>ppt_x</p:attrName>
                                          <p:attrName>ppt_y</p:attrName>
                                        </p:attrNameLst>
                                      </p:cBhvr>
                                      <p:rCtr x="0" y="15"/>
                                    </p:animMotion>
                                  </p:childTnLst>
                                </p:cTn>
                              </p:par>
                              <p:par>
                                <p:cTn id="40" presetID="42" presetClass="path" presetSubtype="0" accel="50000" decel="50000" fill="hold" grpId="0" nodeType="withEffect">
                                  <p:stCondLst>
                                    <p:cond delay="0"/>
                                  </p:stCondLst>
                                  <p:childTnLst>
                                    <p:animMotion origin="layout" path="M 4.16667E-6 -1.91391E-6 L 4.16667E-6 0.02314 " pathEditMode="relative" rAng="0" ptsTypes="AA">
                                      <p:cBhvr>
                                        <p:cTn id="41" dur="700" spd="-100000" fill="hold"/>
                                        <p:tgtEl>
                                          <p:spTgt spid="15"/>
                                        </p:tgtEl>
                                        <p:attrNameLst>
                                          <p:attrName>ppt_x</p:attrName>
                                          <p:attrName>ppt_y</p:attrName>
                                        </p:attrNameLst>
                                      </p:cBhvr>
                                      <p:rCtr x="0" y="12"/>
                                    </p:animMotion>
                                  </p:childTnLst>
                                </p:cTn>
                              </p:par>
                              <p:par>
                                <p:cTn id="42" presetID="64" presetClass="path" presetSubtype="0" accel="50000" decel="50000" fill="hold" grpId="0" nodeType="withEffect">
                                  <p:stCondLst>
                                    <p:cond delay="0"/>
                                  </p:stCondLst>
                                  <p:childTnLst>
                                    <p:animMotion origin="layout" path="M 2.77778E-7 2.36056E-6 L 2.77778E-7 -0.02338 " pathEditMode="relative" rAng="0" ptsTypes="AA">
                                      <p:cBhvr>
                                        <p:cTn id="43" dur="700" spd="-100000" fill="hold"/>
                                        <p:tgtEl>
                                          <p:spTgt spid="8"/>
                                        </p:tgtEl>
                                        <p:attrNameLst>
                                          <p:attrName>ppt_x</p:attrName>
                                          <p:attrName>ppt_y</p:attrName>
                                        </p:attrNameLst>
                                      </p:cBhvr>
                                      <p:rCtr x="0" y="-12"/>
                                    </p:animMotion>
                                  </p:childTnLst>
                                </p:cTn>
                              </p:par>
                              <p:par>
                                <p:cTn id="44" presetID="64" presetClass="path" presetSubtype="0" accel="50000" decel="50000" fill="hold" grpId="0" nodeType="withEffect">
                                  <p:stCondLst>
                                    <p:cond delay="0"/>
                                  </p:stCondLst>
                                  <p:childTnLst>
                                    <p:animMotion origin="layout" path="M -8.33333E-7 2.36056E-6 L -8.33333E-7 -0.02338 " pathEditMode="relative" rAng="0" ptsTypes="AA">
                                      <p:cBhvr>
                                        <p:cTn id="45" dur="700" spd="-100000" fill="hold"/>
                                        <p:tgtEl>
                                          <p:spTgt spid="10"/>
                                        </p:tgtEl>
                                        <p:attrNameLst>
                                          <p:attrName>ppt_x</p:attrName>
                                          <p:attrName>ppt_y</p:attrName>
                                        </p:attrNameLst>
                                      </p:cBhvr>
                                      <p:rCtr x="0" y="-12"/>
                                    </p:animMotion>
                                  </p:childTnLst>
                                </p:cTn>
                              </p:par>
                              <p:par>
                                <p:cTn id="46" presetID="64" presetClass="path" presetSubtype="0" accel="50000" decel="50000" fill="hold" grpId="0" nodeType="withEffect">
                                  <p:stCondLst>
                                    <p:cond delay="0"/>
                                  </p:stCondLst>
                                  <p:childTnLst>
                                    <p:animMotion origin="layout" path="M 4.44444E-6 2.36056E-6 L 4.44444E-6 -0.02338 " pathEditMode="relative" rAng="0" ptsTypes="AA">
                                      <p:cBhvr>
                                        <p:cTn id="47" dur="700" spd="-100000" fill="hold"/>
                                        <p:tgtEl>
                                          <p:spTgt spid="12"/>
                                        </p:tgtEl>
                                        <p:attrNameLst>
                                          <p:attrName>ppt_x</p:attrName>
                                          <p:attrName>ppt_y</p:attrName>
                                        </p:attrNameLst>
                                      </p:cBhvr>
                                      <p:rCtr x="0" y="-12"/>
                                    </p:animMotion>
                                  </p:childTnLst>
                                </p:cTn>
                              </p:par>
                              <p:par>
                                <p:cTn id="48" presetID="64" presetClass="path" presetSubtype="0" accel="50000" decel="50000" fill="hold" grpId="0" nodeType="withEffect">
                                  <p:stCondLst>
                                    <p:cond delay="0"/>
                                  </p:stCondLst>
                                  <p:childTnLst>
                                    <p:animMotion origin="layout" path="M 3.33333E-6 2.36056E-6 L 3.33333E-6 -0.02338 " pathEditMode="relative" rAng="0" ptsTypes="AA">
                                      <p:cBhvr>
                                        <p:cTn id="49" dur="700" spd="-100000" fill="hold"/>
                                        <p:tgtEl>
                                          <p:spTgt spid="14"/>
                                        </p:tgtEl>
                                        <p:attrNameLst>
                                          <p:attrName>ppt_x</p:attrName>
                                          <p:attrName>ppt_y</p:attrName>
                                        </p:attrNameLst>
                                      </p:cBhvr>
                                      <p:rCtr x="0" y="-12"/>
                                    </p:animMotion>
                                  </p:childTnLst>
                                </p:cTn>
                              </p:par>
                            </p:childTnLst>
                          </p:cTn>
                        </p:par>
                        <p:par>
                          <p:cTn id="50" fill="hold">
                            <p:stCondLst>
                              <p:cond delay="700"/>
                            </p:stCondLst>
                            <p:childTnLst>
                              <p:par>
                                <p:cTn id="51" presetID="10"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700"/>
                                        <p:tgtEl>
                                          <p:spTgt spid="4"/>
                                        </p:tgtEl>
                                      </p:cBhvr>
                                    </p:animEffect>
                                  </p:childTnLst>
                                </p:cTn>
                              </p:par>
                              <p:par>
                                <p:cTn id="54" presetID="10" presetClass="entr" presetSubtype="0" fill="hold" grpId="0" nodeType="withEffect">
                                  <p:stCondLst>
                                    <p:cond delay="100"/>
                                  </p:stCondLst>
                                  <p:childTnLst>
                                    <p:set>
                                      <p:cBhvr>
                                        <p:cTn id="55" dur="1" fill="hold">
                                          <p:stCondLst>
                                            <p:cond delay="0"/>
                                          </p:stCondLst>
                                        </p:cTn>
                                        <p:tgtEl>
                                          <p:spTgt spid="2"/>
                                        </p:tgtEl>
                                        <p:attrNameLst>
                                          <p:attrName>style.visibility</p:attrName>
                                        </p:attrNameLst>
                                      </p:cBhvr>
                                      <p:to>
                                        <p:strVal val="visible"/>
                                      </p:to>
                                    </p:set>
                                    <p:animEffect transition="in" filter="fade">
                                      <p:cBhvr>
                                        <p:cTn id="56" dur="700"/>
                                        <p:tgtEl>
                                          <p:spTgt spid="2"/>
                                        </p:tgtEl>
                                      </p:cBhvr>
                                    </p:animEffect>
                                  </p:childTnLst>
                                </p:cTn>
                              </p:par>
                              <p:par>
                                <p:cTn id="57" presetID="10" presetClass="entr" presetSubtype="0" fill="hold" grpId="0" nodeType="withEffect">
                                  <p:stCondLst>
                                    <p:cond delay="200"/>
                                  </p:stCondLst>
                                  <p:childTnLst>
                                    <p:set>
                                      <p:cBhvr>
                                        <p:cTn id="58" dur="1" fill="hold">
                                          <p:stCondLst>
                                            <p:cond delay="0"/>
                                          </p:stCondLst>
                                        </p:cTn>
                                        <p:tgtEl>
                                          <p:spTgt spid="6"/>
                                        </p:tgtEl>
                                        <p:attrNameLst>
                                          <p:attrName>style.visibility</p:attrName>
                                        </p:attrNameLst>
                                      </p:cBhvr>
                                      <p:to>
                                        <p:strVal val="visible"/>
                                      </p:to>
                                    </p:set>
                                    <p:animEffect transition="in" filter="fade">
                                      <p:cBhvr>
                                        <p:cTn id="59" dur="700"/>
                                        <p:tgtEl>
                                          <p:spTgt spid="6"/>
                                        </p:tgtEl>
                                      </p:cBhvr>
                                    </p:animEffect>
                                  </p:childTnLst>
                                </p:cTn>
                              </p:par>
                              <p:par>
                                <p:cTn id="60" presetID="10" presetClass="entr" presetSubtype="0" fill="hold" grpId="0" nodeType="withEffect">
                                  <p:stCondLst>
                                    <p:cond delay="30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700"/>
                                        <p:tgtEl>
                                          <p:spTgt spid="3"/>
                                        </p:tgtEl>
                                      </p:cBhvr>
                                    </p:animEffect>
                                  </p:childTnLst>
                                </p:cTn>
                              </p:par>
                              <p:par>
                                <p:cTn id="63" presetID="10" presetClass="entr" presetSubtype="0" fill="hold" grpId="0" nodeType="withEffect">
                                  <p:stCondLst>
                                    <p:cond delay="400"/>
                                  </p:stCondLst>
                                  <p:childTnLst>
                                    <p:set>
                                      <p:cBhvr>
                                        <p:cTn id="64" dur="1" fill="hold">
                                          <p:stCondLst>
                                            <p:cond delay="0"/>
                                          </p:stCondLst>
                                        </p:cTn>
                                        <p:tgtEl>
                                          <p:spTgt spid="5"/>
                                        </p:tgtEl>
                                        <p:attrNameLst>
                                          <p:attrName>style.visibility</p:attrName>
                                        </p:attrNameLst>
                                      </p:cBhvr>
                                      <p:to>
                                        <p:strVal val="visible"/>
                                      </p:to>
                                    </p:set>
                                    <p:animEffect transition="in" filter="fade">
                                      <p:cBhvr>
                                        <p:cTn id="65" dur="7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losing Slide-red thank you">
    <p:bg>
      <p:bgPr>
        <a:gradFill rotWithShape="1">
          <a:gsLst>
            <a:gs pos="0">
              <a:srgbClr val="4F256C"/>
            </a:gs>
            <a:gs pos="100000">
              <a:srgbClr val="2B348E"/>
            </a:gs>
          </a:gsLst>
          <a:lin ang="0" scaled="1"/>
        </a:gradFill>
        <a:effectLst/>
      </p:bgPr>
    </p:bg>
    <p:spTree>
      <p:nvGrpSpPr>
        <p:cNvPr id="1" name=""/>
        <p:cNvGrpSpPr/>
        <p:nvPr/>
      </p:nvGrpSpPr>
      <p:grpSpPr>
        <a:xfrm>
          <a:off x="0" y="0"/>
          <a:ext cx="0" cy="0"/>
          <a:chOff x="0" y="0"/>
          <a:chExt cx="0" cy="0"/>
        </a:xfrm>
      </p:grpSpPr>
      <p:sp>
        <p:nvSpPr>
          <p:cNvPr id="2" name="TextBox 33"/>
          <p:cNvSpPr txBox="1"/>
          <p:nvPr/>
        </p:nvSpPr>
        <p:spPr>
          <a:xfrm>
            <a:off x="644525" y="3060700"/>
            <a:ext cx="2436813" cy="646113"/>
          </a:xfrm>
          <a:prstGeom prst="rect">
            <a:avLst/>
          </a:prstGeom>
          <a:noFill/>
        </p:spPr>
        <p:txBody>
          <a:bodyPr wrap="none">
            <a:spAutoFit/>
          </a:bodyPr>
          <a:lstStyle/>
          <a:p>
            <a:pPr>
              <a:defRPr/>
            </a:pPr>
            <a:r>
              <a:rPr lang="en-US" sz="3600" dirty="0">
                <a:solidFill>
                  <a:srgbClr val="FFFFFF"/>
                </a:solidFill>
                <a:latin typeface="+mj-lt"/>
              </a:rPr>
              <a:t>Thank you.</a:t>
            </a:r>
          </a:p>
        </p:txBody>
      </p:sp>
      <p:sp>
        <p:nvSpPr>
          <p:cNvPr id="3" name="Rectangle 18"/>
          <p:cNvSpPr>
            <a:spLocks noChangeArrowheads="1"/>
          </p:cNvSpPr>
          <p:nvPr/>
        </p:nvSpPr>
        <p:spPr bwMode="black">
          <a:xfrm>
            <a:off x="6313488" y="3708400"/>
            <a:ext cx="115887" cy="441325"/>
          </a:xfrm>
          <a:prstGeom prst="rect">
            <a:avLst/>
          </a:prstGeom>
          <a:solidFill>
            <a:schemeClr val="bg1"/>
          </a:solidFill>
          <a:ln w="9525">
            <a:noFill/>
            <a:miter lim="800000"/>
            <a:headEnd/>
            <a:tailEnd/>
          </a:ln>
        </p:spPr>
        <p:txBody>
          <a:bodyPr/>
          <a:lstStyle/>
          <a:p>
            <a:pPr>
              <a:defRPr/>
            </a:pPr>
            <a:endParaRPr lang="en-US" dirty="0">
              <a:solidFill>
                <a:srgbClr val="0096D6"/>
              </a:solidFill>
              <a:latin typeface="+mj-lt"/>
            </a:endParaRPr>
          </a:p>
        </p:txBody>
      </p:sp>
      <p:sp>
        <p:nvSpPr>
          <p:cNvPr id="4" name="Freeform 34"/>
          <p:cNvSpPr>
            <a:spLocks/>
          </p:cNvSpPr>
          <p:nvPr/>
        </p:nvSpPr>
        <p:spPr bwMode="black">
          <a:xfrm>
            <a:off x="6992938" y="3697288"/>
            <a:ext cx="336550" cy="466725"/>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pPr>
              <a:defRPr/>
            </a:pPr>
            <a:endParaRPr lang="en-US" dirty="0">
              <a:solidFill>
                <a:srgbClr val="0096D6"/>
              </a:solidFill>
              <a:latin typeface="+mj-lt"/>
            </a:endParaRPr>
          </a:p>
        </p:txBody>
      </p:sp>
      <p:sp>
        <p:nvSpPr>
          <p:cNvPr id="5" name="Freeform 35"/>
          <p:cNvSpPr>
            <a:spLocks/>
          </p:cNvSpPr>
          <p:nvPr/>
        </p:nvSpPr>
        <p:spPr bwMode="black">
          <a:xfrm>
            <a:off x="5824538" y="3697288"/>
            <a:ext cx="338137" cy="466725"/>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pPr>
              <a:defRPr/>
            </a:pPr>
            <a:endParaRPr lang="en-US" dirty="0">
              <a:solidFill>
                <a:srgbClr val="0096D6"/>
              </a:solidFill>
              <a:latin typeface="+mj-lt"/>
            </a:endParaRPr>
          </a:p>
        </p:txBody>
      </p:sp>
      <p:sp>
        <p:nvSpPr>
          <p:cNvPr id="6" name="Freeform 36"/>
          <p:cNvSpPr>
            <a:spLocks noEditPoints="1"/>
          </p:cNvSpPr>
          <p:nvPr/>
        </p:nvSpPr>
        <p:spPr bwMode="black">
          <a:xfrm>
            <a:off x="7451725" y="3697288"/>
            <a:ext cx="463550" cy="466725"/>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pPr>
              <a:defRPr/>
            </a:pPr>
            <a:endParaRPr lang="en-US" dirty="0">
              <a:solidFill>
                <a:srgbClr val="0096D6"/>
              </a:solidFill>
              <a:latin typeface="+mj-lt"/>
            </a:endParaRPr>
          </a:p>
        </p:txBody>
      </p:sp>
      <p:sp>
        <p:nvSpPr>
          <p:cNvPr id="7" name="Freeform 37"/>
          <p:cNvSpPr>
            <a:spLocks/>
          </p:cNvSpPr>
          <p:nvPr/>
        </p:nvSpPr>
        <p:spPr bwMode="black">
          <a:xfrm>
            <a:off x="6580188" y="3697288"/>
            <a:ext cx="301625" cy="466725"/>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pPr>
              <a:defRPr/>
            </a:pPr>
            <a:endParaRPr lang="en-US" dirty="0">
              <a:solidFill>
                <a:srgbClr val="0096D6"/>
              </a:solidFill>
              <a:latin typeface="+mj-lt"/>
            </a:endParaRPr>
          </a:p>
        </p:txBody>
      </p:sp>
      <p:sp>
        <p:nvSpPr>
          <p:cNvPr id="8" name="Freeform 38"/>
          <p:cNvSpPr>
            <a:spLocks/>
          </p:cNvSpPr>
          <p:nvPr/>
        </p:nvSpPr>
        <p:spPr bwMode="black">
          <a:xfrm>
            <a:off x="5592763" y="3082925"/>
            <a:ext cx="109537" cy="22701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pPr>
              <a:defRPr/>
            </a:pPr>
            <a:endParaRPr lang="en-US" dirty="0">
              <a:solidFill>
                <a:srgbClr val="0096D6"/>
              </a:solidFill>
              <a:latin typeface="+mj-lt"/>
            </a:endParaRPr>
          </a:p>
        </p:txBody>
      </p:sp>
      <p:sp>
        <p:nvSpPr>
          <p:cNvPr id="9" name="Freeform 39"/>
          <p:cNvSpPr>
            <a:spLocks/>
          </p:cNvSpPr>
          <p:nvPr/>
        </p:nvSpPr>
        <p:spPr bwMode="black">
          <a:xfrm>
            <a:off x="5900738" y="2930525"/>
            <a:ext cx="109537" cy="37941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pPr>
              <a:defRPr/>
            </a:pPr>
            <a:endParaRPr lang="en-US" dirty="0">
              <a:solidFill>
                <a:srgbClr val="0096D6"/>
              </a:solidFill>
              <a:latin typeface="+mj-lt"/>
            </a:endParaRPr>
          </a:p>
        </p:txBody>
      </p:sp>
      <p:sp>
        <p:nvSpPr>
          <p:cNvPr id="10" name="Freeform 40"/>
          <p:cNvSpPr>
            <a:spLocks/>
          </p:cNvSpPr>
          <p:nvPr/>
        </p:nvSpPr>
        <p:spPr bwMode="black">
          <a:xfrm>
            <a:off x="6202363" y="2720975"/>
            <a:ext cx="111125" cy="698500"/>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pPr>
              <a:defRPr/>
            </a:pPr>
            <a:endParaRPr lang="en-US" dirty="0">
              <a:solidFill>
                <a:srgbClr val="0096D6"/>
              </a:solidFill>
              <a:latin typeface="+mj-lt"/>
            </a:endParaRPr>
          </a:p>
        </p:txBody>
      </p:sp>
      <p:sp>
        <p:nvSpPr>
          <p:cNvPr id="11" name="Freeform 41"/>
          <p:cNvSpPr>
            <a:spLocks/>
          </p:cNvSpPr>
          <p:nvPr/>
        </p:nvSpPr>
        <p:spPr bwMode="black">
          <a:xfrm>
            <a:off x="6510338" y="2930525"/>
            <a:ext cx="111125" cy="37941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pPr>
              <a:defRPr/>
            </a:pPr>
            <a:endParaRPr lang="en-US" dirty="0">
              <a:solidFill>
                <a:srgbClr val="0096D6"/>
              </a:solidFill>
              <a:latin typeface="+mj-lt"/>
            </a:endParaRPr>
          </a:p>
        </p:txBody>
      </p:sp>
      <p:sp>
        <p:nvSpPr>
          <p:cNvPr id="12" name="Freeform 42"/>
          <p:cNvSpPr>
            <a:spLocks/>
          </p:cNvSpPr>
          <p:nvPr/>
        </p:nvSpPr>
        <p:spPr bwMode="black">
          <a:xfrm>
            <a:off x="6811963" y="3082925"/>
            <a:ext cx="115887" cy="22701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pPr>
              <a:defRPr/>
            </a:pPr>
            <a:endParaRPr lang="en-US" dirty="0">
              <a:solidFill>
                <a:srgbClr val="0096D6"/>
              </a:solidFill>
              <a:latin typeface="+mj-lt"/>
            </a:endParaRPr>
          </a:p>
        </p:txBody>
      </p:sp>
      <p:sp>
        <p:nvSpPr>
          <p:cNvPr id="13" name="Freeform 43"/>
          <p:cNvSpPr>
            <a:spLocks/>
          </p:cNvSpPr>
          <p:nvPr/>
        </p:nvSpPr>
        <p:spPr bwMode="black">
          <a:xfrm>
            <a:off x="7119938" y="2930525"/>
            <a:ext cx="111125" cy="37941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pPr>
              <a:defRPr/>
            </a:pPr>
            <a:endParaRPr lang="en-US" dirty="0">
              <a:solidFill>
                <a:srgbClr val="0096D6"/>
              </a:solidFill>
              <a:latin typeface="+mj-lt"/>
            </a:endParaRPr>
          </a:p>
        </p:txBody>
      </p:sp>
      <p:sp>
        <p:nvSpPr>
          <p:cNvPr id="14" name="Freeform 44"/>
          <p:cNvSpPr>
            <a:spLocks/>
          </p:cNvSpPr>
          <p:nvPr/>
        </p:nvSpPr>
        <p:spPr bwMode="black">
          <a:xfrm>
            <a:off x="7427913" y="2720975"/>
            <a:ext cx="111125" cy="698500"/>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pPr>
              <a:defRPr/>
            </a:pPr>
            <a:endParaRPr lang="en-US" dirty="0">
              <a:solidFill>
                <a:srgbClr val="0096D6"/>
              </a:solidFill>
              <a:latin typeface="+mj-lt"/>
            </a:endParaRPr>
          </a:p>
        </p:txBody>
      </p:sp>
      <p:sp>
        <p:nvSpPr>
          <p:cNvPr id="15" name="Freeform 45"/>
          <p:cNvSpPr>
            <a:spLocks/>
          </p:cNvSpPr>
          <p:nvPr/>
        </p:nvSpPr>
        <p:spPr bwMode="black">
          <a:xfrm>
            <a:off x="7729538" y="2930525"/>
            <a:ext cx="111125" cy="37941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pPr>
              <a:defRPr/>
            </a:pPr>
            <a:endParaRPr lang="en-US" dirty="0">
              <a:solidFill>
                <a:srgbClr val="0096D6"/>
              </a:solidFill>
              <a:latin typeface="+mj-lt"/>
            </a:endParaRPr>
          </a:p>
        </p:txBody>
      </p:sp>
      <p:sp>
        <p:nvSpPr>
          <p:cNvPr id="16" name="Freeform 46"/>
          <p:cNvSpPr>
            <a:spLocks/>
          </p:cNvSpPr>
          <p:nvPr/>
        </p:nvSpPr>
        <p:spPr bwMode="black">
          <a:xfrm>
            <a:off x="8037513" y="3082925"/>
            <a:ext cx="111125" cy="22701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pPr>
              <a:defRPr/>
            </a:pPr>
            <a:endParaRPr lang="en-US" dirty="0">
              <a:solidFill>
                <a:srgbClr val="0096D6"/>
              </a:solidFill>
              <a:latin typeface="+mj-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625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500"/>
                            </p:stCondLst>
                            <p:childTnLst>
                              <p:par>
                                <p:cTn id="9" presetID="10" presetClass="entr" presetSubtype="0" fill="hold" grpId="1"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700"/>
                                        <p:tgtEl>
                                          <p:spTgt spid="8"/>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700"/>
                                        <p:tgtEl>
                                          <p:spTgt spid="9"/>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700"/>
                                        <p:tgtEl>
                                          <p:spTgt spid="10"/>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700"/>
                                        <p:tgtEl>
                                          <p:spTgt spid="11"/>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700"/>
                                        <p:tgtEl>
                                          <p:spTgt spid="12"/>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700"/>
                                        <p:tgtEl>
                                          <p:spTgt spid="13"/>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700"/>
                                        <p:tgtEl>
                                          <p:spTgt spid="14"/>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700"/>
                                        <p:tgtEl>
                                          <p:spTgt spid="15"/>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700"/>
                                        <p:tgtEl>
                                          <p:spTgt spid="16"/>
                                        </p:tgtEl>
                                      </p:cBhvr>
                                    </p:animEffect>
                                  </p:childTnLst>
                                </p:cTn>
                              </p:par>
                              <p:par>
                                <p:cTn id="36" presetID="42" presetClass="path" presetSubtype="0" accel="50000" decel="50000" fill="hold" grpId="0" nodeType="withEffect">
                                  <p:stCondLst>
                                    <p:cond delay="0"/>
                                  </p:stCondLst>
                                  <p:childTnLst>
                                    <p:animMotion origin="layout" path="M -4.72222E-6 3.7037E-7 L -4.72222E-6 0.09143 " pathEditMode="relative" rAng="0" ptsTypes="AA">
                                      <p:cBhvr>
                                        <p:cTn id="37" dur="700" spd="-100000" fill="hold"/>
                                        <p:tgtEl>
                                          <p:spTgt spid="8"/>
                                        </p:tgtEl>
                                        <p:attrNameLst>
                                          <p:attrName>ppt_x</p:attrName>
                                          <p:attrName>ppt_y</p:attrName>
                                        </p:attrNameLst>
                                      </p:cBhvr>
                                      <p:rCtr x="0" y="46"/>
                                    </p:animMotion>
                                  </p:childTnLst>
                                </p:cTn>
                              </p:par>
                              <p:par>
                                <p:cTn id="38" presetID="42" presetClass="path" presetSubtype="0" accel="50000" decel="50000" fill="hold" grpId="0" nodeType="withEffect">
                                  <p:stCondLst>
                                    <p:cond delay="0"/>
                                  </p:stCondLst>
                                  <p:childTnLst>
                                    <p:animMotion origin="layout" path="M 5E-6 3.7037E-6 L 5E-6 0.11157 " pathEditMode="relative" rAng="0" ptsTypes="AA">
                                      <p:cBhvr>
                                        <p:cTn id="39" dur="700" spd="-100000" fill="hold"/>
                                        <p:tgtEl>
                                          <p:spTgt spid="10"/>
                                        </p:tgtEl>
                                        <p:attrNameLst>
                                          <p:attrName>ppt_x</p:attrName>
                                          <p:attrName>ppt_y</p:attrName>
                                        </p:attrNameLst>
                                      </p:cBhvr>
                                      <p:rCtr x="0" y="56"/>
                                    </p:animMotion>
                                  </p:childTnLst>
                                </p:cTn>
                              </p:par>
                              <p:par>
                                <p:cTn id="40" presetID="42" presetClass="path" presetSubtype="0" accel="50000" decel="50000" fill="hold" grpId="0" nodeType="withEffect">
                                  <p:stCondLst>
                                    <p:cond delay="0"/>
                                  </p:stCondLst>
                                  <p:childTnLst>
                                    <p:animMotion origin="layout" path="M 4.72222E-6 4.81481E-6 L 4.72222E-6 0.09143 " pathEditMode="relative" rAng="0" ptsTypes="AA">
                                      <p:cBhvr>
                                        <p:cTn id="41" dur="700" spd="-100000" fill="hold"/>
                                        <p:tgtEl>
                                          <p:spTgt spid="12"/>
                                        </p:tgtEl>
                                        <p:attrNameLst>
                                          <p:attrName>ppt_x</p:attrName>
                                          <p:attrName>ppt_y</p:attrName>
                                        </p:attrNameLst>
                                      </p:cBhvr>
                                      <p:rCtr x="0" y="46"/>
                                    </p:animMotion>
                                  </p:childTnLst>
                                </p:cTn>
                              </p:par>
                              <p:par>
                                <p:cTn id="42" presetID="42" presetClass="path" presetSubtype="0" accel="50000" decel="50000" fill="hold" grpId="0" nodeType="withEffect">
                                  <p:stCondLst>
                                    <p:cond delay="0"/>
                                  </p:stCondLst>
                                  <p:childTnLst>
                                    <p:animMotion origin="layout" path="M -2.77778E-6 3.7037E-6 L -2.77778E-6 0.11157 " pathEditMode="relative" rAng="0" ptsTypes="AA">
                                      <p:cBhvr>
                                        <p:cTn id="43" dur="700" spd="-100000" fill="hold"/>
                                        <p:tgtEl>
                                          <p:spTgt spid="14"/>
                                        </p:tgtEl>
                                        <p:attrNameLst>
                                          <p:attrName>ppt_x</p:attrName>
                                          <p:attrName>ppt_y</p:attrName>
                                        </p:attrNameLst>
                                      </p:cBhvr>
                                      <p:rCtr x="0" y="56"/>
                                    </p:animMotion>
                                  </p:childTnLst>
                                </p:cTn>
                              </p:par>
                              <p:par>
                                <p:cTn id="44" presetID="42" presetClass="path" presetSubtype="0" accel="50000" decel="50000" fill="hold" grpId="0" nodeType="withEffect">
                                  <p:stCondLst>
                                    <p:cond delay="0"/>
                                  </p:stCondLst>
                                  <p:childTnLst>
                                    <p:animMotion origin="layout" path="M 5.55556E-7 4.81481E-6 L 5.55556E-7 0.09143 " pathEditMode="relative" rAng="0" ptsTypes="AA">
                                      <p:cBhvr>
                                        <p:cTn id="45" dur="700" spd="-100000" fill="hold"/>
                                        <p:tgtEl>
                                          <p:spTgt spid="16"/>
                                        </p:tgtEl>
                                        <p:attrNameLst>
                                          <p:attrName>ppt_x</p:attrName>
                                          <p:attrName>ppt_y</p:attrName>
                                        </p:attrNameLst>
                                      </p:cBhvr>
                                      <p:rCtr x="0" y="46"/>
                                    </p:animMotion>
                                  </p:childTnLst>
                                </p:cTn>
                              </p:par>
                              <p:par>
                                <p:cTn id="46" presetID="64" presetClass="path" presetSubtype="0" accel="50000" decel="50000" fill="hold" grpId="0" nodeType="withEffect">
                                  <p:stCondLst>
                                    <p:cond delay="0"/>
                                  </p:stCondLst>
                                  <p:childTnLst>
                                    <p:animMotion origin="layout" path="M 4.72222E-6 3.33333E-6 L 4.72222E-6 -0.10764 " pathEditMode="relative" rAng="0" ptsTypes="AA">
                                      <p:cBhvr>
                                        <p:cTn id="47" dur="700" spd="-100000" fill="hold"/>
                                        <p:tgtEl>
                                          <p:spTgt spid="9"/>
                                        </p:tgtEl>
                                        <p:attrNameLst>
                                          <p:attrName>ppt_x</p:attrName>
                                          <p:attrName>ppt_y</p:attrName>
                                        </p:attrNameLst>
                                      </p:cBhvr>
                                      <p:rCtr x="0" y="-54"/>
                                    </p:animMotion>
                                  </p:childTnLst>
                                </p:cTn>
                              </p:par>
                              <p:par>
                                <p:cTn id="48" presetID="64" presetClass="path" presetSubtype="0" accel="50000" decel="50000" fill="hold" grpId="0" nodeType="withEffect">
                                  <p:stCondLst>
                                    <p:cond delay="0"/>
                                  </p:stCondLst>
                                  <p:childTnLst>
                                    <p:animMotion origin="layout" path="M 4.44444E-6 3.33333E-6 L 4.44444E-6 -0.10764 " pathEditMode="relative" rAng="0" ptsTypes="AA">
                                      <p:cBhvr>
                                        <p:cTn id="49" dur="700" spd="-100000" fill="hold"/>
                                        <p:tgtEl>
                                          <p:spTgt spid="11"/>
                                        </p:tgtEl>
                                        <p:attrNameLst>
                                          <p:attrName>ppt_x</p:attrName>
                                          <p:attrName>ppt_y</p:attrName>
                                        </p:attrNameLst>
                                      </p:cBhvr>
                                      <p:rCtr x="0" y="-54"/>
                                    </p:animMotion>
                                  </p:childTnLst>
                                </p:cTn>
                              </p:par>
                              <p:par>
                                <p:cTn id="50" presetID="64" presetClass="path" presetSubtype="0" accel="50000" decel="50000" fill="hold" grpId="0" nodeType="withEffect">
                                  <p:stCondLst>
                                    <p:cond delay="0"/>
                                  </p:stCondLst>
                                  <p:childTnLst>
                                    <p:animMotion origin="layout" path="M -2.22222E-6 3.33333E-6 L -2.22222E-6 -0.10764 " pathEditMode="relative" rAng="0" ptsTypes="AA">
                                      <p:cBhvr>
                                        <p:cTn id="51" dur="700" spd="-100000" fill="hold"/>
                                        <p:tgtEl>
                                          <p:spTgt spid="13"/>
                                        </p:tgtEl>
                                        <p:attrNameLst>
                                          <p:attrName>ppt_x</p:attrName>
                                          <p:attrName>ppt_y</p:attrName>
                                        </p:attrNameLst>
                                      </p:cBhvr>
                                      <p:rCtr x="0" y="-54"/>
                                    </p:animMotion>
                                  </p:childTnLst>
                                </p:cTn>
                              </p:par>
                              <p:par>
                                <p:cTn id="52" presetID="64" presetClass="path" presetSubtype="0" accel="50000" decel="50000" fill="hold" grpId="0" nodeType="withEffect">
                                  <p:stCondLst>
                                    <p:cond delay="0"/>
                                  </p:stCondLst>
                                  <p:childTnLst>
                                    <p:animMotion origin="layout" path="M 1.11111E-6 3.33333E-6 L 1.11111E-6 -0.10764 " pathEditMode="relative" rAng="0" ptsTypes="AA">
                                      <p:cBhvr>
                                        <p:cTn id="53" dur="700" spd="-100000" fill="hold"/>
                                        <p:tgtEl>
                                          <p:spTgt spid="15"/>
                                        </p:tgtEl>
                                        <p:attrNameLst>
                                          <p:attrName>ppt_x</p:attrName>
                                          <p:attrName>ppt_y</p:attrName>
                                        </p:attrNameLst>
                                      </p:cBhvr>
                                      <p:rCtr x="0" y="-54"/>
                                    </p:animMotion>
                                  </p:childTnLst>
                                </p:cTn>
                              </p:par>
                            </p:childTnLst>
                          </p:cTn>
                        </p:par>
                        <p:par>
                          <p:cTn id="54" fill="hold">
                            <p:stCondLst>
                              <p:cond delay="2200"/>
                            </p:stCondLst>
                            <p:childTnLst>
                              <p:par>
                                <p:cTn id="55" presetID="10" presetClass="entr" presetSubtype="0" fill="hold" grpId="0"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700"/>
                                        <p:tgtEl>
                                          <p:spTgt spid="5"/>
                                        </p:tgtEl>
                                      </p:cBhvr>
                                    </p:animEffect>
                                  </p:childTnLst>
                                </p:cTn>
                              </p:par>
                              <p:par>
                                <p:cTn id="58" presetID="10" presetClass="entr" presetSubtype="0" fill="hold" nodeType="withEffect">
                                  <p:stCondLst>
                                    <p:cond delay="100"/>
                                  </p:stCondLst>
                                  <p:childTnLst>
                                    <p:set>
                                      <p:cBhvr>
                                        <p:cTn id="59" dur="1" fill="hold">
                                          <p:stCondLst>
                                            <p:cond delay="0"/>
                                          </p:stCondLst>
                                        </p:cTn>
                                        <p:tgtEl>
                                          <p:spTgt spid="3"/>
                                        </p:tgtEl>
                                        <p:attrNameLst>
                                          <p:attrName>style.visibility</p:attrName>
                                        </p:attrNameLst>
                                      </p:cBhvr>
                                      <p:to>
                                        <p:strVal val="visible"/>
                                      </p:to>
                                    </p:set>
                                    <p:animEffect transition="in" filter="fade">
                                      <p:cBhvr>
                                        <p:cTn id="60" dur="700"/>
                                        <p:tgtEl>
                                          <p:spTgt spid="3"/>
                                        </p:tgtEl>
                                      </p:cBhvr>
                                    </p:animEffect>
                                  </p:childTnLst>
                                </p:cTn>
                              </p:par>
                              <p:par>
                                <p:cTn id="61" presetID="10" presetClass="entr" presetSubtype="0" fill="hold" nodeType="withEffect">
                                  <p:stCondLst>
                                    <p:cond delay="20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700"/>
                                        <p:tgtEl>
                                          <p:spTgt spid="7"/>
                                        </p:tgtEl>
                                      </p:cBhvr>
                                    </p:animEffect>
                                  </p:childTnLst>
                                </p:cTn>
                              </p:par>
                              <p:par>
                                <p:cTn id="64" presetID="10" presetClass="entr" presetSubtype="0" fill="hold" nodeType="withEffect">
                                  <p:stCondLst>
                                    <p:cond delay="300"/>
                                  </p:stCondLst>
                                  <p:childTnLst>
                                    <p:set>
                                      <p:cBhvr>
                                        <p:cTn id="65" dur="1" fill="hold">
                                          <p:stCondLst>
                                            <p:cond delay="0"/>
                                          </p:stCondLst>
                                        </p:cTn>
                                        <p:tgtEl>
                                          <p:spTgt spid="4"/>
                                        </p:tgtEl>
                                        <p:attrNameLst>
                                          <p:attrName>style.visibility</p:attrName>
                                        </p:attrNameLst>
                                      </p:cBhvr>
                                      <p:to>
                                        <p:strVal val="visible"/>
                                      </p:to>
                                    </p:set>
                                    <p:animEffect transition="in" filter="fade">
                                      <p:cBhvr>
                                        <p:cTn id="66" dur="700"/>
                                        <p:tgtEl>
                                          <p:spTgt spid="4"/>
                                        </p:tgtEl>
                                      </p:cBhvr>
                                    </p:animEffect>
                                  </p:childTnLst>
                                </p:cTn>
                              </p:par>
                              <p:par>
                                <p:cTn id="67" presetID="10" presetClass="entr" presetSubtype="0" fill="hold" nodeType="withEffect">
                                  <p:stCondLst>
                                    <p:cond delay="400"/>
                                  </p:stCondLst>
                                  <p:childTnLst>
                                    <p:set>
                                      <p:cBhvr>
                                        <p:cTn id="68" dur="1" fill="hold">
                                          <p:stCondLst>
                                            <p:cond delay="0"/>
                                          </p:stCondLst>
                                        </p:cTn>
                                        <p:tgtEl>
                                          <p:spTgt spid="6"/>
                                        </p:tgtEl>
                                        <p:attrNameLst>
                                          <p:attrName>style.visibility</p:attrName>
                                        </p:attrNameLst>
                                      </p:cBhvr>
                                      <p:to>
                                        <p:strVal val="visible"/>
                                      </p:to>
                                    </p:set>
                                    <p:animEffect transition="in" filter="fade">
                                      <p:cBhvr>
                                        <p:cTn id="69"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93751" y="304800"/>
            <a:ext cx="7435849" cy="8382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0"/>
          </p:nvPr>
        </p:nvSpPr>
        <p:spPr>
          <a:xfrm>
            <a:off x="793751" y="1186542"/>
            <a:ext cx="7435849" cy="381000"/>
          </a:xfrm>
        </p:spPr>
        <p:txBody>
          <a:bodyPr anchor="ctr">
            <a:noAutofit/>
          </a:bodyPr>
          <a:lstStyle>
            <a:lvl1pPr>
              <a:buFontTx/>
              <a:buNone/>
              <a:defRPr sz="2400"/>
            </a:lvl1pPr>
            <a:lvl2pPr>
              <a:defRPr sz="2400"/>
            </a:lvl2pPr>
            <a:lvl3pPr>
              <a:defRPr sz="2400"/>
            </a:lvl3pPr>
            <a:lvl4pPr>
              <a:defRPr sz="2400"/>
            </a:lvl4pPr>
            <a:lvl5pPr>
              <a:defRPr sz="2400"/>
            </a:lvl5pPr>
          </a:lstStyle>
          <a:p>
            <a:pPr lvl="0"/>
            <a:r>
              <a:rPr lang="en-US" smtClean="0"/>
              <a:t>Click to edit Master text styles</a:t>
            </a:r>
          </a:p>
        </p:txBody>
      </p:sp>
      <p:sp>
        <p:nvSpPr>
          <p:cNvPr id="10" name="Text Placeholder 9"/>
          <p:cNvSpPr>
            <a:spLocks noGrp="1"/>
          </p:cNvSpPr>
          <p:nvPr>
            <p:ph type="body" sz="quarter" idx="11"/>
          </p:nvPr>
        </p:nvSpPr>
        <p:spPr>
          <a:xfrm>
            <a:off x="793750" y="6293593"/>
            <a:ext cx="7461250" cy="307777"/>
          </a:xfrm>
        </p:spPr>
        <p:txBody>
          <a:bodyPr anchor="b">
            <a:spAutoFit/>
          </a:bodyPr>
          <a:lstStyle>
            <a:lvl1pPr algn="l" defTabSz="804863">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smtClean="0"/>
              <a:t>Click to edit Master text styles</a:t>
            </a:r>
          </a:p>
        </p:txBody>
      </p:sp>
    </p:spTree>
  </p:cSld>
  <p:clrMapOvr>
    <a:masterClrMapping/>
  </p:clrMapOvr>
  <p:transition>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cSld name="Title Slide solid gradient">
    <p:spTree>
      <p:nvGrpSpPr>
        <p:cNvPr id="1" name=""/>
        <p:cNvGrpSpPr/>
        <p:nvPr/>
      </p:nvGrpSpPr>
      <p:grpSpPr>
        <a:xfrm>
          <a:off x="0" y="0"/>
          <a:ext cx="0" cy="0"/>
          <a:chOff x="0" y="0"/>
          <a:chExt cx="0" cy="0"/>
        </a:xfrm>
      </p:grpSpPr>
      <p:sp>
        <p:nvSpPr>
          <p:cNvPr id="2" name="Title 1"/>
          <p:cNvSpPr>
            <a:spLocks noGrp="1"/>
          </p:cNvSpPr>
          <p:nvPr>
            <p:ph type="ctrTitle"/>
          </p:nvPr>
        </p:nvSpPr>
        <p:spPr>
          <a:xfrm>
            <a:off x="221393" y="1236689"/>
            <a:ext cx="8112125" cy="2918779"/>
          </a:xfrm>
        </p:spPr>
        <p:txBody>
          <a:bodyPr/>
          <a:lstStyle>
            <a:lvl1pPr>
              <a:lnSpc>
                <a:spcPct val="90000"/>
              </a:lnSpc>
              <a:defRPr sz="6000" b="0" spc="-200" baseline="0">
                <a:solidFill>
                  <a:schemeClr val="bg1"/>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36383" y="4464068"/>
            <a:ext cx="8112126" cy="384175"/>
          </a:xfrm>
        </p:spPr>
        <p:txBody>
          <a:bodyPr>
            <a:normAutofit/>
          </a:bodyPr>
          <a:lstStyle>
            <a:lvl1pPr marL="0" indent="0" algn="l">
              <a:buNone/>
              <a:defRPr sz="20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a:xfrm>
            <a:off x="457574" y="1599767"/>
            <a:ext cx="8228853" cy="4526540"/>
          </a:xfrm>
          <a:prstGeom prst="rect">
            <a:avLst/>
          </a:prstGeom>
        </p:spPr>
        <p:txBody>
          <a:bodyPr vert="horz"/>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1_Bullet text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9702" y="432215"/>
            <a:ext cx="8588861" cy="838200"/>
          </a:xfrm>
        </p:spPr>
        <p:txBody>
          <a:bodyPr/>
          <a:lstStyle>
            <a:lvl1pPr algn="l" defTabSz="914400" rtl="0" eaLnBrk="1" latinLnBrk="0" hangingPunct="1">
              <a:lnSpc>
                <a:spcPct val="80000"/>
              </a:lnSpc>
              <a:spcBef>
                <a:spcPct val="0"/>
              </a:spcBef>
              <a:buNone/>
              <a:defRPr lang="en-US" sz="3600" b="0" kern="1200" spc="0" baseline="0" dirty="0">
                <a:gradFill>
                  <a:gsLst>
                    <a:gs pos="0">
                      <a:schemeClr val="bg1"/>
                    </a:gs>
                    <a:gs pos="44000">
                      <a:schemeClr val="bg1">
                        <a:lumMod val="85000"/>
                      </a:schemeClr>
                    </a:gs>
                    <a:gs pos="100000">
                      <a:schemeClr val="bg1">
                        <a:lumMod val="65000"/>
                      </a:schemeClr>
                    </a:gs>
                  </a:gsLst>
                  <a:lin ang="4800000" scaled="0"/>
                </a:gradFill>
                <a:latin typeface="+mj-lt"/>
                <a:ea typeface="+mj-ea"/>
                <a:cs typeface="+mj-cs"/>
              </a:defRPr>
            </a:lvl1pPr>
          </a:lstStyle>
          <a:p>
            <a:r>
              <a:rPr lang="en-US" dirty="0" smtClean="0"/>
              <a:t>Click to edit Master title style</a:t>
            </a:r>
            <a:endParaRPr lang="en-US" dirty="0"/>
          </a:p>
        </p:txBody>
      </p:sp>
      <p:sp>
        <p:nvSpPr>
          <p:cNvPr id="5" name="Rectangle 4"/>
          <p:cNvSpPr/>
          <p:nvPr userDrawn="1"/>
        </p:nvSpPr>
        <p:spPr>
          <a:xfrm>
            <a:off x="0" y="5029200"/>
            <a:ext cx="9144000" cy="1828800"/>
          </a:xfrm>
          <a:prstGeom prst="rect">
            <a:avLst/>
          </a:prstGeom>
          <a:gradFill flip="none" rotWithShape="1">
            <a:gsLst>
              <a:gs pos="0">
                <a:schemeClr val="tx1">
                  <a:lumMod val="75000"/>
                </a:schemeClr>
              </a:gs>
              <a:gs pos="90000">
                <a:schemeClr val="accent6">
                  <a:lumMod val="5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 name="Rectangle 5"/>
          <p:cNvSpPr>
            <a:spLocks noChangeArrowheads="1"/>
          </p:cNvSpPr>
          <p:nvPr userDrawn="1"/>
        </p:nvSpPr>
        <p:spPr bwMode="auto">
          <a:xfrm rot="10800000" flipH="1" flipV="1">
            <a:off x="0" y="5029200"/>
            <a:ext cx="9145588" cy="1828801"/>
          </a:xfrm>
          <a:prstGeom prst="rect">
            <a:avLst/>
          </a:prstGeom>
          <a:solidFill>
            <a:srgbClr val="111111">
              <a:alpha val="39608"/>
            </a:srgbClr>
          </a:solidFill>
          <a:ln w="9525" algn="ctr">
            <a:noFill/>
            <a:miter lim="800000"/>
            <a:headEnd/>
            <a:tailEnd/>
          </a:ln>
          <a:effectLst/>
        </p:spPr>
        <p:txBody>
          <a:bodyPr wrap="square" lIns="82124" tIns="41061" rIns="82124" bIns="41061" anchor="ctr">
            <a:spAutoFit/>
          </a:bodyPr>
          <a:lstStyle/>
          <a:p>
            <a:pPr>
              <a:defRPr/>
            </a:pPr>
            <a:endParaRPr lang="en-US" kern="0">
              <a:solidFill>
                <a:sysClr val="windowText" lastClr="000000"/>
              </a:solidFill>
            </a:endParaRPr>
          </a:p>
        </p:txBody>
      </p:sp>
      <p:sp>
        <p:nvSpPr>
          <p:cNvPr id="7" name="Rectangle 16"/>
          <p:cNvSpPr>
            <a:spLocks noChangeArrowheads="1"/>
          </p:cNvSpPr>
          <p:nvPr userDrawn="1"/>
        </p:nvSpPr>
        <p:spPr bwMode="auto">
          <a:xfrm rot="10800000" flipH="1" flipV="1">
            <a:off x="0" y="5029200"/>
            <a:ext cx="9145588" cy="1828800"/>
          </a:xfrm>
          <a:prstGeom prst="rect">
            <a:avLst/>
          </a:prstGeom>
          <a:gradFill rotWithShape="1">
            <a:gsLst>
              <a:gs pos="10000">
                <a:srgbClr val="111111"/>
              </a:gs>
              <a:gs pos="100000">
                <a:srgbClr val="000000">
                  <a:alpha val="0"/>
                </a:srgbClr>
              </a:gs>
            </a:gsLst>
            <a:lin ang="5400000" scaled="1"/>
          </a:gradFill>
          <a:ln w="9525" algn="ctr">
            <a:noFill/>
            <a:miter lim="800000"/>
            <a:headEnd/>
            <a:tailEnd/>
          </a:ln>
          <a:effectLst/>
        </p:spPr>
        <p:txBody>
          <a:bodyPr wrap="square" lIns="82124" tIns="41061" rIns="82124" bIns="41061" anchor="ctr">
            <a:spAutoFit/>
          </a:bodyPr>
          <a:lstStyle/>
          <a:p>
            <a:pPr>
              <a:defRPr/>
            </a:pPr>
            <a:endParaRPr lang="en-US" kern="0">
              <a:solidFill>
                <a:sysClr val="windowText" lastClr="000000"/>
              </a:solidFill>
            </a:endParaRPr>
          </a:p>
        </p:txBody>
      </p:sp>
      <p:sp>
        <p:nvSpPr>
          <p:cNvPr id="8" name="Rectangle 16"/>
          <p:cNvSpPr>
            <a:spLocks noChangeArrowheads="1"/>
          </p:cNvSpPr>
          <p:nvPr userDrawn="1"/>
        </p:nvSpPr>
        <p:spPr bwMode="auto">
          <a:xfrm rot="10800000" flipH="1" flipV="1">
            <a:off x="-1" y="4480559"/>
            <a:ext cx="9145588" cy="2377441"/>
          </a:xfrm>
          <a:prstGeom prst="rect">
            <a:avLst/>
          </a:prstGeom>
          <a:gradFill rotWithShape="1">
            <a:gsLst>
              <a:gs pos="10000">
                <a:srgbClr val="111111"/>
              </a:gs>
              <a:gs pos="100000">
                <a:srgbClr val="000000">
                  <a:alpha val="0"/>
                </a:srgbClr>
              </a:gs>
            </a:gsLst>
            <a:lin ang="5400000" scaled="1"/>
          </a:gradFill>
          <a:ln w="9525" algn="ctr">
            <a:noFill/>
            <a:miter lim="800000"/>
            <a:headEnd/>
            <a:tailEnd/>
          </a:ln>
          <a:effectLst/>
        </p:spPr>
        <p:txBody>
          <a:bodyPr wrap="square" lIns="82124" tIns="41061" rIns="82124" bIns="41061" anchor="ctr">
            <a:spAutoFit/>
          </a:bodyPr>
          <a:lstStyle/>
          <a:p>
            <a:pPr>
              <a:defRPr/>
            </a:pPr>
            <a:endParaRPr lang="en-US" kern="0">
              <a:solidFill>
                <a:sysClr val="windowText" lastClr="000000"/>
              </a:solidFill>
            </a:endParaRPr>
          </a:p>
        </p:txBody>
      </p:sp>
      <p:sp>
        <p:nvSpPr>
          <p:cNvPr id="9" name="Rectangle 4"/>
          <p:cNvSpPr>
            <a:spLocks noChangeArrowheads="1"/>
          </p:cNvSpPr>
          <p:nvPr userDrawn="1"/>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defTabSz="814388"/>
            <a:r>
              <a:rPr lang="en-US" sz="600" dirty="0">
                <a:solidFill>
                  <a:srgbClr val="C0C0C0"/>
                </a:solidFill>
              </a:rPr>
              <a:t>© 2011 Cisco and/or its affiliates. All rights reserved.</a:t>
            </a:r>
          </a:p>
        </p:txBody>
      </p:sp>
      <p:sp>
        <p:nvSpPr>
          <p:cNvPr id="10" name="Rectangle 5"/>
          <p:cNvSpPr>
            <a:spLocks noChangeArrowheads="1"/>
          </p:cNvSpPr>
          <p:nvPr userDrawn="1"/>
        </p:nvSpPr>
        <p:spPr bwMode="ltGray">
          <a:xfrm>
            <a:off x="7763787" y="6584512"/>
            <a:ext cx="811863" cy="175257"/>
          </a:xfrm>
          <a:prstGeom prst="rect">
            <a:avLst/>
          </a:prstGeom>
          <a:noFill/>
          <a:ln w="9525">
            <a:noFill/>
            <a:miter lim="800000"/>
            <a:headEnd/>
            <a:tailEnd/>
          </a:ln>
          <a:effectLst/>
        </p:spPr>
        <p:txBody>
          <a:bodyPr wrap="none" lIns="82124" tIns="41061" rIns="82124" bIns="41061" anchor="b">
            <a:spAutoFit/>
          </a:bodyPr>
          <a:lstStyle/>
          <a:p>
            <a:pPr algn="r" defTabSz="814388"/>
            <a:r>
              <a:rPr lang="en-US" sz="600" dirty="0">
                <a:solidFill>
                  <a:srgbClr val="C0C0C0"/>
                </a:solidFill>
              </a:rPr>
              <a:t>Cisco Confidential</a:t>
            </a:r>
          </a:p>
        </p:txBody>
      </p:sp>
      <p:sp>
        <p:nvSpPr>
          <p:cNvPr id="11"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fld id="{DFCF27A5-1A5B-48D3-A060-2758FFBB1ADD}" type="slidenum">
              <a:rPr lang="en-US" sz="600">
                <a:solidFill>
                  <a:srgbClr val="C0C0C0"/>
                </a:solidFill>
              </a:rPr>
              <a:pPr algn="r" defTabSz="814388"/>
              <a:t>‹#›</a:t>
            </a:fld>
            <a:endParaRPr lang="en-US" sz="600" dirty="0">
              <a:solidFill>
                <a:srgbClr val="C0C0C0"/>
              </a:solidFill>
            </a:endParaRPr>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Title Slide-animated Gradient">
    <p:spTree>
      <p:nvGrpSpPr>
        <p:cNvPr id="1" name=""/>
        <p:cNvGrpSpPr/>
        <p:nvPr/>
      </p:nvGrpSpPr>
      <p:grpSpPr>
        <a:xfrm>
          <a:off x="0" y="0"/>
          <a:ext cx="0" cy="0"/>
          <a:chOff x="0" y="0"/>
          <a:chExt cx="0" cy="0"/>
        </a:xfrm>
      </p:grpSpPr>
      <p:sp>
        <p:nvSpPr>
          <p:cNvPr id="6" name="Rectangle 5"/>
          <p:cNvSpPr>
            <a:spLocks noChangeArrowheads="1"/>
          </p:cNvSpPr>
          <p:nvPr/>
        </p:nvSpPr>
        <p:spPr bwMode="ltGray">
          <a:xfrm>
            <a:off x="7986480" y="6584318"/>
            <a:ext cx="589195" cy="175257"/>
          </a:xfrm>
          <a:prstGeom prst="rect">
            <a:avLst/>
          </a:prstGeom>
          <a:noFill/>
          <a:ln w="9525">
            <a:noFill/>
            <a:miter lim="800000"/>
            <a:headEnd/>
            <a:tailEnd/>
          </a:ln>
          <a:effectLst/>
        </p:spPr>
        <p:txBody>
          <a:bodyPr wrap="none" lIns="82124" tIns="41061" rIns="82124" bIns="41061" anchor="b">
            <a:spAutoFit/>
          </a:bodyPr>
          <a:lstStyle/>
          <a:p>
            <a:pPr algn="r" defTabSz="814388">
              <a:defRPr/>
            </a:pPr>
            <a:r>
              <a:rPr lang="en-US" sz="600" dirty="0" smtClean="0">
                <a:solidFill>
                  <a:schemeClr val="bg2"/>
                </a:solidFill>
                <a:latin typeface="+mj-lt"/>
              </a:rPr>
              <a:t>Cisco Public</a:t>
            </a:r>
            <a:endParaRPr lang="en-US" sz="600" dirty="0">
              <a:solidFill>
                <a:schemeClr val="bg2"/>
              </a:solidFill>
              <a:latin typeface="+mj-lt"/>
            </a:endParaRPr>
          </a:p>
        </p:txBody>
      </p:sp>
      <p:sp>
        <p:nvSpPr>
          <p:cNvPr id="7" name="Rectangle 4"/>
          <p:cNvSpPr>
            <a:spLocks noChangeArrowheads="1"/>
          </p:cNvSpPr>
          <p:nvPr/>
        </p:nvSpPr>
        <p:spPr bwMode="ltGray">
          <a:xfrm>
            <a:off x="250825" y="6586538"/>
            <a:ext cx="3421063" cy="174625"/>
          </a:xfrm>
          <a:prstGeom prst="rect">
            <a:avLst/>
          </a:prstGeom>
          <a:noFill/>
          <a:ln w="9525">
            <a:noFill/>
            <a:miter lim="800000"/>
            <a:headEnd/>
            <a:tailEnd/>
          </a:ln>
          <a:effectLst/>
        </p:spPr>
        <p:txBody>
          <a:bodyPr lIns="82124" tIns="41061" rIns="82124" bIns="41061" anchor="b">
            <a:spAutoFit/>
          </a:bodyPr>
          <a:lstStyle/>
          <a:p>
            <a:pPr defTabSz="814388">
              <a:defRPr/>
            </a:pPr>
            <a:r>
              <a:rPr lang="en-US" sz="600" dirty="0">
                <a:solidFill>
                  <a:srgbClr val="FFFFFF"/>
                </a:solidFill>
                <a:latin typeface="+mj-lt"/>
              </a:rPr>
              <a:t>© 2010 Cisco and/or its affiliates. All rights reserved.</a:t>
            </a:r>
          </a:p>
        </p:txBody>
      </p:sp>
      <p:sp>
        <p:nvSpPr>
          <p:cNvPr id="8" name="Rectangle 7"/>
          <p:cNvSpPr>
            <a:spLocks noChangeArrowheads="1"/>
          </p:cNvSpPr>
          <p:nvPr/>
        </p:nvSpPr>
        <p:spPr bwMode="ltGray">
          <a:xfrm>
            <a:off x="8640763" y="6580188"/>
            <a:ext cx="260350" cy="176212"/>
          </a:xfrm>
          <a:prstGeom prst="rect">
            <a:avLst/>
          </a:prstGeom>
          <a:noFill/>
          <a:ln w="9525" algn="ctr">
            <a:noFill/>
            <a:miter lim="800000"/>
            <a:headEnd/>
            <a:tailEnd/>
          </a:ln>
          <a:effectLst/>
        </p:spPr>
        <p:txBody>
          <a:bodyPr wrap="none" lIns="82124" tIns="41061" rIns="82124" bIns="41061" anchor="b">
            <a:spAutoFit/>
          </a:bodyPr>
          <a:lstStyle/>
          <a:p>
            <a:pPr algn="r" defTabSz="814388">
              <a:defRPr/>
            </a:pPr>
            <a:fld id="{671A5E2D-B428-4020-BDF5-EA62356C9507}" type="slidenum">
              <a:rPr lang="en-US" sz="600">
                <a:solidFill>
                  <a:schemeClr val="bg1"/>
                </a:solidFill>
                <a:latin typeface="+mj-lt"/>
              </a:rPr>
              <a:pPr algn="r" defTabSz="814388">
                <a:defRPr/>
              </a:pPr>
              <a:t>‹#›</a:t>
            </a:fld>
            <a:endParaRPr lang="en-US" sz="600" dirty="0">
              <a:solidFill>
                <a:schemeClr val="bg1"/>
              </a:solidFill>
              <a:latin typeface="+mj-lt"/>
            </a:endParaRPr>
          </a:p>
        </p:txBody>
      </p:sp>
      <p:grpSp>
        <p:nvGrpSpPr>
          <p:cNvPr id="2" name="Group 38"/>
          <p:cNvGrpSpPr/>
          <p:nvPr/>
        </p:nvGrpSpPr>
        <p:grpSpPr>
          <a:xfrm>
            <a:off x="341314" y="311151"/>
            <a:ext cx="829170" cy="438358"/>
            <a:chOff x="609600" y="528537"/>
            <a:chExt cx="1444734" cy="763789"/>
          </a:xfrm>
          <a:solidFill>
            <a:schemeClr val="bg1"/>
          </a:solidFill>
        </p:grpSpPr>
        <p:sp>
          <p:nvSpPr>
            <p:cNvPr id="10" name="Rectangle 72"/>
            <p:cNvSpPr>
              <a:spLocks noChangeArrowheads="1"/>
            </p:cNvSpPr>
            <p:nvPr/>
          </p:nvSpPr>
          <p:spPr bwMode="black">
            <a:xfrm>
              <a:off x="1016578" y="1035681"/>
              <a:ext cx="65914" cy="249730"/>
            </a:xfrm>
            <a:prstGeom prst="rect">
              <a:avLst/>
            </a:prstGeom>
            <a:grpFill/>
            <a:ln w="9525">
              <a:noFill/>
              <a:miter lim="800000"/>
              <a:headEnd/>
              <a:tailEnd/>
            </a:ln>
          </p:spPr>
          <p:txBody>
            <a:bodyPr/>
            <a:lstStyle/>
            <a:p>
              <a:pPr>
                <a:defRPr/>
              </a:pPr>
              <a:endParaRPr lang="en-US" dirty="0">
                <a:latin typeface="+mj-lt"/>
              </a:endParaRPr>
            </a:p>
          </p:txBody>
        </p:sp>
        <p:sp>
          <p:nvSpPr>
            <p:cNvPr id="11" name="Freeform 73"/>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a:defRPr/>
              </a:pPr>
              <a:endParaRPr lang="en-US" dirty="0">
                <a:latin typeface="+mj-lt"/>
              </a:endParaRPr>
            </a:p>
          </p:txBody>
        </p:sp>
        <p:sp>
          <p:nvSpPr>
            <p:cNvPr id="12" name="Freeform 74"/>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a:defRPr/>
              </a:pPr>
              <a:endParaRPr lang="en-US" dirty="0">
                <a:latin typeface="+mj-lt"/>
              </a:endParaRPr>
            </a:p>
          </p:txBody>
        </p:sp>
        <p:sp>
          <p:nvSpPr>
            <p:cNvPr id="13" name="Freeform 75"/>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a:defRPr/>
              </a:pPr>
              <a:endParaRPr lang="en-US" dirty="0">
                <a:latin typeface="+mj-lt"/>
              </a:endParaRPr>
            </a:p>
          </p:txBody>
        </p:sp>
        <p:sp>
          <p:nvSpPr>
            <p:cNvPr id="14" name="Freeform 76"/>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a:defRPr/>
              </a:pPr>
              <a:endParaRPr lang="en-US" dirty="0">
                <a:latin typeface="+mj-lt"/>
              </a:endParaRPr>
            </a:p>
          </p:txBody>
        </p:sp>
        <p:sp>
          <p:nvSpPr>
            <p:cNvPr id="15" name="Freeform 91"/>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a:defRPr/>
              </a:pPr>
              <a:endParaRPr lang="en-US" dirty="0">
                <a:latin typeface="+mj-lt"/>
              </a:endParaRPr>
            </a:p>
          </p:txBody>
        </p:sp>
        <p:sp>
          <p:nvSpPr>
            <p:cNvPr id="16" name="Freeform 92"/>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a:defRPr/>
              </a:pPr>
              <a:endParaRPr lang="en-US" dirty="0">
                <a:latin typeface="+mj-lt"/>
              </a:endParaRPr>
            </a:p>
          </p:txBody>
        </p:sp>
        <p:sp>
          <p:nvSpPr>
            <p:cNvPr id="17" name="Freeform 93"/>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a:defRPr/>
              </a:pPr>
              <a:endParaRPr lang="en-US" dirty="0">
                <a:latin typeface="+mj-lt"/>
              </a:endParaRPr>
            </a:p>
          </p:txBody>
        </p:sp>
        <p:sp>
          <p:nvSpPr>
            <p:cNvPr id="18" name="Freeform 94"/>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a:defRPr/>
              </a:pPr>
              <a:endParaRPr lang="en-US" dirty="0">
                <a:latin typeface="+mj-lt"/>
              </a:endParaRPr>
            </a:p>
          </p:txBody>
        </p:sp>
        <p:sp>
          <p:nvSpPr>
            <p:cNvPr id="19" name="Freeform 95"/>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a:defRPr/>
              </a:pPr>
              <a:endParaRPr lang="en-US" dirty="0">
                <a:latin typeface="+mj-lt"/>
              </a:endParaRPr>
            </a:p>
          </p:txBody>
        </p:sp>
        <p:sp>
          <p:nvSpPr>
            <p:cNvPr id="20" name="Freeform 96"/>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a:defRPr/>
              </a:pPr>
              <a:endParaRPr lang="en-US" dirty="0">
                <a:latin typeface="+mj-lt"/>
              </a:endParaRPr>
            </a:p>
          </p:txBody>
        </p:sp>
        <p:sp>
          <p:nvSpPr>
            <p:cNvPr id="21" name="Freeform 97"/>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a:defRPr/>
              </a:pPr>
              <a:endParaRPr lang="en-US" dirty="0">
                <a:latin typeface="+mj-lt"/>
              </a:endParaRPr>
            </a:p>
          </p:txBody>
        </p:sp>
        <p:sp>
          <p:nvSpPr>
            <p:cNvPr id="22" name="Freeform 98"/>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a:defRPr/>
              </a:pPr>
              <a:endParaRPr lang="en-US" dirty="0">
                <a:latin typeface="+mj-lt"/>
              </a:endParaRPr>
            </a:p>
          </p:txBody>
        </p:sp>
        <p:sp>
          <p:nvSpPr>
            <p:cNvPr id="23" name="Freeform 99"/>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a:defRPr/>
              </a:pPr>
              <a:endParaRPr lang="en-US" dirty="0">
                <a:latin typeface="+mj-lt"/>
              </a:endParaRPr>
            </a:p>
          </p:txBody>
        </p:sp>
      </p:grpSp>
      <p:sp>
        <p:nvSpPr>
          <p:cNvPr id="3" name="Subtitle 2"/>
          <p:cNvSpPr>
            <a:spLocks noGrp="1"/>
          </p:cNvSpPr>
          <p:nvPr>
            <p:ph type="subTitle" idx="1"/>
          </p:nvPr>
        </p:nvSpPr>
        <p:spPr>
          <a:xfrm>
            <a:off x="236383" y="4464068"/>
            <a:ext cx="8112126" cy="384175"/>
          </a:xfrm>
        </p:spPr>
        <p:txBody>
          <a:bodyPr anchor="b">
            <a:noAutofit/>
          </a:bodyPr>
          <a:lstStyle>
            <a:lvl1pPr marL="0" indent="0" algn="l">
              <a:buNone/>
              <a:defRPr lang="en-US" sz="2000" b="0" kern="1200" dirty="0">
                <a:solidFill>
                  <a:srgbClr val="2B3082"/>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1" name="Text Placeholder 40"/>
          <p:cNvSpPr>
            <a:spLocks noGrp="1"/>
          </p:cNvSpPr>
          <p:nvPr>
            <p:ph type="body" sz="quarter" idx="10"/>
          </p:nvPr>
        </p:nvSpPr>
        <p:spPr>
          <a:xfrm>
            <a:off x="236383" y="4768852"/>
            <a:ext cx="8097838" cy="384175"/>
          </a:xfrm>
        </p:spPr>
        <p:txBody>
          <a:bodyPr/>
          <a:lstStyle>
            <a:lvl1pPr marL="0" indent="0">
              <a:buFontTx/>
              <a:buNone/>
              <a:defRPr lang="en-US" sz="1800" b="0" kern="1200" dirty="0">
                <a:solidFill>
                  <a:srgbClr val="2B3082"/>
                </a:solidFill>
                <a:latin typeface="+mj-lt"/>
                <a:ea typeface="+mn-ea"/>
                <a:cs typeface="+mn-cs"/>
              </a:defRPr>
            </a:lvl1pPr>
            <a:lvl2pPr marL="0" indent="0">
              <a:buFontTx/>
              <a:buNone/>
              <a:defRPr lang="en-US" sz="2000" kern="1200" dirty="0" smtClean="0">
                <a:solidFill>
                  <a:schemeClr val="bg1"/>
                </a:solidFill>
                <a:latin typeface="+mj-lt"/>
                <a:ea typeface="+mn-ea"/>
                <a:cs typeface="+mn-cs"/>
              </a:defRPr>
            </a:lvl2pPr>
            <a:lvl3pPr marL="0" indent="0">
              <a:buFontTx/>
              <a:buNone/>
              <a:defRPr lang="en-US" sz="2000" kern="1200" dirty="0" smtClean="0">
                <a:solidFill>
                  <a:schemeClr val="bg1"/>
                </a:solidFill>
                <a:latin typeface="+mj-lt"/>
                <a:ea typeface="+mn-ea"/>
                <a:cs typeface="+mn-cs"/>
              </a:defRPr>
            </a:lvl3pPr>
            <a:lvl4pPr marL="0" indent="0">
              <a:buFontTx/>
              <a:buNone/>
              <a:defRPr lang="en-US" sz="2000" kern="1200" dirty="0" smtClean="0">
                <a:solidFill>
                  <a:schemeClr val="bg1"/>
                </a:solidFill>
                <a:latin typeface="+mj-lt"/>
                <a:ea typeface="+mn-ea"/>
                <a:cs typeface="+mn-cs"/>
              </a:defRPr>
            </a:lvl4pPr>
            <a:lvl5pPr marL="0" indent="0">
              <a:buFontTx/>
              <a:buNone/>
              <a:defRPr lang="en-US" sz="2000" kern="1200" dirty="0" smtClean="0">
                <a:solidFill>
                  <a:schemeClr val="bg1"/>
                </a:solidFill>
                <a:latin typeface="+mj-lt"/>
                <a:ea typeface="+mn-ea"/>
                <a:cs typeface="+mn-cs"/>
              </a:defRPr>
            </a:lvl5pPr>
          </a:lstStyle>
          <a:p>
            <a:pPr lvl="0"/>
            <a:r>
              <a:rPr lang="en-US" smtClean="0"/>
              <a:t>Click to edit Master text styles</a:t>
            </a:r>
          </a:p>
        </p:txBody>
      </p:sp>
      <p:sp>
        <p:nvSpPr>
          <p:cNvPr id="44" name="Text Placeholder 43"/>
          <p:cNvSpPr>
            <a:spLocks noGrp="1"/>
          </p:cNvSpPr>
          <p:nvPr>
            <p:ph type="body" sz="quarter" idx="11"/>
          </p:nvPr>
        </p:nvSpPr>
        <p:spPr>
          <a:xfrm>
            <a:off x="236538" y="5232770"/>
            <a:ext cx="8112125" cy="384175"/>
          </a:xfrm>
        </p:spPr>
        <p:txBody>
          <a:bodyPr/>
          <a:lstStyle>
            <a:lvl1pPr marL="0" indent="0">
              <a:buFontTx/>
              <a:buNone/>
              <a:defRPr lang="en-US" sz="1400" b="0" kern="1200" dirty="0">
                <a:solidFill>
                  <a:srgbClr val="2B3082"/>
                </a:solidFill>
                <a:latin typeface="+mj-lt"/>
                <a:ea typeface="+mn-ea"/>
                <a:cs typeface="+mn-cs"/>
              </a:defRPr>
            </a:lvl1pPr>
            <a:lvl2pPr>
              <a:defRPr lang="en-US" sz="2000" kern="1200" dirty="0" smtClean="0">
                <a:solidFill>
                  <a:schemeClr val="bg1"/>
                </a:solidFill>
                <a:latin typeface="+mj-lt"/>
                <a:ea typeface="+mn-ea"/>
                <a:cs typeface="+mn-cs"/>
              </a:defRPr>
            </a:lvl2pPr>
            <a:lvl3pPr>
              <a:defRPr lang="en-US" sz="2000" kern="1200" dirty="0" smtClean="0">
                <a:solidFill>
                  <a:schemeClr val="bg1"/>
                </a:solidFill>
                <a:latin typeface="+mj-lt"/>
                <a:ea typeface="+mn-ea"/>
                <a:cs typeface="+mn-cs"/>
              </a:defRPr>
            </a:lvl3pPr>
            <a:lvl4pPr>
              <a:defRPr lang="en-US" sz="2000" kern="1200" dirty="0" smtClean="0">
                <a:solidFill>
                  <a:schemeClr val="bg1"/>
                </a:solidFill>
                <a:latin typeface="+mj-lt"/>
                <a:ea typeface="+mn-ea"/>
                <a:cs typeface="+mn-cs"/>
              </a:defRPr>
            </a:lvl4pPr>
            <a:lvl5pPr>
              <a:defRPr lang="en-US" sz="2000" kern="1200" dirty="0" smtClean="0">
                <a:solidFill>
                  <a:schemeClr val="bg1"/>
                </a:solidFill>
                <a:latin typeface="+mj-lt"/>
                <a:ea typeface="+mn-ea"/>
                <a:cs typeface="+mn-cs"/>
              </a:defRPr>
            </a:lvl5pPr>
          </a:lstStyle>
          <a:p>
            <a:pPr lvl="0"/>
            <a:r>
              <a:rPr lang="en-US" smtClean="0"/>
              <a:t>Click to edit Master text styles</a:t>
            </a:r>
          </a:p>
        </p:txBody>
      </p:sp>
      <p:sp>
        <p:nvSpPr>
          <p:cNvPr id="24" name="Title 1"/>
          <p:cNvSpPr>
            <a:spLocks noGrp="1"/>
          </p:cNvSpPr>
          <p:nvPr>
            <p:ph type="ctrTitle"/>
          </p:nvPr>
        </p:nvSpPr>
        <p:spPr>
          <a:xfrm>
            <a:off x="221393" y="1236689"/>
            <a:ext cx="8112125" cy="2918779"/>
          </a:xfrm>
        </p:spPr>
        <p:txBody>
          <a:bodyPr/>
          <a:lstStyle>
            <a:lvl1pPr algn="l" defTabSz="914400" rtl="0" eaLnBrk="1" latinLnBrk="0" hangingPunct="1">
              <a:lnSpc>
                <a:spcPct val="90000"/>
              </a:lnSpc>
              <a:spcBef>
                <a:spcPct val="0"/>
              </a:spcBef>
              <a:buNone/>
              <a:defRPr lang="en-US" sz="5400" b="0" kern="1200" spc="0" baseline="0" dirty="0">
                <a:solidFill>
                  <a:srgbClr val="2B348E"/>
                </a:solidFill>
                <a:latin typeface="+mj-lt"/>
                <a:ea typeface="+mj-ea"/>
                <a:cs typeface="+mj-cs"/>
              </a:defRPr>
            </a:lvl1pPr>
          </a:lstStyle>
          <a:p>
            <a:r>
              <a:rPr lang="en-US" smtClean="0"/>
              <a:t>Click to edit Master title style</a:t>
            </a:r>
            <a:endParaRPr lang="en-US" dirty="0"/>
          </a:p>
        </p:txBody>
      </p:sp>
    </p:spTree>
  </p:cSld>
  <p:clrMapOvr>
    <a:masterClrMapping/>
  </p:clrMapOvr>
  <p:transition>
    <p:wipe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Bullet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9702" y="432215"/>
            <a:ext cx="8588861" cy="838200"/>
          </a:xfrm>
        </p:spPr>
        <p:txBody>
          <a:bodyPr/>
          <a:lstStyle>
            <a:lvl1pPr algn="l" defTabSz="914400" rtl="0" eaLnBrk="1" latinLnBrk="0" hangingPunct="1">
              <a:lnSpc>
                <a:spcPct val="80000"/>
              </a:lnSpc>
              <a:spcBef>
                <a:spcPct val="0"/>
              </a:spcBef>
              <a:buNone/>
              <a:defRPr lang="en-US" sz="36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4_Title Slide Gradi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Rectangle 4"/>
          <p:cNvSpPr>
            <a:spLocks noChangeArrowheads="1"/>
          </p:cNvSpPr>
          <p:nvPr/>
        </p:nvSpPr>
        <p:spPr bwMode="ltGray">
          <a:xfrm>
            <a:off x="250825" y="6586538"/>
            <a:ext cx="3421063" cy="174625"/>
          </a:xfrm>
          <a:prstGeom prst="rect">
            <a:avLst/>
          </a:prstGeom>
          <a:noFill/>
          <a:ln w="9525">
            <a:noFill/>
            <a:miter lim="800000"/>
            <a:headEnd/>
            <a:tailEnd/>
          </a:ln>
          <a:effectLst/>
        </p:spPr>
        <p:txBody>
          <a:bodyPr lIns="82124" tIns="41061" rIns="82124" bIns="41061" anchor="b">
            <a:spAutoFit/>
          </a:bodyPr>
          <a:lstStyle/>
          <a:p>
            <a:pPr defTabSz="814388">
              <a:defRPr/>
            </a:pPr>
            <a:r>
              <a:rPr lang="en-US" sz="600" dirty="0">
                <a:solidFill>
                  <a:srgbClr val="FFFFFF"/>
                </a:solidFill>
                <a:latin typeface="+mj-lt"/>
              </a:rPr>
              <a:t>© 2010 Cisco and/or its affiliates. All rights reserved.</a:t>
            </a:r>
          </a:p>
        </p:txBody>
      </p:sp>
      <p:grpSp>
        <p:nvGrpSpPr>
          <p:cNvPr id="4" name="Group 38"/>
          <p:cNvGrpSpPr/>
          <p:nvPr/>
        </p:nvGrpSpPr>
        <p:grpSpPr>
          <a:xfrm>
            <a:off x="341314" y="311151"/>
            <a:ext cx="829170" cy="438358"/>
            <a:chOff x="609600" y="528537"/>
            <a:chExt cx="1444734" cy="763789"/>
          </a:xfrm>
          <a:solidFill>
            <a:schemeClr val="bg1"/>
          </a:solidFill>
        </p:grpSpPr>
        <p:sp>
          <p:nvSpPr>
            <p:cNvPr id="8" name="Rectangle 72"/>
            <p:cNvSpPr>
              <a:spLocks noChangeArrowheads="1"/>
            </p:cNvSpPr>
            <p:nvPr/>
          </p:nvSpPr>
          <p:spPr bwMode="black">
            <a:xfrm>
              <a:off x="1016578" y="1035681"/>
              <a:ext cx="65914" cy="249730"/>
            </a:xfrm>
            <a:prstGeom prst="rect">
              <a:avLst/>
            </a:prstGeom>
            <a:grpFill/>
            <a:ln w="9525">
              <a:noFill/>
              <a:miter lim="800000"/>
              <a:headEnd/>
              <a:tailEnd/>
            </a:ln>
          </p:spPr>
          <p:txBody>
            <a:bodyPr/>
            <a:lstStyle/>
            <a:p>
              <a:pPr>
                <a:defRPr/>
              </a:pPr>
              <a:endParaRPr lang="en-US" dirty="0">
                <a:latin typeface="+mj-lt"/>
              </a:endParaRPr>
            </a:p>
          </p:txBody>
        </p:sp>
        <p:sp>
          <p:nvSpPr>
            <p:cNvPr id="9" name="Freeform 73"/>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a:defRPr/>
              </a:pPr>
              <a:endParaRPr lang="en-US" dirty="0">
                <a:latin typeface="+mj-lt"/>
              </a:endParaRPr>
            </a:p>
          </p:txBody>
        </p:sp>
        <p:sp>
          <p:nvSpPr>
            <p:cNvPr id="10" name="Freeform 74"/>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a:defRPr/>
              </a:pPr>
              <a:endParaRPr lang="en-US" dirty="0">
                <a:latin typeface="+mj-lt"/>
              </a:endParaRPr>
            </a:p>
          </p:txBody>
        </p:sp>
        <p:sp>
          <p:nvSpPr>
            <p:cNvPr id="11" name="Freeform 75"/>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a:defRPr/>
              </a:pPr>
              <a:endParaRPr lang="en-US" dirty="0">
                <a:latin typeface="+mj-lt"/>
              </a:endParaRPr>
            </a:p>
          </p:txBody>
        </p:sp>
        <p:sp>
          <p:nvSpPr>
            <p:cNvPr id="12" name="Freeform 76"/>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a:defRPr/>
              </a:pPr>
              <a:endParaRPr lang="en-US" dirty="0">
                <a:latin typeface="+mj-lt"/>
              </a:endParaRPr>
            </a:p>
          </p:txBody>
        </p:sp>
        <p:sp>
          <p:nvSpPr>
            <p:cNvPr id="13" name="Freeform 91"/>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a:defRPr/>
              </a:pPr>
              <a:endParaRPr lang="en-US" dirty="0">
                <a:latin typeface="+mj-lt"/>
              </a:endParaRPr>
            </a:p>
          </p:txBody>
        </p:sp>
        <p:sp>
          <p:nvSpPr>
            <p:cNvPr id="14" name="Freeform 92"/>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a:defRPr/>
              </a:pPr>
              <a:endParaRPr lang="en-US" dirty="0">
                <a:latin typeface="+mj-lt"/>
              </a:endParaRPr>
            </a:p>
          </p:txBody>
        </p:sp>
        <p:sp>
          <p:nvSpPr>
            <p:cNvPr id="15" name="Freeform 93"/>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a:defRPr/>
              </a:pPr>
              <a:endParaRPr lang="en-US" dirty="0">
                <a:latin typeface="+mj-lt"/>
              </a:endParaRPr>
            </a:p>
          </p:txBody>
        </p:sp>
        <p:sp>
          <p:nvSpPr>
            <p:cNvPr id="16" name="Freeform 94"/>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a:defRPr/>
              </a:pPr>
              <a:endParaRPr lang="en-US" dirty="0">
                <a:latin typeface="+mj-lt"/>
              </a:endParaRPr>
            </a:p>
          </p:txBody>
        </p:sp>
        <p:sp>
          <p:nvSpPr>
            <p:cNvPr id="17" name="Freeform 95"/>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a:defRPr/>
              </a:pPr>
              <a:endParaRPr lang="en-US" dirty="0">
                <a:latin typeface="+mj-lt"/>
              </a:endParaRPr>
            </a:p>
          </p:txBody>
        </p:sp>
        <p:sp>
          <p:nvSpPr>
            <p:cNvPr id="18" name="Freeform 96"/>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a:defRPr/>
              </a:pPr>
              <a:endParaRPr lang="en-US" dirty="0">
                <a:latin typeface="+mj-lt"/>
              </a:endParaRPr>
            </a:p>
          </p:txBody>
        </p:sp>
        <p:sp>
          <p:nvSpPr>
            <p:cNvPr id="19" name="Freeform 97"/>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a:defRPr/>
              </a:pPr>
              <a:endParaRPr lang="en-US" dirty="0">
                <a:latin typeface="+mj-lt"/>
              </a:endParaRPr>
            </a:p>
          </p:txBody>
        </p:sp>
        <p:sp>
          <p:nvSpPr>
            <p:cNvPr id="20" name="Freeform 98"/>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a:defRPr/>
              </a:pPr>
              <a:endParaRPr lang="en-US" dirty="0">
                <a:latin typeface="+mj-lt"/>
              </a:endParaRPr>
            </a:p>
          </p:txBody>
        </p:sp>
        <p:sp>
          <p:nvSpPr>
            <p:cNvPr id="21" name="Freeform 99"/>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a:defRPr/>
              </a:pPr>
              <a:endParaRPr lang="en-US" dirty="0">
                <a:latin typeface="+mj-lt"/>
              </a:endParaRPr>
            </a:p>
          </p:txBody>
        </p:sp>
      </p:grpSp>
      <p:sp>
        <p:nvSpPr>
          <p:cNvPr id="2" name="Title 1"/>
          <p:cNvSpPr>
            <a:spLocks noGrp="1"/>
          </p:cNvSpPr>
          <p:nvPr>
            <p:ph type="ctrTitle"/>
          </p:nvPr>
        </p:nvSpPr>
        <p:spPr>
          <a:xfrm>
            <a:off x="221393" y="1236689"/>
            <a:ext cx="8112125" cy="2918779"/>
          </a:xfrm>
        </p:spPr>
        <p:txBody>
          <a:bodyPr/>
          <a:lstStyle>
            <a:lvl1pPr>
              <a:lnSpc>
                <a:spcPct val="90000"/>
              </a:lnSpc>
              <a:defRPr lang="en-US" sz="5400" b="0" kern="1200" spc="0" baseline="0" dirty="0">
                <a:solidFill>
                  <a:srgbClr val="FFFFFF"/>
                </a:solidFill>
                <a:latin typeface="+mj-lt"/>
                <a:ea typeface="+mj-ea"/>
                <a:cs typeface="+mj-cs"/>
              </a:defRPr>
            </a:lvl1pPr>
          </a:lstStyle>
          <a:p>
            <a:r>
              <a:rPr lang="en-US" smtClean="0"/>
              <a:t>Click to edit Master title style</a:t>
            </a:r>
            <a:endParaRPr lang="en-US" dirty="0"/>
          </a:p>
        </p:txBody>
      </p:sp>
      <p:sp>
        <p:nvSpPr>
          <p:cNvPr id="3" name="Subtitle 2"/>
          <p:cNvSpPr>
            <a:spLocks noGrp="1"/>
          </p:cNvSpPr>
          <p:nvPr>
            <p:ph type="subTitle" idx="1"/>
          </p:nvPr>
        </p:nvSpPr>
        <p:spPr>
          <a:xfrm>
            <a:off x="236383" y="4464068"/>
            <a:ext cx="8112126" cy="384175"/>
          </a:xfrm>
        </p:spPr>
        <p:txBody>
          <a:bodyPr anchor="b">
            <a:noAutofit/>
          </a:bodyPr>
          <a:lstStyle>
            <a:lvl1pPr marL="0" indent="0" algn="l">
              <a:buNone/>
              <a:defRPr lang="en-US" sz="2000" b="0" kern="1200" dirty="0">
                <a:solidFill>
                  <a:schemeClr val="bg1"/>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1" name="Text Placeholder 40"/>
          <p:cNvSpPr>
            <a:spLocks noGrp="1"/>
          </p:cNvSpPr>
          <p:nvPr>
            <p:ph type="body" sz="quarter" idx="10"/>
          </p:nvPr>
        </p:nvSpPr>
        <p:spPr>
          <a:xfrm>
            <a:off x="236383" y="4768852"/>
            <a:ext cx="8097838" cy="384175"/>
          </a:xfrm>
        </p:spPr>
        <p:txBody>
          <a:bodyPr/>
          <a:lstStyle>
            <a:lvl1pPr marL="0" indent="0">
              <a:buFontTx/>
              <a:buNone/>
              <a:defRPr lang="en-US" sz="1800" b="0" kern="1200" dirty="0">
                <a:solidFill>
                  <a:schemeClr val="bg1"/>
                </a:solidFill>
                <a:latin typeface="+mj-lt"/>
                <a:ea typeface="+mn-ea"/>
                <a:cs typeface="+mn-cs"/>
              </a:defRPr>
            </a:lvl1pPr>
            <a:lvl2pPr marL="0" indent="0">
              <a:buFontTx/>
              <a:buNone/>
              <a:defRPr lang="en-US" sz="2000" kern="1200" dirty="0" smtClean="0">
                <a:solidFill>
                  <a:schemeClr val="bg1"/>
                </a:solidFill>
                <a:latin typeface="+mj-lt"/>
                <a:ea typeface="+mn-ea"/>
                <a:cs typeface="+mn-cs"/>
              </a:defRPr>
            </a:lvl2pPr>
            <a:lvl3pPr marL="0" indent="0">
              <a:buFontTx/>
              <a:buNone/>
              <a:defRPr lang="en-US" sz="2000" kern="1200" dirty="0" smtClean="0">
                <a:solidFill>
                  <a:schemeClr val="bg1"/>
                </a:solidFill>
                <a:latin typeface="+mj-lt"/>
                <a:ea typeface="+mn-ea"/>
                <a:cs typeface="+mn-cs"/>
              </a:defRPr>
            </a:lvl3pPr>
            <a:lvl4pPr marL="0" indent="0">
              <a:buFontTx/>
              <a:buNone/>
              <a:defRPr lang="en-US" sz="2000" kern="1200" dirty="0" smtClean="0">
                <a:solidFill>
                  <a:schemeClr val="bg1"/>
                </a:solidFill>
                <a:latin typeface="+mj-lt"/>
                <a:ea typeface="+mn-ea"/>
                <a:cs typeface="+mn-cs"/>
              </a:defRPr>
            </a:lvl4pPr>
            <a:lvl5pPr marL="0" indent="0">
              <a:buFontTx/>
              <a:buNone/>
              <a:defRPr lang="en-US" sz="2000" kern="1200" dirty="0" smtClean="0">
                <a:solidFill>
                  <a:schemeClr val="bg1"/>
                </a:solidFill>
                <a:latin typeface="+mj-lt"/>
                <a:ea typeface="+mn-ea"/>
                <a:cs typeface="+mn-cs"/>
              </a:defRPr>
            </a:lvl5pPr>
          </a:lstStyle>
          <a:p>
            <a:pPr lvl="0"/>
            <a:r>
              <a:rPr lang="en-US" smtClean="0"/>
              <a:t>Click to edit Master text styles</a:t>
            </a:r>
          </a:p>
        </p:txBody>
      </p:sp>
      <p:sp>
        <p:nvSpPr>
          <p:cNvPr id="44" name="Text Placeholder 43"/>
          <p:cNvSpPr>
            <a:spLocks noGrp="1"/>
          </p:cNvSpPr>
          <p:nvPr>
            <p:ph type="body" sz="quarter" idx="11"/>
          </p:nvPr>
        </p:nvSpPr>
        <p:spPr>
          <a:xfrm>
            <a:off x="236538" y="5232770"/>
            <a:ext cx="8112125" cy="384175"/>
          </a:xfrm>
        </p:spPr>
        <p:txBody>
          <a:bodyPr/>
          <a:lstStyle>
            <a:lvl1pPr marL="0" indent="0">
              <a:buFontTx/>
              <a:buNone/>
              <a:defRPr lang="en-US" sz="1400" b="0" kern="1200" dirty="0">
                <a:solidFill>
                  <a:schemeClr val="bg1"/>
                </a:solidFill>
                <a:latin typeface="+mj-lt"/>
                <a:ea typeface="+mn-ea"/>
                <a:cs typeface="+mn-cs"/>
              </a:defRPr>
            </a:lvl1pPr>
            <a:lvl2pPr>
              <a:defRPr lang="en-US" sz="2000" kern="1200" dirty="0" smtClean="0">
                <a:solidFill>
                  <a:schemeClr val="bg1"/>
                </a:solidFill>
                <a:latin typeface="+mj-lt"/>
                <a:ea typeface="+mn-ea"/>
                <a:cs typeface="+mn-cs"/>
              </a:defRPr>
            </a:lvl2pPr>
            <a:lvl3pPr>
              <a:defRPr lang="en-US" sz="2000" kern="1200" dirty="0" smtClean="0">
                <a:solidFill>
                  <a:schemeClr val="bg1"/>
                </a:solidFill>
                <a:latin typeface="+mj-lt"/>
                <a:ea typeface="+mn-ea"/>
                <a:cs typeface="+mn-cs"/>
              </a:defRPr>
            </a:lvl3pPr>
            <a:lvl4pPr>
              <a:defRPr lang="en-US" sz="2000" kern="1200" dirty="0" smtClean="0">
                <a:solidFill>
                  <a:schemeClr val="bg1"/>
                </a:solidFill>
                <a:latin typeface="+mj-lt"/>
                <a:ea typeface="+mn-ea"/>
                <a:cs typeface="+mn-cs"/>
              </a:defRPr>
            </a:lvl4pPr>
            <a:lvl5pPr>
              <a:defRPr lang="en-US" sz="2000" kern="1200" dirty="0" smtClean="0">
                <a:solidFill>
                  <a:schemeClr val="bg1"/>
                </a:solidFill>
                <a:latin typeface="+mj-lt"/>
                <a:ea typeface="+mn-ea"/>
                <a:cs typeface="+mn-cs"/>
              </a:defRPr>
            </a:lvl5pPr>
          </a:lstStyle>
          <a:p>
            <a:pPr lvl="0"/>
            <a:r>
              <a:rPr lang="en-US" smtClean="0"/>
              <a:t>Click to edit Master text styles</a:t>
            </a:r>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gue">
    <p:spTree>
      <p:nvGrpSpPr>
        <p:cNvPr id="1" name=""/>
        <p:cNvGrpSpPr/>
        <p:nvPr/>
      </p:nvGrpSpPr>
      <p:grpSpPr>
        <a:xfrm>
          <a:off x="0" y="0"/>
          <a:ext cx="0" cy="0"/>
          <a:chOff x="0" y="0"/>
          <a:chExt cx="0" cy="0"/>
        </a:xfrm>
      </p:grpSpPr>
      <p:sp>
        <p:nvSpPr>
          <p:cNvPr id="2" name="Title 1"/>
          <p:cNvSpPr>
            <a:spLocks noGrp="1"/>
          </p:cNvSpPr>
          <p:nvPr>
            <p:ph type="ctrTitle"/>
          </p:nvPr>
        </p:nvSpPr>
        <p:spPr>
          <a:xfrm>
            <a:off x="221393" y="399143"/>
            <a:ext cx="8112125" cy="2407042"/>
          </a:xfrm>
        </p:spPr>
        <p:txBody>
          <a:bodyPr/>
          <a:lstStyle>
            <a:lvl1pPr algn="l" defTabSz="914400" rtl="0" eaLnBrk="1" latinLnBrk="0" hangingPunct="1">
              <a:lnSpc>
                <a:spcPct val="80000"/>
              </a:lnSpc>
              <a:spcBef>
                <a:spcPct val="0"/>
              </a:spcBef>
              <a:buNone/>
              <a:defRPr lang="en-US" sz="5400" b="0" kern="1200" spc="0" baseline="0" dirty="0">
                <a:solidFill>
                  <a:srgbClr val="2B348E"/>
                </a:solidFill>
                <a:latin typeface="+mj-lt"/>
                <a:ea typeface="+mj-ea"/>
                <a:cs typeface="+mj-cs"/>
              </a:defRPr>
            </a:lvl1pPr>
          </a:lstStyle>
          <a:p>
            <a:r>
              <a:rPr lang="en-US" smtClean="0"/>
              <a:t>Click to edit Master title style</a:t>
            </a:r>
            <a:endParaRPr lang="en-US" dirty="0"/>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Segue">
    <p:spTree>
      <p:nvGrpSpPr>
        <p:cNvPr id="1" name=""/>
        <p:cNvGrpSpPr/>
        <p:nvPr/>
      </p:nvGrpSpPr>
      <p:grpSpPr>
        <a:xfrm>
          <a:off x="0" y="0"/>
          <a:ext cx="0" cy="0"/>
          <a:chOff x="0" y="0"/>
          <a:chExt cx="0" cy="0"/>
        </a:xfrm>
      </p:grpSpPr>
      <p:sp>
        <p:nvSpPr>
          <p:cNvPr id="3" name="Rectangle 5"/>
          <p:cNvSpPr>
            <a:spLocks noChangeArrowheads="1"/>
          </p:cNvSpPr>
          <p:nvPr/>
        </p:nvSpPr>
        <p:spPr bwMode="ltGray">
          <a:xfrm>
            <a:off x="7986480" y="6584318"/>
            <a:ext cx="589195" cy="175257"/>
          </a:xfrm>
          <a:prstGeom prst="rect">
            <a:avLst/>
          </a:prstGeom>
          <a:noFill/>
          <a:ln w="9525">
            <a:noFill/>
            <a:miter lim="800000"/>
            <a:headEnd/>
            <a:tailEnd/>
          </a:ln>
          <a:effectLst/>
        </p:spPr>
        <p:txBody>
          <a:bodyPr wrap="none" lIns="82124" tIns="41061" rIns="82124" bIns="41061" anchor="b">
            <a:spAutoFit/>
          </a:bodyPr>
          <a:lstStyle/>
          <a:p>
            <a:pPr algn="r" defTabSz="814388">
              <a:defRPr/>
            </a:pPr>
            <a:r>
              <a:rPr lang="en-US" sz="600" dirty="0" smtClean="0">
                <a:solidFill>
                  <a:srgbClr val="C0C0C0"/>
                </a:solidFill>
                <a:latin typeface="+mj-lt"/>
              </a:rPr>
              <a:t>Cisco Public</a:t>
            </a:r>
            <a:endParaRPr lang="en-US" sz="600" dirty="0">
              <a:solidFill>
                <a:srgbClr val="C0C0C0"/>
              </a:solidFill>
              <a:latin typeface="+mj-lt"/>
            </a:endParaRPr>
          </a:p>
        </p:txBody>
      </p:sp>
      <p:sp>
        <p:nvSpPr>
          <p:cNvPr id="4" name="Rectangle 4"/>
          <p:cNvSpPr>
            <a:spLocks noChangeArrowheads="1"/>
          </p:cNvSpPr>
          <p:nvPr/>
        </p:nvSpPr>
        <p:spPr bwMode="ltGray">
          <a:xfrm>
            <a:off x="250825" y="6586538"/>
            <a:ext cx="3421063" cy="174625"/>
          </a:xfrm>
          <a:prstGeom prst="rect">
            <a:avLst/>
          </a:prstGeom>
          <a:noFill/>
          <a:ln w="9525">
            <a:noFill/>
            <a:miter lim="800000"/>
            <a:headEnd/>
            <a:tailEnd/>
          </a:ln>
          <a:effectLst/>
        </p:spPr>
        <p:txBody>
          <a:bodyPr lIns="82124" tIns="41061" rIns="82124" bIns="41061" anchor="b">
            <a:spAutoFit/>
          </a:bodyPr>
          <a:lstStyle/>
          <a:p>
            <a:pPr defTabSz="814388">
              <a:defRPr/>
            </a:pPr>
            <a:r>
              <a:rPr lang="en-US" sz="600" dirty="0">
                <a:solidFill>
                  <a:srgbClr val="C0C0C0"/>
                </a:solidFill>
                <a:latin typeface="+mj-lt"/>
              </a:rPr>
              <a:t>© 2010 Cisco and/or its affiliates. All rights reserved.</a:t>
            </a:r>
          </a:p>
        </p:txBody>
      </p:sp>
      <p:sp>
        <p:nvSpPr>
          <p:cNvPr id="5" name="Rectangle 7"/>
          <p:cNvSpPr>
            <a:spLocks noChangeArrowheads="1"/>
          </p:cNvSpPr>
          <p:nvPr/>
        </p:nvSpPr>
        <p:spPr bwMode="ltGray">
          <a:xfrm>
            <a:off x="8640763" y="6580188"/>
            <a:ext cx="260350" cy="176212"/>
          </a:xfrm>
          <a:prstGeom prst="rect">
            <a:avLst/>
          </a:prstGeom>
          <a:noFill/>
          <a:ln w="9525" algn="ctr">
            <a:noFill/>
            <a:miter lim="800000"/>
            <a:headEnd/>
            <a:tailEnd/>
          </a:ln>
          <a:effectLst/>
        </p:spPr>
        <p:txBody>
          <a:bodyPr wrap="none" lIns="82124" tIns="41061" rIns="82124" bIns="41061" anchor="b">
            <a:spAutoFit/>
          </a:bodyPr>
          <a:lstStyle/>
          <a:p>
            <a:pPr algn="r" defTabSz="814388">
              <a:defRPr/>
            </a:pPr>
            <a:fld id="{08AC6F94-E3A8-4363-9D0D-88DAEB94A4C1}" type="slidenum">
              <a:rPr lang="en-US" sz="600">
                <a:solidFill>
                  <a:srgbClr val="C0C0C0"/>
                </a:solidFill>
                <a:latin typeface="+mj-lt"/>
              </a:rPr>
              <a:pPr algn="r" defTabSz="814388">
                <a:defRPr/>
              </a:pPr>
              <a:t>‹#›</a:t>
            </a:fld>
            <a:endParaRPr lang="en-US" sz="600" dirty="0">
              <a:solidFill>
                <a:srgbClr val="C0C0C0"/>
              </a:solidFill>
              <a:latin typeface="+mj-lt"/>
            </a:endParaRPr>
          </a:p>
        </p:txBody>
      </p:sp>
      <p:sp>
        <p:nvSpPr>
          <p:cNvPr id="2" name="Title 1"/>
          <p:cNvSpPr>
            <a:spLocks noGrp="1"/>
          </p:cNvSpPr>
          <p:nvPr>
            <p:ph type="ctrTitle"/>
          </p:nvPr>
        </p:nvSpPr>
        <p:spPr>
          <a:xfrm>
            <a:off x="221393" y="1967967"/>
            <a:ext cx="8112125" cy="2407042"/>
          </a:xfrm>
        </p:spPr>
        <p:txBody>
          <a:bodyPr/>
          <a:lstStyle>
            <a:lvl1pPr algn="l" defTabSz="914400" rtl="0" eaLnBrk="1" latinLnBrk="0" hangingPunct="1">
              <a:lnSpc>
                <a:spcPct val="80000"/>
              </a:lnSpc>
              <a:spcBef>
                <a:spcPct val="0"/>
              </a:spcBef>
              <a:buNone/>
              <a:defRPr lang="en-US" sz="5400" b="0" kern="1200" spc="0" baseline="0" dirty="0">
                <a:solidFill>
                  <a:srgbClr val="2B348E"/>
                </a:solidFill>
                <a:latin typeface="+mj-lt"/>
                <a:ea typeface="+mj-ea"/>
                <a:cs typeface="+mj-cs"/>
              </a:defRPr>
            </a:lvl1pPr>
          </a:lstStyle>
          <a:p>
            <a:r>
              <a:rPr lang="en-US" smtClean="0"/>
              <a:t>Click to edit Master title style</a:t>
            </a:r>
            <a:endParaRPr lang="en-US" dirty="0"/>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ullet">
    <p:spTree>
      <p:nvGrpSpPr>
        <p:cNvPr id="1" name=""/>
        <p:cNvGrpSpPr/>
        <p:nvPr/>
      </p:nvGrpSpPr>
      <p:grpSpPr>
        <a:xfrm>
          <a:off x="0" y="0"/>
          <a:ext cx="0" cy="0"/>
          <a:chOff x="0" y="0"/>
          <a:chExt cx="0" cy="0"/>
        </a:xfrm>
      </p:grpSpPr>
      <p:sp>
        <p:nvSpPr>
          <p:cNvPr id="2" name="Title 1"/>
          <p:cNvSpPr>
            <a:spLocks noGrp="1"/>
          </p:cNvSpPr>
          <p:nvPr>
            <p:ph type="title"/>
          </p:nvPr>
        </p:nvSpPr>
        <p:spPr>
          <a:xfrm>
            <a:off x="229702" y="432215"/>
            <a:ext cx="8588861" cy="838200"/>
          </a:xfrm>
        </p:spPr>
        <p:txBody>
          <a:bodyPr/>
          <a:lstStyle>
            <a:lvl1pPr algn="l" defTabSz="914400" rtl="0" eaLnBrk="1" latinLnBrk="0" hangingPunct="1">
              <a:lnSpc>
                <a:spcPct val="80000"/>
              </a:lnSpc>
              <a:spcBef>
                <a:spcPct val="0"/>
              </a:spcBef>
              <a:buNone/>
              <a:defRPr lang="en-US" sz="3600" b="0" kern="1200" spc="0" baseline="0" dirty="0">
                <a:solidFill>
                  <a:srgbClr val="2B348E"/>
                </a:soli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39713" y="1344168"/>
            <a:ext cx="8578850" cy="4965192"/>
          </a:xfrm>
        </p:spPr>
        <p:txBody>
          <a:bodyPr/>
          <a:lstStyle>
            <a:lvl1pPr>
              <a:lnSpc>
                <a:spcPct val="95000"/>
              </a:lnSpc>
              <a:spcBef>
                <a:spcPts val="1480"/>
              </a:spcBef>
              <a:defRPr sz="2200">
                <a:solidFill>
                  <a:srgbClr val="2B348E"/>
                </a:solidFill>
                <a:latin typeface="+mj-lt"/>
              </a:defRPr>
            </a:lvl1pPr>
            <a:lvl2pPr>
              <a:lnSpc>
                <a:spcPct val="95000"/>
              </a:lnSpc>
              <a:spcBef>
                <a:spcPts val="600"/>
              </a:spcBef>
              <a:defRPr>
                <a:solidFill>
                  <a:srgbClr val="2B348E"/>
                </a:solidFill>
                <a:latin typeface="+mj-lt"/>
              </a:defRPr>
            </a:lvl2pPr>
            <a:lvl3pPr>
              <a:defRPr>
                <a:solidFill>
                  <a:srgbClr val="2B348E"/>
                </a:solidFill>
                <a:latin typeface="+mj-lt"/>
              </a:defRPr>
            </a:lvl3pPr>
            <a:lvl4pPr>
              <a:defRPr>
                <a:solidFill>
                  <a:srgbClr val="2B348E"/>
                </a:solidFill>
                <a:latin typeface="+mj-lt"/>
              </a:defRPr>
            </a:lvl4pPr>
            <a:lvl5pPr>
              <a:defRPr>
                <a:solidFill>
                  <a:srgbClr val="2B348E"/>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ullet_Heavy Text">
    <p:spTree>
      <p:nvGrpSpPr>
        <p:cNvPr id="1" name=""/>
        <p:cNvGrpSpPr/>
        <p:nvPr/>
      </p:nvGrpSpPr>
      <p:grpSpPr>
        <a:xfrm>
          <a:off x="0" y="0"/>
          <a:ext cx="0" cy="0"/>
          <a:chOff x="0" y="0"/>
          <a:chExt cx="0" cy="0"/>
        </a:xfrm>
      </p:grpSpPr>
      <p:sp>
        <p:nvSpPr>
          <p:cNvPr id="2" name="Title 1"/>
          <p:cNvSpPr>
            <a:spLocks noGrp="1"/>
          </p:cNvSpPr>
          <p:nvPr>
            <p:ph type="title"/>
          </p:nvPr>
        </p:nvSpPr>
        <p:spPr>
          <a:xfrm>
            <a:off x="229702" y="432215"/>
            <a:ext cx="8588861" cy="838200"/>
          </a:xfrm>
        </p:spPr>
        <p:txBody>
          <a:bodyPr/>
          <a:lstStyle>
            <a:lvl1pPr algn="l" defTabSz="914400" rtl="0" eaLnBrk="1" latinLnBrk="0" hangingPunct="1">
              <a:lnSpc>
                <a:spcPct val="80000"/>
              </a:lnSpc>
              <a:spcBef>
                <a:spcPct val="0"/>
              </a:spcBef>
              <a:buNone/>
              <a:defRPr lang="en-US" sz="3600" b="0" kern="1200" spc="0" baseline="0" dirty="0">
                <a:solidFill>
                  <a:srgbClr val="2B348E"/>
                </a:solidFill>
                <a:latin typeface="+mj-lt"/>
                <a:ea typeface="+mj-ea"/>
                <a:cs typeface="+mj-cs"/>
              </a:defRPr>
            </a:lvl1pPr>
          </a:lstStyle>
          <a:p>
            <a:r>
              <a:rPr lang="en-US" smtClean="0"/>
              <a:t>Click to edit Master title style</a:t>
            </a:r>
            <a:endParaRPr lang="en-US" dirty="0"/>
          </a:p>
        </p:txBody>
      </p:sp>
      <p:sp>
        <p:nvSpPr>
          <p:cNvPr id="4" name="Text Placeholder 3"/>
          <p:cNvSpPr>
            <a:spLocks noGrp="1" noChangeAspect="1"/>
          </p:cNvSpPr>
          <p:nvPr>
            <p:ph type="body" sz="quarter" idx="10"/>
          </p:nvPr>
        </p:nvSpPr>
        <p:spPr>
          <a:xfrm>
            <a:off x="239713" y="1339745"/>
            <a:ext cx="4122425" cy="4965700"/>
          </a:xfrm>
        </p:spPr>
        <p:txBody>
          <a:bodyPr>
            <a:noAutofit/>
          </a:bodyPr>
          <a:lstStyle>
            <a:lvl1pPr>
              <a:lnSpc>
                <a:spcPct val="95000"/>
              </a:lnSpc>
              <a:spcBef>
                <a:spcPts val="1480"/>
              </a:spcBef>
              <a:defRPr sz="1800">
                <a:solidFill>
                  <a:srgbClr val="2B348E"/>
                </a:solidFill>
                <a:latin typeface="+mj-lt"/>
              </a:defRPr>
            </a:lvl1pPr>
            <a:lvl2pPr>
              <a:lnSpc>
                <a:spcPct val="95000"/>
              </a:lnSpc>
              <a:spcBef>
                <a:spcPts val="600"/>
              </a:spcBef>
              <a:defRPr sz="1400">
                <a:solidFill>
                  <a:srgbClr val="2B348E"/>
                </a:solidFill>
                <a:latin typeface="+mj-lt"/>
              </a:defRPr>
            </a:lvl2pPr>
            <a:lvl3pPr>
              <a:defRPr sz="1200">
                <a:solidFill>
                  <a:srgbClr val="2B348E"/>
                </a:solidFill>
                <a:latin typeface="+mj-lt"/>
              </a:defRPr>
            </a:lvl3pPr>
            <a:lvl4pPr>
              <a:defRPr sz="1100">
                <a:solidFill>
                  <a:srgbClr val="2B348E"/>
                </a:solidFill>
                <a:latin typeface="+mj-lt"/>
              </a:defRPr>
            </a:lvl4pPr>
            <a:lvl5pPr>
              <a:defRPr sz="1100">
                <a:solidFill>
                  <a:srgbClr val="2B348E"/>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706781" y="1339745"/>
            <a:ext cx="4122425" cy="4965700"/>
          </a:xfrm>
        </p:spPr>
        <p:txBody>
          <a:bodyPr>
            <a:noAutofit/>
          </a:bodyPr>
          <a:lstStyle>
            <a:lvl1pPr>
              <a:lnSpc>
                <a:spcPct val="95000"/>
              </a:lnSpc>
              <a:spcBef>
                <a:spcPts val="1480"/>
              </a:spcBef>
              <a:defRPr sz="1800">
                <a:solidFill>
                  <a:srgbClr val="2B348E"/>
                </a:solidFill>
                <a:latin typeface="+mj-lt"/>
              </a:defRPr>
            </a:lvl1pPr>
            <a:lvl2pPr>
              <a:lnSpc>
                <a:spcPct val="95000"/>
              </a:lnSpc>
              <a:spcBef>
                <a:spcPts val="600"/>
              </a:spcBef>
              <a:defRPr sz="1400">
                <a:solidFill>
                  <a:srgbClr val="2B348E"/>
                </a:solidFill>
                <a:latin typeface="+mj-lt"/>
              </a:defRPr>
            </a:lvl2pPr>
            <a:lvl3pPr>
              <a:defRPr sz="1200">
                <a:solidFill>
                  <a:srgbClr val="2B348E"/>
                </a:solidFill>
                <a:latin typeface="+mj-lt"/>
              </a:defRPr>
            </a:lvl3pPr>
            <a:lvl4pPr>
              <a:defRPr sz="1100">
                <a:solidFill>
                  <a:srgbClr val="2B348E"/>
                </a:solidFill>
                <a:latin typeface="+mj-lt"/>
              </a:defRPr>
            </a:lvl4pPr>
            <a:lvl5pPr>
              <a:defRPr sz="1100">
                <a:solidFill>
                  <a:srgbClr val="2B348E"/>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30188" y="431800"/>
            <a:ext cx="8588375" cy="838200"/>
          </a:xfrm>
          <a:prstGeom prst="rect">
            <a:avLst/>
          </a:prstGeom>
          <a:noFill/>
          <a:ln w="9525">
            <a:noFill/>
            <a:miter lim="800000"/>
            <a:headEnd/>
            <a:tailEnd/>
          </a:ln>
        </p:spPr>
        <p:txBody>
          <a:bodyPr vert="horz" wrap="square" lIns="82296" tIns="45720" rIns="82296" bIns="45720" numCol="1" anchor="b" anchorCtr="0" compatLnSpc="1">
            <a:prstTxWarp prst="textNoShape">
              <a:avLst/>
            </a:prstTxWarp>
          </a:bodyPr>
          <a:lstStyle/>
          <a:p>
            <a:pPr lvl="0"/>
            <a:r>
              <a:rPr lang="en-US" smtClean="0"/>
              <a:t>Slide Title Goes Here</a:t>
            </a:r>
          </a:p>
        </p:txBody>
      </p:sp>
      <p:sp>
        <p:nvSpPr>
          <p:cNvPr id="1027" name="Text Placeholder 2"/>
          <p:cNvSpPr>
            <a:spLocks noGrp="1"/>
          </p:cNvSpPr>
          <p:nvPr>
            <p:ph type="body" idx="1"/>
          </p:nvPr>
        </p:nvSpPr>
        <p:spPr bwMode="auto">
          <a:xfrm>
            <a:off x="230188" y="1339850"/>
            <a:ext cx="8550275" cy="4965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Rectangle 4"/>
          <p:cNvSpPr>
            <a:spLocks noChangeArrowheads="1"/>
          </p:cNvSpPr>
          <p:nvPr/>
        </p:nvSpPr>
        <p:spPr bwMode="ltGray">
          <a:xfrm>
            <a:off x="250825" y="6586538"/>
            <a:ext cx="3421063" cy="174625"/>
          </a:xfrm>
          <a:prstGeom prst="rect">
            <a:avLst/>
          </a:prstGeom>
          <a:noFill/>
          <a:ln w="9525">
            <a:noFill/>
            <a:miter lim="800000"/>
            <a:headEnd/>
            <a:tailEnd/>
          </a:ln>
          <a:effectLst/>
        </p:spPr>
        <p:txBody>
          <a:bodyPr lIns="82124" tIns="41061" rIns="82124" bIns="41061" anchor="b">
            <a:spAutoFit/>
          </a:bodyPr>
          <a:lstStyle/>
          <a:p>
            <a:pPr defTabSz="814388">
              <a:defRPr/>
            </a:pPr>
            <a:r>
              <a:rPr lang="en-US" sz="600" dirty="0">
                <a:solidFill>
                  <a:srgbClr val="C0C0C0"/>
                </a:solidFill>
                <a:latin typeface="+mj-lt"/>
              </a:rPr>
              <a:t>© 2010 Cisco and/or its affiliates. All rights reserved.</a:t>
            </a:r>
          </a:p>
        </p:txBody>
      </p:sp>
      <p:sp>
        <p:nvSpPr>
          <p:cNvPr id="11" name="Rectangle 5"/>
          <p:cNvSpPr>
            <a:spLocks noChangeArrowheads="1"/>
          </p:cNvSpPr>
          <p:nvPr/>
        </p:nvSpPr>
        <p:spPr bwMode="ltGray">
          <a:xfrm>
            <a:off x="7986480" y="6584318"/>
            <a:ext cx="589195" cy="175257"/>
          </a:xfrm>
          <a:prstGeom prst="rect">
            <a:avLst/>
          </a:prstGeom>
          <a:noFill/>
          <a:ln w="9525">
            <a:noFill/>
            <a:miter lim="800000"/>
            <a:headEnd/>
            <a:tailEnd/>
          </a:ln>
          <a:effectLst/>
        </p:spPr>
        <p:txBody>
          <a:bodyPr wrap="none" lIns="82124" tIns="41061" rIns="82124" bIns="41061" anchor="b">
            <a:spAutoFit/>
          </a:bodyPr>
          <a:lstStyle/>
          <a:p>
            <a:pPr algn="r" defTabSz="814388">
              <a:defRPr/>
            </a:pPr>
            <a:r>
              <a:rPr lang="en-US" sz="600" dirty="0" smtClean="0">
                <a:solidFill>
                  <a:srgbClr val="C0C0C0"/>
                </a:solidFill>
                <a:latin typeface="+mj-lt"/>
              </a:rPr>
              <a:t>Cisco Public</a:t>
            </a:r>
            <a:endParaRPr lang="en-US" sz="600" dirty="0">
              <a:solidFill>
                <a:srgbClr val="C0C0C0"/>
              </a:solidFill>
              <a:latin typeface="+mj-lt"/>
            </a:endParaRPr>
          </a:p>
        </p:txBody>
      </p:sp>
      <p:sp>
        <p:nvSpPr>
          <p:cNvPr id="9" name="Rectangle 7"/>
          <p:cNvSpPr>
            <a:spLocks noChangeArrowheads="1"/>
          </p:cNvSpPr>
          <p:nvPr/>
        </p:nvSpPr>
        <p:spPr bwMode="ltGray">
          <a:xfrm>
            <a:off x="8640763" y="6580188"/>
            <a:ext cx="260350" cy="176212"/>
          </a:xfrm>
          <a:prstGeom prst="rect">
            <a:avLst/>
          </a:prstGeom>
          <a:noFill/>
          <a:ln w="9525" algn="ctr">
            <a:noFill/>
            <a:miter lim="800000"/>
            <a:headEnd/>
            <a:tailEnd/>
          </a:ln>
          <a:effectLst/>
        </p:spPr>
        <p:txBody>
          <a:bodyPr wrap="none" lIns="82124" tIns="41061" rIns="82124" bIns="41061" anchor="b">
            <a:spAutoFit/>
          </a:bodyPr>
          <a:lstStyle/>
          <a:p>
            <a:pPr algn="r" defTabSz="814388">
              <a:defRPr/>
            </a:pPr>
            <a:fld id="{78013152-9A1B-4508-A400-96F5A2B39982}" type="slidenum">
              <a:rPr lang="en-US" sz="600">
                <a:solidFill>
                  <a:srgbClr val="C0C0C0"/>
                </a:solidFill>
                <a:latin typeface="+mj-lt"/>
              </a:rPr>
              <a:pPr algn="r" defTabSz="814388">
                <a:defRPr/>
              </a:pPr>
              <a:t>‹#›</a:t>
            </a:fld>
            <a:endParaRPr lang="en-US" sz="600" dirty="0">
              <a:solidFill>
                <a:srgbClr val="C0C0C0"/>
              </a:solidFill>
              <a:latin typeface="+mj-lt"/>
            </a:endParaRPr>
          </a:p>
        </p:txBody>
      </p:sp>
    </p:spTree>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 id="2147483818" r:id="rId13"/>
    <p:sldLayoutId id="2147483819" r:id="rId14"/>
    <p:sldLayoutId id="2147483820" r:id="rId15"/>
    <p:sldLayoutId id="2147483821" r:id="rId16"/>
    <p:sldLayoutId id="2147483822" r:id="rId17"/>
    <p:sldLayoutId id="2147483823" r:id="rId18"/>
    <p:sldLayoutId id="2147483824" r:id="rId19"/>
    <p:sldLayoutId id="2147483825" r:id="rId20"/>
    <p:sldLayoutId id="2147483826" r:id="rId21"/>
    <p:sldLayoutId id="2147483827" r:id="rId22"/>
    <p:sldLayoutId id="2147483828" r:id="rId23"/>
    <p:sldLayoutId id="2147483829" r:id="rId24"/>
    <p:sldLayoutId id="2147483830" r:id="rId25"/>
    <p:sldLayoutId id="2147483831" r:id="rId26"/>
    <p:sldLayoutId id="2147483832" r:id="rId27"/>
    <p:sldLayoutId id="2147483833" r:id="rId28"/>
    <p:sldLayoutId id="2147483834" r:id="rId29"/>
    <p:sldLayoutId id="2147483835" r:id="rId30"/>
    <p:sldLayoutId id="2147483836" r:id="rId31"/>
    <p:sldLayoutId id="2147483837" r:id="rId32"/>
    <p:sldLayoutId id="2147483838" r:id="rId33"/>
    <p:sldLayoutId id="2147483839" r:id="rId34"/>
    <p:sldLayoutId id="2147483840" r:id="rId35"/>
    <p:sldLayoutId id="2147483841" r:id="rId36"/>
    <p:sldLayoutId id="2147483842" r:id="rId37"/>
    <p:sldLayoutId id="2147483843" r:id="rId38"/>
    <p:sldLayoutId id="2147483848" r:id="rId39"/>
    <p:sldLayoutId id="2147483849" r:id="rId40"/>
  </p:sldLayoutIdLst>
  <p:transition>
    <p:wipe dir="r"/>
  </p:transition>
  <p:timing>
    <p:tnLst>
      <p:par>
        <p:cTn id="1" dur="indefinite" restart="never" nodeType="tmRoot"/>
      </p:par>
    </p:tnLst>
  </p:timing>
  <p:txStyles>
    <p:titleStyle>
      <a:lvl1pPr algn="l" rtl="0" eaLnBrk="1" fontAlgn="base" hangingPunct="1">
        <a:lnSpc>
          <a:spcPct val="80000"/>
        </a:lnSpc>
        <a:spcBef>
          <a:spcPct val="0"/>
        </a:spcBef>
        <a:spcAft>
          <a:spcPct val="0"/>
        </a:spcAft>
        <a:defRPr lang="en-US" sz="3600" kern="1200" dirty="0">
          <a:solidFill>
            <a:srgbClr val="2B348E"/>
          </a:solidFill>
          <a:latin typeface="+mj-lt"/>
          <a:ea typeface="+mj-ea"/>
          <a:cs typeface="+mj-cs"/>
        </a:defRPr>
      </a:lvl1pPr>
      <a:lvl2pPr algn="l" rtl="0" eaLnBrk="1" fontAlgn="base" hangingPunct="1">
        <a:lnSpc>
          <a:spcPct val="80000"/>
        </a:lnSpc>
        <a:spcBef>
          <a:spcPct val="0"/>
        </a:spcBef>
        <a:spcAft>
          <a:spcPct val="0"/>
        </a:spcAft>
        <a:defRPr sz="3600">
          <a:solidFill>
            <a:srgbClr val="2B348E"/>
          </a:solidFill>
          <a:latin typeface="Arial" charset="0"/>
        </a:defRPr>
      </a:lvl2pPr>
      <a:lvl3pPr algn="l" rtl="0" eaLnBrk="1" fontAlgn="base" hangingPunct="1">
        <a:lnSpc>
          <a:spcPct val="80000"/>
        </a:lnSpc>
        <a:spcBef>
          <a:spcPct val="0"/>
        </a:spcBef>
        <a:spcAft>
          <a:spcPct val="0"/>
        </a:spcAft>
        <a:defRPr sz="3600">
          <a:solidFill>
            <a:srgbClr val="2B348E"/>
          </a:solidFill>
          <a:latin typeface="Arial" charset="0"/>
        </a:defRPr>
      </a:lvl3pPr>
      <a:lvl4pPr algn="l" rtl="0" eaLnBrk="1" fontAlgn="base" hangingPunct="1">
        <a:lnSpc>
          <a:spcPct val="80000"/>
        </a:lnSpc>
        <a:spcBef>
          <a:spcPct val="0"/>
        </a:spcBef>
        <a:spcAft>
          <a:spcPct val="0"/>
        </a:spcAft>
        <a:defRPr sz="3600">
          <a:solidFill>
            <a:srgbClr val="2B348E"/>
          </a:solidFill>
          <a:latin typeface="Arial" charset="0"/>
        </a:defRPr>
      </a:lvl4pPr>
      <a:lvl5pPr algn="l" rtl="0" eaLnBrk="1" fontAlgn="base" hangingPunct="1">
        <a:lnSpc>
          <a:spcPct val="80000"/>
        </a:lnSpc>
        <a:spcBef>
          <a:spcPct val="0"/>
        </a:spcBef>
        <a:spcAft>
          <a:spcPct val="0"/>
        </a:spcAft>
        <a:defRPr sz="3600">
          <a:solidFill>
            <a:srgbClr val="2B348E"/>
          </a:solidFill>
          <a:latin typeface="Arial" charset="0"/>
        </a:defRPr>
      </a:lvl5pPr>
      <a:lvl6pPr marL="457200" algn="l" rtl="0" eaLnBrk="1" fontAlgn="base" hangingPunct="1">
        <a:lnSpc>
          <a:spcPct val="80000"/>
        </a:lnSpc>
        <a:spcBef>
          <a:spcPct val="0"/>
        </a:spcBef>
        <a:spcAft>
          <a:spcPct val="0"/>
        </a:spcAft>
        <a:defRPr sz="3600">
          <a:solidFill>
            <a:srgbClr val="2B348E"/>
          </a:solidFill>
          <a:latin typeface="Arial" charset="0"/>
        </a:defRPr>
      </a:lvl6pPr>
      <a:lvl7pPr marL="914400" algn="l" rtl="0" eaLnBrk="1" fontAlgn="base" hangingPunct="1">
        <a:lnSpc>
          <a:spcPct val="80000"/>
        </a:lnSpc>
        <a:spcBef>
          <a:spcPct val="0"/>
        </a:spcBef>
        <a:spcAft>
          <a:spcPct val="0"/>
        </a:spcAft>
        <a:defRPr sz="3600">
          <a:solidFill>
            <a:srgbClr val="2B348E"/>
          </a:solidFill>
          <a:latin typeface="Arial" charset="0"/>
        </a:defRPr>
      </a:lvl7pPr>
      <a:lvl8pPr marL="1371600" algn="l" rtl="0" eaLnBrk="1" fontAlgn="base" hangingPunct="1">
        <a:lnSpc>
          <a:spcPct val="80000"/>
        </a:lnSpc>
        <a:spcBef>
          <a:spcPct val="0"/>
        </a:spcBef>
        <a:spcAft>
          <a:spcPct val="0"/>
        </a:spcAft>
        <a:defRPr sz="3600">
          <a:solidFill>
            <a:srgbClr val="2B348E"/>
          </a:solidFill>
          <a:latin typeface="Arial" charset="0"/>
        </a:defRPr>
      </a:lvl8pPr>
      <a:lvl9pPr marL="1828800" algn="l" rtl="0" eaLnBrk="1" fontAlgn="base" hangingPunct="1">
        <a:lnSpc>
          <a:spcPct val="80000"/>
        </a:lnSpc>
        <a:spcBef>
          <a:spcPct val="0"/>
        </a:spcBef>
        <a:spcAft>
          <a:spcPct val="0"/>
        </a:spcAft>
        <a:defRPr sz="3600">
          <a:solidFill>
            <a:srgbClr val="2B348E"/>
          </a:solidFill>
          <a:latin typeface="Arial" charset="0"/>
        </a:defRPr>
      </a:lvl9pPr>
    </p:titleStyle>
    <p:bodyStyle>
      <a:lvl1pPr marL="457200" indent="-457200" algn="l" rtl="0" eaLnBrk="1" fontAlgn="base" hangingPunct="1">
        <a:lnSpc>
          <a:spcPct val="95000"/>
        </a:lnSpc>
        <a:spcBef>
          <a:spcPts val="1438"/>
        </a:spcBef>
        <a:spcAft>
          <a:spcPct val="0"/>
        </a:spcAft>
        <a:buClr>
          <a:srgbClr val="00ADEF"/>
        </a:buClr>
        <a:buSzPct val="90000"/>
        <a:buFont typeface="Arial" charset="0"/>
        <a:buChar char="•"/>
        <a:defRPr lang="en-US" sz="2000" kern="1200" dirty="0">
          <a:solidFill>
            <a:srgbClr val="2B348E"/>
          </a:solidFill>
          <a:latin typeface="+mj-lt"/>
          <a:ea typeface="+mn-ea"/>
          <a:cs typeface="+mn-cs"/>
        </a:defRPr>
      </a:lvl1pPr>
      <a:lvl2pPr marL="749300" indent="-342900" algn="l" rtl="0" eaLnBrk="1" fontAlgn="base" hangingPunct="1">
        <a:lnSpc>
          <a:spcPct val="95000"/>
        </a:lnSpc>
        <a:spcBef>
          <a:spcPts val="838"/>
        </a:spcBef>
        <a:spcAft>
          <a:spcPct val="0"/>
        </a:spcAft>
        <a:buClr>
          <a:srgbClr val="00ADEF"/>
        </a:buClr>
        <a:buFont typeface="Arial" charset="0"/>
        <a:buChar char="•"/>
        <a:defRPr lang="en-US" kern="1200" dirty="0">
          <a:solidFill>
            <a:srgbClr val="2B348E"/>
          </a:solidFill>
          <a:latin typeface="+mj-lt"/>
          <a:ea typeface="+mn-ea"/>
          <a:cs typeface="+mn-cs"/>
        </a:defRPr>
      </a:lvl2pPr>
      <a:lvl3pPr marL="911225" indent="-342900" algn="l" rtl="0" eaLnBrk="1" fontAlgn="base" hangingPunct="1">
        <a:lnSpc>
          <a:spcPct val="95000"/>
        </a:lnSpc>
        <a:spcBef>
          <a:spcPts val="838"/>
        </a:spcBef>
        <a:spcAft>
          <a:spcPct val="0"/>
        </a:spcAft>
        <a:buClr>
          <a:srgbClr val="00ADEF"/>
        </a:buClr>
        <a:buFont typeface="Arial" charset="0"/>
        <a:buChar char="•"/>
        <a:defRPr lang="en-US" sz="1600" kern="1200" dirty="0">
          <a:solidFill>
            <a:srgbClr val="2B348E"/>
          </a:solidFill>
          <a:latin typeface="+mj-lt"/>
          <a:ea typeface="+mn-ea"/>
          <a:cs typeface="+mn-cs"/>
        </a:defRPr>
      </a:lvl3pPr>
      <a:lvl4pPr marL="1031875" indent="-342900" algn="l" rtl="0" eaLnBrk="1" fontAlgn="base" hangingPunct="1">
        <a:lnSpc>
          <a:spcPct val="95000"/>
        </a:lnSpc>
        <a:spcBef>
          <a:spcPts val="838"/>
        </a:spcBef>
        <a:spcAft>
          <a:spcPct val="0"/>
        </a:spcAft>
        <a:buClr>
          <a:srgbClr val="00ADEF"/>
        </a:buClr>
        <a:buFont typeface="Arial" charset="0"/>
        <a:buChar char="•"/>
        <a:defRPr lang="en-US" sz="1400" kern="1200" dirty="0">
          <a:solidFill>
            <a:srgbClr val="2B348E"/>
          </a:solidFill>
          <a:latin typeface="+mj-lt"/>
          <a:ea typeface="+mn-ea"/>
          <a:cs typeface="+mn-cs"/>
        </a:defRPr>
      </a:lvl4pPr>
      <a:lvl5pPr marL="1144588" indent="-342900" algn="l" rtl="0" eaLnBrk="1" fontAlgn="base" hangingPunct="1">
        <a:lnSpc>
          <a:spcPct val="95000"/>
        </a:lnSpc>
        <a:spcBef>
          <a:spcPts val="838"/>
        </a:spcBef>
        <a:spcAft>
          <a:spcPct val="0"/>
        </a:spcAft>
        <a:buClr>
          <a:srgbClr val="00ADEF"/>
        </a:buClr>
        <a:buFont typeface="Arial" charset="0"/>
        <a:buChar char="•"/>
        <a:defRPr lang="en-US" sz="1400" kern="1200" dirty="0">
          <a:solidFill>
            <a:srgbClr val="2B348E"/>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30.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18" Type="http://schemas.openxmlformats.org/officeDocument/2006/relationships/image" Target="../media/image38.png"/><Relationship Id="rId3" Type="http://schemas.openxmlformats.org/officeDocument/2006/relationships/image" Target="../media/image23.jpeg"/><Relationship Id="rId21" Type="http://schemas.openxmlformats.org/officeDocument/2006/relationships/image" Target="../media/image41.png"/><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image" Target="../media/image37.jpeg"/><Relationship Id="rId2" Type="http://schemas.openxmlformats.org/officeDocument/2006/relationships/image" Target="../media/image22.jpeg"/><Relationship Id="rId16" Type="http://schemas.openxmlformats.org/officeDocument/2006/relationships/image" Target="../media/image36.png"/><Relationship Id="rId20" Type="http://schemas.openxmlformats.org/officeDocument/2006/relationships/image" Target="../media/image40.png"/><Relationship Id="rId1" Type="http://schemas.openxmlformats.org/officeDocument/2006/relationships/slideLayout" Target="../slideLayouts/slideLayout35.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png"/><Relationship Id="rId10" Type="http://schemas.openxmlformats.org/officeDocument/2006/relationships/image" Target="../media/image30.png"/><Relationship Id="rId19" Type="http://schemas.openxmlformats.org/officeDocument/2006/relationships/image" Target="../media/image39.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42.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4.png"/><Relationship Id="rId5" Type="http://schemas.openxmlformats.org/officeDocument/2006/relationships/notesSlide" Target="../notesSlides/notesSlide10.xml"/><Relationship Id="rId4"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tags" Target="../tags/tag6.xml"/><Relationship Id="rId7" Type="http://schemas.openxmlformats.org/officeDocument/2006/relationships/image" Target="../media/image43.jpeg"/><Relationship Id="rId12" Type="http://schemas.openxmlformats.org/officeDocument/2006/relationships/image" Target="../media/image36.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notesSlide" Target="../notesSlides/notesSlide11.xml"/><Relationship Id="rId11" Type="http://schemas.openxmlformats.org/officeDocument/2006/relationships/image" Target="../media/image47.png"/><Relationship Id="rId5" Type="http://schemas.openxmlformats.org/officeDocument/2006/relationships/slideLayout" Target="../slideLayouts/slideLayout35.xml"/><Relationship Id="rId10" Type="http://schemas.openxmlformats.org/officeDocument/2006/relationships/image" Target="../media/image46.png"/><Relationship Id="rId4" Type="http://schemas.openxmlformats.org/officeDocument/2006/relationships/tags" Target="../tags/tag7.xml"/><Relationship Id="rId9" Type="http://schemas.openxmlformats.org/officeDocument/2006/relationships/image" Target="../media/image45.png"/></Relationships>
</file>

<file path=ppt/slides/_rels/slide1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tags" Target="../tags/tag10.xml"/><Relationship Id="rId7" Type="http://schemas.openxmlformats.org/officeDocument/2006/relationships/image" Target="../media/image48.jpe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notesSlide" Target="../notesSlides/notesSlide12.xml"/><Relationship Id="rId5" Type="http://schemas.openxmlformats.org/officeDocument/2006/relationships/slideLayout" Target="../slideLayouts/slideLayout35.xml"/><Relationship Id="rId4" Type="http://schemas.openxmlformats.org/officeDocument/2006/relationships/tags" Target="../tags/tag11.xml"/></Relationships>
</file>

<file path=ppt/slides/_rels/slide15.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tags" Target="../tags/tag14.xml"/><Relationship Id="rId7" Type="http://schemas.openxmlformats.org/officeDocument/2006/relationships/image" Target="../media/image49.jpe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43.jpeg"/><Relationship Id="rId5" Type="http://schemas.openxmlformats.org/officeDocument/2006/relationships/notesSlide" Target="../notesSlides/notesSlide13.xml"/><Relationship Id="rId10" Type="http://schemas.openxmlformats.org/officeDocument/2006/relationships/image" Target="../media/image52.jpeg"/><Relationship Id="rId4" Type="http://schemas.openxmlformats.org/officeDocument/2006/relationships/slideLayout" Target="../slideLayouts/slideLayout8.xml"/><Relationship Id="rId9" Type="http://schemas.openxmlformats.org/officeDocument/2006/relationships/image" Target="../media/image51.jpeg"/></Relationships>
</file>

<file path=ppt/slides/_rels/slide16.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53.jpeg"/><Relationship Id="rId5" Type="http://schemas.openxmlformats.org/officeDocument/2006/relationships/notesSlide" Target="../notesSlides/notesSlide14.xml"/><Relationship Id="rId4"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54.jpeg"/><Relationship Id="rId5" Type="http://schemas.openxmlformats.org/officeDocument/2006/relationships/notesSlide" Target="../notesSlides/notesSlide15.xml"/><Relationship Id="rId4"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tags" Target="../tags/tag23.xml"/><Relationship Id="rId7" Type="http://schemas.openxmlformats.org/officeDocument/2006/relationships/image" Target="../media/image56.pn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55.jpeg"/><Relationship Id="rId5" Type="http://schemas.openxmlformats.org/officeDocument/2006/relationships/notesSlide" Target="../notesSlides/notesSlide16.xml"/><Relationship Id="rId4"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7.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8.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png"/><Relationship Id="rId7" Type="http://schemas.openxmlformats.org/officeDocument/2006/relationships/image" Target="../media/image62.png"/><Relationship Id="rId12" Type="http://schemas.openxmlformats.org/officeDocument/2006/relationships/image" Target="../media/image67.png"/><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61.png"/><Relationship Id="rId11" Type="http://schemas.openxmlformats.org/officeDocument/2006/relationships/image" Target="../media/image66.png"/><Relationship Id="rId5" Type="http://schemas.openxmlformats.org/officeDocument/2006/relationships/image" Target="../media/image60.png"/><Relationship Id="rId10" Type="http://schemas.openxmlformats.org/officeDocument/2006/relationships/image" Target="../media/image65.png"/><Relationship Id="rId4" Type="http://schemas.openxmlformats.org/officeDocument/2006/relationships/image" Target="../media/image59.png"/><Relationship Id="rId9" Type="http://schemas.openxmlformats.org/officeDocument/2006/relationships/image" Target="../media/image64.png"/></Relationships>
</file>

<file path=ppt/slides/_rels/slide2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8.xml"/><Relationship Id="rId5" Type="http://schemas.openxmlformats.org/officeDocument/2006/relationships/image" Target="../media/image71.png"/><Relationship Id="rId4" Type="http://schemas.openxmlformats.org/officeDocument/2006/relationships/image" Target="../media/image70.png"/></Relationships>
</file>

<file path=ppt/slides/_rels/slide22.xml.rels><?xml version="1.0" encoding="UTF-8" standalone="yes"?>
<Relationships xmlns="http://schemas.openxmlformats.org/package/2006/relationships"><Relationship Id="rId8" Type="http://schemas.openxmlformats.org/officeDocument/2006/relationships/image" Target="../media/image77.png"/><Relationship Id="rId13" Type="http://schemas.openxmlformats.org/officeDocument/2006/relationships/image" Target="../media/image82.wmf"/><Relationship Id="rId18" Type="http://schemas.openxmlformats.org/officeDocument/2006/relationships/image" Target="../media/image87.png"/><Relationship Id="rId3" Type="http://schemas.openxmlformats.org/officeDocument/2006/relationships/image" Target="../media/image72.png"/><Relationship Id="rId21" Type="http://schemas.openxmlformats.org/officeDocument/2006/relationships/image" Target="../media/image90.png"/><Relationship Id="rId7" Type="http://schemas.openxmlformats.org/officeDocument/2006/relationships/image" Target="../media/image76.png"/><Relationship Id="rId12" Type="http://schemas.openxmlformats.org/officeDocument/2006/relationships/image" Target="../media/image81.png"/><Relationship Id="rId17" Type="http://schemas.openxmlformats.org/officeDocument/2006/relationships/image" Target="../media/image86.png"/><Relationship Id="rId2" Type="http://schemas.openxmlformats.org/officeDocument/2006/relationships/notesSlide" Target="../notesSlides/notesSlide19.xml"/><Relationship Id="rId16" Type="http://schemas.openxmlformats.org/officeDocument/2006/relationships/image" Target="../media/image85.png"/><Relationship Id="rId20" Type="http://schemas.openxmlformats.org/officeDocument/2006/relationships/image" Target="../media/image89.png"/><Relationship Id="rId1" Type="http://schemas.openxmlformats.org/officeDocument/2006/relationships/slideLayout" Target="../slideLayouts/slideLayout40.xml"/><Relationship Id="rId6" Type="http://schemas.openxmlformats.org/officeDocument/2006/relationships/image" Target="../media/image75.emf"/><Relationship Id="rId11" Type="http://schemas.openxmlformats.org/officeDocument/2006/relationships/image" Target="../media/image80.png"/><Relationship Id="rId5" Type="http://schemas.openxmlformats.org/officeDocument/2006/relationships/image" Target="../media/image74.emf"/><Relationship Id="rId15" Type="http://schemas.openxmlformats.org/officeDocument/2006/relationships/image" Target="../media/image84.wmf"/><Relationship Id="rId10" Type="http://schemas.openxmlformats.org/officeDocument/2006/relationships/image" Target="../media/image79.png"/><Relationship Id="rId19" Type="http://schemas.openxmlformats.org/officeDocument/2006/relationships/image" Target="../media/image88.png"/><Relationship Id="rId4" Type="http://schemas.openxmlformats.org/officeDocument/2006/relationships/image" Target="../media/image73.png"/><Relationship Id="rId9" Type="http://schemas.openxmlformats.org/officeDocument/2006/relationships/image" Target="../media/image78.png"/><Relationship Id="rId14" Type="http://schemas.openxmlformats.org/officeDocument/2006/relationships/image" Target="../media/image83.wmf"/><Relationship Id="rId22" Type="http://schemas.openxmlformats.org/officeDocument/2006/relationships/image" Target="../media/image91.png"/></Relationships>
</file>

<file path=ppt/slides/_rels/slide23.xml.rels><?xml version="1.0" encoding="UTF-8" standalone="yes"?>
<Relationships xmlns="http://schemas.openxmlformats.org/package/2006/relationships"><Relationship Id="rId8" Type="http://schemas.openxmlformats.org/officeDocument/2006/relationships/image" Target="../media/image98.jpeg"/><Relationship Id="rId3" Type="http://schemas.openxmlformats.org/officeDocument/2006/relationships/image" Target="../media/image93.jpeg"/><Relationship Id="rId7" Type="http://schemas.openxmlformats.org/officeDocument/2006/relationships/image" Target="../media/image97.png"/><Relationship Id="rId12" Type="http://schemas.openxmlformats.org/officeDocument/2006/relationships/image" Target="../media/image102.png"/><Relationship Id="rId2" Type="http://schemas.openxmlformats.org/officeDocument/2006/relationships/image" Target="../media/image92.png"/><Relationship Id="rId1" Type="http://schemas.openxmlformats.org/officeDocument/2006/relationships/slideLayout" Target="../slideLayouts/slideLayout8.xml"/><Relationship Id="rId6" Type="http://schemas.openxmlformats.org/officeDocument/2006/relationships/image" Target="../media/image96.png"/><Relationship Id="rId11" Type="http://schemas.openxmlformats.org/officeDocument/2006/relationships/image" Target="../media/image101.png"/><Relationship Id="rId5" Type="http://schemas.openxmlformats.org/officeDocument/2006/relationships/image" Target="../media/image95.wmf"/><Relationship Id="rId10" Type="http://schemas.openxmlformats.org/officeDocument/2006/relationships/image" Target="../media/image100.jpeg"/><Relationship Id="rId4" Type="http://schemas.openxmlformats.org/officeDocument/2006/relationships/image" Target="../media/image94.png"/><Relationship Id="rId9" Type="http://schemas.openxmlformats.org/officeDocument/2006/relationships/image" Target="../media/image99.png"/></Relationships>
</file>

<file path=ppt/slides/_rels/slide24.xml.rels><?xml version="1.0" encoding="UTF-8" standalone="yes"?>
<Relationships xmlns="http://schemas.openxmlformats.org/package/2006/relationships"><Relationship Id="rId3" Type="http://schemas.openxmlformats.org/officeDocument/2006/relationships/image" Target="../media/image103.jpeg"/><Relationship Id="rId7" Type="http://schemas.openxmlformats.org/officeDocument/2006/relationships/image" Target="../media/image102.png"/><Relationship Id="rId2" Type="http://schemas.openxmlformats.org/officeDocument/2006/relationships/notesSlide" Target="../notesSlides/notesSlide20.xml"/><Relationship Id="rId1" Type="http://schemas.openxmlformats.org/officeDocument/2006/relationships/slideLayout" Target="../slideLayouts/slideLayout39.xml"/><Relationship Id="rId6" Type="http://schemas.openxmlformats.org/officeDocument/2006/relationships/image" Target="../media/image106.png"/><Relationship Id="rId5" Type="http://schemas.openxmlformats.org/officeDocument/2006/relationships/image" Target="../media/image105.png"/><Relationship Id="rId4" Type="http://schemas.openxmlformats.org/officeDocument/2006/relationships/image" Target="../media/image104.png"/></Relationships>
</file>

<file path=ppt/slides/_rels/slide25.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22.xml"/><Relationship Id="rId1" Type="http://schemas.openxmlformats.org/officeDocument/2006/relationships/slideLayout" Target="../slideLayouts/slideLayout17.xml"/><Relationship Id="rId5" Type="http://schemas.openxmlformats.org/officeDocument/2006/relationships/image" Target="../media/image112.png"/><Relationship Id="rId4" Type="http://schemas.openxmlformats.org/officeDocument/2006/relationships/image" Target="../media/image111.png"/></Relationships>
</file>

<file path=ppt/slides/_rels/slide28.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23.xml"/><Relationship Id="rId1" Type="http://schemas.openxmlformats.org/officeDocument/2006/relationships/slideLayout" Target="../slideLayouts/slideLayout17.xml"/><Relationship Id="rId4" Type="http://schemas.openxmlformats.org/officeDocument/2006/relationships/image" Target="../media/image114.jpeg"/></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4.xml"/><Relationship Id="rId1" Type="http://schemas.openxmlformats.org/officeDocument/2006/relationships/slideLayout" Target="../slideLayouts/slideLayout40.xml"/><Relationship Id="rId5" Type="http://schemas.openxmlformats.org/officeDocument/2006/relationships/chart" Target="../charts/chart3.xml"/><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30.xml"/><Relationship Id="rId5" Type="http://schemas.openxmlformats.org/officeDocument/2006/relationships/image" Target="../media/image1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26.xml"/><Relationship Id="rId1" Type="http://schemas.openxmlformats.org/officeDocument/2006/relationships/slideLayout" Target="../slideLayouts/slideLayout40.xml"/><Relationship Id="rId4" Type="http://schemas.openxmlformats.org/officeDocument/2006/relationships/image" Target="../media/image116.png"/></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30.xml"/><Relationship Id="rId5" Type="http://schemas.openxmlformats.org/officeDocument/2006/relationships/image" Target="../media/image8.jpeg"/><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28.xml"/><Relationship Id="rId1" Type="http://schemas.openxmlformats.org/officeDocument/2006/relationships/slideLayout" Target="../slideLayouts/slideLayout35.xml"/><Relationship Id="rId6" Type="http://schemas.openxmlformats.org/officeDocument/2006/relationships/image" Target="../media/image120.jpeg"/><Relationship Id="rId5" Type="http://schemas.openxmlformats.org/officeDocument/2006/relationships/image" Target="../media/image119.png"/><Relationship Id="rId4" Type="http://schemas.openxmlformats.org/officeDocument/2006/relationships/image" Target="../media/image118.png"/></Relationships>
</file>

<file path=ppt/slides/_rels/slide34.xml.rels><?xml version="1.0" encoding="UTF-8" standalone="yes"?>
<Relationships xmlns="http://schemas.openxmlformats.org/package/2006/relationships"><Relationship Id="rId3" Type="http://schemas.openxmlformats.org/officeDocument/2006/relationships/image" Target="../media/image117.png"/><Relationship Id="rId7" Type="http://schemas.openxmlformats.org/officeDocument/2006/relationships/image" Target="../media/image121.gif"/><Relationship Id="rId2" Type="http://schemas.openxmlformats.org/officeDocument/2006/relationships/notesSlide" Target="../notesSlides/notesSlide29.xml"/><Relationship Id="rId1" Type="http://schemas.openxmlformats.org/officeDocument/2006/relationships/slideLayout" Target="../slideLayouts/slideLayout35.xml"/><Relationship Id="rId6" Type="http://schemas.openxmlformats.org/officeDocument/2006/relationships/image" Target="../media/image120.jpeg"/><Relationship Id="rId5" Type="http://schemas.openxmlformats.org/officeDocument/2006/relationships/image" Target="../media/image119.png"/><Relationship Id="rId4" Type="http://schemas.openxmlformats.org/officeDocument/2006/relationships/image" Target="../media/image118.png"/></Relationships>
</file>

<file path=ppt/slides/_rels/slide3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0.xml"/><Relationship Id="rId1" Type="http://schemas.openxmlformats.org/officeDocument/2006/relationships/slideLayout" Target="../slideLayouts/slideLayout30.xml"/><Relationship Id="rId5" Type="http://schemas.openxmlformats.org/officeDocument/2006/relationships/image" Target="../media/image12.png"/><Relationship Id="rId4" Type="http://schemas.openxmlformats.org/officeDocument/2006/relationships/image" Target="../media/image11.png"/></Relationships>
</file>

<file path=ppt/slides/_rels/slide36.xml.rels><?xml version="1.0" encoding="UTF-8" standalone="yes"?>
<Relationships xmlns="http://schemas.openxmlformats.org/package/2006/relationships"><Relationship Id="rId3" Type="http://schemas.openxmlformats.org/officeDocument/2006/relationships/image" Target="../media/image122.png"/><Relationship Id="rId7" Type="http://schemas.openxmlformats.org/officeDocument/2006/relationships/image" Target="../media/image126.png"/><Relationship Id="rId2" Type="http://schemas.openxmlformats.org/officeDocument/2006/relationships/notesSlide" Target="../notesSlides/notesSlide31.xml"/><Relationship Id="rId1" Type="http://schemas.openxmlformats.org/officeDocument/2006/relationships/slideLayout" Target="../slideLayouts/slideLayout35.xml"/><Relationship Id="rId6" Type="http://schemas.openxmlformats.org/officeDocument/2006/relationships/image" Target="../media/image125.png"/><Relationship Id="rId5" Type="http://schemas.openxmlformats.org/officeDocument/2006/relationships/image" Target="../media/image124.png"/><Relationship Id="rId4" Type="http://schemas.openxmlformats.org/officeDocument/2006/relationships/image" Target="../media/image123.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3" Type="http://schemas.openxmlformats.org/officeDocument/2006/relationships/image" Target="../media/image127.jpeg"/><Relationship Id="rId2" Type="http://schemas.openxmlformats.org/officeDocument/2006/relationships/notesSlide" Target="../notesSlides/notesSlide34.xml"/><Relationship Id="rId1" Type="http://schemas.openxmlformats.org/officeDocument/2006/relationships/slideLayout" Target="../slideLayouts/slideLayout35.xml"/><Relationship Id="rId5" Type="http://schemas.openxmlformats.org/officeDocument/2006/relationships/image" Target="../media/image128.png"/><Relationship Id="rId4" Type="http://schemas.openxmlformats.org/officeDocument/2006/relationships/hyperlink" Target="http://www.cisco.com/go/ciscocapital"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38.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5.xml"/><Relationship Id="rId1" Type="http://schemas.openxmlformats.org/officeDocument/2006/relationships/slideLayout" Target="../slideLayouts/slideLayout39.xml"/></Relationships>
</file>

<file path=ppt/slides/_rels/slide41.xml.rels><?xml version="1.0" encoding="UTF-8" standalone="yes"?>
<Relationships xmlns="http://schemas.openxmlformats.org/package/2006/relationships"><Relationship Id="rId8" Type="http://schemas.openxmlformats.org/officeDocument/2006/relationships/image" Target="../media/image132.png"/><Relationship Id="rId3" Type="http://schemas.openxmlformats.org/officeDocument/2006/relationships/hyperlink" Target="https://communities.cisco.com/community/usergroups/publicsector" TargetMode="External"/><Relationship Id="rId7" Type="http://schemas.openxmlformats.org/officeDocument/2006/relationships/image" Target="../media/image131.png"/><Relationship Id="rId2" Type="http://schemas.openxmlformats.org/officeDocument/2006/relationships/image" Target="../media/image129.png"/><Relationship Id="rId1" Type="http://schemas.openxmlformats.org/officeDocument/2006/relationships/slideLayout" Target="../slideLayouts/slideLayout35.xml"/><Relationship Id="rId6" Type="http://schemas.openxmlformats.org/officeDocument/2006/relationships/image" Target="../media/image130.png"/><Relationship Id="rId5" Type="http://schemas.openxmlformats.org/officeDocument/2006/relationships/hyperlink" Target="http://www.cisco.com/go/vxi" TargetMode="External"/><Relationship Id="rId4" Type="http://schemas.openxmlformats.org/officeDocument/2006/relationships/hyperlink" Target="http://www.cisco.com/go/government" TargetMode="External"/><Relationship Id="rId9" Type="http://schemas.openxmlformats.org/officeDocument/2006/relationships/image" Target="../media/image13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8.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8.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14.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14.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40.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1393" y="1236689"/>
            <a:ext cx="4960207" cy="2651722"/>
          </a:xfrm>
        </p:spPr>
        <p:txBody>
          <a:bodyPr/>
          <a:lstStyle/>
          <a:p>
            <a:r>
              <a:rPr lang="en-US" sz="3600" dirty="0" smtClean="0"/>
              <a:t>Delivering the New Virtual Workspace for Government</a:t>
            </a:r>
            <a:br>
              <a:rPr lang="en-US" sz="3600" dirty="0" smtClean="0"/>
            </a:br>
            <a:r>
              <a:rPr lang="en-US" sz="3600" dirty="0" smtClean="0"/>
              <a:t/>
            </a:r>
            <a:br>
              <a:rPr lang="en-US" sz="3600" dirty="0" smtClean="0"/>
            </a:br>
            <a:r>
              <a:rPr lang="en-US" sz="2800" dirty="0" smtClean="0"/>
              <a:t>Unified Virtual Desktop, Voice, and Video</a:t>
            </a:r>
            <a:endParaRPr lang="en-US" sz="4000" dirty="0"/>
          </a:p>
        </p:txBody>
      </p:sp>
      <p:sp>
        <p:nvSpPr>
          <p:cNvPr id="7" name="Subtitle 6"/>
          <p:cNvSpPr>
            <a:spLocks noGrp="1"/>
          </p:cNvSpPr>
          <p:nvPr>
            <p:ph type="subTitle" idx="1"/>
          </p:nvPr>
        </p:nvSpPr>
        <p:spPr/>
        <p:txBody>
          <a:bodyPr/>
          <a:lstStyle/>
          <a:p>
            <a:r>
              <a:rPr lang="en-US" smtClean="0"/>
              <a:t> </a:t>
            </a:r>
            <a:endParaRPr lang="en-US" dirty="0"/>
          </a:p>
        </p:txBody>
      </p:sp>
      <p:sp>
        <p:nvSpPr>
          <p:cNvPr id="14" name="Text Placeholder 13"/>
          <p:cNvSpPr>
            <a:spLocks noGrp="1"/>
          </p:cNvSpPr>
          <p:nvPr>
            <p:ph type="body" sz="quarter" idx="10"/>
          </p:nvPr>
        </p:nvSpPr>
        <p:spPr/>
        <p:txBody>
          <a:bodyPr/>
          <a:lstStyle/>
          <a:p>
            <a:endParaRPr lang="en-US"/>
          </a:p>
        </p:txBody>
      </p:sp>
      <p:sp>
        <p:nvSpPr>
          <p:cNvPr id="15" name="Text Placeholder 14"/>
          <p:cNvSpPr>
            <a:spLocks noGrp="1"/>
          </p:cNvSpPr>
          <p:nvPr>
            <p:ph type="body" sz="quarter" idx="1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ic1.jpg"/>
          <p:cNvPicPr>
            <a:picLocks noChangeAspect="1"/>
          </p:cNvPicPr>
          <p:nvPr/>
        </p:nvPicPr>
        <p:blipFill>
          <a:blip r:embed="rId3"/>
          <a:stretch>
            <a:fillRect/>
          </a:stretch>
        </p:blipFill>
        <p:spPr>
          <a:xfrm>
            <a:off x="3505200" y="1219200"/>
            <a:ext cx="5638800" cy="5638800"/>
          </a:xfrm>
          <a:prstGeom prst="rect">
            <a:avLst/>
          </a:prstGeom>
        </p:spPr>
      </p:pic>
      <p:sp>
        <p:nvSpPr>
          <p:cNvPr id="18" name="Title 1"/>
          <p:cNvSpPr txBox="1">
            <a:spLocks/>
          </p:cNvSpPr>
          <p:nvPr/>
        </p:nvSpPr>
        <p:spPr>
          <a:xfrm>
            <a:off x="152400" y="2286000"/>
            <a:ext cx="3436207" cy="2907239"/>
          </a:xfrm>
          <a:prstGeom prst="rect">
            <a:avLst/>
          </a:prstGeom>
          <a:effectLst/>
        </p:spPr>
        <p:txBody>
          <a:bodyPr anchor="t"/>
          <a:lstStyle/>
          <a:p>
            <a:pPr lvl="0">
              <a:lnSpc>
                <a:spcPct val="80000"/>
              </a:lnSpc>
              <a:spcBef>
                <a:spcPct val="0"/>
              </a:spcBef>
            </a:pPr>
            <a:r>
              <a:rPr lang="en-US" sz="4200" spc="-100" dirty="0" smtClean="0">
                <a:solidFill>
                  <a:srgbClr val="873CBA"/>
                </a:solidFill>
              </a:rPr>
              <a:t>Government Use Cases</a:t>
            </a:r>
          </a:p>
        </p:txBody>
      </p:sp>
      <p:cxnSp>
        <p:nvCxnSpPr>
          <p:cNvPr id="22" name="Straight Connector 21"/>
          <p:cNvCxnSpPr/>
          <p:nvPr/>
        </p:nvCxnSpPr>
        <p:spPr>
          <a:xfrm>
            <a:off x="304800" y="6248400"/>
            <a:ext cx="2971800" cy="1588"/>
          </a:xfrm>
          <a:prstGeom prst="line">
            <a:avLst/>
          </a:prstGeom>
          <a:ln>
            <a:solidFill>
              <a:srgbClr val="EAE9E1"/>
            </a:solidFill>
          </a:ln>
          <a:effectLst/>
        </p:spPr>
        <p:style>
          <a:lnRef idx="2">
            <a:schemeClr val="accent1"/>
          </a:lnRef>
          <a:fillRef idx="0">
            <a:schemeClr val="accent1"/>
          </a:fillRef>
          <a:effectRef idx="1">
            <a:schemeClr val="accent1"/>
          </a:effectRef>
          <a:fontRef idx="minor">
            <a:schemeClr val="tx1"/>
          </a:fontRef>
        </p:style>
      </p:cxnSp>
      <p:pic>
        <p:nvPicPr>
          <p:cNvPr id="23" name="Picture 22" descr="TopBar.png"/>
          <p:cNvPicPr>
            <a:picLocks noChangeAspect="1"/>
          </p:cNvPicPr>
          <p:nvPr/>
        </p:nvPicPr>
        <p:blipFill>
          <a:blip r:embed="rId4"/>
          <a:srcRect l="1981" t="36957" r="2720"/>
          <a:stretch>
            <a:fillRect/>
          </a:stretch>
        </p:blipFill>
        <p:spPr>
          <a:xfrm>
            <a:off x="0" y="0"/>
            <a:ext cx="9144000" cy="2055629"/>
          </a:xfrm>
          <a:prstGeom prst="rect">
            <a:avLst/>
          </a:prstGeom>
        </p:spPr>
      </p:pic>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descr="top.jpg"/>
          <p:cNvPicPr>
            <a:picLocks noChangeAspect="1"/>
          </p:cNvPicPr>
          <p:nvPr/>
        </p:nvPicPr>
        <p:blipFill>
          <a:blip r:embed="rId2"/>
          <a:stretch>
            <a:fillRect/>
          </a:stretch>
        </p:blipFill>
        <p:spPr>
          <a:xfrm>
            <a:off x="0" y="0"/>
            <a:ext cx="9144000" cy="3563768"/>
          </a:xfrm>
          <a:prstGeom prst="rect">
            <a:avLst/>
          </a:prstGeom>
        </p:spPr>
      </p:pic>
      <p:pic>
        <p:nvPicPr>
          <p:cNvPr id="38" name="Picture 37" descr="bottom.png"/>
          <p:cNvPicPr>
            <a:picLocks noChangeAspect="1"/>
          </p:cNvPicPr>
          <p:nvPr/>
        </p:nvPicPr>
        <p:blipFill>
          <a:blip r:embed="rId3"/>
          <a:stretch>
            <a:fillRect/>
          </a:stretch>
        </p:blipFill>
        <p:spPr>
          <a:xfrm>
            <a:off x="0" y="3550191"/>
            <a:ext cx="9144000" cy="3307808"/>
          </a:xfrm>
          <a:prstGeom prst="rect">
            <a:avLst/>
          </a:prstGeom>
        </p:spPr>
      </p:pic>
      <p:sp>
        <p:nvSpPr>
          <p:cNvPr id="57" name="Rectangle 56"/>
          <p:cNvSpPr/>
          <p:nvPr/>
        </p:nvSpPr>
        <p:spPr>
          <a:xfrm>
            <a:off x="0" y="0"/>
            <a:ext cx="9144000" cy="6858000"/>
          </a:xfrm>
          <a:prstGeom prst="rect">
            <a:avLst/>
          </a:prstGeom>
          <a:gradFill flip="none" rotWithShape="1">
            <a:gsLst>
              <a:gs pos="0">
                <a:schemeClr val="accent6">
                  <a:alpha val="55000"/>
                </a:schemeClr>
              </a:gs>
              <a:gs pos="100000">
                <a:srgbClr val="000090">
                  <a:alpha val="22000"/>
                </a:srgbClr>
              </a:gs>
            </a:gsLst>
            <a:path path="circle">
              <a:fillToRect l="100000" t="100000"/>
            </a:path>
            <a:tileRect r="-100000" b="-100000"/>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pic>
        <p:nvPicPr>
          <p:cNvPr id="92" name="Picture 91" descr="Cloud.png"/>
          <p:cNvPicPr>
            <a:picLocks noChangeAspect="1"/>
          </p:cNvPicPr>
          <p:nvPr/>
        </p:nvPicPr>
        <p:blipFill>
          <a:blip r:embed="rId4"/>
          <a:stretch>
            <a:fillRect/>
          </a:stretch>
        </p:blipFill>
        <p:spPr>
          <a:xfrm>
            <a:off x="2298580" y="2095500"/>
            <a:ext cx="4394440" cy="2641600"/>
          </a:xfrm>
          <a:prstGeom prst="rect">
            <a:avLst/>
          </a:prstGeom>
        </p:spPr>
      </p:pic>
      <p:pic>
        <p:nvPicPr>
          <p:cNvPr id="83" name="Picture 82" descr="Lines3.png"/>
          <p:cNvPicPr>
            <a:picLocks noChangeAspect="1"/>
          </p:cNvPicPr>
          <p:nvPr/>
        </p:nvPicPr>
        <p:blipFill>
          <a:blip r:embed="rId5"/>
          <a:srcRect r="51087"/>
          <a:stretch>
            <a:fillRect/>
          </a:stretch>
        </p:blipFill>
        <p:spPr>
          <a:xfrm rot="3903741">
            <a:off x="1168401" y="1210152"/>
            <a:ext cx="3429000" cy="2552700"/>
          </a:xfrm>
          <a:prstGeom prst="rect">
            <a:avLst/>
          </a:prstGeom>
        </p:spPr>
      </p:pic>
      <p:pic>
        <p:nvPicPr>
          <p:cNvPr id="84" name="Picture 83" descr="Lines3.png"/>
          <p:cNvPicPr>
            <a:picLocks noChangeAspect="1"/>
          </p:cNvPicPr>
          <p:nvPr/>
        </p:nvPicPr>
        <p:blipFill>
          <a:blip r:embed="rId5"/>
          <a:srcRect l="8087" t="10996" r="54836" b="14448"/>
          <a:stretch>
            <a:fillRect/>
          </a:stretch>
        </p:blipFill>
        <p:spPr>
          <a:xfrm rot="5675384">
            <a:off x="2808831" y="1319005"/>
            <a:ext cx="2599241" cy="1903194"/>
          </a:xfrm>
          <a:prstGeom prst="rect">
            <a:avLst/>
          </a:prstGeom>
        </p:spPr>
      </p:pic>
      <p:pic>
        <p:nvPicPr>
          <p:cNvPr id="87" name="Picture 86" descr="Lines3.png"/>
          <p:cNvPicPr>
            <a:picLocks noChangeAspect="1"/>
          </p:cNvPicPr>
          <p:nvPr/>
        </p:nvPicPr>
        <p:blipFill>
          <a:blip r:embed="rId5"/>
          <a:srcRect l="8087" t="10996" r="54836" b="14448"/>
          <a:stretch>
            <a:fillRect/>
          </a:stretch>
        </p:blipFill>
        <p:spPr>
          <a:xfrm rot="15924616" flipH="1">
            <a:off x="3901030" y="1270903"/>
            <a:ext cx="2599241" cy="1903194"/>
          </a:xfrm>
          <a:prstGeom prst="rect">
            <a:avLst/>
          </a:prstGeom>
        </p:spPr>
      </p:pic>
      <p:pic>
        <p:nvPicPr>
          <p:cNvPr id="88" name="Picture 87" descr="Lines3.png"/>
          <p:cNvPicPr>
            <a:picLocks noChangeAspect="1"/>
          </p:cNvPicPr>
          <p:nvPr/>
        </p:nvPicPr>
        <p:blipFill>
          <a:blip r:embed="rId5"/>
          <a:srcRect r="51087"/>
          <a:stretch>
            <a:fillRect/>
          </a:stretch>
        </p:blipFill>
        <p:spPr>
          <a:xfrm rot="1575916">
            <a:off x="1282701" y="2175352"/>
            <a:ext cx="3429000" cy="2552700"/>
          </a:xfrm>
          <a:prstGeom prst="rect">
            <a:avLst/>
          </a:prstGeom>
        </p:spPr>
      </p:pic>
      <p:pic>
        <p:nvPicPr>
          <p:cNvPr id="89" name="Picture 88" descr="Lines3.png"/>
          <p:cNvPicPr>
            <a:picLocks noChangeAspect="1"/>
          </p:cNvPicPr>
          <p:nvPr/>
        </p:nvPicPr>
        <p:blipFill>
          <a:blip r:embed="rId5"/>
          <a:srcRect l="8087" t="10996" r="54836" b="14448"/>
          <a:stretch>
            <a:fillRect/>
          </a:stretch>
        </p:blipFill>
        <p:spPr>
          <a:xfrm rot="21291329">
            <a:off x="1945232" y="3401805"/>
            <a:ext cx="2599241" cy="1903194"/>
          </a:xfrm>
          <a:prstGeom prst="rect">
            <a:avLst/>
          </a:prstGeom>
        </p:spPr>
      </p:pic>
      <p:pic>
        <p:nvPicPr>
          <p:cNvPr id="90" name="Picture 89" descr="Lines3.png"/>
          <p:cNvPicPr>
            <a:picLocks noChangeAspect="1"/>
          </p:cNvPicPr>
          <p:nvPr/>
        </p:nvPicPr>
        <p:blipFill>
          <a:blip r:embed="rId5"/>
          <a:srcRect l="8087" t="10996" r="54836" b="14448"/>
          <a:stretch>
            <a:fillRect/>
          </a:stretch>
        </p:blipFill>
        <p:spPr>
          <a:xfrm rot="3908454">
            <a:off x="4732809" y="3300207"/>
            <a:ext cx="2599241" cy="1903194"/>
          </a:xfrm>
          <a:prstGeom prst="rect">
            <a:avLst/>
          </a:prstGeom>
        </p:spPr>
      </p:pic>
      <p:pic>
        <p:nvPicPr>
          <p:cNvPr id="91" name="Picture 90" descr="Lines3.png"/>
          <p:cNvPicPr>
            <a:picLocks noChangeAspect="1"/>
          </p:cNvPicPr>
          <p:nvPr/>
        </p:nvPicPr>
        <p:blipFill>
          <a:blip r:embed="rId5"/>
          <a:srcRect l="8087" t="22067" r="64305" b="14448"/>
          <a:stretch>
            <a:fillRect/>
          </a:stretch>
        </p:blipFill>
        <p:spPr>
          <a:xfrm rot="18248431">
            <a:off x="3655614" y="3558510"/>
            <a:ext cx="1935447" cy="1620580"/>
          </a:xfrm>
          <a:prstGeom prst="rect">
            <a:avLst/>
          </a:prstGeom>
        </p:spPr>
      </p:pic>
      <p:pic>
        <p:nvPicPr>
          <p:cNvPr id="104" name="Picture 103" descr="Lines3.png"/>
          <p:cNvPicPr>
            <a:picLocks noChangeAspect="1"/>
          </p:cNvPicPr>
          <p:nvPr/>
        </p:nvPicPr>
        <p:blipFill>
          <a:blip r:embed="rId5"/>
          <a:srcRect r="51087"/>
          <a:stretch>
            <a:fillRect/>
          </a:stretch>
        </p:blipFill>
        <p:spPr>
          <a:xfrm rot="561940">
            <a:off x="4864101" y="905352"/>
            <a:ext cx="3429000" cy="2552700"/>
          </a:xfrm>
          <a:prstGeom prst="rect">
            <a:avLst/>
          </a:prstGeom>
        </p:spPr>
      </p:pic>
      <p:pic>
        <p:nvPicPr>
          <p:cNvPr id="41" name="Picture 40" descr="Pad.png"/>
          <p:cNvPicPr>
            <a:picLocks noChangeAspect="1"/>
          </p:cNvPicPr>
          <p:nvPr/>
        </p:nvPicPr>
        <p:blipFill>
          <a:blip r:embed="rId6"/>
          <a:stretch>
            <a:fillRect/>
          </a:stretch>
        </p:blipFill>
        <p:spPr>
          <a:xfrm>
            <a:off x="-152399" y="3708400"/>
            <a:ext cx="2571748" cy="801584"/>
          </a:xfrm>
          <a:prstGeom prst="rect">
            <a:avLst/>
          </a:prstGeom>
          <a:effectLst>
            <a:outerShdw blurRad="50800" dist="38100" dir="2700000">
              <a:schemeClr val="tx2">
                <a:lumMod val="50000"/>
                <a:alpha val="43000"/>
              </a:schemeClr>
            </a:outerShdw>
          </a:effectLst>
        </p:spPr>
      </p:pic>
      <p:pic>
        <p:nvPicPr>
          <p:cNvPr id="96" name="Picture 95" descr="PoliceCar.png"/>
          <p:cNvPicPr>
            <a:picLocks noChangeAspect="1"/>
          </p:cNvPicPr>
          <p:nvPr/>
        </p:nvPicPr>
        <p:blipFill>
          <a:blip r:embed="rId7"/>
          <a:stretch>
            <a:fillRect/>
          </a:stretch>
        </p:blipFill>
        <p:spPr>
          <a:xfrm>
            <a:off x="393701" y="2895600"/>
            <a:ext cx="1468120" cy="1056640"/>
          </a:xfrm>
          <a:prstGeom prst="rect">
            <a:avLst/>
          </a:prstGeom>
          <a:effectLst>
            <a:reflection stA="46000" endPos="16000" dist="12700" dir="5400000" sy="-100000" algn="bl" rotWithShape="0"/>
          </a:effectLst>
        </p:spPr>
      </p:pic>
      <p:sp>
        <p:nvSpPr>
          <p:cNvPr id="62" name="TextBox 61"/>
          <p:cNvSpPr txBox="1"/>
          <p:nvPr/>
        </p:nvSpPr>
        <p:spPr>
          <a:xfrm>
            <a:off x="174625" y="4216400"/>
            <a:ext cx="2274982" cy="369332"/>
          </a:xfrm>
          <a:prstGeom prst="rect">
            <a:avLst/>
          </a:prstGeom>
          <a:noFill/>
          <a:effectLst>
            <a:outerShdw blurRad="50800" dist="12700" dir="2700000">
              <a:srgbClr val="000000">
                <a:alpha val="38000"/>
              </a:srgbClr>
            </a:outerShdw>
          </a:effectLst>
        </p:spPr>
        <p:txBody>
          <a:bodyPr wrap="none" rtlCol="0">
            <a:spAutoFit/>
          </a:bodyPr>
          <a:lstStyle/>
          <a:p>
            <a:r>
              <a:rPr lang="en-US" dirty="0" smtClean="0">
                <a:solidFill>
                  <a:schemeClr val="bg1"/>
                </a:solidFill>
              </a:rPr>
              <a:t>Mobile Public Safety</a:t>
            </a:r>
            <a:endParaRPr lang="en-US" dirty="0">
              <a:solidFill>
                <a:schemeClr val="bg1"/>
              </a:solidFill>
            </a:endParaRPr>
          </a:p>
        </p:txBody>
      </p:sp>
      <p:pic>
        <p:nvPicPr>
          <p:cNvPr id="53" name="Picture 52" descr="Pad.png"/>
          <p:cNvPicPr>
            <a:picLocks noChangeAspect="1"/>
          </p:cNvPicPr>
          <p:nvPr/>
        </p:nvPicPr>
        <p:blipFill>
          <a:blip r:embed="rId6"/>
          <a:stretch>
            <a:fillRect/>
          </a:stretch>
        </p:blipFill>
        <p:spPr>
          <a:xfrm>
            <a:off x="3340101" y="5993368"/>
            <a:ext cx="2571748" cy="801584"/>
          </a:xfrm>
          <a:prstGeom prst="rect">
            <a:avLst/>
          </a:prstGeom>
          <a:effectLst>
            <a:outerShdw blurRad="50800" dist="38100" dir="2700000">
              <a:schemeClr val="tx2">
                <a:lumMod val="50000"/>
                <a:alpha val="43000"/>
              </a:schemeClr>
            </a:outerShdw>
          </a:effectLst>
        </p:spPr>
      </p:pic>
      <p:sp>
        <p:nvSpPr>
          <p:cNvPr id="64" name="TextBox 63"/>
          <p:cNvSpPr txBox="1"/>
          <p:nvPr/>
        </p:nvSpPr>
        <p:spPr>
          <a:xfrm>
            <a:off x="3492123" y="6453743"/>
            <a:ext cx="2270814" cy="369332"/>
          </a:xfrm>
          <a:prstGeom prst="rect">
            <a:avLst/>
          </a:prstGeom>
          <a:noFill/>
          <a:effectLst>
            <a:outerShdw blurRad="50800" dist="12700" dir="2700000">
              <a:srgbClr val="000000">
                <a:alpha val="38000"/>
              </a:srgbClr>
            </a:outerShdw>
          </a:effectLst>
        </p:spPr>
        <p:txBody>
          <a:bodyPr wrap="none" rtlCol="0">
            <a:spAutoFit/>
          </a:bodyPr>
          <a:lstStyle/>
          <a:p>
            <a:r>
              <a:rPr lang="en-US" dirty="0" smtClean="0">
                <a:solidFill>
                  <a:schemeClr val="bg1"/>
                </a:solidFill>
              </a:rPr>
              <a:t>Mobile Public Works</a:t>
            </a:r>
            <a:endParaRPr lang="en-US" dirty="0">
              <a:solidFill>
                <a:schemeClr val="bg1"/>
              </a:solidFill>
            </a:endParaRPr>
          </a:p>
        </p:txBody>
      </p:sp>
      <p:pic>
        <p:nvPicPr>
          <p:cNvPr id="54" name="Picture 53" descr="Pad.png"/>
          <p:cNvPicPr>
            <a:picLocks noChangeAspect="1"/>
          </p:cNvPicPr>
          <p:nvPr/>
        </p:nvPicPr>
        <p:blipFill>
          <a:blip r:embed="rId6"/>
          <a:stretch>
            <a:fillRect/>
          </a:stretch>
        </p:blipFill>
        <p:spPr>
          <a:xfrm>
            <a:off x="6356351" y="5613400"/>
            <a:ext cx="2571748" cy="801584"/>
          </a:xfrm>
          <a:prstGeom prst="rect">
            <a:avLst/>
          </a:prstGeom>
          <a:effectLst>
            <a:outerShdw blurRad="50800" dist="38100" dir="2700000">
              <a:schemeClr val="tx2">
                <a:lumMod val="50000"/>
                <a:alpha val="43000"/>
              </a:schemeClr>
            </a:outerShdw>
          </a:effectLst>
        </p:spPr>
      </p:pic>
      <p:sp>
        <p:nvSpPr>
          <p:cNvPr id="65" name="TextBox 64"/>
          <p:cNvSpPr txBox="1"/>
          <p:nvPr/>
        </p:nvSpPr>
        <p:spPr>
          <a:xfrm>
            <a:off x="6385827" y="6096000"/>
            <a:ext cx="2864887" cy="923330"/>
          </a:xfrm>
          <a:prstGeom prst="rect">
            <a:avLst/>
          </a:prstGeom>
          <a:noFill/>
          <a:effectLst>
            <a:outerShdw blurRad="50800" dist="12700" dir="2700000">
              <a:srgbClr val="000000">
                <a:alpha val="38000"/>
              </a:srgbClr>
            </a:outerShdw>
          </a:effectLst>
        </p:spPr>
        <p:txBody>
          <a:bodyPr wrap="none" rtlCol="0">
            <a:spAutoFit/>
          </a:bodyPr>
          <a:lstStyle/>
          <a:p>
            <a:pPr algn="ctr"/>
            <a:r>
              <a:rPr lang="en-US" dirty="0" smtClean="0">
                <a:solidFill>
                  <a:schemeClr val="bg1"/>
                </a:solidFill>
              </a:rPr>
              <a:t>Continuity of Government </a:t>
            </a:r>
          </a:p>
          <a:p>
            <a:pPr algn="ctr"/>
            <a:r>
              <a:rPr lang="en-US" dirty="0" smtClean="0">
                <a:solidFill>
                  <a:schemeClr val="bg1"/>
                </a:solidFill>
              </a:rPr>
              <a:t>Disaster Recovery</a:t>
            </a:r>
          </a:p>
          <a:p>
            <a:pPr algn="ctr"/>
            <a:endParaRPr lang="en-US" dirty="0">
              <a:solidFill>
                <a:schemeClr val="bg1"/>
              </a:solidFill>
            </a:endParaRPr>
          </a:p>
        </p:txBody>
      </p:sp>
      <p:pic>
        <p:nvPicPr>
          <p:cNvPr id="105" name="Picture 104" descr="Pad.png"/>
          <p:cNvPicPr>
            <a:picLocks noChangeAspect="1"/>
          </p:cNvPicPr>
          <p:nvPr/>
        </p:nvPicPr>
        <p:blipFill>
          <a:blip r:embed="rId6"/>
          <a:stretch>
            <a:fillRect/>
          </a:stretch>
        </p:blipFill>
        <p:spPr>
          <a:xfrm>
            <a:off x="228601" y="5558972"/>
            <a:ext cx="2571748" cy="801584"/>
          </a:xfrm>
          <a:prstGeom prst="rect">
            <a:avLst/>
          </a:prstGeom>
          <a:effectLst>
            <a:outerShdw blurRad="50800" dist="38100" dir="2700000">
              <a:schemeClr val="tx2">
                <a:lumMod val="50000"/>
                <a:alpha val="43000"/>
              </a:schemeClr>
            </a:outerShdw>
          </a:effectLst>
        </p:spPr>
      </p:pic>
      <p:pic>
        <p:nvPicPr>
          <p:cNvPr id="103" name="Picture 102" descr="DataCenter.png"/>
          <p:cNvPicPr>
            <a:picLocks noChangeAspect="1"/>
          </p:cNvPicPr>
          <p:nvPr/>
        </p:nvPicPr>
        <p:blipFill>
          <a:blip r:embed="rId8"/>
          <a:stretch>
            <a:fillRect/>
          </a:stretch>
        </p:blipFill>
        <p:spPr>
          <a:xfrm>
            <a:off x="812800" y="4714423"/>
            <a:ext cx="1666240" cy="1122680"/>
          </a:xfrm>
          <a:prstGeom prst="rect">
            <a:avLst/>
          </a:prstGeom>
          <a:effectLst>
            <a:reflection stA="46000" endPos="16000" dist="12700" dir="5400000" sy="-100000" algn="bl" rotWithShape="0"/>
          </a:effectLst>
        </p:spPr>
      </p:pic>
      <p:sp>
        <p:nvSpPr>
          <p:cNvPr id="68" name="TextBox 67"/>
          <p:cNvSpPr txBox="1"/>
          <p:nvPr/>
        </p:nvSpPr>
        <p:spPr>
          <a:xfrm>
            <a:off x="676929" y="5870884"/>
            <a:ext cx="1663936" cy="923330"/>
          </a:xfrm>
          <a:prstGeom prst="rect">
            <a:avLst/>
          </a:prstGeom>
          <a:noFill/>
          <a:effectLst>
            <a:outerShdw blurRad="50800" dist="12700" dir="2700000">
              <a:srgbClr val="000000">
                <a:alpha val="38000"/>
              </a:srgbClr>
            </a:outerShdw>
          </a:effectLst>
        </p:spPr>
        <p:txBody>
          <a:bodyPr wrap="square" rtlCol="0">
            <a:spAutoFit/>
          </a:bodyPr>
          <a:lstStyle/>
          <a:p>
            <a:pPr algn="ctr"/>
            <a:r>
              <a:rPr lang="en-US" dirty="0" smtClean="0">
                <a:solidFill>
                  <a:schemeClr val="bg1"/>
                </a:solidFill>
              </a:rPr>
              <a:t>Data Center Operational Efficiency </a:t>
            </a:r>
            <a:endParaRPr lang="en-US" dirty="0">
              <a:solidFill>
                <a:schemeClr val="bg1"/>
              </a:solidFill>
            </a:endParaRPr>
          </a:p>
        </p:txBody>
      </p:sp>
      <p:pic>
        <p:nvPicPr>
          <p:cNvPr id="56" name="Picture 55" descr="Pad.png"/>
          <p:cNvPicPr>
            <a:picLocks noChangeAspect="1"/>
          </p:cNvPicPr>
          <p:nvPr/>
        </p:nvPicPr>
        <p:blipFill>
          <a:blip r:embed="rId6"/>
          <a:stretch>
            <a:fillRect/>
          </a:stretch>
        </p:blipFill>
        <p:spPr>
          <a:xfrm>
            <a:off x="2235201" y="938768"/>
            <a:ext cx="2571748" cy="801584"/>
          </a:xfrm>
          <a:prstGeom prst="rect">
            <a:avLst/>
          </a:prstGeom>
          <a:effectLst>
            <a:outerShdw blurRad="50800" dist="38100" dir="2700000">
              <a:schemeClr val="tx2">
                <a:lumMod val="50000"/>
                <a:alpha val="43000"/>
              </a:schemeClr>
            </a:outerShdw>
          </a:effectLst>
        </p:spPr>
      </p:pic>
      <p:sp>
        <p:nvSpPr>
          <p:cNvPr id="67" name="TextBox 66"/>
          <p:cNvSpPr txBox="1"/>
          <p:nvPr/>
        </p:nvSpPr>
        <p:spPr>
          <a:xfrm>
            <a:off x="2827925" y="1464167"/>
            <a:ext cx="1415837" cy="369332"/>
          </a:xfrm>
          <a:prstGeom prst="rect">
            <a:avLst/>
          </a:prstGeom>
          <a:noFill/>
          <a:effectLst>
            <a:outerShdw blurRad="50800" dist="12700" dir="2700000">
              <a:srgbClr val="000000">
                <a:alpha val="38000"/>
              </a:srgbClr>
            </a:outerShdw>
          </a:effectLst>
        </p:spPr>
        <p:txBody>
          <a:bodyPr wrap="none" rtlCol="0">
            <a:spAutoFit/>
          </a:bodyPr>
          <a:lstStyle/>
          <a:p>
            <a:r>
              <a:rPr lang="en-US" dirty="0" err="1" smtClean="0">
                <a:solidFill>
                  <a:schemeClr val="bg1"/>
                </a:solidFill>
              </a:rPr>
              <a:t>Teleworkers</a:t>
            </a:r>
            <a:endParaRPr lang="en-US" dirty="0">
              <a:solidFill>
                <a:schemeClr val="bg1"/>
              </a:solidFill>
            </a:endParaRPr>
          </a:p>
        </p:txBody>
      </p:sp>
      <p:pic>
        <p:nvPicPr>
          <p:cNvPr id="58" name="Picture 57" descr="Pad.png"/>
          <p:cNvPicPr>
            <a:picLocks noChangeAspect="1"/>
          </p:cNvPicPr>
          <p:nvPr/>
        </p:nvPicPr>
        <p:blipFill>
          <a:blip r:embed="rId6"/>
          <a:stretch>
            <a:fillRect/>
          </a:stretch>
        </p:blipFill>
        <p:spPr>
          <a:xfrm>
            <a:off x="4775201" y="895350"/>
            <a:ext cx="2571748" cy="801584"/>
          </a:xfrm>
          <a:prstGeom prst="rect">
            <a:avLst/>
          </a:prstGeom>
          <a:effectLst>
            <a:outerShdw blurRad="50800" dist="38100" dir="2700000">
              <a:schemeClr val="tx2">
                <a:lumMod val="50000"/>
                <a:alpha val="43000"/>
              </a:schemeClr>
            </a:outerShdw>
          </a:effectLst>
        </p:spPr>
      </p:pic>
      <p:sp>
        <p:nvSpPr>
          <p:cNvPr id="72" name="TextBox 71"/>
          <p:cNvSpPr txBox="1"/>
          <p:nvPr/>
        </p:nvSpPr>
        <p:spPr>
          <a:xfrm>
            <a:off x="4597401" y="1391666"/>
            <a:ext cx="2870200" cy="369332"/>
          </a:xfrm>
          <a:prstGeom prst="rect">
            <a:avLst/>
          </a:prstGeom>
          <a:noFill/>
          <a:effectLst>
            <a:outerShdw blurRad="50800" dist="12700" dir="2700000">
              <a:srgbClr val="000000">
                <a:alpha val="38000"/>
              </a:srgbClr>
            </a:outerShdw>
          </a:effectLst>
        </p:spPr>
        <p:txBody>
          <a:bodyPr wrap="square" rtlCol="0">
            <a:spAutoFit/>
          </a:bodyPr>
          <a:lstStyle/>
          <a:p>
            <a:pPr algn="ctr"/>
            <a:r>
              <a:rPr lang="en-US" dirty="0" smtClean="0">
                <a:solidFill>
                  <a:schemeClr val="bg1"/>
                </a:solidFill>
              </a:rPr>
              <a:t>Mobile Tablets (</a:t>
            </a:r>
            <a:r>
              <a:rPr lang="en-US" dirty="0" err="1" smtClean="0">
                <a:solidFill>
                  <a:schemeClr val="bg1"/>
                </a:solidFill>
              </a:rPr>
              <a:t>Cius</a:t>
            </a:r>
            <a:r>
              <a:rPr lang="en-US" dirty="0" smtClean="0">
                <a:solidFill>
                  <a:schemeClr val="bg1"/>
                </a:solidFill>
              </a:rPr>
              <a:t>) </a:t>
            </a:r>
            <a:endParaRPr lang="en-US" dirty="0">
              <a:solidFill>
                <a:schemeClr val="bg1"/>
              </a:solidFill>
            </a:endParaRPr>
          </a:p>
        </p:txBody>
      </p:sp>
      <p:pic>
        <p:nvPicPr>
          <p:cNvPr id="42" name="Picture 41" descr="Pad.png"/>
          <p:cNvPicPr>
            <a:picLocks noChangeAspect="1"/>
          </p:cNvPicPr>
          <p:nvPr/>
        </p:nvPicPr>
        <p:blipFill>
          <a:blip r:embed="rId6"/>
          <a:stretch>
            <a:fillRect/>
          </a:stretch>
        </p:blipFill>
        <p:spPr>
          <a:xfrm>
            <a:off x="1" y="1663700"/>
            <a:ext cx="2571748" cy="801584"/>
          </a:xfrm>
          <a:prstGeom prst="rect">
            <a:avLst/>
          </a:prstGeom>
          <a:effectLst>
            <a:outerShdw blurRad="50800" dist="38100" dir="2700000">
              <a:schemeClr val="tx2">
                <a:lumMod val="50000"/>
                <a:alpha val="43000"/>
              </a:schemeClr>
            </a:outerShdw>
          </a:effectLst>
        </p:spPr>
      </p:pic>
      <p:pic>
        <p:nvPicPr>
          <p:cNvPr id="55" name="Picture 54" descr="Pad.png"/>
          <p:cNvPicPr>
            <a:picLocks noChangeAspect="1"/>
          </p:cNvPicPr>
          <p:nvPr/>
        </p:nvPicPr>
        <p:blipFill>
          <a:blip r:embed="rId6"/>
          <a:stretch>
            <a:fillRect/>
          </a:stretch>
        </p:blipFill>
        <p:spPr>
          <a:xfrm>
            <a:off x="6572251" y="3797298"/>
            <a:ext cx="2571748" cy="801584"/>
          </a:xfrm>
          <a:prstGeom prst="rect">
            <a:avLst/>
          </a:prstGeom>
          <a:effectLst>
            <a:outerShdw blurRad="50800" dist="38100" dir="2700000">
              <a:schemeClr val="tx2">
                <a:lumMod val="50000"/>
                <a:alpha val="43000"/>
              </a:schemeClr>
            </a:outerShdw>
          </a:effectLst>
        </p:spPr>
      </p:pic>
      <p:sp>
        <p:nvSpPr>
          <p:cNvPr id="63" name="TextBox 62"/>
          <p:cNvSpPr txBox="1"/>
          <p:nvPr/>
        </p:nvSpPr>
        <p:spPr>
          <a:xfrm>
            <a:off x="171450" y="2222500"/>
            <a:ext cx="2326278" cy="369332"/>
          </a:xfrm>
          <a:prstGeom prst="rect">
            <a:avLst/>
          </a:prstGeom>
          <a:noFill/>
          <a:effectLst>
            <a:outerShdw blurRad="50800" dist="12700" dir="2700000">
              <a:srgbClr val="000000">
                <a:alpha val="38000"/>
              </a:srgbClr>
            </a:outerShdw>
          </a:effectLst>
        </p:spPr>
        <p:txBody>
          <a:bodyPr wrap="none" rtlCol="0">
            <a:spAutoFit/>
          </a:bodyPr>
          <a:lstStyle/>
          <a:p>
            <a:r>
              <a:rPr lang="en-US" dirty="0" smtClean="0">
                <a:solidFill>
                  <a:schemeClr val="bg1"/>
                </a:solidFill>
              </a:rPr>
              <a:t>Windows 7 Migration</a:t>
            </a:r>
            <a:endParaRPr lang="en-US" dirty="0">
              <a:solidFill>
                <a:schemeClr val="bg1"/>
              </a:solidFill>
            </a:endParaRPr>
          </a:p>
        </p:txBody>
      </p:sp>
      <p:pic>
        <p:nvPicPr>
          <p:cNvPr id="111" name="Picture 110" descr="Lines3.png"/>
          <p:cNvPicPr>
            <a:picLocks noChangeAspect="1"/>
          </p:cNvPicPr>
          <p:nvPr/>
        </p:nvPicPr>
        <p:blipFill>
          <a:blip r:embed="rId5"/>
          <a:srcRect l="8087" t="10996" r="54836" b="14448"/>
          <a:stretch>
            <a:fillRect/>
          </a:stretch>
        </p:blipFill>
        <p:spPr>
          <a:xfrm rot="2009448">
            <a:off x="5044030" y="2413904"/>
            <a:ext cx="2599241" cy="1903194"/>
          </a:xfrm>
          <a:prstGeom prst="rect">
            <a:avLst/>
          </a:prstGeom>
        </p:spPr>
      </p:pic>
      <p:sp>
        <p:nvSpPr>
          <p:cNvPr id="66" name="TextBox 65"/>
          <p:cNvSpPr txBox="1"/>
          <p:nvPr/>
        </p:nvSpPr>
        <p:spPr>
          <a:xfrm>
            <a:off x="6992392" y="4320032"/>
            <a:ext cx="2146806" cy="369332"/>
          </a:xfrm>
          <a:prstGeom prst="rect">
            <a:avLst/>
          </a:prstGeom>
          <a:noFill/>
          <a:effectLst>
            <a:outerShdw blurRad="50800" dist="12700" dir="2700000">
              <a:srgbClr val="000000">
                <a:alpha val="38000"/>
              </a:srgbClr>
            </a:outerShdw>
          </a:effectLst>
        </p:spPr>
        <p:txBody>
          <a:bodyPr wrap="none" rtlCol="0">
            <a:spAutoFit/>
          </a:bodyPr>
          <a:lstStyle/>
          <a:p>
            <a:r>
              <a:rPr lang="en-US" dirty="0" smtClean="0">
                <a:solidFill>
                  <a:schemeClr val="bg1"/>
                </a:solidFill>
              </a:rPr>
              <a:t>Mobile Apps (BYO)</a:t>
            </a:r>
            <a:endParaRPr lang="en-US" dirty="0">
              <a:solidFill>
                <a:schemeClr val="bg1"/>
              </a:solidFill>
            </a:endParaRPr>
          </a:p>
        </p:txBody>
      </p:sp>
      <p:pic>
        <p:nvPicPr>
          <p:cNvPr id="61" name="Picture 60" descr="Pad.png"/>
          <p:cNvPicPr>
            <a:picLocks noChangeAspect="1"/>
          </p:cNvPicPr>
          <p:nvPr/>
        </p:nvPicPr>
        <p:blipFill>
          <a:blip r:embed="rId6"/>
          <a:stretch>
            <a:fillRect/>
          </a:stretch>
        </p:blipFill>
        <p:spPr>
          <a:xfrm>
            <a:off x="6769101" y="1967468"/>
            <a:ext cx="2571748" cy="801584"/>
          </a:xfrm>
          <a:prstGeom prst="rect">
            <a:avLst/>
          </a:prstGeom>
          <a:effectLst>
            <a:outerShdw blurRad="50800" dist="38100" dir="2700000">
              <a:schemeClr val="tx2">
                <a:lumMod val="50000"/>
                <a:alpha val="43000"/>
              </a:schemeClr>
            </a:outerShdw>
          </a:effectLst>
        </p:spPr>
      </p:pic>
      <p:sp>
        <p:nvSpPr>
          <p:cNvPr id="70" name="TextBox 69"/>
          <p:cNvSpPr txBox="1"/>
          <p:nvPr/>
        </p:nvSpPr>
        <p:spPr>
          <a:xfrm>
            <a:off x="6974104" y="2272268"/>
            <a:ext cx="2303246" cy="646331"/>
          </a:xfrm>
          <a:prstGeom prst="rect">
            <a:avLst/>
          </a:prstGeom>
          <a:noFill/>
          <a:effectLst>
            <a:outerShdw blurRad="50800" dist="12700" dir="2700000">
              <a:srgbClr val="000000">
                <a:alpha val="38000"/>
              </a:srgbClr>
            </a:outerShdw>
          </a:effectLst>
        </p:spPr>
        <p:txBody>
          <a:bodyPr wrap="square" rtlCol="0">
            <a:spAutoFit/>
          </a:bodyPr>
          <a:lstStyle/>
          <a:p>
            <a:pPr algn="ctr"/>
            <a:r>
              <a:rPr lang="en-US" dirty="0" smtClean="0">
                <a:solidFill>
                  <a:schemeClr val="bg1"/>
                </a:solidFill>
              </a:rPr>
              <a:t>Remote Government Offices </a:t>
            </a:r>
            <a:endParaRPr lang="en-US" dirty="0">
              <a:solidFill>
                <a:schemeClr val="bg1"/>
              </a:solidFill>
            </a:endParaRPr>
          </a:p>
        </p:txBody>
      </p:sp>
      <p:pic>
        <p:nvPicPr>
          <p:cNvPr id="106" name="Picture 105" descr="1.png"/>
          <p:cNvPicPr>
            <a:picLocks noChangeAspect="1"/>
          </p:cNvPicPr>
          <p:nvPr/>
        </p:nvPicPr>
        <p:blipFill>
          <a:blip r:embed="rId9"/>
          <a:stretch>
            <a:fillRect/>
          </a:stretch>
        </p:blipFill>
        <p:spPr>
          <a:xfrm>
            <a:off x="5549900" y="3644900"/>
            <a:ext cx="1168400" cy="584200"/>
          </a:xfrm>
          <a:prstGeom prst="rect">
            <a:avLst/>
          </a:prstGeom>
        </p:spPr>
      </p:pic>
      <p:pic>
        <p:nvPicPr>
          <p:cNvPr id="107" name="Picture 106" descr="2.png"/>
          <p:cNvPicPr>
            <a:picLocks noChangeAspect="1"/>
          </p:cNvPicPr>
          <p:nvPr/>
        </p:nvPicPr>
        <p:blipFill>
          <a:blip r:embed="rId10" cstate="print"/>
          <a:stretch>
            <a:fillRect/>
          </a:stretch>
        </p:blipFill>
        <p:spPr>
          <a:xfrm>
            <a:off x="2856937" y="2082271"/>
            <a:ext cx="559926" cy="876830"/>
          </a:xfrm>
          <a:prstGeom prst="rect">
            <a:avLst/>
          </a:prstGeom>
        </p:spPr>
      </p:pic>
      <p:pic>
        <p:nvPicPr>
          <p:cNvPr id="108" name="Picture 107" descr="3.png"/>
          <p:cNvPicPr>
            <a:picLocks noChangeAspect="1"/>
          </p:cNvPicPr>
          <p:nvPr/>
        </p:nvPicPr>
        <p:blipFill>
          <a:blip r:embed="rId11" cstate="print"/>
          <a:stretch>
            <a:fillRect/>
          </a:stretch>
        </p:blipFill>
        <p:spPr>
          <a:xfrm>
            <a:off x="2838450" y="3689350"/>
            <a:ext cx="781050" cy="706410"/>
          </a:xfrm>
          <a:prstGeom prst="rect">
            <a:avLst/>
          </a:prstGeom>
        </p:spPr>
      </p:pic>
      <p:pic>
        <p:nvPicPr>
          <p:cNvPr id="109" name="Picture 108" descr="4.png"/>
          <p:cNvPicPr>
            <a:picLocks noChangeAspect="1"/>
          </p:cNvPicPr>
          <p:nvPr/>
        </p:nvPicPr>
        <p:blipFill>
          <a:blip r:embed="rId12" cstate="print"/>
          <a:stretch>
            <a:fillRect/>
          </a:stretch>
        </p:blipFill>
        <p:spPr>
          <a:xfrm>
            <a:off x="5440280" y="1930400"/>
            <a:ext cx="895150" cy="1181100"/>
          </a:xfrm>
          <a:prstGeom prst="rect">
            <a:avLst/>
          </a:prstGeom>
        </p:spPr>
      </p:pic>
      <p:grpSp>
        <p:nvGrpSpPr>
          <p:cNvPr id="116" name="Group 115"/>
          <p:cNvGrpSpPr/>
          <p:nvPr/>
        </p:nvGrpSpPr>
        <p:grpSpPr>
          <a:xfrm>
            <a:off x="3820862" y="2676525"/>
            <a:ext cx="1579813" cy="1590675"/>
            <a:chOff x="1325312" y="2442859"/>
            <a:chExt cx="3808481" cy="3677339"/>
          </a:xfrm>
        </p:grpSpPr>
        <p:grpSp>
          <p:nvGrpSpPr>
            <p:cNvPr id="73" name="Group 37"/>
            <p:cNvGrpSpPr/>
            <p:nvPr/>
          </p:nvGrpSpPr>
          <p:grpSpPr>
            <a:xfrm>
              <a:off x="1476193" y="2462598"/>
              <a:ext cx="3657600" cy="3657600"/>
              <a:chOff x="8889955" y="3119565"/>
              <a:chExt cx="1902382" cy="1902273"/>
            </a:xfrm>
          </p:grpSpPr>
          <p:sp>
            <p:nvSpPr>
              <p:cNvPr id="74" name="Oval 72"/>
              <p:cNvSpPr>
                <a:spLocks noChangeArrowheads="1"/>
              </p:cNvSpPr>
              <p:nvPr/>
            </p:nvSpPr>
            <p:spPr bwMode="auto">
              <a:xfrm>
                <a:off x="8889955" y="3119565"/>
                <a:ext cx="1902382" cy="1902273"/>
              </a:xfrm>
              <a:prstGeom prst="ellipse">
                <a:avLst/>
              </a:prstGeom>
              <a:gradFill rotWithShape="1">
                <a:gsLst>
                  <a:gs pos="0">
                    <a:srgbClr val="0183B7">
                      <a:alpha val="91000"/>
                    </a:srgbClr>
                  </a:gs>
                  <a:gs pos="100000">
                    <a:srgbClr val="014763">
                      <a:alpha val="46000"/>
                    </a:srgbClr>
                  </a:gs>
                </a:gsLst>
                <a:path path="shape">
                  <a:fillToRect l="50000" t="50000" r="50000" b="50000"/>
                </a:path>
              </a:gradFill>
              <a:ln w="19050" algn="ctr">
                <a:noFill/>
                <a:round/>
                <a:headEnd/>
                <a:tailEnd/>
              </a:ln>
              <a:effectLst>
                <a:outerShdw blurRad="88900" dist="63500" dir="2700000" algn="tl" rotWithShape="0">
                  <a:prstClr val="black">
                    <a:alpha val="60000"/>
                  </a:prstClr>
                </a:outerShdw>
              </a:effectLst>
            </p:spPr>
            <p:txBody>
              <a:bodyPr wrap="none" lIns="73025" tIns="36511" rIns="73025" bIns="36511" anchor="ctr"/>
              <a:lstStyle/>
              <a:p>
                <a:pPr algn="ctr" rtl="0">
                  <a:defRPr/>
                </a:pPr>
                <a:endParaRPr lang="en-US" sz="200" kern="1200" dirty="0">
                  <a:solidFill>
                    <a:prstClr val="black"/>
                  </a:solidFill>
                  <a:latin typeface="Arial"/>
                  <a:ea typeface="+mn-ea"/>
                  <a:cs typeface="+mn-cs"/>
                </a:endParaRPr>
              </a:p>
            </p:txBody>
          </p:sp>
          <p:sp>
            <p:nvSpPr>
              <p:cNvPr id="75" name="Oval 74"/>
              <p:cNvSpPr>
                <a:spLocks noChangeArrowheads="1"/>
              </p:cNvSpPr>
              <p:nvPr/>
            </p:nvSpPr>
            <p:spPr bwMode="auto">
              <a:xfrm>
                <a:off x="9230246" y="3212897"/>
                <a:ext cx="1221800" cy="724796"/>
              </a:xfrm>
              <a:prstGeom prst="ellipse">
                <a:avLst/>
              </a:prstGeom>
              <a:gradFill rotWithShape="1">
                <a:gsLst>
                  <a:gs pos="0">
                    <a:srgbClr val="CCCCCC">
                      <a:alpha val="23000"/>
                    </a:srgbClr>
                  </a:gs>
                  <a:gs pos="100000">
                    <a:srgbClr val="CCCCCC">
                      <a:gamma/>
                      <a:shade val="46275"/>
                      <a:invGamma/>
                      <a:alpha val="0"/>
                    </a:srgbClr>
                  </a:gs>
                </a:gsLst>
                <a:lin ang="5400000" scaled="1"/>
              </a:gradFill>
              <a:ln w="38100" algn="ctr">
                <a:noFill/>
                <a:round/>
                <a:headEnd/>
                <a:tailEnd/>
              </a:ln>
              <a:effectLst/>
            </p:spPr>
            <p:txBody>
              <a:bodyPr wrap="none" lIns="82124" tIns="41061" rIns="82124" bIns="41061" anchor="ctr"/>
              <a:lstStyle/>
              <a:p>
                <a:pPr algn="ctr" rtl="0">
                  <a:defRPr/>
                </a:pPr>
                <a:endParaRPr lang="en-US" sz="200" kern="1200" dirty="0">
                  <a:solidFill>
                    <a:prstClr val="black"/>
                  </a:solidFill>
                  <a:latin typeface="Arial"/>
                  <a:ea typeface="+mn-ea"/>
                  <a:cs typeface="+mn-cs"/>
                </a:endParaRPr>
              </a:p>
            </p:txBody>
          </p:sp>
        </p:grpSp>
        <p:grpSp>
          <p:nvGrpSpPr>
            <p:cNvPr id="76" name="Group 25"/>
            <p:cNvGrpSpPr/>
            <p:nvPr/>
          </p:nvGrpSpPr>
          <p:grpSpPr>
            <a:xfrm>
              <a:off x="1882575" y="4326405"/>
              <a:ext cx="1666774" cy="1607071"/>
              <a:chOff x="2793532" y="4343402"/>
              <a:chExt cx="1902381" cy="1902275"/>
            </a:xfrm>
          </p:grpSpPr>
          <p:sp>
            <p:nvSpPr>
              <p:cNvPr id="77" name="Oval 72"/>
              <p:cNvSpPr>
                <a:spLocks noChangeArrowheads="1"/>
              </p:cNvSpPr>
              <p:nvPr/>
            </p:nvSpPr>
            <p:spPr bwMode="auto">
              <a:xfrm>
                <a:off x="2793532" y="4343402"/>
                <a:ext cx="1902381" cy="1902275"/>
              </a:xfrm>
              <a:prstGeom prst="ellipse">
                <a:avLst/>
              </a:prstGeom>
              <a:gradFill rotWithShape="1">
                <a:gsLst>
                  <a:gs pos="0">
                    <a:srgbClr val="68B442">
                      <a:alpha val="83000"/>
                    </a:srgbClr>
                  </a:gs>
                  <a:gs pos="100000">
                    <a:srgbClr val="3A6525">
                      <a:alpha val="54000"/>
                    </a:srgbClr>
                  </a:gs>
                </a:gsLst>
                <a:path path="shape">
                  <a:fillToRect l="50000" t="50000" r="50000" b="50000"/>
                </a:path>
              </a:gradFill>
              <a:ln w="19050" algn="ctr">
                <a:noFill/>
                <a:round/>
                <a:headEnd/>
                <a:tailEnd/>
              </a:ln>
              <a:effectLst>
                <a:outerShdw blurRad="88900" dist="63500" dir="2700000" algn="tl" rotWithShape="0">
                  <a:prstClr val="black">
                    <a:alpha val="60000"/>
                  </a:prstClr>
                </a:outerShdw>
              </a:effectLst>
            </p:spPr>
            <p:txBody>
              <a:bodyPr lIns="73025" tIns="36511" rIns="73025" bIns="36511" anchor="ctr"/>
              <a:lstStyle/>
              <a:p>
                <a:pPr algn="ctr" rtl="0">
                  <a:defRPr/>
                </a:pPr>
                <a:endParaRPr lang="en-US" sz="200" kern="1200" dirty="0">
                  <a:solidFill>
                    <a:prstClr val="black"/>
                  </a:solidFill>
                  <a:latin typeface="Arial"/>
                  <a:ea typeface="+mn-ea"/>
                  <a:cs typeface="+mn-cs"/>
                </a:endParaRPr>
              </a:p>
            </p:txBody>
          </p:sp>
          <p:sp>
            <p:nvSpPr>
              <p:cNvPr id="78" name="Oval 74"/>
              <p:cNvSpPr>
                <a:spLocks noChangeArrowheads="1"/>
              </p:cNvSpPr>
              <p:nvPr/>
            </p:nvSpPr>
            <p:spPr bwMode="auto">
              <a:xfrm>
                <a:off x="3133822" y="4436734"/>
                <a:ext cx="1221800" cy="724797"/>
              </a:xfrm>
              <a:prstGeom prst="ellipse">
                <a:avLst/>
              </a:prstGeom>
              <a:gradFill rotWithShape="1">
                <a:gsLst>
                  <a:gs pos="0">
                    <a:srgbClr val="CCCCCC">
                      <a:alpha val="42000"/>
                    </a:srgbClr>
                  </a:gs>
                  <a:gs pos="100000">
                    <a:srgbClr val="CCCCCC">
                      <a:gamma/>
                      <a:shade val="46275"/>
                      <a:invGamma/>
                      <a:alpha val="0"/>
                    </a:srgbClr>
                  </a:gs>
                </a:gsLst>
                <a:lin ang="5400000" scaled="1"/>
              </a:gradFill>
              <a:ln w="38100" algn="ctr">
                <a:noFill/>
                <a:round/>
                <a:headEnd/>
                <a:tailEnd/>
              </a:ln>
              <a:effectLst/>
            </p:spPr>
            <p:txBody>
              <a:bodyPr lIns="82124" tIns="41061" rIns="82124" bIns="41061" anchor="ctr"/>
              <a:lstStyle/>
              <a:p>
                <a:pPr algn="ctr" rtl="0">
                  <a:defRPr/>
                </a:pPr>
                <a:endParaRPr lang="en-US" sz="200" kern="1200" dirty="0">
                  <a:solidFill>
                    <a:prstClr val="black"/>
                  </a:solidFill>
                  <a:latin typeface="Arial"/>
                  <a:ea typeface="+mn-ea"/>
                  <a:cs typeface="+mn-cs"/>
                </a:endParaRPr>
              </a:p>
            </p:txBody>
          </p:sp>
        </p:grpSp>
        <p:sp>
          <p:nvSpPr>
            <p:cNvPr id="79" name="Rectangle 78"/>
            <p:cNvSpPr/>
            <p:nvPr/>
          </p:nvSpPr>
          <p:spPr>
            <a:xfrm>
              <a:off x="1825280" y="4927304"/>
              <a:ext cx="1405725" cy="318933"/>
            </a:xfrm>
            <a:prstGeom prst="rect">
              <a:avLst/>
            </a:prstGeom>
            <a:ln>
              <a:noFill/>
            </a:ln>
          </p:spPr>
          <p:txBody>
            <a:bodyPr wrap="square" lIns="0" tIns="0" rIns="0" bIns="0" anchor="ctr" anchorCtr="1">
              <a:spAutoFit/>
            </a:bodyPr>
            <a:lstStyle/>
            <a:p>
              <a:pPr algn="ctr" rtl="0">
                <a:defRPr/>
              </a:pPr>
              <a:r>
                <a:rPr lang="en-US" sz="600" b="1" kern="1200" dirty="0" smtClean="0">
                  <a:solidFill>
                    <a:srgbClr val="FFFFFF"/>
                  </a:solidFill>
                  <a:latin typeface="Arial"/>
                  <a:ea typeface="+mn-ea"/>
                  <a:cs typeface="+mn-cs"/>
                </a:rPr>
                <a:t>Borderless Networks</a:t>
              </a:r>
              <a:endParaRPr lang="en-US" sz="600" b="1" kern="1200" dirty="0">
                <a:solidFill>
                  <a:srgbClr val="FFFFFF"/>
                </a:solidFill>
                <a:latin typeface="Arial"/>
                <a:ea typeface="+mn-ea"/>
                <a:cs typeface="+mn-cs"/>
              </a:endParaRPr>
            </a:p>
          </p:txBody>
        </p:sp>
        <p:grpSp>
          <p:nvGrpSpPr>
            <p:cNvPr id="80" name="Group 29"/>
            <p:cNvGrpSpPr/>
            <p:nvPr/>
          </p:nvGrpSpPr>
          <p:grpSpPr>
            <a:xfrm>
              <a:off x="3089720" y="4310991"/>
              <a:ext cx="1666774" cy="1607071"/>
              <a:chOff x="9704300" y="4422325"/>
              <a:chExt cx="1902381" cy="1902275"/>
            </a:xfrm>
          </p:grpSpPr>
          <p:sp>
            <p:nvSpPr>
              <p:cNvPr id="81" name="Oval 72"/>
              <p:cNvSpPr>
                <a:spLocks noChangeArrowheads="1"/>
              </p:cNvSpPr>
              <p:nvPr/>
            </p:nvSpPr>
            <p:spPr bwMode="auto">
              <a:xfrm>
                <a:off x="9704300" y="4422325"/>
                <a:ext cx="1902381" cy="1902275"/>
              </a:xfrm>
              <a:prstGeom prst="ellipse">
                <a:avLst/>
              </a:prstGeom>
              <a:gradFill rotWithShape="1">
                <a:gsLst>
                  <a:gs pos="0">
                    <a:srgbClr val="A8286B">
                      <a:alpha val="80000"/>
                    </a:srgbClr>
                  </a:gs>
                  <a:gs pos="100000">
                    <a:srgbClr val="4C1435">
                      <a:alpha val="34000"/>
                    </a:srgbClr>
                  </a:gs>
                </a:gsLst>
                <a:path path="shape">
                  <a:fillToRect l="50000" t="50000" r="50000" b="50000"/>
                </a:path>
              </a:gradFill>
              <a:ln w="19050" algn="ctr">
                <a:noFill/>
                <a:round/>
                <a:headEnd/>
                <a:tailEnd/>
              </a:ln>
              <a:effectLst>
                <a:outerShdw blurRad="88900" dist="63500" dir="2700000" algn="tl" rotWithShape="0">
                  <a:prstClr val="black">
                    <a:alpha val="60000"/>
                  </a:prstClr>
                </a:outerShdw>
              </a:effectLst>
            </p:spPr>
            <p:txBody>
              <a:bodyPr lIns="73025" tIns="36511" rIns="73025" bIns="36511" anchor="ctr"/>
              <a:lstStyle/>
              <a:p>
                <a:pPr algn="ctr" rtl="0">
                  <a:defRPr/>
                </a:pPr>
                <a:endParaRPr lang="en-US" sz="200" kern="1200" dirty="0">
                  <a:solidFill>
                    <a:prstClr val="black"/>
                  </a:solidFill>
                  <a:latin typeface="Arial"/>
                  <a:ea typeface="+mn-ea"/>
                  <a:cs typeface="+mn-cs"/>
                </a:endParaRPr>
              </a:p>
            </p:txBody>
          </p:sp>
          <p:sp>
            <p:nvSpPr>
              <p:cNvPr id="82" name="Oval 74"/>
              <p:cNvSpPr>
                <a:spLocks noChangeArrowheads="1"/>
              </p:cNvSpPr>
              <p:nvPr/>
            </p:nvSpPr>
            <p:spPr bwMode="auto">
              <a:xfrm>
                <a:off x="10044590" y="4515657"/>
                <a:ext cx="1221800" cy="724797"/>
              </a:xfrm>
              <a:prstGeom prst="ellipse">
                <a:avLst/>
              </a:prstGeom>
              <a:gradFill rotWithShape="1">
                <a:gsLst>
                  <a:gs pos="0">
                    <a:srgbClr val="CCCCCC">
                      <a:alpha val="44000"/>
                    </a:srgbClr>
                  </a:gs>
                  <a:gs pos="100000">
                    <a:srgbClr val="CCCCCC">
                      <a:gamma/>
                      <a:shade val="46275"/>
                      <a:invGamma/>
                      <a:alpha val="0"/>
                    </a:srgbClr>
                  </a:gs>
                </a:gsLst>
                <a:lin ang="5400000" scaled="1"/>
              </a:gradFill>
              <a:ln w="38100" algn="ctr">
                <a:noFill/>
                <a:round/>
                <a:headEnd/>
                <a:tailEnd/>
              </a:ln>
              <a:effectLst/>
            </p:spPr>
            <p:txBody>
              <a:bodyPr lIns="82124" tIns="41061" rIns="82124" bIns="41061" anchor="ctr"/>
              <a:lstStyle/>
              <a:p>
                <a:pPr algn="ctr" rtl="0">
                  <a:defRPr/>
                </a:pPr>
                <a:endParaRPr lang="en-US" sz="200" kern="1200" dirty="0">
                  <a:solidFill>
                    <a:prstClr val="black"/>
                  </a:solidFill>
                  <a:latin typeface="Arial"/>
                  <a:ea typeface="+mn-ea"/>
                  <a:cs typeface="+mn-cs"/>
                </a:endParaRPr>
              </a:p>
            </p:txBody>
          </p:sp>
        </p:grpSp>
        <p:grpSp>
          <p:nvGrpSpPr>
            <p:cNvPr id="85" name="Group 32"/>
            <p:cNvGrpSpPr/>
            <p:nvPr/>
          </p:nvGrpSpPr>
          <p:grpSpPr>
            <a:xfrm>
              <a:off x="2598237" y="2442859"/>
              <a:ext cx="1666772" cy="1607068"/>
              <a:chOff x="8889957" y="1539440"/>
              <a:chExt cx="1902379" cy="1902271"/>
            </a:xfrm>
          </p:grpSpPr>
          <p:sp>
            <p:nvSpPr>
              <p:cNvPr id="86" name="Oval 72"/>
              <p:cNvSpPr>
                <a:spLocks noChangeArrowheads="1"/>
              </p:cNvSpPr>
              <p:nvPr/>
            </p:nvSpPr>
            <p:spPr bwMode="auto">
              <a:xfrm>
                <a:off x="8889957" y="1539440"/>
                <a:ext cx="1902379" cy="1902271"/>
              </a:xfrm>
              <a:prstGeom prst="ellipse">
                <a:avLst/>
              </a:prstGeom>
              <a:gradFill rotWithShape="1">
                <a:gsLst>
                  <a:gs pos="0">
                    <a:srgbClr val="EE6804"/>
                  </a:gs>
                  <a:gs pos="100000">
                    <a:srgbClr val="9F4603">
                      <a:alpha val="54000"/>
                    </a:srgbClr>
                  </a:gs>
                </a:gsLst>
                <a:path path="shape">
                  <a:fillToRect l="50000" t="50000" r="50000" b="50000"/>
                </a:path>
              </a:gradFill>
              <a:ln w="19050" algn="ctr">
                <a:noFill/>
                <a:round/>
                <a:headEnd/>
                <a:tailEnd/>
              </a:ln>
              <a:effectLst>
                <a:outerShdw blurRad="88900" dist="63500" dir="2700000" algn="tl" rotWithShape="0">
                  <a:prstClr val="black">
                    <a:alpha val="60000"/>
                  </a:prstClr>
                </a:outerShdw>
              </a:effectLst>
            </p:spPr>
            <p:txBody>
              <a:bodyPr lIns="73025" tIns="36511" rIns="73025" bIns="36511" anchor="ctr"/>
              <a:lstStyle/>
              <a:p>
                <a:pPr algn="ctr" rtl="0">
                  <a:defRPr/>
                </a:pPr>
                <a:endParaRPr lang="en-US" sz="200" kern="1200" dirty="0">
                  <a:solidFill>
                    <a:prstClr val="black"/>
                  </a:solidFill>
                  <a:latin typeface="Arial"/>
                  <a:ea typeface="+mn-ea"/>
                  <a:cs typeface="+mn-cs"/>
                </a:endParaRPr>
              </a:p>
            </p:txBody>
          </p:sp>
          <p:sp>
            <p:nvSpPr>
              <p:cNvPr id="93" name="Oval 74"/>
              <p:cNvSpPr>
                <a:spLocks noChangeArrowheads="1"/>
              </p:cNvSpPr>
              <p:nvPr/>
            </p:nvSpPr>
            <p:spPr bwMode="auto">
              <a:xfrm>
                <a:off x="9230246" y="1632772"/>
                <a:ext cx="1221800" cy="724796"/>
              </a:xfrm>
              <a:prstGeom prst="ellipse">
                <a:avLst/>
              </a:prstGeom>
              <a:gradFill rotWithShape="1">
                <a:gsLst>
                  <a:gs pos="0">
                    <a:srgbClr val="CCCCCC">
                      <a:alpha val="44000"/>
                    </a:srgbClr>
                  </a:gs>
                  <a:gs pos="100000">
                    <a:srgbClr val="CCCCCC">
                      <a:gamma/>
                      <a:shade val="46275"/>
                      <a:invGamma/>
                      <a:alpha val="0"/>
                    </a:srgbClr>
                  </a:gs>
                </a:gsLst>
                <a:lin ang="5400000" scaled="1"/>
              </a:gradFill>
              <a:ln w="38100" algn="ctr">
                <a:noFill/>
                <a:round/>
                <a:headEnd/>
                <a:tailEnd/>
              </a:ln>
              <a:effectLst/>
            </p:spPr>
            <p:txBody>
              <a:bodyPr lIns="82124" tIns="41061" rIns="82124" bIns="41061" anchor="ctr"/>
              <a:lstStyle/>
              <a:p>
                <a:pPr algn="ctr" rtl="0">
                  <a:defRPr/>
                </a:pPr>
                <a:endParaRPr lang="en-US" sz="200" kern="1200" dirty="0">
                  <a:solidFill>
                    <a:prstClr val="black"/>
                  </a:solidFill>
                  <a:latin typeface="Arial"/>
                  <a:ea typeface="+mn-ea"/>
                  <a:cs typeface="+mn-cs"/>
                </a:endParaRPr>
              </a:p>
            </p:txBody>
          </p:sp>
        </p:grpSp>
        <p:sp>
          <p:nvSpPr>
            <p:cNvPr id="94" name="Rectangle 93"/>
            <p:cNvSpPr/>
            <p:nvPr/>
          </p:nvSpPr>
          <p:spPr>
            <a:xfrm>
              <a:off x="3313891" y="4997710"/>
              <a:ext cx="1405725" cy="159467"/>
            </a:xfrm>
            <a:prstGeom prst="rect">
              <a:avLst/>
            </a:prstGeom>
            <a:ln>
              <a:noFill/>
            </a:ln>
          </p:spPr>
          <p:txBody>
            <a:bodyPr wrap="square" lIns="0" tIns="0" rIns="0" bIns="0" anchor="ctr" anchorCtr="1">
              <a:spAutoFit/>
            </a:bodyPr>
            <a:lstStyle/>
            <a:p>
              <a:pPr algn="ctr">
                <a:defRPr/>
              </a:pPr>
              <a:r>
                <a:rPr lang="en-US" sz="600" b="1" dirty="0">
                  <a:solidFill>
                    <a:srgbClr val="FFFFFF"/>
                  </a:solidFill>
                  <a:latin typeface="Arial"/>
                </a:rPr>
                <a:t>Collaboration</a:t>
              </a:r>
            </a:p>
          </p:txBody>
        </p:sp>
        <p:sp>
          <p:nvSpPr>
            <p:cNvPr id="110" name="Rectangle 109"/>
            <p:cNvSpPr/>
            <p:nvPr/>
          </p:nvSpPr>
          <p:spPr>
            <a:xfrm>
              <a:off x="2710320" y="2946643"/>
              <a:ext cx="1405723" cy="318933"/>
            </a:xfrm>
            <a:prstGeom prst="rect">
              <a:avLst/>
            </a:prstGeom>
            <a:ln>
              <a:noFill/>
            </a:ln>
          </p:spPr>
          <p:txBody>
            <a:bodyPr wrap="square" lIns="0" tIns="0" rIns="0" bIns="0" anchor="ctr" anchorCtr="1">
              <a:spAutoFit/>
            </a:bodyPr>
            <a:lstStyle/>
            <a:p>
              <a:pPr algn="ctr" rtl="0">
                <a:defRPr/>
              </a:pPr>
              <a:r>
                <a:rPr lang="en-US" sz="600" b="1" kern="1200" dirty="0">
                  <a:solidFill>
                    <a:srgbClr val="FFFFFF"/>
                  </a:solidFill>
                  <a:latin typeface="Arial"/>
                  <a:ea typeface="+mn-ea"/>
                  <a:cs typeface="+mn-cs"/>
                </a:rPr>
                <a:t>Data Center / Virtualization </a:t>
              </a:r>
            </a:p>
          </p:txBody>
        </p:sp>
        <p:sp>
          <p:nvSpPr>
            <p:cNvPr id="112" name="Rectangle 111"/>
            <p:cNvSpPr/>
            <p:nvPr/>
          </p:nvSpPr>
          <p:spPr>
            <a:xfrm>
              <a:off x="1325312" y="3652104"/>
              <a:ext cx="1405725" cy="292355"/>
            </a:xfrm>
            <a:prstGeom prst="rect">
              <a:avLst/>
            </a:prstGeom>
            <a:ln>
              <a:noFill/>
            </a:ln>
            <a:effectLst>
              <a:outerShdw blurRad="50800" dist="38100" dir="2700000">
                <a:srgbClr val="000000">
                  <a:alpha val="43000"/>
                </a:srgbClr>
              </a:outerShdw>
            </a:effectLst>
          </p:spPr>
          <p:txBody>
            <a:bodyPr wrap="square" lIns="0" tIns="0" rIns="0" bIns="0" anchor="ctr" anchorCtr="1">
              <a:spAutoFit/>
            </a:bodyPr>
            <a:lstStyle/>
            <a:p>
              <a:pPr algn="ctr" rtl="0">
                <a:defRPr/>
              </a:pPr>
              <a:r>
                <a:rPr lang="en-US" sz="1100" b="1" kern="1200" dirty="0" smtClean="0">
                  <a:solidFill>
                    <a:srgbClr val="FFFFFF"/>
                  </a:solidFill>
                  <a:latin typeface="Arial"/>
                  <a:ea typeface="+mn-ea"/>
                  <a:cs typeface="+mn-cs"/>
                </a:rPr>
                <a:t>VXI</a:t>
              </a:r>
              <a:endParaRPr lang="en-US" sz="900" b="1" kern="1200" dirty="0">
                <a:solidFill>
                  <a:srgbClr val="FFFFFF"/>
                </a:solidFill>
                <a:latin typeface="Arial"/>
                <a:ea typeface="+mn-ea"/>
                <a:cs typeface="+mn-cs"/>
              </a:endParaRPr>
            </a:p>
          </p:txBody>
        </p:sp>
        <p:grpSp>
          <p:nvGrpSpPr>
            <p:cNvPr id="113" name="Group 37"/>
            <p:cNvGrpSpPr/>
            <p:nvPr/>
          </p:nvGrpSpPr>
          <p:grpSpPr>
            <a:xfrm>
              <a:off x="2731037" y="3609056"/>
              <a:ext cx="1256286" cy="1095375"/>
              <a:chOff x="6593199" y="379479"/>
              <a:chExt cx="1095375" cy="1095375"/>
            </a:xfrm>
          </p:grpSpPr>
          <p:pic>
            <p:nvPicPr>
              <p:cNvPr id="114" name="Picture 113" descr="3d--circle_orange.png"/>
              <p:cNvPicPr>
                <a:picLocks noChangeAspect="1"/>
              </p:cNvPicPr>
              <p:nvPr/>
            </p:nvPicPr>
            <p:blipFill>
              <a:blip r:embed="rId13" cstate="email">
                <a:lum contrast="46000"/>
                <a:alphaModFix amt="89000"/>
              </a:blip>
              <a:stretch>
                <a:fillRect/>
              </a:stretch>
            </p:blipFill>
            <p:spPr>
              <a:xfrm>
                <a:off x="6593199" y="379479"/>
                <a:ext cx="1095375" cy="1095375"/>
              </a:xfrm>
              <a:prstGeom prst="rect">
                <a:avLst/>
              </a:prstGeom>
              <a:effectLst>
                <a:outerShdw blurRad="50800" dist="38100" dir="5400000" algn="t" rotWithShape="0">
                  <a:prstClr val="black">
                    <a:alpha val="40000"/>
                  </a:prstClr>
                </a:outerShdw>
                <a:reflection blurRad="6350" stA="52000" endA="300" endPos="35000" dir="5400000" sy="-100000" algn="bl" rotWithShape="0"/>
              </a:effectLst>
            </p:spPr>
          </p:pic>
          <p:sp>
            <p:nvSpPr>
              <p:cNvPr id="115" name="Rectangle 114"/>
              <p:cNvSpPr/>
              <p:nvPr/>
            </p:nvSpPr>
            <p:spPr>
              <a:xfrm>
                <a:off x="6605178" y="771661"/>
                <a:ext cx="1069495" cy="106310"/>
              </a:xfrm>
              <a:prstGeom prst="rect">
                <a:avLst/>
              </a:prstGeom>
              <a:ln>
                <a:noFill/>
              </a:ln>
            </p:spPr>
            <p:txBody>
              <a:bodyPr wrap="square" lIns="0" tIns="0" rIns="0" bIns="0" anchor="ctr" anchorCtr="1">
                <a:spAutoFit/>
              </a:bodyPr>
              <a:lstStyle/>
              <a:p>
                <a:pPr algn="ctr">
                  <a:defRPr/>
                </a:pPr>
                <a:r>
                  <a:rPr lang="en-US" sz="400" b="1" dirty="0" smtClean="0">
                    <a:solidFill>
                      <a:srgbClr val="FFFFFF"/>
                    </a:solidFill>
                    <a:latin typeface="Arial"/>
                  </a:rPr>
                  <a:t>Virtual Workspace</a:t>
                </a:r>
                <a:endParaRPr lang="en-US" sz="400" b="1" dirty="0">
                  <a:solidFill>
                    <a:srgbClr val="FFFFFF"/>
                  </a:solidFill>
                  <a:latin typeface="Arial"/>
                </a:endParaRPr>
              </a:p>
            </p:txBody>
          </p:sp>
        </p:grpSp>
      </p:grpSp>
      <p:pic>
        <p:nvPicPr>
          <p:cNvPr id="117" name="Picture 116"/>
          <p:cNvPicPr>
            <a:picLocks noChangeAspect="1"/>
          </p:cNvPicPr>
          <p:nvPr/>
        </p:nvPicPr>
        <p:blipFill>
          <a:blip r:embed="rId14" cstate="print"/>
          <a:stretch>
            <a:fillRect/>
          </a:stretch>
        </p:blipFill>
        <p:spPr>
          <a:xfrm>
            <a:off x="733425" y="986409"/>
            <a:ext cx="1066800" cy="928116"/>
          </a:xfrm>
          <a:prstGeom prst="rect">
            <a:avLst/>
          </a:prstGeom>
        </p:spPr>
      </p:pic>
      <p:pic>
        <p:nvPicPr>
          <p:cNvPr id="118" name="Picture 117" descr="phone.png"/>
          <p:cNvPicPr>
            <a:picLocks noChangeAspect="1"/>
          </p:cNvPicPr>
          <p:nvPr/>
        </p:nvPicPr>
        <p:blipFill>
          <a:blip r:embed="rId15" cstate="print"/>
          <a:stretch>
            <a:fillRect/>
          </a:stretch>
        </p:blipFill>
        <p:spPr>
          <a:xfrm>
            <a:off x="7382783" y="1104900"/>
            <a:ext cx="1411753" cy="1113436"/>
          </a:xfrm>
          <a:prstGeom prst="rect">
            <a:avLst/>
          </a:prstGeom>
        </p:spPr>
      </p:pic>
      <p:pic>
        <p:nvPicPr>
          <p:cNvPr id="119" name="Picture 3"/>
          <p:cNvPicPr>
            <a:picLocks noChangeAspect="1" noChangeArrowheads="1"/>
          </p:cNvPicPr>
          <p:nvPr/>
        </p:nvPicPr>
        <p:blipFill>
          <a:blip r:embed="rId16" cstate="print"/>
          <a:srcRect r="22881"/>
          <a:stretch>
            <a:fillRect/>
          </a:stretch>
        </p:blipFill>
        <p:spPr bwMode="auto">
          <a:xfrm>
            <a:off x="5629274" y="266699"/>
            <a:ext cx="933447" cy="809625"/>
          </a:xfrm>
          <a:prstGeom prst="rect">
            <a:avLst/>
          </a:prstGeom>
          <a:noFill/>
          <a:ln w="9525">
            <a:noFill/>
            <a:miter lim="800000"/>
            <a:headEnd/>
            <a:tailEnd/>
          </a:ln>
        </p:spPr>
      </p:pic>
      <p:pic>
        <p:nvPicPr>
          <p:cNvPr id="120" name="Picture 119" descr="MAG29950.jpg"/>
          <p:cNvPicPr>
            <a:picLocks noChangeAspect="1"/>
          </p:cNvPicPr>
          <p:nvPr/>
        </p:nvPicPr>
        <p:blipFill>
          <a:blip r:embed="rId17" cstate="print"/>
          <a:srcRect r="9455"/>
          <a:stretch>
            <a:fillRect/>
          </a:stretch>
        </p:blipFill>
        <p:spPr>
          <a:xfrm>
            <a:off x="3929796" y="5364533"/>
            <a:ext cx="1337530" cy="883865"/>
          </a:xfrm>
          <a:prstGeom prst="rect">
            <a:avLst/>
          </a:prstGeom>
        </p:spPr>
      </p:pic>
      <p:pic>
        <p:nvPicPr>
          <p:cNvPr id="121" name="Picture 120" descr="phone.png"/>
          <p:cNvPicPr>
            <a:picLocks noChangeAspect="1"/>
          </p:cNvPicPr>
          <p:nvPr/>
        </p:nvPicPr>
        <p:blipFill>
          <a:blip r:embed="rId18" cstate="print"/>
          <a:stretch>
            <a:fillRect/>
          </a:stretch>
        </p:blipFill>
        <p:spPr>
          <a:xfrm>
            <a:off x="2797644" y="257175"/>
            <a:ext cx="1363446" cy="1075338"/>
          </a:xfrm>
          <a:prstGeom prst="rect">
            <a:avLst/>
          </a:prstGeom>
        </p:spPr>
      </p:pic>
      <p:pic>
        <p:nvPicPr>
          <p:cNvPr id="122" name="Picture 121" descr="phone.png"/>
          <p:cNvPicPr>
            <a:picLocks noChangeAspect="1"/>
          </p:cNvPicPr>
          <p:nvPr/>
        </p:nvPicPr>
        <p:blipFill>
          <a:blip r:embed="rId19" cstate="print"/>
          <a:stretch>
            <a:fillRect/>
          </a:stretch>
        </p:blipFill>
        <p:spPr>
          <a:xfrm>
            <a:off x="6994583" y="4849586"/>
            <a:ext cx="1374896" cy="1084367"/>
          </a:xfrm>
          <a:prstGeom prst="rect">
            <a:avLst/>
          </a:prstGeom>
        </p:spPr>
      </p:pic>
      <p:grpSp>
        <p:nvGrpSpPr>
          <p:cNvPr id="123" name="Group 69"/>
          <p:cNvGrpSpPr/>
          <p:nvPr/>
        </p:nvGrpSpPr>
        <p:grpSpPr>
          <a:xfrm>
            <a:off x="7144512" y="3255264"/>
            <a:ext cx="1441182" cy="947414"/>
            <a:chOff x="3656503" y="4513593"/>
            <a:chExt cx="1487818" cy="900987"/>
          </a:xfrm>
          <a:effectLst>
            <a:outerShdw blurRad="114300" dist="88900" dir="2400000" sx="102000" sy="102000" algn="tl" rotWithShape="0">
              <a:prstClr val="black">
                <a:alpha val="40000"/>
              </a:prstClr>
            </a:outerShdw>
          </a:effectLst>
        </p:grpSpPr>
        <p:pic>
          <p:nvPicPr>
            <p:cNvPr id="124" name="2" descr="portfolio-04.png"/>
            <p:cNvPicPr>
              <a:picLocks noChangeAspect="1"/>
            </p:cNvPicPr>
            <p:nvPr/>
          </p:nvPicPr>
          <p:blipFill>
            <a:blip r:embed="rId20" cstate="print"/>
            <a:stretch>
              <a:fillRect/>
            </a:stretch>
          </p:blipFill>
          <p:spPr>
            <a:xfrm>
              <a:off x="3656503" y="4513593"/>
              <a:ext cx="889807" cy="900987"/>
            </a:xfrm>
            <a:prstGeom prst="rect">
              <a:avLst/>
            </a:prstGeom>
            <a:effectLst/>
          </p:spPr>
        </p:pic>
        <p:pic>
          <p:nvPicPr>
            <p:cNvPr id="125" name="Picture 124" descr="tablet2.png"/>
            <p:cNvPicPr>
              <a:picLocks noChangeAspect="1"/>
            </p:cNvPicPr>
            <p:nvPr/>
          </p:nvPicPr>
          <p:blipFill>
            <a:blip r:embed="rId21" cstate="screen"/>
            <a:stretch>
              <a:fillRect/>
            </a:stretch>
          </p:blipFill>
          <p:spPr>
            <a:xfrm>
              <a:off x="4418810" y="4711379"/>
              <a:ext cx="725511" cy="571614"/>
            </a:xfrm>
            <a:prstGeom prst="rect">
              <a:avLst/>
            </a:prstGeom>
            <a:effectLst>
              <a:outerShdw blurRad="50800" dist="38100" dir="5400000" algn="t" rotWithShape="0">
                <a:prstClr val="black">
                  <a:alpha val="40000"/>
                </a:prstClr>
              </a:outerShdw>
            </a:effectLst>
            <a:scene3d>
              <a:camera prst="perspectiveHeroicExtremeRightFacing">
                <a:rot lat="449720" lon="20136797" rev="120000"/>
              </a:camera>
              <a:lightRig rig="threePt" dir="t"/>
            </a:scene3d>
            <a:sp3d>
              <a:bevelT/>
            </a:sp3d>
          </p:spPr>
        </p:pic>
      </p:grpSp>
    </p:spTree>
    <p:extLst>
      <p:ext uri="{BB962C8B-B14F-4D97-AF65-F5344CB8AC3E}">
        <p14:creationId xmlns:p14="http://schemas.microsoft.com/office/powerpoint/2010/main" val="3618289443"/>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Case: Windows 7 Migration</a:t>
            </a:r>
            <a:endParaRPr lang="en-US" dirty="0"/>
          </a:p>
        </p:txBody>
      </p:sp>
      <p:sp>
        <p:nvSpPr>
          <p:cNvPr id="5" name="Text Box 66"/>
          <p:cNvSpPr txBox="1">
            <a:spLocks noChangeArrowheads="1"/>
          </p:cNvSpPr>
          <p:nvPr/>
        </p:nvSpPr>
        <p:spPr bwMode="auto">
          <a:xfrm>
            <a:off x="335280" y="1524001"/>
            <a:ext cx="1828800" cy="2468879"/>
          </a:xfrm>
          <a:prstGeom prst="rect">
            <a:avLst/>
          </a:prstGeom>
          <a:solidFill>
            <a:schemeClr val="bg1">
              <a:lumMod val="95000"/>
            </a:schemeClr>
          </a:solidFill>
          <a:ln w="9525" algn="ctr">
            <a:noFill/>
            <a:miter lim="800000"/>
            <a:headEnd/>
            <a:tailEnd/>
          </a:ln>
          <a:effectLst>
            <a:softEdge rad="12700"/>
          </a:effectLst>
        </p:spPr>
        <p:txBody>
          <a:bodyPr lIns="82124" tIns="41061" rIns="82124" bIns="41061" anchor="t"/>
          <a:lstStyle/>
          <a:p>
            <a:pPr marL="168275" lvl="0" indent="-168275" eaLnBrk="0" fontAlgn="base" hangingPunct="0">
              <a:lnSpc>
                <a:spcPct val="90000"/>
              </a:lnSpc>
              <a:spcBef>
                <a:spcPts val="200"/>
              </a:spcBef>
              <a:spcAft>
                <a:spcPts val="200"/>
              </a:spcAft>
              <a:buClr>
                <a:schemeClr val="accent1">
                  <a:lumMod val="75000"/>
                </a:schemeClr>
              </a:buClr>
              <a:buFont typeface="Wingdings" pitchFamily="2" charset="2"/>
              <a:buChar char="§"/>
              <a:defRPr/>
            </a:pPr>
            <a:endParaRPr lang="en-US" sz="1200" kern="0" dirty="0" smtClean="0"/>
          </a:p>
          <a:p>
            <a:pPr marL="111125" lvl="0" indent="-111125" defTabSz="814388" fontAlgn="base">
              <a:lnSpc>
                <a:spcPct val="90000"/>
              </a:lnSpc>
              <a:spcBef>
                <a:spcPts val="600"/>
              </a:spcBef>
              <a:spcAft>
                <a:spcPct val="0"/>
              </a:spcAft>
              <a:buClr>
                <a:srgbClr val="873CBA"/>
              </a:buClr>
              <a:buFont typeface="Arial"/>
              <a:buChar char="•"/>
              <a:defRPr/>
            </a:pPr>
            <a:r>
              <a:rPr lang="en-US" sz="1200" dirty="0" smtClean="0">
                <a:solidFill>
                  <a:srgbClr val="16263C"/>
                </a:solidFill>
                <a:latin typeface="Arial" pitchFamily="34" charset="0"/>
              </a:rPr>
              <a:t>Reduce migration costs</a:t>
            </a:r>
          </a:p>
          <a:p>
            <a:pPr marL="111125" lvl="0" indent="-111125" defTabSz="814388" fontAlgn="base">
              <a:lnSpc>
                <a:spcPct val="90000"/>
              </a:lnSpc>
              <a:spcBef>
                <a:spcPts val="600"/>
              </a:spcBef>
              <a:spcAft>
                <a:spcPct val="0"/>
              </a:spcAft>
              <a:buClr>
                <a:srgbClr val="873CBA"/>
              </a:buClr>
              <a:buFont typeface="Arial"/>
              <a:buChar char="•"/>
              <a:defRPr/>
            </a:pPr>
            <a:r>
              <a:rPr lang="en-US" sz="1200" dirty="0" smtClean="0">
                <a:solidFill>
                  <a:srgbClr val="16263C"/>
                </a:solidFill>
                <a:latin typeface="Arial" pitchFamily="34" charset="0"/>
              </a:rPr>
              <a:t>Minimize application incompatibility</a:t>
            </a:r>
          </a:p>
          <a:p>
            <a:pPr marL="111125" lvl="0" indent="-111125" defTabSz="814388" fontAlgn="base">
              <a:lnSpc>
                <a:spcPct val="90000"/>
              </a:lnSpc>
              <a:spcBef>
                <a:spcPts val="600"/>
              </a:spcBef>
              <a:spcAft>
                <a:spcPct val="0"/>
              </a:spcAft>
              <a:buClr>
                <a:srgbClr val="873CBA"/>
              </a:buClr>
              <a:buFont typeface="Arial"/>
              <a:buChar char="•"/>
              <a:defRPr/>
            </a:pPr>
            <a:r>
              <a:rPr lang="en-US" sz="1200" dirty="0" smtClean="0">
                <a:solidFill>
                  <a:srgbClr val="16263C"/>
                </a:solidFill>
                <a:latin typeface="Arial" pitchFamily="34" charset="0"/>
              </a:rPr>
              <a:t>Extend life of existing</a:t>
            </a:r>
            <a:br>
              <a:rPr lang="en-US" sz="1200" dirty="0" smtClean="0">
                <a:solidFill>
                  <a:srgbClr val="16263C"/>
                </a:solidFill>
                <a:latin typeface="Arial" pitchFamily="34" charset="0"/>
              </a:rPr>
            </a:br>
            <a:r>
              <a:rPr lang="en-US" sz="1200" dirty="0" smtClean="0">
                <a:solidFill>
                  <a:srgbClr val="16263C"/>
                </a:solidFill>
                <a:latin typeface="Arial" pitchFamily="34" charset="0"/>
              </a:rPr>
              <a:t>desktop software</a:t>
            </a:r>
          </a:p>
          <a:p>
            <a:pPr marL="111125" indent="-111125" defTabSz="814388" fontAlgn="base">
              <a:lnSpc>
                <a:spcPct val="90000"/>
              </a:lnSpc>
              <a:spcBef>
                <a:spcPts val="600"/>
              </a:spcBef>
              <a:spcAft>
                <a:spcPct val="0"/>
              </a:spcAft>
              <a:buClr>
                <a:srgbClr val="873CBA"/>
              </a:buClr>
              <a:buFont typeface="Arial"/>
              <a:buChar char="•"/>
              <a:defRPr/>
            </a:pPr>
            <a:r>
              <a:rPr lang="en-US" sz="1200" dirty="0" smtClean="0">
                <a:solidFill>
                  <a:srgbClr val="16263C"/>
                </a:solidFill>
                <a:latin typeface="Arial" pitchFamily="34" charset="0"/>
              </a:rPr>
              <a:t>Upgrading </a:t>
            </a:r>
            <a:r>
              <a:rPr lang="en-US" sz="1200" dirty="0" err="1" smtClean="0">
                <a:solidFill>
                  <a:srgbClr val="16263C"/>
                </a:solidFill>
                <a:latin typeface="Arial" pitchFamily="34" charset="0"/>
              </a:rPr>
              <a:t>100s</a:t>
            </a:r>
            <a:r>
              <a:rPr lang="en-US" sz="1200" dirty="0" smtClean="0">
                <a:solidFill>
                  <a:srgbClr val="16263C"/>
                </a:solidFill>
                <a:latin typeface="Arial" pitchFamily="34" charset="0"/>
              </a:rPr>
              <a:t> to </a:t>
            </a:r>
            <a:r>
              <a:rPr lang="en-US" sz="1200" dirty="0" err="1" smtClean="0">
                <a:solidFill>
                  <a:srgbClr val="16263C"/>
                </a:solidFill>
                <a:latin typeface="Arial" pitchFamily="34" charset="0"/>
              </a:rPr>
              <a:t>1000s</a:t>
            </a:r>
            <a:r>
              <a:rPr lang="en-US" sz="1200" dirty="0" smtClean="0">
                <a:solidFill>
                  <a:srgbClr val="16263C"/>
                </a:solidFill>
                <a:latin typeface="Arial" pitchFamily="34" charset="0"/>
              </a:rPr>
              <a:t> of desktop devices is costly and time consuming</a:t>
            </a:r>
          </a:p>
        </p:txBody>
      </p:sp>
      <p:sp>
        <p:nvSpPr>
          <p:cNvPr id="6" name="Text Box 4"/>
          <p:cNvSpPr txBox="1">
            <a:spLocks noChangeArrowheads="1"/>
          </p:cNvSpPr>
          <p:nvPr/>
        </p:nvSpPr>
        <p:spPr bwMode="auto">
          <a:xfrm>
            <a:off x="335281" y="4382739"/>
            <a:ext cx="1828800" cy="1825021"/>
          </a:xfrm>
          <a:prstGeom prst="rect">
            <a:avLst/>
          </a:prstGeom>
          <a:solidFill>
            <a:schemeClr val="bg1">
              <a:lumMod val="95000"/>
            </a:schemeClr>
          </a:solidFill>
          <a:ln w="9525" algn="ctr">
            <a:noFill/>
            <a:miter lim="800000"/>
            <a:headEnd/>
            <a:tailEnd/>
          </a:ln>
          <a:effectLst>
            <a:softEdge rad="12700"/>
          </a:effectLst>
        </p:spPr>
        <p:txBody>
          <a:bodyPr lIns="82124" tIns="41061" rIns="82124" bIns="41061" anchor="t"/>
          <a:lstStyle/>
          <a:p>
            <a:pPr marL="111125" indent="-111125" defTabSz="814388" fontAlgn="base">
              <a:lnSpc>
                <a:spcPct val="90000"/>
              </a:lnSpc>
              <a:spcBef>
                <a:spcPts val="600"/>
              </a:spcBef>
              <a:spcAft>
                <a:spcPct val="0"/>
              </a:spcAft>
              <a:buClr>
                <a:srgbClr val="873CBA"/>
              </a:buClr>
              <a:buFont typeface="Arial"/>
              <a:buChar char="•"/>
              <a:defRPr/>
            </a:pPr>
            <a:r>
              <a:rPr lang="en-US" sz="1200" dirty="0" smtClean="0">
                <a:solidFill>
                  <a:srgbClr val="16263C"/>
                </a:solidFill>
                <a:latin typeface="Arial" pitchFamily="34" charset="0"/>
              </a:rPr>
              <a:t>Minimize costly application porting and reduce regression testing</a:t>
            </a:r>
          </a:p>
          <a:p>
            <a:pPr marL="111125" indent="-111125" defTabSz="814388" fontAlgn="base">
              <a:lnSpc>
                <a:spcPct val="90000"/>
              </a:lnSpc>
              <a:spcBef>
                <a:spcPts val="600"/>
              </a:spcBef>
              <a:spcAft>
                <a:spcPct val="0"/>
              </a:spcAft>
              <a:buClr>
                <a:srgbClr val="873CBA"/>
              </a:buClr>
              <a:buFont typeface="Arial"/>
              <a:buChar char="•"/>
              <a:defRPr/>
            </a:pPr>
            <a:r>
              <a:rPr lang="en-US" sz="1200" dirty="0" smtClean="0">
                <a:solidFill>
                  <a:srgbClr val="16263C"/>
                </a:solidFill>
                <a:latin typeface="Arial" pitchFamily="34" charset="0"/>
              </a:rPr>
              <a:t>Reduce conflicts and support calls</a:t>
            </a:r>
          </a:p>
          <a:p>
            <a:pPr marL="111125" indent="-111125" defTabSz="814388" fontAlgn="base">
              <a:lnSpc>
                <a:spcPct val="90000"/>
              </a:lnSpc>
              <a:spcBef>
                <a:spcPts val="600"/>
              </a:spcBef>
              <a:spcAft>
                <a:spcPct val="0"/>
              </a:spcAft>
              <a:buClr>
                <a:srgbClr val="873CBA"/>
              </a:buClr>
              <a:buFont typeface="Arial"/>
              <a:buChar char="•"/>
              <a:defRPr/>
            </a:pPr>
            <a:r>
              <a:rPr lang="en-US" sz="1200" dirty="0" smtClean="0">
                <a:solidFill>
                  <a:srgbClr val="16263C"/>
                </a:solidFill>
                <a:latin typeface="Arial" pitchFamily="34" charset="0"/>
              </a:rPr>
              <a:t>Enhance image and application management</a:t>
            </a:r>
          </a:p>
          <a:p>
            <a:pPr marL="111125" indent="-111125" defTabSz="814388" fontAlgn="base">
              <a:lnSpc>
                <a:spcPct val="90000"/>
              </a:lnSpc>
              <a:spcBef>
                <a:spcPts val="600"/>
              </a:spcBef>
              <a:spcAft>
                <a:spcPct val="0"/>
              </a:spcAft>
              <a:buClr>
                <a:srgbClr val="873CBA"/>
              </a:buClr>
              <a:buFont typeface="Arial"/>
              <a:buChar char="•"/>
              <a:defRPr/>
            </a:pPr>
            <a:r>
              <a:rPr lang="en-US" sz="1200" dirty="0" smtClean="0">
                <a:solidFill>
                  <a:srgbClr val="16263C"/>
                </a:solidFill>
                <a:latin typeface="Arial" pitchFamily="34" charset="0"/>
              </a:rPr>
              <a:t>Extend the life of your application and hardware to protect your investment</a:t>
            </a:r>
          </a:p>
        </p:txBody>
      </p:sp>
      <p:sp>
        <p:nvSpPr>
          <p:cNvPr id="7" name="AutoShape 6"/>
          <p:cNvSpPr>
            <a:spLocks noChangeArrowheads="1"/>
          </p:cNvSpPr>
          <p:nvPr>
            <p:custDataLst>
              <p:tags r:id="rId1"/>
            </p:custDataLst>
          </p:nvPr>
        </p:nvSpPr>
        <p:spPr bwMode="auto">
          <a:xfrm>
            <a:off x="325755" y="1371600"/>
            <a:ext cx="1847850" cy="264160"/>
          </a:xfrm>
          <a:prstGeom prst="roundRect">
            <a:avLst>
              <a:gd name="adj" fmla="val 14380"/>
            </a:avLst>
          </a:prstGeom>
          <a:gradFill rotWithShape="1">
            <a:gsLst>
              <a:gs pos="0">
                <a:schemeClr val="accent6"/>
              </a:gs>
              <a:gs pos="100000">
                <a:srgbClr val="000090"/>
              </a:gs>
            </a:gsLst>
            <a:lin ang="12420000" scaled="0"/>
          </a:gradFill>
          <a:ln w="63500" algn="ctr">
            <a:noFill/>
            <a:round/>
            <a:headEnd/>
            <a:tailEnd/>
          </a:ln>
          <a:effectLst>
            <a:outerShdw blurRad="25400" dist="25400" dir="2700000" algn="tl" rotWithShape="0">
              <a:prstClr val="black">
                <a:alpha val="25000"/>
              </a:prstClr>
            </a:outerShdw>
          </a:effectLst>
        </p:spPr>
        <p:txBody>
          <a:bodyPr lIns="82124" tIns="0" rIns="82124" bIns="0" anchor="ctr"/>
          <a:lstStyle/>
          <a:p>
            <a:pPr algn="l" defTabSz="814388" rtl="0" fontAlgn="base">
              <a:spcBef>
                <a:spcPct val="0"/>
              </a:spcBef>
              <a:spcAft>
                <a:spcPct val="0"/>
              </a:spcAft>
              <a:defRPr/>
            </a:pPr>
            <a:r>
              <a:rPr lang="en-US" sz="1200" b="1" kern="1200" dirty="0" smtClean="0">
                <a:solidFill>
                  <a:srgbClr val="FFFFFF"/>
                </a:solidFill>
                <a:effectLst>
                  <a:outerShdw blurRad="38100" dist="38100" dir="2700000" algn="tl">
                    <a:srgbClr val="000000">
                      <a:alpha val="43137"/>
                    </a:srgbClr>
                  </a:outerShdw>
                </a:effectLst>
                <a:latin typeface="Arial" charset="0"/>
                <a:ea typeface="+mn-ea"/>
                <a:cs typeface="+mn-cs"/>
              </a:rPr>
              <a:t>Challenges</a:t>
            </a:r>
            <a:endParaRPr lang="en-US" sz="1200" b="1" kern="1200" dirty="0">
              <a:solidFill>
                <a:srgbClr val="FFFFFF"/>
              </a:solidFill>
              <a:effectLst>
                <a:outerShdw blurRad="38100" dist="38100" dir="2700000" algn="tl">
                  <a:srgbClr val="000000">
                    <a:alpha val="43137"/>
                  </a:srgbClr>
                </a:outerShdw>
              </a:effectLst>
              <a:latin typeface="Arial" charset="0"/>
              <a:ea typeface="+mn-ea"/>
              <a:cs typeface="+mn-cs"/>
            </a:endParaRPr>
          </a:p>
        </p:txBody>
      </p:sp>
      <p:sp>
        <p:nvSpPr>
          <p:cNvPr id="8" name="AutoShape 6"/>
          <p:cNvSpPr>
            <a:spLocks noChangeArrowheads="1"/>
          </p:cNvSpPr>
          <p:nvPr>
            <p:custDataLst>
              <p:tags r:id="rId2"/>
            </p:custDataLst>
          </p:nvPr>
        </p:nvSpPr>
        <p:spPr bwMode="auto">
          <a:xfrm>
            <a:off x="325755" y="4124960"/>
            <a:ext cx="1847850" cy="264160"/>
          </a:xfrm>
          <a:prstGeom prst="roundRect">
            <a:avLst>
              <a:gd name="adj" fmla="val 14380"/>
            </a:avLst>
          </a:prstGeom>
          <a:gradFill rotWithShape="1">
            <a:gsLst>
              <a:gs pos="0">
                <a:schemeClr val="accent6"/>
              </a:gs>
              <a:gs pos="100000">
                <a:srgbClr val="000090"/>
              </a:gs>
            </a:gsLst>
            <a:lin ang="12420000" scaled="0"/>
          </a:gradFill>
          <a:ln w="63500" algn="ctr">
            <a:noFill/>
            <a:round/>
            <a:headEnd/>
            <a:tailEnd/>
          </a:ln>
          <a:effectLst>
            <a:outerShdw blurRad="25400" dist="25400" dir="2700000" algn="tl" rotWithShape="0">
              <a:prstClr val="black">
                <a:alpha val="25000"/>
              </a:prstClr>
            </a:outerShdw>
          </a:effectLst>
        </p:spPr>
        <p:txBody>
          <a:bodyPr lIns="82124" tIns="0" rIns="82124" bIns="0" anchor="ctr"/>
          <a:lstStyle/>
          <a:p>
            <a:pPr algn="l" defTabSz="814388" rtl="0" fontAlgn="base">
              <a:spcBef>
                <a:spcPct val="0"/>
              </a:spcBef>
              <a:spcAft>
                <a:spcPct val="0"/>
              </a:spcAft>
              <a:defRPr/>
            </a:pPr>
            <a:r>
              <a:rPr lang="en-US" sz="1200" b="1" kern="1200" dirty="0" smtClean="0">
                <a:solidFill>
                  <a:srgbClr val="FFFFFF"/>
                </a:solidFill>
                <a:effectLst>
                  <a:outerShdw blurRad="38100" dist="38100" dir="2700000" algn="tl">
                    <a:srgbClr val="000000">
                      <a:alpha val="43137"/>
                    </a:srgbClr>
                  </a:outerShdw>
                </a:effectLst>
                <a:latin typeface="Arial" charset="0"/>
                <a:ea typeface="+mn-ea"/>
                <a:cs typeface="+mn-cs"/>
              </a:rPr>
              <a:t>Benefits</a:t>
            </a:r>
            <a:endParaRPr lang="en-US" sz="1200" b="1" kern="1200" dirty="0">
              <a:solidFill>
                <a:srgbClr val="FFFFFF"/>
              </a:solidFill>
              <a:effectLst>
                <a:outerShdw blurRad="38100" dist="38100" dir="2700000" algn="tl">
                  <a:srgbClr val="000000">
                    <a:alpha val="43137"/>
                  </a:srgbClr>
                </a:outerShdw>
              </a:effectLst>
              <a:latin typeface="Arial" charset="0"/>
              <a:ea typeface="+mn-ea"/>
              <a:cs typeface="+mn-cs"/>
            </a:endParaRPr>
          </a:p>
        </p:txBody>
      </p:sp>
      <p:sp>
        <p:nvSpPr>
          <p:cNvPr id="9" name="AutoShape 6"/>
          <p:cNvSpPr>
            <a:spLocks noChangeArrowheads="1"/>
          </p:cNvSpPr>
          <p:nvPr>
            <p:custDataLst>
              <p:tags r:id="rId3"/>
            </p:custDataLst>
          </p:nvPr>
        </p:nvSpPr>
        <p:spPr bwMode="auto">
          <a:xfrm>
            <a:off x="2346961" y="1371600"/>
            <a:ext cx="6471920" cy="264160"/>
          </a:xfrm>
          <a:prstGeom prst="roundRect">
            <a:avLst>
              <a:gd name="adj" fmla="val 14380"/>
            </a:avLst>
          </a:prstGeom>
          <a:gradFill rotWithShape="1">
            <a:gsLst>
              <a:gs pos="0">
                <a:schemeClr val="accent6"/>
              </a:gs>
              <a:gs pos="100000">
                <a:srgbClr val="000090"/>
              </a:gs>
            </a:gsLst>
            <a:lin ang="12420000" scaled="0"/>
          </a:gradFill>
          <a:ln w="63500" algn="ctr">
            <a:noFill/>
            <a:round/>
            <a:headEnd/>
            <a:tailEnd/>
          </a:ln>
          <a:effectLst>
            <a:outerShdw blurRad="25400" dist="25400" dir="2700000" algn="tl" rotWithShape="0">
              <a:prstClr val="black">
                <a:alpha val="25000"/>
              </a:prstClr>
            </a:outerShdw>
          </a:effectLst>
        </p:spPr>
        <p:txBody>
          <a:bodyPr lIns="82124" tIns="0" rIns="82124" bIns="0" anchor="ctr"/>
          <a:lstStyle/>
          <a:p>
            <a:pPr algn="l" defTabSz="814388" rtl="0" fontAlgn="base">
              <a:spcBef>
                <a:spcPct val="0"/>
              </a:spcBef>
              <a:spcAft>
                <a:spcPct val="0"/>
              </a:spcAft>
              <a:defRPr/>
            </a:pPr>
            <a:r>
              <a:rPr lang="en-US" sz="1200" b="1" kern="1200" dirty="0" smtClean="0">
                <a:solidFill>
                  <a:srgbClr val="FFFFFF"/>
                </a:solidFill>
                <a:effectLst>
                  <a:outerShdw blurRad="38100" dist="38100" dir="2700000" algn="tl">
                    <a:srgbClr val="000000">
                      <a:alpha val="43137"/>
                    </a:srgbClr>
                  </a:outerShdw>
                </a:effectLst>
                <a:latin typeface="Arial" charset="0"/>
                <a:ea typeface="+mn-ea"/>
                <a:cs typeface="+mn-cs"/>
              </a:rPr>
              <a:t>Scenario</a:t>
            </a:r>
            <a:endParaRPr lang="en-US" sz="1200" b="1" kern="1200" dirty="0">
              <a:solidFill>
                <a:srgbClr val="FFFFFF"/>
              </a:solidFill>
              <a:effectLst>
                <a:outerShdw blurRad="38100" dist="38100" dir="2700000" algn="tl">
                  <a:srgbClr val="000000">
                    <a:alpha val="43137"/>
                  </a:srgbClr>
                </a:outerShdw>
              </a:effectLst>
              <a:latin typeface="Arial" charset="0"/>
              <a:ea typeface="+mn-ea"/>
              <a:cs typeface="+mn-cs"/>
            </a:endParaRPr>
          </a:p>
        </p:txBody>
      </p:sp>
      <p:pic>
        <p:nvPicPr>
          <p:cNvPr id="10" name="Picture 9"/>
          <p:cNvPicPr>
            <a:picLocks noChangeAspect="1"/>
          </p:cNvPicPr>
          <p:nvPr/>
        </p:nvPicPr>
        <p:blipFill>
          <a:blip r:embed="rId6" cstate="print"/>
          <a:stretch>
            <a:fillRect/>
          </a:stretch>
        </p:blipFill>
        <p:spPr>
          <a:xfrm>
            <a:off x="7710297" y="245364"/>
            <a:ext cx="1066800" cy="928116"/>
          </a:xfrm>
          <a:prstGeom prst="rect">
            <a:avLst/>
          </a:prstGeom>
        </p:spPr>
      </p:pic>
      <p:pic>
        <p:nvPicPr>
          <p:cNvPr id="2050" name="Picture 2"/>
          <p:cNvPicPr>
            <a:picLocks noChangeAspect="1" noChangeArrowheads="1"/>
          </p:cNvPicPr>
          <p:nvPr/>
        </p:nvPicPr>
        <p:blipFill>
          <a:blip r:embed="rId7"/>
          <a:srcRect/>
          <a:stretch>
            <a:fillRect/>
          </a:stretch>
        </p:blipFill>
        <p:spPr bwMode="auto">
          <a:xfrm>
            <a:off x="2322575" y="2340864"/>
            <a:ext cx="6658811" cy="3572256"/>
          </a:xfrm>
          <a:prstGeom prst="rect">
            <a:avLst/>
          </a:prstGeom>
          <a:noFill/>
          <a:ln w="9525">
            <a:noFill/>
            <a:miter lim="800000"/>
            <a:headEnd/>
            <a:tailEnd/>
          </a:ln>
          <a:effectLst/>
        </p:spPr>
      </p:pic>
    </p:spTree>
    <p:extLst>
      <p:ext uri="{BB962C8B-B14F-4D97-AF65-F5344CB8AC3E}">
        <p14:creationId xmlns:p14="http://schemas.microsoft.com/office/powerpoint/2010/main" val="3915145467"/>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descr="G5-back.jpg"/>
          <p:cNvPicPr>
            <a:picLocks noChangeAspect="1"/>
          </p:cNvPicPr>
          <p:nvPr/>
        </p:nvPicPr>
        <p:blipFill>
          <a:blip r:embed="rId7"/>
          <a:srcRect r="1205" b="10542"/>
          <a:stretch>
            <a:fillRect/>
          </a:stretch>
        </p:blipFill>
        <p:spPr>
          <a:xfrm>
            <a:off x="2451100" y="1671320"/>
            <a:ext cx="6248400" cy="4526280"/>
          </a:xfrm>
          <a:prstGeom prst="rect">
            <a:avLst/>
          </a:prstGeom>
        </p:spPr>
      </p:pic>
      <p:sp>
        <p:nvSpPr>
          <p:cNvPr id="34" name="Rectangle 33"/>
          <p:cNvSpPr/>
          <p:nvPr/>
        </p:nvSpPr>
        <p:spPr>
          <a:xfrm>
            <a:off x="2413000" y="1676400"/>
            <a:ext cx="6426200" cy="4610100"/>
          </a:xfrm>
          <a:prstGeom prst="rect">
            <a:avLst/>
          </a:pr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405959" name="Rectangle 7"/>
          <p:cNvSpPr>
            <a:spLocks noChangeArrowheads="1"/>
          </p:cNvSpPr>
          <p:nvPr>
            <p:custDataLst>
              <p:tags r:id="rId1"/>
            </p:custDataLst>
          </p:nvPr>
        </p:nvSpPr>
        <p:spPr bwMode="blackWhite">
          <a:xfrm>
            <a:off x="196850" y="1231900"/>
            <a:ext cx="1793875" cy="190500"/>
          </a:xfrm>
          <a:prstGeom prst="rect">
            <a:avLst/>
          </a:prstGeom>
          <a:noFill/>
          <a:ln w="9525" algn="ctr">
            <a:noFill/>
            <a:miter lim="800000"/>
            <a:headEnd/>
            <a:tailEnd/>
          </a:ln>
        </p:spPr>
        <p:txBody>
          <a:bodyPr lIns="0" tIns="0" rIns="0" bIns="0" anchor="ctr"/>
          <a:lstStyle/>
          <a:p>
            <a:pPr algn="l" defTabSz="798513" rtl="0" fontAlgn="base">
              <a:spcBef>
                <a:spcPct val="0"/>
              </a:spcBef>
              <a:spcAft>
                <a:spcPct val="0"/>
              </a:spcAft>
              <a:buClr>
                <a:srgbClr val="0183B7"/>
              </a:buClr>
              <a:buSzPct val="100000"/>
              <a:buFont typeface="Wingdings" pitchFamily="2" charset="2"/>
              <a:buNone/>
              <a:defRPr/>
            </a:pPr>
            <a:endParaRPr lang="en-US" sz="1400" kern="1200" dirty="0">
              <a:solidFill>
                <a:srgbClr val="FFFFFF"/>
              </a:solidFill>
              <a:effectLst>
                <a:outerShdw blurRad="38100" dist="38100" dir="2700000" algn="tl">
                  <a:srgbClr val="000000">
                    <a:alpha val="43137"/>
                  </a:srgbClr>
                </a:outerShdw>
              </a:effectLst>
              <a:latin typeface="Arial" charset="0"/>
              <a:ea typeface="+mn-ea"/>
              <a:cs typeface="+mn-cs"/>
            </a:endParaRPr>
          </a:p>
        </p:txBody>
      </p:sp>
      <p:sp>
        <p:nvSpPr>
          <p:cNvPr id="23570" name="Rectangle 3"/>
          <p:cNvSpPr>
            <a:spLocks noChangeArrowheads="1"/>
          </p:cNvSpPr>
          <p:nvPr/>
        </p:nvSpPr>
        <p:spPr bwMode="gray">
          <a:xfrm>
            <a:off x="152400" y="304800"/>
            <a:ext cx="8915400" cy="457200"/>
          </a:xfrm>
          <a:prstGeom prst="rect">
            <a:avLst/>
          </a:prstGeom>
          <a:noFill/>
          <a:ln w="9525" algn="ctr">
            <a:noFill/>
            <a:miter lim="800000"/>
            <a:headEnd/>
            <a:tailEnd/>
          </a:ln>
        </p:spPr>
        <p:txBody>
          <a:bodyPr lIns="137160" tIns="0" rIns="164592" bIns="0" anchor="b"/>
          <a:lstStyle/>
          <a:p>
            <a:pPr algn="l" defTabSz="814388" rtl="0" fontAlgn="base">
              <a:spcBef>
                <a:spcPct val="0"/>
              </a:spcBef>
              <a:spcAft>
                <a:spcPct val="0"/>
              </a:spcAft>
            </a:pPr>
            <a:endParaRPr lang="en-US" sz="1600" kern="1200" dirty="0">
              <a:solidFill>
                <a:srgbClr val="EFB525"/>
              </a:solidFill>
              <a:latin typeface="Arial" charset="0"/>
              <a:ea typeface="+mn-ea"/>
              <a:cs typeface="+mn-cs"/>
            </a:endParaRPr>
          </a:p>
        </p:txBody>
      </p:sp>
      <p:sp>
        <p:nvSpPr>
          <p:cNvPr id="39" name="Title 38"/>
          <p:cNvSpPr>
            <a:spLocks noGrp="1"/>
          </p:cNvSpPr>
          <p:nvPr>
            <p:ph type="title"/>
          </p:nvPr>
        </p:nvSpPr>
        <p:spPr/>
        <p:txBody>
          <a:bodyPr/>
          <a:lstStyle/>
          <a:p>
            <a:r>
              <a:rPr lang="en-US" dirty="0" smtClean="0"/>
              <a:t>Use Case: Shared Inter-Agency Services</a:t>
            </a:r>
            <a:endParaRPr lang="en-US" dirty="0"/>
          </a:p>
        </p:txBody>
      </p:sp>
      <p:sp>
        <p:nvSpPr>
          <p:cNvPr id="51" name="Text Box 66"/>
          <p:cNvSpPr txBox="1">
            <a:spLocks noChangeArrowheads="1"/>
          </p:cNvSpPr>
          <p:nvPr/>
        </p:nvSpPr>
        <p:spPr bwMode="auto">
          <a:xfrm>
            <a:off x="335280" y="1524001"/>
            <a:ext cx="1828800" cy="2468879"/>
          </a:xfrm>
          <a:prstGeom prst="rect">
            <a:avLst/>
          </a:prstGeom>
          <a:solidFill>
            <a:schemeClr val="bg1">
              <a:lumMod val="95000"/>
            </a:schemeClr>
          </a:solidFill>
          <a:ln w="9525" algn="ctr">
            <a:noFill/>
            <a:miter lim="800000"/>
            <a:headEnd/>
            <a:tailEnd/>
          </a:ln>
          <a:effectLst>
            <a:softEdge rad="12700"/>
          </a:effectLst>
        </p:spPr>
        <p:txBody>
          <a:bodyPr lIns="82124" tIns="41061" rIns="82124" bIns="41061" anchor="t"/>
          <a:lstStyle/>
          <a:p>
            <a:pPr marL="111125" indent="-111125" algn="l" defTabSz="814388" rtl="0" fontAlgn="base">
              <a:spcBef>
                <a:spcPts val="600"/>
              </a:spcBef>
              <a:spcAft>
                <a:spcPct val="0"/>
              </a:spcAft>
              <a:buClr>
                <a:srgbClr val="873CBA"/>
              </a:buClr>
              <a:buFont typeface="Arial"/>
              <a:buChar char="•"/>
              <a:defRPr/>
            </a:pPr>
            <a:endParaRPr lang="en-US" sz="1200" b="0" kern="1200" dirty="0" smtClean="0">
              <a:solidFill>
                <a:srgbClr val="16263C"/>
              </a:solidFill>
              <a:latin typeface="Arial" pitchFamily="34" charset="0"/>
              <a:ea typeface="+mn-ea"/>
              <a:cs typeface="+mn-cs"/>
            </a:endParaRPr>
          </a:p>
          <a:p>
            <a:pPr marL="111125" indent="-111125" defTabSz="814388" fontAlgn="base">
              <a:spcBef>
                <a:spcPts val="600"/>
              </a:spcBef>
              <a:spcAft>
                <a:spcPct val="0"/>
              </a:spcAft>
              <a:buClr>
                <a:srgbClr val="873CBA"/>
              </a:buClr>
              <a:buFont typeface="Arial" pitchFamily="34" charset="0"/>
              <a:buChar char="•"/>
              <a:defRPr/>
            </a:pPr>
            <a:r>
              <a:rPr lang="en-US" sz="1200" dirty="0" smtClean="0">
                <a:solidFill>
                  <a:srgbClr val="16263C"/>
                </a:solidFill>
                <a:latin typeface="Arial" pitchFamily="34" charset="0"/>
              </a:rPr>
              <a:t>Need to foster collaboration with other government agencies and departments</a:t>
            </a:r>
          </a:p>
          <a:p>
            <a:pPr marL="111125" indent="-111125" defTabSz="814388" fontAlgn="base">
              <a:spcBef>
                <a:spcPts val="600"/>
              </a:spcBef>
              <a:spcAft>
                <a:spcPct val="0"/>
              </a:spcAft>
              <a:buClr>
                <a:srgbClr val="873CBA"/>
              </a:buClr>
              <a:buFont typeface="Arial" pitchFamily="34" charset="0"/>
              <a:buChar char="•"/>
              <a:defRPr/>
            </a:pPr>
            <a:r>
              <a:rPr lang="en-US" sz="1200" dirty="0" smtClean="0">
                <a:solidFill>
                  <a:srgbClr val="16263C"/>
                </a:solidFill>
                <a:latin typeface="Arial" pitchFamily="34" charset="0"/>
              </a:rPr>
              <a:t>Reduce operational and capital costs </a:t>
            </a:r>
          </a:p>
          <a:p>
            <a:pPr marL="111125" indent="-111125" defTabSz="814388" fontAlgn="base">
              <a:spcBef>
                <a:spcPts val="600"/>
              </a:spcBef>
              <a:spcAft>
                <a:spcPct val="0"/>
              </a:spcAft>
              <a:buClr>
                <a:srgbClr val="873CBA"/>
              </a:buClr>
              <a:buFont typeface="Arial" pitchFamily="34" charset="0"/>
              <a:buChar char="•"/>
              <a:defRPr/>
            </a:pPr>
            <a:r>
              <a:rPr lang="en-US" sz="1200" dirty="0" smtClean="0">
                <a:solidFill>
                  <a:srgbClr val="16263C"/>
                </a:solidFill>
                <a:latin typeface="Arial" pitchFamily="34" charset="0"/>
              </a:rPr>
              <a:t>Fragmented technology silos need to be shared cost effectively 	</a:t>
            </a:r>
          </a:p>
          <a:p>
            <a:pPr marL="111125" indent="-111125" defTabSz="814388" fontAlgn="base">
              <a:spcBef>
                <a:spcPts val="600"/>
              </a:spcBef>
              <a:spcAft>
                <a:spcPct val="0"/>
              </a:spcAft>
              <a:buClr>
                <a:srgbClr val="873CBA"/>
              </a:buClr>
              <a:buFont typeface="Arial"/>
              <a:buChar char="•"/>
              <a:defRPr/>
            </a:pPr>
            <a:endParaRPr lang="en-US" sz="1200" dirty="0" smtClean="0">
              <a:solidFill>
                <a:srgbClr val="16263C"/>
              </a:solidFill>
              <a:latin typeface="Arial" pitchFamily="34" charset="0"/>
            </a:endParaRPr>
          </a:p>
        </p:txBody>
      </p:sp>
      <p:sp>
        <p:nvSpPr>
          <p:cNvPr id="53" name="Text Box 4"/>
          <p:cNvSpPr txBox="1">
            <a:spLocks noChangeArrowheads="1"/>
          </p:cNvSpPr>
          <p:nvPr/>
        </p:nvSpPr>
        <p:spPr bwMode="auto">
          <a:xfrm>
            <a:off x="335281" y="4382739"/>
            <a:ext cx="1828800" cy="1825021"/>
          </a:xfrm>
          <a:prstGeom prst="rect">
            <a:avLst/>
          </a:prstGeom>
          <a:solidFill>
            <a:schemeClr val="bg1">
              <a:lumMod val="95000"/>
            </a:schemeClr>
          </a:solidFill>
          <a:ln w="9525" algn="ctr">
            <a:noFill/>
            <a:miter lim="800000"/>
            <a:headEnd/>
            <a:tailEnd/>
          </a:ln>
          <a:effectLst>
            <a:softEdge rad="12700"/>
          </a:effectLst>
        </p:spPr>
        <p:txBody>
          <a:bodyPr lIns="82124" tIns="41061" rIns="82124" bIns="41061" anchor="t"/>
          <a:lstStyle/>
          <a:p>
            <a:pPr marL="114300" indent="-114300">
              <a:buClr>
                <a:srgbClr val="873CBA"/>
              </a:buClr>
              <a:buFont typeface="Arial"/>
              <a:buChar char="•"/>
            </a:pPr>
            <a:endParaRPr lang="en-US" sz="1200" b="0" dirty="0" smtClean="0">
              <a:solidFill>
                <a:srgbClr val="16263C"/>
              </a:solidFill>
              <a:latin typeface="Arial"/>
              <a:cs typeface="Arial"/>
            </a:endParaRPr>
          </a:p>
          <a:p>
            <a:pPr marL="114300" indent="-114300">
              <a:buFont typeface="Arial"/>
              <a:buChar char="•"/>
            </a:pPr>
            <a:r>
              <a:rPr lang="en-US" sz="1200" dirty="0" smtClean="0">
                <a:solidFill>
                  <a:srgbClr val="16263C"/>
                </a:solidFill>
                <a:latin typeface="Arial" pitchFamily="34" charset="0"/>
              </a:rPr>
              <a:t>End-to-end security, authentication</a:t>
            </a:r>
          </a:p>
          <a:p>
            <a:pPr marL="114300" indent="-114300">
              <a:buFont typeface="Arial"/>
              <a:buChar char="•"/>
            </a:pPr>
            <a:r>
              <a:rPr lang="en-US" sz="1200" dirty="0" smtClean="0">
                <a:solidFill>
                  <a:srgbClr val="16263C"/>
                </a:solidFill>
                <a:latin typeface="Arial" pitchFamily="34" charset="0"/>
              </a:rPr>
              <a:t>Rich-media handled as easily as voice</a:t>
            </a:r>
          </a:p>
          <a:p>
            <a:pPr marL="114300" indent="-114300">
              <a:buFont typeface="Arial"/>
              <a:buChar char="•"/>
            </a:pPr>
            <a:r>
              <a:rPr lang="en-US" sz="1200" dirty="0" smtClean="0">
                <a:solidFill>
                  <a:srgbClr val="16263C"/>
                </a:solidFill>
                <a:latin typeface="Arial" pitchFamily="34" charset="0"/>
              </a:rPr>
              <a:t>Compatible with existing infrastructure </a:t>
            </a:r>
          </a:p>
          <a:p>
            <a:pPr marL="114300" indent="-114300">
              <a:buFont typeface="Arial"/>
              <a:buChar char="•"/>
            </a:pPr>
            <a:r>
              <a:rPr lang="en-US" sz="1200" dirty="0" smtClean="0">
                <a:solidFill>
                  <a:srgbClr val="16263C"/>
                </a:solidFill>
                <a:latin typeface="Arial" pitchFamily="34" charset="0"/>
              </a:rPr>
              <a:t>Compliance with many government mandates and certification standards</a:t>
            </a:r>
          </a:p>
          <a:p>
            <a:pPr marL="114300" indent="-114300">
              <a:buClr>
                <a:srgbClr val="873CBA"/>
              </a:buClr>
              <a:buFont typeface="Arial"/>
              <a:buChar char="•"/>
            </a:pPr>
            <a:endParaRPr lang="en-US" sz="1200" b="0" dirty="0" smtClean="0">
              <a:solidFill>
                <a:srgbClr val="16263C"/>
              </a:solidFill>
              <a:latin typeface="Arial"/>
              <a:cs typeface="Arial"/>
            </a:endParaRPr>
          </a:p>
          <a:p>
            <a:pPr marL="114300" indent="-114300">
              <a:buClr>
                <a:srgbClr val="873CBA"/>
              </a:buClr>
              <a:buFont typeface="Arial"/>
              <a:buChar char="•"/>
            </a:pPr>
            <a:endParaRPr lang="en-US" sz="1200" b="0" dirty="0" smtClean="0">
              <a:solidFill>
                <a:srgbClr val="16263C"/>
              </a:solidFill>
              <a:latin typeface="Arial"/>
              <a:cs typeface="Arial"/>
            </a:endParaRPr>
          </a:p>
          <a:p>
            <a:pPr marL="111125" indent="-111125" algn="l" defTabSz="814388" rtl="0" eaLnBrk="0" fontAlgn="base" hangingPunct="0">
              <a:spcBef>
                <a:spcPts val="600"/>
              </a:spcBef>
              <a:spcAft>
                <a:spcPct val="0"/>
              </a:spcAft>
              <a:buClr>
                <a:srgbClr val="873CBA"/>
              </a:buClr>
              <a:buFont typeface="Arial"/>
              <a:buChar char="•"/>
              <a:defRPr/>
            </a:pPr>
            <a:endParaRPr lang="en-US" sz="1200" kern="1200" dirty="0">
              <a:solidFill>
                <a:srgbClr val="16263C"/>
              </a:solidFill>
              <a:latin typeface="Arial" pitchFamily="34" charset="0"/>
              <a:ea typeface="+mn-ea"/>
              <a:cs typeface="+mn-cs"/>
            </a:endParaRPr>
          </a:p>
        </p:txBody>
      </p:sp>
      <p:sp>
        <p:nvSpPr>
          <p:cNvPr id="55" name="AutoShape 6"/>
          <p:cNvSpPr>
            <a:spLocks noChangeArrowheads="1"/>
          </p:cNvSpPr>
          <p:nvPr>
            <p:custDataLst>
              <p:tags r:id="rId2"/>
            </p:custDataLst>
          </p:nvPr>
        </p:nvSpPr>
        <p:spPr bwMode="auto">
          <a:xfrm>
            <a:off x="325755" y="1371600"/>
            <a:ext cx="1847850" cy="264160"/>
          </a:xfrm>
          <a:prstGeom prst="roundRect">
            <a:avLst>
              <a:gd name="adj" fmla="val 14380"/>
            </a:avLst>
          </a:prstGeom>
          <a:gradFill rotWithShape="1">
            <a:gsLst>
              <a:gs pos="0">
                <a:schemeClr val="accent6">
                  <a:lumMod val="75000"/>
                </a:schemeClr>
              </a:gs>
              <a:gs pos="100000">
                <a:srgbClr val="0183B7">
                  <a:gamma/>
                  <a:shade val="66667"/>
                  <a:invGamma/>
                </a:srgbClr>
              </a:gs>
            </a:gsLst>
            <a:lin ang="12420000" scaled="0"/>
          </a:gradFill>
          <a:ln w="63500" algn="ctr">
            <a:noFill/>
            <a:round/>
            <a:headEnd/>
            <a:tailEnd/>
          </a:ln>
          <a:effectLst>
            <a:outerShdw blurRad="25400" dist="25400" dir="2700000" algn="tl" rotWithShape="0">
              <a:prstClr val="black">
                <a:alpha val="25000"/>
              </a:prstClr>
            </a:outerShdw>
          </a:effectLst>
        </p:spPr>
        <p:txBody>
          <a:bodyPr lIns="82124" tIns="0" rIns="82124" bIns="0" anchor="ctr"/>
          <a:lstStyle/>
          <a:p>
            <a:pPr algn="l" defTabSz="814388" rtl="0" fontAlgn="base">
              <a:spcBef>
                <a:spcPct val="0"/>
              </a:spcBef>
              <a:spcAft>
                <a:spcPct val="0"/>
              </a:spcAft>
              <a:defRPr/>
            </a:pPr>
            <a:r>
              <a:rPr lang="en-US" sz="1200" b="1" kern="1200" dirty="0" smtClean="0">
                <a:solidFill>
                  <a:srgbClr val="FFFFFF"/>
                </a:solidFill>
                <a:effectLst>
                  <a:outerShdw blurRad="38100" dist="38100" dir="2700000" algn="tl">
                    <a:srgbClr val="000000">
                      <a:alpha val="43137"/>
                    </a:srgbClr>
                  </a:outerShdw>
                </a:effectLst>
                <a:latin typeface="Arial" charset="0"/>
                <a:ea typeface="+mn-ea"/>
                <a:cs typeface="+mn-cs"/>
              </a:rPr>
              <a:t>Challenges</a:t>
            </a:r>
            <a:endParaRPr lang="en-US" sz="1200" b="1" kern="1200" dirty="0">
              <a:solidFill>
                <a:srgbClr val="FFFFFF"/>
              </a:solidFill>
              <a:effectLst>
                <a:outerShdw blurRad="38100" dist="38100" dir="2700000" algn="tl">
                  <a:srgbClr val="000000">
                    <a:alpha val="43137"/>
                  </a:srgbClr>
                </a:outerShdw>
              </a:effectLst>
              <a:latin typeface="Arial" charset="0"/>
              <a:ea typeface="+mn-ea"/>
              <a:cs typeface="+mn-cs"/>
            </a:endParaRPr>
          </a:p>
        </p:txBody>
      </p:sp>
      <p:sp>
        <p:nvSpPr>
          <p:cNvPr id="59" name="AutoShape 6"/>
          <p:cNvSpPr>
            <a:spLocks noChangeArrowheads="1"/>
          </p:cNvSpPr>
          <p:nvPr>
            <p:custDataLst>
              <p:tags r:id="rId3"/>
            </p:custDataLst>
          </p:nvPr>
        </p:nvSpPr>
        <p:spPr bwMode="auto">
          <a:xfrm>
            <a:off x="325755" y="4124960"/>
            <a:ext cx="1847850" cy="264160"/>
          </a:xfrm>
          <a:prstGeom prst="roundRect">
            <a:avLst>
              <a:gd name="adj" fmla="val 14380"/>
            </a:avLst>
          </a:prstGeom>
          <a:gradFill rotWithShape="1">
            <a:gsLst>
              <a:gs pos="0">
                <a:schemeClr val="accent6">
                  <a:lumMod val="75000"/>
                </a:schemeClr>
              </a:gs>
              <a:gs pos="100000">
                <a:srgbClr val="0183B7">
                  <a:gamma/>
                  <a:shade val="66667"/>
                  <a:invGamma/>
                </a:srgbClr>
              </a:gs>
            </a:gsLst>
            <a:lin ang="12420000" scaled="0"/>
          </a:gradFill>
          <a:ln w="63500" algn="ctr">
            <a:noFill/>
            <a:round/>
            <a:headEnd/>
            <a:tailEnd/>
          </a:ln>
          <a:effectLst>
            <a:outerShdw blurRad="25400" dist="25400" dir="2700000" algn="tl" rotWithShape="0">
              <a:prstClr val="black">
                <a:alpha val="25000"/>
              </a:prstClr>
            </a:outerShdw>
          </a:effectLst>
        </p:spPr>
        <p:txBody>
          <a:bodyPr lIns="82124" tIns="0" rIns="82124" bIns="0" anchor="ctr"/>
          <a:lstStyle/>
          <a:p>
            <a:pPr algn="l" defTabSz="814388" rtl="0" fontAlgn="base">
              <a:spcBef>
                <a:spcPct val="0"/>
              </a:spcBef>
              <a:spcAft>
                <a:spcPct val="0"/>
              </a:spcAft>
              <a:defRPr/>
            </a:pPr>
            <a:r>
              <a:rPr lang="en-US" sz="1200" b="1" kern="1200" dirty="0" smtClean="0">
                <a:solidFill>
                  <a:srgbClr val="FFFFFF"/>
                </a:solidFill>
                <a:effectLst>
                  <a:outerShdw blurRad="38100" dist="38100" dir="2700000" algn="tl">
                    <a:srgbClr val="000000">
                      <a:alpha val="43137"/>
                    </a:srgbClr>
                  </a:outerShdw>
                </a:effectLst>
                <a:latin typeface="Arial" charset="0"/>
                <a:ea typeface="+mn-ea"/>
                <a:cs typeface="+mn-cs"/>
              </a:rPr>
              <a:t>Benefits</a:t>
            </a:r>
            <a:endParaRPr lang="en-US" sz="1200" b="1" kern="1200" dirty="0">
              <a:solidFill>
                <a:srgbClr val="FFFFFF"/>
              </a:solidFill>
              <a:effectLst>
                <a:outerShdw blurRad="38100" dist="38100" dir="2700000" algn="tl">
                  <a:srgbClr val="000000">
                    <a:alpha val="43137"/>
                  </a:srgbClr>
                </a:outerShdw>
              </a:effectLst>
              <a:latin typeface="Arial" charset="0"/>
              <a:ea typeface="+mn-ea"/>
              <a:cs typeface="+mn-cs"/>
            </a:endParaRPr>
          </a:p>
        </p:txBody>
      </p:sp>
      <p:sp>
        <p:nvSpPr>
          <p:cNvPr id="30" name="AutoShape 6"/>
          <p:cNvSpPr>
            <a:spLocks noChangeArrowheads="1"/>
          </p:cNvSpPr>
          <p:nvPr>
            <p:custDataLst>
              <p:tags r:id="rId4"/>
            </p:custDataLst>
          </p:nvPr>
        </p:nvSpPr>
        <p:spPr bwMode="auto">
          <a:xfrm>
            <a:off x="2362200" y="1371600"/>
            <a:ext cx="6471920" cy="264160"/>
          </a:xfrm>
          <a:prstGeom prst="roundRect">
            <a:avLst>
              <a:gd name="adj" fmla="val 14380"/>
            </a:avLst>
          </a:prstGeom>
          <a:gradFill rotWithShape="1">
            <a:gsLst>
              <a:gs pos="0">
                <a:schemeClr val="accent6">
                  <a:lumMod val="75000"/>
                </a:schemeClr>
              </a:gs>
              <a:gs pos="100000">
                <a:srgbClr val="0183B7">
                  <a:gamma/>
                  <a:shade val="66667"/>
                  <a:invGamma/>
                </a:srgbClr>
              </a:gs>
            </a:gsLst>
            <a:lin ang="12420000" scaled="0"/>
          </a:gradFill>
          <a:ln w="63500" algn="ctr">
            <a:noFill/>
            <a:round/>
            <a:headEnd/>
            <a:tailEnd/>
          </a:ln>
          <a:effectLst>
            <a:outerShdw blurRad="25400" dist="25400" dir="2700000" algn="tl" rotWithShape="0">
              <a:prstClr val="black">
                <a:alpha val="25000"/>
              </a:prstClr>
            </a:outerShdw>
          </a:effectLst>
        </p:spPr>
        <p:txBody>
          <a:bodyPr lIns="82124" tIns="0" rIns="82124" bIns="0" anchor="ctr"/>
          <a:lstStyle/>
          <a:p>
            <a:pPr algn="l" defTabSz="814388" rtl="0" fontAlgn="base">
              <a:spcBef>
                <a:spcPct val="0"/>
              </a:spcBef>
              <a:spcAft>
                <a:spcPct val="0"/>
              </a:spcAft>
              <a:defRPr/>
            </a:pPr>
            <a:r>
              <a:rPr lang="en-US" sz="1200" b="1" kern="1200" dirty="0" smtClean="0">
                <a:solidFill>
                  <a:srgbClr val="FFFFFF"/>
                </a:solidFill>
                <a:effectLst>
                  <a:outerShdw blurRad="38100" dist="38100" dir="2700000" algn="tl">
                    <a:srgbClr val="000000">
                      <a:alpha val="43137"/>
                    </a:srgbClr>
                  </a:outerShdw>
                </a:effectLst>
                <a:latin typeface="Arial" charset="0"/>
                <a:ea typeface="+mn-ea"/>
                <a:cs typeface="+mn-cs"/>
              </a:rPr>
              <a:t>Scenario</a:t>
            </a:r>
            <a:endParaRPr lang="en-US" sz="1200" b="1" kern="1200" dirty="0">
              <a:solidFill>
                <a:srgbClr val="FFFFFF"/>
              </a:solidFill>
              <a:effectLst>
                <a:outerShdw blurRad="38100" dist="38100" dir="2700000" algn="tl">
                  <a:srgbClr val="000000">
                    <a:alpha val="43137"/>
                  </a:srgbClr>
                </a:outerShdw>
              </a:effectLst>
              <a:latin typeface="Arial" charset="0"/>
              <a:ea typeface="+mn-ea"/>
              <a:cs typeface="+mn-cs"/>
            </a:endParaRPr>
          </a:p>
        </p:txBody>
      </p:sp>
      <p:pic>
        <p:nvPicPr>
          <p:cNvPr id="44" name="Picture 43" descr="line.png"/>
          <p:cNvPicPr>
            <a:picLocks noChangeAspect="1"/>
          </p:cNvPicPr>
          <p:nvPr/>
        </p:nvPicPr>
        <p:blipFill>
          <a:blip r:embed="rId8"/>
          <a:stretch>
            <a:fillRect/>
          </a:stretch>
        </p:blipFill>
        <p:spPr>
          <a:xfrm rot="2667549">
            <a:off x="5993779" y="1470661"/>
            <a:ext cx="946150" cy="2641600"/>
          </a:xfrm>
          <a:prstGeom prst="rect">
            <a:avLst/>
          </a:prstGeom>
        </p:spPr>
      </p:pic>
      <p:pic>
        <p:nvPicPr>
          <p:cNvPr id="45" name="Picture 44" descr="line.png"/>
          <p:cNvPicPr>
            <a:picLocks noChangeAspect="1"/>
          </p:cNvPicPr>
          <p:nvPr/>
        </p:nvPicPr>
        <p:blipFill>
          <a:blip r:embed="rId8"/>
          <a:stretch>
            <a:fillRect/>
          </a:stretch>
        </p:blipFill>
        <p:spPr>
          <a:xfrm rot="2636511">
            <a:off x="3909220" y="3129338"/>
            <a:ext cx="952336" cy="2658872"/>
          </a:xfrm>
          <a:prstGeom prst="rect">
            <a:avLst/>
          </a:prstGeom>
        </p:spPr>
      </p:pic>
      <p:pic>
        <p:nvPicPr>
          <p:cNvPr id="46" name="Picture 45" descr="line.png"/>
          <p:cNvPicPr>
            <a:picLocks noChangeAspect="1"/>
          </p:cNvPicPr>
          <p:nvPr/>
        </p:nvPicPr>
        <p:blipFill>
          <a:blip r:embed="rId8"/>
          <a:stretch>
            <a:fillRect/>
          </a:stretch>
        </p:blipFill>
        <p:spPr>
          <a:xfrm rot="5120670">
            <a:off x="3826354" y="1447913"/>
            <a:ext cx="903325" cy="2522035"/>
          </a:xfrm>
          <a:prstGeom prst="rect">
            <a:avLst/>
          </a:prstGeom>
        </p:spPr>
      </p:pic>
      <p:pic>
        <p:nvPicPr>
          <p:cNvPr id="33" name="Picture 32" descr="C5.png"/>
          <p:cNvPicPr>
            <a:picLocks noChangeAspect="1"/>
          </p:cNvPicPr>
          <p:nvPr/>
        </p:nvPicPr>
        <p:blipFill>
          <a:blip r:embed="rId9"/>
          <a:stretch>
            <a:fillRect/>
          </a:stretch>
        </p:blipFill>
        <p:spPr>
          <a:xfrm>
            <a:off x="4527550" y="2946400"/>
            <a:ext cx="2032148" cy="1765300"/>
          </a:xfrm>
          <a:prstGeom prst="rect">
            <a:avLst/>
          </a:prstGeom>
          <a:effectLst>
            <a:outerShdw blurRad="50800" dist="38100" dir="2700000">
              <a:srgbClr val="000000">
                <a:alpha val="43000"/>
              </a:srgbClr>
            </a:outerShdw>
          </a:effectLst>
        </p:spPr>
      </p:pic>
      <p:sp>
        <p:nvSpPr>
          <p:cNvPr id="40" name="Freeform 39"/>
          <p:cNvSpPr/>
          <p:nvPr/>
        </p:nvSpPr>
        <p:spPr>
          <a:xfrm rot="9534934">
            <a:off x="2438400" y="2349498"/>
            <a:ext cx="1524000" cy="1498600"/>
          </a:xfrm>
          <a:custGeom>
            <a:avLst/>
            <a:gdLst>
              <a:gd name="connsiteX0" fmla="*/ 1524000 w 1524000"/>
              <a:gd name="connsiteY0" fmla="*/ 0 h 1498600"/>
              <a:gd name="connsiteX1" fmla="*/ 0 w 1524000"/>
              <a:gd name="connsiteY1" fmla="*/ 635000 h 1498600"/>
              <a:gd name="connsiteX2" fmla="*/ 876300 w 1524000"/>
              <a:gd name="connsiteY2" fmla="*/ 1498600 h 1498600"/>
              <a:gd name="connsiteX3" fmla="*/ 1524000 w 1524000"/>
              <a:gd name="connsiteY3" fmla="*/ 0 h 1498600"/>
            </a:gdLst>
            <a:ahLst/>
            <a:cxnLst>
              <a:cxn ang="0">
                <a:pos x="connsiteX0" y="connsiteY0"/>
              </a:cxn>
              <a:cxn ang="0">
                <a:pos x="connsiteX1" y="connsiteY1"/>
              </a:cxn>
              <a:cxn ang="0">
                <a:pos x="connsiteX2" y="connsiteY2"/>
              </a:cxn>
              <a:cxn ang="0">
                <a:pos x="connsiteX3" y="connsiteY3"/>
              </a:cxn>
            </a:cxnLst>
            <a:rect l="l" t="t" r="r" b="b"/>
            <a:pathLst>
              <a:path w="1524000" h="1498600">
                <a:moveTo>
                  <a:pt x="1524000" y="0"/>
                </a:moveTo>
                <a:lnTo>
                  <a:pt x="0" y="635000"/>
                </a:lnTo>
                <a:lnTo>
                  <a:pt x="876300" y="1498600"/>
                </a:lnTo>
                <a:lnTo>
                  <a:pt x="1524000" y="0"/>
                </a:lnTo>
                <a:close/>
              </a:path>
            </a:pathLst>
          </a:custGeom>
          <a:gradFill flip="none" rotWithShape="1">
            <a:gsLst>
              <a:gs pos="0">
                <a:schemeClr val="accent5"/>
              </a:gs>
              <a:gs pos="68000">
                <a:srgbClr val="FFFFFF">
                  <a:alpha val="29000"/>
                </a:srgbClr>
              </a:gs>
            </a:gsLst>
            <a:lin ang="8760000" scaled="0"/>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pic>
        <p:nvPicPr>
          <p:cNvPr id="36" name="Picture 35" descr="C7.png"/>
          <p:cNvPicPr>
            <a:picLocks noChangeAspect="1"/>
          </p:cNvPicPr>
          <p:nvPr/>
        </p:nvPicPr>
        <p:blipFill>
          <a:blip r:embed="rId10"/>
          <a:stretch>
            <a:fillRect/>
          </a:stretch>
        </p:blipFill>
        <p:spPr>
          <a:xfrm>
            <a:off x="2628900" y="1885950"/>
            <a:ext cx="1911096" cy="1332738"/>
          </a:xfrm>
          <a:prstGeom prst="rect">
            <a:avLst/>
          </a:prstGeom>
          <a:effectLst>
            <a:outerShdw blurRad="50800" dist="38100" dir="2700000">
              <a:srgbClr val="000000">
                <a:alpha val="43000"/>
              </a:srgbClr>
            </a:outerShdw>
          </a:effectLst>
        </p:spPr>
      </p:pic>
      <p:grpSp>
        <p:nvGrpSpPr>
          <p:cNvPr id="2" name="Group 24"/>
          <p:cNvGrpSpPr/>
          <p:nvPr/>
        </p:nvGrpSpPr>
        <p:grpSpPr>
          <a:xfrm>
            <a:off x="2495550" y="4362450"/>
            <a:ext cx="2101851" cy="1809747"/>
            <a:chOff x="2495550" y="4362450"/>
            <a:chExt cx="2101851" cy="1809747"/>
          </a:xfrm>
        </p:grpSpPr>
        <p:sp>
          <p:nvSpPr>
            <p:cNvPr id="42" name="Freeform 41"/>
            <p:cNvSpPr/>
            <p:nvPr/>
          </p:nvSpPr>
          <p:spPr>
            <a:xfrm rot="4944013">
              <a:off x="3086101" y="4660897"/>
              <a:ext cx="1524000" cy="1498600"/>
            </a:xfrm>
            <a:custGeom>
              <a:avLst/>
              <a:gdLst>
                <a:gd name="connsiteX0" fmla="*/ 1524000 w 1524000"/>
                <a:gd name="connsiteY0" fmla="*/ 0 h 1498600"/>
                <a:gd name="connsiteX1" fmla="*/ 0 w 1524000"/>
                <a:gd name="connsiteY1" fmla="*/ 635000 h 1498600"/>
                <a:gd name="connsiteX2" fmla="*/ 876300 w 1524000"/>
                <a:gd name="connsiteY2" fmla="*/ 1498600 h 1498600"/>
                <a:gd name="connsiteX3" fmla="*/ 1524000 w 1524000"/>
                <a:gd name="connsiteY3" fmla="*/ 0 h 1498600"/>
              </a:gdLst>
              <a:ahLst/>
              <a:cxnLst>
                <a:cxn ang="0">
                  <a:pos x="connsiteX0" y="connsiteY0"/>
                </a:cxn>
                <a:cxn ang="0">
                  <a:pos x="connsiteX1" y="connsiteY1"/>
                </a:cxn>
                <a:cxn ang="0">
                  <a:pos x="connsiteX2" y="connsiteY2"/>
                </a:cxn>
                <a:cxn ang="0">
                  <a:pos x="connsiteX3" y="connsiteY3"/>
                </a:cxn>
              </a:cxnLst>
              <a:rect l="l" t="t" r="r" b="b"/>
              <a:pathLst>
                <a:path w="1524000" h="1498600">
                  <a:moveTo>
                    <a:pt x="1524000" y="0"/>
                  </a:moveTo>
                  <a:lnTo>
                    <a:pt x="0" y="635000"/>
                  </a:lnTo>
                  <a:lnTo>
                    <a:pt x="876300" y="1498600"/>
                  </a:lnTo>
                  <a:lnTo>
                    <a:pt x="1524000" y="0"/>
                  </a:lnTo>
                  <a:close/>
                </a:path>
              </a:pathLst>
            </a:custGeom>
            <a:gradFill flip="none" rotWithShape="1">
              <a:gsLst>
                <a:gs pos="0">
                  <a:schemeClr val="accent5"/>
                </a:gs>
                <a:gs pos="68000">
                  <a:srgbClr val="FFFFFF">
                    <a:alpha val="29000"/>
                  </a:srgbClr>
                </a:gs>
              </a:gsLst>
              <a:lin ang="8760000" scaled="0"/>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pic>
          <p:nvPicPr>
            <p:cNvPr id="35" name="Picture 34" descr="C6.png"/>
            <p:cNvPicPr>
              <a:picLocks noChangeAspect="1"/>
            </p:cNvPicPr>
            <p:nvPr/>
          </p:nvPicPr>
          <p:blipFill>
            <a:blip r:embed="rId11"/>
            <a:stretch>
              <a:fillRect/>
            </a:stretch>
          </p:blipFill>
          <p:spPr>
            <a:xfrm>
              <a:off x="2495550" y="4362450"/>
              <a:ext cx="1953006" cy="1332738"/>
            </a:xfrm>
            <a:prstGeom prst="rect">
              <a:avLst/>
            </a:prstGeom>
            <a:effectLst>
              <a:outerShdw blurRad="50800" dist="38100" dir="2700000">
                <a:srgbClr val="000000">
                  <a:alpha val="43000"/>
                </a:srgbClr>
              </a:outerShdw>
            </a:effectLst>
          </p:spPr>
        </p:pic>
      </p:grpSp>
      <p:sp>
        <p:nvSpPr>
          <p:cNvPr id="43" name="Freeform 42"/>
          <p:cNvSpPr/>
          <p:nvPr/>
        </p:nvSpPr>
        <p:spPr>
          <a:xfrm rot="7756765">
            <a:off x="6946901" y="2514598"/>
            <a:ext cx="1524000" cy="1498600"/>
          </a:xfrm>
          <a:custGeom>
            <a:avLst/>
            <a:gdLst>
              <a:gd name="connsiteX0" fmla="*/ 1524000 w 1524000"/>
              <a:gd name="connsiteY0" fmla="*/ 0 h 1498600"/>
              <a:gd name="connsiteX1" fmla="*/ 0 w 1524000"/>
              <a:gd name="connsiteY1" fmla="*/ 635000 h 1498600"/>
              <a:gd name="connsiteX2" fmla="*/ 876300 w 1524000"/>
              <a:gd name="connsiteY2" fmla="*/ 1498600 h 1498600"/>
              <a:gd name="connsiteX3" fmla="*/ 1524000 w 1524000"/>
              <a:gd name="connsiteY3" fmla="*/ 0 h 1498600"/>
            </a:gdLst>
            <a:ahLst/>
            <a:cxnLst>
              <a:cxn ang="0">
                <a:pos x="connsiteX0" y="connsiteY0"/>
              </a:cxn>
              <a:cxn ang="0">
                <a:pos x="connsiteX1" y="connsiteY1"/>
              </a:cxn>
              <a:cxn ang="0">
                <a:pos x="connsiteX2" y="connsiteY2"/>
              </a:cxn>
              <a:cxn ang="0">
                <a:pos x="connsiteX3" y="connsiteY3"/>
              </a:cxn>
            </a:cxnLst>
            <a:rect l="l" t="t" r="r" b="b"/>
            <a:pathLst>
              <a:path w="1524000" h="1498600">
                <a:moveTo>
                  <a:pt x="1524000" y="0"/>
                </a:moveTo>
                <a:lnTo>
                  <a:pt x="0" y="635000"/>
                </a:lnTo>
                <a:lnTo>
                  <a:pt x="876300" y="1498600"/>
                </a:lnTo>
                <a:lnTo>
                  <a:pt x="1524000" y="0"/>
                </a:lnTo>
                <a:close/>
              </a:path>
            </a:pathLst>
          </a:custGeom>
          <a:gradFill flip="none" rotWithShape="1">
            <a:gsLst>
              <a:gs pos="0">
                <a:schemeClr val="accent5"/>
              </a:gs>
              <a:gs pos="68000">
                <a:srgbClr val="FFFFFF">
                  <a:alpha val="29000"/>
                </a:srgbClr>
              </a:gs>
            </a:gsLst>
            <a:lin ang="8760000" scaled="0"/>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pic>
        <p:nvPicPr>
          <p:cNvPr id="25" name="Picture 3"/>
          <p:cNvPicPr>
            <a:picLocks noChangeAspect="1" noChangeArrowheads="1"/>
          </p:cNvPicPr>
          <p:nvPr/>
        </p:nvPicPr>
        <p:blipFill>
          <a:blip r:embed="rId12" cstate="print"/>
          <a:srcRect r="22881"/>
          <a:stretch>
            <a:fillRect/>
          </a:stretch>
        </p:blipFill>
        <p:spPr bwMode="auto">
          <a:xfrm>
            <a:off x="6811898" y="1926337"/>
            <a:ext cx="1578293" cy="1368932"/>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 calcmode="lin" valueType="num">
                                      <p:cBhvr>
                                        <p:cTn id="9" dur="500" fill="hold"/>
                                        <p:tgtEl>
                                          <p:spTgt spid="33"/>
                                        </p:tgtEl>
                                        <p:attrNameLst>
                                          <p:attrName>style.rotation</p:attrName>
                                        </p:attrNameLst>
                                      </p:cBhvr>
                                      <p:tavLst>
                                        <p:tav tm="0">
                                          <p:val>
                                            <p:fltVal val="360"/>
                                          </p:val>
                                        </p:tav>
                                        <p:tav tm="100000">
                                          <p:val>
                                            <p:fltVal val="0"/>
                                          </p:val>
                                        </p:tav>
                                      </p:tavLst>
                                    </p:anim>
                                    <p:animEffect transition="in" filter="fade">
                                      <p:cBhvr>
                                        <p:cTn id="10" dur="500"/>
                                        <p:tgtEl>
                                          <p:spTgt spid="33"/>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wipe(left)">
                                      <p:cBhvr>
                                        <p:cTn id="18" dur="1000"/>
                                        <p:tgtEl>
                                          <p:spTgt spid="44"/>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wipe(right)">
                                      <p:cBhvr>
                                        <p:cTn id="22" dur="1000"/>
                                        <p:tgtEl>
                                          <p:spTgt spid="45"/>
                                        </p:tgtEl>
                                      </p:cBhvr>
                                    </p:animEffect>
                                  </p:childTnLst>
                                </p:cTn>
                              </p:par>
                            </p:childTnLst>
                          </p:cTn>
                        </p:par>
                        <p:par>
                          <p:cTn id="23" fill="hold">
                            <p:stCondLst>
                              <p:cond delay="3000"/>
                            </p:stCondLst>
                            <p:childTnLst>
                              <p:par>
                                <p:cTn id="24" presetID="22" presetClass="entr" presetSubtype="2" fill="hold"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wipe(right)">
                                      <p:cBhvr>
                                        <p:cTn id="26"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5959" name="Rectangle 7"/>
          <p:cNvSpPr>
            <a:spLocks noChangeArrowheads="1"/>
          </p:cNvSpPr>
          <p:nvPr>
            <p:custDataLst>
              <p:tags r:id="rId1"/>
            </p:custDataLst>
          </p:nvPr>
        </p:nvSpPr>
        <p:spPr bwMode="blackWhite">
          <a:xfrm>
            <a:off x="196850" y="1231900"/>
            <a:ext cx="1793875" cy="190500"/>
          </a:xfrm>
          <a:prstGeom prst="rect">
            <a:avLst/>
          </a:prstGeom>
          <a:noFill/>
          <a:ln w="9525" algn="ctr">
            <a:noFill/>
            <a:miter lim="800000"/>
            <a:headEnd/>
            <a:tailEnd/>
          </a:ln>
        </p:spPr>
        <p:txBody>
          <a:bodyPr lIns="0" tIns="0" rIns="0" bIns="0" anchor="ctr"/>
          <a:lstStyle/>
          <a:p>
            <a:pPr algn="l" defTabSz="798513" rtl="0" fontAlgn="base">
              <a:spcBef>
                <a:spcPct val="0"/>
              </a:spcBef>
              <a:spcAft>
                <a:spcPct val="0"/>
              </a:spcAft>
              <a:buClr>
                <a:srgbClr val="0183B7"/>
              </a:buClr>
              <a:buSzPct val="100000"/>
              <a:buFont typeface="Wingdings" pitchFamily="2" charset="2"/>
              <a:buNone/>
              <a:defRPr/>
            </a:pPr>
            <a:endParaRPr lang="en-US" sz="1400" kern="1200" dirty="0">
              <a:solidFill>
                <a:srgbClr val="FFFFFF"/>
              </a:solidFill>
              <a:effectLst>
                <a:outerShdw blurRad="38100" dist="38100" dir="2700000" algn="tl">
                  <a:srgbClr val="000000">
                    <a:alpha val="43137"/>
                  </a:srgbClr>
                </a:outerShdw>
              </a:effectLst>
              <a:latin typeface="Arial" charset="0"/>
              <a:ea typeface="+mn-ea"/>
              <a:cs typeface="+mn-cs"/>
            </a:endParaRPr>
          </a:p>
        </p:txBody>
      </p:sp>
      <p:sp>
        <p:nvSpPr>
          <p:cNvPr id="23570" name="Rectangle 3"/>
          <p:cNvSpPr>
            <a:spLocks noChangeArrowheads="1"/>
          </p:cNvSpPr>
          <p:nvPr/>
        </p:nvSpPr>
        <p:spPr bwMode="gray">
          <a:xfrm>
            <a:off x="152400" y="304800"/>
            <a:ext cx="8915400" cy="457200"/>
          </a:xfrm>
          <a:prstGeom prst="rect">
            <a:avLst/>
          </a:prstGeom>
          <a:noFill/>
          <a:ln w="9525" algn="ctr">
            <a:noFill/>
            <a:miter lim="800000"/>
            <a:headEnd/>
            <a:tailEnd/>
          </a:ln>
        </p:spPr>
        <p:txBody>
          <a:bodyPr lIns="137160" tIns="0" rIns="164592" bIns="0" anchor="b"/>
          <a:lstStyle/>
          <a:p>
            <a:pPr algn="l" defTabSz="814388" rtl="0" fontAlgn="base">
              <a:spcBef>
                <a:spcPct val="0"/>
              </a:spcBef>
              <a:spcAft>
                <a:spcPct val="0"/>
              </a:spcAft>
            </a:pPr>
            <a:endParaRPr lang="en-US" sz="1600" kern="1200" dirty="0">
              <a:solidFill>
                <a:srgbClr val="EFB525"/>
              </a:solidFill>
              <a:latin typeface="Arial" charset="0"/>
              <a:ea typeface="+mn-ea"/>
              <a:cs typeface="+mn-cs"/>
            </a:endParaRPr>
          </a:p>
        </p:txBody>
      </p:sp>
      <p:sp>
        <p:nvSpPr>
          <p:cNvPr id="39" name="Title 38"/>
          <p:cNvSpPr>
            <a:spLocks noGrp="1"/>
          </p:cNvSpPr>
          <p:nvPr>
            <p:ph type="title"/>
          </p:nvPr>
        </p:nvSpPr>
        <p:spPr/>
        <p:txBody>
          <a:bodyPr/>
          <a:lstStyle/>
          <a:p>
            <a:r>
              <a:rPr lang="en-US" dirty="0" smtClean="0"/>
              <a:t>Use Case: Mobile and </a:t>
            </a:r>
            <a:r>
              <a:rPr lang="en-US" dirty="0" err="1" smtClean="0"/>
              <a:t>Teleworkers</a:t>
            </a:r>
            <a:endParaRPr lang="en-US" dirty="0"/>
          </a:p>
        </p:txBody>
      </p:sp>
      <p:sp>
        <p:nvSpPr>
          <p:cNvPr id="51" name="Text Box 66"/>
          <p:cNvSpPr txBox="1">
            <a:spLocks noChangeArrowheads="1"/>
          </p:cNvSpPr>
          <p:nvPr/>
        </p:nvSpPr>
        <p:spPr bwMode="auto">
          <a:xfrm>
            <a:off x="335280" y="1524001"/>
            <a:ext cx="1828800" cy="2468879"/>
          </a:xfrm>
          <a:prstGeom prst="rect">
            <a:avLst/>
          </a:prstGeom>
          <a:solidFill>
            <a:schemeClr val="bg1">
              <a:lumMod val="95000"/>
            </a:schemeClr>
          </a:solidFill>
          <a:ln w="9525" algn="ctr">
            <a:noFill/>
            <a:miter lim="800000"/>
            <a:headEnd/>
            <a:tailEnd/>
          </a:ln>
          <a:effectLst>
            <a:softEdge rad="12700"/>
          </a:effectLst>
        </p:spPr>
        <p:txBody>
          <a:bodyPr lIns="82124" tIns="41061" rIns="82124" bIns="41061" anchor="t"/>
          <a:lstStyle/>
          <a:p>
            <a:pPr marL="111125" indent="-111125" algn="l" defTabSz="814388" rtl="0" fontAlgn="base">
              <a:spcBef>
                <a:spcPts val="600"/>
              </a:spcBef>
              <a:spcAft>
                <a:spcPct val="0"/>
              </a:spcAft>
              <a:buClr>
                <a:srgbClr val="873CBA"/>
              </a:buClr>
              <a:buFont typeface="Arial"/>
              <a:buChar char="•"/>
              <a:defRPr/>
            </a:pPr>
            <a:endParaRPr lang="en-US" sz="1200" b="0" kern="1200" dirty="0" smtClean="0">
              <a:solidFill>
                <a:srgbClr val="16263C"/>
              </a:solidFill>
              <a:latin typeface="Arial" pitchFamily="34" charset="0"/>
              <a:ea typeface="+mn-ea"/>
              <a:cs typeface="+mn-cs"/>
            </a:endParaRPr>
          </a:p>
          <a:p>
            <a:pPr marL="111125" indent="-111125" defTabSz="814388" fontAlgn="base">
              <a:lnSpc>
                <a:spcPct val="90000"/>
              </a:lnSpc>
              <a:spcBef>
                <a:spcPts val="600"/>
              </a:spcBef>
              <a:spcAft>
                <a:spcPct val="0"/>
              </a:spcAft>
              <a:buClr>
                <a:srgbClr val="873CBA"/>
              </a:buClr>
              <a:buFont typeface="Arial"/>
              <a:buChar char="•"/>
              <a:defRPr/>
            </a:pPr>
            <a:r>
              <a:rPr lang="en-US" sz="1200" dirty="0" smtClean="0">
                <a:solidFill>
                  <a:srgbClr val="16263C"/>
                </a:solidFill>
                <a:latin typeface="Arial" pitchFamily="34" charset="0"/>
              </a:rPr>
              <a:t>Reduce costs by managing</a:t>
            </a:r>
            <a:br>
              <a:rPr lang="en-US" sz="1200" dirty="0" smtClean="0">
                <a:solidFill>
                  <a:srgbClr val="16263C"/>
                </a:solidFill>
                <a:latin typeface="Arial" pitchFamily="34" charset="0"/>
              </a:rPr>
            </a:br>
            <a:r>
              <a:rPr lang="en-US" sz="1200" dirty="0" smtClean="0">
                <a:solidFill>
                  <a:srgbClr val="16263C"/>
                </a:solidFill>
                <a:latin typeface="Arial" pitchFamily="34" charset="0"/>
              </a:rPr>
              <a:t>desktop applications and users centrally</a:t>
            </a:r>
          </a:p>
          <a:p>
            <a:pPr marL="111125" indent="-111125" defTabSz="814388" fontAlgn="base">
              <a:lnSpc>
                <a:spcPct val="90000"/>
              </a:lnSpc>
              <a:spcBef>
                <a:spcPts val="600"/>
              </a:spcBef>
              <a:spcAft>
                <a:spcPct val="0"/>
              </a:spcAft>
              <a:buClr>
                <a:srgbClr val="873CBA"/>
              </a:buClr>
              <a:buFont typeface="Arial"/>
              <a:buChar char="•"/>
              <a:defRPr/>
            </a:pPr>
            <a:r>
              <a:rPr lang="en-US" sz="1200" dirty="0" smtClean="0">
                <a:solidFill>
                  <a:srgbClr val="16263C"/>
                </a:solidFill>
                <a:latin typeface="Arial" pitchFamily="34" charset="0"/>
              </a:rPr>
              <a:t>Centrally control sensitive data</a:t>
            </a:r>
          </a:p>
          <a:p>
            <a:pPr marL="111125" indent="-111125" defTabSz="814388" fontAlgn="base">
              <a:lnSpc>
                <a:spcPct val="90000"/>
              </a:lnSpc>
              <a:spcBef>
                <a:spcPts val="600"/>
              </a:spcBef>
              <a:spcAft>
                <a:spcPct val="0"/>
              </a:spcAft>
              <a:buClr>
                <a:srgbClr val="873CBA"/>
              </a:buClr>
              <a:buFont typeface="Arial"/>
              <a:buChar char="•"/>
              <a:defRPr/>
            </a:pPr>
            <a:r>
              <a:rPr lang="en-US" sz="1200" dirty="0" smtClean="0">
                <a:solidFill>
                  <a:srgbClr val="16263C"/>
                </a:solidFill>
                <a:latin typeface="Arial" pitchFamily="34" charset="0"/>
              </a:rPr>
              <a:t>Streamline desktop and application deployment</a:t>
            </a:r>
          </a:p>
          <a:p>
            <a:pPr marL="111125" indent="-111125" defTabSz="814388" fontAlgn="base">
              <a:lnSpc>
                <a:spcPct val="90000"/>
              </a:lnSpc>
              <a:spcBef>
                <a:spcPts val="600"/>
              </a:spcBef>
              <a:spcAft>
                <a:spcPct val="0"/>
              </a:spcAft>
              <a:buClr>
                <a:srgbClr val="873CBA"/>
              </a:buClr>
              <a:buFont typeface="Arial"/>
              <a:buChar char="•"/>
              <a:defRPr/>
            </a:pPr>
            <a:r>
              <a:rPr lang="en-US" sz="1200" dirty="0" smtClean="0">
                <a:solidFill>
                  <a:srgbClr val="16263C"/>
                </a:solidFill>
                <a:latin typeface="Arial" pitchFamily="34" charset="0"/>
              </a:rPr>
              <a:t>Traffic congestions and commuter delays</a:t>
            </a:r>
          </a:p>
        </p:txBody>
      </p:sp>
      <p:sp>
        <p:nvSpPr>
          <p:cNvPr id="53" name="Text Box 4"/>
          <p:cNvSpPr txBox="1">
            <a:spLocks noChangeArrowheads="1"/>
          </p:cNvSpPr>
          <p:nvPr/>
        </p:nvSpPr>
        <p:spPr bwMode="auto">
          <a:xfrm>
            <a:off x="335281" y="4260819"/>
            <a:ext cx="1828800" cy="1825021"/>
          </a:xfrm>
          <a:prstGeom prst="rect">
            <a:avLst/>
          </a:prstGeom>
          <a:solidFill>
            <a:schemeClr val="bg1">
              <a:lumMod val="95000"/>
            </a:schemeClr>
          </a:solidFill>
          <a:ln w="9525" algn="ctr">
            <a:noFill/>
            <a:miter lim="800000"/>
            <a:headEnd/>
            <a:tailEnd/>
          </a:ln>
          <a:effectLst>
            <a:softEdge rad="12700"/>
          </a:effectLst>
        </p:spPr>
        <p:txBody>
          <a:bodyPr lIns="82124" tIns="41061" rIns="82124" bIns="41061" anchor="t"/>
          <a:lstStyle/>
          <a:p>
            <a:pPr marL="114300" indent="-114300">
              <a:buClr>
                <a:srgbClr val="873CBA"/>
              </a:buClr>
              <a:buFont typeface="Arial"/>
              <a:buChar char="•"/>
            </a:pPr>
            <a:endParaRPr lang="en-US" sz="1200" b="0" dirty="0" smtClean="0">
              <a:solidFill>
                <a:srgbClr val="16263C"/>
              </a:solidFill>
              <a:latin typeface="Arial"/>
              <a:cs typeface="Arial"/>
            </a:endParaRPr>
          </a:p>
          <a:p>
            <a:pPr marL="179388" lvl="1" indent="-179388" defTabSz="800100" eaLnBrk="0" hangingPunct="0">
              <a:lnSpc>
                <a:spcPct val="85000"/>
              </a:lnSpc>
              <a:spcAft>
                <a:spcPts val="600"/>
              </a:spcAft>
              <a:buClr>
                <a:schemeClr val="accent1">
                  <a:lumMod val="75000"/>
                </a:schemeClr>
              </a:buClr>
              <a:buSzPct val="100000"/>
              <a:buFont typeface="Wingdings" charset="2"/>
              <a:buChar char="§"/>
            </a:pPr>
            <a:r>
              <a:rPr lang="en-US" sz="1200" dirty="0" smtClean="0">
                <a:solidFill>
                  <a:srgbClr val="16263C"/>
                </a:solidFill>
                <a:latin typeface="Arial" pitchFamily="34" charset="0"/>
              </a:rPr>
              <a:t>Increase workforce productivity</a:t>
            </a:r>
          </a:p>
          <a:p>
            <a:pPr marL="179388" lvl="1" indent="-179388" defTabSz="800100" eaLnBrk="0" hangingPunct="0">
              <a:lnSpc>
                <a:spcPct val="85000"/>
              </a:lnSpc>
              <a:spcAft>
                <a:spcPts val="600"/>
              </a:spcAft>
              <a:buClr>
                <a:schemeClr val="accent1">
                  <a:lumMod val="75000"/>
                </a:schemeClr>
              </a:buClr>
              <a:buSzPct val="100000"/>
              <a:buFont typeface="Wingdings" charset="2"/>
              <a:buChar char="§"/>
            </a:pPr>
            <a:r>
              <a:rPr lang="en-US" sz="1200" dirty="0" smtClean="0">
                <a:solidFill>
                  <a:srgbClr val="16263C"/>
                </a:solidFill>
                <a:latin typeface="Arial" pitchFamily="34" charset="0"/>
              </a:rPr>
              <a:t>Retain talent and improve their quality of life</a:t>
            </a:r>
          </a:p>
          <a:p>
            <a:pPr marL="179388" lvl="1" indent="-179388" defTabSz="800100" eaLnBrk="0" hangingPunct="0">
              <a:lnSpc>
                <a:spcPct val="85000"/>
              </a:lnSpc>
              <a:spcAft>
                <a:spcPts val="600"/>
              </a:spcAft>
              <a:buClr>
                <a:schemeClr val="accent1">
                  <a:lumMod val="75000"/>
                </a:schemeClr>
              </a:buClr>
              <a:buSzPct val="100000"/>
              <a:buFont typeface="Wingdings" charset="2"/>
              <a:buChar char="§"/>
            </a:pPr>
            <a:r>
              <a:rPr lang="en-US" sz="1200" dirty="0" smtClean="0">
                <a:solidFill>
                  <a:srgbClr val="16263C"/>
                </a:solidFill>
                <a:latin typeface="Arial" pitchFamily="34" charset="0"/>
              </a:rPr>
              <a:t>Provide anytime access to field agents and knowledge workers</a:t>
            </a:r>
          </a:p>
          <a:p>
            <a:pPr marL="179388" lvl="1" indent="-179388" defTabSz="800100" eaLnBrk="0" hangingPunct="0">
              <a:lnSpc>
                <a:spcPct val="85000"/>
              </a:lnSpc>
              <a:spcAft>
                <a:spcPts val="600"/>
              </a:spcAft>
              <a:buClr>
                <a:schemeClr val="accent1">
                  <a:lumMod val="75000"/>
                </a:schemeClr>
              </a:buClr>
              <a:buSzPct val="100000"/>
              <a:buFont typeface="Wingdings" charset="2"/>
              <a:buChar char="§"/>
            </a:pPr>
            <a:r>
              <a:rPr lang="en-US" sz="1200" dirty="0" smtClean="0">
                <a:solidFill>
                  <a:srgbClr val="16263C"/>
                </a:solidFill>
                <a:latin typeface="Arial" pitchFamily="34" charset="0"/>
              </a:rPr>
              <a:t>Maintain security and identity management</a:t>
            </a:r>
          </a:p>
          <a:p>
            <a:pPr marL="179388" lvl="1" indent="-179388" defTabSz="800100" eaLnBrk="0" hangingPunct="0">
              <a:lnSpc>
                <a:spcPct val="85000"/>
              </a:lnSpc>
              <a:spcAft>
                <a:spcPts val="600"/>
              </a:spcAft>
              <a:buClr>
                <a:schemeClr val="accent1">
                  <a:lumMod val="75000"/>
                </a:schemeClr>
              </a:buClr>
              <a:buSzPct val="100000"/>
              <a:buFont typeface="Wingdings" charset="2"/>
              <a:buChar char="§"/>
            </a:pPr>
            <a:r>
              <a:rPr lang="en-US" sz="1200" dirty="0" smtClean="0">
                <a:solidFill>
                  <a:srgbClr val="16263C"/>
                </a:solidFill>
                <a:latin typeface="Arial" pitchFamily="34" charset="0"/>
              </a:rPr>
              <a:t>Lower facility and operational costs</a:t>
            </a:r>
          </a:p>
          <a:p>
            <a:pPr marL="111125" indent="-111125" algn="l" defTabSz="814388" rtl="0" eaLnBrk="0" fontAlgn="base" hangingPunct="0">
              <a:spcBef>
                <a:spcPts val="600"/>
              </a:spcBef>
              <a:spcAft>
                <a:spcPct val="0"/>
              </a:spcAft>
              <a:buClr>
                <a:srgbClr val="873CBA"/>
              </a:buClr>
              <a:buFont typeface="Arial"/>
              <a:buChar char="•"/>
              <a:defRPr/>
            </a:pPr>
            <a:endParaRPr lang="en-US" sz="1200" kern="1200" dirty="0">
              <a:solidFill>
                <a:srgbClr val="16263C"/>
              </a:solidFill>
              <a:latin typeface="Arial" pitchFamily="34" charset="0"/>
              <a:ea typeface="+mn-ea"/>
              <a:cs typeface="+mn-cs"/>
            </a:endParaRPr>
          </a:p>
        </p:txBody>
      </p:sp>
      <p:sp>
        <p:nvSpPr>
          <p:cNvPr id="55" name="AutoShape 6"/>
          <p:cNvSpPr>
            <a:spLocks noChangeArrowheads="1"/>
          </p:cNvSpPr>
          <p:nvPr>
            <p:custDataLst>
              <p:tags r:id="rId2"/>
            </p:custDataLst>
          </p:nvPr>
        </p:nvSpPr>
        <p:spPr bwMode="auto">
          <a:xfrm>
            <a:off x="325755" y="1371600"/>
            <a:ext cx="1847850" cy="264160"/>
          </a:xfrm>
          <a:prstGeom prst="roundRect">
            <a:avLst>
              <a:gd name="adj" fmla="val 14380"/>
            </a:avLst>
          </a:prstGeom>
          <a:gradFill rotWithShape="1">
            <a:gsLst>
              <a:gs pos="0">
                <a:schemeClr val="accent6">
                  <a:lumMod val="75000"/>
                </a:schemeClr>
              </a:gs>
              <a:gs pos="100000">
                <a:srgbClr val="0183B7">
                  <a:gamma/>
                  <a:shade val="66667"/>
                  <a:invGamma/>
                </a:srgbClr>
              </a:gs>
            </a:gsLst>
            <a:lin ang="12420000" scaled="0"/>
          </a:gradFill>
          <a:ln w="63500" algn="ctr">
            <a:noFill/>
            <a:round/>
            <a:headEnd/>
            <a:tailEnd/>
          </a:ln>
          <a:effectLst>
            <a:outerShdw blurRad="25400" dist="25400" dir="2700000" algn="tl" rotWithShape="0">
              <a:prstClr val="black">
                <a:alpha val="25000"/>
              </a:prstClr>
            </a:outerShdw>
          </a:effectLst>
        </p:spPr>
        <p:txBody>
          <a:bodyPr lIns="82124" tIns="0" rIns="82124" bIns="0" anchor="ctr"/>
          <a:lstStyle/>
          <a:p>
            <a:pPr algn="l" defTabSz="814388" rtl="0" fontAlgn="base">
              <a:spcBef>
                <a:spcPct val="0"/>
              </a:spcBef>
              <a:spcAft>
                <a:spcPct val="0"/>
              </a:spcAft>
              <a:defRPr/>
            </a:pPr>
            <a:r>
              <a:rPr lang="en-US" sz="1200" b="1" kern="1200" dirty="0" smtClean="0">
                <a:solidFill>
                  <a:srgbClr val="FFFFFF"/>
                </a:solidFill>
                <a:effectLst>
                  <a:outerShdw blurRad="38100" dist="38100" dir="2700000" algn="tl">
                    <a:srgbClr val="000000">
                      <a:alpha val="43137"/>
                    </a:srgbClr>
                  </a:outerShdw>
                </a:effectLst>
                <a:latin typeface="Arial" charset="0"/>
                <a:ea typeface="+mn-ea"/>
                <a:cs typeface="+mn-cs"/>
              </a:rPr>
              <a:t>Challenges</a:t>
            </a:r>
            <a:endParaRPr lang="en-US" sz="1200" b="1" kern="1200" dirty="0">
              <a:solidFill>
                <a:srgbClr val="FFFFFF"/>
              </a:solidFill>
              <a:effectLst>
                <a:outerShdw blurRad="38100" dist="38100" dir="2700000" algn="tl">
                  <a:srgbClr val="000000">
                    <a:alpha val="43137"/>
                  </a:srgbClr>
                </a:outerShdw>
              </a:effectLst>
              <a:latin typeface="Arial" charset="0"/>
              <a:ea typeface="+mn-ea"/>
              <a:cs typeface="+mn-cs"/>
            </a:endParaRPr>
          </a:p>
        </p:txBody>
      </p:sp>
      <p:sp>
        <p:nvSpPr>
          <p:cNvPr id="59" name="AutoShape 6"/>
          <p:cNvSpPr>
            <a:spLocks noChangeArrowheads="1"/>
          </p:cNvSpPr>
          <p:nvPr>
            <p:custDataLst>
              <p:tags r:id="rId3"/>
            </p:custDataLst>
          </p:nvPr>
        </p:nvSpPr>
        <p:spPr bwMode="auto">
          <a:xfrm>
            <a:off x="325755" y="4124960"/>
            <a:ext cx="1847850" cy="264160"/>
          </a:xfrm>
          <a:prstGeom prst="roundRect">
            <a:avLst>
              <a:gd name="adj" fmla="val 14380"/>
            </a:avLst>
          </a:prstGeom>
          <a:gradFill rotWithShape="1">
            <a:gsLst>
              <a:gs pos="0">
                <a:schemeClr val="accent6">
                  <a:lumMod val="75000"/>
                </a:schemeClr>
              </a:gs>
              <a:gs pos="100000">
                <a:srgbClr val="0183B7">
                  <a:gamma/>
                  <a:shade val="66667"/>
                  <a:invGamma/>
                </a:srgbClr>
              </a:gs>
            </a:gsLst>
            <a:lin ang="12420000" scaled="0"/>
          </a:gradFill>
          <a:ln w="63500" algn="ctr">
            <a:noFill/>
            <a:round/>
            <a:headEnd/>
            <a:tailEnd/>
          </a:ln>
          <a:effectLst>
            <a:outerShdw blurRad="25400" dist="25400" dir="2700000" algn="tl" rotWithShape="0">
              <a:prstClr val="black">
                <a:alpha val="25000"/>
              </a:prstClr>
            </a:outerShdw>
          </a:effectLst>
        </p:spPr>
        <p:txBody>
          <a:bodyPr lIns="82124" tIns="0" rIns="82124" bIns="0" anchor="ctr"/>
          <a:lstStyle/>
          <a:p>
            <a:pPr algn="l" defTabSz="814388" rtl="0" fontAlgn="base">
              <a:spcBef>
                <a:spcPct val="0"/>
              </a:spcBef>
              <a:spcAft>
                <a:spcPct val="0"/>
              </a:spcAft>
              <a:defRPr/>
            </a:pPr>
            <a:r>
              <a:rPr lang="en-US" sz="1200" b="1" kern="1200" dirty="0" smtClean="0">
                <a:solidFill>
                  <a:srgbClr val="FFFFFF"/>
                </a:solidFill>
                <a:effectLst>
                  <a:outerShdw blurRad="38100" dist="38100" dir="2700000" algn="tl">
                    <a:srgbClr val="000000">
                      <a:alpha val="43137"/>
                    </a:srgbClr>
                  </a:outerShdw>
                </a:effectLst>
                <a:latin typeface="Arial" charset="0"/>
                <a:ea typeface="+mn-ea"/>
                <a:cs typeface="+mn-cs"/>
              </a:rPr>
              <a:t>Benefits</a:t>
            </a:r>
            <a:endParaRPr lang="en-US" sz="1200" b="1" kern="1200" dirty="0">
              <a:solidFill>
                <a:srgbClr val="FFFFFF"/>
              </a:solidFill>
              <a:effectLst>
                <a:outerShdw blurRad="38100" dist="38100" dir="2700000" algn="tl">
                  <a:srgbClr val="000000">
                    <a:alpha val="43137"/>
                  </a:srgbClr>
                </a:outerShdw>
              </a:effectLst>
              <a:latin typeface="Arial" charset="0"/>
              <a:ea typeface="+mn-ea"/>
              <a:cs typeface="+mn-cs"/>
            </a:endParaRPr>
          </a:p>
        </p:txBody>
      </p:sp>
      <p:sp>
        <p:nvSpPr>
          <p:cNvPr id="61" name="AutoShape 6"/>
          <p:cNvSpPr>
            <a:spLocks noChangeArrowheads="1"/>
          </p:cNvSpPr>
          <p:nvPr>
            <p:custDataLst>
              <p:tags r:id="rId4"/>
            </p:custDataLst>
          </p:nvPr>
        </p:nvSpPr>
        <p:spPr bwMode="auto">
          <a:xfrm>
            <a:off x="2346961" y="1371600"/>
            <a:ext cx="6471920" cy="264160"/>
          </a:xfrm>
          <a:prstGeom prst="roundRect">
            <a:avLst>
              <a:gd name="adj" fmla="val 14380"/>
            </a:avLst>
          </a:prstGeom>
          <a:gradFill rotWithShape="1">
            <a:gsLst>
              <a:gs pos="0">
                <a:schemeClr val="accent6">
                  <a:lumMod val="75000"/>
                </a:schemeClr>
              </a:gs>
              <a:gs pos="100000">
                <a:srgbClr val="0183B7">
                  <a:gamma/>
                  <a:shade val="66667"/>
                  <a:invGamma/>
                </a:srgbClr>
              </a:gs>
            </a:gsLst>
            <a:lin ang="12420000" scaled="0"/>
          </a:gradFill>
          <a:ln w="63500" algn="ctr">
            <a:noFill/>
            <a:round/>
            <a:headEnd/>
            <a:tailEnd/>
          </a:ln>
          <a:effectLst>
            <a:outerShdw blurRad="25400" dist="25400" dir="2700000" algn="tl" rotWithShape="0">
              <a:prstClr val="black">
                <a:alpha val="25000"/>
              </a:prstClr>
            </a:outerShdw>
          </a:effectLst>
        </p:spPr>
        <p:txBody>
          <a:bodyPr lIns="82124" tIns="0" rIns="82124" bIns="0" anchor="ctr"/>
          <a:lstStyle/>
          <a:p>
            <a:pPr algn="l" defTabSz="814388" rtl="0" fontAlgn="base">
              <a:spcBef>
                <a:spcPct val="0"/>
              </a:spcBef>
              <a:spcAft>
                <a:spcPct val="0"/>
              </a:spcAft>
              <a:defRPr/>
            </a:pPr>
            <a:r>
              <a:rPr lang="en-US" sz="1200" b="1" kern="1200" dirty="0" smtClean="0">
                <a:solidFill>
                  <a:srgbClr val="FFFFFF"/>
                </a:solidFill>
                <a:effectLst>
                  <a:outerShdw blurRad="38100" dist="38100" dir="2700000" algn="tl">
                    <a:srgbClr val="000000">
                      <a:alpha val="43137"/>
                    </a:srgbClr>
                  </a:outerShdw>
                </a:effectLst>
                <a:latin typeface="Arial" charset="0"/>
                <a:ea typeface="+mn-ea"/>
                <a:cs typeface="+mn-cs"/>
              </a:rPr>
              <a:t>Scenario</a:t>
            </a:r>
            <a:endParaRPr lang="en-US" sz="1200" b="1" kern="1200" dirty="0">
              <a:solidFill>
                <a:srgbClr val="FFFFFF"/>
              </a:solidFill>
              <a:effectLst>
                <a:outerShdw blurRad="38100" dist="38100" dir="2700000" algn="tl">
                  <a:srgbClr val="000000">
                    <a:alpha val="43137"/>
                  </a:srgbClr>
                </a:outerShdw>
              </a:effectLst>
              <a:latin typeface="Arial" charset="0"/>
              <a:ea typeface="+mn-ea"/>
              <a:cs typeface="+mn-cs"/>
            </a:endParaRPr>
          </a:p>
        </p:txBody>
      </p:sp>
      <p:pic>
        <p:nvPicPr>
          <p:cNvPr id="83" name="Picture 82" descr="S4.jpg"/>
          <p:cNvPicPr>
            <a:picLocks noChangeAspect="1"/>
          </p:cNvPicPr>
          <p:nvPr/>
        </p:nvPicPr>
        <p:blipFill>
          <a:blip r:embed="rId7"/>
          <a:srcRect t="13333" b="15556"/>
          <a:stretch>
            <a:fillRect/>
          </a:stretch>
        </p:blipFill>
        <p:spPr>
          <a:xfrm>
            <a:off x="2409418" y="1663700"/>
            <a:ext cx="6302782" cy="4555524"/>
          </a:xfrm>
          <a:prstGeom prst="rect">
            <a:avLst/>
          </a:prstGeom>
        </p:spPr>
      </p:pic>
      <p:sp>
        <p:nvSpPr>
          <p:cNvPr id="84" name="Rectangle 83"/>
          <p:cNvSpPr/>
          <p:nvPr/>
        </p:nvSpPr>
        <p:spPr>
          <a:xfrm>
            <a:off x="2413000" y="1676400"/>
            <a:ext cx="6426200" cy="4610100"/>
          </a:xfrm>
          <a:prstGeom prst="rect">
            <a:avLst/>
          </a:pr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pic>
        <p:nvPicPr>
          <p:cNvPr id="19" name="Picture 18" descr="phone.png"/>
          <p:cNvPicPr>
            <a:picLocks noChangeAspect="1"/>
          </p:cNvPicPr>
          <p:nvPr/>
        </p:nvPicPr>
        <p:blipFill>
          <a:blip r:embed="rId8" cstate="print"/>
          <a:stretch>
            <a:fillRect/>
          </a:stretch>
        </p:blipFill>
        <p:spPr>
          <a:xfrm>
            <a:off x="3065868" y="2415159"/>
            <a:ext cx="1363446" cy="1075338"/>
          </a:xfrm>
          <a:prstGeom prst="rect">
            <a:avLst/>
          </a:prstGeom>
        </p:spPr>
      </p:pic>
      <p:sp>
        <p:nvSpPr>
          <p:cNvPr id="20" name="Freeform 19"/>
          <p:cNvSpPr/>
          <p:nvPr/>
        </p:nvSpPr>
        <p:spPr>
          <a:xfrm rot="9534934">
            <a:off x="2755391" y="2873754"/>
            <a:ext cx="1524000" cy="1498600"/>
          </a:xfrm>
          <a:custGeom>
            <a:avLst/>
            <a:gdLst>
              <a:gd name="connsiteX0" fmla="*/ 1524000 w 1524000"/>
              <a:gd name="connsiteY0" fmla="*/ 0 h 1498600"/>
              <a:gd name="connsiteX1" fmla="*/ 0 w 1524000"/>
              <a:gd name="connsiteY1" fmla="*/ 635000 h 1498600"/>
              <a:gd name="connsiteX2" fmla="*/ 876300 w 1524000"/>
              <a:gd name="connsiteY2" fmla="*/ 1498600 h 1498600"/>
              <a:gd name="connsiteX3" fmla="*/ 1524000 w 1524000"/>
              <a:gd name="connsiteY3" fmla="*/ 0 h 1498600"/>
            </a:gdLst>
            <a:ahLst/>
            <a:cxnLst>
              <a:cxn ang="0">
                <a:pos x="connsiteX0" y="connsiteY0"/>
              </a:cxn>
              <a:cxn ang="0">
                <a:pos x="connsiteX1" y="connsiteY1"/>
              </a:cxn>
              <a:cxn ang="0">
                <a:pos x="connsiteX2" y="connsiteY2"/>
              </a:cxn>
              <a:cxn ang="0">
                <a:pos x="connsiteX3" y="connsiteY3"/>
              </a:cxn>
            </a:cxnLst>
            <a:rect l="l" t="t" r="r" b="b"/>
            <a:pathLst>
              <a:path w="1524000" h="1498600">
                <a:moveTo>
                  <a:pt x="1524000" y="0"/>
                </a:moveTo>
                <a:lnTo>
                  <a:pt x="0" y="635000"/>
                </a:lnTo>
                <a:lnTo>
                  <a:pt x="876300" y="1498600"/>
                </a:lnTo>
                <a:lnTo>
                  <a:pt x="1524000" y="0"/>
                </a:lnTo>
                <a:close/>
              </a:path>
            </a:pathLst>
          </a:custGeom>
          <a:gradFill flip="none" rotWithShape="1">
            <a:gsLst>
              <a:gs pos="0">
                <a:schemeClr val="accent5"/>
              </a:gs>
              <a:gs pos="68000">
                <a:srgbClr val="FFFFFF">
                  <a:alpha val="29000"/>
                </a:srgbClr>
              </a:gs>
            </a:gsLst>
            <a:lin ang="8760000" scaled="0"/>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Case: Continuity of Government</a:t>
            </a:r>
            <a:endParaRPr lang="en-US" dirty="0"/>
          </a:p>
        </p:txBody>
      </p:sp>
      <p:sp>
        <p:nvSpPr>
          <p:cNvPr id="5" name="Text Box 66"/>
          <p:cNvSpPr txBox="1">
            <a:spLocks noChangeArrowheads="1"/>
          </p:cNvSpPr>
          <p:nvPr/>
        </p:nvSpPr>
        <p:spPr bwMode="auto">
          <a:xfrm>
            <a:off x="335280" y="1524001"/>
            <a:ext cx="1920240" cy="2468879"/>
          </a:xfrm>
          <a:prstGeom prst="rect">
            <a:avLst/>
          </a:prstGeom>
          <a:solidFill>
            <a:schemeClr val="bg1">
              <a:lumMod val="95000"/>
            </a:schemeClr>
          </a:solidFill>
          <a:ln w="9525" algn="ctr">
            <a:noFill/>
            <a:miter lim="800000"/>
            <a:headEnd/>
            <a:tailEnd/>
          </a:ln>
          <a:effectLst>
            <a:softEdge rad="12700"/>
          </a:effectLst>
        </p:spPr>
        <p:txBody>
          <a:bodyPr lIns="82124" tIns="41061" rIns="82124" bIns="41061" anchor="t"/>
          <a:lstStyle/>
          <a:p>
            <a:pPr marL="111125" indent="-111125" defTabSz="814388" fontAlgn="base">
              <a:spcBef>
                <a:spcPts val="600"/>
              </a:spcBef>
              <a:spcAft>
                <a:spcPct val="0"/>
              </a:spcAft>
              <a:buClr>
                <a:srgbClr val="873CBA"/>
              </a:buClr>
              <a:buFont typeface="Arial" pitchFamily="34" charset="0"/>
              <a:buChar char="•"/>
              <a:defRPr/>
            </a:pPr>
            <a:endParaRPr lang="en-US" sz="1200" dirty="0" smtClean="0">
              <a:solidFill>
                <a:srgbClr val="16263C"/>
              </a:solidFill>
              <a:latin typeface="Arial" pitchFamily="34" charset="0"/>
            </a:endParaRPr>
          </a:p>
          <a:p>
            <a:pPr marL="111125" indent="-111125" defTabSz="814388" fontAlgn="base">
              <a:spcBef>
                <a:spcPts val="600"/>
              </a:spcBef>
              <a:spcAft>
                <a:spcPct val="0"/>
              </a:spcAft>
              <a:buClr>
                <a:srgbClr val="873CBA"/>
              </a:buClr>
              <a:buFont typeface="Arial" pitchFamily="34" charset="0"/>
              <a:buChar char="•"/>
              <a:defRPr/>
            </a:pPr>
            <a:r>
              <a:rPr lang="en-US" sz="1200" dirty="0" smtClean="0">
                <a:solidFill>
                  <a:srgbClr val="16263C"/>
                </a:solidFill>
                <a:latin typeface="Arial" pitchFamily="34" charset="0"/>
              </a:rPr>
              <a:t>Weather, fires, natural disasters, and  emergencies disrupt government agencies</a:t>
            </a:r>
          </a:p>
          <a:p>
            <a:pPr marL="111125" indent="-111125" defTabSz="814388" fontAlgn="base">
              <a:spcBef>
                <a:spcPts val="600"/>
              </a:spcBef>
              <a:spcAft>
                <a:spcPct val="0"/>
              </a:spcAft>
              <a:buClr>
                <a:srgbClr val="873CBA"/>
              </a:buClr>
              <a:buFont typeface="Arial" pitchFamily="34" charset="0"/>
              <a:buChar char="•"/>
              <a:defRPr/>
            </a:pPr>
            <a:r>
              <a:rPr lang="en-US" sz="1200" dirty="0" smtClean="0">
                <a:solidFill>
                  <a:srgbClr val="16263C"/>
                </a:solidFill>
                <a:latin typeface="Arial" pitchFamily="34" charset="0"/>
              </a:rPr>
              <a:t>Service outages put constituents at risk</a:t>
            </a:r>
          </a:p>
          <a:p>
            <a:pPr marL="111125" indent="-111125" defTabSz="814388" fontAlgn="base">
              <a:spcBef>
                <a:spcPts val="600"/>
              </a:spcBef>
              <a:spcAft>
                <a:spcPct val="0"/>
              </a:spcAft>
              <a:buClr>
                <a:srgbClr val="873CBA"/>
              </a:buClr>
              <a:buChar char="•"/>
              <a:defRPr/>
            </a:pPr>
            <a:r>
              <a:rPr lang="en-US" sz="1200" dirty="0" smtClean="0">
                <a:solidFill>
                  <a:srgbClr val="16263C"/>
                </a:solidFill>
                <a:latin typeface="Arial" pitchFamily="34" charset="0"/>
              </a:rPr>
              <a:t>Need for flexible, secure communications capabilities during crisis</a:t>
            </a:r>
          </a:p>
        </p:txBody>
      </p:sp>
      <p:sp>
        <p:nvSpPr>
          <p:cNvPr id="6" name="Text Box 4"/>
          <p:cNvSpPr txBox="1">
            <a:spLocks noChangeArrowheads="1"/>
          </p:cNvSpPr>
          <p:nvPr/>
        </p:nvSpPr>
        <p:spPr bwMode="auto">
          <a:xfrm>
            <a:off x="335281" y="4382739"/>
            <a:ext cx="1828800" cy="1825021"/>
          </a:xfrm>
          <a:prstGeom prst="rect">
            <a:avLst/>
          </a:prstGeom>
          <a:solidFill>
            <a:schemeClr val="bg1">
              <a:lumMod val="95000"/>
            </a:schemeClr>
          </a:solidFill>
          <a:ln w="9525" algn="ctr">
            <a:noFill/>
            <a:miter lim="800000"/>
            <a:headEnd/>
            <a:tailEnd/>
          </a:ln>
          <a:effectLst>
            <a:softEdge rad="12700"/>
          </a:effectLst>
        </p:spPr>
        <p:txBody>
          <a:bodyPr lIns="82124" tIns="41061" rIns="82124" bIns="41061" anchor="t"/>
          <a:lstStyle/>
          <a:p>
            <a:pPr marL="111125" indent="-111125" defTabSz="814388" fontAlgn="base">
              <a:spcBef>
                <a:spcPts val="600"/>
              </a:spcBef>
              <a:spcAft>
                <a:spcPct val="0"/>
              </a:spcAft>
              <a:buFont typeface="Arial"/>
              <a:buChar char="•"/>
              <a:defRPr/>
            </a:pPr>
            <a:r>
              <a:rPr lang="en-US" sz="1200" dirty="0" smtClean="0">
                <a:solidFill>
                  <a:srgbClr val="16263C"/>
                </a:solidFill>
                <a:latin typeface="Arial" pitchFamily="34" charset="0"/>
              </a:rPr>
              <a:t>Government </a:t>
            </a:r>
            <a:r>
              <a:rPr lang="en-US" sz="1200" dirty="0" err="1" smtClean="0">
                <a:solidFill>
                  <a:srgbClr val="16263C"/>
                </a:solidFill>
                <a:latin typeface="Arial" pitchFamily="34" charset="0"/>
              </a:rPr>
              <a:t>teleworkers</a:t>
            </a:r>
            <a:r>
              <a:rPr lang="en-US" sz="1200" dirty="0" smtClean="0">
                <a:solidFill>
                  <a:srgbClr val="16263C"/>
                </a:solidFill>
                <a:latin typeface="Arial" pitchFamily="34" charset="0"/>
              </a:rPr>
              <a:t> can communicate from home during crisis (</a:t>
            </a:r>
            <a:r>
              <a:rPr lang="en-US" sz="1200" dirty="0" err="1" smtClean="0">
                <a:solidFill>
                  <a:srgbClr val="16263C"/>
                </a:solidFill>
                <a:latin typeface="Arial" pitchFamily="34" charset="0"/>
              </a:rPr>
              <a:t>24x7</a:t>
            </a:r>
            <a:r>
              <a:rPr lang="en-US" sz="1200" dirty="0" smtClean="0">
                <a:solidFill>
                  <a:srgbClr val="16263C"/>
                </a:solidFill>
                <a:latin typeface="Arial" pitchFamily="34" charset="0"/>
              </a:rPr>
              <a:t>(</a:t>
            </a:r>
          </a:p>
          <a:p>
            <a:pPr marL="111125" indent="-111125" defTabSz="814388" fontAlgn="base">
              <a:spcBef>
                <a:spcPts val="600"/>
              </a:spcBef>
              <a:spcAft>
                <a:spcPct val="0"/>
              </a:spcAft>
              <a:buFont typeface="Arial"/>
              <a:buChar char="•"/>
              <a:defRPr/>
            </a:pPr>
            <a:r>
              <a:rPr lang="en-US" sz="1200" dirty="0" smtClean="0">
                <a:solidFill>
                  <a:srgbClr val="16263C"/>
                </a:solidFill>
                <a:latin typeface="Arial" pitchFamily="34" charset="0"/>
              </a:rPr>
              <a:t>Reduces reliance on transportation and during an emergency</a:t>
            </a:r>
          </a:p>
          <a:p>
            <a:pPr marL="111125" indent="-111125" defTabSz="814388" fontAlgn="base">
              <a:spcBef>
                <a:spcPts val="600"/>
              </a:spcBef>
              <a:spcAft>
                <a:spcPct val="0"/>
              </a:spcAft>
              <a:buFont typeface="Arial"/>
              <a:buChar char="•"/>
              <a:defRPr/>
            </a:pPr>
            <a:r>
              <a:rPr lang="en-US" sz="1200" dirty="0" smtClean="0">
                <a:solidFill>
                  <a:srgbClr val="16263C"/>
                </a:solidFill>
                <a:latin typeface="Arial" pitchFamily="34" charset="0"/>
              </a:rPr>
              <a:t>Provides path to resumption of normal operations</a:t>
            </a:r>
          </a:p>
        </p:txBody>
      </p:sp>
      <p:sp>
        <p:nvSpPr>
          <p:cNvPr id="7" name="AutoShape 6"/>
          <p:cNvSpPr>
            <a:spLocks noChangeArrowheads="1"/>
          </p:cNvSpPr>
          <p:nvPr>
            <p:custDataLst>
              <p:tags r:id="rId1"/>
            </p:custDataLst>
          </p:nvPr>
        </p:nvSpPr>
        <p:spPr bwMode="auto">
          <a:xfrm>
            <a:off x="325755" y="1371600"/>
            <a:ext cx="1847850" cy="264160"/>
          </a:xfrm>
          <a:prstGeom prst="roundRect">
            <a:avLst>
              <a:gd name="adj" fmla="val 14380"/>
            </a:avLst>
          </a:prstGeom>
          <a:gradFill rotWithShape="1">
            <a:gsLst>
              <a:gs pos="0">
                <a:schemeClr val="accent6"/>
              </a:gs>
              <a:gs pos="100000">
                <a:srgbClr val="000090"/>
              </a:gs>
            </a:gsLst>
            <a:lin ang="12420000" scaled="0"/>
          </a:gradFill>
          <a:ln w="63500" algn="ctr">
            <a:noFill/>
            <a:round/>
            <a:headEnd/>
            <a:tailEnd/>
          </a:ln>
          <a:effectLst>
            <a:outerShdw blurRad="25400" dist="25400" dir="2700000" algn="tl" rotWithShape="0">
              <a:prstClr val="black">
                <a:alpha val="25000"/>
              </a:prstClr>
            </a:outerShdw>
          </a:effectLst>
        </p:spPr>
        <p:txBody>
          <a:bodyPr lIns="82124" tIns="0" rIns="82124" bIns="0" anchor="ctr"/>
          <a:lstStyle/>
          <a:p>
            <a:pPr algn="l" defTabSz="814388" rtl="0" fontAlgn="base">
              <a:spcBef>
                <a:spcPct val="0"/>
              </a:spcBef>
              <a:spcAft>
                <a:spcPct val="0"/>
              </a:spcAft>
              <a:defRPr/>
            </a:pPr>
            <a:r>
              <a:rPr lang="en-US" sz="1200" b="1" kern="1200" dirty="0" smtClean="0">
                <a:solidFill>
                  <a:srgbClr val="FFFFFF"/>
                </a:solidFill>
                <a:effectLst>
                  <a:outerShdw blurRad="38100" dist="38100" dir="2700000" algn="tl">
                    <a:srgbClr val="000000">
                      <a:alpha val="43137"/>
                    </a:srgbClr>
                  </a:outerShdw>
                </a:effectLst>
                <a:latin typeface="Arial" charset="0"/>
                <a:ea typeface="+mn-ea"/>
                <a:cs typeface="+mn-cs"/>
              </a:rPr>
              <a:t>Challenges</a:t>
            </a:r>
            <a:endParaRPr lang="en-US" sz="1200" b="1" kern="1200" dirty="0">
              <a:solidFill>
                <a:srgbClr val="FFFFFF"/>
              </a:solidFill>
              <a:effectLst>
                <a:outerShdw blurRad="38100" dist="38100" dir="2700000" algn="tl">
                  <a:srgbClr val="000000">
                    <a:alpha val="43137"/>
                  </a:srgbClr>
                </a:outerShdw>
              </a:effectLst>
              <a:latin typeface="Arial" charset="0"/>
              <a:ea typeface="+mn-ea"/>
              <a:cs typeface="+mn-cs"/>
            </a:endParaRPr>
          </a:p>
        </p:txBody>
      </p:sp>
      <p:sp>
        <p:nvSpPr>
          <p:cNvPr id="8" name="AutoShape 6"/>
          <p:cNvSpPr>
            <a:spLocks noChangeArrowheads="1"/>
          </p:cNvSpPr>
          <p:nvPr>
            <p:custDataLst>
              <p:tags r:id="rId2"/>
            </p:custDataLst>
          </p:nvPr>
        </p:nvSpPr>
        <p:spPr bwMode="auto">
          <a:xfrm>
            <a:off x="325755" y="4124960"/>
            <a:ext cx="1847850" cy="264160"/>
          </a:xfrm>
          <a:prstGeom prst="roundRect">
            <a:avLst>
              <a:gd name="adj" fmla="val 14380"/>
            </a:avLst>
          </a:prstGeom>
          <a:gradFill rotWithShape="1">
            <a:gsLst>
              <a:gs pos="0">
                <a:schemeClr val="accent6"/>
              </a:gs>
              <a:gs pos="100000">
                <a:srgbClr val="000090"/>
              </a:gs>
            </a:gsLst>
            <a:lin ang="12420000" scaled="0"/>
          </a:gradFill>
          <a:ln w="63500" algn="ctr">
            <a:noFill/>
            <a:round/>
            <a:headEnd/>
            <a:tailEnd/>
          </a:ln>
          <a:effectLst>
            <a:outerShdw blurRad="25400" dist="25400" dir="2700000" algn="tl" rotWithShape="0">
              <a:prstClr val="black">
                <a:alpha val="25000"/>
              </a:prstClr>
            </a:outerShdw>
          </a:effectLst>
        </p:spPr>
        <p:txBody>
          <a:bodyPr lIns="82124" tIns="0" rIns="82124" bIns="0" anchor="ctr"/>
          <a:lstStyle/>
          <a:p>
            <a:pPr algn="l" defTabSz="814388" rtl="0" fontAlgn="base">
              <a:spcBef>
                <a:spcPct val="0"/>
              </a:spcBef>
              <a:spcAft>
                <a:spcPct val="0"/>
              </a:spcAft>
              <a:defRPr/>
            </a:pPr>
            <a:r>
              <a:rPr lang="en-US" sz="1200" b="1" kern="1200" dirty="0" smtClean="0">
                <a:solidFill>
                  <a:srgbClr val="FFFFFF"/>
                </a:solidFill>
                <a:effectLst>
                  <a:outerShdw blurRad="38100" dist="38100" dir="2700000" algn="tl">
                    <a:srgbClr val="000000">
                      <a:alpha val="43137"/>
                    </a:srgbClr>
                  </a:outerShdw>
                </a:effectLst>
                <a:latin typeface="Arial" charset="0"/>
                <a:ea typeface="+mn-ea"/>
                <a:cs typeface="+mn-cs"/>
              </a:rPr>
              <a:t>Benefits</a:t>
            </a:r>
            <a:endParaRPr lang="en-US" sz="1200" b="1" kern="1200" dirty="0">
              <a:solidFill>
                <a:srgbClr val="FFFFFF"/>
              </a:solidFill>
              <a:effectLst>
                <a:outerShdw blurRad="38100" dist="38100" dir="2700000" algn="tl">
                  <a:srgbClr val="000000">
                    <a:alpha val="43137"/>
                  </a:srgbClr>
                </a:outerShdw>
              </a:effectLst>
              <a:latin typeface="Arial" charset="0"/>
              <a:ea typeface="+mn-ea"/>
              <a:cs typeface="+mn-cs"/>
            </a:endParaRPr>
          </a:p>
        </p:txBody>
      </p:sp>
      <p:sp>
        <p:nvSpPr>
          <p:cNvPr id="9" name="AutoShape 6"/>
          <p:cNvSpPr>
            <a:spLocks noChangeArrowheads="1"/>
          </p:cNvSpPr>
          <p:nvPr>
            <p:custDataLst>
              <p:tags r:id="rId3"/>
            </p:custDataLst>
          </p:nvPr>
        </p:nvSpPr>
        <p:spPr bwMode="auto">
          <a:xfrm>
            <a:off x="2346961" y="1371600"/>
            <a:ext cx="6471920" cy="264160"/>
          </a:xfrm>
          <a:prstGeom prst="roundRect">
            <a:avLst>
              <a:gd name="adj" fmla="val 14380"/>
            </a:avLst>
          </a:prstGeom>
          <a:gradFill rotWithShape="1">
            <a:gsLst>
              <a:gs pos="0">
                <a:schemeClr val="accent6"/>
              </a:gs>
              <a:gs pos="100000">
                <a:srgbClr val="000090"/>
              </a:gs>
            </a:gsLst>
            <a:lin ang="12420000" scaled="0"/>
          </a:gradFill>
          <a:ln w="63500" algn="ctr">
            <a:noFill/>
            <a:round/>
            <a:headEnd/>
            <a:tailEnd/>
          </a:ln>
          <a:effectLst>
            <a:outerShdw blurRad="25400" dist="25400" dir="2700000" algn="tl" rotWithShape="0">
              <a:prstClr val="black">
                <a:alpha val="25000"/>
              </a:prstClr>
            </a:outerShdw>
          </a:effectLst>
        </p:spPr>
        <p:txBody>
          <a:bodyPr lIns="82124" tIns="0" rIns="82124" bIns="0" anchor="ctr"/>
          <a:lstStyle/>
          <a:p>
            <a:pPr algn="l" defTabSz="814388" rtl="0" fontAlgn="base">
              <a:spcBef>
                <a:spcPct val="0"/>
              </a:spcBef>
              <a:spcAft>
                <a:spcPct val="0"/>
              </a:spcAft>
              <a:defRPr/>
            </a:pPr>
            <a:r>
              <a:rPr lang="en-US" sz="1200" b="1" kern="1200" dirty="0" smtClean="0">
                <a:solidFill>
                  <a:srgbClr val="FFFFFF"/>
                </a:solidFill>
                <a:effectLst>
                  <a:outerShdw blurRad="38100" dist="38100" dir="2700000" algn="tl">
                    <a:srgbClr val="000000">
                      <a:alpha val="43137"/>
                    </a:srgbClr>
                  </a:outerShdw>
                </a:effectLst>
                <a:latin typeface="Arial" charset="0"/>
                <a:ea typeface="+mn-ea"/>
                <a:cs typeface="+mn-cs"/>
              </a:rPr>
              <a:t>Scenario</a:t>
            </a:r>
            <a:endParaRPr lang="en-US" sz="1200" b="1" kern="1200" dirty="0">
              <a:solidFill>
                <a:srgbClr val="FFFFFF"/>
              </a:solidFill>
              <a:effectLst>
                <a:outerShdw blurRad="38100" dist="38100" dir="2700000" algn="tl">
                  <a:srgbClr val="000000">
                    <a:alpha val="43137"/>
                  </a:srgbClr>
                </a:outerShdw>
              </a:effectLst>
              <a:latin typeface="Arial" charset="0"/>
              <a:ea typeface="+mn-ea"/>
              <a:cs typeface="+mn-cs"/>
            </a:endParaRPr>
          </a:p>
        </p:txBody>
      </p:sp>
      <p:sp>
        <p:nvSpPr>
          <p:cNvPr id="10" name="Rectangle 9"/>
          <p:cNvSpPr/>
          <p:nvPr/>
        </p:nvSpPr>
        <p:spPr>
          <a:xfrm>
            <a:off x="2413000" y="1676400"/>
            <a:ext cx="6426200" cy="4610100"/>
          </a:xfrm>
          <a:prstGeom prst="rect">
            <a:avLst/>
          </a:pr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pic>
        <p:nvPicPr>
          <p:cNvPr id="11" name="Picture 10" descr="G5-back.jpg"/>
          <p:cNvPicPr>
            <a:picLocks noChangeAspect="1"/>
          </p:cNvPicPr>
          <p:nvPr/>
        </p:nvPicPr>
        <p:blipFill>
          <a:blip r:embed="rId6"/>
          <a:srcRect r="1205" b="10542"/>
          <a:stretch>
            <a:fillRect/>
          </a:stretch>
        </p:blipFill>
        <p:spPr>
          <a:xfrm>
            <a:off x="2451100" y="1671320"/>
            <a:ext cx="6248400" cy="4526280"/>
          </a:xfrm>
          <a:prstGeom prst="rect">
            <a:avLst/>
          </a:prstGeom>
        </p:spPr>
      </p:pic>
      <p:sp>
        <p:nvSpPr>
          <p:cNvPr id="12" name="Rectangle 11"/>
          <p:cNvSpPr/>
          <p:nvPr/>
        </p:nvSpPr>
        <p:spPr>
          <a:xfrm>
            <a:off x="2358136" y="1621536"/>
            <a:ext cx="6426200" cy="4610100"/>
          </a:xfrm>
          <a:prstGeom prst="rect">
            <a:avLst/>
          </a:pr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pic>
        <p:nvPicPr>
          <p:cNvPr id="13" name="Picture 2" descr="C:\DOCUME~1\johthomp\LOCALS~1\Temp\VMwareDnD\8b82f4d1\ddddd.jpg"/>
          <p:cNvPicPr>
            <a:picLocks noChangeAspect="1" noChangeArrowheads="1"/>
          </p:cNvPicPr>
          <p:nvPr/>
        </p:nvPicPr>
        <p:blipFill>
          <a:blip r:embed="rId7" cstate="print"/>
          <a:srcRect t="13329"/>
          <a:stretch>
            <a:fillRect/>
          </a:stretch>
        </p:blipFill>
        <p:spPr bwMode="auto">
          <a:xfrm>
            <a:off x="2958124" y="2584704"/>
            <a:ext cx="1647230" cy="9886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Picture 3" descr="C:\DOCUME~1\johthomp\LOCALS~1\Temp\VMwareDnD\d67d59df\Kelly_board.jpg"/>
          <p:cNvPicPr>
            <a:picLocks noChangeAspect="1" noChangeArrowheads="1"/>
          </p:cNvPicPr>
          <p:nvPr/>
        </p:nvPicPr>
        <p:blipFill>
          <a:blip r:embed="rId8" cstate="print"/>
          <a:srcRect/>
          <a:stretch>
            <a:fillRect/>
          </a:stretch>
        </p:blipFill>
        <p:spPr bwMode="auto">
          <a:xfrm>
            <a:off x="6608064" y="4543111"/>
            <a:ext cx="1757488" cy="10961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Picture 4" descr="C:\DOCUME~1\johthomp\LOCALS~1\Temp\VMwareDnD\477feabb\MAC10786.jpg"/>
          <p:cNvPicPr>
            <a:picLocks noChangeAspect="1" noChangeArrowheads="1"/>
          </p:cNvPicPr>
          <p:nvPr/>
        </p:nvPicPr>
        <p:blipFill>
          <a:blip r:embed="rId9" cstate="print"/>
          <a:srcRect t="4975" b="17413"/>
          <a:stretch>
            <a:fillRect/>
          </a:stretch>
        </p:blipFill>
        <p:spPr bwMode="auto">
          <a:xfrm>
            <a:off x="6540680" y="2523744"/>
            <a:ext cx="1712377" cy="10467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 name="Picture 23" descr="Portrait of a firefighter in uniform using a two way radio, © image100/Corbis, RF, 1, 40s adult, 45-50 years, Adults, Anxiety, Clothing, Females, Fire hat, Firefighter, Firefighting equipment, Headgear, Helmet, Jacket, Middle-aged, Middle-aged woman, Outerwear, Outfit, People, Protective clothing, Technology, Uniform, Whites, Women, Working, Worry"/>
          <p:cNvPicPr preferRelativeResize="0">
            <a:picLocks noChangeAspect="1" noChangeArrowheads="1"/>
          </p:cNvPicPr>
          <p:nvPr/>
        </p:nvPicPr>
        <p:blipFill>
          <a:blip r:embed="rId10"/>
          <a:srcRect l="6334" t="10945"/>
          <a:stretch>
            <a:fillRect/>
          </a:stretch>
        </p:blipFill>
        <p:spPr bwMode="auto">
          <a:xfrm>
            <a:off x="3816096" y="4826076"/>
            <a:ext cx="1685256" cy="10664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15145467"/>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Case: Public Safety and Security</a:t>
            </a:r>
            <a:endParaRPr lang="en-US" dirty="0"/>
          </a:p>
        </p:txBody>
      </p:sp>
      <p:sp>
        <p:nvSpPr>
          <p:cNvPr id="5" name="Text Box 66"/>
          <p:cNvSpPr txBox="1">
            <a:spLocks noChangeArrowheads="1"/>
          </p:cNvSpPr>
          <p:nvPr/>
        </p:nvSpPr>
        <p:spPr bwMode="auto">
          <a:xfrm>
            <a:off x="335280" y="1524001"/>
            <a:ext cx="1828800" cy="2468879"/>
          </a:xfrm>
          <a:prstGeom prst="rect">
            <a:avLst/>
          </a:prstGeom>
          <a:solidFill>
            <a:schemeClr val="bg1">
              <a:lumMod val="95000"/>
            </a:schemeClr>
          </a:solidFill>
          <a:ln w="9525" algn="ctr">
            <a:noFill/>
            <a:miter lim="800000"/>
            <a:headEnd/>
            <a:tailEnd/>
          </a:ln>
          <a:effectLst>
            <a:softEdge rad="12700"/>
          </a:effectLst>
        </p:spPr>
        <p:txBody>
          <a:bodyPr lIns="82124" tIns="41061" rIns="82124" bIns="41061" anchor="t"/>
          <a:lstStyle/>
          <a:p>
            <a:pPr marL="111125" lvl="1" indent="-111125" defTabSz="814388" fontAlgn="base">
              <a:spcBef>
                <a:spcPts val="600"/>
              </a:spcBef>
              <a:spcAft>
                <a:spcPct val="0"/>
              </a:spcAft>
              <a:buClr>
                <a:srgbClr val="873CBA"/>
              </a:buClr>
              <a:buFont typeface="Arial"/>
              <a:buChar char="•"/>
              <a:defRPr/>
            </a:pPr>
            <a:endParaRPr lang="en-US" sz="1200" dirty="0" smtClean="0">
              <a:solidFill>
                <a:srgbClr val="16263C"/>
              </a:solidFill>
            </a:endParaRPr>
          </a:p>
          <a:p>
            <a:pPr marL="111125" lvl="1" indent="-111125" defTabSz="814388" fontAlgn="base">
              <a:spcBef>
                <a:spcPts val="600"/>
              </a:spcBef>
              <a:spcAft>
                <a:spcPct val="0"/>
              </a:spcAft>
              <a:buClr>
                <a:srgbClr val="873CBA"/>
              </a:buClr>
              <a:buFont typeface="Arial"/>
              <a:buChar char="•"/>
              <a:defRPr/>
            </a:pPr>
            <a:r>
              <a:rPr lang="en-US" sz="1200" dirty="0" smtClean="0">
                <a:solidFill>
                  <a:srgbClr val="16263C"/>
                </a:solidFill>
              </a:rPr>
              <a:t>Impact of crime and emergencies on community </a:t>
            </a:r>
          </a:p>
          <a:p>
            <a:pPr marL="111125" lvl="1" indent="-111125" defTabSz="814388" fontAlgn="base">
              <a:spcBef>
                <a:spcPts val="600"/>
              </a:spcBef>
              <a:spcAft>
                <a:spcPct val="0"/>
              </a:spcAft>
              <a:buClr>
                <a:srgbClr val="873CBA"/>
              </a:buClr>
              <a:buFont typeface="Arial"/>
              <a:buChar char="•"/>
              <a:defRPr/>
            </a:pPr>
            <a:r>
              <a:rPr lang="en-US" sz="1200" dirty="0" smtClean="0">
                <a:solidFill>
                  <a:srgbClr val="16263C"/>
                </a:solidFill>
              </a:rPr>
              <a:t>Challenges coordinating law enforcement response</a:t>
            </a:r>
          </a:p>
          <a:p>
            <a:pPr marL="111125" lvl="1" indent="-111125" defTabSz="814388" fontAlgn="base">
              <a:spcBef>
                <a:spcPts val="600"/>
              </a:spcBef>
              <a:spcAft>
                <a:spcPct val="0"/>
              </a:spcAft>
              <a:buClr>
                <a:srgbClr val="873CBA"/>
              </a:buClr>
              <a:buFont typeface="Arial"/>
              <a:buChar char="•"/>
              <a:defRPr/>
            </a:pPr>
            <a:r>
              <a:rPr lang="en-US" sz="1200" dirty="0" smtClean="0">
                <a:solidFill>
                  <a:srgbClr val="16263C"/>
                </a:solidFill>
              </a:rPr>
              <a:t>Delays gathering evidence for criminal investigation and prosecution</a:t>
            </a:r>
          </a:p>
        </p:txBody>
      </p:sp>
      <p:sp>
        <p:nvSpPr>
          <p:cNvPr id="6" name="Text Box 4"/>
          <p:cNvSpPr txBox="1">
            <a:spLocks noChangeArrowheads="1"/>
          </p:cNvSpPr>
          <p:nvPr/>
        </p:nvSpPr>
        <p:spPr bwMode="auto">
          <a:xfrm>
            <a:off x="335281" y="4382739"/>
            <a:ext cx="1828800" cy="1825021"/>
          </a:xfrm>
          <a:prstGeom prst="rect">
            <a:avLst/>
          </a:prstGeom>
          <a:solidFill>
            <a:schemeClr val="bg1">
              <a:lumMod val="95000"/>
            </a:schemeClr>
          </a:solidFill>
          <a:ln w="9525" algn="ctr">
            <a:noFill/>
            <a:miter lim="800000"/>
            <a:headEnd/>
            <a:tailEnd/>
          </a:ln>
          <a:effectLst>
            <a:softEdge rad="12700"/>
          </a:effectLst>
        </p:spPr>
        <p:txBody>
          <a:bodyPr lIns="82124" tIns="41061" rIns="82124" bIns="41061" anchor="t"/>
          <a:lstStyle/>
          <a:p>
            <a:pPr marL="111125" lvl="1" indent="-111125" defTabSz="814388" fontAlgn="base">
              <a:spcBef>
                <a:spcPts val="600"/>
              </a:spcBef>
              <a:spcAft>
                <a:spcPct val="0"/>
              </a:spcAft>
              <a:buClr>
                <a:srgbClr val="873CBA"/>
              </a:buClr>
              <a:buFont typeface="Arial"/>
              <a:buChar char="•"/>
              <a:defRPr/>
            </a:pPr>
            <a:r>
              <a:rPr lang="en-US" sz="1200" dirty="0" smtClean="0">
                <a:solidFill>
                  <a:srgbClr val="16263C"/>
                </a:solidFill>
              </a:rPr>
              <a:t>Increases situational awareness</a:t>
            </a:r>
          </a:p>
          <a:p>
            <a:pPr marL="111125" lvl="1" indent="-111125" defTabSz="814388" fontAlgn="base">
              <a:spcBef>
                <a:spcPts val="600"/>
              </a:spcBef>
              <a:spcAft>
                <a:spcPct val="0"/>
              </a:spcAft>
              <a:buClr>
                <a:srgbClr val="873CBA"/>
              </a:buClr>
              <a:buFont typeface="Arial"/>
              <a:buChar char="•"/>
              <a:defRPr/>
            </a:pPr>
            <a:r>
              <a:rPr lang="en-US" sz="1200" dirty="0" smtClean="0">
                <a:solidFill>
                  <a:srgbClr val="16263C"/>
                </a:solidFill>
              </a:rPr>
              <a:t>Analytics help identify suspicious activity and gather evidence</a:t>
            </a:r>
          </a:p>
          <a:p>
            <a:pPr marL="111125" lvl="1" indent="-111125" defTabSz="814388" fontAlgn="base">
              <a:spcBef>
                <a:spcPts val="600"/>
              </a:spcBef>
              <a:spcAft>
                <a:spcPct val="0"/>
              </a:spcAft>
              <a:buClr>
                <a:srgbClr val="873CBA"/>
              </a:buClr>
              <a:buFont typeface="Arial"/>
              <a:buChar char="•"/>
              <a:defRPr/>
            </a:pPr>
            <a:r>
              <a:rPr lang="en-US" sz="1200" dirty="0" smtClean="0">
                <a:solidFill>
                  <a:srgbClr val="16263C"/>
                </a:solidFill>
              </a:rPr>
              <a:t>Improves community safety</a:t>
            </a:r>
          </a:p>
        </p:txBody>
      </p:sp>
      <p:sp>
        <p:nvSpPr>
          <p:cNvPr id="7" name="AutoShape 6"/>
          <p:cNvSpPr>
            <a:spLocks noChangeArrowheads="1"/>
          </p:cNvSpPr>
          <p:nvPr>
            <p:custDataLst>
              <p:tags r:id="rId1"/>
            </p:custDataLst>
          </p:nvPr>
        </p:nvSpPr>
        <p:spPr bwMode="auto">
          <a:xfrm>
            <a:off x="325755" y="1371600"/>
            <a:ext cx="1847850" cy="264160"/>
          </a:xfrm>
          <a:prstGeom prst="roundRect">
            <a:avLst>
              <a:gd name="adj" fmla="val 14380"/>
            </a:avLst>
          </a:prstGeom>
          <a:gradFill rotWithShape="1">
            <a:gsLst>
              <a:gs pos="0">
                <a:schemeClr val="accent6"/>
              </a:gs>
              <a:gs pos="100000">
                <a:srgbClr val="000090"/>
              </a:gs>
            </a:gsLst>
            <a:lin ang="12420000" scaled="0"/>
          </a:gradFill>
          <a:ln w="63500" algn="ctr">
            <a:noFill/>
            <a:round/>
            <a:headEnd/>
            <a:tailEnd/>
          </a:ln>
          <a:effectLst>
            <a:outerShdw blurRad="25400" dist="25400" dir="2700000" algn="tl" rotWithShape="0">
              <a:prstClr val="black">
                <a:alpha val="25000"/>
              </a:prstClr>
            </a:outerShdw>
          </a:effectLst>
        </p:spPr>
        <p:txBody>
          <a:bodyPr lIns="82124" tIns="0" rIns="82124" bIns="0" anchor="ctr"/>
          <a:lstStyle/>
          <a:p>
            <a:pPr algn="l" defTabSz="814388" rtl="0" fontAlgn="base">
              <a:spcBef>
                <a:spcPct val="0"/>
              </a:spcBef>
              <a:spcAft>
                <a:spcPct val="0"/>
              </a:spcAft>
              <a:defRPr/>
            </a:pPr>
            <a:r>
              <a:rPr lang="en-US" sz="1200" b="1" kern="1200" dirty="0" smtClean="0">
                <a:solidFill>
                  <a:srgbClr val="FFFFFF"/>
                </a:solidFill>
                <a:effectLst>
                  <a:outerShdw blurRad="38100" dist="38100" dir="2700000" algn="tl">
                    <a:srgbClr val="000000">
                      <a:alpha val="43137"/>
                    </a:srgbClr>
                  </a:outerShdw>
                </a:effectLst>
                <a:latin typeface="Arial" charset="0"/>
                <a:ea typeface="+mn-ea"/>
                <a:cs typeface="+mn-cs"/>
              </a:rPr>
              <a:t>Challenges</a:t>
            </a:r>
            <a:endParaRPr lang="en-US" sz="1200" b="1" kern="1200" dirty="0">
              <a:solidFill>
                <a:srgbClr val="FFFFFF"/>
              </a:solidFill>
              <a:effectLst>
                <a:outerShdw blurRad="38100" dist="38100" dir="2700000" algn="tl">
                  <a:srgbClr val="000000">
                    <a:alpha val="43137"/>
                  </a:srgbClr>
                </a:outerShdw>
              </a:effectLst>
              <a:latin typeface="Arial" charset="0"/>
              <a:ea typeface="+mn-ea"/>
              <a:cs typeface="+mn-cs"/>
            </a:endParaRPr>
          </a:p>
        </p:txBody>
      </p:sp>
      <p:sp>
        <p:nvSpPr>
          <p:cNvPr id="8" name="AutoShape 6"/>
          <p:cNvSpPr>
            <a:spLocks noChangeArrowheads="1"/>
          </p:cNvSpPr>
          <p:nvPr>
            <p:custDataLst>
              <p:tags r:id="rId2"/>
            </p:custDataLst>
          </p:nvPr>
        </p:nvSpPr>
        <p:spPr bwMode="auto">
          <a:xfrm>
            <a:off x="325755" y="4124960"/>
            <a:ext cx="1847850" cy="264160"/>
          </a:xfrm>
          <a:prstGeom prst="roundRect">
            <a:avLst>
              <a:gd name="adj" fmla="val 14380"/>
            </a:avLst>
          </a:prstGeom>
          <a:gradFill rotWithShape="1">
            <a:gsLst>
              <a:gs pos="0">
                <a:schemeClr val="accent6"/>
              </a:gs>
              <a:gs pos="100000">
                <a:srgbClr val="000090"/>
              </a:gs>
            </a:gsLst>
            <a:lin ang="12420000" scaled="0"/>
          </a:gradFill>
          <a:ln w="63500" algn="ctr">
            <a:noFill/>
            <a:round/>
            <a:headEnd/>
            <a:tailEnd/>
          </a:ln>
          <a:effectLst>
            <a:outerShdw blurRad="25400" dist="25400" dir="2700000" algn="tl" rotWithShape="0">
              <a:prstClr val="black">
                <a:alpha val="25000"/>
              </a:prstClr>
            </a:outerShdw>
          </a:effectLst>
        </p:spPr>
        <p:txBody>
          <a:bodyPr lIns="82124" tIns="0" rIns="82124" bIns="0" anchor="ctr"/>
          <a:lstStyle/>
          <a:p>
            <a:pPr algn="l" defTabSz="814388" rtl="0" fontAlgn="base">
              <a:spcBef>
                <a:spcPct val="0"/>
              </a:spcBef>
              <a:spcAft>
                <a:spcPct val="0"/>
              </a:spcAft>
              <a:defRPr/>
            </a:pPr>
            <a:r>
              <a:rPr lang="en-US" sz="1200" b="1" kern="1200" dirty="0" smtClean="0">
                <a:solidFill>
                  <a:srgbClr val="FFFFFF"/>
                </a:solidFill>
                <a:effectLst>
                  <a:outerShdw blurRad="38100" dist="38100" dir="2700000" algn="tl">
                    <a:srgbClr val="000000">
                      <a:alpha val="43137"/>
                    </a:srgbClr>
                  </a:outerShdw>
                </a:effectLst>
                <a:latin typeface="Arial" charset="0"/>
                <a:ea typeface="+mn-ea"/>
                <a:cs typeface="+mn-cs"/>
              </a:rPr>
              <a:t>Benefits</a:t>
            </a:r>
            <a:endParaRPr lang="en-US" sz="1200" b="1" kern="1200" dirty="0">
              <a:solidFill>
                <a:srgbClr val="FFFFFF"/>
              </a:solidFill>
              <a:effectLst>
                <a:outerShdw blurRad="38100" dist="38100" dir="2700000" algn="tl">
                  <a:srgbClr val="000000">
                    <a:alpha val="43137"/>
                  </a:srgbClr>
                </a:outerShdw>
              </a:effectLst>
              <a:latin typeface="Arial" charset="0"/>
              <a:ea typeface="+mn-ea"/>
              <a:cs typeface="+mn-cs"/>
            </a:endParaRPr>
          </a:p>
        </p:txBody>
      </p:sp>
      <p:sp>
        <p:nvSpPr>
          <p:cNvPr id="9" name="AutoShape 6"/>
          <p:cNvSpPr>
            <a:spLocks noChangeArrowheads="1"/>
          </p:cNvSpPr>
          <p:nvPr>
            <p:custDataLst>
              <p:tags r:id="rId3"/>
            </p:custDataLst>
          </p:nvPr>
        </p:nvSpPr>
        <p:spPr bwMode="auto">
          <a:xfrm>
            <a:off x="2346961" y="1371600"/>
            <a:ext cx="6471920" cy="264160"/>
          </a:xfrm>
          <a:prstGeom prst="roundRect">
            <a:avLst>
              <a:gd name="adj" fmla="val 14380"/>
            </a:avLst>
          </a:prstGeom>
          <a:gradFill rotWithShape="1">
            <a:gsLst>
              <a:gs pos="0">
                <a:schemeClr val="accent6"/>
              </a:gs>
              <a:gs pos="100000">
                <a:srgbClr val="000090"/>
              </a:gs>
            </a:gsLst>
            <a:lin ang="12420000" scaled="0"/>
          </a:gradFill>
          <a:ln w="63500" algn="ctr">
            <a:noFill/>
            <a:round/>
            <a:headEnd/>
            <a:tailEnd/>
          </a:ln>
          <a:effectLst>
            <a:outerShdw blurRad="25400" dist="25400" dir="2700000" algn="tl" rotWithShape="0">
              <a:prstClr val="black">
                <a:alpha val="25000"/>
              </a:prstClr>
            </a:outerShdw>
          </a:effectLst>
        </p:spPr>
        <p:txBody>
          <a:bodyPr lIns="82124" tIns="0" rIns="82124" bIns="0" anchor="ctr"/>
          <a:lstStyle/>
          <a:p>
            <a:pPr algn="l" defTabSz="814388" rtl="0" fontAlgn="base">
              <a:spcBef>
                <a:spcPct val="0"/>
              </a:spcBef>
              <a:spcAft>
                <a:spcPct val="0"/>
              </a:spcAft>
              <a:defRPr/>
            </a:pPr>
            <a:r>
              <a:rPr lang="en-US" sz="1200" b="1" kern="1200" dirty="0" smtClean="0">
                <a:solidFill>
                  <a:srgbClr val="FFFFFF"/>
                </a:solidFill>
                <a:effectLst>
                  <a:outerShdw blurRad="38100" dist="38100" dir="2700000" algn="tl">
                    <a:srgbClr val="000000">
                      <a:alpha val="43137"/>
                    </a:srgbClr>
                  </a:outerShdw>
                </a:effectLst>
                <a:latin typeface="Arial" charset="0"/>
                <a:ea typeface="+mn-ea"/>
                <a:cs typeface="+mn-cs"/>
              </a:rPr>
              <a:t>Scenario</a:t>
            </a:r>
            <a:endParaRPr lang="en-US" sz="1200" b="1" kern="1200" dirty="0">
              <a:solidFill>
                <a:srgbClr val="FFFFFF"/>
              </a:solidFill>
              <a:effectLst>
                <a:outerShdw blurRad="38100" dist="38100" dir="2700000" algn="tl">
                  <a:srgbClr val="000000">
                    <a:alpha val="43137"/>
                  </a:srgbClr>
                </a:outerShdw>
              </a:effectLst>
              <a:latin typeface="Arial" charset="0"/>
              <a:ea typeface="+mn-ea"/>
              <a:cs typeface="+mn-cs"/>
            </a:endParaRPr>
          </a:p>
        </p:txBody>
      </p:sp>
      <p:pic>
        <p:nvPicPr>
          <p:cNvPr id="10" name="Picture 9" descr="F10.jpg"/>
          <p:cNvPicPr>
            <a:picLocks noChangeAspect="1"/>
          </p:cNvPicPr>
          <p:nvPr/>
        </p:nvPicPr>
        <p:blipFill>
          <a:blip r:embed="rId6"/>
          <a:srcRect l="2411" r="17345"/>
          <a:stretch>
            <a:fillRect/>
          </a:stretch>
        </p:blipFill>
        <p:spPr>
          <a:xfrm>
            <a:off x="2238375" y="1700728"/>
            <a:ext cx="6657975" cy="4966772"/>
          </a:xfrm>
          <a:prstGeom prst="rect">
            <a:avLst/>
          </a:prstGeom>
        </p:spPr>
      </p:pic>
    </p:spTree>
    <p:extLst>
      <p:ext uri="{BB962C8B-B14F-4D97-AF65-F5344CB8AC3E}">
        <p14:creationId xmlns:p14="http://schemas.microsoft.com/office/powerpoint/2010/main" val="39151454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2" accel="50000" decel="50000" fill="hold" nodeType="clickEffect">
                                  <p:stCondLst>
                                    <p:cond delay="0"/>
                                  </p:stCondLst>
                                  <p:childTnLst>
                                    <p:anim calcmode="lin" valueType="num">
                                      <p:cBhvr additive="base">
                                        <p:cTn id="11" dur="5000"/>
                                        <p:tgtEl>
                                          <p:spTgt spid="10"/>
                                        </p:tgtEl>
                                        <p:attrNameLst>
                                          <p:attrName>ppt_x</p:attrName>
                                        </p:attrNameLst>
                                      </p:cBhvr>
                                      <p:tavLst>
                                        <p:tav tm="0">
                                          <p:val>
                                            <p:strVal val="ppt_x"/>
                                          </p:val>
                                        </p:tav>
                                        <p:tav tm="100000">
                                          <p:val>
                                            <p:strVal val="1+ppt_w/2"/>
                                          </p:val>
                                        </p:tav>
                                      </p:tavLst>
                                    </p:anim>
                                    <p:anim calcmode="lin" valueType="num">
                                      <p:cBhvr additive="base">
                                        <p:cTn id="12" dur="5000"/>
                                        <p:tgtEl>
                                          <p:spTgt spid="10"/>
                                        </p:tgtEl>
                                        <p:attrNameLst>
                                          <p:attrName>ppt_y</p:attrName>
                                        </p:attrNameLst>
                                      </p:cBhvr>
                                      <p:tavLst>
                                        <p:tav tm="0">
                                          <p:val>
                                            <p:strVal val="ppt_y"/>
                                          </p:val>
                                        </p:tav>
                                        <p:tav tm="100000">
                                          <p:val>
                                            <p:strVal val="ppt_y"/>
                                          </p:val>
                                        </p:tav>
                                      </p:tavLst>
                                    </p:anim>
                                    <p:set>
                                      <p:cBhvr>
                                        <p:cTn id="13" dur="1" fill="hold">
                                          <p:stCondLst>
                                            <p:cond delay="4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Case: Public Works</a:t>
            </a:r>
            <a:endParaRPr lang="en-US" dirty="0"/>
          </a:p>
        </p:txBody>
      </p:sp>
      <p:sp>
        <p:nvSpPr>
          <p:cNvPr id="5" name="Text Box 66"/>
          <p:cNvSpPr txBox="1">
            <a:spLocks noChangeArrowheads="1"/>
          </p:cNvSpPr>
          <p:nvPr/>
        </p:nvSpPr>
        <p:spPr bwMode="auto">
          <a:xfrm>
            <a:off x="335280" y="1524001"/>
            <a:ext cx="1828800" cy="2468879"/>
          </a:xfrm>
          <a:prstGeom prst="rect">
            <a:avLst/>
          </a:prstGeom>
          <a:solidFill>
            <a:schemeClr val="bg1">
              <a:lumMod val="95000"/>
            </a:schemeClr>
          </a:solidFill>
          <a:ln w="9525" algn="ctr">
            <a:noFill/>
            <a:miter lim="800000"/>
            <a:headEnd/>
            <a:tailEnd/>
          </a:ln>
          <a:effectLst>
            <a:softEdge rad="12700"/>
          </a:effectLst>
        </p:spPr>
        <p:txBody>
          <a:bodyPr lIns="82124" tIns="41061" rIns="82124" bIns="41061" anchor="t"/>
          <a:lstStyle/>
          <a:p>
            <a:pPr marL="111125" indent="-111125" algn="l" defTabSz="814388" rtl="0" fontAlgn="base">
              <a:spcBef>
                <a:spcPts val="600"/>
              </a:spcBef>
              <a:spcAft>
                <a:spcPct val="0"/>
              </a:spcAft>
              <a:buFont typeface="Arial"/>
              <a:buChar char="•"/>
              <a:defRPr/>
            </a:pPr>
            <a:endParaRPr lang="en-US" sz="1200" b="0" kern="1200" dirty="0" smtClean="0">
              <a:solidFill>
                <a:srgbClr val="000090"/>
              </a:solidFill>
              <a:latin typeface="Arial" pitchFamily="34" charset="0"/>
              <a:ea typeface="+mn-ea"/>
              <a:cs typeface="+mn-cs"/>
            </a:endParaRPr>
          </a:p>
          <a:p>
            <a:pPr marL="111125" indent="-111125" algn="l" defTabSz="814388" rtl="0" fontAlgn="base">
              <a:spcBef>
                <a:spcPts val="600"/>
              </a:spcBef>
              <a:spcAft>
                <a:spcPct val="0"/>
              </a:spcAft>
              <a:buFont typeface="Arial"/>
              <a:buChar char="•"/>
              <a:defRPr/>
            </a:pPr>
            <a:r>
              <a:rPr lang="en-US" sz="1200" dirty="0" smtClean="0">
                <a:solidFill>
                  <a:srgbClr val="000090"/>
                </a:solidFill>
                <a:latin typeface="Arial" pitchFamily="34" charset="0"/>
              </a:rPr>
              <a:t>Delays in service to public works </a:t>
            </a:r>
          </a:p>
          <a:p>
            <a:pPr marL="111125" indent="-111125" algn="l" defTabSz="814388" rtl="0" fontAlgn="base">
              <a:spcBef>
                <a:spcPts val="600"/>
              </a:spcBef>
              <a:spcAft>
                <a:spcPct val="0"/>
              </a:spcAft>
              <a:buFont typeface="Arial"/>
              <a:buChar char="•"/>
              <a:defRPr/>
            </a:pPr>
            <a:r>
              <a:rPr lang="en-US" sz="1200" b="0" kern="1200" dirty="0" smtClean="0">
                <a:solidFill>
                  <a:srgbClr val="000090"/>
                </a:solidFill>
                <a:latin typeface="Arial" pitchFamily="34" charset="0"/>
                <a:ea typeface="+mn-ea"/>
                <a:cs typeface="+mn-cs"/>
              </a:rPr>
              <a:t>Limited access to detailed schematics</a:t>
            </a:r>
          </a:p>
          <a:p>
            <a:pPr marL="111125" indent="-111125" algn="l" defTabSz="814388" rtl="0" fontAlgn="base">
              <a:spcBef>
                <a:spcPts val="600"/>
              </a:spcBef>
              <a:spcAft>
                <a:spcPct val="0"/>
              </a:spcAft>
              <a:buFont typeface="Arial"/>
              <a:buChar char="•"/>
              <a:defRPr/>
            </a:pPr>
            <a:r>
              <a:rPr lang="en-US" sz="1200" dirty="0" smtClean="0">
                <a:solidFill>
                  <a:srgbClr val="000090"/>
                </a:solidFill>
                <a:latin typeface="Arial" pitchFamily="34" charset="0"/>
              </a:rPr>
              <a:t>Citizens frustrated  with delays in service for aging infrastructure</a:t>
            </a:r>
            <a:endParaRPr lang="en-US" sz="1200" b="0" kern="1200" dirty="0" smtClean="0">
              <a:solidFill>
                <a:srgbClr val="000090"/>
              </a:solidFill>
              <a:latin typeface="Arial" pitchFamily="34" charset="0"/>
              <a:ea typeface="+mn-ea"/>
              <a:cs typeface="+mn-cs"/>
            </a:endParaRPr>
          </a:p>
          <a:p>
            <a:pPr marL="111125" indent="-111125" algn="l" defTabSz="814388" rtl="0" fontAlgn="base">
              <a:spcBef>
                <a:spcPts val="600"/>
              </a:spcBef>
              <a:spcAft>
                <a:spcPct val="0"/>
              </a:spcAft>
              <a:buFont typeface="Arial"/>
              <a:buChar char="•"/>
              <a:defRPr/>
            </a:pPr>
            <a:endParaRPr lang="en-US" sz="1200" b="0" kern="1200" dirty="0" smtClean="0">
              <a:solidFill>
                <a:srgbClr val="000090"/>
              </a:solidFill>
              <a:latin typeface="Arial" pitchFamily="34" charset="0"/>
              <a:ea typeface="+mn-ea"/>
              <a:cs typeface="+mn-cs"/>
            </a:endParaRPr>
          </a:p>
        </p:txBody>
      </p:sp>
      <p:sp>
        <p:nvSpPr>
          <p:cNvPr id="6" name="Text Box 4"/>
          <p:cNvSpPr txBox="1">
            <a:spLocks noChangeArrowheads="1"/>
          </p:cNvSpPr>
          <p:nvPr/>
        </p:nvSpPr>
        <p:spPr bwMode="auto">
          <a:xfrm>
            <a:off x="335281" y="4382739"/>
            <a:ext cx="1828800" cy="1825021"/>
          </a:xfrm>
          <a:prstGeom prst="rect">
            <a:avLst/>
          </a:prstGeom>
          <a:solidFill>
            <a:schemeClr val="bg1">
              <a:lumMod val="95000"/>
            </a:schemeClr>
          </a:solidFill>
          <a:ln w="9525" algn="ctr">
            <a:noFill/>
            <a:miter lim="800000"/>
            <a:headEnd/>
            <a:tailEnd/>
          </a:ln>
          <a:effectLst>
            <a:softEdge rad="12700"/>
          </a:effectLst>
        </p:spPr>
        <p:txBody>
          <a:bodyPr lIns="82124" tIns="41061" rIns="82124" bIns="41061" anchor="t"/>
          <a:lstStyle/>
          <a:p>
            <a:pPr marL="114300" indent="-114300">
              <a:buFont typeface="Arial"/>
              <a:buChar char="•"/>
            </a:pPr>
            <a:r>
              <a:rPr lang="en-US" sz="1200" dirty="0" smtClean="0">
                <a:solidFill>
                  <a:srgbClr val="000090"/>
                </a:solidFill>
                <a:latin typeface="Arial" pitchFamily="34" charset="0"/>
              </a:rPr>
              <a:t>Optimize field service through mobile worker access to all case information</a:t>
            </a:r>
          </a:p>
          <a:p>
            <a:pPr marL="114300" indent="-114300">
              <a:buFont typeface="Arial"/>
              <a:buChar char="•"/>
            </a:pPr>
            <a:r>
              <a:rPr lang="en-US" sz="1200" dirty="0" smtClean="0">
                <a:solidFill>
                  <a:srgbClr val="000090"/>
                </a:solidFill>
                <a:latin typeface="Arial" pitchFamily="34" charset="0"/>
              </a:rPr>
              <a:t>Enable desktop access regardless of network connection</a:t>
            </a:r>
          </a:p>
          <a:p>
            <a:pPr marL="114300" indent="-114300">
              <a:buFont typeface="Arial"/>
              <a:buChar char="•"/>
            </a:pPr>
            <a:endParaRPr lang="en-US" sz="1200" kern="1200" dirty="0" smtClean="0">
              <a:solidFill>
                <a:srgbClr val="000090"/>
              </a:solidFill>
              <a:latin typeface="Arial" pitchFamily="34" charset="0"/>
              <a:ea typeface="+mn-ea"/>
              <a:cs typeface="+mn-cs"/>
            </a:endParaRPr>
          </a:p>
        </p:txBody>
      </p:sp>
      <p:sp>
        <p:nvSpPr>
          <p:cNvPr id="7" name="AutoShape 6"/>
          <p:cNvSpPr>
            <a:spLocks noChangeArrowheads="1"/>
          </p:cNvSpPr>
          <p:nvPr>
            <p:custDataLst>
              <p:tags r:id="rId1"/>
            </p:custDataLst>
          </p:nvPr>
        </p:nvSpPr>
        <p:spPr bwMode="auto">
          <a:xfrm>
            <a:off x="325755" y="1371600"/>
            <a:ext cx="1847850" cy="264160"/>
          </a:xfrm>
          <a:prstGeom prst="roundRect">
            <a:avLst>
              <a:gd name="adj" fmla="val 14380"/>
            </a:avLst>
          </a:prstGeom>
          <a:gradFill rotWithShape="1">
            <a:gsLst>
              <a:gs pos="0">
                <a:schemeClr val="accent6"/>
              </a:gs>
              <a:gs pos="100000">
                <a:srgbClr val="000090"/>
              </a:gs>
            </a:gsLst>
            <a:lin ang="12420000" scaled="0"/>
          </a:gradFill>
          <a:ln w="63500" algn="ctr">
            <a:noFill/>
            <a:round/>
            <a:headEnd/>
            <a:tailEnd/>
          </a:ln>
          <a:effectLst>
            <a:outerShdw blurRad="25400" dist="25400" dir="2700000" algn="tl" rotWithShape="0">
              <a:prstClr val="black">
                <a:alpha val="25000"/>
              </a:prstClr>
            </a:outerShdw>
          </a:effectLst>
        </p:spPr>
        <p:txBody>
          <a:bodyPr lIns="82124" tIns="0" rIns="82124" bIns="0" anchor="ctr"/>
          <a:lstStyle/>
          <a:p>
            <a:pPr algn="l" defTabSz="814388" rtl="0" fontAlgn="base">
              <a:spcBef>
                <a:spcPct val="0"/>
              </a:spcBef>
              <a:spcAft>
                <a:spcPct val="0"/>
              </a:spcAft>
              <a:defRPr/>
            </a:pPr>
            <a:r>
              <a:rPr lang="en-US" sz="1200" b="1" kern="1200" dirty="0" smtClean="0">
                <a:solidFill>
                  <a:srgbClr val="FFFFFF"/>
                </a:solidFill>
                <a:effectLst>
                  <a:outerShdw blurRad="38100" dist="38100" dir="2700000" algn="tl">
                    <a:srgbClr val="000000">
                      <a:alpha val="43137"/>
                    </a:srgbClr>
                  </a:outerShdw>
                </a:effectLst>
                <a:latin typeface="Arial" charset="0"/>
                <a:ea typeface="+mn-ea"/>
                <a:cs typeface="+mn-cs"/>
              </a:rPr>
              <a:t>Challenges</a:t>
            </a:r>
            <a:endParaRPr lang="en-US" sz="1200" b="1" kern="1200" dirty="0">
              <a:solidFill>
                <a:srgbClr val="FFFFFF"/>
              </a:solidFill>
              <a:effectLst>
                <a:outerShdw blurRad="38100" dist="38100" dir="2700000" algn="tl">
                  <a:srgbClr val="000000">
                    <a:alpha val="43137"/>
                  </a:srgbClr>
                </a:outerShdw>
              </a:effectLst>
              <a:latin typeface="Arial" charset="0"/>
              <a:ea typeface="+mn-ea"/>
              <a:cs typeface="+mn-cs"/>
            </a:endParaRPr>
          </a:p>
        </p:txBody>
      </p:sp>
      <p:sp>
        <p:nvSpPr>
          <p:cNvPr id="8" name="AutoShape 6"/>
          <p:cNvSpPr>
            <a:spLocks noChangeArrowheads="1"/>
          </p:cNvSpPr>
          <p:nvPr>
            <p:custDataLst>
              <p:tags r:id="rId2"/>
            </p:custDataLst>
          </p:nvPr>
        </p:nvSpPr>
        <p:spPr bwMode="auto">
          <a:xfrm>
            <a:off x="325755" y="4124960"/>
            <a:ext cx="1847850" cy="264160"/>
          </a:xfrm>
          <a:prstGeom prst="roundRect">
            <a:avLst>
              <a:gd name="adj" fmla="val 14380"/>
            </a:avLst>
          </a:prstGeom>
          <a:gradFill rotWithShape="1">
            <a:gsLst>
              <a:gs pos="0">
                <a:schemeClr val="accent6"/>
              </a:gs>
              <a:gs pos="100000">
                <a:srgbClr val="000090"/>
              </a:gs>
            </a:gsLst>
            <a:lin ang="12420000" scaled="0"/>
          </a:gradFill>
          <a:ln w="63500" algn="ctr">
            <a:noFill/>
            <a:round/>
            <a:headEnd/>
            <a:tailEnd/>
          </a:ln>
          <a:effectLst>
            <a:outerShdw blurRad="25400" dist="25400" dir="2700000" algn="tl" rotWithShape="0">
              <a:prstClr val="black">
                <a:alpha val="25000"/>
              </a:prstClr>
            </a:outerShdw>
          </a:effectLst>
        </p:spPr>
        <p:txBody>
          <a:bodyPr lIns="82124" tIns="0" rIns="82124" bIns="0" anchor="ctr"/>
          <a:lstStyle/>
          <a:p>
            <a:pPr algn="l" defTabSz="814388" rtl="0" fontAlgn="base">
              <a:spcBef>
                <a:spcPct val="0"/>
              </a:spcBef>
              <a:spcAft>
                <a:spcPct val="0"/>
              </a:spcAft>
              <a:defRPr/>
            </a:pPr>
            <a:r>
              <a:rPr lang="en-US" sz="1200" b="1" kern="1200" dirty="0" smtClean="0">
                <a:solidFill>
                  <a:srgbClr val="FFFFFF"/>
                </a:solidFill>
                <a:effectLst>
                  <a:outerShdw blurRad="38100" dist="38100" dir="2700000" algn="tl">
                    <a:srgbClr val="000000">
                      <a:alpha val="43137"/>
                    </a:srgbClr>
                  </a:outerShdw>
                </a:effectLst>
                <a:latin typeface="Arial" charset="0"/>
                <a:ea typeface="+mn-ea"/>
                <a:cs typeface="+mn-cs"/>
              </a:rPr>
              <a:t>Benefits</a:t>
            </a:r>
            <a:endParaRPr lang="en-US" sz="1200" b="1" kern="1200" dirty="0">
              <a:solidFill>
                <a:srgbClr val="FFFFFF"/>
              </a:solidFill>
              <a:effectLst>
                <a:outerShdw blurRad="38100" dist="38100" dir="2700000" algn="tl">
                  <a:srgbClr val="000000">
                    <a:alpha val="43137"/>
                  </a:srgbClr>
                </a:outerShdw>
              </a:effectLst>
              <a:latin typeface="Arial" charset="0"/>
              <a:ea typeface="+mn-ea"/>
              <a:cs typeface="+mn-cs"/>
            </a:endParaRPr>
          </a:p>
        </p:txBody>
      </p:sp>
      <p:sp>
        <p:nvSpPr>
          <p:cNvPr id="9" name="AutoShape 6"/>
          <p:cNvSpPr>
            <a:spLocks noChangeArrowheads="1"/>
          </p:cNvSpPr>
          <p:nvPr>
            <p:custDataLst>
              <p:tags r:id="rId3"/>
            </p:custDataLst>
          </p:nvPr>
        </p:nvSpPr>
        <p:spPr bwMode="auto">
          <a:xfrm>
            <a:off x="2346961" y="1371600"/>
            <a:ext cx="6471920" cy="264160"/>
          </a:xfrm>
          <a:prstGeom prst="roundRect">
            <a:avLst>
              <a:gd name="adj" fmla="val 14380"/>
            </a:avLst>
          </a:prstGeom>
          <a:gradFill rotWithShape="1">
            <a:gsLst>
              <a:gs pos="0">
                <a:schemeClr val="accent6"/>
              </a:gs>
              <a:gs pos="100000">
                <a:srgbClr val="000090"/>
              </a:gs>
            </a:gsLst>
            <a:lin ang="12420000" scaled="0"/>
          </a:gradFill>
          <a:ln w="63500" algn="ctr">
            <a:noFill/>
            <a:round/>
            <a:headEnd/>
            <a:tailEnd/>
          </a:ln>
          <a:effectLst>
            <a:outerShdw blurRad="25400" dist="25400" dir="2700000" algn="tl" rotWithShape="0">
              <a:prstClr val="black">
                <a:alpha val="25000"/>
              </a:prstClr>
            </a:outerShdw>
          </a:effectLst>
        </p:spPr>
        <p:txBody>
          <a:bodyPr lIns="82124" tIns="0" rIns="82124" bIns="0" anchor="ctr"/>
          <a:lstStyle/>
          <a:p>
            <a:pPr algn="l" defTabSz="814388" rtl="0" fontAlgn="base">
              <a:spcBef>
                <a:spcPct val="0"/>
              </a:spcBef>
              <a:spcAft>
                <a:spcPct val="0"/>
              </a:spcAft>
              <a:defRPr/>
            </a:pPr>
            <a:r>
              <a:rPr lang="en-US" sz="1200" b="1" kern="1200" dirty="0" smtClean="0">
                <a:solidFill>
                  <a:srgbClr val="FFFFFF"/>
                </a:solidFill>
                <a:effectLst>
                  <a:outerShdw blurRad="38100" dist="38100" dir="2700000" algn="tl">
                    <a:srgbClr val="000000">
                      <a:alpha val="43137"/>
                    </a:srgbClr>
                  </a:outerShdw>
                </a:effectLst>
                <a:latin typeface="Arial" charset="0"/>
                <a:ea typeface="+mn-ea"/>
                <a:cs typeface="+mn-cs"/>
              </a:rPr>
              <a:t>Scenario</a:t>
            </a:r>
            <a:endParaRPr lang="en-US" sz="1200" b="1" kern="1200" dirty="0">
              <a:solidFill>
                <a:srgbClr val="FFFFFF"/>
              </a:solidFill>
              <a:effectLst>
                <a:outerShdw blurRad="38100" dist="38100" dir="2700000" algn="tl">
                  <a:srgbClr val="000000">
                    <a:alpha val="43137"/>
                  </a:srgbClr>
                </a:outerShdw>
              </a:effectLst>
              <a:latin typeface="Arial" charset="0"/>
              <a:ea typeface="+mn-ea"/>
              <a:cs typeface="+mn-cs"/>
            </a:endParaRPr>
          </a:p>
        </p:txBody>
      </p:sp>
      <p:pic>
        <p:nvPicPr>
          <p:cNvPr id="19" name="Picture 18" descr="MAG29950.jpg"/>
          <p:cNvPicPr>
            <a:picLocks noChangeAspect="1"/>
          </p:cNvPicPr>
          <p:nvPr/>
        </p:nvPicPr>
        <p:blipFill>
          <a:blip r:embed="rId6"/>
          <a:srcRect l="8587" r="10671"/>
          <a:stretch>
            <a:fillRect/>
          </a:stretch>
        </p:blipFill>
        <p:spPr>
          <a:xfrm>
            <a:off x="2362200" y="1695449"/>
            <a:ext cx="6486525" cy="4987529"/>
          </a:xfrm>
          <a:prstGeom prst="rect">
            <a:avLst/>
          </a:prstGeom>
        </p:spPr>
      </p:pic>
    </p:spTree>
    <p:extLst>
      <p:ext uri="{BB962C8B-B14F-4D97-AF65-F5344CB8AC3E}">
        <p14:creationId xmlns:p14="http://schemas.microsoft.com/office/powerpoint/2010/main" val="39151454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8" accel="50000" decel="50000" fill="hold" nodeType="clickEffect">
                                  <p:stCondLst>
                                    <p:cond delay="0"/>
                                  </p:stCondLst>
                                  <p:childTnLst>
                                    <p:anim calcmode="lin" valueType="num">
                                      <p:cBhvr additive="base">
                                        <p:cTn id="11" dur="5000"/>
                                        <p:tgtEl>
                                          <p:spTgt spid="19"/>
                                        </p:tgtEl>
                                        <p:attrNameLst>
                                          <p:attrName>ppt_x</p:attrName>
                                        </p:attrNameLst>
                                      </p:cBhvr>
                                      <p:tavLst>
                                        <p:tav tm="0">
                                          <p:val>
                                            <p:strVal val="ppt_x"/>
                                          </p:val>
                                        </p:tav>
                                        <p:tav tm="100000">
                                          <p:val>
                                            <p:strVal val="0-ppt_w/2"/>
                                          </p:val>
                                        </p:tav>
                                      </p:tavLst>
                                    </p:anim>
                                    <p:anim calcmode="lin" valueType="num">
                                      <p:cBhvr additive="base">
                                        <p:cTn id="12" dur="5000"/>
                                        <p:tgtEl>
                                          <p:spTgt spid="19"/>
                                        </p:tgtEl>
                                        <p:attrNameLst>
                                          <p:attrName>ppt_y</p:attrName>
                                        </p:attrNameLst>
                                      </p:cBhvr>
                                      <p:tavLst>
                                        <p:tav tm="0">
                                          <p:val>
                                            <p:strVal val="ppt_y"/>
                                          </p:val>
                                        </p:tav>
                                        <p:tav tm="100000">
                                          <p:val>
                                            <p:strVal val="ppt_y"/>
                                          </p:val>
                                        </p:tav>
                                      </p:tavLst>
                                    </p:anim>
                                    <p:set>
                                      <p:cBhvr>
                                        <p:cTn id="13" dur="1" fill="hold">
                                          <p:stCondLst>
                                            <p:cond delay="49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3" descr="agenda"/>
          <p:cNvPicPr>
            <a:picLocks noChangeAspect="1" noChangeArrowheads="1"/>
          </p:cNvPicPr>
          <p:nvPr/>
        </p:nvPicPr>
        <p:blipFill>
          <a:blip r:embed="rId6"/>
          <a:srcRect/>
          <a:stretch>
            <a:fillRect/>
          </a:stretch>
        </p:blipFill>
        <p:spPr bwMode="auto">
          <a:xfrm>
            <a:off x="2385164" y="1728591"/>
            <a:ext cx="6421212" cy="4816258"/>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Use Case: Streamline IT Processes and Improve Operational Efficiency</a:t>
            </a:r>
            <a:endParaRPr lang="en-US" dirty="0"/>
          </a:p>
        </p:txBody>
      </p:sp>
      <p:sp>
        <p:nvSpPr>
          <p:cNvPr id="5" name="Text Box 66"/>
          <p:cNvSpPr txBox="1">
            <a:spLocks noChangeArrowheads="1"/>
          </p:cNvSpPr>
          <p:nvPr/>
        </p:nvSpPr>
        <p:spPr bwMode="auto">
          <a:xfrm>
            <a:off x="335280" y="1524001"/>
            <a:ext cx="1828800" cy="2468879"/>
          </a:xfrm>
          <a:prstGeom prst="rect">
            <a:avLst/>
          </a:prstGeom>
          <a:solidFill>
            <a:schemeClr val="bg1">
              <a:lumMod val="95000"/>
            </a:schemeClr>
          </a:solidFill>
          <a:ln w="9525" algn="ctr">
            <a:noFill/>
            <a:miter lim="800000"/>
            <a:headEnd/>
            <a:tailEnd/>
          </a:ln>
          <a:effectLst>
            <a:softEdge rad="12700"/>
          </a:effectLst>
        </p:spPr>
        <p:txBody>
          <a:bodyPr lIns="82124" tIns="41061" rIns="82124" bIns="41061" anchor="t"/>
          <a:lstStyle/>
          <a:p>
            <a:pPr marL="168275" lvl="0" indent="-168275" eaLnBrk="0" fontAlgn="base" hangingPunct="0">
              <a:lnSpc>
                <a:spcPct val="90000"/>
              </a:lnSpc>
              <a:spcBef>
                <a:spcPts val="200"/>
              </a:spcBef>
              <a:spcAft>
                <a:spcPts val="200"/>
              </a:spcAft>
              <a:buClr>
                <a:schemeClr val="accent1">
                  <a:lumMod val="75000"/>
                </a:schemeClr>
              </a:buClr>
              <a:buFont typeface="Wingdings" pitchFamily="2" charset="2"/>
              <a:buChar char="§"/>
              <a:defRPr/>
            </a:pPr>
            <a:endParaRPr lang="en-US" sz="1200" kern="0" dirty="0" smtClean="0"/>
          </a:p>
          <a:p>
            <a:pPr marL="111125" indent="-111125" defTabSz="814388" fontAlgn="base">
              <a:lnSpc>
                <a:spcPct val="90000"/>
              </a:lnSpc>
              <a:spcBef>
                <a:spcPts val="600"/>
              </a:spcBef>
              <a:spcAft>
                <a:spcPct val="0"/>
              </a:spcAft>
              <a:buClr>
                <a:srgbClr val="873CBA"/>
              </a:buClr>
              <a:buFont typeface="Arial"/>
              <a:buChar char="•"/>
              <a:defRPr/>
            </a:pPr>
            <a:r>
              <a:rPr lang="en-US" sz="1200" dirty="0" smtClean="0">
                <a:solidFill>
                  <a:srgbClr val="16263C"/>
                </a:solidFill>
                <a:latin typeface="Arial" pitchFamily="34" charset="0"/>
              </a:rPr>
              <a:t>Reduce costs by managing</a:t>
            </a:r>
            <a:br>
              <a:rPr lang="en-US" sz="1200" dirty="0" smtClean="0">
                <a:solidFill>
                  <a:srgbClr val="16263C"/>
                </a:solidFill>
                <a:latin typeface="Arial" pitchFamily="34" charset="0"/>
              </a:rPr>
            </a:br>
            <a:r>
              <a:rPr lang="en-US" sz="1200" dirty="0" smtClean="0">
                <a:solidFill>
                  <a:srgbClr val="16263C"/>
                </a:solidFill>
                <a:latin typeface="Arial" pitchFamily="34" charset="0"/>
              </a:rPr>
              <a:t>desktop applications and users centrally</a:t>
            </a:r>
          </a:p>
          <a:p>
            <a:pPr marL="111125" indent="-111125" defTabSz="814388" fontAlgn="base">
              <a:lnSpc>
                <a:spcPct val="90000"/>
              </a:lnSpc>
              <a:spcBef>
                <a:spcPts val="600"/>
              </a:spcBef>
              <a:spcAft>
                <a:spcPct val="0"/>
              </a:spcAft>
              <a:buClr>
                <a:srgbClr val="873CBA"/>
              </a:buClr>
              <a:buFont typeface="Arial"/>
              <a:buChar char="•"/>
              <a:defRPr/>
            </a:pPr>
            <a:r>
              <a:rPr lang="en-US" sz="1200" dirty="0" smtClean="0">
                <a:solidFill>
                  <a:srgbClr val="16263C"/>
                </a:solidFill>
                <a:latin typeface="Arial" pitchFamily="34" charset="0"/>
              </a:rPr>
              <a:t>Centrally control sensitive data</a:t>
            </a:r>
          </a:p>
          <a:p>
            <a:pPr marL="111125" indent="-111125" defTabSz="814388" fontAlgn="base">
              <a:lnSpc>
                <a:spcPct val="90000"/>
              </a:lnSpc>
              <a:spcBef>
                <a:spcPts val="600"/>
              </a:spcBef>
              <a:spcAft>
                <a:spcPct val="0"/>
              </a:spcAft>
              <a:buClr>
                <a:srgbClr val="873CBA"/>
              </a:buClr>
              <a:buFont typeface="Arial"/>
              <a:buChar char="•"/>
              <a:defRPr/>
            </a:pPr>
            <a:r>
              <a:rPr lang="en-US" sz="1200" dirty="0" smtClean="0">
                <a:solidFill>
                  <a:srgbClr val="16263C"/>
                </a:solidFill>
                <a:latin typeface="Arial" pitchFamily="34" charset="0"/>
              </a:rPr>
              <a:t>Streamline desktop and application deployment</a:t>
            </a:r>
          </a:p>
        </p:txBody>
      </p:sp>
      <p:sp>
        <p:nvSpPr>
          <p:cNvPr id="6" name="Text Box 4"/>
          <p:cNvSpPr txBox="1">
            <a:spLocks noChangeArrowheads="1"/>
          </p:cNvSpPr>
          <p:nvPr/>
        </p:nvSpPr>
        <p:spPr bwMode="auto">
          <a:xfrm>
            <a:off x="335281" y="4382739"/>
            <a:ext cx="1828800" cy="2126918"/>
          </a:xfrm>
          <a:prstGeom prst="rect">
            <a:avLst/>
          </a:prstGeom>
          <a:solidFill>
            <a:schemeClr val="bg1">
              <a:lumMod val="95000"/>
            </a:schemeClr>
          </a:solidFill>
          <a:ln w="9525" algn="ctr">
            <a:noFill/>
            <a:miter lim="800000"/>
            <a:headEnd/>
            <a:tailEnd/>
          </a:ln>
          <a:effectLst>
            <a:softEdge rad="12700"/>
          </a:effectLst>
        </p:spPr>
        <p:txBody>
          <a:bodyPr lIns="82124" tIns="41061" rIns="82124" bIns="41061" anchor="t"/>
          <a:lstStyle/>
          <a:p>
            <a:pPr marL="179388" lvl="1" indent="-179388" defTabSz="800100" eaLnBrk="0" hangingPunct="0">
              <a:lnSpc>
                <a:spcPct val="85000"/>
              </a:lnSpc>
              <a:spcAft>
                <a:spcPts val="600"/>
              </a:spcAft>
              <a:buClr>
                <a:schemeClr val="accent1">
                  <a:lumMod val="75000"/>
                </a:schemeClr>
              </a:buClr>
              <a:buSzPct val="100000"/>
              <a:buFont typeface="Wingdings" charset="2"/>
              <a:buChar char="§"/>
            </a:pPr>
            <a:r>
              <a:rPr lang="en-US" sz="1200" dirty="0" smtClean="0">
                <a:solidFill>
                  <a:srgbClr val="16263C"/>
                </a:solidFill>
                <a:latin typeface="Arial" pitchFamily="34" charset="0"/>
              </a:rPr>
              <a:t>Flexible secure access</a:t>
            </a:r>
          </a:p>
          <a:p>
            <a:pPr marL="179388" lvl="1" indent="-179388" defTabSz="800100" eaLnBrk="0" hangingPunct="0">
              <a:lnSpc>
                <a:spcPct val="85000"/>
              </a:lnSpc>
              <a:spcAft>
                <a:spcPts val="600"/>
              </a:spcAft>
              <a:buClr>
                <a:schemeClr val="accent1">
                  <a:lumMod val="75000"/>
                </a:schemeClr>
              </a:buClr>
              <a:buSzPct val="100000"/>
              <a:buFont typeface="Wingdings" charset="2"/>
              <a:buChar char="§"/>
            </a:pPr>
            <a:r>
              <a:rPr lang="en-US" sz="1200" dirty="0" smtClean="0">
                <a:solidFill>
                  <a:srgbClr val="16263C"/>
                </a:solidFill>
                <a:latin typeface="Arial" pitchFamily="34" charset="0"/>
              </a:rPr>
              <a:t>Availability of </a:t>
            </a:r>
            <a:br>
              <a:rPr lang="en-US" sz="1200" dirty="0" smtClean="0">
                <a:solidFill>
                  <a:srgbClr val="16263C"/>
                </a:solidFill>
                <a:latin typeface="Arial" pitchFamily="34" charset="0"/>
              </a:rPr>
            </a:br>
            <a:r>
              <a:rPr lang="en-US" sz="1200" dirty="0" smtClean="0">
                <a:solidFill>
                  <a:srgbClr val="16263C"/>
                </a:solidFill>
                <a:latin typeface="Arial" pitchFamily="34" charset="0"/>
              </a:rPr>
              <a:t>desktops, applications and data 24/7</a:t>
            </a:r>
          </a:p>
          <a:p>
            <a:pPr marL="179388" lvl="1" indent="-179388" defTabSz="800100" eaLnBrk="0" hangingPunct="0">
              <a:lnSpc>
                <a:spcPct val="85000"/>
              </a:lnSpc>
              <a:spcAft>
                <a:spcPts val="600"/>
              </a:spcAft>
              <a:buClr>
                <a:schemeClr val="accent1">
                  <a:lumMod val="75000"/>
                </a:schemeClr>
              </a:buClr>
              <a:buSzPct val="100000"/>
              <a:buFont typeface="Wingdings" charset="2"/>
              <a:buChar char="§"/>
            </a:pPr>
            <a:r>
              <a:rPr lang="en-US" sz="1200" dirty="0" smtClean="0">
                <a:solidFill>
                  <a:srgbClr val="16263C"/>
                </a:solidFill>
                <a:latin typeface="Arial" pitchFamily="34" charset="0"/>
              </a:rPr>
              <a:t>Move locations and devices with a consistent user experience</a:t>
            </a:r>
          </a:p>
          <a:p>
            <a:pPr marL="179388" lvl="1" indent="-179388" defTabSz="800100" eaLnBrk="0" hangingPunct="0">
              <a:lnSpc>
                <a:spcPct val="85000"/>
              </a:lnSpc>
              <a:spcAft>
                <a:spcPts val="600"/>
              </a:spcAft>
              <a:buClr>
                <a:schemeClr val="accent1">
                  <a:lumMod val="75000"/>
                </a:schemeClr>
              </a:buClr>
              <a:buSzPct val="100000"/>
              <a:buFont typeface="Wingdings" charset="2"/>
              <a:buChar char="§"/>
            </a:pPr>
            <a:r>
              <a:rPr lang="en-US" sz="1200" dirty="0" smtClean="0">
                <a:solidFill>
                  <a:srgbClr val="16263C"/>
                </a:solidFill>
                <a:latin typeface="Arial" pitchFamily="34" charset="0"/>
              </a:rPr>
              <a:t>Optimized end-user experience</a:t>
            </a:r>
          </a:p>
        </p:txBody>
      </p:sp>
      <p:sp>
        <p:nvSpPr>
          <p:cNvPr id="7" name="AutoShape 6"/>
          <p:cNvSpPr>
            <a:spLocks noChangeArrowheads="1"/>
          </p:cNvSpPr>
          <p:nvPr>
            <p:custDataLst>
              <p:tags r:id="rId1"/>
            </p:custDataLst>
          </p:nvPr>
        </p:nvSpPr>
        <p:spPr bwMode="auto">
          <a:xfrm>
            <a:off x="325755" y="1371600"/>
            <a:ext cx="1847850" cy="264160"/>
          </a:xfrm>
          <a:prstGeom prst="roundRect">
            <a:avLst>
              <a:gd name="adj" fmla="val 14380"/>
            </a:avLst>
          </a:prstGeom>
          <a:gradFill rotWithShape="1">
            <a:gsLst>
              <a:gs pos="0">
                <a:schemeClr val="accent6"/>
              </a:gs>
              <a:gs pos="100000">
                <a:srgbClr val="000090"/>
              </a:gs>
            </a:gsLst>
            <a:lin ang="12420000" scaled="0"/>
          </a:gradFill>
          <a:ln w="63500" algn="ctr">
            <a:noFill/>
            <a:round/>
            <a:headEnd/>
            <a:tailEnd/>
          </a:ln>
          <a:effectLst>
            <a:outerShdw blurRad="25400" dist="25400" dir="2700000" algn="tl" rotWithShape="0">
              <a:prstClr val="black">
                <a:alpha val="25000"/>
              </a:prstClr>
            </a:outerShdw>
          </a:effectLst>
        </p:spPr>
        <p:txBody>
          <a:bodyPr lIns="82124" tIns="0" rIns="82124" bIns="0" anchor="ctr"/>
          <a:lstStyle/>
          <a:p>
            <a:pPr algn="l" defTabSz="814388" rtl="0" fontAlgn="base">
              <a:spcBef>
                <a:spcPct val="0"/>
              </a:spcBef>
              <a:spcAft>
                <a:spcPct val="0"/>
              </a:spcAft>
              <a:defRPr/>
            </a:pPr>
            <a:r>
              <a:rPr lang="en-US" sz="1200" b="1" kern="1200" dirty="0" smtClean="0">
                <a:solidFill>
                  <a:srgbClr val="FFFFFF"/>
                </a:solidFill>
                <a:effectLst>
                  <a:outerShdw blurRad="38100" dist="38100" dir="2700000" algn="tl">
                    <a:srgbClr val="000000">
                      <a:alpha val="43137"/>
                    </a:srgbClr>
                  </a:outerShdw>
                </a:effectLst>
                <a:latin typeface="Arial" charset="0"/>
                <a:ea typeface="+mn-ea"/>
                <a:cs typeface="+mn-cs"/>
              </a:rPr>
              <a:t>Challenges</a:t>
            </a:r>
            <a:endParaRPr lang="en-US" sz="1200" b="1" kern="1200" dirty="0">
              <a:solidFill>
                <a:srgbClr val="FFFFFF"/>
              </a:solidFill>
              <a:effectLst>
                <a:outerShdw blurRad="38100" dist="38100" dir="2700000" algn="tl">
                  <a:srgbClr val="000000">
                    <a:alpha val="43137"/>
                  </a:srgbClr>
                </a:outerShdw>
              </a:effectLst>
              <a:latin typeface="Arial" charset="0"/>
              <a:ea typeface="+mn-ea"/>
              <a:cs typeface="+mn-cs"/>
            </a:endParaRPr>
          </a:p>
        </p:txBody>
      </p:sp>
      <p:sp>
        <p:nvSpPr>
          <p:cNvPr id="8" name="AutoShape 6"/>
          <p:cNvSpPr>
            <a:spLocks noChangeArrowheads="1"/>
          </p:cNvSpPr>
          <p:nvPr>
            <p:custDataLst>
              <p:tags r:id="rId2"/>
            </p:custDataLst>
          </p:nvPr>
        </p:nvSpPr>
        <p:spPr bwMode="auto">
          <a:xfrm>
            <a:off x="325755" y="4124960"/>
            <a:ext cx="1847850" cy="264160"/>
          </a:xfrm>
          <a:prstGeom prst="roundRect">
            <a:avLst>
              <a:gd name="adj" fmla="val 14380"/>
            </a:avLst>
          </a:prstGeom>
          <a:gradFill rotWithShape="1">
            <a:gsLst>
              <a:gs pos="0">
                <a:schemeClr val="accent6"/>
              </a:gs>
              <a:gs pos="100000">
                <a:srgbClr val="000090"/>
              </a:gs>
            </a:gsLst>
            <a:lin ang="12420000" scaled="0"/>
          </a:gradFill>
          <a:ln w="63500" algn="ctr">
            <a:noFill/>
            <a:round/>
            <a:headEnd/>
            <a:tailEnd/>
          </a:ln>
          <a:effectLst>
            <a:outerShdw blurRad="25400" dist="25400" dir="2700000" algn="tl" rotWithShape="0">
              <a:prstClr val="black">
                <a:alpha val="25000"/>
              </a:prstClr>
            </a:outerShdw>
          </a:effectLst>
        </p:spPr>
        <p:txBody>
          <a:bodyPr lIns="82124" tIns="0" rIns="82124" bIns="0" anchor="ctr"/>
          <a:lstStyle/>
          <a:p>
            <a:pPr algn="l" defTabSz="814388" rtl="0" fontAlgn="base">
              <a:spcBef>
                <a:spcPct val="0"/>
              </a:spcBef>
              <a:spcAft>
                <a:spcPct val="0"/>
              </a:spcAft>
              <a:defRPr/>
            </a:pPr>
            <a:r>
              <a:rPr lang="en-US" sz="1200" b="1" kern="1200" dirty="0" smtClean="0">
                <a:solidFill>
                  <a:srgbClr val="FFFFFF"/>
                </a:solidFill>
                <a:effectLst>
                  <a:outerShdw blurRad="38100" dist="38100" dir="2700000" algn="tl">
                    <a:srgbClr val="000000">
                      <a:alpha val="43137"/>
                    </a:srgbClr>
                  </a:outerShdw>
                </a:effectLst>
                <a:latin typeface="Arial" charset="0"/>
                <a:ea typeface="+mn-ea"/>
                <a:cs typeface="+mn-cs"/>
              </a:rPr>
              <a:t>Benefits</a:t>
            </a:r>
            <a:endParaRPr lang="en-US" sz="1200" b="1" kern="1200" dirty="0">
              <a:solidFill>
                <a:srgbClr val="FFFFFF"/>
              </a:solidFill>
              <a:effectLst>
                <a:outerShdw blurRad="38100" dist="38100" dir="2700000" algn="tl">
                  <a:srgbClr val="000000">
                    <a:alpha val="43137"/>
                  </a:srgbClr>
                </a:outerShdw>
              </a:effectLst>
              <a:latin typeface="Arial" charset="0"/>
              <a:ea typeface="+mn-ea"/>
              <a:cs typeface="+mn-cs"/>
            </a:endParaRPr>
          </a:p>
        </p:txBody>
      </p:sp>
      <p:sp>
        <p:nvSpPr>
          <p:cNvPr id="9" name="AutoShape 6"/>
          <p:cNvSpPr>
            <a:spLocks noChangeArrowheads="1"/>
          </p:cNvSpPr>
          <p:nvPr>
            <p:custDataLst>
              <p:tags r:id="rId3"/>
            </p:custDataLst>
          </p:nvPr>
        </p:nvSpPr>
        <p:spPr bwMode="auto">
          <a:xfrm>
            <a:off x="2346961" y="1371600"/>
            <a:ext cx="6471920" cy="264160"/>
          </a:xfrm>
          <a:prstGeom prst="roundRect">
            <a:avLst>
              <a:gd name="adj" fmla="val 14380"/>
            </a:avLst>
          </a:prstGeom>
          <a:gradFill rotWithShape="1">
            <a:gsLst>
              <a:gs pos="0">
                <a:schemeClr val="accent6"/>
              </a:gs>
              <a:gs pos="100000">
                <a:srgbClr val="000090"/>
              </a:gs>
            </a:gsLst>
            <a:lin ang="12420000" scaled="0"/>
          </a:gradFill>
          <a:ln w="63500" algn="ctr">
            <a:noFill/>
            <a:round/>
            <a:headEnd/>
            <a:tailEnd/>
          </a:ln>
          <a:effectLst>
            <a:outerShdw blurRad="25400" dist="25400" dir="2700000" algn="tl" rotWithShape="0">
              <a:prstClr val="black">
                <a:alpha val="25000"/>
              </a:prstClr>
            </a:outerShdw>
          </a:effectLst>
        </p:spPr>
        <p:txBody>
          <a:bodyPr lIns="82124" tIns="0" rIns="82124" bIns="0" anchor="ctr"/>
          <a:lstStyle/>
          <a:p>
            <a:pPr algn="l" defTabSz="814388" rtl="0" fontAlgn="base">
              <a:spcBef>
                <a:spcPct val="0"/>
              </a:spcBef>
              <a:spcAft>
                <a:spcPct val="0"/>
              </a:spcAft>
              <a:defRPr/>
            </a:pPr>
            <a:r>
              <a:rPr lang="en-US" sz="1200" b="1" kern="1200" dirty="0" smtClean="0">
                <a:solidFill>
                  <a:srgbClr val="FFFFFF"/>
                </a:solidFill>
                <a:effectLst>
                  <a:outerShdw blurRad="38100" dist="38100" dir="2700000" algn="tl">
                    <a:srgbClr val="000000">
                      <a:alpha val="43137"/>
                    </a:srgbClr>
                  </a:outerShdw>
                </a:effectLst>
                <a:latin typeface="Arial" charset="0"/>
                <a:ea typeface="+mn-ea"/>
                <a:cs typeface="+mn-cs"/>
              </a:rPr>
              <a:t>Scenario</a:t>
            </a:r>
            <a:endParaRPr lang="en-US" sz="1200" b="1" kern="1200" dirty="0">
              <a:solidFill>
                <a:srgbClr val="FFFFFF"/>
              </a:solidFill>
              <a:effectLst>
                <a:outerShdw blurRad="38100" dist="38100" dir="2700000" algn="tl">
                  <a:srgbClr val="000000">
                    <a:alpha val="43137"/>
                  </a:srgbClr>
                </a:outerShdw>
              </a:effectLst>
              <a:latin typeface="Arial" charset="0"/>
              <a:ea typeface="+mn-ea"/>
              <a:cs typeface="+mn-cs"/>
            </a:endParaRPr>
          </a:p>
        </p:txBody>
      </p:sp>
      <p:pic>
        <p:nvPicPr>
          <p:cNvPr id="10" name="Picture 9" descr="phone.png"/>
          <p:cNvPicPr>
            <a:picLocks noChangeAspect="1"/>
          </p:cNvPicPr>
          <p:nvPr/>
        </p:nvPicPr>
        <p:blipFill>
          <a:blip r:embed="rId7" cstate="print"/>
          <a:stretch>
            <a:fillRect/>
          </a:stretch>
        </p:blipFill>
        <p:spPr>
          <a:xfrm>
            <a:off x="7125630" y="1771774"/>
            <a:ext cx="1526758" cy="1204140"/>
          </a:xfrm>
          <a:prstGeom prst="rect">
            <a:avLst/>
          </a:prstGeom>
        </p:spPr>
      </p:pic>
    </p:spTree>
    <p:extLst>
      <p:ext uri="{BB962C8B-B14F-4D97-AF65-F5344CB8AC3E}">
        <p14:creationId xmlns:p14="http://schemas.microsoft.com/office/powerpoint/2010/main" val="3915145467"/>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4001868" y="-783770"/>
            <a:ext cx="5864019" cy="8808422"/>
            <a:chOff x="0" y="2770332"/>
            <a:chExt cx="9144000" cy="3884468"/>
          </a:xfrm>
        </p:grpSpPr>
        <p:grpSp>
          <p:nvGrpSpPr>
            <p:cNvPr id="3" name="Group 6"/>
            <p:cNvGrpSpPr/>
            <p:nvPr/>
          </p:nvGrpSpPr>
          <p:grpSpPr>
            <a:xfrm>
              <a:off x="0" y="2770332"/>
              <a:ext cx="4644218" cy="3884468"/>
              <a:chOff x="5181600" y="1778000"/>
              <a:chExt cx="3492500" cy="4203700"/>
            </a:xfrm>
          </p:grpSpPr>
          <p:sp>
            <p:nvSpPr>
              <p:cNvPr id="12" name="Rectangle 11"/>
              <p:cNvSpPr/>
              <p:nvPr/>
            </p:nvSpPr>
            <p:spPr>
              <a:xfrm>
                <a:off x="5623180" y="1778000"/>
                <a:ext cx="1723770" cy="4013199"/>
              </a:xfrm>
              <a:prstGeom prst="rect">
                <a:avLst/>
              </a:prstGeom>
              <a:gradFill>
                <a:gsLst>
                  <a:gs pos="0">
                    <a:schemeClr val="tx2">
                      <a:lumMod val="60000"/>
                      <a:lumOff val="40000"/>
                      <a:alpha val="0"/>
                    </a:schemeClr>
                  </a:gs>
                  <a:gs pos="53000">
                    <a:schemeClr val="tx2">
                      <a:alpha val="58000"/>
                    </a:schemeClr>
                  </a:gs>
                  <a:gs pos="100000">
                    <a:schemeClr val="tx2">
                      <a:alpha val="2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3" name="Rectangle 12"/>
              <p:cNvSpPr/>
              <p:nvPr/>
            </p:nvSpPr>
            <p:spPr>
              <a:xfrm>
                <a:off x="5181600" y="2159000"/>
                <a:ext cx="802873" cy="3098800"/>
              </a:xfrm>
              <a:prstGeom prst="rect">
                <a:avLst/>
              </a:prstGeom>
              <a:gradFill>
                <a:gsLst>
                  <a:gs pos="0">
                    <a:schemeClr val="tx2">
                      <a:lumMod val="60000"/>
                      <a:lumOff val="40000"/>
                      <a:alpha val="0"/>
                    </a:schemeClr>
                  </a:gs>
                  <a:gs pos="53000">
                    <a:schemeClr val="tx2">
                      <a:alpha val="58000"/>
                    </a:schemeClr>
                  </a:gs>
                  <a:gs pos="100000">
                    <a:schemeClr val="tx2">
                      <a:alpha val="2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4" name="Rectangle 13"/>
              <p:cNvSpPr/>
              <p:nvPr/>
            </p:nvSpPr>
            <p:spPr>
              <a:xfrm>
                <a:off x="7188200" y="1892300"/>
                <a:ext cx="1485900" cy="3810000"/>
              </a:xfrm>
              <a:prstGeom prst="rect">
                <a:avLst/>
              </a:prstGeom>
              <a:gradFill>
                <a:gsLst>
                  <a:gs pos="0">
                    <a:schemeClr val="tx2">
                      <a:lumMod val="60000"/>
                      <a:lumOff val="40000"/>
                      <a:alpha val="0"/>
                    </a:schemeClr>
                  </a:gs>
                  <a:gs pos="53000">
                    <a:schemeClr val="accent1">
                      <a:alpha val="37000"/>
                    </a:schemeClr>
                  </a:gs>
                  <a:gs pos="100000">
                    <a:schemeClr val="tx2">
                      <a:alpha val="2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5" name="Rectangle 14"/>
              <p:cNvSpPr/>
              <p:nvPr/>
            </p:nvSpPr>
            <p:spPr>
              <a:xfrm>
                <a:off x="6743700" y="2019300"/>
                <a:ext cx="952500" cy="3962400"/>
              </a:xfrm>
              <a:prstGeom prst="rect">
                <a:avLst/>
              </a:prstGeom>
              <a:gradFill>
                <a:gsLst>
                  <a:gs pos="0">
                    <a:schemeClr val="tx2">
                      <a:lumMod val="60000"/>
                      <a:lumOff val="40000"/>
                      <a:alpha val="0"/>
                    </a:schemeClr>
                  </a:gs>
                  <a:gs pos="53000">
                    <a:schemeClr val="accent1">
                      <a:alpha val="37000"/>
                    </a:schemeClr>
                  </a:gs>
                  <a:gs pos="100000">
                    <a:schemeClr val="tx2">
                      <a:alpha val="2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grpSp>
          <p:nvGrpSpPr>
            <p:cNvPr id="4" name="Group 13"/>
            <p:cNvGrpSpPr/>
            <p:nvPr/>
          </p:nvGrpSpPr>
          <p:grpSpPr>
            <a:xfrm>
              <a:off x="3880656" y="2770332"/>
              <a:ext cx="5263342" cy="3884468"/>
              <a:chOff x="5181600" y="1778000"/>
              <a:chExt cx="3492500" cy="4203700"/>
            </a:xfrm>
          </p:grpSpPr>
          <p:sp>
            <p:nvSpPr>
              <p:cNvPr id="8" name="Rectangle 7"/>
              <p:cNvSpPr/>
              <p:nvPr/>
            </p:nvSpPr>
            <p:spPr>
              <a:xfrm>
                <a:off x="5623180" y="1778000"/>
                <a:ext cx="1723770" cy="4013199"/>
              </a:xfrm>
              <a:prstGeom prst="rect">
                <a:avLst/>
              </a:prstGeom>
              <a:gradFill>
                <a:gsLst>
                  <a:gs pos="0">
                    <a:schemeClr val="tx2">
                      <a:lumMod val="60000"/>
                      <a:lumOff val="40000"/>
                      <a:alpha val="0"/>
                    </a:schemeClr>
                  </a:gs>
                  <a:gs pos="53000">
                    <a:schemeClr val="tx2">
                      <a:alpha val="58000"/>
                    </a:schemeClr>
                  </a:gs>
                  <a:gs pos="100000">
                    <a:schemeClr val="tx2">
                      <a:alpha val="2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9" name="Rectangle 8"/>
              <p:cNvSpPr/>
              <p:nvPr/>
            </p:nvSpPr>
            <p:spPr>
              <a:xfrm>
                <a:off x="5181600" y="2159000"/>
                <a:ext cx="802873" cy="3098800"/>
              </a:xfrm>
              <a:prstGeom prst="rect">
                <a:avLst/>
              </a:prstGeom>
              <a:gradFill>
                <a:gsLst>
                  <a:gs pos="0">
                    <a:schemeClr val="tx2">
                      <a:lumMod val="60000"/>
                      <a:lumOff val="40000"/>
                      <a:alpha val="0"/>
                    </a:schemeClr>
                  </a:gs>
                  <a:gs pos="53000">
                    <a:schemeClr val="tx2">
                      <a:alpha val="58000"/>
                    </a:schemeClr>
                  </a:gs>
                  <a:gs pos="100000">
                    <a:schemeClr val="tx2">
                      <a:alpha val="2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0" name="Rectangle 9"/>
              <p:cNvSpPr/>
              <p:nvPr/>
            </p:nvSpPr>
            <p:spPr>
              <a:xfrm>
                <a:off x="7188200" y="1892300"/>
                <a:ext cx="1485900" cy="3810000"/>
              </a:xfrm>
              <a:prstGeom prst="rect">
                <a:avLst/>
              </a:prstGeom>
              <a:gradFill>
                <a:gsLst>
                  <a:gs pos="0">
                    <a:schemeClr val="tx2">
                      <a:lumMod val="60000"/>
                      <a:lumOff val="40000"/>
                      <a:alpha val="0"/>
                    </a:schemeClr>
                  </a:gs>
                  <a:gs pos="53000">
                    <a:schemeClr val="accent1">
                      <a:alpha val="37000"/>
                    </a:schemeClr>
                  </a:gs>
                  <a:gs pos="100000">
                    <a:schemeClr val="tx2">
                      <a:alpha val="2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1" name="Rectangle 10"/>
              <p:cNvSpPr/>
              <p:nvPr/>
            </p:nvSpPr>
            <p:spPr>
              <a:xfrm>
                <a:off x="6743700" y="2019300"/>
                <a:ext cx="952500" cy="3962400"/>
              </a:xfrm>
              <a:prstGeom prst="rect">
                <a:avLst/>
              </a:prstGeom>
              <a:gradFill>
                <a:gsLst>
                  <a:gs pos="0">
                    <a:schemeClr val="tx2">
                      <a:lumMod val="60000"/>
                      <a:lumOff val="40000"/>
                      <a:alpha val="0"/>
                    </a:schemeClr>
                  </a:gs>
                  <a:gs pos="53000">
                    <a:schemeClr val="accent1">
                      <a:alpha val="37000"/>
                    </a:schemeClr>
                  </a:gs>
                  <a:gs pos="100000">
                    <a:schemeClr val="tx2">
                      <a:alpha val="2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grpSp>
      <p:sp>
        <p:nvSpPr>
          <p:cNvPr id="19" name="Title 1"/>
          <p:cNvSpPr txBox="1">
            <a:spLocks/>
          </p:cNvSpPr>
          <p:nvPr/>
        </p:nvSpPr>
        <p:spPr>
          <a:xfrm>
            <a:off x="221393" y="1975381"/>
            <a:ext cx="3780475" cy="2907239"/>
          </a:xfrm>
          <a:prstGeom prst="rect">
            <a:avLst/>
          </a:prstGeom>
        </p:spPr>
        <p:txBody>
          <a:bodyPr anchor="ctr"/>
          <a:lstStyle/>
          <a:p>
            <a:pPr lvl="0">
              <a:lnSpc>
                <a:spcPct val="80000"/>
              </a:lnSpc>
              <a:spcBef>
                <a:spcPct val="0"/>
              </a:spcBef>
            </a:pPr>
            <a:r>
              <a:rPr lang="en-US" sz="3600" spc="-100" dirty="0" smtClean="0">
                <a:solidFill>
                  <a:srgbClr val="873CBA"/>
                </a:solidFill>
                <a:latin typeface="+mj-lt"/>
                <a:ea typeface="+mj-ea"/>
                <a:cs typeface="+mj-cs"/>
              </a:rPr>
              <a:t>Architectural Foundation </a:t>
            </a:r>
          </a:p>
          <a:p>
            <a:pPr lvl="0">
              <a:lnSpc>
                <a:spcPct val="80000"/>
              </a:lnSpc>
              <a:spcBef>
                <a:spcPct val="0"/>
              </a:spcBef>
            </a:pPr>
            <a:endParaRPr lang="en-US" sz="3600" spc="-100" dirty="0" smtClean="0">
              <a:solidFill>
                <a:srgbClr val="873CBA"/>
              </a:solidFill>
              <a:latin typeface="+mj-lt"/>
              <a:ea typeface="+mj-ea"/>
              <a:cs typeface="+mj-cs"/>
            </a:endParaRPr>
          </a:p>
          <a:p>
            <a:pPr lvl="0">
              <a:lnSpc>
                <a:spcPct val="80000"/>
              </a:lnSpc>
              <a:spcBef>
                <a:spcPct val="0"/>
              </a:spcBef>
            </a:pPr>
            <a:r>
              <a:rPr lang="en-US" sz="3600" spc="-100" dirty="0" smtClean="0">
                <a:solidFill>
                  <a:srgbClr val="873CBA"/>
                </a:solidFill>
                <a:latin typeface="+mj-lt"/>
                <a:ea typeface="+mj-ea"/>
                <a:cs typeface="+mj-cs"/>
              </a:rPr>
              <a:t>Journey to Virtualization Experience Infrastructure (</a:t>
            </a:r>
            <a:r>
              <a:rPr lang="en-US" sz="3600" spc="-100" dirty="0" err="1" smtClean="0">
                <a:solidFill>
                  <a:srgbClr val="873CBA"/>
                </a:solidFill>
                <a:latin typeface="+mj-lt"/>
                <a:ea typeface="+mj-ea"/>
                <a:cs typeface="+mj-cs"/>
              </a:rPr>
              <a:t>VXI</a:t>
            </a:r>
            <a:r>
              <a:rPr lang="en-US" sz="3600" spc="-100" dirty="0" smtClean="0">
                <a:solidFill>
                  <a:srgbClr val="873CBA"/>
                </a:solidFill>
                <a:latin typeface="+mj-lt"/>
                <a:ea typeface="+mj-ea"/>
                <a:cs typeface="+mj-cs"/>
              </a:rPr>
              <a:t>)</a:t>
            </a:r>
          </a:p>
        </p:txBody>
      </p:sp>
      <p:sp>
        <p:nvSpPr>
          <p:cNvPr id="21" name="Rectangle 10"/>
          <p:cNvSpPr>
            <a:spLocks noChangeArrowheads="1"/>
          </p:cNvSpPr>
          <p:nvPr/>
        </p:nvSpPr>
        <p:spPr bwMode="auto">
          <a:xfrm>
            <a:off x="5310188" y="4476750"/>
            <a:ext cx="3833812" cy="2381250"/>
          </a:xfrm>
          <a:prstGeom prst="rect">
            <a:avLst/>
          </a:prstGeom>
          <a:solidFill>
            <a:schemeClr val="bg1">
              <a:alpha val="30000"/>
            </a:schemeClr>
          </a:solidFill>
          <a:ln w="9525" algn="ctr">
            <a:noFill/>
            <a:miter lim="800000"/>
            <a:headEnd/>
            <a:tailEnd/>
          </a:ln>
        </p:spPr>
        <p:txBody>
          <a:bodyPr wrap="none" lIns="73025" tIns="36512" rIns="73025" bIns="36512" anchor="ctr"/>
          <a:lstStyle/>
          <a:p>
            <a:pPr eaLnBrk="0" hangingPunct="0">
              <a:lnSpc>
                <a:spcPct val="90000"/>
              </a:lnSpc>
              <a:defRPr/>
            </a:pPr>
            <a:endParaRPr lang="en-US" sz="2400" dirty="0">
              <a:solidFill>
                <a:srgbClr val="FFFFFF"/>
              </a:solidFill>
              <a:ea typeface="MS PGothic" pitchFamily="34" charset="-128"/>
              <a:cs typeface="Arial" charset="0"/>
            </a:endParaRPr>
          </a:p>
        </p:txBody>
      </p:sp>
      <p:sp>
        <p:nvSpPr>
          <p:cNvPr id="18" name="Rectangle 10"/>
          <p:cNvSpPr>
            <a:spLocks noChangeArrowheads="1"/>
          </p:cNvSpPr>
          <p:nvPr/>
        </p:nvSpPr>
        <p:spPr bwMode="auto">
          <a:xfrm>
            <a:off x="5310188" y="4476750"/>
            <a:ext cx="3833812" cy="2381250"/>
          </a:xfrm>
          <a:prstGeom prst="rect">
            <a:avLst/>
          </a:prstGeom>
          <a:solidFill>
            <a:schemeClr val="bg1">
              <a:alpha val="30000"/>
            </a:schemeClr>
          </a:solidFill>
          <a:ln w="9525">
            <a:noFill/>
            <a:miter lim="800000"/>
            <a:headEnd/>
            <a:tailEnd/>
          </a:ln>
        </p:spPr>
        <p:txBody>
          <a:bodyPr wrap="none" lIns="73025" tIns="36512" rIns="73025" bIns="36512" anchor="ctr"/>
          <a:lstStyle/>
          <a:p>
            <a:pPr>
              <a:defRPr/>
            </a:pPr>
            <a:endParaRPr lang="en-US" dirty="0">
              <a:solidFill>
                <a:srgbClr val="FFFFFF"/>
              </a:solidFill>
              <a:ea typeface="ＭＳ Ｐゴシック" charset="-128"/>
              <a:cs typeface="ＭＳ Ｐゴシック" charset="-128"/>
            </a:endParaRPr>
          </a:p>
        </p:txBody>
      </p:sp>
      <p:sp>
        <p:nvSpPr>
          <p:cNvPr id="23" name="Rectangle 10"/>
          <p:cNvSpPr>
            <a:spLocks noChangeArrowheads="1"/>
          </p:cNvSpPr>
          <p:nvPr/>
        </p:nvSpPr>
        <p:spPr bwMode="auto">
          <a:xfrm>
            <a:off x="5303838" y="0"/>
            <a:ext cx="3840162" cy="2095500"/>
          </a:xfrm>
          <a:prstGeom prst="rect">
            <a:avLst/>
          </a:prstGeom>
          <a:solidFill>
            <a:schemeClr val="bg1">
              <a:alpha val="30000"/>
            </a:schemeClr>
          </a:solidFill>
          <a:ln w="9525">
            <a:noFill/>
            <a:miter lim="800000"/>
            <a:headEnd/>
            <a:tailEnd/>
          </a:ln>
        </p:spPr>
        <p:txBody>
          <a:bodyPr wrap="none" lIns="73025" tIns="36512" rIns="73025" bIns="36512" anchor="ctr"/>
          <a:lstStyle/>
          <a:p>
            <a:pPr>
              <a:defRPr/>
            </a:pPr>
            <a:endParaRPr lang="en-US" dirty="0">
              <a:solidFill>
                <a:srgbClr val="FFFFFF"/>
              </a:solidFill>
              <a:ea typeface="ＭＳ Ｐゴシック" charset="-128"/>
              <a:cs typeface="ＭＳ Ｐゴシック" charset="-128"/>
            </a:endParaRPr>
          </a:p>
        </p:txBody>
      </p:sp>
      <p:pic>
        <p:nvPicPr>
          <p:cNvPr id="20" name="Picture 23" descr="HAE13255.jpg"/>
          <p:cNvPicPr>
            <a:picLocks noChangeAspect="1"/>
          </p:cNvPicPr>
          <p:nvPr/>
        </p:nvPicPr>
        <p:blipFill>
          <a:blip r:embed="rId3" cstate="print"/>
          <a:srcRect l="35001" t="227" r="16389" b="-397"/>
          <a:stretch>
            <a:fillRect/>
          </a:stretch>
        </p:blipFill>
        <p:spPr bwMode="auto">
          <a:xfrm>
            <a:off x="4143375" y="-1"/>
            <a:ext cx="5050014" cy="6925733"/>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7"/>
          <p:cNvSpPr>
            <a:spLocks noGrp="1" noChangeArrowheads="1"/>
          </p:cNvSpPr>
          <p:nvPr>
            <p:ph type="title"/>
          </p:nvPr>
        </p:nvSpPr>
        <p:spPr/>
        <p:txBody>
          <a:bodyPr/>
          <a:lstStyle/>
          <a:p>
            <a:r>
              <a:rPr lang="en-US" sz="3200" dirty="0" smtClean="0"/>
              <a:t>Cisco Desktop Virtualization for Government</a:t>
            </a:r>
            <a:r>
              <a:rPr lang="en-US" sz="5400" dirty="0" smtClean="0"/>
              <a:t/>
            </a:r>
            <a:br>
              <a:rPr lang="en-US" sz="5400" dirty="0" smtClean="0"/>
            </a:br>
            <a:r>
              <a:rPr lang="en-US" sz="2400" dirty="0" smtClean="0"/>
              <a:t>Journey to Virtualization Experience Infrastructure (</a:t>
            </a:r>
            <a:r>
              <a:rPr lang="en-US" sz="2400" dirty="0" err="1" smtClean="0"/>
              <a:t>VXI</a:t>
            </a:r>
            <a:r>
              <a:rPr lang="en-US" sz="2400" dirty="0" smtClean="0"/>
              <a:t>)</a:t>
            </a:r>
            <a:endParaRPr lang="en-US" dirty="0" smtClean="0"/>
          </a:p>
        </p:txBody>
      </p:sp>
      <p:cxnSp>
        <p:nvCxnSpPr>
          <p:cNvPr id="34" name="Straight Connector 33"/>
          <p:cNvCxnSpPr/>
          <p:nvPr/>
        </p:nvCxnSpPr>
        <p:spPr>
          <a:xfrm rot="5400000">
            <a:off x="900509" y="5461397"/>
            <a:ext cx="1651794" cy="1588"/>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rot="5400000">
            <a:off x="854868" y="2267744"/>
            <a:ext cx="1487488" cy="1588"/>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rot="10800000">
            <a:off x="-393700" y="3013870"/>
            <a:ext cx="4419600" cy="1588"/>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rot="10800000">
            <a:off x="-393700" y="4639470"/>
            <a:ext cx="4419600" cy="1588"/>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rot="5400000">
            <a:off x="1634727" y="3823891"/>
            <a:ext cx="1627982" cy="1588"/>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3" name="Picture 7" descr="training_p04"/>
          <p:cNvPicPr>
            <a:picLocks noChangeAspect="1" noChangeArrowheads="1"/>
          </p:cNvPicPr>
          <p:nvPr/>
        </p:nvPicPr>
        <p:blipFill>
          <a:blip r:embed="rId3" cstate="print"/>
          <a:srcRect l="18180" b="26984"/>
          <a:stretch>
            <a:fillRect/>
          </a:stretch>
        </p:blipFill>
        <p:spPr bwMode="auto">
          <a:xfrm>
            <a:off x="123825" y="4652151"/>
            <a:ext cx="1733549" cy="2005824"/>
          </a:xfrm>
          <a:prstGeom prst="rect">
            <a:avLst/>
          </a:prstGeom>
          <a:noFill/>
          <a:ln w="9525">
            <a:noFill/>
            <a:miter lim="800000"/>
            <a:headEnd/>
            <a:tailEnd/>
          </a:ln>
        </p:spPr>
      </p:pic>
      <p:pic>
        <p:nvPicPr>
          <p:cNvPr id="33" name="Picture 32" descr="MAG29950.jpg"/>
          <p:cNvPicPr>
            <a:picLocks noChangeAspect="1"/>
          </p:cNvPicPr>
          <p:nvPr/>
        </p:nvPicPr>
        <p:blipFill>
          <a:blip r:embed="rId4" cstate="print"/>
          <a:srcRect r="9455"/>
          <a:stretch>
            <a:fillRect/>
          </a:stretch>
        </p:blipFill>
        <p:spPr>
          <a:xfrm>
            <a:off x="1719995" y="1436724"/>
            <a:ext cx="2366229" cy="1563649"/>
          </a:xfrm>
          <a:prstGeom prst="rect">
            <a:avLst/>
          </a:prstGeom>
        </p:spPr>
      </p:pic>
      <p:pic>
        <p:nvPicPr>
          <p:cNvPr id="37" name="Picture 36" descr="G1.jpg"/>
          <p:cNvPicPr>
            <a:picLocks noChangeAspect="1"/>
          </p:cNvPicPr>
          <p:nvPr/>
        </p:nvPicPr>
        <p:blipFill>
          <a:blip r:embed="rId5" cstate="print"/>
          <a:srcRect l="18085" t="9120" r="34462" b="18792"/>
          <a:stretch>
            <a:fillRect/>
          </a:stretch>
        </p:blipFill>
        <p:spPr>
          <a:xfrm>
            <a:off x="133350" y="1438275"/>
            <a:ext cx="1561219" cy="1581150"/>
          </a:xfrm>
          <a:prstGeom prst="rect">
            <a:avLst/>
          </a:prstGeom>
        </p:spPr>
      </p:pic>
      <p:pic>
        <p:nvPicPr>
          <p:cNvPr id="35" name="Picture 3"/>
          <p:cNvPicPr>
            <a:picLocks noChangeAspect="1" noChangeArrowheads="1"/>
          </p:cNvPicPr>
          <p:nvPr/>
        </p:nvPicPr>
        <p:blipFill>
          <a:blip r:embed="rId6" cstate="print"/>
          <a:srcRect r="22881"/>
          <a:stretch>
            <a:fillRect/>
          </a:stretch>
        </p:blipFill>
        <p:spPr bwMode="auto">
          <a:xfrm>
            <a:off x="114299" y="3068405"/>
            <a:ext cx="1788459" cy="1551220"/>
          </a:xfrm>
          <a:prstGeom prst="rect">
            <a:avLst/>
          </a:prstGeom>
          <a:noFill/>
          <a:ln w="9525">
            <a:noFill/>
            <a:miter lim="800000"/>
            <a:headEnd/>
            <a:tailEnd/>
          </a:ln>
        </p:spPr>
      </p:pic>
      <p:pic>
        <p:nvPicPr>
          <p:cNvPr id="39" name="Picture 38" descr="F10.jpg"/>
          <p:cNvPicPr>
            <a:picLocks noChangeAspect="1"/>
          </p:cNvPicPr>
          <p:nvPr/>
        </p:nvPicPr>
        <p:blipFill>
          <a:blip r:embed="rId7" cstate="print"/>
          <a:srcRect r="8980"/>
          <a:stretch>
            <a:fillRect/>
          </a:stretch>
        </p:blipFill>
        <p:spPr>
          <a:xfrm>
            <a:off x="1885241" y="4648200"/>
            <a:ext cx="2258011" cy="1485028"/>
          </a:xfrm>
          <a:prstGeom prst="rect">
            <a:avLst/>
          </a:prstGeom>
        </p:spPr>
      </p:pic>
      <p:pic>
        <p:nvPicPr>
          <p:cNvPr id="24" name="Picture 23" descr="G5-back.jpg"/>
          <p:cNvPicPr>
            <a:picLocks noChangeAspect="1"/>
          </p:cNvPicPr>
          <p:nvPr/>
        </p:nvPicPr>
        <p:blipFill>
          <a:blip r:embed="rId8" cstate="print"/>
          <a:srcRect r="1205" b="10542"/>
          <a:stretch>
            <a:fillRect/>
          </a:stretch>
        </p:blipFill>
        <p:spPr>
          <a:xfrm>
            <a:off x="1946276" y="3042967"/>
            <a:ext cx="2159000" cy="1563958"/>
          </a:xfrm>
          <a:prstGeom prst="rect">
            <a:avLst/>
          </a:prstGeom>
        </p:spPr>
      </p:pic>
      <p:sp>
        <p:nvSpPr>
          <p:cNvPr id="25" name="Rectangle 24"/>
          <p:cNvSpPr/>
          <p:nvPr/>
        </p:nvSpPr>
        <p:spPr>
          <a:xfrm>
            <a:off x="1007836" y="1417320"/>
            <a:ext cx="3141980" cy="4881880"/>
          </a:xfrm>
          <a:prstGeom prst="rect">
            <a:avLst/>
          </a:prstGeom>
          <a:gradFill flip="none" rotWithShape="1">
            <a:gsLst>
              <a:gs pos="0">
                <a:schemeClr val="bg1">
                  <a:alpha val="0"/>
                </a:schemeClr>
              </a:gs>
              <a:gs pos="100000">
                <a:schemeClr val="bg1"/>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sp>
      <p:sp>
        <p:nvSpPr>
          <p:cNvPr id="26" name="Rectangle 32"/>
          <p:cNvSpPr>
            <a:spLocks noChangeArrowheads="1"/>
          </p:cNvSpPr>
          <p:nvPr/>
        </p:nvSpPr>
        <p:spPr bwMode="auto">
          <a:xfrm>
            <a:off x="4427538" y="1731963"/>
            <a:ext cx="4392612" cy="719137"/>
          </a:xfrm>
          <a:prstGeom prst="rect">
            <a:avLst/>
          </a:prstGeom>
          <a:gradFill rotWithShape="1">
            <a:gsLst>
              <a:gs pos="0">
                <a:schemeClr val="accent6">
                  <a:lumMod val="60000"/>
                  <a:lumOff val="40000"/>
                </a:schemeClr>
              </a:gs>
              <a:gs pos="76000">
                <a:schemeClr val="accent6">
                  <a:lumMod val="75000"/>
                </a:schemeClr>
              </a:gs>
            </a:gsLst>
            <a:lin ang="5400000" scaled="1"/>
          </a:gradFill>
          <a:ln w="28575" algn="ctr">
            <a:gradFill flip="none" rotWithShape="1">
              <a:gsLst>
                <a:gs pos="100000">
                  <a:srgbClr val="000090"/>
                </a:gs>
                <a:gs pos="0">
                  <a:schemeClr val="accent6">
                    <a:lumMod val="40000"/>
                    <a:lumOff val="60000"/>
                  </a:schemeClr>
                </a:gs>
              </a:gsLst>
              <a:lin ang="0" scaled="1"/>
              <a:tileRect/>
            </a:gradFill>
            <a:miter lim="800000"/>
            <a:headEnd/>
            <a:tailEnd/>
          </a:ln>
        </p:spPr>
        <p:txBody>
          <a:bodyPr lIns="82124" tIns="41061" rIns="82124" bIns="41061" anchor="ctr"/>
          <a:lstStyle/>
          <a:p>
            <a:pPr marL="342900" algn="l" defTabSz="814388" eaLnBrk="0" hangingPunct="0">
              <a:lnSpc>
                <a:spcPct val="90000"/>
              </a:lnSpc>
            </a:pPr>
            <a:r>
              <a:rPr lang="en-US" sz="1800" dirty="0" smtClean="0">
                <a:solidFill>
                  <a:schemeClr val="bg1"/>
                </a:solidFill>
              </a:rPr>
              <a:t>Trends and Challenges</a:t>
            </a:r>
            <a:endParaRPr lang="en-US" sz="1800" dirty="0">
              <a:solidFill>
                <a:schemeClr val="bg1"/>
              </a:solidFill>
            </a:endParaRPr>
          </a:p>
        </p:txBody>
      </p:sp>
      <p:sp>
        <p:nvSpPr>
          <p:cNvPr id="27" name="Rectangle 33"/>
          <p:cNvSpPr>
            <a:spLocks noChangeArrowheads="1"/>
          </p:cNvSpPr>
          <p:nvPr/>
        </p:nvSpPr>
        <p:spPr bwMode="auto">
          <a:xfrm>
            <a:off x="4427538" y="2722563"/>
            <a:ext cx="4392612" cy="719137"/>
          </a:xfrm>
          <a:prstGeom prst="rect">
            <a:avLst/>
          </a:prstGeom>
          <a:gradFill rotWithShape="1">
            <a:gsLst>
              <a:gs pos="0">
                <a:schemeClr val="accent6">
                  <a:lumMod val="60000"/>
                  <a:lumOff val="40000"/>
                </a:schemeClr>
              </a:gs>
              <a:gs pos="76000">
                <a:schemeClr val="accent6">
                  <a:lumMod val="75000"/>
                </a:schemeClr>
              </a:gs>
            </a:gsLst>
            <a:lin ang="5400000" scaled="1"/>
          </a:gradFill>
          <a:ln w="28575" algn="ctr">
            <a:gradFill flip="none" rotWithShape="1">
              <a:gsLst>
                <a:gs pos="100000">
                  <a:srgbClr val="000090"/>
                </a:gs>
                <a:gs pos="0">
                  <a:schemeClr val="accent6">
                    <a:lumMod val="40000"/>
                    <a:lumOff val="60000"/>
                  </a:schemeClr>
                </a:gs>
              </a:gsLst>
              <a:lin ang="0" scaled="1"/>
              <a:tileRect/>
            </a:gradFill>
            <a:miter lim="800000"/>
            <a:headEnd/>
            <a:tailEnd/>
          </a:ln>
        </p:spPr>
        <p:txBody>
          <a:bodyPr lIns="82124" tIns="41061" rIns="82124" bIns="41061" anchor="ctr"/>
          <a:lstStyle/>
          <a:p>
            <a:pPr marL="342900" algn="l" defTabSz="814388" eaLnBrk="0" hangingPunct="0">
              <a:lnSpc>
                <a:spcPct val="90000"/>
              </a:lnSpc>
            </a:pPr>
            <a:r>
              <a:rPr lang="en-US" sz="1800" dirty="0" smtClean="0">
                <a:solidFill>
                  <a:schemeClr val="bg1"/>
                </a:solidFill>
              </a:rPr>
              <a:t>Use Case Scenarios</a:t>
            </a:r>
            <a:endParaRPr lang="en-US" sz="1800" dirty="0">
              <a:solidFill>
                <a:schemeClr val="bg1"/>
              </a:solidFill>
            </a:endParaRPr>
          </a:p>
        </p:txBody>
      </p:sp>
      <p:sp>
        <p:nvSpPr>
          <p:cNvPr id="28" name="Rectangle 34"/>
          <p:cNvSpPr>
            <a:spLocks noChangeArrowheads="1"/>
          </p:cNvSpPr>
          <p:nvPr/>
        </p:nvSpPr>
        <p:spPr bwMode="auto">
          <a:xfrm>
            <a:off x="4427538" y="3730625"/>
            <a:ext cx="4392612" cy="719138"/>
          </a:xfrm>
          <a:prstGeom prst="rect">
            <a:avLst/>
          </a:prstGeom>
          <a:gradFill rotWithShape="1">
            <a:gsLst>
              <a:gs pos="0">
                <a:schemeClr val="accent6">
                  <a:lumMod val="60000"/>
                  <a:lumOff val="40000"/>
                </a:schemeClr>
              </a:gs>
              <a:gs pos="76000">
                <a:schemeClr val="accent6">
                  <a:lumMod val="75000"/>
                </a:schemeClr>
              </a:gs>
            </a:gsLst>
            <a:lin ang="5400000" scaled="1"/>
          </a:gradFill>
          <a:ln w="28575" algn="ctr">
            <a:gradFill flip="none" rotWithShape="1">
              <a:gsLst>
                <a:gs pos="100000">
                  <a:srgbClr val="000090"/>
                </a:gs>
                <a:gs pos="0">
                  <a:schemeClr val="accent6">
                    <a:lumMod val="40000"/>
                    <a:lumOff val="60000"/>
                  </a:schemeClr>
                </a:gs>
              </a:gsLst>
              <a:lin ang="0" scaled="1"/>
              <a:tileRect/>
            </a:gradFill>
            <a:miter lim="800000"/>
            <a:headEnd/>
            <a:tailEnd/>
          </a:ln>
        </p:spPr>
        <p:txBody>
          <a:bodyPr lIns="82124" tIns="41061" rIns="82124" bIns="41061" anchor="ctr"/>
          <a:lstStyle/>
          <a:p>
            <a:pPr marL="342900" algn="l" defTabSz="814388" eaLnBrk="0" hangingPunct="0">
              <a:lnSpc>
                <a:spcPct val="90000"/>
              </a:lnSpc>
            </a:pPr>
            <a:r>
              <a:rPr lang="en-US" sz="1800" dirty="0" smtClean="0">
                <a:solidFill>
                  <a:schemeClr val="bg1"/>
                </a:solidFill>
              </a:rPr>
              <a:t>Architecture:  Journey to Virtualization Experience Infrastructure (</a:t>
            </a:r>
            <a:r>
              <a:rPr lang="en-US" sz="1800" dirty="0" err="1" smtClean="0">
                <a:solidFill>
                  <a:schemeClr val="bg1"/>
                </a:solidFill>
              </a:rPr>
              <a:t>VXI</a:t>
            </a:r>
            <a:r>
              <a:rPr lang="en-US" sz="1800" dirty="0" smtClean="0">
                <a:solidFill>
                  <a:schemeClr val="bg1"/>
                </a:solidFill>
              </a:rPr>
              <a:t>)</a:t>
            </a:r>
            <a:endParaRPr lang="en-US" sz="1800" dirty="0">
              <a:solidFill>
                <a:schemeClr val="bg1"/>
              </a:solidFill>
            </a:endParaRPr>
          </a:p>
        </p:txBody>
      </p:sp>
      <p:sp>
        <p:nvSpPr>
          <p:cNvPr id="29" name="Rectangle 35"/>
          <p:cNvSpPr>
            <a:spLocks noChangeArrowheads="1"/>
          </p:cNvSpPr>
          <p:nvPr/>
        </p:nvSpPr>
        <p:spPr bwMode="auto">
          <a:xfrm>
            <a:off x="4427538" y="4713288"/>
            <a:ext cx="4392612" cy="719137"/>
          </a:xfrm>
          <a:prstGeom prst="rect">
            <a:avLst/>
          </a:prstGeom>
          <a:gradFill rotWithShape="1">
            <a:gsLst>
              <a:gs pos="0">
                <a:schemeClr val="accent6">
                  <a:lumMod val="60000"/>
                  <a:lumOff val="40000"/>
                </a:schemeClr>
              </a:gs>
              <a:gs pos="76000">
                <a:schemeClr val="accent6">
                  <a:lumMod val="75000"/>
                </a:schemeClr>
              </a:gs>
            </a:gsLst>
            <a:lin ang="5400000" scaled="1"/>
          </a:gradFill>
          <a:ln w="28575" algn="ctr">
            <a:gradFill flip="none" rotWithShape="1">
              <a:gsLst>
                <a:gs pos="100000">
                  <a:srgbClr val="000090"/>
                </a:gs>
                <a:gs pos="0">
                  <a:schemeClr val="accent6">
                    <a:lumMod val="40000"/>
                    <a:lumOff val="60000"/>
                  </a:schemeClr>
                </a:gs>
              </a:gsLst>
              <a:lin ang="0" scaled="1"/>
              <a:tileRect/>
            </a:gradFill>
            <a:miter lim="800000"/>
            <a:headEnd/>
            <a:tailEnd/>
          </a:ln>
        </p:spPr>
        <p:txBody>
          <a:bodyPr lIns="82124" tIns="41061" rIns="82124" bIns="41061" anchor="ctr"/>
          <a:lstStyle/>
          <a:p>
            <a:pPr marL="342900" algn="l" defTabSz="814388" eaLnBrk="0" hangingPunct="0">
              <a:lnSpc>
                <a:spcPct val="90000"/>
              </a:lnSpc>
            </a:pPr>
            <a:r>
              <a:rPr lang="en-US" sz="1800" smtClean="0">
                <a:solidFill>
                  <a:schemeClr val="bg1"/>
                </a:solidFill>
              </a:rPr>
              <a:t>Case Studies and </a:t>
            </a:r>
            <a:r>
              <a:rPr lang="en-US" sz="1800" dirty="0" smtClean="0">
                <a:solidFill>
                  <a:schemeClr val="bg1"/>
                </a:solidFill>
              </a:rPr>
              <a:t>Best Practices</a:t>
            </a:r>
            <a:endParaRPr lang="en-US" sz="1800" dirty="0">
              <a:solidFill>
                <a:schemeClr val="bg1"/>
              </a:solidFill>
            </a:endParaRPr>
          </a:p>
        </p:txBody>
      </p:sp>
      <p:sp>
        <p:nvSpPr>
          <p:cNvPr id="30" name="Rectangle 35"/>
          <p:cNvSpPr>
            <a:spLocks noChangeArrowheads="1"/>
          </p:cNvSpPr>
          <p:nvPr/>
        </p:nvSpPr>
        <p:spPr bwMode="auto">
          <a:xfrm>
            <a:off x="4446588" y="5713413"/>
            <a:ext cx="4392612" cy="719137"/>
          </a:xfrm>
          <a:prstGeom prst="rect">
            <a:avLst/>
          </a:prstGeom>
          <a:gradFill rotWithShape="1">
            <a:gsLst>
              <a:gs pos="0">
                <a:schemeClr val="accent6">
                  <a:lumMod val="60000"/>
                  <a:lumOff val="40000"/>
                </a:schemeClr>
              </a:gs>
              <a:gs pos="76000">
                <a:schemeClr val="accent6">
                  <a:lumMod val="75000"/>
                </a:schemeClr>
              </a:gs>
            </a:gsLst>
            <a:lin ang="5400000" scaled="1"/>
          </a:gradFill>
          <a:ln w="28575" algn="ctr">
            <a:gradFill flip="none" rotWithShape="1">
              <a:gsLst>
                <a:gs pos="100000">
                  <a:srgbClr val="000090"/>
                </a:gs>
                <a:gs pos="0">
                  <a:schemeClr val="accent6">
                    <a:lumMod val="40000"/>
                    <a:lumOff val="60000"/>
                  </a:schemeClr>
                </a:gs>
              </a:gsLst>
              <a:lin ang="0" scaled="1"/>
              <a:tileRect/>
            </a:gradFill>
            <a:miter lim="800000"/>
            <a:headEnd/>
            <a:tailEnd/>
          </a:ln>
        </p:spPr>
        <p:txBody>
          <a:bodyPr lIns="82124" tIns="41061" rIns="82124" bIns="41061" anchor="ctr"/>
          <a:lstStyle/>
          <a:p>
            <a:pPr marL="342900" algn="l" defTabSz="814388" eaLnBrk="0" hangingPunct="0">
              <a:lnSpc>
                <a:spcPct val="90000"/>
              </a:lnSpc>
            </a:pPr>
            <a:r>
              <a:rPr lang="en-US" sz="1800" dirty="0" smtClean="0">
                <a:solidFill>
                  <a:schemeClr val="bg1"/>
                </a:solidFill>
              </a:rPr>
              <a:t>Additional Resources </a:t>
            </a:r>
            <a:r>
              <a:rPr lang="en-US" sz="1800" dirty="0">
                <a:solidFill>
                  <a:schemeClr val="bg1"/>
                </a:solidFill>
              </a:rPr>
              <a:t>and Next Steps </a:t>
            </a:r>
          </a:p>
        </p:txBody>
      </p:sp>
      <p:pic>
        <p:nvPicPr>
          <p:cNvPr id="31" name="Picture 17" descr="arrow"/>
          <p:cNvPicPr>
            <a:picLocks noChangeAspect="1" noChangeArrowheads="1"/>
          </p:cNvPicPr>
          <p:nvPr/>
        </p:nvPicPr>
        <p:blipFill>
          <a:blip r:embed="rId9"/>
          <a:stretch>
            <a:fillRect/>
          </a:stretch>
        </p:blipFill>
        <p:spPr bwMode="auto">
          <a:xfrm>
            <a:off x="4140200" y="1822450"/>
            <a:ext cx="536575" cy="536575"/>
          </a:xfrm>
          <a:prstGeom prst="rect">
            <a:avLst/>
          </a:prstGeom>
          <a:noFill/>
          <a:ln w="9525">
            <a:noFill/>
            <a:miter lim="800000"/>
            <a:headEnd/>
            <a:tailEnd/>
          </a:ln>
        </p:spPr>
      </p:pic>
      <p:pic>
        <p:nvPicPr>
          <p:cNvPr id="32" name="Picture 18" descr="arrow"/>
          <p:cNvPicPr>
            <a:picLocks noChangeAspect="1" noChangeArrowheads="1"/>
          </p:cNvPicPr>
          <p:nvPr/>
        </p:nvPicPr>
        <p:blipFill>
          <a:blip r:embed="rId9"/>
          <a:stretch>
            <a:fillRect/>
          </a:stretch>
        </p:blipFill>
        <p:spPr bwMode="auto">
          <a:xfrm>
            <a:off x="4140200" y="2811463"/>
            <a:ext cx="536575" cy="536575"/>
          </a:xfrm>
          <a:prstGeom prst="rect">
            <a:avLst/>
          </a:prstGeom>
          <a:noFill/>
          <a:ln w="9525">
            <a:noFill/>
            <a:miter lim="800000"/>
            <a:headEnd/>
            <a:tailEnd/>
          </a:ln>
        </p:spPr>
      </p:pic>
      <p:pic>
        <p:nvPicPr>
          <p:cNvPr id="40" name="Picture 19" descr="arrow"/>
          <p:cNvPicPr>
            <a:picLocks noChangeAspect="1" noChangeArrowheads="1"/>
          </p:cNvPicPr>
          <p:nvPr/>
        </p:nvPicPr>
        <p:blipFill>
          <a:blip r:embed="rId9"/>
          <a:stretch>
            <a:fillRect/>
          </a:stretch>
        </p:blipFill>
        <p:spPr bwMode="auto">
          <a:xfrm>
            <a:off x="4140200" y="3816350"/>
            <a:ext cx="536575" cy="536575"/>
          </a:xfrm>
          <a:prstGeom prst="rect">
            <a:avLst/>
          </a:prstGeom>
          <a:noFill/>
          <a:ln w="9525">
            <a:noFill/>
            <a:miter lim="800000"/>
            <a:headEnd/>
            <a:tailEnd/>
          </a:ln>
        </p:spPr>
      </p:pic>
      <p:pic>
        <p:nvPicPr>
          <p:cNvPr id="41" name="Picture 20" descr="arrow"/>
          <p:cNvPicPr>
            <a:picLocks noChangeAspect="1" noChangeArrowheads="1"/>
          </p:cNvPicPr>
          <p:nvPr/>
        </p:nvPicPr>
        <p:blipFill>
          <a:blip r:embed="rId9"/>
          <a:stretch>
            <a:fillRect/>
          </a:stretch>
        </p:blipFill>
        <p:spPr bwMode="auto">
          <a:xfrm>
            <a:off x="4140200" y="4795838"/>
            <a:ext cx="536575" cy="536575"/>
          </a:xfrm>
          <a:prstGeom prst="rect">
            <a:avLst/>
          </a:prstGeom>
          <a:noFill/>
          <a:ln w="9525">
            <a:noFill/>
            <a:miter lim="800000"/>
            <a:headEnd/>
            <a:tailEnd/>
          </a:ln>
        </p:spPr>
      </p:pic>
      <p:pic>
        <p:nvPicPr>
          <p:cNvPr id="44" name="Picture 20" descr="arrow"/>
          <p:cNvPicPr>
            <a:picLocks noChangeAspect="1" noChangeArrowheads="1"/>
          </p:cNvPicPr>
          <p:nvPr/>
        </p:nvPicPr>
        <p:blipFill>
          <a:blip r:embed="rId9"/>
          <a:stretch>
            <a:fillRect/>
          </a:stretch>
        </p:blipFill>
        <p:spPr bwMode="auto">
          <a:xfrm>
            <a:off x="4159250" y="5795963"/>
            <a:ext cx="536575" cy="5365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4"/>
          <p:cNvSpPr>
            <a:spLocks noChangeArrowheads="1"/>
          </p:cNvSpPr>
          <p:nvPr/>
        </p:nvSpPr>
        <p:spPr bwMode="auto">
          <a:xfrm>
            <a:off x="0" y="3302000"/>
            <a:ext cx="9144000" cy="1222375"/>
          </a:xfrm>
          <a:prstGeom prst="rect">
            <a:avLst/>
          </a:prstGeom>
          <a:gradFill rotWithShape="1">
            <a:gsLst>
              <a:gs pos="0">
                <a:schemeClr val="tx1">
                  <a:lumMod val="40000"/>
                  <a:lumOff val="60000"/>
                </a:schemeClr>
              </a:gs>
              <a:gs pos="100000">
                <a:schemeClr val="bg1">
                  <a:alpha val="0"/>
                </a:schemeClr>
              </a:gs>
            </a:gsLst>
            <a:lin ang="5400000" scaled="1"/>
          </a:gradFill>
          <a:ln w="9525" algn="ctr">
            <a:noFill/>
            <a:miter lim="800000"/>
            <a:headEnd/>
            <a:tailEnd/>
          </a:ln>
        </p:spPr>
        <p:txBody>
          <a:bodyPr lIns="82124" tIns="41061" rIns="82124" bIns="41061" anchor="ctr">
            <a:spAutoFit/>
          </a:bodyPr>
          <a:lstStyle/>
          <a:p>
            <a:pPr eaLnBrk="0" hangingPunct="0">
              <a:lnSpc>
                <a:spcPct val="90000"/>
              </a:lnSpc>
            </a:pPr>
            <a:endParaRPr lang="en-US" sz="2400"/>
          </a:p>
        </p:txBody>
      </p:sp>
      <p:sp>
        <p:nvSpPr>
          <p:cNvPr id="8195" name="Freeform 76"/>
          <p:cNvSpPr>
            <a:spLocks/>
          </p:cNvSpPr>
          <p:nvPr/>
        </p:nvSpPr>
        <p:spPr bwMode="auto">
          <a:xfrm>
            <a:off x="1746250" y="3254375"/>
            <a:ext cx="5562600" cy="1163638"/>
          </a:xfrm>
          <a:custGeom>
            <a:avLst/>
            <a:gdLst>
              <a:gd name="T0" fmla="*/ 2147483647 w 3504"/>
              <a:gd name="T1" fmla="*/ 2147483647 h 366"/>
              <a:gd name="T2" fmla="*/ 0 w 3504"/>
              <a:gd name="T3" fmla="*/ 2147483647 h 366"/>
              <a:gd name="T4" fmla="*/ 2147483647 w 3504"/>
              <a:gd name="T5" fmla="*/ 2147483647 h 366"/>
              <a:gd name="T6" fmla="*/ 2147483647 w 3504"/>
              <a:gd name="T7" fmla="*/ 2147483647 h 366"/>
              <a:gd name="T8" fmla="*/ 2147483647 w 3504"/>
              <a:gd name="T9" fmla="*/ 0 h 366"/>
              <a:gd name="T10" fmla="*/ 2147483647 w 3504"/>
              <a:gd name="T11" fmla="*/ 2147483647 h 366"/>
              <a:gd name="T12" fmla="*/ 0 60000 65536"/>
              <a:gd name="T13" fmla="*/ 0 60000 65536"/>
              <a:gd name="T14" fmla="*/ 0 60000 65536"/>
              <a:gd name="T15" fmla="*/ 0 60000 65536"/>
              <a:gd name="T16" fmla="*/ 0 60000 65536"/>
              <a:gd name="T17" fmla="*/ 0 60000 65536"/>
              <a:gd name="T18" fmla="*/ 0 w 3504"/>
              <a:gd name="T19" fmla="*/ 0 h 366"/>
              <a:gd name="T20" fmla="*/ 3504 w 3504"/>
              <a:gd name="T21" fmla="*/ 366 h 366"/>
            </a:gdLst>
            <a:ahLst/>
            <a:cxnLst>
              <a:cxn ang="T12">
                <a:pos x="T0" y="T1"/>
              </a:cxn>
              <a:cxn ang="T13">
                <a:pos x="T2" y="T3"/>
              </a:cxn>
              <a:cxn ang="T14">
                <a:pos x="T4" y="T5"/>
              </a:cxn>
              <a:cxn ang="T15">
                <a:pos x="T6" y="T7"/>
              </a:cxn>
              <a:cxn ang="T16">
                <a:pos x="T8" y="T9"/>
              </a:cxn>
              <a:cxn ang="T17">
                <a:pos x="T10" y="T11"/>
              </a:cxn>
            </a:cxnLst>
            <a:rect l="T18" t="T19" r="T20" b="T21"/>
            <a:pathLst>
              <a:path w="3504" h="366">
                <a:moveTo>
                  <a:pt x="78" y="96"/>
                </a:moveTo>
                <a:lnTo>
                  <a:pt x="0" y="366"/>
                </a:lnTo>
                <a:lnTo>
                  <a:pt x="3504" y="354"/>
                </a:lnTo>
                <a:lnTo>
                  <a:pt x="3426" y="72"/>
                </a:lnTo>
                <a:lnTo>
                  <a:pt x="1722" y="0"/>
                </a:lnTo>
                <a:lnTo>
                  <a:pt x="78" y="96"/>
                </a:lnTo>
                <a:close/>
              </a:path>
            </a:pathLst>
          </a:custGeom>
          <a:gradFill rotWithShape="1">
            <a:gsLst>
              <a:gs pos="0">
                <a:srgbClr val="89A424">
                  <a:alpha val="50998"/>
                </a:srgbClr>
              </a:gs>
              <a:gs pos="100000">
                <a:srgbClr val="3F4C11">
                  <a:alpha val="0"/>
                </a:srgbClr>
              </a:gs>
            </a:gsLst>
            <a:lin ang="5400000" scaled="1"/>
          </a:gradFill>
          <a:ln w="9525">
            <a:noFill/>
            <a:round/>
            <a:headEnd/>
            <a:tailEnd/>
          </a:ln>
        </p:spPr>
        <p:txBody>
          <a:bodyPr lIns="82124" tIns="41061" rIns="82124" bIns="41061" anchor="ctr">
            <a:spAutoFit/>
          </a:bodyPr>
          <a:lstStyle/>
          <a:p>
            <a:endParaRPr lang="en-US"/>
          </a:p>
        </p:txBody>
      </p:sp>
      <p:sp>
        <p:nvSpPr>
          <p:cNvPr id="8196" name="Rectangle 10"/>
          <p:cNvSpPr>
            <a:spLocks noGrp="1" noChangeArrowheads="1"/>
          </p:cNvSpPr>
          <p:nvPr>
            <p:ph type="title"/>
          </p:nvPr>
        </p:nvSpPr>
        <p:spPr/>
        <p:txBody>
          <a:bodyPr/>
          <a:lstStyle/>
          <a:p>
            <a:r>
              <a:rPr lang="en-US" dirty="0" smtClean="0"/>
              <a:t>21st Century Government</a:t>
            </a:r>
            <a:br>
              <a:rPr lang="en-US" dirty="0" smtClean="0"/>
            </a:br>
            <a:r>
              <a:rPr lang="en-US" sz="2200" dirty="0" smtClean="0">
                <a:solidFill>
                  <a:srgbClr val="7F7F7F"/>
                </a:solidFill>
              </a:rPr>
              <a:t>Relies on the Network</a:t>
            </a:r>
          </a:p>
        </p:txBody>
      </p:sp>
      <p:sp>
        <p:nvSpPr>
          <p:cNvPr id="8197" name="Freeform 18"/>
          <p:cNvSpPr>
            <a:spLocks/>
          </p:cNvSpPr>
          <p:nvPr/>
        </p:nvSpPr>
        <p:spPr bwMode="auto">
          <a:xfrm>
            <a:off x="992188" y="4273550"/>
            <a:ext cx="7200900" cy="1044575"/>
          </a:xfrm>
          <a:custGeom>
            <a:avLst/>
            <a:gdLst>
              <a:gd name="T0" fmla="*/ 0 w 4536"/>
              <a:gd name="T1" fmla="*/ 0 h 658"/>
              <a:gd name="T2" fmla="*/ 0 w 4536"/>
              <a:gd name="T3" fmla="*/ 2147483647 h 658"/>
              <a:gd name="T4" fmla="*/ 2147483647 w 4536"/>
              <a:gd name="T5" fmla="*/ 2147483647 h 658"/>
              <a:gd name="T6" fmla="*/ 2147483647 w 4536"/>
              <a:gd name="T7" fmla="*/ 0 h 658"/>
              <a:gd name="T8" fmla="*/ 2147483647 w 4536"/>
              <a:gd name="T9" fmla="*/ 2147483647 h 658"/>
              <a:gd name="T10" fmla="*/ 0 w 4536"/>
              <a:gd name="T11" fmla="*/ 0 h 658"/>
              <a:gd name="T12" fmla="*/ 0 60000 65536"/>
              <a:gd name="T13" fmla="*/ 0 60000 65536"/>
              <a:gd name="T14" fmla="*/ 0 60000 65536"/>
              <a:gd name="T15" fmla="*/ 0 60000 65536"/>
              <a:gd name="T16" fmla="*/ 0 60000 65536"/>
              <a:gd name="T17" fmla="*/ 0 60000 65536"/>
              <a:gd name="T18" fmla="*/ 0 w 4536"/>
              <a:gd name="T19" fmla="*/ 0 h 658"/>
              <a:gd name="T20" fmla="*/ 4536 w 4536"/>
              <a:gd name="T21" fmla="*/ 658 h 658"/>
            </a:gdLst>
            <a:ahLst/>
            <a:cxnLst>
              <a:cxn ang="T12">
                <a:pos x="T0" y="T1"/>
              </a:cxn>
              <a:cxn ang="T13">
                <a:pos x="T2" y="T3"/>
              </a:cxn>
              <a:cxn ang="T14">
                <a:pos x="T4" y="T5"/>
              </a:cxn>
              <a:cxn ang="T15">
                <a:pos x="T6" y="T7"/>
              </a:cxn>
              <a:cxn ang="T16">
                <a:pos x="T8" y="T9"/>
              </a:cxn>
              <a:cxn ang="T17">
                <a:pos x="T10" y="T11"/>
              </a:cxn>
            </a:cxnLst>
            <a:rect l="T18" t="T19" r="T20" b="T21"/>
            <a:pathLst>
              <a:path w="4536" h="658">
                <a:moveTo>
                  <a:pt x="0" y="0"/>
                </a:moveTo>
                <a:lnTo>
                  <a:pt x="0" y="658"/>
                </a:lnTo>
                <a:lnTo>
                  <a:pt x="4536" y="658"/>
                </a:lnTo>
                <a:lnTo>
                  <a:pt x="4536" y="0"/>
                </a:lnTo>
                <a:lnTo>
                  <a:pt x="2220" y="369"/>
                </a:lnTo>
                <a:lnTo>
                  <a:pt x="0" y="0"/>
                </a:lnTo>
                <a:close/>
              </a:path>
            </a:pathLst>
          </a:custGeom>
          <a:gradFill rotWithShape="1">
            <a:gsLst>
              <a:gs pos="0">
                <a:srgbClr val="89A424">
                  <a:alpha val="50998"/>
                </a:srgbClr>
              </a:gs>
              <a:gs pos="100000">
                <a:srgbClr val="3F4C11">
                  <a:alpha val="0"/>
                </a:srgbClr>
              </a:gs>
            </a:gsLst>
            <a:lin ang="5400000" scaled="1"/>
          </a:gradFill>
          <a:ln w="9525">
            <a:noFill/>
            <a:round/>
            <a:headEnd/>
            <a:tailEnd/>
          </a:ln>
        </p:spPr>
        <p:txBody>
          <a:bodyPr lIns="82124" tIns="41061" rIns="82124" bIns="41061" anchor="ctr">
            <a:spAutoFit/>
          </a:bodyPr>
          <a:lstStyle/>
          <a:p>
            <a:endParaRPr lang="en-US"/>
          </a:p>
        </p:txBody>
      </p:sp>
      <p:grpSp>
        <p:nvGrpSpPr>
          <p:cNvPr id="2" name="Group 89"/>
          <p:cNvGrpSpPr>
            <a:grpSpLocks/>
          </p:cNvGrpSpPr>
          <p:nvPr/>
        </p:nvGrpSpPr>
        <p:grpSpPr bwMode="auto">
          <a:xfrm>
            <a:off x="608013" y="5026025"/>
            <a:ext cx="1025525" cy="901700"/>
            <a:chOff x="383" y="2838"/>
            <a:chExt cx="646" cy="568"/>
          </a:xfrm>
        </p:grpSpPr>
        <p:pic>
          <p:nvPicPr>
            <p:cNvPr id="8242" name="Picture 27" descr="server"/>
            <p:cNvPicPr>
              <a:picLocks noChangeAspect="1" noChangeArrowheads="1"/>
            </p:cNvPicPr>
            <p:nvPr/>
          </p:nvPicPr>
          <p:blipFill>
            <a:blip r:embed="rId3"/>
            <a:srcRect/>
            <a:stretch>
              <a:fillRect/>
            </a:stretch>
          </p:blipFill>
          <p:spPr bwMode="auto">
            <a:xfrm>
              <a:off x="453" y="3022"/>
              <a:ext cx="576" cy="384"/>
            </a:xfrm>
            <a:prstGeom prst="rect">
              <a:avLst/>
            </a:prstGeom>
            <a:noFill/>
            <a:ln w="9525">
              <a:noFill/>
              <a:miter lim="800000"/>
              <a:headEnd/>
              <a:tailEnd/>
            </a:ln>
          </p:spPr>
        </p:pic>
        <p:sp>
          <p:nvSpPr>
            <p:cNvPr id="8243" name="Rectangle 42"/>
            <p:cNvSpPr>
              <a:spLocks noChangeArrowheads="1"/>
            </p:cNvSpPr>
            <p:nvPr/>
          </p:nvSpPr>
          <p:spPr bwMode="auto">
            <a:xfrm>
              <a:off x="383" y="2838"/>
              <a:ext cx="605" cy="212"/>
            </a:xfrm>
            <a:prstGeom prst="rect">
              <a:avLst/>
            </a:prstGeom>
            <a:noFill/>
            <a:ln w="9525" algn="ctr">
              <a:noFill/>
              <a:miter lim="800000"/>
              <a:headEnd/>
              <a:tailEnd/>
            </a:ln>
          </p:spPr>
          <p:txBody>
            <a:bodyPr wrap="none" lIns="82124" tIns="41061" rIns="82124" bIns="41061" anchor="ctr">
              <a:spAutoFit/>
            </a:bodyPr>
            <a:lstStyle/>
            <a:p>
              <a:pPr algn="r" defTabSz="814388" eaLnBrk="0" hangingPunct="0">
                <a:lnSpc>
                  <a:spcPct val="90000"/>
                </a:lnSpc>
              </a:pPr>
              <a:r>
                <a:rPr lang="en-US" dirty="0">
                  <a:solidFill>
                    <a:srgbClr val="3E67A4"/>
                  </a:solidFill>
                </a:rPr>
                <a:t>Servers</a:t>
              </a:r>
            </a:p>
          </p:txBody>
        </p:sp>
      </p:grpSp>
      <p:grpSp>
        <p:nvGrpSpPr>
          <p:cNvPr id="3" name="Group 88"/>
          <p:cNvGrpSpPr>
            <a:grpSpLocks/>
          </p:cNvGrpSpPr>
          <p:nvPr/>
        </p:nvGrpSpPr>
        <p:grpSpPr bwMode="auto">
          <a:xfrm>
            <a:off x="1808163" y="5311775"/>
            <a:ext cx="1346201" cy="903288"/>
            <a:chOff x="1139" y="3018"/>
            <a:chExt cx="848" cy="569"/>
          </a:xfrm>
        </p:grpSpPr>
        <p:pic>
          <p:nvPicPr>
            <p:cNvPr id="8240" name="Picture 24" descr="middleware"/>
            <p:cNvPicPr>
              <a:picLocks noChangeAspect="1" noChangeArrowheads="1"/>
            </p:cNvPicPr>
            <p:nvPr/>
          </p:nvPicPr>
          <p:blipFill>
            <a:blip r:embed="rId4"/>
            <a:srcRect/>
            <a:stretch>
              <a:fillRect/>
            </a:stretch>
          </p:blipFill>
          <p:spPr bwMode="auto">
            <a:xfrm>
              <a:off x="1296" y="3203"/>
              <a:ext cx="576" cy="384"/>
            </a:xfrm>
            <a:prstGeom prst="rect">
              <a:avLst/>
            </a:prstGeom>
            <a:noFill/>
            <a:ln w="9525">
              <a:noFill/>
              <a:miter lim="800000"/>
              <a:headEnd/>
              <a:tailEnd/>
            </a:ln>
          </p:spPr>
        </p:pic>
        <p:sp>
          <p:nvSpPr>
            <p:cNvPr id="8241" name="Rectangle 43"/>
            <p:cNvSpPr>
              <a:spLocks noChangeArrowheads="1"/>
            </p:cNvSpPr>
            <p:nvPr/>
          </p:nvSpPr>
          <p:spPr bwMode="auto">
            <a:xfrm>
              <a:off x="1139" y="3018"/>
              <a:ext cx="848" cy="212"/>
            </a:xfrm>
            <a:prstGeom prst="rect">
              <a:avLst/>
            </a:prstGeom>
            <a:noFill/>
            <a:ln w="9525" algn="ctr">
              <a:noFill/>
              <a:miter lim="800000"/>
              <a:headEnd/>
              <a:tailEnd/>
            </a:ln>
          </p:spPr>
          <p:txBody>
            <a:bodyPr wrap="none" lIns="82124" tIns="41061" rIns="82124" bIns="41061" anchor="ctr">
              <a:spAutoFit/>
            </a:bodyPr>
            <a:lstStyle/>
            <a:p>
              <a:pPr algn="r" defTabSz="814388" eaLnBrk="0" hangingPunct="0">
                <a:lnSpc>
                  <a:spcPct val="90000"/>
                </a:lnSpc>
              </a:pPr>
              <a:r>
                <a:rPr lang="en-US" dirty="0">
                  <a:solidFill>
                    <a:srgbClr val="3E67A4"/>
                  </a:solidFill>
                </a:rPr>
                <a:t>Middleware</a:t>
              </a:r>
            </a:p>
          </p:txBody>
        </p:sp>
      </p:grpSp>
      <p:grpSp>
        <p:nvGrpSpPr>
          <p:cNvPr id="4" name="Group 87"/>
          <p:cNvGrpSpPr>
            <a:grpSpLocks/>
          </p:cNvGrpSpPr>
          <p:nvPr/>
        </p:nvGrpSpPr>
        <p:grpSpPr bwMode="auto">
          <a:xfrm>
            <a:off x="5808662" y="5311775"/>
            <a:ext cx="1269999" cy="903288"/>
            <a:chOff x="3659" y="3018"/>
            <a:chExt cx="800" cy="569"/>
          </a:xfrm>
        </p:grpSpPr>
        <p:pic>
          <p:nvPicPr>
            <p:cNvPr id="8238" name="Picture 21" descr="databases"/>
            <p:cNvPicPr>
              <a:picLocks noChangeAspect="1" noChangeArrowheads="1"/>
            </p:cNvPicPr>
            <p:nvPr/>
          </p:nvPicPr>
          <p:blipFill>
            <a:blip r:embed="rId5"/>
            <a:srcRect/>
            <a:stretch>
              <a:fillRect/>
            </a:stretch>
          </p:blipFill>
          <p:spPr bwMode="auto">
            <a:xfrm>
              <a:off x="3674" y="3203"/>
              <a:ext cx="576" cy="384"/>
            </a:xfrm>
            <a:prstGeom prst="rect">
              <a:avLst/>
            </a:prstGeom>
            <a:noFill/>
            <a:ln w="9525">
              <a:noFill/>
              <a:miter lim="800000"/>
              <a:headEnd/>
              <a:tailEnd/>
            </a:ln>
          </p:spPr>
        </p:pic>
        <p:sp>
          <p:nvSpPr>
            <p:cNvPr id="8239" name="Rectangle 44"/>
            <p:cNvSpPr>
              <a:spLocks noChangeArrowheads="1"/>
            </p:cNvSpPr>
            <p:nvPr/>
          </p:nvSpPr>
          <p:spPr bwMode="auto">
            <a:xfrm>
              <a:off x="3659" y="3018"/>
              <a:ext cx="800" cy="212"/>
            </a:xfrm>
            <a:prstGeom prst="rect">
              <a:avLst/>
            </a:prstGeom>
            <a:noFill/>
            <a:ln w="9525" algn="ctr">
              <a:noFill/>
              <a:miter lim="800000"/>
              <a:headEnd/>
              <a:tailEnd/>
            </a:ln>
          </p:spPr>
          <p:txBody>
            <a:bodyPr wrap="none" lIns="82124" tIns="41061" rIns="82124" bIns="41061" anchor="ctr">
              <a:spAutoFit/>
            </a:bodyPr>
            <a:lstStyle/>
            <a:p>
              <a:pPr algn="l" defTabSz="814388" eaLnBrk="0" hangingPunct="0">
                <a:lnSpc>
                  <a:spcPct val="90000"/>
                </a:lnSpc>
              </a:pPr>
              <a:r>
                <a:rPr lang="en-US" dirty="0">
                  <a:solidFill>
                    <a:srgbClr val="3E67A4"/>
                  </a:solidFill>
                </a:rPr>
                <a:t>Databases</a:t>
              </a:r>
            </a:p>
          </p:txBody>
        </p:sp>
      </p:grpSp>
      <p:grpSp>
        <p:nvGrpSpPr>
          <p:cNvPr id="5" name="Group 84"/>
          <p:cNvGrpSpPr>
            <a:grpSpLocks/>
          </p:cNvGrpSpPr>
          <p:nvPr/>
        </p:nvGrpSpPr>
        <p:grpSpPr bwMode="auto">
          <a:xfrm>
            <a:off x="7596190" y="2133600"/>
            <a:ext cx="1538288" cy="1109662"/>
            <a:chOff x="4785" y="1049"/>
            <a:chExt cx="969" cy="699"/>
          </a:xfrm>
        </p:grpSpPr>
        <p:pic>
          <p:nvPicPr>
            <p:cNvPr id="8236" name="Picture 20" descr="collab"/>
            <p:cNvPicPr>
              <a:picLocks noChangeAspect="1" noChangeArrowheads="1"/>
            </p:cNvPicPr>
            <p:nvPr/>
          </p:nvPicPr>
          <p:blipFill>
            <a:blip r:embed="rId6"/>
            <a:srcRect/>
            <a:stretch>
              <a:fillRect/>
            </a:stretch>
          </p:blipFill>
          <p:spPr bwMode="auto">
            <a:xfrm>
              <a:off x="4944" y="1049"/>
              <a:ext cx="576" cy="384"/>
            </a:xfrm>
            <a:prstGeom prst="rect">
              <a:avLst/>
            </a:prstGeom>
            <a:noFill/>
            <a:ln w="9525">
              <a:noFill/>
              <a:miter lim="800000"/>
              <a:headEnd/>
              <a:tailEnd/>
            </a:ln>
          </p:spPr>
        </p:pic>
        <p:sp>
          <p:nvSpPr>
            <p:cNvPr id="8237" name="Rectangle 45"/>
            <p:cNvSpPr>
              <a:spLocks noChangeArrowheads="1"/>
            </p:cNvSpPr>
            <p:nvPr/>
          </p:nvSpPr>
          <p:spPr bwMode="auto">
            <a:xfrm>
              <a:off x="4785" y="1379"/>
              <a:ext cx="969" cy="369"/>
            </a:xfrm>
            <a:prstGeom prst="rect">
              <a:avLst/>
            </a:prstGeom>
            <a:noFill/>
            <a:ln w="9525" algn="ctr">
              <a:noFill/>
              <a:miter lim="800000"/>
              <a:headEnd/>
              <a:tailEnd/>
            </a:ln>
          </p:spPr>
          <p:txBody>
            <a:bodyPr wrap="none" lIns="82124" tIns="41061" rIns="82124" bIns="41061" anchor="ctr">
              <a:spAutoFit/>
            </a:bodyPr>
            <a:lstStyle/>
            <a:p>
              <a:pPr algn="l" defTabSz="814388" eaLnBrk="0" hangingPunct="0">
                <a:lnSpc>
                  <a:spcPct val="90000"/>
                </a:lnSpc>
              </a:pPr>
              <a:r>
                <a:rPr lang="en-US" dirty="0">
                  <a:solidFill>
                    <a:srgbClr val="873CBA"/>
                  </a:solidFill>
                </a:rPr>
                <a:t>Collaboration</a:t>
              </a:r>
              <a:br>
                <a:rPr lang="en-US" dirty="0">
                  <a:solidFill>
                    <a:srgbClr val="873CBA"/>
                  </a:solidFill>
                </a:rPr>
              </a:br>
              <a:r>
                <a:rPr lang="en-US" dirty="0">
                  <a:solidFill>
                    <a:srgbClr val="873CBA"/>
                  </a:solidFill>
                </a:rPr>
                <a:t>Applications</a:t>
              </a:r>
            </a:p>
          </p:txBody>
        </p:sp>
      </p:grpSp>
      <p:grpSp>
        <p:nvGrpSpPr>
          <p:cNvPr id="6" name="Group 83"/>
          <p:cNvGrpSpPr>
            <a:grpSpLocks/>
          </p:cNvGrpSpPr>
          <p:nvPr/>
        </p:nvGrpSpPr>
        <p:grpSpPr bwMode="auto">
          <a:xfrm>
            <a:off x="1524000" y="1717676"/>
            <a:ext cx="1987549" cy="1047751"/>
            <a:chOff x="1087" y="754"/>
            <a:chExt cx="1252" cy="660"/>
          </a:xfrm>
        </p:grpSpPr>
        <p:grpSp>
          <p:nvGrpSpPr>
            <p:cNvPr id="7" name="Group 33"/>
            <p:cNvGrpSpPr>
              <a:grpSpLocks/>
            </p:cNvGrpSpPr>
            <p:nvPr/>
          </p:nvGrpSpPr>
          <p:grpSpPr bwMode="auto">
            <a:xfrm>
              <a:off x="1335" y="754"/>
              <a:ext cx="664" cy="497"/>
              <a:chOff x="2491" y="3385"/>
              <a:chExt cx="664" cy="497"/>
            </a:xfrm>
          </p:grpSpPr>
          <p:pic>
            <p:nvPicPr>
              <p:cNvPr id="8233" name="Picture 30" descr="employees"/>
              <p:cNvPicPr>
                <a:picLocks noChangeAspect="1" noChangeArrowheads="1"/>
              </p:cNvPicPr>
              <p:nvPr/>
            </p:nvPicPr>
            <p:blipFill>
              <a:blip r:embed="rId7"/>
              <a:srcRect l="20001" r="20001"/>
              <a:stretch>
                <a:fillRect/>
              </a:stretch>
            </p:blipFill>
            <p:spPr bwMode="auto">
              <a:xfrm>
                <a:off x="2491" y="3385"/>
                <a:ext cx="346" cy="384"/>
              </a:xfrm>
              <a:prstGeom prst="rect">
                <a:avLst/>
              </a:prstGeom>
              <a:noFill/>
              <a:ln w="9525">
                <a:noFill/>
                <a:miter lim="800000"/>
                <a:headEnd/>
                <a:tailEnd/>
              </a:ln>
            </p:spPr>
          </p:pic>
          <p:pic>
            <p:nvPicPr>
              <p:cNvPr id="8234" name="Picture 31" descr="employees"/>
              <p:cNvPicPr>
                <a:picLocks noChangeAspect="1" noChangeArrowheads="1"/>
              </p:cNvPicPr>
              <p:nvPr/>
            </p:nvPicPr>
            <p:blipFill>
              <a:blip r:embed="rId7"/>
              <a:srcRect l="20001" r="20001"/>
              <a:stretch>
                <a:fillRect/>
              </a:stretch>
            </p:blipFill>
            <p:spPr bwMode="auto">
              <a:xfrm>
                <a:off x="2650" y="3442"/>
                <a:ext cx="346" cy="384"/>
              </a:xfrm>
              <a:prstGeom prst="rect">
                <a:avLst/>
              </a:prstGeom>
              <a:noFill/>
              <a:ln w="9525">
                <a:noFill/>
                <a:miter lim="800000"/>
                <a:headEnd/>
                <a:tailEnd/>
              </a:ln>
            </p:spPr>
          </p:pic>
          <p:pic>
            <p:nvPicPr>
              <p:cNvPr id="8235" name="Picture 32" descr="employees"/>
              <p:cNvPicPr>
                <a:picLocks noChangeAspect="1" noChangeArrowheads="1"/>
              </p:cNvPicPr>
              <p:nvPr/>
            </p:nvPicPr>
            <p:blipFill>
              <a:blip r:embed="rId7"/>
              <a:srcRect l="20001" r="20001"/>
              <a:stretch>
                <a:fillRect/>
              </a:stretch>
            </p:blipFill>
            <p:spPr bwMode="auto">
              <a:xfrm>
                <a:off x="2809" y="3498"/>
                <a:ext cx="346" cy="384"/>
              </a:xfrm>
              <a:prstGeom prst="rect">
                <a:avLst/>
              </a:prstGeom>
              <a:noFill/>
              <a:ln w="9525">
                <a:noFill/>
                <a:miter lim="800000"/>
                <a:headEnd/>
                <a:tailEnd/>
              </a:ln>
            </p:spPr>
          </p:pic>
        </p:grpSp>
        <p:sp>
          <p:nvSpPr>
            <p:cNvPr id="8232" name="Rectangle 46"/>
            <p:cNvSpPr>
              <a:spLocks noChangeArrowheads="1"/>
            </p:cNvSpPr>
            <p:nvPr/>
          </p:nvSpPr>
          <p:spPr bwMode="auto">
            <a:xfrm>
              <a:off x="1087" y="1202"/>
              <a:ext cx="1252" cy="212"/>
            </a:xfrm>
            <a:prstGeom prst="rect">
              <a:avLst/>
            </a:prstGeom>
            <a:noFill/>
            <a:ln w="9525" algn="ctr">
              <a:noFill/>
              <a:miter lim="800000"/>
              <a:headEnd/>
              <a:tailEnd/>
            </a:ln>
          </p:spPr>
          <p:txBody>
            <a:bodyPr wrap="none" lIns="82124" tIns="41061" rIns="82124" bIns="41061" anchor="ctr">
              <a:spAutoFit/>
            </a:bodyPr>
            <a:lstStyle/>
            <a:p>
              <a:pPr defTabSz="814388" eaLnBrk="0" hangingPunct="0">
                <a:lnSpc>
                  <a:spcPct val="90000"/>
                </a:lnSpc>
              </a:pPr>
              <a:r>
                <a:rPr lang="en-US" dirty="0">
                  <a:solidFill>
                    <a:srgbClr val="873CBA"/>
                  </a:solidFill>
                </a:rPr>
                <a:t>Citizens/Business </a:t>
              </a:r>
            </a:p>
          </p:txBody>
        </p:sp>
      </p:grpSp>
      <p:sp>
        <p:nvSpPr>
          <p:cNvPr id="95313" name="Rectangle 81"/>
          <p:cNvSpPr>
            <a:spLocks noChangeArrowheads="1"/>
          </p:cNvSpPr>
          <p:nvPr/>
        </p:nvSpPr>
        <p:spPr bwMode="auto">
          <a:xfrm>
            <a:off x="3673475" y="1595042"/>
            <a:ext cx="1979449" cy="421478"/>
          </a:xfrm>
          <a:prstGeom prst="rect">
            <a:avLst/>
          </a:prstGeom>
          <a:noFill/>
          <a:ln w="9525" algn="ctr">
            <a:noFill/>
            <a:miter lim="800000"/>
            <a:headEnd/>
            <a:tailEnd/>
          </a:ln>
        </p:spPr>
        <p:txBody>
          <a:bodyPr wrap="none" lIns="82124" tIns="41061" rIns="82124" bIns="41061" anchor="ctr">
            <a:spAutoFit/>
          </a:bodyPr>
          <a:lstStyle/>
          <a:p>
            <a:pPr defTabSz="814388" eaLnBrk="0" hangingPunct="0">
              <a:lnSpc>
                <a:spcPct val="90000"/>
              </a:lnSpc>
            </a:pPr>
            <a:r>
              <a:rPr lang="en-US" sz="2400" dirty="0">
                <a:solidFill>
                  <a:srgbClr val="873CBA"/>
                </a:solidFill>
              </a:rPr>
              <a:t>Collaboration</a:t>
            </a:r>
          </a:p>
        </p:txBody>
      </p:sp>
      <p:pic>
        <p:nvPicPr>
          <p:cNvPr id="8204" name="Picture 35" descr="circle_green"/>
          <p:cNvPicPr>
            <a:picLocks noChangeAspect="1" noChangeArrowheads="1"/>
          </p:cNvPicPr>
          <p:nvPr/>
        </p:nvPicPr>
        <p:blipFill>
          <a:blip r:embed="rId8"/>
          <a:srcRect/>
          <a:stretch>
            <a:fillRect/>
          </a:stretch>
        </p:blipFill>
        <p:spPr bwMode="auto">
          <a:xfrm>
            <a:off x="914400" y="3049588"/>
            <a:ext cx="7356475" cy="1974850"/>
          </a:xfrm>
          <a:prstGeom prst="rect">
            <a:avLst/>
          </a:prstGeom>
          <a:noFill/>
          <a:ln w="9525">
            <a:noFill/>
            <a:miter lim="800000"/>
            <a:headEnd/>
            <a:tailEnd/>
          </a:ln>
        </p:spPr>
      </p:pic>
      <p:pic>
        <p:nvPicPr>
          <p:cNvPr id="124933" name="Picture 5" descr="network1"/>
          <p:cNvPicPr>
            <a:picLocks noChangeAspect="1" noChangeArrowheads="1"/>
          </p:cNvPicPr>
          <p:nvPr/>
        </p:nvPicPr>
        <p:blipFill>
          <a:blip r:embed="rId9"/>
          <a:srcRect/>
          <a:stretch>
            <a:fillRect/>
          </a:stretch>
        </p:blipFill>
        <p:spPr bwMode="auto">
          <a:xfrm>
            <a:off x="3629025" y="2149475"/>
            <a:ext cx="1928813" cy="1925638"/>
          </a:xfrm>
          <a:prstGeom prst="rect">
            <a:avLst/>
          </a:prstGeom>
          <a:noFill/>
          <a:ln w="9525">
            <a:noFill/>
            <a:miter lim="800000"/>
            <a:headEnd/>
            <a:tailEnd/>
          </a:ln>
        </p:spPr>
      </p:pic>
      <p:sp>
        <p:nvSpPr>
          <p:cNvPr id="95268" name="Freeform 36"/>
          <p:cNvSpPr>
            <a:spLocks/>
          </p:cNvSpPr>
          <p:nvPr/>
        </p:nvSpPr>
        <p:spPr bwMode="auto">
          <a:xfrm>
            <a:off x="684213" y="3228975"/>
            <a:ext cx="1295400" cy="468313"/>
          </a:xfrm>
          <a:custGeom>
            <a:avLst/>
            <a:gdLst>
              <a:gd name="T0" fmla="*/ 0 w 816"/>
              <a:gd name="T1" fmla="*/ 0 h 295"/>
              <a:gd name="T2" fmla="*/ 2147483647 w 816"/>
              <a:gd name="T3" fmla="*/ 0 h 295"/>
              <a:gd name="T4" fmla="*/ 2147483647 w 816"/>
              <a:gd name="T5" fmla="*/ 2147483647 h 295"/>
              <a:gd name="T6" fmla="*/ 2147483647 w 816"/>
              <a:gd name="T7" fmla="*/ 2147483647 h 295"/>
              <a:gd name="T8" fmla="*/ 0 60000 65536"/>
              <a:gd name="T9" fmla="*/ 0 60000 65536"/>
              <a:gd name="T10" fmla="*/ 0 60000 65536"/>
              <a:gd name="T11" fmla="*/ 0 60000 65536"/>
              <a:gd name="T12" fmla="*/ 0 w 816"/>
              <a:gd name="T13" fmla="*/ 0 h 295"/>
              <a:gd name="T14" fmla="*/ 816 w 816"/>
              <a:gd name="T15" fmla="*/ 295 h 295"/>
            </a:gdLst>
            <a:ahLst/>
            <a:cxnLst>
              <a:cxn ang="T8">
                <a:pos x="T0" y="T1"/>
              </a:cxn>
              <a:cxn ang="T9">
                <a:pos x="T2" y="T3"/>
              </a:cxn>
              <a:cxn ang="T10">
                <a:pos x="T4" y="T5"/>
              </a:cxn>
              <a:cxn ang="T11">
                <a:pos x="T6" y="T7"/>
              </a:cxn>
            </a:cxnLst>
            <a:rect l="T12" t="T13" r="T14" b="T15"/>
            <a:pathLst>
              <a:path w="816" h="295">
                <a:moveTo>
                  <a:pt x="0" y="0"/>
                </a:moveTo>
                <a:lnTo>
                  <a:pt x="521" y="0"/>
                </a:lnTo>
                <a:lnTo>
                  <a:pt x="816" y="295"/>
                </a:lnTo>
                <a:lnTo>
                  <a:pt x="211" y="293"/>
                </a:lnTo>
              </a:path>
            </a:pathLst>
          </a:custGeom>
          <a:noFill/>
          <a:ln w="19050">
            <a:solidFill>
              <a:srgbClr val="DDDDDD"/>
            </a:solidFill>
            <a:round/>
            <a:headEnd/>
            <a:tailEnd/>
          </a:ln>
        </p:spPr>
        <p:txBody>
          <a:bodyPr wrap="none" lIns="82124" tIns="41061" rIns="82124" bIns="41061" anchor="ctr">
            <a:spAutoFit/>
          </a:bodyPr>
          <a:lstStyle/>
          <a:p>
            <a:endParaRPr lang="en-US"/>
          </a:p>
        </p:txBody>
      </p:sp>
      <p:grpSp>
        <p:nvGrpSpPr>
          <p:cNvPr id="8" name="Group 65"/>
          <p:cNvGrpSpPr>
            <a:grpSpLocks/>
          </p:cNvGrpSpPr>
          <p:nvPr/>
        </p:nvGrpSpPr>
        <p:grpSpPr bwMode="auto">
          <a:xfrm>
            <a:off x="457200" y="2286000"/>
            <a:ext cx="1308101" cy="900113"/>
            <a:chOff x="378" y="1369"/>
            <a:chExt cx="824" cy="567"/>
          </a:xfrm>
        </p:grpSpPr>
        <p:pic>
          <p:nvPicPr>
            <p:cNvPr id="8229" name="Picture 23" descr="employees"/>
            <p:cNvPicPr>
              <a:picLocks noChangeAspect="1" noChangeArrowheads="1"/>
            </p:cNvPicPr>
            <p:nvPr/>
          </p:nvPicPr>
          <p:blipFill>
            <a:blip r:embed="rId7"/>
            <a:srcRect/>
            <a:stretch>
              <a:fillRect/>
            </a:stretch>
          </p:blipFill>
          <p:spPr bwMode="auto">
            <a:xfrm>
              <a:off x="474" y="1369"/>
              <a:ext cx="576" cy="384"/>
            </a:xfrm>
            <a:prstGeom prst="rect">
              <a:avLst/>
            </a:prstGeom>
            <a:noFill/>
            <a:ln w="9525">
              <a:noFill/>
              <a:miter lim="800000"/>
              <a:headEnd/>
              <a:tailEnd/>
            </a:ln>
          </p:spPr>
        </p:pic>
        <p:sp>
          <p:nvSpPr>
            <p:cNvPr id="8230" name="Rectangle 37"/>
            <p:cNvSpPr>
              <a:spLocks noChangeArrowheads="1"/>
            </p:cNvSpPr>
            <p:nvPr/>
          </p:nvSpPr>
          <p:spPr bwMode="auto">
            <a:xfrm>
              <a:off x="378" y="1724"/>
              <a:ext cx="824" cy="212"/>
            </a:xfrm>
            <a:prstGeom prst="rect">
              <a:avLst/>
            </a:prstGeom>
            <a:noFill/>
            <a:ln w="9525" algn="ctr">
              <a:noFill/>
              <a:miter lim="800000"/>
              <a:headEnd/>
              <a:tailEnd/>
            </a:ln>
          </p:spPr>
          <p:txBody>
            <a:bodyPr wrap="none" lIns="82124" tIns="41061" rIns="82124" bIns="41061" anchor="ctr">
              <a:spAutoFit/>
            </a:bodyPr>
            <a:lstStyle/>
            <a:p>
              <a:pPr defTabSz="814388" eaLnBrk="0" hangingPunct="0">
                <a:lnSpc>
                  <a:spcPct val="90000"/>
                </a:lnSpc>
              </a:pPr>
              <a:r>
                <a:rPr lang="en-US" dirty="0">
                  <a:solidFill>
                    <a:srgbClr val="873CBA"/>
                  </a:solidFill>
                </a:rPr>
                <a:t>Employees</a:t>
              </a:r>
            </a:p>
          </p:txBody>
        </p:sp>
      </p:grpSp>
      <p:grpSp>
        <p:nvGrpSpPr>
          <p:cNvPr id="9" name="Group 86"/>
          <p:cNvGrpSpPr>
            <a:grpSpLocks/>
          </p:cNvGrpSpPr>
          <p:nvPr/>
        </p:nvGrpSpPr>
        <p:grpSpPr bwMode="auto">
          <a:xfrm>
            <a:off x="3916364" y="5381625"/>
            <a:ext cx="1030288" cy="869950"/>
            <a:chOff x="2467" y="3062"/>
            <a:chExt cx="649" cy="548"/>
          </a:xfrm>
        </p:grpSpPr>
        <p:pic>
          <p:nvPicPr>
            <p:cNvPr id="8227" name="Picture 26" descr="storage"/>
            <p:cNvPicPr>
              <a:picLocks noChangeAspect="1" noChangeArrowheads="1"/>
            </p:cNvPicPr>
            <p:nvPr/>
          </p:nvPicPr>
          <p:blipFill>
            <a:blip r:embed="rId10"/>
            <a:srcRect/>
            <a:stretch>
              <a:fillRect/>
            </a:stretch>
          </p:blipFill>
          <p:spPr bwMode="auto">
            <a:xfrm>
              <a:off x="2540" y="3226"/>
              <a:ext cx="576" cy="384"/>
            </a:xfrm>
            <a:prstGeom prst="rect">
              <a:avLst/>
            </a:prstGeom>
            <a:noFill/>
            <a:ln w="9525">
              <a:noFill/>
              <a:miter lim="800000"/>
              <a:headEnd/>
              <a:tailEnd/>
            </a:ln>
          </p:spPr>
        </p:pic>
        <p:sp>
          <p:nvSpPr>
            <p:cNvPr id="8228" name="Rectangle 39"/>
            <p:cNvSpPr>
              <a:spLocks noChangeArrowheads="1"/>
            </p:cNvSpPr>
            <p:nvPr/>
          </p:nvSpPr>
          <p:spPr bwMode="auto">
            <a:xfrm>
              <a:off x="2467" y="3062"/>
              <a:ext cx="614" cy="212"/>
            </a:xfrm>
            <a:prstGeom prst="rect">
              <a:avLst/>
            </a:prstGeom>
            <a:noFill/>
            <a:ln w="9525" algn="ctr">
              <a:noFill/>
              <a:miter lim="800000"/>
              <a:headEnd/>
              <a:tailEnd/>
            </a:ln>
          </p:spPr>
          <p:txBody>
            <a:bodyPr wrap="none" lIns="82124" tIns="41061" rIns="82124" bIns="41061" anchor="ctr">
              <a:spAutoFit/>
            </a:bodyPr>
            <a:lstStyle/>
            <a:p>
              <a:pPr algn="r" defTabSz="814388" eaLnBrk="0" hangingPunct="0">
                <a:lnSpc>
                  <a:spcPct val="90000"/>
                </a:lnSpc>
              </a:pPr>
              <a:r>
                <a:rPr lang="en-US" dirty="0">
                  <a:solidFill>
                    <a:srgbClr val="3E67A4"/>
                  </a:solidFill>
                </a:rPr>
                <a:t>Storage</a:t>
              </a:r>
            </a:p>
          </p:txBody>
        </p:sp>
      </p:grpSp>
      <p:grpSp>
        <p:nvGrpSpPr>
          <p:cNvPr id="10" name="Group 67"/>
          <p:cNvGrpSpPr>
            <a:grpSpLocks/>
          </p:cNvGrpSpPr>
          <p:nvPr/>
        </p:nvGrpSpPr>
        <p:grpSpPr bwMode="auto">
          <a:xfrm>
            <a:off x="5978529" y="1860550"/>
            <a:ext cx="1500189" cy="868363"/>
            <a:chOff x="3766" y="1071"/>
            <a:chExt cx="945" cy="547"/>
          </a:xfrm>
        </p:grpSpPr>
        <p:pic>
          <p:nvPicPr>
            <p:cNvPr id="8225" name="Picture 22" descr="digmedia"/>
            <p:cNvPicPr>
              <a:picLocks noChangeAspect="1" noChangeArrowheads="1"/>
            </p:cNvPicPr>
            <p:nvPr/>
          </p:nvPicPr>
          <p:blipFill>
            <a:blip r:embed="rId11"/>
            <a:srcRect/>
            <a:stretch>
              <a:fillRect/>
            </a:stretch>
          </p:blipFill>
          <p:spPr bwMode="auto">
            <a:xfrm>
              <a:off x="3936" y="1071"/>
              <a:ext cx="576" cy="384"/>
            </a:xfrm>
            <a:prstGeom prst="rect">
              <a:avLst/>
            </a:prstGeom>
            <a:noFill/>
            <a:ln w="9525">
              <a:noFill/>
              <a:miter lim="800000"/>
              <a:headEnd/>
              <a:tailEnd/>
            </a:ln>
          </p:spPr>
        </p:pic>
        <p:sp>
          <p:nvSpPr>
            <p:cNvPr id="8226" name="Rectangle 40"/>
            <p:cNvSpPr>
              <a:spLocks noChangeArrowheads="1"/>
            </p:cNvSpPr>
            <p:nvPr/>
          </p:nvSpPr>
          <p:spPr bwMode="auto">
            <a:xfrm>
              <a:off x="3766" y="1406"/>
              <a:ext cx="945" cy="212"/>
            </a:xfrm>
            <a:prstGeom prst="rect">
              <a:avLst/>
            </a:prstGeom>
            <a:noFill/>
            <a:ln w="9525" algn="ctr">
              <a:noFill/>
              <a:miter lim="800000"/>
              <a:headEnd/>
              <a:tailEnd/>
            </a:ln>
          </p:spPr>
          <p:txBody>
            <a:bodyPr wrap="none" lIns="82124" tIns="41061" rIns="82124" bIns="41061" anchor="ctr">
              <a:spAutoFit/>
            </a:bodyPr>
            <a:lstStyle/>
            <a:p>
              <a:pPr algn="l" defTabSz="814388" eaLnBrk="0" hangingPunct="0">
                <a:lnSpc>
                  <a:spcPct val="90000"/>
                </a:lnSpc>
              </a:pPr>
              <a:r>
                <a:rPr lang="en-US" dirty="0">
                  <a:solidFill>
                    <a:srgbClr val="873CBA"/>
                  </a:solidFill>
                </a:rPr>
                <a:t>Digital Media</a:t>
              </a:r>
            </a:p>
          </p:txBody>
        </p:sp>
      </p:grpSp>
      <p:grpSp>
        <p:nvGrpSpPr>
          <p:cNvPr id="11" name="Group 85"/>
          <p:cNvGrpSpPr>
            <a:grpSpLocks/>
          </p:cNvGrpSpPr>
          <p:nvPr/>
        </p:nvGrpSpPr>
        <p:grpSpPr bwMode="auto">
          <a:xfrm>
            <a:off x="7380289" y="5049839"/>
            <a:ext cx="1423987" cy="1057276"/>
            <a:chOff x="4649" y="2853"/>
            <a:chExt cx="897" cy="666"/>
          </a:xfrm>
        </p:grpSpPr>
        <p:pic>
          <p:nvPicPr>
            <p:cNvPr id="8223" name="Picture 25" descr="busapp"/>
            <p:cNvPicPr>
              <a:picLocks noChangeAspect="1" noChangeArrowheads="1"/>
            </p:cNvPicPr>
            <p:nvPr/>
          </p:nvPicPr>
          <p:blipFill>
            <a:blip r:embed="rId12"/>
            <a:srcRect/>
            <a:stretch>
              <a:fillRect/>
            </a:stretch>
          </p:blipFill>
          <p:spPr bwMode="auto">
            <a:xfrm>
              <a:off x="4694" y="3135"/>
              <a:ext cx="576" cy="384"/>
            </a:xfrm>
            <a:prstGeom prst="rect">
              <a:avLst/>
            </a:prstGeom>
            <a:noFill/>
            <a:ln w="9525">
              <a:noFill/>
              <a:miter lim="800000"/>
              <a:headEnd/>
              <a:tailEnd/>
            </a:ln>
          </p:spPr>
        </p:pic>
        <p:sp>
          <p:nvSpPr>
            <p:cNvPr id="8224" name="Rectangle 41"/>
            <p:cNvSpPr>
              <a:spLocks noChangeArrowheads="1"/>
            </p:cNvSpPr>
            <p:nvPr/>
          </p:nvSpPr>
          <p:spPr bwMode="auto">
            <a:xfrm>
              <a:off x="4649" y="2853"/>
              <a:ext cx="897" cy="369"/>
            </a:xfrm>
            <a:prstGeom prst="rect">
              <a:avLst/>
            </a:prstGeom>
            <a:noFill/>
            <a:ln w="9525" algn="ctr">
              <a:noFill/>
              <a:miter lim="800000"/>
              <a:headEnd/>
              <a:tailEnd/>
            </a:ln>
          </p:spPr>
          <p:txBody>
            <a:bodyPr wrap="none" lIns="82124" tIns="41061" rIns="82124" bIns="41061" anchor="ctr">
              <a:spAutoFit/>
            </a:bodyPr>
            <a:lstStyle/>
            <a:p>
              <a:pPr algn="l" defTabSz="814388" eaLnBrk="0" hangingPunct="0">
                <a:lnSpc>
                  <a:spcPct val="90000"/>
                </a:lnSpc>
              </a:pPr>
              <a:r>
                <a:rPr lang="en-US" dirty="0">
                  <a:solidFill>
                    <a:srgbClr val="3E67A4"/>
                  </a:solidFill>
                </a:rPr>
                <a:t>Business</a:t>
              </a:r>
              <a:br>
                <a:rPr lang="en-US" dirty="0">
                  <a:solidFill>
                    <a:srgbClr val="3E67A4"/>
                  </a:solidFill>
                </a:rPr>
              </a:br>
              <a:r>
                <a:rPr lang="en-US" dirty="0">
                  <a:solidFill>
                    <a:srgbClr val="3E67A4"/>
                  </a:solidFill>
                </a:rPr>
                <a:t>Applications</a:t>
              </a:r>
            </a:p>
          </p:txBody>
        </p:sp>
      </p:grpSp>
      <p:sp>
        <p:nvSpPr>
          <p:cNvPr id="95279" name="Freeform 47"/>
          <p:cNvSpPr>
            <a:spLocks/>
          </p:cNvSpPr>
          <p:nvPr/>
        </p:nvSpPr>
        <p:spPr bwMode="auto">
          <a:xfrm>
            <a:off x="2232025" y="2725738"/>
            <a:ext cx="503238" cy="684212"/>
          </a:xfrm>
          <a:custGeom>
            <a:avLst/>
            <a:gdLst>
              <a:gd name="T0" fmla="*/ 2147483647 w 317"/>
              <a:gd name="T1" fmla="*/ 2147483647 h 431"/>
              <a:gd name="T2" fmla="*/ 2147483647 w 317"/>
              <a:gd name="T3" fmla="*/ 2147483647 h 431"/>
              <a:gd name="T4" fmla="*/ 2147483647 w 317"/>
              <a:gd name="T5" fmla="*/ 0 h 431"/>
              <a:gd name="T6" fmla="*/ 0 w 317"/>
              <a:gd name="T7" fmla="*/ 0 h 431"/>
              <a:gd name="T8" fmla="*/ 0 60000 65536"/>
              <a:gd name="T9" fmla="*/ 0 60000 65536"/>
              <a:gd name="T10" fmla="*/ 0 60000 65536"/>
              <a:gd name="T11" fmla="*/ 0 60000 65536"/>
              <a:gd name="T12" fmla="*/ 0 w 317"/>
              <a:gd name="T13" fmla="*/ 0 h 431"/>
              <a:gd name="T14" fmla="*/ 317 w 317"/>
              <a:gd name="T15" fmla="*/ 431 h 431"/>
            </a:gdLst>
            <a:ahLst/>
            <a:cxnLst>
              <a:cxn ang="T8">
                <a:pos x="T0" y="T1"/>
              </a:cxn>
              <a:cxn ang="T9">
                <a:pos x="T2" y="T3"/>
              </a:cxn>
              <a:cxn ang="T10">
                <a:pos x="T4" y="T5"/>
              </a:cxn>
              <a:cxn ang="T11">
                <a:pos x="T6" y="T7"/>
              </a:cxn>
            </a:cxnLst>
            <a:rect l="T12" t="T13" r="T14" b="T15"/>
            <a:pathLst>
              <a:path w="317" h="431">
                <a:moveTo>
                  <a:pt x="118" y="316"/>
                </a:moveTo>
                <a:lnTo>
                  <a:pt x="317" y="431"/>
                </a:lnTo>
                <a:lnTo>
                  <a:pt x="317" y="0"/>
                </a:lnTo>
                <a:lnTo>
                  <a:pt x="0" y="0"/>
                </a:lnTo>
              </a:path>
            </a:pathLst>
          </a:custGeom>
          <a:noFill/>
          <a:ln w="19050">
            <a:solidFill>
              <a:srgbClr val="DDDDDD"/>
            </a:solidFill>
            <a:round/>
            <a:headEnd/>
            <a:tailEnd/>
          </a:ln>
        </p:spPr>
        <p:txBody>
          <a:bodyPr wrap="none" lIns="82124" tIns="41061" rIns="82124" bIns="41061" anchor="ctr">
            <a:spAutoFit/>
          </a:bodyPr>
          <a:lstStyle/>
          <a:p>
            <a:endParaRPr lang="en-US"/>
          </a:p>
        </p:txBody>
      </p:sp>
      <p:sp>
        <p:nvSpPr>
          <p:cNvPr id="95280" name="Freeform 48"/>
          <p:cNvSpPr>
            <a:spLocks/>
          </p:cNvSpPr>
          <p:nvPr/>
        </p:nvSpPr>
        <p:spPr bwMode="auto">
          <a:xfrm>
            <a:off x="6084888" y="2725738"/>
            <a:ext cx="863600" cy="647700"/>
          </a:xfrm>
          <a:custGeom>
            <a:avLst/>
            <a:gdLst>
              <a:gd name="T0" fmla="*/ 2147483647 w 544"/>
              <a:gd name="T1" fmla="*/ 2147483647 h 431"/>
              <a:gd name="T2" fmla="*/ 0 w 544"/>
              <a:gd name="T3" fmla="*/ 2147483647 h 431"/>
              <a:gd name="T4" fmla="*/ 0 w 544"/>
              <a:gd name="T5" fmla="*/ 0 h 431"/>
              <a:gd name="T6" fmla="*/ 2147483647 w 544"/>
              <a:gd name="T7" fmla="*/ 0 h 431"/>
              <a:gd name="T8" fmla="*/ 0 60000 65536"/>
              <a:gd name="T9" fmla="*/ 0 60000 65536"/>
              <a:gd name="T10" fmla="*/ 0 60000 65536"/>
              <a:gd name="T11" fmla="*/ 0 60000 65536"/>
              <a:gd name="T12" fmla="*/ 0 w 544"/>
              <a:gd name="T13" fmla="*/ 0 h 431"/>
              <a:gd name="T14" fmla="*/ 544 w 544"/>
              <a:gd name="T15" fmla="*/ 431 h 431"/>
            </a:gdLst>
            <a:ahLst/>
            <a:cxnLst>
              <a:cxn ang="T8">
                <a:pos x="T0" y="T1"/>
              </a:cxn>
              <a:cxn ang="T9">
                <a:pos x="T2" y="T3"/>
              </a:cxn>
              <a:cxn ang="T10">
                <a:pos x="T4" y="T5"/>
              </a:cxn>
              <a:cxn ang="T11">
                <a:pos x="T6" y="T7"/>
              </a:cxn>
            </a:cxnLst>
            <a:rect l="T12" t="T13" r="T14" b="T15"/>
            <a:pathLst>
              <a:path w="544" h="431">
                <a:moveTo>
                  <a:pt x="136" y="295"/>
                </a:moveTo>
                <a:lnTo>
                  <a:pt x="0" y="431"/>
                </a:lnTo>
                <a:lnTo>
                  <a:pt x="0" y="0"/>
                </a:lnTo>
                <a:lnTo>
                  <a:pt x="544" y="0"/>
                </a:lnTo>
              </a:path>
            </a:pathLst>
          </a:custGeom>
          <a:noFill/>
          <a:ln w="19050">
            <a:solidFill>
              <a:srgbClr val="DDDDDD"/>
            </a:solidFill>
            <a:round/>
            <a:headEnd/>
            <a:tailEnd/>
          </a:ln>
        </p:spPr>
        <p:txBody>
          <a:bodyPr lIns="82124" tIns="41061" rIns="82124" bIns="41061" anchor="ctr">
            <a:spAutoFit/>
          </a:bodyPr>
          <a:lstStyle/>
          <a:p>
            <a:endParaRPr lang="en-US"/>
          </a:p>
        </p:txBody>
      </p:sp>
      <p:sp>
        <p:nvSpPr>
          <p:cNvPr id="95281" name="Freeform 49"/>
          <p:cNvSpPr>
            <a:spLocks/>
          </p:cNvSpPr>
          <p:nvPr/>
        </p:nvSpPr>
        <p:spPr bwMode="auto">
          <a:xfrm flipH="1">
            <a:off x="7189788" y="3228975"/>
            <a:ext cx="1343025" cy="468313"/>
          </a:xfrm>
          <a:custGeom>
            <a:avLst/>
            <a:gdLst>
              <a:gd name="T0" fmla="*/ 0 w 816"/>
              <a:gd name="T1" fmla="*/ 0 h 295"/>
              <a:gd name="T2" fmla="*/ 2147483647 w 816"/>
              <a:gd name="T3" fmla="*/ 0 h 295"/>
              <a:gd name="T4" fmla="*/ 2147483647 w 816"/>
              <a:gd name="T5" fmla="*/ 2147483647 h 295"/>
              <a:gd name="T6" fmla="*/ 2147483647 w 816"/>
              <a:gd name="T7" fmla="*/ 2147483647 h 295"/>
              <a:gd name="T8" fmla="*/ 0 60000 65536"/>
              <a:gd name="T9" fmla="*/ 0 60000 65536"/>
              <a:gd name="T10" fmla="*/ 0 60000 65536"/>
              <a:gd name="T11" fmla="*/ 0 60000 65536"/>
              <a:gd name="T12" fmla="*/ 0 w 816"/>
              <a:gd name="T13" fmla="*/ 0 h 295"/>
              <a:gd name="T14" fmla="*/ 816 w 816"/>
              <a:gd name="T15" fmla="*/ 295 h 295"/>
            </a:gdLst>
            <a:ahLst/>
            <a:cxnLst>
              <a:cxn ang="T8">
                <a:pos x="T0" y="T1"/>
              </a:cxn>
              <a:cxn ang="T9">
                <a:pos x="T2" y="T3"/>
              </a:cxn>
              <a:cxn ang="T10">
                <a:pos x="T4" y="T5"/>
              </a:cxn>
              <a:cxn ang="T11">
                <a:pos x="T6" y="T7"/>
              </a:cxn>
            </a:cxnLst>
            <a:rect l="T12" t="T13" r="T14" b="T15"/>
            <a:pathLst>
              <a:path w="816" h="295">
                <a:moveTo>
                  <a:pt x="0" y="0"/>
                </a:moveTo>
                <a:lnTo>
                  <a:pt x="521" y="0"/>
                </a:lnTo>
                <a:lnTo>
                  <a:pt x="816" y="295"/>
                </a:lnTo>
                <a:lnTo>
                  <a:pt x="211" y="293"/>
                </a:lnTo>
              </a:path>
            </a:pathLst>
          </a:custGeom>
          <a:noFill/>
          <a:ln w="19050">
            <a:solidFill>
              <a:srgbClr val="DDDDDD"/>
            </a:solidFill>
            <a:round/>
            <a:headEnd/>
            <a:tailEnd/>
          </a:ln>
        </p:spPr>
        <p:txBody>
          <a:bodyPr lIns="82124" tIns="41061" rIns="82124" bIns="41061" anchor="ctr">
            <a:spAutoFit/>
          </a:bodyPr>
          <a:lstStyle/>
          <a:p>
            <a:endParaRPr lang="en-US"/>
          </a:p>
        </p:txBody>
      </p:sp>
      <p:sp>
        <p:nvSpPr>
          <p:cNvPr id="95283" name="Freeform 51"/>
          <p:cNvSpPr>
            <a:spLocks/>
          </p:cNvSpPr>
          <p:nvPr/>
        </p:nvSpPr>
        <p:spPr bwMode="auto">
          <a:xfrm>
            <a:off x="755650" y="3949700"/>
            <a:ext cx="1728788" cy="1116013"/>
          </a:xfrm>
          <a:custGeom>
            <a:avLst/>
            <a:gdLst>
              <a:gd name="T0" fmla="*/ 2147483647 w 976"/>
              <a:gd name="T1" fmla="*/ 0 h 794"/>
              <a:gd name="T2" fmla="*/ 2147483647 w 976"/>
              <a:gd name="T3" fmla="*/ 2147483647 h 794"/>
              <a:gd name="T4" fmla="*/ 2147483647 w 976"/>
              <a:gd name="T5" fmla="*/ 2147483647 h 794"/>
              <a:gd name="T6" fmla="*/ 0 w 976"/>
              <a:gd name="T7" fmla="*/ 2147483647 h 794"/>
              <a:gd name="T8" fmla="*/ 0 60000 65536"/>
              <a:gd name="T9" fmla="*/ 0 60000 65536"/>
              <a:gd name="T10" fmla="*/ 0 60000 65536"/>
              <a:gd name="T11" fmla="*/ 0 60000 65536"/>
              <a:gd name="T12" fmla="*/ 0 w 976"/>
              <a:gd name="T13" fmla="*/ 0 h 794"/>
              <a:gd name="T14" fmla="*/ 976 w 976"/>
              <a:gd name="T15" fmla="*/ 794 h 794"/>
            </a:gdLst>
            <a:ahLst/>
            <a:cxnLst>
              <a:cxn ang="T8">
                <a:pos x="T0" y="T1"/>
              </a:cxn>
              <a:cxn ang="T9">
                <a:pos x="T2" y="T3"/>
              </a:cxn>
              <a:cxn ang="T10">
                <a:pos x="T4" y="T5"/>
              </a:cxn>
              <a:cxn ang="T11">
                <a:pos x="T6" y="T7"/>
              </a:cxn>
            </a:cxnLst>
            <a:rect l="T12" t="T13" r="T14" b="T15"/>
            <a:pathLst>
              <a:path w="976" h="794">
                <a:moveTo>
                  <a:pt x="976" y="0"/>
                </a:moveTo>
                <a:lnTo>
                  <a:pt x="567" y="295"/>
                </a:lnTo>
                <a:lnTo>
                  <a:pt x="567" y="794"/>
                </a:lnTo>
                <a:lnTo>
                  <a:pt x="0" y="794"/>
                </a:lnTo>
              </a:path>
            </a:pathLst>
          </a:custGeom>
          <a:noFill/>
          <a:ln w="19050">
            <a:solidFill>
              <a:srgbClr val="DDDDDD"/>
            </a:solidFill>
            <a:round/>
            <a:headEnd/>
            <a:tailEnd/>
          </a:ln>
        </p:spPr>
        <p:txBody>
          <a:bodyPr lIns="82124" tIns="41061" rIns="82124" bIns="41061" anchor="ctr">
            <a:spAutoFit/>
          </a:bodyPr>
          <a:lstStyle/>
          <a:p>
            <a:endParaRPr lang="en-US"/>
          </a:p>
        </p:txBody>
      </p:sp>
      <p:sp>
        <p:nvSpPr>
          <p:cNvPr id="95286" name="Freeform 54"/>
          <p:cNvSpPr>
            <a:spLocks/>
          </p:cNvSpPr>
          <p:nvPr/>
        </p:nvSpPr>
        <p:spPr bwMode="auto">
          <a:xfrm flipH="1">
            <a:off x="6516688" y="3986213"/>
            <a:ext cx="2016125" cy="1116012"/>
          </a:xfrm>
          <a:custGeom>
            <a:avLst/>
            <a:gdLst>
              <a:gd name="T0" fmla="*/ 2147483647 w 976"/>
              <a:gd name="T1" fmla="*/ 0 h 794"/>
              <a:gd name="T2" fmla="*/ 2147483647 w 976"/>
              <a:gd name="T3" fmla="*/ 2147483647 h 794"/>
              <a:gd name="T4" fmla="*/ 2147483647 w 976"/>
              <a:gd name="T5" fmla="*/ 2147483647 h 794"/>
              <a:gd name="T6" fmla="*/ 0 w 976"/>
              <a:gd name="T7" fmla="*/ 2147483647 h 794"/>
              <a:gd name="T8" fmla="*/ 0 60000 65536"/>
              <a:gd name="T9" fmla="*/ 0 60000 65536"/>
              <a:gd name="T10" fmla="*/ 0 60000 65536"/>
              <a:gd name="T11" fmla="*/ 0 60000 65536"/>
              <a:gd name="T12" fmla="*/ 0 w 976"/>
              <a:gd name="T13" fmla="*/ 0 h 794"/>
              <a:gd name="T14" fmla="*/ 976 w 976"/>
              <a:gd name="T15" fmla="*/ 794 h 794"/>
            </a:gdLst>
            <a:ahLst/>
            <a:cxnLst>
              <a:cxn ang="T8">
                <a:pos x="T0" y="T1"/>
              </a:cxn>
              <a:cxn ang="T9">
                <a:pos x="T2" y="T3"/>
              </a:cxn>
              <a:cxn ang="T10">
                <a:pos x="T4" y="T5"/>
              </a:cxn>
              <a:cxn ang="T11">
                <a:pos x="T6" y="T7"/>
              </a:cxn>
            </a:cxnLst>
            <a:rect l="T12" t="T13" r="T14" b="T15"/>
            <a:pathLst>
              <a:path w="976" h="794">
                <a:moveTo>
                  <a:pt x="976" y="0"/>
                </a:moveTo>
                <a:lnTo>
                  <a:pt x="567" y="295"/>
                </a:lnTo>
                <a:lnTo>
                  <a:pt x="567" y="794"/>
                </a:lnTo>
                <a:lnTo>
                  <a:pt x="0" y="794"/>
                </a:lnTo>
              </a:path>
            </a:pathLst>
          </a:custGeom>
          <a:noFill/>
          <a:ln w="19050">
            <a:solidFill>
              <a:srgbClr val="DDDDDD"/>
            </a:solidFill>
            <a:round/>
            <a:headEnd/>
            <a:tailEnd/>
          </a:ln>
        </p:spPr>
        <p:txBody>
          <a:bodyPr lIns="82124" tIns="41061" rIns="82124" bIns="41061" anchor="ctr">
            <a:spAutoFit/>
          </a:bodyPr>
          <a:lstStyle/>
          <a:p>
            <a:endParaRPr lang="en-US"/>
          </a:p>
        </p:txBody>
      </p:sp>
      <p:sp>
        <p:nvSpPr>
          <p:cNvPr id="95288" name="Freeform 56"/>
          <p:cNvSpPr>
            <a:spLocks/>
          </p:cNvSpPr>
          <p:nvPr/>
        </p:nvSpPr>
        <p:spPr bwMode="auto">
          <a:xfrm>
            <a:off x="2232025" y="4084638"/>
            <a:ext cx="1168400" cy="1268412"/>
          </a:xfrm>
          <a:custGeom>
            <a:avLst/>
            <a:gdLst>
              <a:gd name="T0" fmla="*/ 2147483647 w 736"/>
              <a:gd name="T1" fmla="*/ 0 h 799"/>
              <a:gd name="T2" fmla="*/ 2147483647 w 736"/>
              <a:gd name="T3" fmla="*/ 2147483647 h 799"/>
              <a:gd name="T4" fmla="*/ 2147483647 w 736"/>
              <a:gd name="T5" fmla="*/ 2147483647 h 799"/>
              <a:gd name="T6" fmla="*/ 0 w 736"/>
              <a:gd name="T7" fmla="*/ 2147483647 h 799"/>
              <a:gd name="T8" fmla="*/ 0 60000 65536"/>
              <a:gd name="T9" fmla="*/ 0 60000 65536"/>
              <a:gd name="T10" fmla="*/ 0 60000 65536"/>
              <a:gd name="T11" fmla="*/ 0 60000 65536"/>
              <a:gd name="T12" fmla="*/ 0 w 736"/>
              <a:gd name="T13" fmla="*/ 0 h 799"/>
              <a:gd name="T14" fmla="*/ 736 w 736"/>
              <a:gd name="T15" fmla="*/ 799 h 799"/>
            </a:gdLst>
            <a:ahLst/>
            <a:cxnLst>
              <a:cxn ang="T8">
                <a:pos x="T0" y="T1"/>
              </a:cxn>
              <a:cxn ang="T9">
                <a:pos x="T2" y="T3"/>
              </a:cxn>
              <a:cxn ang="T10">
                <a:pos x="T4" y="T5"/>
              </a:cxn>
              <a:cxn ang="T11">
                <a:pos x="T6" y="T7"/>
              </a:cxn>
            </a:cxnLst>
            <a:rect l="T12" t="T13" r="T14" b="T15"/>
            <a:pathLst>
              <a:path w="736" h="799">
                <a:moveTo>
                  <a:pt x="736" y="0"/>
                </a:moveTo>
                <a:lnTo>
                  <a:pt x="499" y="323"/>
                </a:lnTo>
                <a:lnTo>
                  <a:pt x="499" y="799"/>
                </a:lnTo>
                <a:lnTo>
                  <a:pt x="0" y="799"/>
                </a:lnTo>
              </a:path>
            </a:pathLst>
          </a:custGeom>
          <a:noFill/>
          <a:ln w="19050">
            <a:solidFill>
              <a:srgbClr val="DDDDDD"/>
            </a:solidFill>
            <a:round/>
            <a:headEnd/>
            <a:tailEnd/>
          </a:ln>
        </p:spPr>
        <p:txBody>
          <a:bodyPr wrap="none" lIns="82124" tIns="41061" rIns="82124" bIns="41061" anchor="ctr">
            <a:spAutoFit/>
          </a:bodyPr>
          <a:lstStyle/>
          <a:p>
            <a:endParaRPr lang="en-US"/>
          </a:p>
        </p:txBody>
      </p:sp>
      <p:sp>
        <p:nvSpPr>
          <p:cNvPr id="95289" name="Freeform 57"/>
          <p:cNvSpPr>
            <a:spLocks/>
          </p:cNvSpPr>
          <p:nvPr/>
        </p:nvSpPr>
        <p:spPr bwMode="auto">
          <a:xfrm>
            <a:off x="5467350" y="4103688"/>
            <a:ext cx="1292225" cy="1249362"/>
          </a:xfrm>
          <a:custGeom>
            <a:avLst/>
            <a:gdLst>
              <a:gd name="T0" fmla="*/ 0 w 814"/>
              <a:gd name="T1" fmla="*/ 0 h 787"/>
              <a:gd name="T2" fmla="*/ 2147483647 w 814"/>
              <a:gd name="T3" fmla="*/ 2147483647 h 787"/>
              <a:gd name="T4" fmla="*/ 2147483647 w 814"/>
              <a:gd name="T5" fmla="*/ 2147483647 h 787"/>
              <a:gd name="T6" fmla="*/ 2147483647 w 814"/>
              <a:gd name="T7" fmla="*/ 2147483647 h 787"/>
              <a:gd name="T8" fmla="*/ 0 60000 65536"/>
              <a:gd name="T9" fmla="*/ 0 60000 65536"/>
              <a:gd name="T10" fmla="*/ 0 60000 65536"/>
              <a:gd name="T11" fmla="*/ 0 60000 65536"/>
              <a:gd name="T12" fmla="*/ 0 w 814"/>
              <a:gd name="T13" fmla="*/ 0 h 787"/>
              <a:gd name="T14" fmla="*/ 814 w 814"/>
              <a:gd name="T15" fmla="*/ 787 h 787"/>
            </a:gdLst>
            <a:ahLst/>
            <a:cxnLst>
              <a:cxn ang="T8">
                <a:pos x="T0" y="T1"/>
              </a:cxn>
              <a:cxn ang="T9">
                <a:pos x="T2" y="T3"/>
              </a:cxn>
              <a:cxn ang="T10">
                <a:pos x="T4" y="T5"/>
              </a:cxn>
              <a:cxn ang="T11">
                <a:pos x="T6" y="T7"/>
              </a:cxn>
            </a:cxnLst>
            <a:rect l="T12" t="T13" r="T14" b="T15"/>
            <a:pathLst>
              <a:path w="814" h="787">
                <a:moveTo>
                  <a:pt x="0" y="0"/>
                </a:moveTo>
                <a:lnTo>
                  <a:pt x="258" y="311"/>
                </a:lnTo>
                <a:lnTo>
                  <a:pt x="258" y="787"/>
                </a:lnTo>
                <a:lnTo>
                  <a:pt x="814" y="787"/>
                </a:lnTo>
              </a:path>
            </a:pathLst>
          </a:custGeom>
          <a:noFill/>
          <a:ln w="19050">
            <a:solidFill>
              <a:srgbClr val="DDDDDD"/>
            </a:solidFill>
            <a:round/>
            <a:headEnd/>
            <a:tailEnd/>
          </a:ln>
        </p:spPr>
        <p:txBody>
          <a:bodyPr lIns="82124" tIns="41061" rIns="82124" bIns="41061" anchor="ctr">
            <a:spAutoFit/>
          </a:bodyPr>
          <a:lstStyle/>
          <a:p>
            <a:endParaRPr lang="en-US"/>
          </a:p>
        </p:txBody>
      </p:sp>
      <p:grpSp>
        <p:nvGrpSpPr>
          <p:cNvPr id="12" name="Group 63"/>
          <p:cNvGrpSpPr>
            <a:grpSpLocks/>
          </p:cNvGrpSpPr>
          <p:nvPr/>
        </p:nvGrpSpPr>
        <p:grpSpPr bwMode="auto">
          <a:xfrm>
            <a:off x="3995738" y="4129088"/>
            <a:ext cx="1079500" cy="1296987"/>
            <a:chOff x="2540" y="2500"/>
            <a:chExt cx="680" cy="817"/>
          </a:xfrm>
        </p:grpSpPr>
        <p:sp>
          <p:nvSpPr>
            <p:cNvPr id="8221" name="Line 60"/>
            <p:cNvSpPr>
              <a:spLocks noChangeShapeType="1"/>
            </p:cNvSpPr>
            <p:nvPr/>
          </p:nvSpPr>
          <p:spPr bwMode="auto">
            <a:xfrm>
              <a:off x="2880" y="2500"/>
              <a:ext cx="0" cy="817"/>
            </a:xfrm>
            <a:prstGeom prst="line">
              <a:avLst/>
            </a:prstGeom>
            <a:noFill/>
            <a:ln w="19050">
              <a:solidFill>
                <a:srgbClr val="DDDDDD"/>
              </a:solidFill>
              <a:round/>
              <a:headEnd/>
              <a:tailEnd/>
            </a:ln>
          </p:spPr>
          <p:txBody>
            <a:bodyPr lIns="82124" tIns="41061" rIns="82124" bIns="41061" anchor="ctr">
              <a:spAutoFit/>
            </a:bodyPr>
            <a:lstStyle/>
            <a:p>
              <a:endParaRPr lang="en-US"/>
            </a:p>
          </p:txBody>
        </p:sp>
        <p:sp>
          <p:nvSpPr>
            <p:cNvPr id="8222" name="Line 62"/>
            <p:cNvSpPr>
              <a:spLocks noChangeShapeType="1"/>
            </p:cNvSpPr>
            <p:nvPr/>
          </p:nvSpPr>
          <p:spPr bwMode="auto">
            <a:xfrm>
              <a:off x="2540" y="3317"/>
              <a:ext cx="680" cy="0"/>
            </a:xfrm>
            <a:prstGeom prst="line">
              <a:avLst/>
            </a:prstGeom>
            <a:noFill/>
            <a:ln w="19050">
              <a:solidFill>
                <a:srgbClr val="DDDDDD"/>
              </a:solidFill>
              <a:round/>
              <a:headEnd/>
              <a:tailEnd/>
            </a:ln>
          </p:spPr>
          <p:txBody>
            <a:bodyPr wrap="none" lIns="82124" tIns="41061" rIns="82124" bIns="41061" anchor="ctr">
              <a:spAutoFit/>
            </a:bodyPr>
            <a:lstStyle/>
            <a:p>
              <a:endParaRPr lang="en-US"/>
            </a:p>
          </p:txBody>
        </p:sp>
      </p:grpSp>
      <p:sp>
        <p:nvSpPr>
          <p:cNvPr id="95314" name="Rectangle 82"/>
          <p:cNvSpPr>
            <a:spLocks noChangeArrowheads="1"/>
          </p:cNvSpPr>
          <p:nvPr/>
        </p:nvSpPr>
        <p:spPr bwMode="auto">
          <a:xfrm>
            <a:off x="3667125" y="6218238"/>
            <a:ext cx="1809750" cy="411162"/>
          </a:xfrm>
          <a:prstGeom prst="rect">
            <a:avLst/>
          </a:prstGeom>
          <a:noFill/>
          <a:ln w="9525" algn="ctr">
            <a:noFill/>
            <a:miter lim="800000"/>
            <a:headEnd/>
            <a:tailEnd/>
          </a:ln>
        </p:spPr>
        <p:txBody>
          <a:bodyPr wrap="none" lIns="82124" tIns="41061" rIns="82124" bIns="41061" anchor="ctr">
            <a:spAutoFit/>
          </a:bodyPr>
          <a:lstStyle/>
          <a:p>
            <a:pPr defTabSz="814388" eaLnBrk="0" hangingPunct="0">
              <a:lnSpc>
                <a:spcPct val="90000"/>
              </a:lnSpc>
            </a:pPr>
            <a:r>
              <a:rPr lang="en-US" sz="2400">
                <a:solidFill>
                  <a:srgbClr val="3E67A4"/>
                </a:solidFill>
              </a:rPr>
              <a:t>Data Center</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24933"/>
                                        </p:tgtEl>
                                        <p:attrNameLst>
                                          <p:attrName>style.visibility</p:attrName>
                                        </p:attrNameLst>
                                      </p:cBhvr>
                                      <p:to>
                                        <p:strVal val="visible"/>
                                      </p:to>
                                    </p:set>
                                    <p:anim calcmode="lin" valueType="num">
                                      <p:cBhvr>
                                        <p:cTn id="7" dur="500" fill="hold"/>
                                        <p:tgtEl>
                                          <p:spTgt spid="124933"/>
                                        </p:tgtEl>
                                        <p:attrNameLst>
                                          <p:attrName>ppt_w</p:attrName>
                                        </p:attrNameLst>
                                      </p:cBhvr>
                                      <p:tavLst>
                                        <p:tav tm="0">
                                          <p:val>
                                            <p:fltVal val="0"/>
                                          </p:val>
                                        </p:tav>
                                        <p:tav tm="100000">
                                          <p:val>
                                            <p:strVal val="#ppt_w"/>
                                          </p:val>
                                        </p:tav>
                                      </p:tavLst>
                                    </p:anim>
                                    <p:anim calcmode="lin" valueType="num">
                                      <p:cBhvr>
                                        <p:cTn id="8" dur="500" fill="hold"/>
                                        <p:tgtEl>
                                          <p:spTgt spid="124933"/>
                                        </p:tgtEl>
                                        <p:attrNameLst>
                                          <p:attrName>ppt_h</p:attrName>
                                        </p:attrNameLst>
                                      </p:cBhvr>
                                      <p:tavLst>
                                        <p:tav tm="0">
                                          <p:val>
                                            <p:fltVal val="0"/>
                                          </p:val>
                                        </p:tav>
                                        <p:tav tm="100000">
                                          <p:val>
                                            <p:strVal val="#ppt_h"/>
                                          </p:val>
                                        </p:tav>
                                      </p:tavLst>
                                    </p:anim>
                                    <p:animEffect transition="in" filter="fade">
                                      <p:cBhvr>
                                        <p:cTn id="9" dur="500"/>
                                        <p:tgtEl>
                                          <p:spTgt spid="124933"/>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95268"/>
                                        </p:tgtEl>
                                        <p:attrNameLst>
                                          <p:attrName>style.visibility</p:attrName>
                                        </p:attrNameLst>
                                      </p:cBhvr>
                                      <p:to>
                                        <p:strVal val="visible"/>
                                      </p:to>
                                    </p:set>
                                    <p:animEffect transition="in" filter="wipe(down)">
                                      <p:cBhvr>
                                        <p:cTn id="13" dur="500"/>
                                        <p:tgtEl>
                                          <p:spTgt spid="95268"/>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5313"/>
                                        </p:tgtEl>
                                        <p:attrNameLst>
                                          <p:attrName>style.visibility</p:attrName>
                                        </p:attrNameLst>
                                      </p:cBhvr>
                                      <p:to>
                                        <p:strVal val="visible"/>
                                      </p:to>
                                    </p:set>
                                    <p:animEffect transition="in" filter="fade">
                                      <p:cBhvr>
                                        <p:cTn id="19" dur="500"/>
                                        <p:tgtEl>
                                          <p:spTgt spid="95313"/>
                                        </p:tgtEl>
                                      </p:cBhvr>
                                    </p:animEffect>
                                  </p:childTnLst>
                                </p:cTn>
                              </p:par>
                            </p:childTnLst>
                          </p:cTn>
                        </p:par>
                        <p:par>
                          <p:cTn id="20" fill="hold">
                            <p:stCondLst>
                              <p:cond delay="1000"/>
                            </p:stCondLst>
                            <p:childTnLst>
                              <p:par>
                                <p:cTn id="21" presetID="22" presetClass="entr" presetSubtype="4" fill="hold" grpId="0" nodeType="afterEffect">
                                  <p:stCondLst>
                                    <p:cond delay="0"/>
                                  </p:stCondLst>
                                  <p:childTnLst>
                                    <p:set>
                                      <p:cBhvr>
                                        <p:cTn id="22" dur="1" fill="hold">
                                          <p:stCondLst>
                                            <p:cond delay="0"/>
                                          </p:stCondLst>
                                        </p:cTn>
                                        <p:tgtEl>
                                          <p:spTgt spid="95279"/>
                                        </p:tgtEl>
                                        <p:attrNameLst>
                                          <p:attrName>style.visibility</p:attrName>
                                        </p:attrNameLst>
                                      </p:cBhvr>
                                      <p:to>
                                        <p:strVal val="visible"/>
                                      </p:to>
                                    </p:set>
                                    <p:animEffect transition="in" filter="wipe(down)">
                                      <p:cBhvr>
                                        <p:cTn id="23" dur="500"/>
                                        <p:tgtEl>
                                          <p:spTgt spid="95279"/>
                                        </p:tgtEl>
                                      </p:cBhvr>
                                    </p:animEffect>
                                  </p:childTnLst>
                                </p:cTn>
                              </p:par>
                              <p:par>
                                <p:cTn id="24" presetID="10"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95280"/>
                                        </p:tgtEl>
                                        <p:attrNameLst>
                                          <p:attrName>style.visibility</p:attrName>
                                        </p:attrNameLst>
                                      </p:cBhvr>
                                      <p:to>
                                        <p:strVal val="visible"/>
                                      </p:to>
                                    </p:set>
                                    <p:animEffect transition="in" filter="wipe(down)">
                                      <p:cBhvr>
                                        <p:cTn id="30" dur="500"/>
                                        <p:tgtEl>
                                          <p:spTgt spid="95280"/>
                                        </p:tgtEl>
                                      </p:cBhvr>
                                    </p:animEffect>
                                  </p:childTnLst>
                                </p:cTn>
                              </p:par>
                              <p:par>
                                <p:cTn id="31" presetID="10"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par>
                          <p:cTn id="34" fill="hold">
                            <p:stCondLst>
                              <p:cond delay="2000"/>
                            </p:stCondLst>
                            <p:childTnLst>
                              <p:par>
                                <p:cTn id="35" presetID="22" presetClass="entr" presetSubtype="4" fill="hold" grpId="0" nodeType="afterEffect">
                                  <p:stCondLst>
                                    <p:cond delay="0"/>
                                  </p:stCondLst>
                                  <p:childTnLst>
                                    <p:set>
                                      <p:cBhvr>
                                        <p:cTn id="36" dur="1" fill="hold">
                                          <p:stCondLst>
                                            <p:cond delay="0"/>
                                          </p:stCondLst>
                                        </p:cTn>
                                        <p:tgtEl>
                                          <p:spTgt spid="95281"/>
                                        </p:tgtEl>
                                        <p:attrNameLst>
                                          <p:attrName>style.visibility</p:attrName>
                                        </p:attrNameLst>
                                      </p:cBhvr>
                                      <p:to>
                                        <p:strVal val="visible"/>
                                      </p:to>
                                    </p:set>
                                    <p:animEffect transition="in" filter="wipe(down)">
                                      <p:cBhvr>
                                        <p:cTn id="37" dur="500"/>
                                        <p:tgtEl>
                                          <p:spTgt spid="95281"/>
                                        </p:tgtEl>
                                      </p:cBhvr>
                                    </p:animEffect>
                                  </p:childTnLst>
                                </p:cTn>
                              </p:par>
                              <p:par>
                                <p:cTn id="38" presetID="10" presetClass="entr" presetSubtype="0"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childTnLst>
                                </p:cTn>
                              </p:par>
                            </p:childTnLst>
                          </p:cTn>
                        </p:par>
                        <p:par>
                          <p:cTn id="41" fill="hold">
                            <p:stCondLst>
                              <p:cond delay="2500"/>
                            </p:stCondLst>
                            <p:childTnLst>
                              <p:par>
                                <p:cTn id="42" presetID="22" presetClass="entr" presetSubtype="1" fill="hold" grpId="0" nodeType="afterEffect">
                                  <p:stCondLst>
                                    <p:cond delay="0"/>
                                  </p:stCondLst>
                                  <p:childTnLst>
                                    <p:set>
                                      <p:cBhvr>
                                        <p:cTn id="43" dur="1" fill="hold">
                                          <p:stCondLst>
                                            <p:cond delay="0"/>
                                          </p:stCondLst>
                                        </p:cTn>
                                        <p:tgtEl>
                                          <p:spTgt spid="95286"/>
                                        </p:tgtEl>
                                        <p:attrNameLst>
                                          <p:attrName>style.visibility</p:attrName>
                                        </p:attrNameLst>
                                      </p:cBhvr>
                                      <p:to>
                                        <p:strVal val="visible"/>
                                      </p:to>
                                    </p:set>
                                    <p:animEffect transition="in" filter="wipe(up)">
                                      <p:cBhvr>
                                        <p:cTn id="44" dur="500"/>
                                        <p:tgtEl>
                                          <p:spTgt spid="95286"/>
                                        </p:tgtEl>
                                      </p:cBhvr>
                                    </p:animEffect>
                                  </p:childTnLst>
                                </p:cTn>
                              </p:par>
                              <p:par>
                                <p:cTn id="45" presetID="10" presetClass="entr" presetSubtype="0"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95314"/>
                                        </p:tgtEl>
                                        <p:attrNameLst>
                                          <p:attrName>style.visibility</p:attrName>
                                        </p:attrNameLst>
                                      </p:cBhvr>
                                      <p:to>
                                        <p:strVal val="visible"/>
                                      </p:to>
                                    </p:set>
                                    <p:animEffect transition="in" filter="fade">
                                      <p:cBhvr>
                                        <p:cTn id="50" dur="500"/>
                                        <p:tgtEl>
                                          <p:spTgt spid="95314"/>
                                        </p:tgtEl>
                                      </p:cBhvr>
                                    </p:animEffect>
                                  </p:childTnLst>
                                </p:cTn>
                              </p:par>
                            </p:childTnLst>
                          </p:cTn>
                        </p:par>
                        <p:par>
                          <p:cTn id="51" fill="hold">
                            <p:stCondLst>
                              <p:cond delay="3000"/>
                            </p:stCondLst>
                            <p:childTnLst>
                              <p:par>
                                <p:cTn id="52" presetID="22" presetClass="entr" presetSubtype="1" fill="hold" grpId="0" nodeType="afterEffect">
                                  <p:stCondLst>
                                    <p:cond delay="0"/>
                                  </p:stCondLst>
                                  <p:childTnLst>
                                    <p:set>
                                      <p:cBhvr>
                                        <p:cTn id="53" dur="1" fill="hold">
                                          <p:stCondLst>
                                            <p:cond delay="0"/>
                                          </p:stCondLst>
                                        </p:cTn>
                                        <p:tgtEl>
                                          <p:spTgt spid="95289"/>
                                        </p:tgtEl>
                                        <p:attrNameLst>
                                          <p:attrName>style.visibility</p:attrName>
                                        </p:attrNameLst>
                                      </p:cBhvr>
                                      <p:to>
                                        <p:strVal val="visible"/>
                                      </p:to>
                                    </p:set>
                                    <p:animEffect transition="in" filter="wipe(up)">
                                      <p:cBhvr>
                                        <p:cTn id="54" dur="500"/>
                                        <p:tgtEl>
                                          <p:spTgt spid="95289"/>
                                        </p:tgtEl>
                                      </p:cBhvr>
                                    </p:animEffect>
                                  </p:childTnLst>
                                </p:cTn>
                              </p:par>
                              <p:par>
                                <p:cTn id="55" presetID="10" presetClass="entr" presetSubtype="0" fill="hold" nodeType="with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fade">
                                      <p:cBhvr>
                                        <p:cTn id="57" dur="500"/>
                                        <p:tgtEl>
                                          <p:spTgt spid="4"/>
                                        </p:tgtEl>
                                      </p:cBhvr>
                                    </p:animEffect>
                                  </p:childTnLst>
                                </p:cTn>
                              </p:par>
                            </p:childTnLst>
                          </p:cTn>
                        </p:par>
                        <p:par>
                          <p:cTn id="58" fill="hold">
                            <p:stCondLst>
                              <p:cond delay="3500"/>
                            </p:stCondLst>
                            <p:childTnLst>
                              <p:par>
                                <p:cTn id="59" presetID="22" presetClass="entr" presetSubtype="1"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par>
                                <p:cTn id="62" presetID="10" presetClass="entr" presetSubtype="0" fill="hold" nodeType="with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fade">
                                      <p:cBhvr>
                                        <p:cTn id="64" dur="500"/>
                                        <p:tgtEl>
                                          <p:spTgt spid="9"/>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95288"/>
                                        </p:tgtEl>
                                        <p:attrNameLst>
                                          <p:attrName>style.visibility</p:attrName>
                                        </p:attrNameLst>
                                      </p:cBhvr>
                                      <p:to>
                                        <p:strVal val="visible"/>
                                      </p:to>
                                    </p:set>
                                    <p:animEffect transition="in" filter="wipe(up)">
                                      <p:cBhvr>
                                        <p:cTn id="68" dur="500"/>
                                        <p:tgtEl>
                                          <p:spTgt spid="95288"/>
                                        </p:tgtEl>
                                      </p:cBhvr>
                                    </p:animEffect>
                                  </p:childTnLst>
                                </p:cTn>
                              </p:par>
                              <p:par>
                                <p:cTn id="69" presetID="10" presetClass="entr" presetSubtype="0" fill="hold" nodeType="withEffect">
                                  <p:stCondLst>
                                    <p:cond delay="0"/>
                                  </p:stCondLst>
                                  <p:childTnLst>
                                    <p:set>
                                      <p:cBhvr>
                                        <p:cTn id="70" dur="1" fill="hold">
                                          <p:stCondLst>
                                            <p:cond delay="0"/>
                                          </p:stCondLst>
                                        </p:cTn>
                                        <p:tgtEl>
                                          <p:spTgt spid="3"/>
                                        </p:tgtEl>
                                        <p:attrNameLst>
                                          <p:attrName>style.visibility</p:attrName>
                                        </p:attrNameLst>
                                      </p:cBhvr>
                                      <p:to>
                                        <p:strVal val="visible"/>
                                      </p:to>
                                    </p:set>
                                    <p:animEffect transition="in" filter="fade">
                                      <p:cBhvr>
                                        <p:cTn id="71" dur="500"/>
                                        <p:tgtEl>
                                          <p:spTgt spid="3"/>
                                        </p:tgtEl>
                                      </p:cBhvr>
                                    </p:animEffect>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95283"/>
                                        </p:tgtEl>
                                        <p:attrNameLst>
                                          <p:attrName>style.visibility</p:attrName>
                                        </p:attrNameLst>
                                      </p:cBhvr>
                                      <p:to>
                                        <p:strVal val="visible"/>
                                      </p:to>
                                    </p:set>
                                    <p:animEffect transition="in" filter="wipe(up)">
                                      <p:cBhvr>
                                        <p:cTn id="75" dur="500"/>
                                        <p:tgtEl>
                                          <p:spTgt spid="95283"/>
                                        </p:tgtEl>
                                      </p:cBhvr>
                                    </p:animEffect>
                                  </p:childTnLst>
                                </p:cTn>
                              </p:par>
                              <p:par>
                                <p:cTn id="76" presetID="10" presetClass="entr" presetSubtype="0" fill="hold" nodeType="withEffect">
                                  <p:stCondLst>
                                    <p:cond delay="0"/>
                                  </p:stCondLst>
                                  <p:childTnLst>
                                    <p:set>
                                      <p:cBhvr>
                                        <p:cTn id="77" dur="1" fill="hold">
                                          <p:stCondLst>
                                            <p:cond delay="0"/>
                                          </p:stCondLst>
                                        </p:cTn>
                                        <p:tgtEl>
                                          <p:spTgt spid="2"/>
                                        </p:tgtEl>
                                        <p:attrNameLst>
                                          <p:attrName>style.visibility</p:attrName>
                                        </p:attrNameLst>
                                      </p:cBhvr>
                                      <p:to>
                                        <p:strVal val="visible"/>
                                      </p:to>
                                    </p:set>
                                    <p:animEffect transition="in" filter="fade">
                                      <p:cBhvr>
                                        <p:cTn id="7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313" grpId="0"/>
      <p:bldP spid="95268" grpId="0" animBg="1"/>
      <p:bldP spid="95279" grpId="0" animBg="1"/>
      <p:bldP spid="95280" grpId="0" animBg="1"/>
      <p:bldP spid="95281" grpId="0" animBg="1"/>
      <p:bldP spid="95283" grpId="0" animBg="1"/>
      <p:bldP spid="95286" grpId="0" animBg="1"/>
      <p:bldP spid="95288" grpId="0" animBg="1"/>
      <p:bldP spid="95289" grpId="0" animBg="1"/>
      <p:bldP spid="953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Oval 83"/>
          <p:cNvSpPr>
            <a:spLocks noChangeArrowheads="1"/>
          </p:cNvSpPr>
          <p:nvPr/>
        </p:nvSpPr>
        <p:spPr bwMode="auto">
          <a:xfrm>
            <a:off x="613063" y="1954249"/>
            <a:ext cx="4356756" cy="4356756"/>
          </a:xfrm>
          <a:prstGeom prst="ellipse">
            <a:avLst/>
          </a:prstGeom>
          <a:gradFill rotWithShape="1">
            <a:gsLst>
              <a:gs pos="0">
                <a:srgbClr val="FFFFFF">
                  <a:alpha val="39999"/>
                </a:srgbClr>
              </a:gs>
              <a:gs pos="50000">
                <a:srgbClr val="767676">
                  <a:alpha val="0"/>
                </a:srgbClr>
              </a:gs>
              <a:gs pos="100000">
                <a:srgbClr val="FFFFFF">
                  <a:alpha val="39999"/>
                </a:srgbClr>
              </a:gs>
            </a:gsLst>
            <a:lin ang="5400000" scaled="1"/>
          </a:gradFill>
          <a:ln w="9525" algn="ctr">
            <a:noFill/>
            <a:round/>
            <a:headEnd/>
            <a:tailEnd/>
          </a:ln>
          <a:effectLst>
            <a:reflection blurRad="6350" stA="52000" endA="300" endPos="35000" dir="5400000" sy="-100000" algn="bl" rotWithShape="0"/>
          </a:effectLst>
        </p:spPr>
        <p:txBody>
          <a:bodyPr lIns="82124" tIns="41061" rIns="82124" bIns="41061"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2" name="Group 63"/>
          <p:cNvGrpSpPr/>
          <p:nvPr/>
        </p:nvGrpSpPr>
        <p:grpSpPr>
          <a:xfrm>
            <a:off x="1050725" y="4177821"/>
            <a:ext cx="1442729" cy="1518255"/>
            <a:chOff x="1702191" y="2329757"/>
            <a:chExt cx="2393658" cy="2664270"/>
          </a:xfrm>
        </p:grpSpPr>
        <p:sp>
          <p:nvSpPr>
            <p:cNvPr id="73" name="Oval 1268"/>
            <p:cNvSpPr>
              <a:spLocks noChangeArrowheads="1"/>
            </p:cNvSpPr>
            <p:nvPr/>
          </p:nvSpPr>
          <p:spPr bwMode="auto">
            <a:xfrm>
              <a:off x="1939666" y="4628067"/>
              <a:ext cx="1918708" cy="365960"/>
            </a:xfrm>
            <a:prstGeom prst="ellipse">
              <a:avLst/>
            </a:prstGeom>
            <a:gradFill rotWithShape="1">
              <a:gsLst>
                <a:gs pos="0">
                  <a:srgbClr val="000000">
                    <a:alpha val="71999"/>
                  </a:srgbClr>
                </a:gs>
                <a:gs pos="100000">
                  <a:srgbClr val="FFFFFF">
                    <a:alpha val="0"/>
                  </a:srgbClr>
                </a:gs>
              </a:gsLst>
              <a:path path="shape">
                <a:fillToRect l="50000" t="50000" r="50000" b="50000"/>
              </a:path>
            </a:gradFill>
            <a:ln w="9525" algn="ctr">
              <a:noFill/>
              <a:round/>
              <a:headEnd/>
              <a:tailEnd/>
            </a:ln>
          </p:spPr>
          <p:txBody>
            <a:bodyPr wrap="none" anchor="ctr"/>
            <a:lstStyle/>
            <a:p>
              <a:endParaRPr lang="en-US" sz="1200" dirty="0">
                <a:solidFill>
                  <a:srgbClr val="0096D6"/>
                </a:solidFill>
              </a:endParaRPr>
            </a:p>
          </p:txBody>
        </p:sp>
        <p:sp>
          <p:nvSpPr>
            <p:cNvPr id="74" name="Oval 167"/>
            <p:cNvSpPr>
              <a:spLocks noChangeArrowheads="1"/>
            </p:cNvSpPr>
            <p:nvPr/>
          </p:nvSpPr>
          <p:spPr bwMode="auto">
            <a:xfrm>
              <a:off x="1702191" y="2329757"/>
              <a:ext cx="2393658" cy="2390110"/>
            </a:xfrm>
            <a:prstGeom prst="ellipse">
              <a:avLst/>
            </a:prstGeom>
            <a:gradFill rotWithShape="1">
              <a:gsLst>
                <a:gs pos="0">
                  <a:schemeClr val="accent1">
                    <a:lumMod val="75000"/>
                  </a:schemeClr>
                </a:gs>
                <a:gs pos="100000">
                  <a:srgbClr val="003246"/>
                </a:gs>
              </a:gsLst>
              <a:lin ang="5400000" scaled="1"/>
            </a:gradFill>
            <a:ln w="38100">
              <a:solidFill>
                <a:srgbClr val="FFFFFF">
                  <a:alpha val="59999"/>
                </a:srgbClr>
              </a:solidFill>
              <a:round/>
              <a:headEnd/>
              <a:tailEnd/>
            </a:ln>
          </p:spPr>
          <p:txBody>
            <a:bodyPr wrap="none" anchor="ctr"/>
            <a:lstStyle/>
            <a:p>
              <a:endParaRPr lang="en-US" sz="1200" b="1" dirty="0">
                <a:solidFill>
                  <a:srgbClr val="0096D6"/>
                </a:solidFill>
                <a:ea typeface="ＭＳ Ｐゴシック" pitchFamily="34" charset="-128"/>
              </a:endParaRPr>
            </a:p>
          </p:txBody>
        </p:sp>
        <p:sp>
          <p:nvSpPr>
            <p:cNvPr id="75" name="Oval 168"/>
            <p:cNvSpPr>
              <a:spLocks noChangeArrowheads="1"/>
            </p:cNvSpPr>
            <p:nvPr/>
          </p:nvSpPr>
          <p:spPr bwMode="auto">
            <a:xfrm>
              <a:off x="1829042" y="2460866"/>
              <a:ext cx="2139956" cy="2127891"/>
            </a:xfrm>
            <a:prstGeom prst="ellipse">
              <a:avLst/>
            </a:prstGeom>
            <a:gradFill rotWithShape="1">
              <a:gsLst>
                <a:gs pos="0">
                  <a:srgbClr val="000000">
                    <a:alpha val="32999"/>
                  </a:srgbClr>
                </a:gs>
                <a:gs pos="100000">
                  <a:srgbClr val="000000">
                    <a:alpha val="39998"/>
                  </a:srgbClr>
                </a:gs>
              </a:gsLst>
              <a:path path="shape">
                <a:fillToRect l="50000" t="50000" r="50000" b="50000"/>
              </a:path>
            </a:gradFill>
            <a:ln w="6350">
              <a:solidFill>
                <a:srgbClr val="FFFFFF">
                  <a:alpha val="59999"/>
                </a:srgbClr>
              </a:solidFill>
              <a:round/>
              <a:headEnd/>
              <a:tailEnd/>
            </a:ln>
          </p:spPr>
          <p:txBody>
            <a:bodyPr wrap="none" anchor="ctr"/>
            <a:lstStyle/>
            <a:p>
              <a:endParaRPr lang="en-US" sz="1200" b="1" dirty="0">
                <a:solidFill>
                  <a:srgbClr val="0096D6"/>
                </a:solidFill>
                <a:ea typeface="ＭＳ Ｐゴシック" pitchFamily="34" charset="-128"/>
              </a:endParaRPr>
            </a:p>
          </p:txBody>
        </p:sp>
        <p:sp>
          <p:nvSpPr>
            <p:cNvPr id="76" name="Text Box 4"/>
            <p:cNvSpPr txBox="1">
              <a:spLocks noChangeArrowheads="1"/>
            </p:cNvSpPr>
            <p:nvPr/>
          </p:nvSpPr>
          <p:spPr bwMode="auto">
            <a:xfrm>
              <a:off x="1941651" y="3227265"/>
              <a:ext cx="1914738" cy="680912"/>
            </a:xfrm>
            <a:prstGeom prst="rect">
              <a:avLst/>
            </a:prstGeom>
            <a:noFill/>
            <a:ln w="38100">
              <a:noFill/>
              <a:miter lim="800000"/>
              <a:headEnd/>
              <a:tailEnd type="none" w="lg" len="lg"/>
            </a:ln>
          </p:spPr>
          <p:txBody>
            <a:bodyPr lIns="0" tIns="0" rIns="0" bIns="0" anchor="ctr"/>
            <a:lstStyle/>
            <a:p>
              <a:pPr algn="ctr" defTabSz="814388" fontAlgn="base">
                <a:spcBef>
                  <a:spcPct val="30000"/>
                </a:spcBef>
                <a:spcAft>
                  <a:spcPct val="0"/>
                </a:spcAft>
              </a:pPr>
              <a:r>
                <a:rPr lang="en-US" sz="1200" b="1" dirty="0" smtClean="0">
                  <a:solidFill>
                    <a:srgbClr val="FFFFFF"/>
                  </a:solidFill>
                  <a:ea typeface="ＭＳ Ｐゴシック" pitchFamily="34" charset="-128"/>
                  <a:cs typeface="Arial" charset="0"/>
                </a:rPr>
                <a:t>Collaboration</a:t>
              </a:r>
              <a:endParaRPr lang="en-US" sz="1200" b="1" dirty="0">
                <a:solidFill>
                  <a:srgbClr val="FFFFFF"/>
                </a:solidFill>
                <a:ea typeface="ＭＳ Ｐゴシック" pitchFamily="34" charset="-128"/>
                <a:cs typeface="Arial" charset="0"/>
              </a:endParaRPr>
            </a:p>
          </p:txBody>
        </p:sp>
        <p:sp>
          <p:nvSpPr>
            <p:cNvPr id="77" name="AutoShape 19"/>
            <p:cNvSpPr>
              <a:spLocks noChangeArrowheads="1"/>
            </p:cNvSpPr>
            <p:nvPr/>
          </p:nvSpPr>
          <p:spPr bwMode="auto">
            <a:xfrm rot="5400000">
              <a:off x="2434059" y="1774841"/>
              <a:ext cx="929923" cy="2119427"/>
            </a:xfrm>
            <a:prstGeom prst="moon">
              <a:avLst>
                <a:gd name="adj" fmla="val 87500"/>
              </a:avLst>
            </a:prstGeom>
            <a:gradFill rotWithShape="0">
              <a:gsLst>
                <a:gs pos="0">
                  <a:srgbClr val="FFFFFF">
                    <a:alpha val="46001"/>
                  </a:srgbClr>
                </a:gs>
                <a:gs pos="100000">
                  <a:srgbClr val="000000">
                    <a:alpha val="0"/>
                  </a:srgbClr>
                </a:gs>
              </a:gsLst>
              <a:lin ang="5400000" scaled="1"/>
            </a:gradFill>
            <a:ln w="9525">
              <a:noFill/>
              <a:miter lim="800000"/>
              <a:headEnd/>
              <a:tailEnd/>
            </a:ln>
          </p:spPr>
          <p:txBody>
            <a:bodyPr wrap="none" lIns="82124" tIns="41061" rIns="82124" bIns="41061" anchor="ctr"/>
            <a:lstStyle/>
            <a:p>
              <a:endParaRPr lang="en-US" sz="1200" dirty="0">
                <a:solidFill>
                  <a:srgbClr val="FFFFFF"/>
                </a:solidFill>
                <a:ea typeface="ＭＳ Ｐゴシック" pitchFamily="34" charset="-128"/>
              </a:endParaRPr>
            </a:p>
          </p:txBody>
        </p:sp>
      </p:grpSp>
      <p:grpSp>
        <p:nvGrpSpPr>
          <p:cNvPr id="3" name="Group 62"/>
          <p:cNvGrpSpPr/>
          <p:nvPr/>
        </p:nvGrpSpPr>
        <p:grpSpPr>
          <a:xfrm>
            <a:off x="3217260" y="4044144"/>
            <a:ext cx="1442729" cy="1518255"/>
            <a:chOff x="4628271" y="2329757"/>
            <a:chExt cx="2393658" cy="2664270"/>
          </a:xfrm>
        </p:grpSpPr>
        <p:sp>
          <p:nvSpPr>
            <p:cNvPr id="68" name="Oval 1268"/>
            <p:cNvSpPr>
              <a:spLocks noChangeArrowheads="1"/>
            </p:cNvSpPr>
            <p:nvPr/>
          </p:nvSpPr>
          <p:spPr bwMode="auto">
            <a:xfrm>
              <a:off x="4865746" y="4628067"/>
              <a:ext cx="1918708" cy="365960"/>
            </a:xfrm>
            <a:prstGeom prst="ellipse">
              <a:avLst/>
            </a:prstGeom>
            <a:gradFill rotWithShape="1">
              <a:gsLst>
                <a:gs pos="0">
                  <a:srgbClr val="000000">
                    <a:alpha val="71999"/>
                  </a:srgbClr>
                </a:gs>
                <a:gs pos="100000">
                  <a:srgbClr val="FFFFFF">
                    <a:alpha val="0"/>
                  </a:srgbClr>
                </a:gs>
              </a:gsLst>
              <a:path path="shape">
                <a:fillToRect l="50000" t="50000" r="50000" b="50000"/>
              </a:path>
            </a:gradFill>
            <a:ln w="9525" algn="ctr">
              <a:noFill/>
              <a:round/>
              <a:headEnd/>
              <a:tailEnd/>
            </a:ln>
          </p:spPr>
          <p:txBody>
            <a:bodyPr wrap="none" anchor="ctr"/>
            <a:lstStyle/>
            <a:p>
              <a:endParaRPr lang="en-US" sz="1200" dirty="0">
                <a:solidFill>
                  <a:srgbClr val="0096D6"/>
                </a:solidFill>
              </a:endParaRPr>
            </a:p>
          </p:txBody>
        </p:sp>
        <p:sp>
          <p:nvSpPr>
            <p:cNvPr id="69" name="Oval 167"/>
            <p:cNvSpPr>
              <a:spLocks noChangeArrowheads="1"/>
            </p:cNvSpPr>
            <p:nvPr/>
          </p:nvSpPr>
          <p:spPr bwMode="auto">
            <a:xfrm>
              <a:off x="4628271" y="2329757"/>
              <a:ext cx="2393658" cy="2390110"/>
            </a:xfrm>
            <a:prstGeom prst="ellipse">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16200000" scaled="1"/>
              <a:tileRect/>
            </a:gradFill>
            <a:ln w="38100">
              <a:solidFill>
                <a:srgbClr val="FFFFFF">
                  <a:alpha val="59999"/>
                </a:srgbClr>
              </a:solidFill>
              <a:round/>
              <a:headEnd/>
              <a:tailEnd/>
            </a:ln>
          </p:spPr>
          <p:txBody>
            <a:bodyPr wrap="none" anchor="ctr"/>
            <a:lstStyle/>
            <a:p>
              <a:endParaRPr lang="en-US" sz="1200" b="1" dirty="0">
                <a:solidFill>
                  <a:srgbClr val="0096D6"/>
                </a:solidFill>
                <a:ea typeface="ＭＳ Ｐゴシック" pitchFamily="34" charset="-128"/>
              </a:endParaRPr>
            </a:p>
          </p:txBody>
        </p:sp>
        <p:sp>
          <p:nvSpPr>
            <p:cNvPr id="70" name="Oval 168"/>
            <p:cNvSpPr>
              <a:spLocks noChangeArrowheads="1"/>
            </p:cNvSpPr>
            <p:nvPr/>
          </p:nvSpPr>
          <p:spPr bwMode="auto">
            <a:xfrm>
              <a:off x="4755122" y="2460866"/>
              <a:ext cx="2139956" cy="2127891"/>
            </a:xfrm>
            <a:prstGeom prst="ellipse">
              <a:avLst/>
            </a:prstGeom>
            <a:gradFill rotWithShape="1">
              <a:gsLst>
                <a:gs pos="0">
                  <a:srgbClr val="000000">
                    <a:alpha val="32999"/>
                  </a:srgbClr>
                </a:gs>
                <a:gs pos="100000">
                  <a:srgbClr val="000000">
                    <a:alpha val="39998"/>
                  </a:srgbClr>
                </a:gs>
              </a:gsLst>
              <a:path path="shape">
                <a:fillToRect l="50000" t="50000" r="50000" b="50000"/>
              </a:path>
            </a:gradFill>
            <a:ln w="6350">
              <a:solidFill>
                <a:srgbClr val="FFFFFF">
                  <a:alpha val="59999"/>
                </a:srgbClr>
              </a:solidFill>
              <a:round/>
              <a:headEnd/>
              <a:tailEnd/>
            </a:ln>
          </p:spPr>
          <p:txBody>
            <a:bodyPr wrap="none" anchor="ctr"/>
            <a:lstStyle/>
            <a:p>
              <a:endParaRPr lang="en-US" sz="1200" b="1" dirty="0">
                <a:solidFill>
                  <a:srgbClr val="0096D6"/>
                </a:solidFill>
                <a:ea typeface="ＭＳ Ｐゴシック" pitchFamily="34" charset="-128"/>
              </a:endParaRPr>
            </a:p>
          </p:txBody>
        </p:sp>
        <p:sp>
          <p:nvSpPr>
            <p:cNvPr id="71" name="AutoShape 19"/>
            <p:cNvSpPr>
              <a:spLocks noChangeArrowheads="1"/>
            </p:cNvSpPr>
            <p:nvPr/>
          </p:nvSpPr>
          <p:spPr bwMode="auto">
            <a:xfrm rot="5400000">
              <a:off x="5360139" y="1774841"/>
              <a:ext cx="929923" cy="2119427"/>
            </a:xfrm>
            <a:prstGeom prst="moon">
              <a:avLst>
                <a:gd name="adj" fmla="val 87500"/>
              </a:avLst>
            </a:prstGeom>
            <a:gradFill rotWithShape="0">
              <a:gsLst>
                <a:gs pos="0">
                  <a:srgbClr val="FFFFFF">
                    <a:alpha val="46001"/>
                  </a:srgbClr>
                </a:gs>
                <a:gs pos="100000">
                  <a:srgbClr val="000000">
                    <a:alpha val="0"/>
                  </a:srgbClr>
                </a:gs>
              </a:gsLst>
              <a:lin ang="5400000" scaled="1"/>
            </a:gradFill>
            <a:ln w="9525">
              <a:noFill/>
              <a:miter lim="800000"/>
              <a:headEnd/>
              <a:tailEnd/>
            </a:ln>
          </p:spPr>
          <p:txBody>
            <a:bodyPr wrap="none" lIns="82124" tIns="41061" rIns="82124" bIns="41061" anchor="ctr"/>
            <a:lstStyle/>
            <a:p>
              <a:endParaRPr lang="en-US" sz="1200" dirty="0">
                <a:solidFill>
                  <a:srgbClr val="FFFFFF"/>
                </a:solidFill>
                <a:ea typeface="ＭＳ Ｐゴシック" pitchFamily="34" charset="-128"/>
              </a:endParaRPr>
            </a:p>
          </p:txBody>
        </p:sp>
        <p:sp>
          <p:nvSpPr>
            <p:cNvPr id="72" name="Text Box 4"/>
            <p:cNvSpPr txBox="1">
              <a:spLocks noChangeArrowheads="1"/>
            </p:cNvSpPr>
            <p:nvPr/>
          </p:nvSpPr>
          <p:spPr bwMode="auto">
            <a:xfrm>
              <a:off x="4867731" y="3262049"/>
              <a:ext cx="1914738" cy="680912"/>
            </a:xfrm>
            <a:prstGeom prst="rect">
              <a:avLst/>
            </a:prstGeom>
            <a:noFill/>
            <a:ln w="38100">
              <a:noFill/>
              <a:miter lim="800000"/>
              <a:headEnd/>
              <a:tailEnd type="none" w="lg" len="lg"/>
            </a:ln>
          </p:spPr>
          <p:txBody>
            <a:bodyPr lIns="0" tIns="0" rIns="0" bIns="0" anchor="ctr"/>
            <a:lstStyle/>
            <a:p>
              <a:pPr algn="ctr" defTabSz="814388" fontAlgn="base">
                <a:spcBef>
                  <a:spcPct val="30000"/>
                </a:spcBef>
                <a:spcAft>
                  <a:spcPct val="0"/>
                </a:spcAft>
              </a:pPr>
              <a:r>
                <a:rPr lang="en-US" sz="1200" b="1" dirty="0" smtClean="0">
                  <a:solidFill>
                    <a:srgbClr val="FFFFFF"/>
                  </a:solidFill>
                  <a:ea typeface="ＭＳ Ｐゴシック" pitchFamily="34" charset="-128"/>
                  <a:cs typeface="Arial" charset="0"/>
                </a:rPr>
                <a:t>Borderless</a:t>
              </a:r>
              <a:br>
                <a:rPr lang="en-US" sz="1200" b="1" dirty="0" smtClean="0">
                  <a:solidFill>
                    <a:srgbClr val="FFFFFF"/>
                  </a:solidFill>
                  <a:ea typeface="ＭＳ Ｐゴシック" pitchFamily="34" charset="-128"/>
                  <a:cs typeface="Arial" charset="0"/>
                </a:rPr>
              </a:br>
              <a:r>
                <a:rPr lang="en-US" sz="1200" b="1" dirty="0" smtClean="0">
                  <a:solidFill>
                    <a:srgbClr val="FFFFFF"/>
                  </a:solidFill>
                  <a:ea typeface="ＭＳ Ｐゴシック" pitchFamily="34" charset="-128"/>
                  <a:cs typeface="Arial" charset="0"/>
                </a:rPr>
                <a:t>Networks</a:t>
              </a:r>
              <a:endParaRPr lang="en-US" sz="1200" b="1" dirty="0">
                <a:solidFill>
                  <a:srgbClr val="FFFFFF"/>
                </a:solidFill>
                <a:ea typeface="ＭＳ Ｐゴシック" pitchFamily="34" charset="-128"/>
                <a:cs typeface="Arial" charset="0"/>
              </a:endParaRPr>
            </a:p>
          </p:txBody>
        </p:sp>
      </p:grpSp>
      <p:grpSp>
        <p:nvGrpSpPr>
          <p:cNvPr id="4" name="Group 43"/>
          <p:cNvGrpSpPr/>
          <p:nvPr/>
        </p:nvGrpSpPr>
        <p:grpSpPr>
          <a:xfrm>
            <a:off x="2069670" y="2139866"/>
            <a:ext cx="1442729" cy="1362022"/>
            <a:chOff x="2069670" y="1956472"/>
            <a:chExt cx="1442729" cy="1362022"/>
          </a:xfrm>
        </p:grpSpPr>
        <p:sp>
          <p:nvSpPr>
            <p:cNvPr id="61" name="Oval 167"/>
            <p:cNvSpPr>
              <a:spLocks noChangeArrowheads="1"/>
            </p:cNvSpPr>
            <p:nvPr/>
          </p:nvSpPr>
          <p:spPr bwMode="auto">
            <a:xfrm>
              <a:off x="2069670" y="1956472"/>
              <a:ext cx="1442729" cy="1362022"/>
            </a:xfrm>
            <a:prstGeom prst="ellipse">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16200000" scaled="1"/>
              <a:tileRect/>
            </a:gradFill>
            <a:ln w="38100">
              <a:solidFill>
                <a:srgbClr val="FFFFFF">
                  <a:alpha val="59999"/>
                </a:srgbClr>
              </a:solidFill>
              <a:round/>
              <a:headEnd/>
              <a:tailEnd/>
            </a:ln>
          </p:spPr>
          <p:txBody>
            <a:bodyPr wrap="none" anchor="ctr"/>
            <a:lstStyle/>
            <a:p>
              <a:endParaRPr lang="en-US" sz="1200" b="1" dirty="0">
                <a:solidFill>
                  <a:srgbClr val="0096D6"/>
                </a:solidFill>
                <a:ea typeface="ＭＳ Ｐゴシック" pitchFamily="34" charset="-128"/>
              </a:endParaRPr>
            </a:p>
          </p:txBody>
        </p:sp>
        <p:sp>
          <p:nvSpPr>
            <p:cNvPr id="62" name="Oval 168"/>
            <p:cNvSpPr>
              <a:spLocks noChangeArrowheads="1"/>
            </p:cNvSpPr>
            <p:nvPr/>
          </p:nvSpPr>
          <p:spPr bwMode="auto">
            <a:xfrm>
              <a:off x="2146127" y="2031186"/>
              <a:ext cx="1289815" cy="1212596"/>
            </a:xfrm>
            <a:prstGeom prst="ellipse">
              <a:avLst/>
            </a:prstGeom>
            <a:gradFill rotWithShape="1">
              <a:gsLst>
                <a:gs pos="0">
                  <a:srgbClr val="000000">
                    <a:alpha val="32999"/>
                  </a:srgbClr>
                </a:gs>
                <a:gs pos="100000">
                  <a:srgbClr val="000000">
                    <a:alpha val="39998"/>
                  </a:srgbClr>
                </a:gs>
              </a:gsLst>
              <a:path path="shape">
                <a:fillToRect l="50000" t="50000" r="50000" b="50000"/>
              </a:path>
            </a:gradFill>
            <a:ln w="6350">
              <a:solidFill>
                <a:srgbClr val="FFFFFF">
                  <a:alpha val="59999"/>
                </a:srgbClr>
              </a:solidFill>
              <a:round/>
              <a:headEnd/>
              <a:tailEnd/>
            </a:ln>
          </p:spPr>
          <p:txBody>
            <a:bodyPr wrap="none" anchor="ctr"/>
            <a:lstStyle/>
            <a:p>
              <a:endParaRPr lang="en-US" sz="1200" b="1" dirty="0">
                <a:solidFill>
                  <a:srgbClr val="0096D6"/>
                </a:solidFill>
                <a:ea typeface="ＭＳ Ｐゴシック" pitchFamily="34" charset="-128"/>
              </a:endParaRPr>
            </a:p>
          </p:txBody>
        </p:sp>
        <p:sp>
          <p:nvSpPr>
            <p:cNvPr id="63" name="AutoShape 19"/>
            <p:cNvSpPr>
              <a:spLocks noChangeArrowheads="1"/>
            </p:cNvSpPr>
            <p:nvPr/>
          </p:nvSpPr>
          <p:spPr bwMode="auto">
            <a:xfrm rot="5400000">
              <a:off x="2542046" y="1605414"/>
              <a:ext cx="529924" cy="1277442"/>
            </a:xfrm>
            <a:prstGeom prst="moon">
              <a:avLst>
                <a:gd name="adj" fmla="val 87500"/>
              </a:avLst>
            </a:prstGeom>
            <a:gradFill rotWithShape="0">
              <a:gsLst>
                <a:gs pos="0">
                  <a:srgbClr val="FFFFFF">
                    <a:alpha val="46001"/>
                  </a:srgbClr>
                </a:gs>
                <a:gs pos="100000">
                  <a:srgbClr val="000000">
                    <a:alpha val="0"/>
                  </a:srgbClr>
                </a:gs>
              </a:gsLst>
              <a:lin ang="5400000" scaled="1"/>
            </a:gradFill>
            <a:ln w="9525">
              <a:noFill/>
              <a:miter lim="800000"/>
              <a:headEnd/>
              <a:tailEnd/>
            </a:ln>
          </p:spPr>
          <p:txBody>
            <a:bodyPr wrap="none" lIns="82124" tIns="41061" rIns="82124" bIns="41061" anchor="ctr"/>
            <a:lstStyle/>
            <a:p>
              <a:endParaRPr lang="en-US" sz="1200" dirty="0">
                <a:solidFill>
                  <a:srgbClr val="FFFFFF"/>
                </a:solidFill>
                <a:ea typeface="ＭＳ Ｐゴシック" pitchFamily="34" charset="-128"/>
              </a:endParaRPr>
            </a:p>
          </p:txBody>
        </p:sp>
        <p:sp>
          <p:nvSpPr>
            <p:cNvPr id="64" name="Text Box 4"/>
            <p:cNvSpPr txBox="1">
              <a:spLocks noChangeArrowheads="1"/>
            </p:cNvSpPr>
            <p:nvPr/>
          </p:nvSpPr>
          <p:spPr bwMode="auto">
            <a:xfrm>
              <a:off x="2229973" y="2418369"/>
              <a:ext cx="1154069" cy="388023"/>
            </a:xfrm>
            <a:prstGeom prst="rect">
              <a:avLst/>
            </a:prstGeom>
            <a:noFill/>
            <a:ln w="38100">
              <a:noFill/>
              <a:miter lim="800000"/>
              <a:headEnd/>
              <a:tailEnd type="none" w="lg" len="lg"/>
            </a:ln>
          </p:spPr>
          <p:txBody>
            <a:bodyPr lIns="0" tIns="0" rIns="0" bIns="0" anchor="ctr"/>
            <a:lstStyle/>
            <a:p>
              <a:pPr algn="ctr" defTabSz="814388" fontAlgn="base">
                <a:spcBef>
                  <a:spcPct val="30000"/>
                </a:spcBef>
                <a:spcAft>
                  <a:spcPct val="0"/>
                </a:spcAft>
              </a:pPr>
              <a:r>
                <a:rPr lang="en-US" sz="1200" b="1" dirty="0" smtClean="0">
                  <a:solidFill>
                    <a:srgbClr val="FFFFFF"/>
                  </a:solidFill>
                  <a:ea typeface="ＭＳ Ｐゴシック" pitchFamily="34" charset="-128"/>
                  <a:cs typeface="Arial" charset="0"/>
                </a:rPr>
                <a:t>Data Center</a:t>
              </a:r>
              <a:br>
                <a:rPr lang="en-US" sz="1200" b="1" dirty="0" smtClean="0">
                  <a:solidFill>
                    <a:srgbClr val="FFFFFF"/>
                  </a:solidFill>
                  <a:ea typeface="ＭＳ Ｐゴシック" pitchFamily="34" charset="-128"/>
                  <a:cs typeface="Arial" charset="0"/>
                </a:rPr>
              </a:br>
              <a:r>
                <a:rPr lang="en-US" sz="1200" b="1" dirty="0" smtClean="0">
                  <a:solidFill>
                    <a:srgbClr val="FFFFFF"/>
                  </a:solidFill>
                  <a:ea typeface="ＭＳ Ｐゴシック" pitchFamily="34" charset="-128"/>
                  <a:cs typeface="Arial" charset="0"/>
                </a:rPr>
                <a:t>Virtualization</a:t>
              </a:r>
              <a:endParaRPr lang="en-US" sz="1200" b="1" dirty="0">
                <a:solidFill>
                  <a:srgbClr val="FFFFFF"/>
                </a:solidFill>
                <a:ea typeface="ＭＳ Ｐゴシック" pitchFamily="34" charset="-128"/>
                <a:cs typeface="Arial" charset="0"/>
              </a:endParaRPr>
            </a:p>
          </p:txBody>
        </p:sp>
      </p:grpSp>
      <p:grpSp>
        <p:nvGrpSpPr>
          <p:cNvPr id="5" name="Group 44"/>
          <p:cNvGrpSpPr/>
          <p:nvPr/>
        </p:nvGrpSpPr>
        <p:grpSpPr>
          <a:xfrm>
            <a:off x="1927398" y="3168890"/>
            <a:ext cx="1793706" cy="1826941"/>
            <a:chOff x="2275210" y="3182380"/>
            <a:chExt cx="1076728" cy="1016494"/>
          </a:xfrm>
        </p:grpSpPr>
        <p:sp>
          <p:nvSpPr>
            <p:cNvPr id="46" name="Oval 167"/>
            <p:cNvSpPr>
              <a:spLocks noChangeArrowheads="1"/>
            </p:cNvSpPr>
            <p:nvPr/>
          </p:nvSpPr>
          <p:spPr bwMode="auto">
            <a:xfrm>
              <a:off x="2275210" y="3182380"/>
              <a:ext cx="1076728" cy="1016494"/>
            </a:xfrm>
            <a:prstGeom prst="ellipse">
              <a:avLst/>
            </a:prstGeom>
            <a:solidFill>
              <a:schemeClr val="accent1"/>
            </a:solidFill>
            <a:ln w="28575">
              <a:solidFill>
                <a:srgbClr val="FFFFFF">
                  <a:alpha val="59999"/>
                </a:srgbClr>
              </a:solidFill>
              <a:round/>
              <a:headEnd/>
              <a:tailEnd/>
            </a:ln>
            <a:effectLst>
              <a:outerShdw blurRad="482600" sx="102000" sy="102000" algn="ctr" rotWithShape="0">
                <a:prstClr val="black"/>
              </a:outerShdw>
            </a:effectLst>
          </p:spPr>
          <p:txBody>
            <a:bodyPr wrap="none" anchor="ctr"/>
            <a:lstStyle/>
            <a:p>
              <a:endParaRPr lang="en-US" sz="1100" b="1" dirty="0">
                <a:solidFill>
                  <a:srgbClr val="0096D6"/>
                </a:solidFill>
                <a:ea typeface="ＭＳ Ｐゴシック" pitchFamily="34" charset="-128"/>
              </a:endParaRPr>
            </a:p>
          </p:txBody>
        </p:sp>
        <p:sp>
          <p:nvSpPr>
            <p:cNvPr id="47" name="Text Box 4"/>
            <p:cNvSpPr txBox="1">
              <a:spLocks noChangeArrowheads="1"/>
            </p:cNvSpPr>
            <p:nvPr/>
          </p:nvSpPr>
          <p:spPr bwMode="auto">
            <a:xfrm>
              <a:off x="2382925" y="3549289"/>
              <a:ext cx="861298" cy="289586"/>
            </a:xfrm>
            <a:prstGeom prst="rect">
              <a:avLst/>
            </a:prstGeom>
            <a:noFill/>
            <a:ln w="38100">
              <a:noFill/>
              <a:miter lim="800000"/>
              <a:headEnd/>
              <a:tailEnd type="none" w="lg" len="lg"/>
            </a:ln>
          </p:spPr>
          <p:txBody>
            <a:bodyPr lIns="0" tIns="0" rIns="0" bIns="0" anchor="ctr"/>
            <a:lstStyle/>
            <a:p>
              <a:pPr algn="ctr" defTabSz="814388" fontAlgn="base">
                <a:spcBef>
                  <a:spcPct val="30000"/>
                </a:spcBef>
                <a:spcAft>
                  <a:spcPct val="0"/>
                </a:spcAft>
              </a:pPr>
              <a:r>
                <a:rPr lang="en-US" sz="1100" b="1" dirty="0" smtClean="0">
                  <a:solidFill>
                    <a:srgbClr val="FFFFFF"/>
                  </a:solidFill>
                  <a:ea typeface="ＭＳ Ｐゴシック" pitchFamily="34" charset="-128"/>
                  <a:cs typeface="Arial" charset="0"/>
                </a:rPr>
                <a:t>Virtual</a:t>
              </a:r>
              <a:br>
                <a:rPr lang="en-US" sz="1100" b="1" dirty="0" smtClean="0">
                  <a:solidFill>
                    <a:srgbClr val="FFFFFF"/>
                  </a:solidFill>
                  <a:ea typeface="ＭＳ Ｐゴシック" pitchFamily="34" charset="-128"/>
                  <a:cs typeface="Arial" charset="0"/>
                </a:rPr>
              </a:br>
              <a:r>
                <a:rPr lang="en-US" sz="1100" b="1" dirty="0" smtClean="0">
                  <a:solidFill>
                    <a:srgbClr val="FFFFFF"/>
                  </a:solidFill>
                  <a:ea typeface="ＭＳ Ｐゴシック" pitchFamily="34" charset="-128"/>
                  <a:cs typeface="Arial" charset="0"/>
                </a:rPr>
                <a:t>Workspace</a:t>
              </a:r>
              <a:endParaRPr lang="en-US" sz="1100" b="1" dirty="0">
                <a:solidFill>
                  <a:srgbClr val="FFFFFF"/>
                </a:solidFill>
                <a:ea typeface="ＭＳ Ｐゴシック" pitchFamily="34" charset="-128"/>
                <a:cs typeface="Arial" charset="0"/>
              </a:endParaRPr>
            </a:p>
          </p:txBody>
        </p:sp>
      </p:grpSp>
      <p:sp>
        <p:nvSpPr>
          <p:cNvPr id="6" name="Title 5"/>
          <p:cNvSpPr>
            <a:spLocks noGrp="1"/>
          </p:cNvSpPr>
          <p:nvPr>
            <p:ph type="title"/>
          </p:nvPr>
        </p:nvSpPr>
        <p:spPr>
          <a:xfrm>
            <a:off x="229702" y="260794"/>
            <a:ext cx="8588861" cy="838200"/>
          </a:xfrm>
        </p:spPr>
        <p:txBody>
          <a:bodyPr/>
          <a:lstStyle/>
          <a:p>
            <a:r>
              <a:rPr lang="en-US" sz="3200" spc="0" dirty="0" smtClean="0">
                <a:gradFill>
                  <a:gsLst>
                    <a:gs pos="0">
                      <a:srgbClr val="00B2F0"/>
                    </a:gs>
                    <a:gs pos="44000">
                      <a:srgbClr val="40FFFE"/>
                    </a:gs>
                    <a:gs pos="100000">
                      <a:srgbClr val="96CA4B"/>
                    </a:gs>
                  </a:gsLst>
                  <a:lin ang="4800000" scaled="0"/>
                </a:gradFill>
              </a:rPr>
              <a:t>Vision of the</a:t>
            </a:r>
            <a:br>
              <a:rPr lang="en-US" sz="3200" spc="0" dirty="0" smtClean="0">
                <a:gradFill>
                  <a:gsLst>
                    <a:gs pos="0">
                      <a:srgbClr val="00B2F0"/>
                    </a:gs>
                    <a:gs pos="44000">
                      <a:srgbClr val="40FFFE"/>
                    </a:gs>
                    <a:gs pos="100000">
                      <a:srgbClr val="96CA4B"/>
                    </a:gs>
                  </a:gsLst>
                  <a:lin ang="4800000" scaled="0"/>
                </a:gradFill>
              </a:rPr>
            </a:br>
            <a:r>
              <a:rPr lang="en-US" sz="3200" spc="0" dirty="0" smtClean="0">
                <a:gradFill>
                  <a:gsLst>
                    <a:gs pos="0">
                      <a:srgbClr val="00B2F0"/>
                    </a:gs>
                    <a:gs pos="44000">
                      <a:srgbClr val="40FFFE"/>
                    </a:gs>
                    <a:gs pos="100000">
                      <a:srgbClr val="96CA4B"/>
                    </a:gs>
                  </a:gsLst>
                  <a:lin ang="4800000" scaled="0"/>
                </a:gradFill>
              </a:rPr>
              <a:t>Virtualization Experience Infrastructure</a:t>
            </a:r>
            <a:endParaRPr lang="en-US" sz="3200" spc="0" dirty="0">
              <a:gradFill>
                <a:gsLst>
                  <a:gs pos="0">
                    <a:srgbClr val="00B2F0"/>
                  </a:gs>
                  <a:gs pos="44000">
                    <a:srgbClr val="40FFFE"/>
                  </a:gs>
                  <a:gs pos="100000">
                    <a:srgbClr val="96CA4B"/>
                  </a:gs>
                </a:gsLst>
                <a:lin ang="4800000" scaled="0"/>
              </a:gradFill>
            </a:endParaRPr>
          </a:p>
        </p:txBody>
      </p:sp>
      <p:sp>
        <p:nvSpPr>
          <p:cNvPr id="58" name="Rectangle 57"/>
          <p:cNvSpPr/>
          <p:nvPr/>
        </p:nvSpPr>
        <p:spPr>
          <a:xfrm>
            <a:off x="786931" y="3344623"/>
            <a:ext cx="1042024" cy="369332"/>
          </a:xfrm>
          <a:prstGeom prst="rect">
            <a:avLst/>
          </a:prstGeom>
          <a:ln>
            <a:noFill/>
          </a:ln>
          <a:effectLst>
            <a:outerShdw blurRad="50800" dist="38100" dir="2700000">
              <a:srgbClr val="000000">
                <a:alpha val="43000"/>
              </a:srgbClr>
            </a:outerShdw>
          </a:effectLst>
        </p:spPr>
        <p:txBody>
          <a:bodyPr wrap="square" lIns="0" tIns="0" rIns="0" bIns="0" anchor="ctr" anchorCtr="1">
            <a:spAutoFit/>
          </a:bodyPr>
          <a:lstStyle/>
          <a:p>
            <a:pPr algn="ctr">
              <a:defRPr/>
            </a:pPr>
            <a:r>
              <a:rPr lang="en-US" sz="2400" b="1" dirty="0" smtClean="0">
                <a:solidFill>
                  <a:schemeClr val="accent6"/>
                </a:solidFill>
              </a:rPr>
              <a:t>VXI</a:t>
            </a:r>
            <a:endParaRPr lang="en-US" sz="1600" b="1" dirty="0">
              <a:solidFill>
                <a:schemeClr val="accent6"/>
              </a:solidFill>
            </a:endParaRPr>
          </a:p>
        </p:txBody>
      </p:sp>
      <p:grpSp>
        <p:nvGrpSpPr>
          <p:cNvPr id="7" name="Group 82"/>
          <p:cNvGrpSpPr/>
          <p:nvPr/>
        </p:nvGrpSpPr>
        <p:grpSpPr>
          <a:xfrm>
            <a:off x="4652272" y="4146335"/>
            <a:ext cx="3518026" cy="914400"/>
            <a:chOff x="5545444" y="3644951"/>
            <a:chExt cx="3518026" cy="914400"/>
          </a:xfrm>
        </p:grpSpPr>
        <p:sp>
          <p:nvSpPr>
            <p:cNvPr id="84" name="TextBox 83"/>
            <p:cNvSpPr txBox="1"/>
            <p:nvPr/>
          </p:nvSpPr>
          <p:spPr>
            <a:xfrm>
              <a:off x="7118905" y="3789727"/>
              <a:ext cx="1944565" cy="261610"/>
            </a:xfrm>
            <a:prstGeom prst="rect">
              <a:avLst/>
            </a:prstGeom>
            <a:noFill/>
          </p:spPr>
          <p:txBody>
            <a:bodyPr wrap="square" lIns="0" tIns="0" rIns="0" bIns="0" rtlCol="0">
              <a:spAutoFit/>
            </a:bodyPr>
            <a:lstStyle/>
            <a:p>
              <a:pPr>
                <a:lnSpc>
                  <a:spcPct val="85000"/>
                </a:lnSpc>
              </a:pPr>
              <a:r>
                <a:rPr lang="en-US" sz="2000" dirty="0" smtClean="0">
                  <a:solidFill>
                    <a:srgbClr val="873CBA"/>
                  </a:solidFill>
                </a:rPr>
                <a:t>TCO / ROI</a:t>
              </a:r>
              <a:endParaRPr lang="en-US" sz="2000" dirty="0">
                <a:solidFill>
                  <a:srgbClr val="873CBA"/>
                </a:solidFill>
              </a:endParaRPr>
            </a:p>
          </p:txBody>
        </p:sp>
        <p:sp>
          <p:nvSpPr>
            <p:cNvPr id="85" name="Freeform 84"/>
            <p:cNvSpPr/>
            <p:nvPr/>
          </p:nvSpPr>
          <p:spPr>
            <a:xfrm>
              <a:off x="5545444" y="3941551"/>
              <a:ext cx="2704805" cy="129111"/>
            </a:xfrm>
            <a:custGeom>
              <a:avLst/>
              <a:gdLst>
                <a:gd name="connsiteX0" fmla="*/ 0 w 1378857"/>
                <a:gd name="connsiteY0" fmla="*/ 0 h 566057"/>
                <a:gd name="connsiteX1" fmla="*/ 493485 w 1378857"/>
                <a:gd name="connsiteY1" fmla="*/ 566057 h 566057"/>
                <a:gd name="connsiteX2" fmla="*/ 1378857 w 1378857"/>
                <a:gd name="connsiteY2" fmla="*/ 566057 h 566057"/>
                <a:gd name="connsiteX0" fmla="*/ 0 w 1767477"/>
                <a:gd name="connsiteY0" fmla="*/ 0 h 566057"/>
                <a:gd name="connsiteX1" fmla="*/ 493485 w 1767477"/>
                <a:gd name="connsiteY1" fmla="*/ 566057 h 566057"/>
                <a:gd name="connsiteX2" fmla="*/ 1767477 w 1767477"/>
                <a:gd name="connsiteY2" fmla="*/ 566057 h 566057"/>
                <a:gd name="connsiteX0" fmla="*/ 0 w 4357188"/>
                <a:gd name="connsiteY0" fmla="*/ 0 h 566057"/>
                <a:gd name="connsiteX1" fmla="*/ 493485 w 4357188"/>
                <a:gd name="connsiteY1" fmla="*/ 566057 h 566057"/>
                <a:gd name="connsiteX2" fmla="*/ 4357188 w 4357188"/>
                <a:gd name="connsiteY2" fmla="*/ 566057 h 566057"/>
              </a:gdLst>
              <a:ahLst/>
              <a:cxnLst>
                <a:cxn ang="0">
                  <a:pos x="connsiteX0" y="connsiteY0"/>
                </a:cxn>
                <a:cxn ang="0">
                  <a:pos x="connsiteX1" y="connsiteY1"/>
                </a:cxn>
                <a:cxn ang="0">
                  <a:pos x="connsiteX2" y="connsiteY2"/>
                </a:cxn>
              </a:cxnLst>
              <a:rect l="l" t="t" r="r" b="b"/>
              <a:pathLst>
                <a:path w="4357188" h="566057">
                  <a:moveTo>
                    <a:pt x="0" y="0"/>
                  </a:moveTo>
                  <a:lnTo>
                    <a:pt x="493485" y="566057"/>
                  </a:lnTo>
                  <a:lnTo>
                    <a:pt x="4357188" y="566057"/>
                  </a:lnTo>
                </a:path>
              </a:pathLst>
            </a:custGeom>
            <a:ln>
              <a:headEnd type="oval" w="med" len="med"/>
              <a:tailEnd type="oval" w="med" len="med"/>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dirty="0"/>
            </a:p>
          </p:txBody>
        </p:sp>
        <p:pic>
          <p:nvPicPr>
            <p:cNvPr id="86" name="Picture 85" descr="circle_small-business.png"/>
            <p:cNvPicPr>
              <a:picLocks/>
            </p:cNvPicPr>
            <p:nvPr/>
          </p:nvPicPr>
          <p:blipFill>
            <a:blip r:embed="rId2" cstate="screen"/>
            <a:stretch>
              <a:fillRect/>
            </a:stretch>
          </p:blipFill>
          <p:spPr>
            <a:xfrm>
              <a:off x="6201075" y="3644951"/>
              <a:ext cx="914400" cy="914400"/>
            </a:xfrm>
            <a:prstGeom prst="rect">
              <a:avLst/>
            </a:prstGeom>
          </p:spPr>
        </p:pic>
      </p:grpSp>
      <p:grpSp>
        <p:nvGrpSpPr>
          <p:cNvPr id="8" name="Group 86"/>
          <p:cNvGrpSpPr/>
          <p:nvPr/>
        </p:nvGrpSpPr>
        <p:grpSpPr>
          <a:xfrm>
            <a:off x="4678307" y="2958284"/>
            <a:ext cx="3509507" cy="914400"/>
            <a:chOff x="5518314" y="2456900"/>
            <a:chExt cx="3509507" cy="914400"/>
          </a:xfrm>
        </p:grpSpPr>
        <p:sp>
          <p:nvSpPr>
            <p:cNvPr id="88" name="Freeform 87"/>
            <p:cNvSpPr/>
            <p:nvPr/>
          </p:nvSpPr>
          <p:spPr>
            <a:xfrm flipV="1">
              <a:off x="5518314" y="2904712"/>
              <a:ext cx="2704805" cy="129111"/>
            </a:xfrm>
            <a:custGeom>
              <a:avLst/>
              <a:gdLst>
                <a:gd name="connsiteX0" fmla="*/ 0 w 1378857"/>
                <a:gd name="connsiteY0" fmla="*/ 0 h 566057"/>
                <a:gd name="connsiteX1" fmla="*/ 493485 w 1378857"/>
                <a:gd name="connsiteY1" fmla="*/ 566057 h 566057"/>
                <a:gd name="connsiteX2" fmla="*/ 1378857 w 1378857"/>
                <a:gd name="connsiteY2" fmla="*/ 566057 h 566057"/>
                <a:gd name="connsiteX0" fmla="*/ 0 w 1767477"/>
                <a:gd name="connsiteY0" fmla="*/ 0 h 566057"/>
                <a:gd name="connsiteX1" fmla="*/ 493485 w 1767477"/>
                <a:gd name="connsiteY1" fmla="*/ 566057 h 566057"/>
                <a:gd name="connsiteX2" fmla="*/ 1767477 w 1767477"/>
                <a:gd name="connsiteY2" fmla="*/ 566057 h 566057"/>
                <a:gd name="connsiteX0" fmla="*/ 0 w 4357188"/>
                <a:gd name="connsiteY0" fmla="*/ 0 h 566057"/>
                <a:gd name="connsiteX1" fmla="*/ 493485 w 4357188"/>
                <a:gd name="connsiteY1" fmla="*/ 566057 h 566057"/>
                <a:gd name="connsiteX2" fmla="*/ 4357188 w 4357188"/>
                <a:gd name="connsiteY2" fmla="*/ 566057 h 566057"/>
              </a:gdLst>
              <a:ahLst/>
              <a:cxnLst>
                <a:cxn ang="0">
                  <a:pos x="connsiteX0" y="connsiteY0"/>
                </a:cxn>
                <a:cxn ang="0">
                  <a:pos x="connsiteX1" y="connsiteY1"/>
                </a:cxn>
                <a:cxn ang="0">
                  <a:pos x="connsiteX2" y="connsiteY2"/>
                </a:cxn>
              </a:cxnLst>
              <a:rect l="l" t="t" r="r" b="b"/>
              <a:pathLst>
                <a:path w="4357188" h="566057">
                  <a:moveTo>
                    <a:pt x="0" y="0"/>
                  </a:moveTo>
                  <a:lnTo>
                    <a:pt x="493485" y="566057"/>
                  </a:lnTo>
                  <a:lnTo>
                    <a:pt x="4357188" y="566057"/>
                  </a:lnTo>
                </a:path>
              </a:pathLst>
            </a:custGeom>
            <a:ln>
              <a:headEnd type="oval" w="med" len="med"/>
              <a:tailEnd type="oval" w="med" len="med"/>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dirty="0"/>
            </a:p>
          </p:txBody>
        </p:sp>
        <p:pic>
          <p:nvPicPr>
            <p:cNvPr id="89" name="Picture 88" descr="circle_Security.png"/>
            <p:cNvPicPr>
              <a:picLocks/>
            </p:cNvPicPr>
            <p:nvPr/>
          </p:nvPicPr>
          <p:blipFill>
            <a:blip r:embed="rId3" cstate="screen"/>
            <a:stretch>
              <a:fillRect/>
            </a:stretch>
          </p:blipFill>
          <p:spPr>
            <a:xfrm>
              <a:off x="6147910" y="2456900"/>
              <a:ext cx="914400" cy="914400"/>
            </a:xfrm>
            <a:prstGeom prst="rect">
              <a:avLst/>
            </a:prstGeom>
          </p:spPr>
        </p:pic>
        <p:sp>
          <p:nvSpPr>
            <p:cNvPr id="90" name="TextBox 89"/>
            <p:cNvSpPr txBox="1"/>
            <p:nvPr/>
          </p:nvSpPr>
          <p:spPr>
            <a:xfrm>
              <a:off x="7083256" y="2625550"/>
              <a:ext cx="1944565" cy="261610"/>
            </a:xfrm>
            <a:prstGeom prst="rect">
              <a:avLst/>
            </a:prstGeom>
            <a:noFill/>
          </p:spPr>
          <p:txBody>
            <a:bodyPr wrap="square" lIns="0" tIns="0" rIns="0" bIns="0" rtlCol="0">
              <a:spAutoFit/>
            </a:bodyPr>
            <a:lstStyle/>
            <a:p>
              <a:pPr>
                <a:lnSpc>
                  <a:spcPct val="85000"/>
                </a:lnSpc>
              </a:pPr>
              <a:r>
                <a:rPr lang="en-US" sz="2000" dirty="0" smtClean="0">
                  <a:solidFill>
                    <a:srgbClr val="873CBA"/>
                  </a:solidFill>
                </a:rPr>
                <a:t>Security</a:t>
              </a:r>
              <a:endParaRPr lang="en-US" sz="2000" dirty="0">
                <a:solidFill>
                  <a:srgbClr val="873CBA"/>
                </a:solidFill>
              </a:endParaRPr>
            </a:p>
          </p:txBody>
        </p:sp>
      </p:grpSp>
      <p:grpSp>
        <p:nvGrpSpPr>
          <p:cNvPr id="9" name="Group 90"/>
          <p:cNvGrpSpPr/>
          <p:nvPr/>
        </p:nvGrpSpPr>
        <p:grpSpPr>
          <a:xfrm>
            <a:off x="3970989" y="1915266"/>
            <a:ext cx="5093100" cy="914400"/>
            <a:chOff x="5007899" y="1086397"/>
            <a:chExt cx="5093100" cy="914400"/>
          </a:xfrm>
        </p:grpSpPr>
        <p:sp>
          <p:nvSpPr>
            <p:cNvPr id="92" name="Freeform 91"/>
            <p:cNvSpPr/>
            <p:nvPr/>
          </p:nvSpPr>
          <p:spPr>
            <a:xfrm flipV="1">
              <a:off x="5007899" y="1514562"/>
              <a:ext cx="2791318" cy="208989"/>
            </a:xfrm>
            <a:custGeom>
              <a:avLst/>
              <a:gdLst>
                <a:gd name="connsiteX0" fmla="*/ 0 w 1378857"/>
                <a:gd name="connsiteY0" fmla="*/ 0 h 566057"/>
                <a:gd name="connsiteX1" fmla="*/ 493485 w 1378857"/>
                <a:gd name="connsiteY1" fmla="*/ 566057 h 566057"/>
                <a:gd name="connsiteX2" fmla="*/ 1378857 w 1378857"/>
                <a:gd name="connsiteY2" fmla="*/ 566057 h 566057"/>
                <a:gd name="connsiteX0" fmla="*/ 0 w 1767477"/>
                <a:gd name="connsiteY0" fmla="*/ 0 h 566057"/>
                <a:gd name="connsiteX1" fmla="*/ 493485 w 1767477"/>
                <a:gd name="connsiteY1" fmla="*/ 566057 h 566057"/>
                <a:gd name="connsiteX2" fmla="*/ 1767477 w 1767477"/>
                <a:gd name="connsiteY2" fmla="*/ 566057 h 566057"/>
                <a:gd name="connsiteX0" fmla="*/ 0 w 4063165"/>
                <a:gd name="connsiteY0" fmla="*/ 0 h 566057"/>
                <a:gd name="connsiteX1" fmla="*/ 493485 w 4063165"/>
                <a:gd name="connsiteY1" fmla="*/ 566057 h 566057"/>
                <a:gd name="connsiteX2" fmla="*/ 4063165 w 4063165"/>
                <a:gd name="connsiteY2" fmla="*/ 566057 h 566057"/>
              </a:gdLst>
              <a:ahLst/>
              <a:cxnLst>
                <a:cxn ang="0">
                  <a:pos x="connsiteX0" y="connsiteY0"/>
                </a:cxn>
                <a:cxn ang="0">
                  <a:pos x="connsiteX1" y="connsiteY1"/>
                </a:cxn>
                <a:cxn ang="0">
                  <a:pos x="connsiteX2" y="connsiteY2"/>
                </a:cxn>
              </a:cxnLst>
              <a:rect l="l" t="t" r="r" b="b"/>
              <a:pathLst>
                <a:path w="4063165" h="566057">
                  <a:moveTo>
                    <a:pt x="0" y="0"/>
                  </a:moveTo>
                  <a:lnTo>
                    <a:pt x="493485" y="566057"/>
                  </a:lnTo>
                  <a:lnTo>
                    <a:pt x="4063165" y="566057"/>
                  </a:lnTo>
                </a:path>
              </a:pathLst>
            </a:custGeom>
            <a:ln>
              <a:headEnd type="oval" w="med" len="med"/>
              <a:tailEnd type="oval" w="med" len="med"/>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dirty="0"/>
            </a:p>
          </p:txBody>
        </p:sp>
        <p:pic>
          <p:nvPicPr>
            <p:cNvPr id="93" name="Picture 92" descr="circle_Mobility.png"/>
            <p:cNvPicPr>
              <a:picLocks/>
            </p:cNvPicPr>
            <p:nvPr/>
          </p:nvPicPr>
          <p:blipFill>
            <a:blip r:embed="rId4" cstate="screen"/>
            <a:stretch>
              <a:fillRect/>
            </a:stretch>
          </p:blipFill>
          <p:spPr>
            <a:xfrm>
              <a:off x="6339304" y="1086397"/>
              <a:ext cx="914400" cy="914400"/>
            </a:xfrm>
            <a:prstGeom prst="rect">
              <a:avLst/>
            </a:prstGeom>
          </p:spPr>
        </p:pic>
        <p:sp>
          <p:nvSpPr>
            <p:cNvPr id="94" name="TextBox 93"/>
            <p:cNvSpPr txBox="1"/>
            <p:nvPr/>
          </p:nvSpPr>
          <p:spPr>
            <a:xfrm>
              <a:off x="7253704" y="1208655"/>
              <a:ext cx="2847295" cy="261610"/>
            </a:xfrm>
            <a:prstGeom prst="rect">
              <a:avLst/>
            </a:prstGeom>
            <a:noFill/>
          </p:spPr>
          <p:txBody>
            <a:bodyPr wrap="square" lIns="0" tIns="0" rIns="0" bIns="0" rtlCol="0">
              <a:spAutoFit/>
            </a:bodyPr>
            <a:lstStyle/>
            <a:p>
              <a:pPr>
                <a:lnSpc>
                  <a:spcPct val="85000"/>
                </a:lnSpc>
              </a:pPr>
              <a:r>
                <a:rPr lang="en-US" sz="2000" dirty="0" smtClean="0">
                  <a:solidFill>
                    <a:srgbClr val="873CBA"/>
                  </a:solidFill>
                </a:rPr>
                <a:t>Media Rich Experience</a:t>
              </a:r>
              <a:endParaRPr lang="en-US" sz="2000" dirty="0">
                <a:solidFill>
                  <a:srgbClr val="873CBA"/>
                </a:solidFill>
              </a:endParaRPr>
            </a:p>
          </p:txBody>
        </p:sp>
      </p:grpSp>
      <p:grpSp>
        <p:nvGrpSpPr>
          <p:cNvPr id="10" name="Group 94"/>
          <p:cNvGrpSpPr/>
          <p:nvPr/>
        </p:nvGrpSpPr>
        <p:grpSpPr>
          <a:xfrm>
            <a:off x="3862966" y="5288306"/>
            <a:ext cx="5222389" cy="999957"/>
            <a:chOff x="5007899" y="4811358"/>
            <a:chExt cx="5222389" cy="999957"/>
          </a:xfrm>
        </p:grpSpPr>
        <p:sp>
          <p:nvSpPr>
            <p:cNvPr id="96" name="Freeform 95"/>
            <p:cNvSpPr/>
            <p:nvPr/>
          </p:nvSpPr>
          <p:spPr>
            <a:xfrm>
              <a:off x="5007899" y="5083458"/>
              <a:ext cx="2941873" cy="208989"/>
            </a:xfrm>
            <a:custGeom>
              <a:avLst/>
              <a:gdLst>
                <a:gd name="connsiteX0" fmla="*/ 0 w 1378857"/>
                <a:gd name="connsiteY0" fmla="*/ 0 h 566057"/>
                <a:gd name="connsiteX1" fmla="*/ 493485 w 1378857"/>
                <a:gd name="connsiteY1" fmla="*/ 566057 h 566057"/>
                <a:gd name="connsiteX2" fmla="*/ 1378857 w 1378857"/>
                <a:gd name="connsiteY2" fmla="*/ 566057 h 566057"/>
                <a:gd name="connsiteX0" fmla="*/ 0 w 1767477"/>
                <a:gd name="connsiteY0" fmla="*/ 0 h 566057"/>
                <a:gd name="connsiteX1" fmla="*/ 493485 w 1767477"/>
                <a:gd name="connsiteY1" fmla="*/ 566057 h 566057"/>
                <a:gd name="connsiteX2" fmla="*/ 1767477 w 1767477"/>
                <a:gd name="connsiteY2" fmla="*/ 566057 h 566057"/>
                <a:gd name="connsiteX0" fmla="*/ 0 w 4063165"/>
                <a:gd name="connsiteY0" fmla="*/ 0 h 566057"/>
                <a:gd name="connsiteX1" fmla="*/ 493485 w 4063165"/>
                <a:gd name="connsiteY1" fmla="*/ 566057 h 566057"/>
                <a:gd name="connsiteX2" fmla="*/ 4063165 w 4063165"/>
                <a:gd name="connsiteY2" fmla="*/ 566057 h 566057"/>
              </a:gdLst>
              <a:ahLst/>
              <a:cxnLst>
                <a:cxn ang="0">
                  <a:pos x="connsiteX0" y="connsiteY0"/>
                </a:cxn>
                <a:cxn ang="0">
                  <a:pos x="connsiteX1" y="connsiteY1"/>
                </a:cxn>
                <a:cxn ang="0">
                  <a:pos x="connsiteX2" y="connsiteY2"/>
                </a:cxn>
              </a:cxnLst>
              <a:rect l="l" t="t" r="r" b="b"/>
              <a:pathLst>
                <a:path w="4063165" h="566057">
                  <a:moveTo>
                    <a:pt x="0" y="0"/>
                  </a:moveTo>
                  <a:lnTo>
                    <a:pt x="493485" y="566057"/>
                  </a:lnTo>
                  <a:lnTo>
                    <a:pt x="4063165" y="566057"/>
                  </a:lnTo>
                </a:path>
              </a:pathLst>
            </a:custGeom>
            <a:ln>
              <a:headEnd type="oval" w="med" len="med"/>
              <a:tailEnd type="oval" w="med" len="med"/>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dirty="0"/>
            </a:p>
          </p:txBody>
        </p:sp>
        <p:pic>
          <p:nvPicPr>
            <p:cNvPr id="97" name="Picture 96" descr="circle_Continuity.png"/>
            <p:cNvPicPr>
              <a:picLocks noChangeAspect="1"/>
            </p:cNvPicPr>
            <p:nvPr/>
          </p:nvPicPr>
          <p:blipFill>
            <a:blip r:embed="rId5" cstate="screen"/>
            <a:stretch>
              <a:fillRect/>
            </a:stretch>
          </p:blipFill>
          <p:spPr>
            <a:xfrm>
              <a:off x="6445633" y="4811358"/>
              <a:ext cx="914400" cy="999957"/>
            </a:xfrm>
            <a:prstGeom prst="rect">
              <a:avLst/>
            </a:prstGeom>
          </p:spPr>
        </p:pic>
        <p:sp>
          <p:nvSpPr>
            <p:cNvPr id="98" name="TextBox 97"/>
            <p:cNvSpPr txBox="1"/>
            <p:nvPr/>
          </p:nvSpPr>
          <p:spPr>
            <a:xfrm>
              <a:off x="7366916" y="4995185"/>
              <a:ext cx="2863372" cy="261610"/>
            </a:xfrm>
            <a:prstGeom prst="rect">
              <a:avLst/>
            </a:prstGeom>
            <a:noFill/>
          </p:spPr>
          <p:txBody>
            <a:bodyPr wrap="square" lIns="0" tIns="0" rIns="0" bIns="0" rtlCol="0">
              <a:spAutoFit/>
            </a:bodyPr>
            <a:lstStyle/>
            <a:p>
              <a:pPr>
                <a:lnSpc>
                  <a:spcPct val="85000"/>
                </a:lnSpc>
              </a:pPr>
              <a:r>
                <a:rPr lang="en-US" sz="2000" dirty="0" smtClean="0">
                  <a:solidFill>
                    <a:srgbClr val="873CBA"/>
                  </a:solidFill>
                </a:rPr>
                <a:t>System Integration</a:t>
              </a:r>
              <a:endParaRPr lang="en-US" sz="2000" dirty="0">
                <a:solidFill>
                  <a:srgbClr val="873CBA"/>
                </a:solidFill>
              </a:endParaRPr>
            </a:p>
          </p:txBody>
        </p:sp>
      </p:grpSp>
      <p:grpSp>
        <p:nvGrpSpPr>
          <p:cNvPr id="11" name="Group 42"/>
          <p:cNvGrpSpPr/>
          <p:nvPr/>
        </p:nvGrpSpPr>
        <p:grpSpPr>
          <a:xfrm>
            <a:off x="2295052" y="3627096"/>
            <a:ext cx="1012322" cy="955691"/>
            <a:chOff x="2275210" y="3182380"/>
            <a:chExt cx="1076728" cy="1016494"/>
          </a:xfrm>
        </p:grpSpPr>
        <p:sp>
          <p:nvSpPr>
            <p:cNvPr id="65" name="Oval 167"/>
            <p:cNvSpPr>
              <a:spLocks noChangeArrowheads="1"/>
            </p:cNvSpPr>
            <p:nvPr/>
          </p:nvSpPr>
          <p:spPr bwMode="auto">
            <a:xfrm>
              <a:off x="2275210" y="3182380"/>
              <a:ext cx="1076728" cy="1016494"/>
            </a:xfrm>
            <a:prstGeom prst="ellipse">
              <a:avLst/>
            </a:prstGeom>
            <a:solidFill>
              <a:srgbClr val="6DB344"/>
            </a:solidFill>
            <a:ln w="28575">
              <a:solidFill>
                <a:srgbClr val="FFFFFF">
                  <a:alpha val="59999"/>
                </a:srgbClr>
              </a:solidFill>
              <a:round/>
              <a:headEnd/>
              <a:tailEnd/>
            </a:ln>
            <a:effectLst>
              <a:outerShdw blurRad="482600" sx="102000" sy="102000" algn="ctr" rotWithShape="0">
                <a:prstClr val="black"/>
              </a:outerShdw>
            </a:effectLst>
          </p:spPr>
          <p:txBody>
            <a:bodyPr wrap="none" anchor="ctr"/>
            <a:lstStyle/>
            <a:p>
              <a:endParaRPr lang="en-US" sz="1100" b="1" dirty="0">
                <a:solidFill>
                  <a:srgbClr val="0096D6"/>
                </a:solidFill>
                <a:ea typeface="ＭＳ Ｐゴシック" pitchFamily="34" charset="-128"/>
              </a:endParaRPr>
            </a:p>
          </p:txBody>
        </p:sp>
        <p:sp>
          <p:nvSpPr>
            <p:cNvPr id="66" name="Text Box 4"/>
            <p:cNvSpPr txBox="1">
              <a:spLocks noChangeArrowheads="1"/>
            </p:cNvSpPr>
            <p:nvPr/>
          </p:nvSpPr>
          <p:spPr bwMode="auto">
            <a:xfrm>
              <a:off x="2382925" y="3549289"/>
              <a:ext cx="861298" cy="289586"/>
            </a:xfrm>
            <a:prstGeom prst="rect">
              <a:avLst/>
            </a:prstGeom>
            <a:noFill/>
            <a:ln w="38100">
              <a:noFill/>
              <a:miter lim="800000"/>
              <a:headEnd/>
              <a:tailEnd type="none" w="lg" len="lg"/>
            </a:ln>
          </p:spPr>
          <p:txBody>
            <a:bodyPr lIns="0" tIns="0" rIns="0" bIns="0" anchor="ctr"/>
            <a:lstStyle/>
            <a:p>
              <a:pPr algn="ctr" defTabSz="814388" fontAlgn="base">
                <a:spcBef>
                  <a:spcPct val="30000"/>
                </a:spcBef>
                <a:spcAft>
                  <a:spcPct val="0"/>
                </a:spcAft>
              </a:pPr>
              <a:r>
                <a:rPr lang="en-US" sz="1100" b="1" dirty="0" smtClean="0">
                  <a:solidFill>
                    <a:srgbClr val="FFFFFF"/>
                  </a:solidFill>
                  <a:ea typeface="ＭＳ Ｐゴシック" pitchFamily="34" charset="-128"/>
                  <a:cs typeface="Arial" charset="0"/>
                </a:rPr>
                <a:t>Virtual</a:t>
              </a:r>
              <a:br>
                <a:rPr lang="en-US" sz="1100" b="1" dirty="0" smtClean="0">
                  <a:solidFill>
                    <a:srgbClr val="FFFFFF"/>
                  </a:solidFill>
                  <a:ea typeface="ＭＳ Ｐゴシック" pitchFamily="34" charset="-128"/>
                  <a:cs typeface="Arial" charset="0"/>
                </a:rPr>
              </a:br>
              <a:r>
                <a:rPr lang="en-US" sz="1100" b="1" dirty="0" smtClean="0">
                  <a:solidFill>
                    <a:srgbClr val="FFFFFF"/>
                  </a:solidFill>
                  <a:ea typeface="ＭＳ Ｐゴシック" pitchFamily="34" charset="-128"/>
                  <a:cs typeface="Arial" charset="0"/>
                </a:rPr>
                <a:t>Workspace</a:t>
              </a:r>
              <a:endParaRPr lang="en-US" sz="1100" b="1" dirty="0">
                <a:solidFill>
                  <a:srgbClr val="FFFFFF"/>
                </a:solidFill>
                <a:ea typeface="ＭＳ Ｐゴシック" pitchFamily="34" charset="-128"/>
                <a:cs typeface="Arial" charset="0"/>
              </a:endParaRPr>
            </a:p>
          </p:txBody>
        </p:sp>
      </p:grpSp>
      <p:sp>
        <p:nvSpPr>
          <p:cNvPr id="48" name="Text Box 4"/>
          <p:cNvSpPr txBox="1">
            <a:spLocks noChangeArrowheads="1"/>
          </p:cNvSpPr>
          <p:nvPr/>
        </p:nvSpPr>
        <p:spPr bwMode="auto">
          <a:xfrm>
            <a:off x="2379350" y="3238971"/>
            <a:ext cx="861298" cy="289586"/>
          </a:xfrm>
          <a:prstGeom prst="rect">
            <a:avLst/>
          </a:prstGeom>
          <a:noFill/>
          <a:ln w="38100">
            <a:noFill/>
            <a:miter lim="800000"/>
            <a:headEnd/>
            <a:tailEnd type="none" w="lg" len="lg"/>
          </a:ln>
        </p:spPr>
        <p:txBody>
          <a:bodyPr lIns="0" tIns="0" rIns="0" bIns="0" anchor="ctr"/>
          <a:lstStyle/>
          <a:p>
            <a:pPr algn="ctr" defTabSz="814388" fontAlgn="base">
              <a:spcBef>
                <a:spcPct val="30000"/>
              </a:spcBef>
              <a:spcAft>
                <a:spcPct val="0"/>
              </a:spcAft>
            </a:pPr>
            <a:r>
              <a:rPr lang="en-US" sz="1100" b="1" dirty="0" smtClean="0">
                <a:solidFill>
                  <a:srgbClr val="FFFFFF"/>
                </a:solidFill>
                <a:ea typeface="ＭＳ Ｐゴシック" pitchFamily="34" charset="-128"/>
                <a:cs typeface="Arial" charset="0"/>
              </a:rPr>
              <a:t>Any</a:t>
            </a:r>
            <a:br>
              <a:rPr lang="en-US" sz="1100" b="1" dirty="0" smtClean="0">
                <a:solidFill>
                  <a:srgbClr val="FFFFFF"/>
                </a:solidFill>
                <a:ea typeface="ＭＳ Ｐゴシック" pitchFamily="34" charset="-128"/>
                <a:cs typeface="Arial" charset="0"/>
              </a:rPr>
            </a:br>
            <a:r>
              <a:rPr lang="en-US" sz="1100" b="1" dirty="0" smtClean="0">
                <a:solidFill>
                  <a:srgbClr val="FFFFFF"/>
                </a:solidFill>
                <a:ea typeface="ＭＳ Ｐゴシック" pitchFamily="34" charset="-128"/>
                <a:cs typeface="Arial" charset="0"/>
              </a:rPr>
              <a:t> App</a:t>
            </a:r>
            <a:endParaRPr lang="en-US" sz="1100" b="1" dirty="0">
              <a:solidFill>
                <a:srgbClr val="FFFFFF"/>
              </a:solidFill>
              <a:ea typeface="ＭＳ Ｐゴシック" pitchFamily="34" charset="-128"/>
              <a:cs typeface="Arial" charset="0"/>
            </a:endParaRPr>
          </a:p>
        </p:txBody>
      </p:sp>
      <p:sp>
        <p:nvSpPr>
          <p:cNvPr id="49" name="Text Box 4"/>
          <p:cNvSpPr txBox="1">
            <a:spLocks noChangeArrowheads="1"/>
          </p:cNvSpPr>
          <p:nvPr/>
        </p:nvSpPr>
        <p:spPr bwMode="auto">
          <a:xfrm>
            <a:off x="1918993" y="3825826"/>
            <a:ext cx="376058" cy="490472"/>
          </a:xfrm>
          <a:prstGeom prst="rect">
            <a:avLst/>
          </a:prstGeom>
          <a:noFill/>
          <a:ln w="38100">
            <a:noFill/>
            <a:miter lim="800000"/>
            <a:headEnd/>
            <a:tailEnd type="none" w="lg" len="lg"/>
          </a:ln>
        </p:spPr>
        <p:txBody>
          <a:bodyPr lIns="0" tIns="0" rIns="0" bIns="0" anchor="ctr"/>
          <a:lstStyle/>
          <a:p>
            <a:pPr algn="ctr" defTabSz="814388" fontAlgn="base">
              <a:spcBef>
                <a:spcPct val="30000"/>
              </a:spcBef>
              <a:spcAft>
                <a:spcPct val="0"/>
              </a:spcAft>
            </a:pPr>
            <a:r>
              <a:rPr lang="en-US" sz="1100" b="1" dirty="0" smtClean="0">
                <a:solidFill>
                  <a:srgbClr val="FFFFFF"/>
                </a:solidFill>
                <a:ea typeface="ＭＳ Ｐゴシック" pitchFamily="34" charset="-128"/>
                <a:cs typeface="Arial" charset="0"/>
              </a:rPr>
              <a:t>Any Data</a:t>
            </a:r>
            <a:endParaRPr lang="en-US" sz="1100" b="1" dirty="0">
              <a:solidFill>
                <a:srgbClr val="FFFFFF"/>
              </a:solidFill>
              <a:ea typeface="ＭＳ Ｐゴシック" pitchFamily="34" charset="-128"/>
              <a:cs typeface="Arial" charset="0"/>
            </a:endParaRPr>
          </a:p>
        </p:txBody>
      </p:sp>
      <p:sp>
        <p:nvSpPr>
          <p:cNvPr id="50" name="Text Box 4"/>
          <p:cNvSpPr txBox="1">
            <a:spLocks noChangeArrowheads="1"/>
          </p:cNvSpPr>
          <p:nvPr/>
        </p:nvSpPr>
        <p:spPr bwMode="auto">
          <a:xfrm>
            <a:off x="3286604" y="3877967"/>
            <a:ext cx="442066" cy="490472"/>
          </a:xfrm>
          <a:prstGeom prst="rect">
            <a:avLst/>
          </a:prstGeom>
          <a:noFill/>
          <a:ln w="38100">
            <a:noFill/>
            <a:miter lim="800000"/>
            <a:headEnd/>
            <a:tailEnd type="none" w="lg" len="lg"/>
          </a:ln>
        </p:spPr>
        <p:txBody>
          <a:bodyPr lIns="0" tIns="0" rIns="0" bIns="0" anchor="ctr"/>
          <a:lstStyle/>
          <a:p>
            <a:pPr algn="ctr" defTabSz="814388" fontAlgn="base">
              <a:spcBef>
                <a:spcPct val="30000"/>
              </a:spcBef>
              <a:spcAft>
                <a:spcPct val="0"/>
              </a:spcAft>
            </a:pPr>
            <a:r>
              <a:rPr lang="en-US" sz="1100" b="1" dirty="0" smtClean="0">
                <a:solidFill>
                  <a:srgbClr val="FFFFFF"/>
                </a:solidFill>
                <a:ea typeface="ＭＳ Ｐゴシック" pitchFamily="34" charset="-128"/>
                <a:cs typeface="Arial" charset="0"/>
              </a:rPr>
              <a:t>Any Media</a:t>
            </a:r>
            <a:endParaRPr lang="en-US" sz="1100" b="1" dirty="0">
              <a:solidFill>
                <a:srgbClr val="FFFFFF"/>
              </a:solidFill>
              <a:ea typeface="ＭＳ Ｐゴシック" pitchFamily="34" charset="-128"/>
              <a:cs typeface="Arial" charset="0"/>
            </a:endParaRPr>
          </a:p>
        </p:txBody>
      </p:sp>
      <p:sp>
        <p:nvSpPr>
          <p:cNvPr id="51" name="Text Box 4"/>
          <p:cNvSpPr txBox="1">
            <a:spLocks noChangeArrowheads="1"/>
          </p:cNvSpPr>
          <p:nvPr/>
        </p:nvSpPr>
        <p:spPr bwMode="auto">
          <a:xfrm>
            <a:off x="2603426" y="4531663"/>
            <a:ext cx="493779" cy="490472"/>
          </a:xfrm>
          <a:prstGeom prst="rect">
            <a:avLst/>
          </a:prstGeom>
          <a:noFill/>
          <a:ln w="38100">
            <a:noFill/>
            <a:miter lim="800000"/>
            <a:headEnd/>
            <a:tailEnd type="none" w="lg" len="lg"/>
          </a:ln>
        </p:spPr>
        <p:txBody>
          <a:bodyPr lIns="0" tIns="0" rIns="0" bIns="0" anchor="ctr"/>
          <a:lstStyle/>
          <a:p>
            <a:pPr algn="ctr" defTabSz="814388" fontAlgn="base">
              <a:spcBef>
                <a:spcPct val="30000"/>
              </a:spcBef>
              <a:spcAft>
                <a:spcPct val="0"/>
              </a:spcAft>
            </a:pPr>
            <a:r>
              <a:rPr lang="en-US" sz="1100" b="1" dirty="0" smtClean="0">
                <a:solidFill>
                  <a:srgbClr val="FFFFFF"/>
                </a:solidFill>
                <a:ea typeface="ＭＳ Ｐゴシック" pitchFamily="34" charset="-128"/>
                <a:cs typeface="Arial" charset="0"/>
              </a:rPr>
              <a:t>Any Device</a:t>
            </a:r>
            <a:endParaRPr lang="en-US" sz="1100" b="1" dirty="0">
              <a:solidFill>
                <a:srgbClr val="FFFFFF"/>
              </a:solidFill>
              <a:ea typeface="ＭＳ Ｐゴシック" pitchFamily="34" charset="-128"/>
              <a:cs typeface="Arial" charset="0"/>
            </a:endParaRPr>
          </a:p>
        </p:txBody>
      </p:sp>
      <p:sp>
        <p:nvSpPr>
          <p:cNvPr id="53" name="TextBox 52"/>
          <p:cNvSpPr txBox="1"/>
          <p:nvPr/>
        </p:nvSpPr>
        <p:spPr>
          <a:xfrm>
            <a:off x="250867" y="1027361"/>
            <a:ext cx="8193024" cy="1261884"/>
          </a:xfrm>
          <a:prstGeom prst="rect">
            <a:avLst/>
          </a:prstGeom>
          <a:noFill/>
        </p:spPr>
        <p:txBody>
          <a:bodyPr wrap="square" rtlCol="0">
            <a:spAutoFit/>
          </a:bodyPr>
          <a:lstStyle/>
          <a:p>
            <a:pPr algn="ctr"/>
            <a:r>
              <a:rPr lang="en-US" dirty="0" smtClean="0">
                <a:solidFill>
                  <a:schemeClr val="bg1"/>
                </a:solidFill>
              </a:rPr>
              <a:t>Delivering a </a:t>
            </a:r>
            <a:r>
              <a:rPr lang="en-US" dirty="0" smtClean="0">
                <a:solidFill>
                  <a:srgbClr val="873CBA"/>
                </a:solidFill>
              </a:rPr>
              <a:t>Next Generation Virtual Workspace – unifying virtual </a:t>
            </a:r>
            <a:r>
              <a:rPr lang="en-US" dirty="0" smtClean="0">
                <a:solidFill>
                  <a:schemeClr val="bg1"/>
                </a:solidFill>
              </a:rPr>
              <a:t>desktops with </a:t>
            </a:r>
            <a:r>
              <a:rPr lang="en-US" dirty="0" smtClean="0">
                <a:solidFill>
                  <a:srgbClr val="873CBA"/>
                </a:solidFill>
              </a:rPr>
              <a:t>voice and video to enable a new way to deliver </a:t>
            </a:r>
            <a:r>
              <a:rPr lang="en-US" dirty="0" smtClean="0">
                <a:solidFill>
                  <a:schemeClr val="bg1"/>
                </a:solidFill>
              </a:rPr>
              <a:t>IT </a:t>
            </a:r>
            <a:br>
              <a:rPr lang="en-US" dirty="0" smtClean="0">
                <a:solidFill>
                  <a:schemeClr val="bg1"/>
                </a:solidFill>
              </a:rPr>
            </a:br>
            <a:r>
              <a:rPr lang="en-US" sz="2000" dirty="0" smtClean="0">
                <a:solidFill>
                  <a:schemeClr val="tx1">
                    <a:lumMod val="40000"/>
                    <a:lumOff val="60000"/>
                  </a:schemeClr>
                </a:solidFill>
              </a:rPr>
              <a:t>Secure, Flexible and Uncompromised</a:t>
            </a:r>
          </a:p>
          <a:p>
            <a:pPr algn="ctr"/>
            <a:endParaRPr lang="en-US" sz="2000" dirty="0"/>
          </a:p>
        </p:txBody>
      </p:sp>
    </p:spTree>
    <p:extLst>
      <p:ext uri="{BB962C8B-B14F-4D97-AF65-F5344CB8AC3E}">
        <p14:creationId xmlns:p14="http://schemas.microsoft.com/office/powerpoint/2010/main" val="859771229"/>
      </p:ext>
    </p:extLst>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702" y="-63680"/>
            <a:ext cx="8588861" cy="838200"/>
          </a:xfrm>
        </p:spPr>
        <p:txBody>
          <a:bodyPr/>
          <a:lstStyle/>
          <a:p>
            <a:r>
              <a:rPr lang="en-US" sz="3200" spc="0" dirty="0" smtClean="0">
                <a:gradFill>
                  <a:gsLst>
                    <a:gs pos="0">
                      <a:srgbClr val="00B2F0"/>
                    </a:gs>
                    <a:gs pos="44000">
                      <a:srgbClr val="40FFFE"/>
                    </a:gs>
                    <a:gs pos="100000">
                      <a:srgbClr val="96CA4B"/>
                    </a:gs>
                  </a:gsLst>
                  <a:lin ang="4800000" scaled="0"/>
                </a:gradFill>
              </a:rPr>
              <a:t>New Architecture for Virtual Workspaces</a:t>
            </a:r>
            <a:endParaRPr lang="en-US" sz="3200" spc="0" dirty="0">
              <a:gradFill>
                <a:gsLst>
                  <a:gs pos="0">
                    <a:srgbClr val="00B2F0"/>
                  </a:gs>
                  <a:gs pos="44000">
                    <a:srgbClr val="40FFFE"/>
                  </a:gs>
                  <a:gs pos="100000">
                    <a:srgbClr val="96CA4B"/>
                  </a:gs>
                </a:gsLst>
                <a:lin ang="4800000" scaled="0"/>
              </a:gradFill>
            </a:endParaRPr>
          </a:p>
        </p:txBody>
      </p:sp>
      <p:sp>
        <p:nvSpPr>
          <p:cNvPr id="6" name="Rectangle 5"/>
          <p:cNvSpPr/>
          <p:nvPr/>
        </p:nvSpPr>
        <p:spPr>
          <a:xfrm>
            <a:off x="6288510" y="1042820"/>
            <a:ext cx="2472938" cy="4730642"/>
          </a:xfrm>
          <a:prstGeom prst="rect">
            <a:avLst/>
          </a:prstGeom>
          <a:solidFill>
            <a:schemeClr val="bg1">
              <a:lumMod val="50000"/>
              <a:alpha val="22000"/>
            </a:schemeClr>
          </a:solidFill>
          <a:ln w="19050">
            <a:solidFill>
              <a:schemeClr val="accent3">
                <a:lumMod val="5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defRPr/>
            </a:pPr>
            <a:endParaRPr lang="en-US" dirty="0">
              <a:solidFill>
                <a:srgbClr val="FFFFFF"/>
              </a:solidFill>
            </a:endParaRPr>
          </a:p>
        </p:txBody>
      </p:sp>
      <p:sp>
        <p:nvSpPr>
          <p:cNvPr id="7" name="Rectangle 6"/>
          <p:cNvSpPr/>
          <p:nvPr/>
        </p:nvSpPr>
        <p:spPr>
          <a:xfrm>
            <a:off x="3807450" y="1084810"/>
            <a:ext cx="2038880" cy="4688652"/>
          </a:xfrm>
          <a:prstGeom prst="rect">
            <a:avLst/>
          </a:prstGeom>
          <a:solidFill>
            <a:schemeClr val="bg1">
              <a:lumMod val="50000"/>
              <a:alpha val="22000"/>
            </a:schemeClr>
          </a:solidFill>
          <a:ln w="19050">
            <a:solidFill>
              <a:schemeClr val="accent3">
                <a:lumMod val="5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defRPr/>
            </a:pPr>
            <a:endParaRPr lang="en-US" dirty="0">
              <a:solidFill>
                <a:srgbClr val="FFFFFF"/>
              </a:solidFill>
            </a:endParaRPr>
          </a:p>
        </p:txBody>
      </p:sp>
      <p:sp>
        <p:nvSpPr>
          <p:cNvPr id="8" name="Rectangle 7"/>
          <p:cNvSpPr/>
          <p:nvPr/>
        </p:nvSpPr>
        <p:spPr>
          <a:xfrm>
            <a:off x="347108" y="1081322"/>
            <a:ext cx="3005471" cy="4692140"/>
          </a:xfrm>
          <a:prstGeom prst="rect">
            <a:avLst/>
          </a:prstGeom>
          <a:solidFill>
            <a:schemeClr val="bg1">
              <a:lumMod val="50000"/>
              <a:alpha val="22000"/>
            </a:schemeClr>
          </a:solidFill>
          <a:ln w="19050">
            <a:solidFill>
              <a:schemeClr val="accent3">
                <a:lumMod val="5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defRPr/>
            </a:pPr>
            <a:endParaRPr lang="en-US" dirty="0">
              <a:solidFill>
                <a:srgbClr val="FFFFFF"/>
              </a:solidFill>
            </a:endParaRPr>
          </a:p>
        </p:txBody>
      </p:sp>
      <p:sp>
        <p:nvSpPr>
          <p:cNvPr id="9" name="Left-Right Arrow 8"/>
          <p:cNvSpPr/>
          <p:nvPr/>
        </p:nvSpPr>
        <p:spPr>
          <a:xfrm>
            <a:off x="3282771" y="2593963"/>
            <a:ext cx="597508" cy="259531"/>
          </a:xfrm>
          <a:prstGeom prst="leftRightArrow">
            <a:avLst>
              <a:gd name="adj1" fmla="val 47485"/>
              <a:gd name="adj2" fmla="val 66867"/>
            </a:avLst>
          </a:prstGeom>
          <a:solidFill>
            <a:srgbClr val="F68B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FFFFFF"/>
              </a:solidFill>
            </a:endParaRPr>
          </a:p>
        </p:txBody>
      </p:sp>
      <p:sp>
        <p:nvSpPr>
          <p:cNvPr id="10" name="Left-Right Arrow 9"/>
          <p:cNvSpPr/>
          <p:nvPr/>
        </p:nvSpPr>
        <p:spPr>
          <a:xfrm>
            <a:off x="5782844" y="2593963"/>
            <a:ext cx="597508" cy="259531"/>
          </a:xfrm>
          <a:prstGeom prst="leftRightArrow">
            <a:avLst>
              <a:gd name="adj1" fmla="val 47485"/>
              <a:gd name="adj2" fmla="val 66867"/>
            </a:avLst>
          </a:prstGeom>
          <a:solidFill>
            <a:srgbClr val="F68B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FFFFFF"/>
              </a:solidFill>
            </a:endParaRPr>
          </a:p>
        </p:txBody>
      </p:sp>
      <p:sp>
        <p:nvSpPr>
          <p:cNvPr id="11" name="Rectangle 10"/>
          <p:cNvSpPr/>
          <p:nvPr/>
        </p:nvSpPr>
        <p:spPr>
          <a:xfrm>
            <a:off x="3810715" y="1068999"/>
            <a:ext cx="2055947" cy="535531"/>
          </a:xfrm>
          <a:prstGeom prst="rect">
            <a:avLst/>
          </a:prstGeom>
        </p:spPr>
        <p:txBody>
          <a:bodyPr wrap="none">
            <a:spAutoFit/>
          </a:bodyPr>
          <a:lstStyle/>
          <a:p>
            <a:pPr algn="ctr">
              <a:lnSpc>
                <a:spcPct val="90000"/>
              </a:lnSpc>
            </a:pPr>
            <a:r>
              <a:rPr lang="en-US" sz="1600" dirty="0">
                <a:solidFill>
                  <a:schemeClr val="accent6"/>
                </a:solidFill>
              </a:rPr>
              <a:t>Virtualization-Aware </a:t>
            </a:r>
          </a:p>
          <a:p>
            <a:pPr algn="ctr">
              <a:lnSpc>
                <a:spcPct val="90000"/>
              </a:lnSpc>
            </a:pPr>
            <a:r>
              <a:rPr lang="en-US" sz="1600" dirty="0">
                <a:solidFill>
                  <a:schemeClr val="accent6"/>
                </a:solidFill>
              </a:rPr>
              <a:t>Borderless Network</a:t>
            </a:r>
          </a:p>
        </p:txBody>
      </p:sp>
      <p:sp>
        <p:nvSpPr>
          <p:cNvPr id="12" name="Rectangle 11"/>
          <p:cNvSpPr/>
          <p:nvPr/>
        </p:nvSpPr>
        <p:spPr>
          <a:xfrm>
            <a:off x="683160" y="1083513"/>
            <a:ext cx="2376129" cy="313932"/>
          </a:xfrm>
          <a:prstGeom prst="rect">
            <a:avLst/>
          </a:prstGeom>
        </p:spPr>
        <p:txBody>
          <a:bodyPr wrap="square">
            <a:spAutoFit/>
          </a:bodyPr>
          <a:lstStyle/>
          <a:p>
            <a:pPr algn="ctr">
              <a:lnSpc>
                <a:spcPct val="90000"/>
              </a:lnSpc>
            </a:pPr>
            <a:r>
              <a:rPr lang="en-US" sz="1600" dirty="0" smtClean="0">
                <a:solidFill>
                  <a:schemeClr val="accent6"/>
                </a:solidFill>
              </a:rPr>
              <a:t>Virtualized Data </a:t>
            </a:r>
            <a:r>
              <a:rPr lang="en-US" sz="1600" dirty="0">
                <a:solidFill>
                  <a:schemeClr val="accent6"/>
                </a:solidFill>
              </a:rPr>
              <a:t>Center</a:t>
            </a:r>
          </a:p>
        </p:txBody>
      </p:sp>
      <p:sp>
        <p:nvSpPr>
          <p:cNvPr id="13" name="Rectangle 12"/>
          <p:cNvSpPr/>
          <p:nvPr/>
        </p:nvSpPr>
        <p:spPr>
          <a:xfrm>
            <a:off x="6356158" y="1054485"/>
            <a:ext cx="2321470" cy="757130"/>
          </a:xfrm>
          <a:prstGeom prst="rect">
            <a:avLst/>
          </a:prstGeom>
        </p:spPr>
        <p:txBody>
          <a:bodyPr wrap="square">
            <a:spAutoFit/>
          </a:bodyPr>
          <a:lstStyle/>
          <a:p>
            <a:pPr algn="ctr">
              <a:lnSpc>
                <a:spcPct val="90000"/>
              </a:lnSpc>
            </a:pPr>
            <a:r>
              <a:rPr lang="en-US" sz="1600" dirty="0">
                <a:solidFill>
                  <a:schemeClr val="accent6"/>
                </a:solidFill>
              </a:rPr>
              <a:t>Virtualized </a:t>
            </a:r>
            <a:br>
              <a:rPr lang="en-US" sz="1600" dirty="0">
                <a:solidFill>
                  <a:schemeClr val="accent6"/>
                </a:solidFill>
              </a:rPr>
            </a:br>
            <a:r>
              <a:rPr lang="en-US" sz="1600" dirty="0">
                <a:solidFill>
                  <a:schemeClr val="accent6"/>
                </a:solidFill>
              </a:rPr>
              <a:t>Collaborative Workspace</a:t>
            </a:r>
          </a:p>
        </p:txBody>
      </p:sp>
      <p:sp>
        <p:nvSpPr>
          <p:cNvPr id="14" name="Rounded Rectangle 13"/>
          <p:cNvSpPr/>
          <p:nvPr/>
        </p:nvSpPr>
        <p:spPr>
          <a:xfrm>
            <a:off x="1078641" y="1545383"/>
            <a:ext cx="2146300" cy="665337"/>
          </a:xfrm>
          <a:prstGeom prst="roundRect">
            <a:avLst>
              <a:gd name="adj" fmla="val 9118"/>
            </a:avLst>
          </a:prstGeom>
          <a:solidFill>
            <a:schemeClr val="bg1">
              <a:lumMod val="50000"/>
              <a:alpha val="50980"/>
            </a:schemeClr>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fontAlgn="base">
              <a:lnSpc>
                <a:spcPct val="95000"/>
              </a:lnSpc>
              <a:spcBef>
                <a:spcPct val="0"/>
              </a:spcBef>
              <a:spcAft>
                <a:spcPct val="0"/>
              </a:spcAft>
              <a:defRPr/>
            </a:pPr>
            <a:endParaRPr lang="en-US" dirty="0">
              <a:solidFill>
                <a:srgbClr val="FFFFFF"/>
              </a:solidFill>
            </a:endParaRPr>
          </a:p>
        </p:txBody>
      </p:sp>
      <p:sp>
        <p:nvSpPr>
          <p:cNvPr id="15" name="Isosceles Triangle 14"/>
          <p:cNvSpPr/>
          <p:nvPr/>
        </p:nvSpPr>
        <p:spPr>
          <a:xfrm flipV="1">
            <a:off x="1114668" y="3270045"/>
            <a:ext cx="1764966" cy="628422"/>
          </a:xfrm>
          <a:prstGeom prst="triangle">
            <a:avLst>
              <a:gd name="adj" fmla="val 45621"/>
            </a:avLst>
          </a:prstGeom>
          <a:gradFill flip="none" rotWithShape="1">
            <a:gsLst>
              <a:gs pos="0">
                <a:schemeClr val="tx1"/>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6" name="Rounded Rectangle 33"/>
          <p:cNvSpPr>
            <a:spLocks noChangeArrowheads="1"/>
          </p:cNvSpPr>
          <p:nvPr/>
        </p:nvSpPr>
        <p:spPr bwMode="auto">
          <a:xfrm>
            <a:off x="2373930" y="1570690"/>
            <a:ext cx="698546" cy="478658"/>
          </a:xfrm>
          <a:prstGeom prst="roundRect">
            <a:avLst>
              <a:gd name="adj" fmla="val 16667"/>
            </a:avLst>
          </a:prstGeom>
          <a:solidFill>
            <a:srgbClr val="65A43E"/>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lnSpc>
                <a:spcPct val="95000"/>
              </a:lnSpc>
              <a:defRPr/>
            </a:pPr>
            <a:r>
              <a:rPr lang="en-US" sz="1100" dirty="0">
                <a:solidFill>
                  <a:srgbClr val="FFFFFF"/>
                </a:solidFill>
              </a:rPr>
              <a:t>MS Office</a:t>
            </a:r>
          </a:p>
        </p:txBody>
      </p:sp>
      <p:sp>
        <p:nvSpPr>
          <p:cNvPr id="17" name="Rounded Rectangle 16"/>
          <p:cNvSpPr/>
          <p:nvPr/>
        </p:nvSpPr>
        <p:spPr bwMode="auto">
          <a:xfrm>
            <a:off x="1078641" y="2284629"/>
            <a:ext cx="2146300" cy="444278"/>
          </a:xfrm>
          <a:prstGeom prst="roundRect">
            <a:avLst/>
          </a:prstGeom>
          <a:solidFill>
            <a:schemeClr val="bg1">
              <a:lumMod val="50000"/>
              <a:alpha val="50980"/>
            </a:schemeClr>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none" tIns="18288" rtlCol="0" anchor="t"/>
          <a:lstStyle/>
          <a:p>
            <a:pPr algn="ctr" fontAlgn="base">
              <a:lnSpc>
                <a:spcPct val="95000"/>
              </a:lnSpc>
              <a:spcBef>
                <a:spcPct val="0"/>
              </a:spcBef>
              <a:spcAft>
                <a:spcPct val="0"/>
              </a:spcAft>
              <a:defRPr/>
            </a:pPr>
            <a:r>
              <a:rPr lang="en-US" sz="1100" dirty="0">
                <a:solidFill>
                  <a:srgbClr val="FFFFFF"/>
                </a:solidFill>
              </a:rPr>
              <a:t>Desktop Virtualization Software</a:t>
            </a:r>
          </a:p>
        </p:txBody>
      </p:sp>
      <p:sp>
        <p:nvSpPr>
          <p:cNvPr id="18" name="Rounded Rectangle 31"/>
          <p:cNvSpPr>
            <a:spLocks noChangeArrowheads="1"/>
          </p:cNvSpPr>
          <p:nvPr/>
        </p:nvSpPr>
        <p:spPr bwMode="auto">
          <a:xfrm>
            <a:off x="1135792" y="1984337"/>
            <a:ext cx="1993901" cy="274320"/>
          </a:xfrm>
          <a:prstGeom prst="roundRect">
            <a:avLst>
              <a:gd name="adj" fmla="val 16667"/>
            </a:avLst>
          </a:prstGeom>
          <a:noFill/>
          <a:ln w="12700" algn="ctr">
            <a:noFill/>
            <a:round/>
            <a:headEnd/>
            <a:tailEnd/>
          </a:ln>
          <a:effectLst>
            <a:softEdge rad="635000"/>
          </a:effectLst>
          <a:scene3d>
            <a:camera prst="orthographicFront"/>
            <a:lightRig rig="brightRoom" dir="t"/>
          </a:scene3d>
          <a:sp3d prstMaterial="metal">
            <a:bevelT w="38100" h="38100" prst="softRound"/>
            <a:bevelB w="38100" h="38100" prst="softRound"/>
          </a:sp3d>
        </p:spPr>
        <p:txBody>
          <a:bodyPr wrap="none" lIns="73025" tIns="36511" rIns="73025" bIns="36511" anchor="ctr" anchorCtr="0"/>
          <a:lstStyle/>
          <a:p>
            <a:pPr algn="ctr">
              <a:defRPr/>
            </a:pPr>
            <a:r>
              <a:rPr lang="en-US" sz="1100" dirty="0">
                <a:solidFill>
                  <a:srgbClr val="FFFFFF"/>
                </a:solidFill>
              </a:rPr>
              <a:t> Microsoft OS</a:t>
            </a:r>
          </a:p>
        </p:txBody>
      </p:sp>
      <p:pic>
        <p:nvPicPr>
          <p:cNvPr id="98" name="Picture 28" descr="NetApp-H.png"/>
          <p:cNvPicPr>
            <a:picLocks noChangeAspect="1"/>
          </p:cNvPicPr>
          <p:nvPr/>
        </p:nvPicPr>
        <p:blipFill>
          <a:blip r:embed="rId3" cstate="screen"/>
          <a:stretch>
            <a:fillRect/>
          </a:stretch>
        </p:blipFill>
        <p:spPr>
          <a:xfrm>
            <a:off x="2070888" y="5058167"/>
            <a:ext cx="594546" cy="152395"/>
          </a:xfrm>
          <a:prstGeom prst="rect">
            <a:avLst/>
          </a:prstGeom>
        </p:spPr>
      </p:pic>
      <p:pic>
        <p:nvPicPr>
          <p:cNvPr id="99" name="Picture 29" descr="EMC-wt.png"/>
          <p:cNvPicPr>
            <a:picLocks noChangeAspect="1"/>
          </p:cNvPicPr>
          <p:nvPr/>
        </p:nvPicPr>
        <p:blipFill>
          <a:blip r:embed="rId4" cstate="screen"/>
          <a:stretch>
            <a:fillRect/>
          </a:stretch>
        </p:blipFill>
        <p:spPr>
          <a:xfrm>
            <a:off x="1473794" y="5058167"/>
            <a:ext cx="505234" cy="151081"/>
          </a:xfrm>
          <a:prstGeom prst="rect">
            <a:avLst/>
          </a:prstGeom>
        </p:spPr>
      </p:pic>
      <p:sp>
        <p:nvSpPr>
          <p:cNvPr id="20" name="Line 60"/>
          <p:cNvSpPr>
            <a:spLocks noChangeShapeType="1"/>
          </p:cNvSpPr>
          <p:nvPr/>
        </p:nvSpPr>
        <p:spPr bwMode="auto">
          <a:xfrm flipH="1">
            <a:off x="724205" y="3489200"/>
            <a:ext cx="0" cy="1534801"/>
          </a:xfrm>
          <a:prstGeom prst="line">
            <a:avLst/>
          </a:prstGeom>
          <a:solidFill>
            <a:schemeClr val="bg2">
              <a:alpha val="50000"/>
            </a:schemeClr>
          </a:solidFill>
          <a:ln w="38100">
            <a:solidFill>
              <a:schemeClr val="bg1">
                <a:lumMod val="50000"/>
              </a:schemeClr>
            </a:solidFill>
            <a:round/>
            <a:headEnd/>
            <a:tailEnd/>
          </a:ln>
        </p:spPr>
        <p:txBody>
          <a:bodyPr wrap="square" lIns="82124" tIns="41061" rIns="82124" bIns="41061" anchor="ctr">
            <a:spAutoFit/>
          </a:bodyPr>
          <a:lstStyle/>
          <a:p>
            <a:endParaRPr lang="en-US" dirty="0">
              <a:solidFill>
                <a:prstClr val="black"/>
              </a:solidFill>
            </a:endParaRPr>
          </a:p>
        </p:txBody>
      </p:sp>
      <p:sp>
        <p:nvSpPr>
          <p:cNvPr id="21" name="TextBox 149"/>
          <p:cNvSpPr txBox="1">
            <a:spLocks noChangeArrowheads="1"/>
          </p:cNvSpPr>
          <p:nvPr/>
        </p:nvSpPr>
        <p:spPr bwMode="auto">
          <a:xfrm>
            <a:off x="399937" y="2945894"/>
            <a:ext cx="641282" cy="430887"/>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1100" dirty="0" smtClean="0">
                <a:solidFill>
                  <a:schemeClr val="accent6"/>
                </a:solidFill>
                <a:ea typeface="ＭＳ Ｐゴシック" charset="-128"/>
              </a:rPr>
              <a:t>WAN Opt.</a:t>
            </a:r>
            <a:endParaRPr lang="en-US" sz="1100" dirty="0">
              <a:solidFill>
                <a:schemeClr val="accent6"/>
              </a:solidFill>
              <a:ea typeface="ＭＳ Ｐゴシック" charset="-128"/>
            </a:endParaRPr>
          </a:p>
        </p:txBody>
      </p:sp>
      <p:pic>
        <p:nvPicPr>
          <p:cNvPr id="22" name="Picture 66" descr="Application Control Engine"/>
          <p:cNvPicPr>
            <a:picLocks noChangeAspect="1" noChangeArrowheads="1"/>
          </p:cNvPicPr>
          <p:nvPr/>
        </p:nvPicPr>
        <p:blipFill>
          <a:blip r:embed="rId5" cstate="screen"/>
          <a:stretch>
            <a:fillRect/>
          </a:stretch>
        </p:blipFill>
        <p:spPr bwMode="auto">
          <a:xfrm>
            <a:off x="563690" y="4791995"/>
            <a:ext cx="290158" cy="257176"/>
          </a:xfrm>
          <a:prstGeom prst="rect">
            <a:avLst/>
          </a:prstGeom>
          <a:noFill/>
          <a:ln>
            <a:noFill/>
          </a:ln>
        </p:spPr>
      </p:pic>
      <p:pic>
        <p:nvPicPr>
          <p:cNvPr id="23" name="Picture 5" descr="WAE"/>
          <p:cNvPicPr>
            <a:picLocks noChangeAspect="1" noChangeArrowheads="1"/>
          </p:cNvPicPr>
          <p:nvPr/>
        </p:nvPicPr>
        <p:blipFill>
          <a:blip r:embed="rId6" cstate="screen"/>
          <a:stretch>
            <a:fillRect/>
          </a:stretch>
        </p:blipFill>
        <p:spPr bwMode="auto">
          <a:xfrm>
            <a:off x="573857" y="3374571"/>
            <a:ext cx="300697" cy="274424"/>
          </a:xfrm>
          <a:prstGeom prst="rect">
            <a:avLst/>
          </a:prstGeom>
          <a:noFill/>
          <a:ln>
            <a:noFill/>
          </a:ln>
        </p:spPr>
      </p:pic>
      <p:sp>
        <p:nvSpPr>
          <p:cNvPr id="24" name="TextBox 149"/>
          <p:cNvSpPr txBox="1">
            <a:spLocks noChangeArrowheads="1"/>
          </p:cNvSpPr>
          <p:nvPr/>
        </p:nvSpPr>
        <p:spPr bwMode="auto">
          <a:xfrm>
            <a:off x="720096" y="3757307"/>
            <a:ext cx="753697" cy="430887"/>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1100" dirty="0" smtClean="0">
                <a:solidFill>
                  <a:schemeClr val="accent6"/>
                </a:solidFill>
                <a:ea typeface="ＭＳ Ｐゴシック" charset="-128"/>
              </a:rPr>
              <a:t>Unified Fabric</a:t>
            </a:r>
            <a:endParaRPr lang="en-US" sz="1100" dirty="0">
              <a:solidFill>
                <a:schemeClr val="accent6"/>
              </a:solidFill>
              <a:ea typeface="ＭＳ Ｐゴシック" charset="-128"/>
            </a:endParaRPr>
          </a:p>
        </p:txBody>
      </p:sp>
      <p:sp>
        <p:nvSpPr>
          <p:cNvPr id="25" name="TextBox 149"/>
          <p:cNvSpPr txBox="1">
            <a:spLocks noChangeArrowheads="1"/>
          </p:cNvSpPr>
          <p:nvPr/>
        </p:nvSpPr>
        <p:spPr bwMode="auto">
          <a:xfrm>
            <a:off x="281798" y="5060726"/>
            <a:ext cx="1050477" cy="430887"/>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1100" dirty="0" smtClean="0">
                <a:solidFill>
                  <a:schemeClr val="accent6"/>
                </a:solidFill>
                <a:ea typeface="ＭＳ Ｐゴシック" charset="-128"/>
              </a:rPr>
              <a:t>Server Load Balancing</a:t>
            </a:r>
            <a:endParaRPr lang="en-US" sz="1100" dirty="0">
              <a:solidFill>
                <a:schemeClr val="accent6"/>
              </a:solidFill>
              <a:ea typeface="ＭＳ Ｐゴシック" charset="-128"/>
            </a:endParaRPr>
          </a:p>
        </p:txBody>
      </p:sp>
      <p:sp>
        <p:nvSpPr>
          <p:cNvPr id="26" name="Line 60"/>
          <p:cNvSpPr>
            <a:spLocks noChangeShapeType="1"/>
          </p:cNvSpPr>
          <p:nvPr/>
        </p:nvSpPr>
        <p:spPr bwMode="auto">
          <a:xfrm flipH="1" flipV="1">
            <a:off x="823805" y="4217140"/>
            <a:ext cx="826784" cy="3355"/>
          </a:xfrm>
          <a:prstGeom prst="line">
            <a:avLst/>
          </a:prstGeom>
          <a:solidFill>
            <a:schemeClr val="bg2">
              <a:alpha val="50000"/>
            </a:schemeClr>
          </a:solidFill>
          <a:ln w="38100">
            <a:solidFill>
              <a:schemeClr val="bg1">
                <a:lumMod val="50000"/>
              </a:schemeClr>
            </a:solidFill>
            <a:round/>
            <a:headEnd/>
            <a:tailEnd/>
          </a:ln>
        </p:spPr>
        <p:txBody>
          <a:bodyPr wrap="square" lIns="82124" tIns="41061" rIns="82124" bIns="41061" anchor="ctr">
            <a:spAutoFit/>
          </a:bodyPr>
          <a:lstStyle/>
          <a:p>
            <a:endParaRPr lang="en-US" dirty="0">
              <a:solidFill>
                <a:prstClr val="black"/>
              </a:solidFill>
            </a:endParaRPr>
          </a:p>
        </p:txBody>
      </p:sp>
      <p:pic>
        <p:nvPicPr>
          <p:cNvPr id="27" name="Picture 337" descr="DC3 Icon"/>
          <p:cNvPicPr>
            <a:picLocks noChangeAspect="1" noChangeArrowheads="1"/>
          </p:cNvPicPr>
          <p:nvPr/>
        </p:nvPicPr>
        <p:blipFill>
          <a:blip r:embed="rId7" cstate="screen"/>
          <a:stretch>
            <a:fillRect/>
          </a:stretch>
        </p:blipFill>
        <p:spPr bwMode="auto">
          <a:xfrm>
            <a:off x="548500" y="3976976"/>
            <a:ext cx="351410" cy="609653"/>
          </a:xfrm>
          <a:prstGeom prst="rect">
            <a:avLst/>
          </a:prstGeom>
          <a:noFill/>
          <a:ln>
            <a:noFill/>
          </a:ln>
        </p:spPr>
      </p:pic>
      <p:sp>
        <p:nvSpPr>
          <p:cNvPr id="28" name="Rounded Rectangle 27"/>
          <p:cNvSpPr/>
          <p:nvPr/>
        </p:nvSpPr>
        <p:spPr bwMode="auto">
          <a:xfrm>
            <a:off x="1078641" y="2795142"/>
            <a:ext cx="2146300" cy="444278"/>
          </a:xfrm>
          <a:prstGeom prst="roundRect">
            <a:avLst/>
          </a:prstGeom>
          <a:solidFill>
            <a:schemeClr val="bg1">
              <a:lumMod val="50000"/>
              <a:alpha val="50980"/>
            </a:schemeClr>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none" tIns="18288" rtlCol="0" anchor="t"/>
          <a:lstStyle/>
          <a:p>
            <a:pPr algn="ctr" fontAlgn="base">
              <a:lnSpc>
                <a:spcPct val="95000"/>
              </a:lnSpc>
              <a:spcBef>
                <a:spcPct val="0"/>
              </a:spcBef>
              <a:spcAft>
                <a:spcPct val="0"/>
              </a:spcAft>
              <a:defRPr/>
            </a:pPr>
            <a:r>
              <a:rPr lang="en-US" sz="1100" dirty="0">
                <a:solidFill>
                  <a:srgbClr val="FFFFFF"/>
                </a:solidFill>
              </a:rPr>
              <a:t>Hypervisor</a:t>
            </a:r>
          </a:p>
        </p:txBody>
      </p:sp>
      <p:cxnSp>
        <p:nvCxnSpPr>
          <p:cNvPr id="29" name="Straight Connector 28"/>
          <p:cNvCxnSpPr/>
          <p:nvPr/>
        </p:nvCxnSpPr>
        <p:spPr>
          <a:xfrm rot="10800000" flipV="1">
            <a:off x="2334283" y="3916083"/>
            <a:ext cx="203200" cy="165100"/>
          </a:xfrm>
          <a:prstGeom prst="line">
            <a:avLst/>
          </a:prstGeom>
          <a:ln w="9525" cap="flat" cmpd="sng" algn="ctr">
            <a:solidFill>
              <a:schemeClr val="accent5">
                <a:lumMod val="60000"/>
                <a:lumOff val="40000"/>
              </a:schemeClr>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10800000" flipH="1" flipV="1">
            <a:off x="2336030" y="4370745"/>
            <a:ext cx="203200" cy="165100"/>
          </a:xfrm>
          <a:prstGeom prst="line">
            <a:avLst/>
          </a:prstGeom>
          <a:ln w="9525" cap="flat" cmpd="sng" algn="ctr">
            <a:solidFill>
              <a:schemeClr val="accent5">
                <a:lumMod val="60000"/>
                <a:lumOff val="40000"/>
              </a:schemeClr>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31" name="Rounded Rectangle 33"/>
          <p:cNvSpPr>
            <a:spLocks noChangeArrowheads="1"/>
          </p:cNvSpPr>
          <p:nvPr/>
        </p:nvSpPr>
        <p:spPr bwMode="auto">
          <a:xfrm>
            <a:off x="1204310" y="1562157"/>
            <a:ext cx="1109669" cy="495724"/>
          </a:xfrm>
          <a:prstGeom prst="roundRect">
            <a:avLst>
              <a:gd name="adj" fmla="val 16667"/>
            </a:avLst>
          </a:prstGeom>
          <a:solidFill>
            <a:srgbClr val="65A43E"/>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lnSpc>
                <a:spcPct val="85000"/>
              </a:lnSpc>
              <a:defRPr/>
            </a:pPr>
            <a:r>
              <a:rPr lang="en-US" sz="1100" dirty="0">
                <a:solidFill>
                  <a:srgbClr val="FFFFFF"/>
                </a:solidFill>
              </a:rPr>
              <a:t>Cisco Collaboration</a:t>
            </a:r>
          </a:p>
          <a:p>
            <a:pPr algn="ctr">
              <a:lnSpc>
                <a:spcPct val="85000"/>
              </a:lnSpc>
              <a:defRPr/>
            </a:pPr>
            <a:r>
              <a:rPr lang="en-US" sz="1100" dirty="0">
                <a:solidFill>
                  <a:srgbClr val="FFFFFF"/>
                </a:solidFill>
              </a:rPr>
              <a:t>Applications</a:t>
            </a:r>
          </a:p>
        </p:txBody>
      </p:sp>
      <p:grpSp>
        <p:nvGrpSpPr>
          <p:cNvPr id="3" name="Group 122"/>
          <p:cNvGrpSpPr/>
          <p:nvPr/>
        </p:nvGrpSpPr>
        <p:grpSpPr>
          <a:xfrm>
            <a:off x="1285872" y="3828154"/>
            <a:ext cx="1261316" cy="908919"/>
            <a:chOff x="1742687" y="4419602"/>
            <a:chExt cx="1681317" cy="908919"/>
          </a:xfrm>
        </p:grpSpPr>
        <p:sp>
          <p:nvSpPr>
            <p:cNvPr id="92" name="TextBox 149"/>
            <p:cNvSpPr txBox="1">
              <a:spLocks noChangeArrowheads="1"/>
            </p:cNvSpPr>
            <p:nvPr/>
          </p:nvSpPr>
          <p:spPr bwMode="auto">
            <a:xfrm rot="20301092">
              <a:off x="2766125" y="5139939"/>
              <a:ext cx="657879" cy="155171"/>
            </a:xfrm>
            <a:prstGeom prst="rect">
              <a:avLst/>
            </a:prstGeom>
            <a:noFill/>
            <a:ln w="9525">
              <a:noFill/>
              <a:miter lim="800000"/>
              <a:headEnd/>
              <a:tailEnd/>
            </a:ln>
          </p:spPr>
          <p:txBody>
            <a:bodyPr wrap="square" lIns="0" tIns="0" rIns="0" bIns="0">
              <a:prstTxWarp prst="textNoShape">
                <a:avLst/>
              </a:prstTxWarp>
              <a:spAutoFit/>
            </a:bodyPr>
            <a:lstStyle/>
            <a:p>
              <a:pPr algn="ctr" eaLnBrk="0" fontAlgn="base" hangingPunct="0">
                <a:lnSpc>
                  <a:spcPct val="90000"/>
                </a:lnSpc>
                <a:spcBef>
                  <a:spcPct val="0"/>
                </a:spcBef>
                <a:spcAft>
                  <a:spcPct val="0"/>
                </a:spcAft>
                <a:defRPr/>
              </a:pPr>
              <a:r>
                <a:rPr lang="en-US" sz="1100" dirty="0">
                  <a:solidFill>
                    <a:srgbClr val="FFFFFF"/>
                  </a:solidFill>
                </a:rPr>
                <a:t>UCS</a:t>
              </a:r>
            </a:p>
          </p:txBody>
        </p:sp>
        <p:grpSp>
          <p:nvGrpSpPr>
            <p:cNvPr id="4" name="Group 121"/>
            <p:cNvGrpSpPr/>
            <p:nvPr/>
          </p:nvGrpSpPr>
          <p:grpSpPr>
            <a:xfrm>
              <a:off x="1742687" y="4419602"/>
              <a:ext cx="1472953" cy="908919"/>
              <a:chOff x="1742687" y="4419602"/>
              <a:chExt cx="1472953" cy="908919"/>
            </a:xfrm>
          </p:grpSpPr>
          <p:sp>
            <p:nvSpPr>
              <p:cNvPr id="94" name="TextBox 149"/>
              <p:cNvSpPr txBox="1">
                <a:spLocks noChangeArrowheads="1"/>
              </p:cNvSpPr>
              <p:nvPr/>
            </p:nvSpPr>
            <p:spPr bwMode="auto">
              <a:xfrm rot="1241525">
                <a:off x="1742687" y="5081017"/>
                <a:ext cx="1076714" cy="247504"/>
              </a:xfrm>
              <a:prstGeom prst="rect">
                <a:avLst/>
              </a:prstGeom>
              <a:noFill/>
              <a:ln w="9525">
                <a:noFill/>
                <a:miter lim="800000"/>
                <a:headEnd/>
                <a:tailEnd/>
              </a:ln>
            </p:spPr>
            <p:txBody>
              <a:bodyPr wrap="square">
                <a:prstTxWarp prst="textNoShape">
                  <a:avLst/>
                </a:prstTxWarp>
                <a:spAutoFit/>
                <a:flatTx/>
              </a:bodyPr>
              <a:lstStyle/>
              <a:p>
                <a:pPr algn="ctr" eaLnBrk="0" fontAlgn="base" hangingPunct="0">
                  <a:lnSpc>
                    <a:spcPct val="90000"/>
                  </a:lnSpc>
                  <a:spcBef>
                    <a:spcPct val="0"/>
                  </a:spcBef>
                  <a:spcAft>
                    <a:spcPct val="0"/>
                  </a:spcAft>
                  <a:defRPr/>
                </a:pPr>
                <a:r>
                  <a:rPr lang="en-US" sz="1100" dirty="0">
                    <a:solidFill>
                      <a:srgbClr val="FFFFFF"/>
                    </a:solidFill>
                  </a:rPr>
                  <a:t>Compute</a:t>
                </a:r>
              </a:p>
            </p:txBody>
          </p:sp>
          <p:grpSp>
            <p:nvGrpSpPr>
              <p:cNvPr id="5" name="Group 44"/>
              <p:cNvGrpSpPr/>
              <p:nvPr/>
            </p:nvGrpSpPr>
            <p:grpSpPr>
              <a:xfrm>
                <a:off x="2118360" y="4419602"/>
                <a:ext cx="1097280" cy="833435"/>
                <a:chOff x="10045057" y="4562986"/>
                <a:chExt cx="1005642" cy="701148"/>
              </a:xfrm>
            </p:grpSpPr>
            <p:pic>
              <p:nvPicPr>
                <p:cNvPr id="96" name="Picture 14" descr="C:\Users\testuser\AppData\Local\Temp\VMwareDnD\5dd1dd5a\DGRM_Server_VMs_basic_6_ESX_blue_R2_Q308.png"/>
                <p:cNvPicPr>
                  <a:picLocks noChangeAspect="1" noChangeArrowheads="1"/>
                </p:cNvPicPr>
                <p:nvPr/>
              </p:nvPicPr>
              <p:blipFill>
                <a:blip r:embed="rId8" cstate="screen"/>
                <a:srcRect/>
                <a:stretch>
                  <a:fillRect/>
                </a:stretch>
              </p:blipFill>
              <p:spPr bwMode="auto">
                <a:xfrm>
                  <a:off x="10045057" y="4562986"/>
                  <a:ext cx="1005642" cy="701148"/>
                </a:xfrm>
                <a:prstGeom prst="rect">
                  <a:avLst/>
                </a:prstGeom>
                <a:noFill/>
                <a:ln w="9525">
                  <a:noFill/>
                  <a:miter lim="800000"/>
                  <a:headEnd/>
                  <a:tailEnd/>
                </a:ln>
              </p:spPr>
            </p:pic>
            <p:sp>
              <p:nvSpPr>
                <p:cNvPr id="97" name="WordArt 99"/>
                <p:cNvSpPr>
                  <a:spLocks noChangeArrowheads="1" noChangeShapeType="1" noTextEdit="1"/>
                </p:cNvSpPr>
                <p:nvPr/>
              </p:nvSpPr>
              <p:spPr bwMode="auto">
                <a:xfrm>
                  <a:off x="10097413" y="4868644"/>
                  <a:ext cx="416489" cy="218161"/>
                </a:xfrm>
                <a:prstGeom prst="rect">
                  <a:avLst/>
                </a:prstGeom>
              </p:spPr>
              <p:txBody>
                <a:bodyPr wrap="none" fromWordArt="1">
                  <a:prstTxWarp prst="textSlantDown">
                    <a:avLst>
                      <a:gd name="adj" fmla="val 28569"/>
                    </a:avLst>
                  </a:prstTxWarp>
                </a:bodyPr>
                <a:lstStyle/>
                <a:p>
                  <a:pPr algn="ctr" fontAlgn="base">
                    <a:spcBef>
                      <a:spcPct val="0"/>
                    </a:spcBef>
                    <a:spcAft>
                      <a:spcPct val="0"/>
                    </a:spcAft>
                  </a:pPr>
                  <a:r>
                    <a:rPr lang="en-US" sz="3600" b="1" kern="10" dirty="0">
                      <a:ln w="1905"/>
                      <a:gradFill>
                        <a:gsLst>
                          <a:gs pos="0">
                            <a:srgbClr val="B21A1A">
                              <a:shade val="20000"/>
                              <a:satMod val="200000"/>
                            </a:srgbClr>
                          </a:gs>
                          <a:gs pos="78000">
                            <a:srgbClr val="B21A1A">
                              <a:tint val="90000"/>
                              <a:shade val="89000"/>
                              <a:satMod val="220000"/>
                            </a:srgbClr>
                          </a:gs>
                          <a:gs pos="100000">
                            <a:srgbClr val="B21A1A">
                              <a:tint val="12000"/>
                              <a:satMod val="255000"/>
                            </a:srgbClr>
                          </a:gs>
                        </a:gsLst>
                        <a:lin ang="5400000"/>
                      </a:gradFill>
                      <a:effectLst>
                        <a:innerShdw blurRad="69850" dist="43180" dir="5400000">
                          <a:srgbClr val="000000">
                            <a:alpha val="65000"/>
                          </a:srgbClr>
                        </a:innerShdw>
                      </a:effectLst>
                      <a:latin typeface="Arial Narrow"/>
                      <a:cs typeface="Arial Narrow"/>
                    </a:rPr>
                    <a:t>Hypervisor</a:t>
                  </a:r>
                </a:p>
              </p:txBody>
            </p:sp>
          </p:grpSp>
        </p:grpSp>
      </p:grpSp>
      <p:pic>
        <p:nvPicPr>
          <p:cNvPr id="89" name="Picture 88" descr="microsoft-wt.png"/>
          <p:cNvPicPr>
            <a:picLocks noChangeAspect="1"/>
          </p:cNvPicPr>
          <p:nvPr/>
        </p:nvPicPr>
        <p:blipFill>
          <a:blip r:embed="rId9" cstate="screen"/>
          <a:stretch>
            <a:fillRect/>
          </a:stretch>
        </p:blipFill>
        <p:spPr>
          <a:xfrm>
            <a:off x="2426709" y="3066431"/>
            <a:ext cx="498369" cy="113247"/>
          </a:xfrm>
          <a:prstGeom prst="rect">
            <a:avLst/>
          </a:prstGeom>
        </p:spPr>
      </p:pic>
      <p:pic>
        <p:nvPicPr>
          <p:cNvPr id="90" name="Picture 89" descr="citrix-wt.png"/>
          <p:cNvPicPr>
            <a:picLocks noChangeAspect="1"/>
          </p:cNvPicPr>
          <p:nvPr/>
        </p:nvPicPr>
        <p:blipFill>
          <a:blip r:embed="rId10" cstate="screen"/>
          <a:stretch>
            <a:fillRect/>
          </a:stretch>
        </p:blipFill>
        <p:spPr>
          <a:xfrm>
            <a:off x="1416462" y="3015646"/>
            <a:ext cx="351292" cy="192267"/>
          </a:xfrm>
          <a:prstGeom prst="rect">
            <a:avLst/>
          </a:prstGeom>
        </p:spPr>
      </p:pic>
      <p:pic>
        <p:nvPicPr>
          <p:cNvPr id="91" name="Picture 90" descr="vmware-wt.png"/>
          <p:cNvPicPr>
            <a:picLocks noChangeAspect="1"/>
          </p:cNvPicPr>
          <p:nvPr/>
        </p:nvPicPr>
        <p:blipFill>
          <a:blip r:embed="rId11" cstate="screen"/>
          <a:stretch>
            <a:fillRect/>
          </a:stretch>
        </p:blipFill>
        <p:spPr>
          <a:xfrm>
            <a:off x="1848048" y="3070220"/>
            <a:ext cx="498369" cy="105669"/>
          </a:xfrm>
          <a:prstGeom prst="rect">
            <a:avLst/>
          </a:prstGeom>
        </p:spPr>
      </p:pic>
      <p:pic>
        <p:nvPicPr>
          <p:cNvPr id="87" name="Picture 86" descr="citrix-wt.png"/>
          <p:cNvPicPr>
            <a:picLocks noChangeAspect="1"/>
          </p:cNvPicPr>
          <p:nvPr/>
        </p:nvPicPr>
        <p:blipFill>
          <a:blip r:embed="rId12" cstate="screen"/>
          <a:stretch>
            <a:fillRect/>
          </a:stretch>
        </p:blipFill>
        <p:spPr>
          <a:xfrm>
            <a:off x="1650590" y="2489362"/>
            <a:ext cx="380112" cy="208040"/>
          </a:xfrm>
          <a:prstGeom prst="rect">
            <a:avLst/>
          </a:prstGeom>
        </p:spPr>
      </p:pic>
      <p:pic>
        <p:nvPicPr>
          <p:cNvPr id="88" name="Picture 87" descr="vmware-wt.png"/>
          <p:cNvPicPr>
            <a:picLocks noChangeAspect="1"/>
          </p:cNvPicPr>
          <p:nvPr/>
        </p:nvPicPr>
        <p:blipFill>
          <a:blip r:embed="rId11" cstate="screen"/>
          <a:stretch>
            <a:fillRect/>
          </a:stretch>
        </p:blipFill>
        <p:spPr>
          <a:xfrm>
            <a:off x="2110995" y="2559703"/>
            <a:ext cx="498369" cy="105669"/>
          </a:xfrm>
          <a:prstGeom prst="rect">
            <a:avLst/>
          </a:prstGeom>
        </p:spPr>
      </p:pic>
      <p:sp>
        <p:nvSpPr>
          <p:cNvPr id="35" name="Rounded Rectangle 34"/>
          <p:cNvSpPr/>
          <p:nvPr/>
        </p:nvSpPr>
        <p:spPr>
          <a:xfrm>
            <a:off x="2533999" y="3375361"/>
            <a:ext cx="558800" cy="730834"/>
          </a:xfrm>
          <a:prstGeom prst="roundRect">
            <a:avLst>
              <a:gd name="adj" fmla="val 7077"/>
            </a:avLst>
          </a:prstGeom>
          <a:solidFill>
            <a:schemeClr val="tx1">
              <a:lumMod val="50000"/>
              <a:alpha val="45882"/>
            </a:schemeClr>
          </a:solidFill>
          <a:ln>
            <a:solidFill>
              <a:schemeClr val="accent5">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36" name="Rounded Rectangle 35"/>
          <p:cNvSpPr/>
          <p:nvPr/>
        </p:nvSpPr>
        <p:spPr>
          <a:xfrm>
            <a:off x="2543746" y="4194081"/>
            <a:ext cx="558800" cy="716977"/>
          </a:xfrm>
          <a:prstGeom prst="roundRect">
            <a:avLst>
              <a:gd name="adj" fmla="val 7716"/>
            </a:avLst>
          </a:prstGeom>
          <a:solidFill>
            <a:schemeClr val="tx1">
              <a:lumMod val="50000"/>
              <a:alpha val="45882"/>
            </a:schemeClr>
          </a:solidFill>
          <a:ln>
            <a:solidFill>
              <a:schemeClr val="accent5">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37" name="Picture 38" descr="CallManager"/>
          <p:cNvPicPr>
            <a:picLocks noChangeArrowheads="1"/>
          </p:cNvPicPr>
          <p:nvPr/>
        </p:nvPicPr>
        <p:blipFill>
          <a:blip r:embed="rId13" cstate="screen">
            <a:lum contrast="-6000"/>
          </a:blip>
          <a:srcRect/>
          <a:stretch>
            <a:fillRect/>
          </a:stretch>
        </p:blipFill>
        <p:spPr bwMode="auto">
          <a:xfrm>
            <a:off x="2646306" y="4505976"/>
            <a:ext cx="342770" cy="304506"/>
          </a:xfrm>
          <a:prstGeom prst="rect">
            <a:avLst/>
          </a:prstGeom>
          <a:noFill/>
          <a:ln w="9525">
            <a:noFill/>
            <a:miter lim="800000"/>
            <a:headEnd/>
            <a:tailEnd/>
          </a:ln>
        </p:spPr>
      </p:pic>
      <p:sp>
        <p:nvSpPr>
          <p:cNvPr id="38" name="Text Box 46"/>
          <p:cNvSpPr txBox="1">
            <a:spLocks noChangeArrowheads="1"/>
          </p:cNvSpPr>
          <p:nvPr/>
        </p:nvSpPr>
        <p:spPr bwMode="auto">
          <a:xfrm>
            <a:off x="2609261" y="4192183"/>
            <a:ext cx="416860" cy="417375"/>
          </a:xfrm>
          <a:prstGeom prst="rect">
            <a:avLst/>
          </a:prstGeom>
          <a:noFill/>
          <a:ln w="9525">
            <a:noFill/>
            <a:miter lim="800000"/>
            <a:headEnd/>
            <a:tailEnd/>
          </a:ln>
        </p:spPr>
        <p:txBody>
          <a:bodyPr wrap="square" lIns="82124" tIns="41061" rIns="82124" bIns="41061">
            <a:prstTxWarp prst="textNoShape">
              <a:avLst/>
            </a:prstTxWarp>
            <a:spAutoFit/>
          </a:bodyPr>
          <a:lstStyle/>
          <a:p>
            <a:pPr algn="ctr" defTabSz="1028700" eaLnBrk="0" fontAlgn="base" hangingPunct="0">
              <a:lnSpc>
                <a:spcPct val="90000"/>
              </a:lnSpc>
              <a:spcBef>
                <a:spcPct val="50000"/>
              </a:spcBef>
              <a:spcAft>
                <a:spcPct val="0"/>
              </a:spcAft>
              <a:defRPr/>
            </a:pPr>
            <a:r>
              <a:rPr lang="en-US" sz="800" dirty="0">
                <a:solidFill>
                  <a:srgbClr val="FFFFFF"/>
                </a:solidFill>
              </a:rPr>
              <a:t>Virtual Quad</a:t>
            </a:r>
          </a:p>
        </p:txBody>
      </p:sp>
      <p:sp>
        <p:nvSpPr>
          <p:cNvPr id="39" name="Text Box 46"/>
          <p:cNvSpPr txBox="1">
            <a:spLocks noChangeArrowheads="1"/>
          </p:cNvSpPr>
          <p:nvPr/>
        </p:nvSpPr>
        <p:spPr bwMode="auto">
          <a:xfrm>
            <a:off x="2362909" y="3380345"/>
            <a:ext cx="892777" cy="304523"/>
          </a:xfrm>
          <a:prstGeom prst="rect">
            <a:avLst/>
          </a:prstGeom>
          <a:noFill/>
          <a:ln w="9525">
            <a:noFill/>
            <a:miter lim="800000"/>
            <a:headEnd/>
            <a:tailEnd/>
          </a:ln>
        </p:spPr>
        <p:txBody>
          <a:bodyPr wrap="square" lIns="82124" tIns="41061" rIns="82124" bIns="41061">
            <a:prstTxWarp prst="textNoShape">
              <a:avLst/>
            </a:prstTxWarp>
            <a:spAutoFit/>
          </a:bodyPr>
          <a:lstStyle/>
          <a:p>
            <a:pPr algn="ctr" defTabSz="1028700" eaLnBrk="0" fontAlgn="base" hangingPunct="0">
              <a:lnSpc>
                <a:spcPct val="90000"/>
              </a:lnSpc>
              <a:spcBef>
                <a:spcPct val="50000"/>
              </a:spcBef>
              <a:spcAft>
                <a:spcPct val="0"/>
              </a:spcAft>
              <a:defRPr/>
            </a:pPr>
            <a:r>
              <a:rPr lang="en-US" sz="800" dirty="0">
                <a:solidFill>
                  <a:srgbClr val="FFFFFF"/>
                </a:solidFill>
              </a:rPr>
              <a:t>Virtual</a:t>
            </a:r>
            <a:br>
              <a:rPr lang="en-US" sz="800" dirty="0">
                <a:solidFill>
                  <a:srgbClr val="FFFFFF"/>
                </a:solidFill>
              </a:rPr>
            </a:br>
            <a:r>
              <a:rPr lang="en-US" sz="800" dirty="0">
                <a:solidFill>
                  <a:srgbClr val="FFFFFF"/>
                </a:solidFill>
              </a:rPr>
              <a:t> Unified CM</a:t>
            </a:r>
          </a:p>
        </p:txBody>
      </p:sp>
      <p:pic>
        <p:nvPicPr>
          <p:cNvPr id="40" name="Picture 38" descr="CallManager"/>
          <p:cNvPicPr>
            <a:picLocks noChangeArrowheads="1"/>
          </p:cNvPicPr>
          <p:nvPr/>
        </p:nvPicPr>
        <p:blipFill>
          <a:blip r:embed="rId13" cstate="screen">
            <a:lum contrast="-6000"/>
          </a:blip>
          <a:srcRect/>
          <a:stretch>
            <a:fillRect/>
          </a:stretch>
        </p:blipFill>
        <p:spPr bwMode="auto">
          <a:xfrm>
            <a:off x="2636559" y="3711071"/>
            <a:ext cx="342770" cy="304506"/>
          </a:xfrm>
          <a:prstGeom prst="rect">
            <a:avLst/>
          </a:prstGeom>
          <a:noFill/>
          <a:ln w="9525">
            <a:noFill/>
            <a:miter lim="800000"/>
            <a:headEnd/>
            <a:tailEnd/>
          </a:ln>
        </p:spPr>
      </p:pic>
      <p:sp>
        <p:nvSpPr>
          <p:cNvPr id="41" name="Rounded Rectangle 40"/>
          <p:cNvSpPr/>
          <p:nvPr/>
        </p:nvSpPr>
        <p:spPr>
          <a:xfrm>
            <a:off x="3923821" y="1861469"/>
            <a:ext cx="1820025" cy="2493376"/>
          </a:xfrm>
          <a:prstGeom prst="roundRect">
            <a:avLst>
              <a:gd name="adj" fmla="val 3135"/>
            </a:avLst>
          </a:prstGeom>
          <a:solidFill>
            <a:srgbClr val="777777">
              <a:alpha val="50588"/>
            </a:srgbClr>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fontAlgn="base">
              <a:lnSpc>
                <a:spcPct val="95000"/>
              </a:lnSpc>
              <a:spcBef>
                <a:spcPct val="0"/>
              </a:spcBef>
              <a:spcAft>
                <a:spcPct val="0"/>
              </a:spcAft>
              <a:defRPr/>
            </a:pPr>
            <a:endParaRPr lang="en-US" dirty="0">
              <a:solidFill>
                <a:srgbClr val="FFFFFF"/>
              </a:solidFill>
            </a:endParaRPr>
          </a:p>
        </p:txBody>
      </p:sp>
      <p:sp>
        <p:nvSpPr>
          <p:cNvPr id="42" name="TextBox 149"/>
          <p:cNvSpPr txBox="1">
            <a:spLocks noChangeArrowheads="1"/>
          </p:cNvSpPr>
          <p:nvPr/>
        </p:nvSpPr>
        <p:spPr bwMode="auto">
          <a:xfrm>
            <a:off x="4655457" y="1860107"/>
            <a:ext cx="966978" cy="289823"/>
          </a:xfrm>
          <a:prstGeom prst="rect">
            <a:avLst/>
          </a:prstGeom>
          <a:noFill/>
          <a:ln w="9525">
            <a:noFill/>
            <a:miter lim="800000"/>
            <a:headEnd/>
            <a:tailEnd/>
          </a:ln>
        </p:spPr>
        <p:txBody>
          <a:bodyPr wrap="square">
            <a:spAutoFit/>
          </a:bodyPr>
          <a:lstStyle/>
          <a:p>
            <a:pPr algn="r" fontAlgn="base">
              <a:lnSpc>
                <a:spcPct val="90000"/>
              </a:lnSpc>
              <a:spcBef>
                <a:spcPct val="50000"/>
              </a:spcBef>
              <a:spcAft>
                <a:spcPct val="0"/>
              </a:spcAft>
              <a:defRPr/>
            </a:pPr>
            <a:r>
              <a:rPr lang="en-US" sz="1400" dirty="0">
                <a:solidFill>
                  <a:schemeClr val="accent6"/>
                </a:solidFill>
              </a:rPr>
              <a:t>Branch</a:t>
            </a:r>
          </a:p>
        </p:txBody>
      </p:sp>
      <p:grpSp>
        <p:nvGrpSpPr>
          <p:cNvPr id="19" name="Group 120"/>
          <p:cNvGrpSpPr/>
          <p:nvPr/>
        </p:nvGrpSpPr>
        <p:grpSpPr>
          <a:xfrm>
            <a:off x="3949285" y="2247095"/>
            <a:ext cx="1782272" cy="1983507"/>
            <a:chOff x="5265888" y="3440430"/>
            <a:chExt cx="2375744" cy="1983507"/>
          </a:xfrm>
        </p:grpSpPr>
        <p:sp>
          <p:nvSpPr>
            <p:cNvPr id="55" name="TextBox 149"/>
            <p:cNvSpPr txBox="1">
              <a:spLocks noChangeArrowheads="1"/>
            </p:cNvSpPr>
            <p:nvPr/>
          </p:nvSpPr>
          <p:spPr bwMode="auto">
            <a:xfrm>
              <a:off x="5265888" y="4229216"/>
              <a:ext cx="1028484" cy="397032"/>
            </a:xfrm>
            <a:prstGeom prst="rect">
              <a:avLst/>
            </a:prstGeom>
            <a:noFill/>
            <a:ln w="9525">
              <a:noFill/>
              <a:miter lim="800000"/>
              <a:headEnd/>
              <a:tailEnd/>
            </a:ln>
          </p:spPr>
          <p:txBody>
            <a:bodyPr wrap="square">
              <a:prstTxWarp prst="textNoShape">
                <a:avLst/>
              </a:prstTxWarp>
              <a:spAutoFit/>
            </a:bodyPr>
            <a:lstStyle/>
            <a:p>
              <a:pPr algn="ctr" eaLnBrk="0" fontAlgn="base" hangingPunct="0">
                <a:lnSpc>
                  <a:spcPct val="90000"/>
                </a:lnSpc>
                <a:spcBef>
                  <a:spcPct val="0"/>
                </a:spcBef>
                <a:spcAft>
                  <a:spcPct val="0"/>
                </a:spcAft>
                <a:defRPr/>
              </a:pPr>
              <a:r>
                <a:rPr lang="en-US" sz="1100" dirty="0" smtClean="0">
                  <a:solidFill>
                    <a:srgbClr val="FFFFFF"/>
                  </a:solidFill>
                </a:rPr>
                <a:t/>
              </a:r>
              <a:br>
                <a:rPr lang="en-US" sz="1100" dirty="0" smtClean="0">
                  <a:solidFill>
                    <a:srgbClr val="FFFFFF"/>
                  </a:solidFill>
                </a:rPr>
              </a:br>
              <a:r>
                <a:rPr lang="en-US" sz="1100" dirty="0" smtClean="0">
                  <a:solidFill>
                    <a:srgbClr val="FFFFFF"/>
                  </a:solidFill>
                </a:rPr>
                <a:t>Routing</a:t>
              </a:r>
              <a:endParaRPr lang="en-US" sz="1100" dirty="0">
                <a:solidFill>
                  <a:srgbClr val="FFFFFF"/>
                </a:solidFill>
              </a:endParaRPr>
            </a:p>
          </p:txBody>
        </p:sp>
        <p:sp>
          <p:nvSpPr>
            <p:cNvPr id="56" name="TextBox 149"/>
            <p:cNvSpPr txBox="1">
              <a:spLocks noChangeArrowheads="1"/>
            </p:cNvSpPr>
            <p:nvPr/>
          </p:nvSpPr>
          <p:spPr bwMode="auto">
            <a:xfrm>
              <a:off x="5565790" y="5026905"/>
              <a:ext cx="1334166" cy="397032"/>
            </a:xfrm>
            <a:prstGeom prst="rect">
              <a:avLst/>
            </a:prstGeom>
            <a:noFill/>
            <a:ln w="9525">
              <a:noFill/>
              <a:miter lim="800000"/>
              <a:headEnd/>
              <a:tailEnd/>
            </a:ln>
          </p:spPr>
          <p:txBody>
            <a:bodyPr wrap="square">
              <a:prstTxWarp prst="textNoShape">
                <a:avLst/>
              </a:prstTxWarp>
              <a:spAutoFit/>
            </a:bodyPr>
            <a:lstStyle/>
            <a:p>
              <a:pPr algn="ctr" eaLnBrk="0" fontAlgn="base" hangingPunct="0">
                <a:lnSpc>
                  <a:spcPct val="90000"/>
                </a:lnSpc>
                <a:spcBef>
                  <a:spcPct val="0"/>
                </a:spcBef>
                <a:spcAft>
                  <a:spcPct val="0"/>
                </a:spcAft>
                <a:defRPr/>
              </a:pPr>
              <a:r>
                <a:rPr lang="en-US" sz="1100" dirty="0" smtClean="0">
                  <a:solidFill>
                    <a:srgbClr val="FFFFFF"/>
                  </a:solidFill>
                </a:rPr>
                <a:t>WAN Optimization</a:t>
              </a:r>
              <a:endParaRPr lang="en-US" sz="1100" dirty="0">
                <a:solidFill>
                  <a:srgbClr val="FFFFFF"/>
                </a:solidFill>
              </a:endParaRPr>
            </a:p>
          </p:txBody>
        </p:sp>
        <p:sp>
          <p:nvSpPr>
            <p:cNvPr id="57" name="Line 60"/>
            <p:cNvSpPr>
              <a:spLocks noChangeShapeType="1"/>
            </p:cNvSpPr>
            <p:nvPr/>
          </p:nvSpPr>
          <p:spPr bwMode="auto">
            <a:xfrm>
              <a:off x="6141587" y="4421945"/>
              <a:ext cx="0" cy="533400"/>
            </a:xfrm>
            <a:prstGeom prst="line">
              <a:avLst/>
            </a:prstGeom>
            <a:solidFill>
              <a:schemeClr val="bg2">
                <a:alpha val="50000"/>
              </a:schemeClr>
            </a:solidFill>
            <a:ln w="38100">
              <a:solidFill>
                <a:schemeClr val="bg1">
                  <a:lumMod val="65000"/>
                </a:schemeClr>
              </a:solidFill>
              <a:round/>
              <a:headEnd/>
              <a:tailEnd/>
            </a:ln>
          </p:spPr>
          <p:txBody>
            <a:bodyPr wrap="square" lIns="82124" tIns="41061" rIns="82124" bIns="41061" anchor="ctr">
              <a:spAutoFit/>
            </a:bodyPr>
            <a:lstStyle/>
            <a:p>
              <a:pPr algn="ctr"/>
              <a:endParaRPr lang="en-US" dirty="0">
                <a:solidFill>
                  <a:srgbClr val="FFFFFF"/>
                </a:solidFill>
              </a:endParaRPr>
            </a:p>
          </p:txBody>
        </p:sp>
        <p:sp>
          <p:nvSpPr>
            <p:cNvPr id="58" name="Line 60"/>
            <p:cNvSpPr>
              <a:spLocks noChangeShapeType="1"/>
            </p:cNvSpPr>
            <p:nvPr/>
          </p:nvSpPr>
          <p:spPr bwMode="auto">
            <a:xfrm>
              <a:off x="6141587" y="3659945"/>
              <a:ext cx="0" cy="533400"/>
            </a:xfrm>
            <a:prstGeom prst="line">
              <a:avLst/>
            </a:prstGeom>
            <a:solidFill>
              <a:schemeClr val="bg2">
                <a:alpha val="50000"/>
              </a:schemeClr>
            </a:solidFill>
            <a:ln w="38100">
              <a:solidFill>
                <a:schemeClr val="bg1">
                  <a:lumMod val="65000"/>
                </a:schemeClr>
              </a:solidFill>
              <a:round/>
              <a:headEnd/>
              <a:tailEnd/>
            </a:ln>
          </p:spPr>
          <p:txBody>
            <a:bodyPr wrap="square" lIns="82124" tIns="41061" rIns="82124" bIns="41061" anchor="ctr">
              <a:spAutoFit/>
            </a:bodyPr>
            <a:lstStyle/>
            <a:p>
              <a:pPr algn="ctr"/>
              <a:endParaRPr lang="en-US" dirty="0">
                <a:solidFill>
                  <a:srgbClr val="FFFFFF"/>
                </a:solidFill>
              </a:endParaRPr>
            </a:p>
          </p:txBody>
        </p:sp>
        <p:grpSp>
          <p:nvGrpSpPr>
            <p:cNvPr id="32" name="Group 168"/>
            <p:cNvGrpSpPr/>
            <p:nvPr/>
          </p:nvGrpSpPr>
          <p:grpSpPr>
            <a:xfrm>
              <a:off x="5797363" y="3847258"/>
              <a:ext cx="688033" cy="588735"/>
              <a:chOff x="2849789" y="2522525"/>
              <a:chExt cx="656998" cy="749300"/>
            </a:xfrm>
          </p:grpSpPr>
          <p:sp>
            <p:nvSpPr>
              <p:cNvPr id="66" name="Line 5"/>
              <p:cNvSpPr>
                <a:spLocks noChangeShapeType="1"/>
              </p:cNvSpPr>
              <p:nvPr/>
            </p:nvSpPr>
            <p:spPr bwMode="auto">
              <a:xfrm flipV="1">
                <a:off x="3394344" y="2532051"/>
                <a:ext cx="1587" cy="373061"/>
              </a:xfrm>
              <a:prstGeom prst="line">
                <a:avLst/>
              </a:prstGeom>
              <a:noFill/>
              <a:ln w="7" cap="flat">
                <a:solidFill>
                  <a:srgbClr val="0096D5"/>
                </a:solid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en-US" dirty="0">
                  <a:solidFill>
                    <a:prstClr val="black"/>
                  </a:solidFill>
                </a:endParaRPr>
              </a:p>
            </p:txBody>
          </p:sp>
          <p:sp>
            <p:nvSpPr>
              <p:cNvPr id="67" name="Line 6"/>
              <p:cNvSpPr>
                <a:spLocks noChangeShapeType="1"/>
              </p:cNvSpPr>
              <p:nvPr/>
            </p:nvSpPr>
            <p:spPr bwMode="auto">
              <a:xfrm flipV="1">
                <a:off x="3394344" y="2643176"/>
                <a:ext cx="1587" cy="257174"/>
              </a:xfrm>
              <a:prstGeom prst="line">
                <a:avLst/>
              </a:prstGeom>
              <a:noFill/>
              <a:ln w="17" cap="flat">
                <a:solidFill>
                  <a:srgbClr val="0096D5"/>
                </a:solid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en-US" dirty="0">
                  <a:solidFill>
                    <a:prstClr val="black"/>
                  </a:solidFill>
                </a:endParaRPr>
              </a:p>
            </p:txBody>
          </p:sp>
          <p:sp>
            <p:nvSpPr>
              <p:cNvPr id="68" name="Rectangle 7"/>
              <p:cNvSpPr>
                <a:spLocks noChangeArrowheads="1"/>
              </p:cNvSpPr>
              <p:nvPr/>
            </p:nvSpPr>
            <p:spPr bwMode="auto">
              <a:xfrm>
                <a:off x="3383231" y="2522526"/>
                <a:ext cx="19052" cy="44450"/>
              </a:xfrm>
              <a:prstGeom prst="rect">
                <a:avLst/>
              </a:prstGeom>
              <a:solidFill>
                <a:srgbClr val="000000"/>
              </a:solidFill>
              <a:ln w="5" cap="flat">
                <a:solidFill>
                  <a:srgbClr val="0096D5"/>
                </a:solid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en-US" dirty="0">
                  <a:solidFill>
                    <a:prstClr val="black"/>
                  </a:solidFill>
                </a:endParaRPr>
              </a:p>
            </p:txBody>
          </p:sp>
          <p:sp>
            <p:nvSpPr>
              <p:cNvPr id="69" name="Line 8"/>
              <p:cNvSpPr>
                <a:spLocks noChangeShapeType="1"/>
              </p:cNvSpPr>
              <p:nvPr/>
            </p:nvSpPr>
            <p:spPr bwMode="auto">
              <a:xfrm flipV="1">
                <a:off x="2964098" y="2532051"/>
                <a:ext cx="1587" cy="373061"/>
              </a:xfrm>
              <a:prstGeom prst="line">
                <a:avLst/>
              </a:prstGeom>
              <a:noFill/>
              <a:ln w="7" cap="flat">
                <a:solidFill>
                  <a:srgbClr val="0096D5"/>
                </a:solid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en-US" dirty="0">
                  <a:solidFill>
                    <a:prstClr val="black"/>
                  </a:solidFill>
                </a:endParaRPr>
              </a:p>
            </p:txBody>
          </p:sp>
          <p:sp>
            <p:nvSpPr>
              <p:cNvPr id="70" name="Line 9"/>
              <p:cNvSpPr>
                <a:spLocks noChangeShapeType="1"/>
              </p:cNvSpPr>
              <p:nvPr/>
            </p:nvSpPr>
            <p:spPr bwMode="auto">
              <a:xfrm flipV="1">
                <a:off x="2964098" y="2643176"/>
                <a:ext cx="1587" cy="257174"/>
              </a:xfrm>
              <a:prstGeom prst="line">
                <a:avLst/>
              </a:prstGeom>
              <a:noFill/>
              <a:ln w="17" cap="flat">
                <a:solidFill>
                  <a:srgbClr val="0096D5"/>
                </a:solid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en-US" dirty="0">
                  <a:solidFill>
                    <a:prstClr val="black"/>
                  </a:solidFill>
                </a:endParaRPr>
              </a:p>
            </p:txBody>
          </p:sp>
          <p:sp>
            <p:nvSpPr>
              <p:cNvPr id="71" name="Rectangle 10"/>
              <p:cNvSpPr>
                <a:spLocks noChangeArrowheads="1"/>
              </p:cNvSpPr>
              <p:nvPr/>
            </p:nvSpPr>
            <p:spPr bwMode="auto">
              <a:xfrm>
                <a:off x="2956159" y="2522525"/>
                <a:ext cx="15877" cy="44450"/>
              </a:xfrm>
              <a:prstGeom prst="rect">
                <a:avLst/>
              </a:prstGeom>
              <a:solidFill>
                <a:srgbClr val="000000"/>
              </a:solidFill>
              <a:ln w="5" cap="flat">
                <a:solidFill>
                  <a:srgbClr val="0096D5"/>
                </a:solid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en-US" dirty="0">
                  <a:solidFill>
                    <a:prstClr val="black"/>
                  </a:solidFill>
                </a:endParaRPr>
              </a:p>
            </p:txBody>
          </p:sp>
          <p:sp>
            <p:nvSpPr>
              <p:cNvPr id="72" name="Freeform 11"/>
              <p:cNvSpPr>
                <a:spLocks/>
              </p:cNvSpPr>
              <p:nvPr/>
            </p:nvSpPr>
            <p:spPr bwMode="auto">
              <a:xfrm>
                <a:off x="2851376" y="2982898"/>
                <a:ext cx="654102" cy="288923"/>
              </a:xfrm>
              <a:custGeom>
                <a:avLst/>
                <a:gdLst/>
                <a:ahLst/>
                <a:cxnLst>
                  <a:cxn ang="0">
                    <a:pos x="655" y="112"/>
                  </a:cxn>
                  <a:cxn ang="0">
                    <a:pos x="655" y="112"/>
                  </a:cxn>
                  <a:cxn ang="0">
                    <a:pos x="328" y="224"/>
                  </a:cxn>
                  <a:cxn ang="0">
                    <a:pos x="0" y="112"/>
                  </a:cxn>
                  <a:cxn ang="0">
                    <a:pos x="328" y="0"/>
                  </a:cxn>
                  <a:cxn ang="0">
                    <a:pos x="655" y="112"/>
                  </a:cxn>
                </a:cxnLst>
                <a:rect l="0" t="0" r="r" b="b"/>
                <a:pathLst>
                  <a:path w="655" h="224">
                    <a:moveTo>
                      <a:pt x="655" y="112"/>
                    </a:moveTo>
                    <a:cubicBezTo>
                      <a:pt x="655" y="112"/>
                      <a:pt x="655" y="112"/>
                      <a:pt x="655" y="112"/>
                    </a:cubicBezTo>
                    <a:cubicBezTo>
                      <a:pt x="655" y="174"/>
                      <a:pt x="509" y="224"/>
                      <a:pt x="328" y="224"/>
                    </a:cubicBezTo>
                    <a:cubicBezTo>
                      <a:pt x="147" y="224"/>
                      <a:pt x="0" y="174"/>
                      <a:pt x="0" y="112"/>
                    </a:cubicBezTo>
                    <a:cubicBezTo>
                      <a:pt x="0" y="50"/>
                      <a:pt x="147" y="0"/>
                      <a:pt x="328" y="0"/>
                    </a:cubicBezTo>
                    <a:cubicBezTo>
                      <a:pt x="509" y="0"/>
                      <a:pt x="655" y="50"/>
                      <a:pt x="655" y="112"/>
                    </a:cubicBezTo>
                    <a:close/>
                  </a:path>
                </a:pathLst>
              </a:custGeom>
              <a:solidFill>
                <a:srgbClr val="0078AA"/>
              </a:solidFill>
              <a:ln w="9525">
                <a:noFill/>
                <a:round/>
                <a:headEnd/>
                <a:tailEnd/>
              </a:ln>
            </p:spPr>
            <p:txBody>
              <a:bodyPr vert="horz" wrap="square" lIns="91440" tIns="45720" rIns="91440" bIns="45720" numCol="1" anchor="t" anchorCtr="0" compatLnSpc="1">
                <a:prstTxWarp prst="textNoShape">
                  <a:avLst/>
                </a:prstTxWarp>
              </a:bodyPr>
              <a:lstStyle/>
              <a:p>
                <a:pPr algn="ctr"/>
                <a:endParaRPr lang="en-US" dirty="0">
                  <a:solidFill>
                    <a:prstClr val="black"/>
                  </a:solidFill>
                </a:endParaRPr>
              </a:p>
            </p:txBody>
          </p:sp>
          <p:sp>
            <p:nvSpPr>
              <p:cNvPr id="73" name="Freeform 12"/>
              <p:cNvSpPr>
                <a:spLocks/>
              </p:cNvSpPr>
              <p:nvPr/>
            </p:nvSpPr>
            <p:spPr bwMode="auto">
              <a:xfrm>
                <a:off x="2851376" y="2982901"/>
                <a:ext cx="654102" cy="288924"/>
              </a:xfrm>
              <a:custGeom>
                <a:avLst/>
                <a:gdLst/>
                <a:ahLst/>
                <a:cxnLst>
                  <a:cxn ang="0">
                    <a:pos x="655" y="112"/>
                  </a:cxn>
                  <a:cxn ang="0">
                    <a:pos x="655" y="112"/>
                  </a:cxn>
                  <a:cxn ang="0">
                    <a:pos x="328" y="224"/>
                  </a:cxn>
                  <a:cxn ang="0">
                    <a:pos x="0" y="112"/>
                  </a:cxn>
                  <a:cxn ang="0">
                    <a:pos x="328" y="0"/>
                  </a:cxn>
                  <a:cxn ang="0">
                    <a:pos x="655" y="112"/>
                  </a:cxn>
                </a:cxnLst>
                <a:rect l="0" t="0" r="r" b="b"/>
                <a:pathLst>
                  <a:path w="655" h="224">
                    <a:moveTo>
                      <a:pt x="655" y="112"/>
                    </a:moveTo>
                    <a:cubicBezTo>
                      <a:pt x="655" y="112"/>
                      <a:pt x="655" y="112"/>
                      <a:pt x="655" y="112"/>
                    </a:cubicBezTo>
                    <a:cubicBezTo>
                      <a:pt x="655" y="174"/>
                      <a:pt x="509" y="224"/>
                      <a:pt x="328" y="224"/>
                    </a:cubicBezTo>
                    <a:cubicBezTo>
                      <a:pt x="147" y="224"/>
                      <a:pt x="0" y="174"/>
                      <a:pt x="0" y="112"/>
                    </a:cubicBezTo>
                    <a:cubicBezTo>
                      <a:pt x="0" y="50"/>
                      <a:pt x="147" y="0"/>
                      <a:pt x="328" y="0"/>
                    </a:cubicBezTo>
                    <a:cubicBezTo>
                      <a:pt x="509" y="0"/>
                      <a:pt x="655" y="50"/>
                      <a:pt x="655" y="112"/>
                    </a:cubicBezTo>
                    <a:close/>
                  </a:path>
                </a:pathLst>
              </a:custGeom>
              <a:noFill/>
              <a:ln w="2" cap="flat">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US" dirty="0">
                  <a:solidFill>
                    <a:prstClr val="black"/>
                  </a:solidFill>
                </a:endParaRPr>
              </a:p>
            </p:txBody>
          </p:sp>
          <p:sp>
            <p:nvSpPr>
              <p:cNvPr id="74" name="Freeform 13"/>
              <p:cNvSpPr>
                <a:spLocks/>
              </p:cNvSpPr>
              <p:nvPr/>
            </p:nvSpPr>
            <p:spPr bwMode="auto">
              <a:xfrm>
                <a:off x="2849789" y="2924163"/>
                <a:ext cx="655689" cy="206374"/>
              </a:xfrm>
              <a:custGeom>
                <a:avLst/>
                <a:gdLst/>
                <a:ahLst/>
                <a:cxnLst>
                  <a:cxn ang="0">
                    <a:pos x="0" y="0"/>
                  </a:cxn>
                  <a:cxn ang="0">
                    <a:pos x="0" y="130"/>
                  </a:cxn>
                  <a:cxn ang="0">
                    <a:pos x="413" y="130"/>
                  </a:cxn>
                  <a:cxn ang="0">
                    <a:pos x="413" y="0"/>
                  </a:cxn>
                  <a:cxn ang="0">
                    <a:pos x="0" y="0"/>
                  </a:cxn>
                  <a:cxn ang="0">
                    <a:pos x="0" y="0"/>
                  </a:cxn>
                </a:cxnLst>
                <a:rect l="0" t="0" r="r" b="b"/>
                <a:pathLst>
                  <a:path w="413" h="130">
                    <a:moveTo>
                      <a:pt x="0" y="0"/>
                    </a:moveTo>
                    <a:lnTo>
                      <a:pt x="0" y="130"/>
                    </a:lnTo>
                    <a:lnTo>
                      <a:pt x="413" y="130"/>
                    </a:lnTo>
                    <a:lnTo>
                      <a:pt x="413" y="0"/>
                    </a:lnTo>
                    <a:lnTo>
                      <a:pt x="0" y="0"/>
                    </a:lnTo>
                    <a:lnTo>
                      <a:pt x="0" y="0"/>
                    </a:lnTo>
                    <a:close/>
                  </a:path>
                </a:pathLst>
              </a:custGeom>
              <a:solidFill>
                <a:srgbClr val="0078AA"/>
              </a:solidFill>
              <a:ln w="9525">
                <a:noFill/>
                <a:round/>
                <a:headEnd/>
                <a:tailEnd/>
              </a:ln>
            </p:spPr>
            <p:txBody>
              <a:bodyPr vert="horz" wrap="square" lIns="91440" tIns="45720" rIns="91440" bIns="45720" numCol="1" anchor="t" anchorCtr="0" compatLnSpc="1">
                <a:prstTxWarp prst="textNoShape">
                  <a:avLst/>
                </a:prstTxWarp>
              </a:bodyPr>
              <a:lstStyle/>
              <a:p>
                <a:pPr algn="ctr"/>
                <a:endParaRPr lang="en-US" dirty="0">
                  <a:solidFill>
                    <a:prstClr val="black"/>
                  </a:solidFill>
                </a:endParaRPr>
              </a:p>
            </p:txBody>
          </p:sp>
          <p:sp>
            <p:nvSpPr>
              <p:cNvPr id="75" name="Freeform 14"/>
              <p:cNvSpPr>
                <a:spLocks/>
              </p:cNvSpPr>
              <p:nvPr/>
            </p:nvSpPr>
            <p:spPr bwMode="auto">
              <a:xfrm>
                <a:off x="2851376" y="2776526"/>
                <a:ext cx="654102" cy="288924"/>
              </a:xfrm>
              <a:custGeom>
                <a:avLst/>
                <a:gdLst/>
                <a:ahLst/>
                <a:cxnLst>
                  <a:cxn ang="0">
                    <a:pos x="655" y="112"/>
                  </a:cxn>
                  <a:cxn ang="0">
                    <a:pos x="655" y="112"/>
                  </a:cxn>
                  <a:cxn ang="0">
                    <a:pos x="328" y="224"/>
                  </a:cxn>
                  <a:cxn ang="0">
                    <a:pos x="0" y="112"/>
                  </a:cxn>
                  <a:cxn ang="0">
                    <a:pos x="328" y="0"/>
                  </a:cxn>
                  <a:cxn ang="0">
                    <a:pos x="655" y="112"/>
                  </a:cxn>
                </a:cxnLst>
                <a:rect l="0" t="0" r="r" b="b"/>
                <a:pathLst>
                  <a:path w="655" h="224">
                    <a:moveTo>
                      <a:pt x="655" y="112"/>
                    </a:moveTo>
                    <a:cubicBezTo>
                      <a:pt x="655" y="112"/>
                      <a:pt x="655" y="112"/>
                      <a:pt x="655" y="112"/>
                    </a:cubicBezTo>
                    <a:cubicBezTo>
                      <a:pt x="655" y="174"/>
                      <a:pt x="509" y="224"/>
                      <a:pt x="328" y="224"/>
                    </a:cubicBezTo>
                    <a:cubicBezTo>
                      <a:pt x="147" y="224"/>
                      <a:pt x="0" y="174"/>
                      <a:pt x="0" y="112"/>
                    </a:cubicBezTo>
                    <a:cubicBezTo>
                      <a:pt x="0" y="50"/>
                      <a:pt x="147" y="0"/>
                      <a:pt x="328" y="0"/>
                    </a:cubicBezTo>
                    <a:cubicBezTo>
                      <a:pt x="509" y="0"/>
                      <a:pt x="655" y="50"/>
                      <a:pt x="655" y="112"/>
                    </a:cubicBezTo>
                    <a:close/>
                  </a:path>
                </a:pathLst>
              </a:custGeom>
              <a:solidFill>
                <a:srgbClr val="00B4FF"/>
              </a:solidFill>
              <a:ln w="9525">
                <a:noFill/>
                <a:round/>
                <a:headEnd/>
                <a:tailEnd/>
              </a:ln>
            </p:spPr>
            <p:txBody>
              <a:bodyPr vert="horz" wrap="square" lIns="91440" tIns="45720" rIns="91440" bIns="45720" numCol="1" anchor="t" anchorCtr="0" compatLnSpc="1">
                <a:prstTxWarp prst="textNoShape">
                  <a:avLst/>
                </a:prstTxWarp>
              </a:bodyPr>
              <a:lstStyle/>
              <a:p>
                <a:pPr algn="ctr"/>
                <a:endParaRPr lang="en-US" dirty="0">
                  <a:solidFill>
                    <a:prstClr val="black"/>
                  </a:solidFill>
                </a:endParaRPr>
              </a:p>
            </p:txBody>
          </p:sp>
          <p:sp>
            <p:nvSpPr>
              <p:cNvPr id="76" name="Freeform 15"/>
              <p:cNvSpPr>
                <a:spLocks/>
              </p:cNvSpPr>
              <p:nvPr/>
            </p:nvSpPr>
            <p:spPr bwMode="auto">
              <a:xfrm>
                <a:off x="2851376" y="2776525"/>
                <a:ext cx="654102" cy="288924"/>
              </a:xfrm>
              <a:custGeom>
                <a:avLst/>
                <a:gdLst/>
                <a:ahLst/>
                <a:cxnLst>
                  <a:cxn ang="0">
                    <a:pos x="655" y="112"/>
                  </a:cxn>
                  <a:cxn ang="0">
                    <a:pos x="655" y="112"/>
                  </a:cxn>
                  <a:cxn ang="0">
                    <a:pos x="328" y="224"/>
                  </a:cxn>
                  <a:cxn ang="0">
                    <a:pos x="0" y="112"/>
                  </a:cxn>
                  <a:cxn ang="0">
                    <a:pos x="328" y="0"/>
                  </a:cxn>
                  <a:cxn ang="0">
                    <a:pos x="655" y="112"/>
                  </a:cxn>
                </a:cxnLst>
                <a:rect l="0" t="0" r="r" b="b"/>
                <a:pathLst>
                  <a:path w="655" h="224">
                    <a:moveTo>
                      <a:pt x="655" y="112"/>
                    </a:moveTo>
                    <a:cubicBezTo>
                      <a:pt x="655" y="112"/>
                      <a:pt x="655" y="112"/>
                      <a:pt x="655" y="112"/>
                    </a:cubicBezTo>
                    <a:cubicBezTo>
                      <a:pt x="655" y="174"/>
                      <a:pt x="509" y="224"/>
                      <a:pt x="328" y="224"/>
                    </a:cubicBezTo>
                    <a:cubicBezTo>
                      <a:pt x="147" y="224"/>
                      <a:pt x="0" y="174"/>
                      <a:pt x="0" y="112"/>
                    </a:cubicBezTo>
                    <a:cubicBezTo>
                      <a:pt x="0" y="50"/>
                      <a:pt x="147" y="0"/>
                      <a:pt x="328" y="0"/>
                    </a:cubicBezTo>
                    <a:cubicBezTo>
                      <a:pt x="509" y="0"/>
                      <a:pt x="655" y="50"/>
                      <a:pt x="655" y="112"/>
                    </a:cubicBezTo>
                    <a:close/>
                  </a:path>
                </a:pathLst>
              </a:custGeom>
              <a:noFill/>
              <a:ln w="2" cap="flat">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US" dirty="0">
                  <a:solidFill>
                    <a:prstClr val="black"/>
                  </a:solidFill>
                </a:endParaRPr>
              </a:p>
            </p:txBody>
          </p:sp>
          <p:sp>
            <p:nvSpPr>
              <p:cNvPr id="77" name="Freeform 16"/>
              <p:cNvSpPr>
                <a:spLocks/>
              </p:cNvSpPr>
              <p:nvPr/>
            </p:nvSpPr>
            <p:spPr bwMode="auto">
              <a:xfrm>
                <a:off x="3186366" y="2814626"/>
                <a:ext cx="215917" cy="95250"/>
              </a:xfrm>
              <a:custGeom>
                <a:avLst/>
                <a:gdLst/>
                <a:ahLst/>
                <a:cxnLst>
                  <a:cxn ang="0">
                    <a:pos x="0" y="47"/>
                  </a:cxn>
                  <a:cxn ang="0">
                    <a:pos x="31" y="60"/>
                  </a:cxn>
                  <a:cxn ang="0">
                    <a:pos x="102" y="23"/>
                  </a:cxn>
                  <a:cxn ang="0">
                    <a:pos x="136" y="34"/>
                  </a:cxn>
                  <a:cxn ang="0">
                    <a:pos x="119" y="0"/>
                  </a:cxn>
                  <a:cxn ang="0">
                    <a:pos x="32" y="0"/>
                  </a:cxn>
                  <a:cxn ang="0">
                    <a:pos x="68" y="12"/>
                  </a:cxn>
                  <a:cxn ang="0">
                    <a:pos x="0" y="47"/>
                  </a:cxn>
                  <a:cxn ang="0">
                    <a:pos x="0" y="47"/>
                  </a:cxn>
                </a:cxnLst>
                <a:rect l="0" t="0" r="r" b="b"/>
                <a:pathLst>
                  <a:path w="136" h="60">
                    <a:moveTo>
                      <a:pt x="0" y="47"/>
                    </a:moveTo>
                    <a:lnTo>
                      <a:pt x="31" y="60"/>
                    </a:lnTo>
                    <a:lnTo>
                      <a:pt x="102" y="23"/>
                    </a:lnTo>
                    <a:lnTo>
                      <a:pt x="136" y="34"/>
                    </a:lnTo>
                    <a:lnTo>
                      <a:pt x="119" y="0"/>
                    </a:lnTo>
                    <a:lnTo>
                      <a:pt x="32" y="0"/>
                    </a:lnTo>
                    <a:lnTo>
                      <a:pt x="68" y="12"/>
                    </a:lnTo>
                    <a:lnTo>
                      <a:pt x="0" y="47"/>
                    </a:lnTo>
                    <a:lnTo>
                      <a:pt x="0" y="4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algn="ctr"/>
                <a:endParaRPr lang="en-US" dirty="0">
                  <a:solidFill>
                    <a:prstClr val="black"/>
                  </a:solidFill>
                </a:endParaRPr>
              </a:p>
            </p:txBody>
          </p:sp>
          <p:sp>
            <p:nvSpPr>
              <p:cNvPr id="78" name="Freeform 17"/>
              <p:cNvSpPr>
                <a:spLocks/>
              </p:cNvSpPr>
              <p:nvPr/>
            </p:nvSpPr>
            <p:spPr bwMode="auto">
              <a:xfrm>
                <a:off x="2952984" y="2927337"/>
                <a:ext cx="214329" cy="93663"/>
              </a:xfrm>
              <a:custGeom>
                <a:avLst/>
                <a:gdLst/>
                <a:ahLst/>
                <a:cxnLst>
                  <a:cxn ang="0">
                    <a:pos x="135" y="13"/>
                  </a:cxn>
                  <a:cxn ang="0">
                    <a:pos x="105" y="0"/>
                  </a:cxn>
                  <a:cxn ang="0">
                    <a:pos x="33" y="37"/>
                  </a:cxn>
                  <a:cxn ang="0">
                    <a:pos x="0" y="27"/>
                  </a:cxn>
                  <a:cxn ang="0">
                    <a:pos x="17" y="59"/>
                  </a:cxn>
                  <a:cxn ang="0">
                    <a:pos x="103" y="59"/>
                  </a:cxn>
                  <a:cxn ang="0">
                    <a:pos x="68" y="48"/>
                  </a:cxn>
                  <a:cxn ang="0">
                    <a:pos x="135" y="13"/>
                  </a:cxn>
                  <a:cxn ang="0">
                    <a:pos x="135" y="13"/>
                  </a:cxn>
                </a:cxnLst>
                <a:rect l="0" t="0" r="r" b="b"/>
                <a:pathLst>
                  <a:path w="135" h="59">
                    <a:moveTo>
                      <a:pt x="135" y="13"/>
                    </a:moveTo>
                    <a:lnTo>
                      <a:pt x="105" y="0"/>
                    </a:lnTo>
                    <a:lnTo>
                      <a:pt x="33" y="37"/>
                    </a:lnTo>
                    <a:lnTo>
                      <a:pt x="0" y="27"/>
                    </a:lnTo>
                    <a:lnTo>
                      <a:pt x="17" y="59"/>
                    </a:lnTo>
                    <a:lnTo>
                      <a:pt x="103" y="59"/>
                    </a:lnTo>
                    <a:lnTo>
                      <a:pt x="68" y="48"/>
                    </a:lnTo>
                    <a:lnTo>
                      <a:pt x="135" y="13"/>
                    </a:lnTo>
                    <a:lnTo>
                      <a:pt x="135" y="1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algn="ctr"/>
                <a:endParaRPr lang="en-US" dirty="0">
                  <a:solidFill>
                    <a:prstClr val="black"/>
                  </a:solidFill>
                </a:endParaRPr>
              </a:p>
            </p:txBody>
          </p:sp>
          <p:sp>
            <p:nvSpPr>
              <p:cNvPr id="79" name="Freeform 18"/>
              <p:cNvSpPr>
                <a:spLocks/>
              </p:cNvSpPr>
              <p:nvPr/>
            </p:nvSpPr>
            <p:spPr bwMode="auto">
              <a:xfrm>
                <a:off x="2964098" y="2813041"/>
                <a:ext cx="214329" cy="93663"/>
              </a:xfrm>
              <a:custGeom>
                <a:avLst/>
                <a:gdLst/>
                <a:ahLst/>
                <a:cxnLst>
                  <a:cxn ang="0">
                    <a:pos x="0" y="13"/>
                  </a:cxn>
                  <a:cxn ang="0">
                    <a:pos x="30" y="0"/>
                  </a:cxn>
                  <a:cxn ang="0">
                    <a:pos x="102" y="37"/>
                  </a:cxn>
                  <a:cxn ang="0">
                    <a:pos x="135" y="26"/>
                  </a:cxn>
                  <a:cxn ang="0">
                    <a:pos x="118" y="59"/>
                  </a:cxn>
                  <a:cxn ang="0">
                    <a:pos x="32" y="59"/>
                  </a:cxn>
                  <a:cxn ang="0">
                    <a:pos x="67" y="48"/>
                  </a:cxn>
                  <a:cxn ang="0">
                    <a:pos x="0" y="13"/>
                  </a:cxn>
                  <a:cxn ang="0">
                    <a:pos x="0" y="13"/>
                  </a:cxn>
                </a:cxnLst>
                <a:rect l="0" t="0" r="r" b="b"/>
                <a:pathLst>
                  <a:path w="135" h="59">
                    <a:moveTo>
                      <a:pt x="0" y="13"/>
                    </a:moveTo>
                    <a:lnTo>
                      <a:pt x="30" y="0"/>
                    </a:lnTo>
                    <a:lnTo>
                      <a:pt x="102" y="37"/>
                    </a:lnTo>
                    <a:lnTo>
                      <a:pt x="135" y="26"/>
                    </a:lnTo>
                    <a:lnTo>
                      <a:pt x="118" y="59"/>
                    </a:lnTo>
                    <a:lnTo>
                      <a:pt x="32" y="59"/>
                    </a:lnTo>
                    <a:lnTo>
                      <a:pt x="67" y="48"/>
                    </a:lnTo>
                    <a:lnTo>
                      <a:pt x="0" y="13"/>
                    </a:lnTo>
                    <a:lnTo>
                      <a:pt x="0" y="1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algn="ctr"/>
                <a:endParaRPr lang="en-US" dirty="0">
                  <a:solidFill>
                    <a:prstClr val="black"/>
                  </a:solidFill>
                </a:endParaRPr>
              </a:p>
            </p:txBody>
          </p:sp>
          <p:sp>
            <p:nvSpPr>
              <p:cNvPr id="80" name="Freeform 19"/>
              <p:cNvSpPr>
                <a:spLocks/>
              </p:cNvSpPr>
              <p:nvPr/>
            </p:nvSpPr>
            <p:spPr bwMode="auto">
              <a:xfrm>
                <a:off x="3180015" y="2933690"/>
                <a:ext cx="215917" cy="93663"/>
              </a:xfrm>
              <a:custGeom>
                <a:avLst/>
                <a:gdLst/>
                <a:ahLst/>
                <a:cxnLst>
                  <a:cxn ang="0">
                    <a:pos x="136" y="46"/>
                  </a:cxn>
                  <a:cxn ang="0">
                    <a:pos x="105" y="59"/>
                  </a:cxn>
                  <a:cxn ang="0">
                    <a:pos x="33" y="23"/>
                  </a:cxn>
                  <a:cxn ang="0">
                    <a:pos x="0" y="33"/>
                  </a:cxn>
                  <a:cxn ang="0">
                    <a:pos x="18" y="0"/>
                  </a:cxn>
                  <a:cxn ang="0">
                    <a:pos x="104" y="0"/>
                  </a:cxn>
                  <a:cxn ang="0">
                    <a:pos x="68" y="11"/>
                  </a:cxn>
                  <a:cxn ang="0">
                    <a:pos x="136" y="46"/>
                  </a:cxn>
                  <a:cxn ang="0">
                    <a:pos x="136" y="46"/>
                  </a:cxn>
                </a:cxnLst>
                <a:rect l="0" t="0" r="r" b="b"/>
                <a:pathLst>
                  <a:path w="136" h="59">
                    <a:moveTo>
                      <a:pt x="136" y="46"/>
                    </a:moveTo>
                    <a:lnTo>
                      <a:pt x="105" y="59"/>
                    </a:lnTo>
                    <a:lnTo>
                      <a:pt x="33" y="23"/>
                    </a:lnTo>
                    <a:lnTo>
                      <a:pt x="0" y="33"/>
                    </a:lnTo>
                    <a:lnTo>
                      <a:pt x="18" y="0"/>
                    </a:lnTo>
                    <a:lnTo>
                      <a:pt x="104" y="0"/>
                    </a:lnTo>
                    <a:lnTo>
                      <a:pt x="68" y="11"/>
                    </a:lnTo>
                    <a:lnTo>
                      <a:pt x="136" y="46"/>
                    </a:lnTo>
                    <a:lnTo>
                      <a:pt x="136" y="4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algn="ctr"/>
                <a:endParaRPr lang="en-US" dirty="0">
                  <a:solidFill>
                    <a:prstClr val="black"/>
                  </a:solidFill>
                </a:endParaRPr>
              </a:p>
            </p:txBody>
          </p:sp>
          <p:sp>
            <p:nvSpPr>
              <p:cNvPr id="81" name="Freeform 20"/>
              <p:cNvSpPr>
                <a:spLocks/>
              </p:cNvSpPr>
              <p:nvPr/>
            </p:nvSpPr>
            <p:spPr bwMode="auto">
              <a:xfrm>
                <a:off x="3191128" y="2819390"/>
                <a:ext cx="215917" cy="95250"/>
              </a:xfrm>
              <a:custGeom>
                <a:avLst/>
                <a:gdLst/>
                <a:ahLst/>
                <a:cxnLst>
                  <a:cxn ang="0">
                    <a:pos x="0" y="47"/>
                  </a:cxn>
                  <a:cxn ang="0">
                    <a:pos x="30" y="60"/>
                  </a:cxn>
                  <a:cxn ang="0">
                    <a:pos x="102" y="23"/>
                  </a:cxn>
                  <a:cxn ang="0">
                    <a:pos x="136" y="34"/>
                  </a:cxn>
                  <a:cxn ang="0">
                    <a:pos x="118" y="0"/>
                  </a:cxn>
                  <a:cxn ang="0">
                    <a:pos x="31" y="0"/>
                  </a:cxn>
                  <a:cxn ang="0">
                    <a:pos x="68" y="12"/>
                  </a:cxn>
                  <a:cxn ang="0">
                    <a:pos x="0" y="47"/>
                  </a:cxn>
                  <a:cxn ang="0">
                    <a:pos x="0" y="47"/>
                  </a:cxn>
                </a:cxnLst>
                <a:rect l="0" t="0" r="r" b="b"/>
                <a:pathLst>
                  <a:path w="136" h="60">
                    <a:moveTo>
                      <a:pt x="0" y="47"/>
                    </a:moveTo>
                    <a:lnTo>
                      <a:pt x="30" y="60"/>
                    </a:lnTo>
                    <a:lnTo>
                      <a:pt x="102" y="23"/>
                    </a:lnTo>
                    <a:lnTo>
                      <a:pt x="136" y="34"/>
                    </a:lnTo>
                    <a:lnTo>
                      <a:pt x="118" y="0"/>
                    </a:lnTo>
                    <a:lnTo>
                      <a:pt x="31" y="0"/>
                    </a:lnTo>
                    <a:lnTo>
                      <a:pt x="68" y="12"/>
                    </a:lnTo>
                    <a:lnTo>
                      <a:pt x="0" y="47"/>
                    </a:lnTo>
                    <a:lnTo>
                      <a:pt x="0" y="4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lgn="ctr"/>
                <a:endParaRPr lang="en-US" dirty="0">
                  <a:solidFill>
                    <a:prstClr val="black"/>
                  </a:solidFill>
                </a:endParaRPr>
              </a:p>
            </p:txBody>
          </p:sp>
          <p:sp>
            <p:nvSpPr>
              <p:cNvPr id="82" name="Freeform 21"/>
              <p:cNvSpPr>
                <a:spLocks/>
              </p:cNvSpPr>
              <p:nvPr/>
            </p:nvSpPr>
            <p:spPr bwMode="auto">
              <a:xfrm>
                <a:off x="2956159" y="2932103"/>
                <a:ext cx="214329" cy="93663"/>
              </a:xfrm>
              <a:custGeom>
                <a:avLst/>
                <a:gdLst/>
                <a:ahLst/>
                <a:cxnLst>
                  <a:cxn ang="0">
                    <a:pos x="135" y="13"/>
                  </a:cxn>
                  <a:cxn ang="0">
                    <a:pos x="105" y="0"/>
                  </a:cxn>
                  <a:cxn ang="0">
                    <a:pos x="33" y="38"/>
                  </a:cxn>
                  <a:cxn ang="0">
                    <a:pos x="0" y="27"/>
                  </a:cxn>
                  <a:cxn ang="0">
                    <a:pos x="18" y="59"/>
                  </a:cxn>
                  <a:cxn ang="0">
                    <a:pos x="104" y="59"/>
                  </a:cxn>
                  <a:cxn ang="0">
                    <a:pos x="68" y="48"/>
                  </a:cxn>
                  <a:cxn ang="0">
                    <a:pos x="135" y="13"/>
                  </a:cxn>
                  <a:cxn ang="0">
                    <a:pos x="135" y="13"/>
                  </a:cxn>
                </a:cxnLst>
                <a:rect l="0" t="0" r="r" b="b"/>
                <a:pathLst>
                  <a:path w="135" h="59">
                    <a:moveTo>
                      <a:pt x="135" y="13"/>
                    </a:moveTo>
                    <a:lnTo>
                      <a:pt x="105" y="0"/>
                    </a:lnTo>
                    <a:lnTo>
                      <a:pt x="33" y="38"/>
                    </a:lnTo>
                    <a:lnTo>
                      <a:pt x="0" y="27"/>
                    </a:lnTo>
                    <a:lnTo>
                      <a:pt x="18" y="59"/>
                    </a:lnTo>
                    <a:lnTo>
                      <a:pt x="104" y="59"/>
                    </a:lnTo>
                    <a:lnTo>
                      <a:pt x="68" y="48"/>
                    </a:lnTo>
                    <a:lnTo>
                      <a:pt x="135" y="13"/>
                    </a:lnTo>
                    <a:lnTo>
                      <a:pt x="135" y="1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lgn="ctr"/>
                <a:endParaRPr lang="en-US" dirty="0">
                  <a:solidFill>
                    <a:prstClr val="black"/>
                  </a:solidFill>
                </a:endParaRPr>
              </a:p>
            </p:txBody>
          </p:sp>
          <p:sp>
            <p:nvSpPr>
              <p:cNvPr id="83" name="Freeform 22"/>
              <p:cNvSpPr>
                <a:spLocks/>
              </p:cNvSpPr>
              <p:nvPr/>
            </p:nvSpPr>
            <p:spPr bwMode="auto">
              <a:xfrm>
                <a:off x="2967273" y="2817807"/>
                <a:ext cx="215917" cy="93663"/>
              </a:xfrm>
              <a:custGeom>
                <a:avLst/>
                <a:gdLst/>
                <a:ahLst/>
                <a:cxnLst>
                  <a:cxn ang="0">
                    <a:pos x="0" y="13"/>
                  </a:cxn>
                  <a:cxn ang="0">
                    <a:pos x="31" y="0"/>
                  </a:cxn>
                  <a:cxn ang="0">
                    <a:pos x="103" y="37"/>
                  </a:cxn>
                  <a:cxn ang="0">
                    <a:pos x="136" y="27"/>
                  </a:cxn>
                  <a:cxn ang="0">
                    <a:pos x="118" y="59"/>
                  </a:cxn>
                  <a:cxn ang="0">
                    <a:pos x="32" y="59"/>
                  </a:cxn>
                  <a:cxn ang="0">
                    <a:pos x="68" y="48"/>
                  </a:cxn>
                  <a:cxn ang="0">
                    <a:pos x="0" y="13"/>
                  </a:cxn>
                  <a:cxn ang="0">
                    <a:pos x="0" y="13"/>
                  </a:cxn>
                </a:cxnLst>
                <a:rect l="0" t="0" r="r" b="b"/>
                <a:pathLst>
                  <a:path w="136" h="59">
                    <a:moveTo>
                      <a:pt x="0" y="13"/>
                    </a:moveTo>
                    <a:lnTo>
                      <a:pt x="31" y="0"/>
                    </a:lnTo>
                    <a:lnTo>
                      <a:pt x="103" y="37"/>
                    </a:lnTo>
                    <a:lnTo>
                      <a:pt x="136" y="27"/>
                    </a:lnTo>
                    <a:lnTo>
                      <a:pt x="118" y="59"/>
                    </a:lnTo>
                    <a:lnTo>
                      <a:pt x="32" y="59"/>
                    </a:lnTo>
                    <a:lnTo>
                      <a:pt x="68" y="48"/>
                    </a:lnTo>
                    <a:lnTo>
                      <a:pt x="0" y="13"/>
                    </a:lnTo>
                    <a:lnTo>
                      <a:pt x="0" y="1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lgn="ctr"/>
                <a:endParaRPr lang="en-US" dirty="0">
                  <a:solidFill>
                    <a:prstClr val="black"/>
                  </a:solidFill>
                </a:endParaRPr>
              </a:p>
            </p:txBody>
          </p:sp>
          <p:sp>
            <p:nvSpPr>
              <p:cNvPr id="84" name="Freeform 23"/>
              <p:cNvSpPr>
                <a:spLocks/>
              </p:cNvSpPr>
              <p:nvPr/>
            </p:nvSpPr>
            <p:spPr bwMode="auto">
              <a:xfrm>
                <a:off x="3184778" y="2938457"/>
                <a:ext cx="214329" cy="95250"/>
              </a:xfrm>
              <a:custGeom>
                <a:avLst/>
                <a:gdLst/>
                <a:ahLst/>
                <a:cxnLst>
                  <a:cxn ang="0">
                    <a:pos x="135" y="47"/>
                  </a:cxn>
                  <a:cxn ang="0">
                    <a:pos x="105" y="60"/>
                  </a:cxn>
                  <a:cxn ang="0">
                    <a:pos x="33" y="23"/>
                  </a:cxn>
                  <a:cxn ang="0">
                    <a:pos x="0" y="34"/>
                  </a:cxn>
                  <a:cxn ang="0">
                    <a:pos x="17" y="0"/>
                  </a:cxn>
                  <a:cxn ang="0">
                    <a:pos x="104" y="0"/>
                  </a:cxn>
                  <a:cxn ang="0">
                    <a:pos x="67" y="12"/>
                  </a:cxn>
                  <a:cxn ang="0">
                    <a:pos x="135" y="47"/>
                  </a:cxn>
                  <a:cxn ang="0">
                    <a:pos x="135" y="47"/>
                  </a:cxn>
                </a:cxnLst>
                <a:rect l="0" t="0" r="r" b="b"/>
                <a:pathLst>
                  <a:path w="135" h="60">
                    <a:moveTo>
                      <a:pt x="135" y="47"/>
                    </a:moveTo>
                    <a:lnTo>
                      <a:pt x="105" y="60"/>
                    </a:lnTo>
                    <a:lnTo>
                      <a:pt x="33" y="23"/>
                    </a:lnTo>
                    <a:lnTo>
                      <a:pt x="0" y="34"/>
                    </a:lnTo>
                    <a:lnTo>
                      <a:pt x="17" y="0"/>
                    </a:lnTo>
                    <a:lnTo>
                      <a:pt x="104" y="0"/>
                    </a:lnTo>
                    <a:lnTo>
                      <a:pt x="67" y="12"/>
                    </a:lnTo>
                    <a:lnTo>
                      <a:pt x="135" y="47"/>
                    </a:lnTo>
                    <a:lnTo>
                      <a:pt x="135" y="4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lgn="ctr"/>
                <a:endParaRPr lang="en-US" dirty="0">
                  <a:solidFill>
                    <a:prstClr val="black"/>
                  </a:solidFill>
                </a:endParaRPr>
              </a:p>
            </p:txBody>
          </p:sp>
          <p:sp>
            <p:nvSpPr>
              <p:cNvPr id="85" name="Line 24"/>
              <p:cNvSpPr>
                <a:spLocks noChangeShapeType="1"/>
              </p:cNvSpPr>
              <p:nvPr/>
            </p:nvSpPr>
            <p:spPr bwMode="auto">
              <a:xfrm>
                <a:off x="2851375" y="2922583"/>
                <a:ext cx="1587" cy="207962"/>
              </a:xfrm>
              <a:prstGeom prst="line">
                <a:avLst/>
              </a:prstGeom>
              <a:noFill/>
              <a:ln w="2" cap="sq">
                <a:solidFill>
                  <a:srgbClr val="AAE6FF"/>
                </a:solidFill>
                <a:prstDash val="solid"/>
                <a:bevel/>
                <a:headEnd/>
                <a:tailEnd/>
              </a:ln>
            </p:spPr>
            <p:txBody>
              <a:bodyPr vert="horz" wrap="square" lIns="91440" tIns="45720" rIns="91440" bIns="45720" numCol="1" anchor="t" anchorCtr="0" compatLnSpc="1">
                <a:prstTxWarp prst="textNoShape">
                  <a:avLst/>
                </a:prstTxWarp>
              </a:bodyPr>
              <a:lstStyle/>
              <a:p>
                <a:pPr algn="ctr"/>
                <a:endParaRPr lang="en-US" dirty="0">
                  <a:solidFill>
                    <a:prstClr val="black"/>
                  </a:solidFill>
                </a:endParaRPr>
              </a:p>
            </p:txBody>
          </p:sp>
          <p:sp>
            <p:nvSpPr>
              <p:cNvPr id="86" name="Line 25"/>
              <p:cNvSpPr>
                <a:spLocks noChangeShapeType="1"/>
              </p:cNvSpPr>
              <p:nvPr/>
            </p:nvSpPr>
            <p:spPr bwMode="auto">
              <a:xfrm>
                <a:off x="3505200" y="2922588"/>
                <a:ext cx="1587" cy="207962"/>
              </a:xfrm>
              <a:prstGeom prst="line">
                <a:avLst/>
              </a:prstGeom>
              <a:noFill/>
              <a:ln w="2" cap="sq">
                <a:solidFill>
                  <a:srgbClr val="AAE6FF"/>
                </a:solidFill>
                <a:prstDash val="solid"/>
                <a:bevel/>
                <a:headEnd/>
                <a:tailEnd/>
              </a:ln>
            </p:spPr>
            <p:txBody>
              <a:bodyPr vert="horz" wrap="square" lIns="91440" tIns="45720" rIns="91440" bIns="45720" numCol="1" anchor="t" anchorCtr="0" compatLnSpc="1">
                <a:prstTxWarp prst="textNoShape">
                  <a:avLst/>
                </a:prstTxWarp>
              </a:bodyPr>
              <a:lstStyle/>
              <a:p>
                <a:pPr algn="ctr"/>
                <a:endParaRPr lang="en-US" dirty="0">
                  <a:solidFill>
                    <a:prstClr val="black"/>
                  </a:solidFill>
                </a:endParaRPr>
              </a:p>
            </p:txBody>
          </p:sp>
        </p:grpSp>
        <p:pic>
          <p:nvPicPr>
            <p:cNvPr id="60" name="Picture 27" descr="GatewayUniversal"/>
            <p:cNvPicPr>
              <a:picLocks noChangeAspect="1" noChangeArrowheads="1"/>
            </p:cNvPicPr>
            <p:nvPr/>
          </p:nvPicPr>
          <p:blipFill>
            <a:blip r:embed="rId14" cstate="screen"/>
            <a:srcRect/>
            <a:stretch>
              <a:fillRect/>
            </a:stretch>
          </p:blipFill>
          <p:spPr bwMode="auto">
            <a:xfrm>
              <a:off x="5938313" y="3440430"/>
              <a:ext cx="437087" cy="293369"/>
            </a:xfrm>
            <a:prstGeom prst="rect">
              <a:avLst/>
            </a:prstGeom>
            <a:noFill/>
            <a:ln w="9525">
              <a:noFill/>
              <a:miter lim="800000"/>
              <a:headEnd/>
              <a:tailEnd/>
            </a:ln>
            <a:effectLst/>
          </p:spPr>
        </p:pic>
        <p:cxnSp>
          <p:nvCxnSpPr>
            <p:cNvPr id="62" name="Straight Connector 61"/>
            <p:cNvCxnSpPr/>
            <p:nvPr/>
          </p:nvCxnSpPr>
          <p:spPr>
            <a:xfrm>
              <a:off x="6498731" y="4241170"/>
              <a:ext cx="509764" cy="317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3" name="TextBox 149"/>
            <p:cNvSpPr txBox="1">
              <a:spLocks noChangeArrowheads="1"/>
            </p:cNvSpPr>
            <p:nvPr/>
          </p:nvSpPr>
          <p:spPr bwMode="auto">
            <a:xfrm>
              <a:off x="6571880" y="4507906"/>
              <a:ext cx="1069752" cy="600164"/>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1100" dirty="0" smtClean="0">
                  <a:solidFill>
                    <a:srgbClr val="FFFFFF"/>
                  </a:solidFill>
                  <a:ea typeface="ＭＳ Ｐゴシック" charset="-128"/>
                </a:rPr>
                <a:t>Access Switching w/</a:t>
              </a:r>
              <a:r>
                <a:rPr lang="en-US" sz="1100" dirty="0" err="1" smtClean="0">
                  <a:solidFill>
                    <a:srgbClr val="FFFFFF"/>
                  </a:solidFill>
                  <a:ea typeface="ＭＳ Ｐゴシック" charset="-128"/>
                </a:rPr>
                <a:t>PoE</a:t>
              </a:r>
              <a:endParaRPr lang="en-US" sz="1100" dirty="0">
                <a:solidFill>
                  <a:srgbClr val="FFFFFF"/>
                </a:solidFill>
                <a:ea typeface="ＭＳ Ｐゴシック" charset="-128"/>
              </a:endParaRPr>
            </a:p>
          </p:txBody>
        </p:sp>
        <p:pic>
          <p:nvPicPr>
            <p:cNvPr id="64" name="Picture 64"/>
            <p:cNvPicPr>
              <a:picLocks noChangeArrowheads="1"/>
            </p:cNvPicPr>
            <p:nvPr/>
          </p:nvPicPr>
          <p:blipFill>
            <a:blip r:embed="rId15" cstate="screen"/>
            <a:stretch>
              <a:fillRect/>
            </a:stretch>
          </p:blipFill>
          <p:spPr bwMode="auto">
            <a:xfrm>
              <a:off x="6899957" y="3968485"/>
              <a:ext cx="364443" cy="525142"/>
            </a:xfrm>
            <a:prstGeom prst="rect">
              <a:avLst/>
            </a:prstGeom>
            <a:noFill/>
            <a:ln>
              <a:noFill/>
            </a:ln>
          </p:spPr>
        </p:pic>
        <p:pic>
          <p:nvPicPr>
            <p:cNvPr id="65" name="Picture 5" descr="WAE"/>
            <p:cNvPicPr>
              <a:picLocks noChangeAspect="1" noChangeArrowheads="1"/>
            </p:cNvPicPr>
            <p:nvPr/>
          </p:nvPicPr>
          <p:blipFill>
            <a:blip r:embed="rId6" cstate="screen"/>
            <a:stretch>
              <a:fillRect/>
            </a:stretch>
          </p:blipFill>
          <p:spPr bwMode="auto">
            <a:xfrm>
              <a:off x="5937080" y="4757951"/>
              <a:ext cx="400825" cy="274424"/>
            </a:xfrm>
            <a:prstGeom prst="rect">
              <a:avLst/>
            </a:prstGeom>
            <a:noFill/>
            <a:ln>
              <a:noFill/>
            </a:ln>
          </p:spPr>
        </p:pic>
      </p:grpSp>
      <p:sp>
        <p:nvSpPr>
          <p:cNvPr id="44" name="Rounded Rectangle 43"/>
          <p:cNvSpPr/>
          <p:nvPr/>
        </p:nvSpPr>
        <p:spPr>
          <a:xfrm>
            <a:off x="6418543" y="1812362"/>
            <a:ext cx="2285703" cy="3823472"/>
          </a:xfrm>
          <a:prstGeom prst="roundRect">
            <a:avLst>
              <a:gd name="adj" fmla="val 3135"/>
            </a:avLst>
          </a:prstGeom>
          <a:solidFill>
            <a:srgbClr val="777777">
              <a:alpha val="50588"/>
            </a:srgbClr>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fontAlgn="base">
              <a:lnSpc>
                <a:spcPct val="95000"/>
              </a:lnSpc>
              <a:spcBef>
                <a:spcPct val="0"/>
              </a:spcBef>
              <a:spcAft>
                <a:spcPct val="0"/>
              </a:spcAft>
              <a:defRPr/>
            </a:pPr>
            <a:endParaRPr lang="en-US" dirty="0">
              <a:solidFill>
                <a:srgbClr val="FFFFFF"/>
              </a:solidFill>
            </a:endParaRPr>
          </a:p>
        </p:txBody>
      </p:sp>
      <p:pic>
        <p:nvPicPr>
          <p:cNvPr id="103" name="Picture 102" descr="gray_tablet_dock.png"/>
          <p:cNvPicPr>
            <a:picLocks noChangeAspect="1"/>
          </p:cNvPicPr>
          <p:nvPr/>
        </p:nvPicPr>
        <p:blipFill>
          <a:blip r:embed="rId16" cstate="screen">
            <a:lum contrast="10000"/>
          </a:blip>
          <a:stretch>
            <a:fillRect/>
          </a:stretch>
        </p:blipFill>
        <p:spPr>
          <a:xfrm>
            <a:off x="7534358" y="1960408"/>
            <a:ext cx="924817" cy="562226"/>
          </a:xfrm>
          <a:prstGeom prst="rect">
            <a:avLst/>
          </a:prstGeom>
          <a:effectLst>
            <a:outerShdw blurRad="50800" dist="38100" dir="5400000" algn="t" rotWithShape="0">
              <a:prstClr val="black">
                <a:alpha val="40000"/>
              </a:prstClr>
            </a:outerShdw>
          </a:effectLst>
        </p:spPr>
      </p:pic>
      <p:sp>
        <p:nvSpPr>
          <p:cNvPr id="104" name="TextBox 149"/>
          <p:cNvSpPr txBox="1">
            <a:spLocks noChangeArrowheads="1"/>
          </p:cNvSpPr>
          <p:nvPr/>
        </p:nvSpPr>
        <p:spPr bwMode="auto">
          <a:xfrm>
            <a:off x="6432614" y="2096683"/>
            <a:ext cx="1067420" cy="369332"/>
          </a:xfrm>
          <a:prstGeom prst="rect">
            <a:avLst/>
          </a:prstGeom>
          <a:noFill/>
          <a:ln/>
          <a:effectLst/>
          <a:scene3d>
            <a:camera prst="orthographicFront">
              <a:rot lat="0" lon="0" rev="0"/>
            </a:camera>
            <a:lightRig rig="threePt" dir="t">
              <a:rot lat="0" lon="0" rev="1200000"/>
            </a:lightRig>
          </a:scene3d>
          <a:sp3d/>
        </p:spPr>
        <p:txBody>
          <a:bodyPr wrap="square">
            <a:prstTxWarp prst="textNoShape">
              <a:avLst/>
            </a:prstTxWarp>
            <a:spAutoFit/>
          </a:bodyPr>
          <a:lstStyle/>
          <a:p>
            <a:pPr eaLnBrk="0" fontAlgn="base" hangingPunct="0">
              <a:lnSpc>
                <a:spcPct val="90000"/>
              </a:lnSpc>
              <a:spcBef>
                <a:spcPct val="0"/>
              </a:spcBef>
              <a:spcAft>
                <a:spcPct val="0"/>
              </a:spcAft>
              <a:defRPr/>
            </a:pPr>
            <a:r>
              <a:rPr lang="en-US" sz="1000" b="1" dirty="0" smtClean="0">
                <a:solidFill>
                  <a:schemeClr val="bg1"/>
                </a:solidFill>
                <a:latin typeface="Arial"/>
              </a:rPr>
              <a:t>MOBILE CLIENT</a:t>
            </a:r>
          </a:p>
        </p:txBody>
      </p:sp>
      <p:pic>
        <p:nvPicPr>
          <p:cNvPr id="105" name="Picture 104" descr="BP_3q_back_01.png"/>
          <p:cNvPicPr>
            <a:picLocks noChangeAspect="1"/>
          </p:cNvPicPr>
          <p:nvPr/>
        </p:nvPicPr>
        <p:blipFill>
          <a:blip r:embed="rId17" cstate="screen"/>
          <a:srcRect/>
          <a:stretch>
            <a:fillRect/>
          </a:stretch>
        </p:blipFill>
        <p:spPr>
          <a:xfrm>
            <a:off x="7421276" y="2722357"/>
            <a:ext cx="928523" cy="716297"/>
          </a:xfrm>
          <a:prstGeom prst="rect">
            <a:avLst/>
          </a:prstGeom>
        </p:spPr>
      </p:pic>
      <p:sp>
        <p:nvSpPr>
          <p:cNvPr id="106" name="TextBox 149"/>
          <p:cNvSpPr txBox="1">
            <a:spLocks noChangeArrowheads="1"/>
          </p:cNvSpPr>
          <p:nvPr/>
        </p:nvSpPr>
        <p:spPr bwMode="auto">
          <a:xfrm>
            <a:off x="6427067" y="2801742"/>
            <a:ext cx="1217753" cy="230832"/>
          </a:xfrm>
          <a:prstGeom prst="rect">
            <a:avLst/>
          </a:prstGeom>
          <a:noFill/>
          <a:ln w="9525">
            <a:noFill/>
            <a:miter lim="800000"/>
            <a:headEnd/>
            <a:tailEnd/>
          </a:ln>
        </p:spPr>
        <p:txBody>
          <a:bodyPr wrap="square">
            <a:prstTxWarp prst="textNoShape">
              <a:avLst/>
            </a:prstTxWarp>
            <a:spAutoFit/>
          </a:bodyPr>
          <a:lstStyle/>
          <a:p>
            <a:pPr eaLnBrk="0" fontAlgn="base" hangingPunct="0">
              <a:lnSpc>
                <a:spcPct val="90000"/>
              </a:lnSpc>
              <a:spcBef>
                <a:spcPct val="0"/>
              </a:spcBef>
              <a:spcAft>
                <a:spcPct val="0"/>
              </a:spcAft>
              <a:defRPr/>
            </a:pPr>
            <a:r>
              <a:rPr lang="en-US" sz="1000" b="1" dirty="0" smtClean="0">
                <a:solidFill>
                  <a:schemeClr val="bg1"/>
                </a:solidFill>
              </a:rPr>
              <a:t>ZERO CLIENT</a:t>
            </a:r>
            <a:endParaRPr lang="en-US" sz="1000" kern="1200" dirty="0" smtClean="0">
              <a:solidFill>
                <a:schemeClr val="bg1"/>
              </a:solidFill>
              <a:latin typeface="Arial"/>
              <a:ea typeface="+mn-ea"/>
              <a:cs typeface="+mn-cs"/>
            </a:endParaRPr>
          </a:p>
        </p:txBody>
      </p:sp>
      <p:pic>
        <p:nvPicPr>
          <p:cNvPr id="107" name="Picture 106"/>
          <p:cNvPicPr>
            <a:picLocks noChangeAspect="1"/>
          </p:cNvPicPr>
          <p:nvPr/>
        </p:nvPicPr>
        <p:blipFill>
          <a:blip r:embed="rId18" cstate="screen"/>
          <a:stretch>
            <a:fillRect/>
          </a:stretch>
        </p:blipFill>
        <p:spPr>
          <a:xfrm>
            <a:off x="8311771" y="2775150"/>
            <a:ext cx="342607" cy="595838"/>
          </a:xfrm>
          <a:prstGeom prst="rect">
            <a:avLst/>
          </a:prstGeom>
          <a:effectLst/>
        </p:spPr>
      </p:pic>
      <p:grpSp>
        <p:nvGrpSpPr>
          <p:cNvPr id="33" name="Group 101"/>
          <p:cNvGrpSpPr/>
          <p:nvPr/>
        </p:nvGrpSpPr>
        <p:grpSpPr>
          <a:xfrm>
            <a:off x="7885538" y="3635762"/>
            <a:ext cx="717354" cy="609340"/>
            <a:chOff x="3869315" y="2150486"/>
            <a:chExt cx="969962" cy="823912"/>
          </a:xfrm>
          <a:effectLst/>
        </p:grpSpPr>
        <p:pic>
          <p:nvPicPr>
            <p:cNvPr id="110" name="Picture 129" descr="laptop_cutout"/>
            <p:cNvPicPr>
              <a:picLocks noChangeAspect="1" noChangeArrowheads="1"/>
            </p:cNvPicPr>
            <p:nvPr/>
          </p:nvPicPr>
          <p:blipFill>
            <a:blip r:embed="rId19" cstate="screen"/>
            <a:srcRect/>
            <a:stretch>
              <a:fillRect/>
            </a:stretch>
          </p:blipFill>
          <p:spPr bwMode="auto">
            <a:xfrm>
              <a:off x="3869315" y="2150486"/>
              <a:ext cx="969962" cy="823912"/>
            </a:xfrm>
            <a:prstGeom prst="rect">
              <a:avLst/>
            </a:prstGeom>
            <a:noFill/>
          </p:spPr>
        </p:pic>
        <p:grpSp>
          <p:nvGrpSpPr>
            <p:cNvPr id="34" name="Group 10"/>
            <p:cNvGrpSpPr/>
            <p:nvPr/>
          </p:nvGrpSpPr>
          <p:grpSpPr>
            <a:xfrm>
              <a:off x="4007311" y="2187751"/>
              <a:ext cx="695657" cy="441149"/>
              <a:chOff x="6782188" y="4647518"/>
              <a:chExt cx="2048054" cy="1473882"/>
            </a:xfrm>
          </p:grpSpPr>
          <p:pic>
            <p:nvPicPr>
              <p:cNvPr id="112" name="Picture 111" descr="converj_vdi.png"/>
              <p:cNvPicPr>
                <a:picLocks noChangeAspect="1"/>
              </p:cNvPicPr>
              <p:nvPr/>
            </p:nvPicPr>
            <p:blipFill>
              <a:blip r:embed="rId20" cstate="screen"/>
              <a:srcRect/>
              <a:stretch>
                <a:fillRect/>
              </a:stretch>
            </p:blipFill>
            <p:spPr bwMode="auto">
              <a:xfrm>
                <a:off x="6847785" y="4701867"/>
                <a:ext cx="1982457" cy="1405567"/>
              </a:xfrm>
              <a:prstGeom prst="rect">
                <a:avLst/>
              </a:prstGeom>
              <a:noFill/>
              <a:ln>
                <a:noFill/>
              </a:ln>
            </p:spPr>
          </p:pic>
          <p:pic>
            <p:nvPicPr>
              <p:cNvPr id="113" name="Picture 3" descr="HUB_Rich.png"/>
              <p:cNvPicPr>
                <a:picLocks noChangeAspect="1"/>
              </p:cNvPicPr>
              <p:nvPr/>
            </p:nvPicPr>
            <p:blipFill>
              <a:blip r:embed="rId21" cstate="screen"/>
              <a:srcRect/>
              <a:stretch>
                <a:fillRect/>
              </a:stretch>
            </p:blipFill>
            <p:spPr bwMode="auto">
              <a:xfrm>
                <a:off x="6782188" y="4647518"/>
                <a:ext cx="739387" cy="1473882"/>
              </a:xfrm>
              <a:prstGeom prst="rect">
                <a:avLst/>
              </a:prstGeom>
              <a:noFill/>
              <a:ln>
                <a:noFill/>
              </a:ln>
            </p:spPr>
          </p:pic>
        </p:grpSp>
      </p:grpSp>
      <p:sp>
        <p:nvSpPr>
          <p:cNvPr id="115" name="TextBox 149"/>
          <p:cNvSpPr txBox="1">
            <a:spLocks noChangeArrowheads="1"/>
          </p:cNvSpPr>
          <p:nvPr/>
        </p:nvSpPr>
        <p:spPr bwMode="auto">
          <a:xfrm>
            <a:off x="6427067" y="3684868"/>
            <a:ext cx="1217753" cy="590931"/>
          </a:xfrm>
          <a:prstGeom prst="rect">
            <a:avLst/>
          </a:prstGeom>
          <a:noFill/>
          <a:ln w="9525">
            <a:noFill/>
            <a:miter lim="800000"/>
            <a:headEnd/>
            <a:tailEnd/>
          </a:ln>
        </p:spPr>
        <p:txBody>
          <a:bodyPr wrap="square">
            <a:prstTxWarp prst="textNoShape">
              <a:avLst/>
            </a:prstTxWarp>
            <a:spAutoFit/>
          </a:bodyPr>
          <a:lstStyle/>
          <a:p>
            <a:pPr eaLnBrk="0" fontAlgn="base" hangingPunct="0">
              <a:lnSpc>
                <a:spcPct val="90000"/>
              </a:lnSpc>
              <a:spcBef>
                <a:spcPct val="0"/>
              </a:spcBef>
              <a:spcAft>
                <a:spcPct val="0"/>
              </a:spcAft>
              <a:defRPr/>
            </a:pPr>
            <a:endParaRPr lang="en-US" sz="1600" kern="1200" dirty="0" smtClean="0">
              <a:solidFill>
                <a:schemeClr val="bg1"/>
              </a:solidFill>
              <a:latin typeface="Arial"/>
              <a:ea typeface="+mn-ea"/>
              <a:cs typeface="+mn-cs"/>
            </a:endParaRPr>
          </a:p>
          <a:p>
            <a:pPr eaLnBrk="0" fontAlgn="base" hangingPunct="0">
              <a:lnSpc>
                <a:spcPct val="90000"/>
              </a:lnSpc>
              <a:spcBef>
                <a:spcPct val="0"/>
              </a:spcBef>
              <a:spcAft>
                <a:spcPct val="0"/>
              </a:spcAft>
              <a:defRPr/>
            </a:pPr>
            <a:r>
              <a:rPr lang="en-US" sz="1000" b="1" dirty="0" smtClean="0">
                <a:solidFill>
                  <a:schemeClr val="bg1"/>
                </a:solidFill>
              </a:rPr>
              <a:t>REPURPOSED RICH CLIENT</a:t>
            </a:r>
          </a:p>
        </p:txBody>
      </p:sp>
      <p:sp>
        <p:nvSpPr>
          <p:cNvPr id="116" name="TextBox 149"/>
          <p:cNvSpPr txBox="1">
            <a:spLocks noChangeArrowheads="1"/>
          </p:cNvSpPr>
          <p:nvPr/>
        </p:nvSpPr>
        <p:spPr bwMode="auto">
          <a:xfrm>
            <a:off x="6431397" y="4871797"/>
            <a:ext cx="2063694" cy="230832"/>
          </a:xfrm>
          <a:prstGeom prst="rect">
            <a:avLst/>
          </a:prstGeom>
          <a:noFill/>
          <a:ln w="9525">
            <a:noFill/>
            <a:miter lim="800000"/>
            <a:headEnd/>
            <a:tailEnd/>
          </a:ln>
        </p:spPr>
        <p:txBody>
          <a:bodyPr wrap="square">
            <a:prstTxWarp prst="textNoShape">
              <a:avLst/>
            </a:prstTxWarp>
            <a:spAutoFit/>
          </a:bodyPr>
          <a:lstStyle/>
          <a:p>
            <a:pPr eaLnBrk="0" fontAlgn="base" hangingPunct="0">
              <a:lnSpc>
                <a:spcPct val="90000"/>
              </a:lnSpc>
              <a:spcBef>
                <a:spcPct val="0"/>
              </a:spcBef>
              <a:spcAft>
                <a:spcPct val="0"/>
              </a:spcAft>
              <a:defRPr/>
            </a:pPr>
            <a:r>
              <a:rPr lang="en-US" sz="1000" b="1" dirty="0" smtClean="0">
                <a:solidFill>
                  <a:schemeClr val="bg1"/>
                </a:solidFill>
              </a:rPr>
              <a:t>THIN CLIENT</a:t>
            </a:r>
            <a:endParaRPr lang="en-US" sz="1000" kern="1200" dirty="0" smtClean="0">
              <a:solidFill>
                <a:schemeClr val="bg1"/>
              </a:solidFill>
              <a:latin typeface="Arial"/>
              <a:ea typeface="+mn-ea"/>
              <a:cs typeface="+mn-cs"/>
            </a:endParaRPr>
          </a:p>
        </p:txBody>
      </p:sp>
      <p:pic>
        <p:nvPicPr>
          <p:cNvPr id="100" name="Picture 99" descr="SlimBig.png"/>
          <p:cNvPicPr>
            <a:picLocks noChangeAspect="1"/>
          </p:cNvPicPr>
          <p:nvPr/>
        </p:nvPicPr>
        <p:blipFill>
          <a:blip r:embed="rId22" cstate="screen"/>
          <a:stretch>
            <a:fillRect/>
          </a:stretch>
        </p:blipFill>
        <p:spPr>
          <a:xfrm>
            <a:off x="7950675" y="4583651"/>
            <a:ext cx="445319" cy="761243"/>
          </a:xfrm>
          <a:prstGeom prst="rect">
            <a:avLst/>
          </a:prstGeom>
        </p:spPr>
      </p:pic>
      <p:sp>
        <p:nvSpPr>
          <p:cNvPr id="102" name="Rectangle 101"/>
          <p:cNvSpPr/>
          <p:nvPr/>
        </p:nvSpPr>
        <p:spPr>
          <a:xfrm>
            <a:off x="347108" y="5773462"/>
            <a:ext cx="8414339" cy="350240"/>
          </a:xfrm>
          <a:prstGeom prst="rect">
            <a:avLst/>
          </a:prstGeom>
          <a:solidFill>
            <a:schemeClr val="bg1">
              <a:lumMod val="50000"/>
              <a:alpha val="22000"/>
            </a:schemeClr>
          </a:solidFill>
          <a:ln w="19050">
            <a:solidFill>
              <a:schemeClr val="accent3">
                <a:lumMod val="5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defRPr/>
            </a:pPr>
            <a:endParaRPr lang="en-US" dirty="0">
              <a:solidFill>
                <a:srgbClr val="FFFFFF"/>
              </a:solidFill>
            </a:endParaRPr>
          </a:p>
        </p:txBody>
      </p:sp>
      <p:sp>
        <p:nvSpPr>
          <p:cNvPr id="109" name="TextBox 149"/>
          <p:cNvSpPr txBox="1">
            <a:spLocks noChangeArrowheads="1"/>
          </p:cNvSpPr>
          <p:nvPr/>
        </p:nvSpPr>
        <p:spPr bwMode="auto">
          <a:xfrm>
            <a:off x="3255687" y="5862092"/>
            <a:ext cx="3423568" cy="261610"/>
          </a:xfrm>
          <a:prstGeom prst="rect">
            <a:avLst/>
          </a:prstGeom>
          <a:noFill/>
          <a:ln/>
          <a:effectLst/>
          <a:scene3d>
            <a:camera prst="orthographicFront">
              <a:rot lat="0" lon="0" rev="0"/>
            </a:camera>
            <a:lightRig rig="threePt" dir="t">
              <a:rot lat="0" lon="0" rev="1200000"/>
            </a:lightRig>
          </a:scene3d>
          <a:sp3d/>
        </p:spPr>
        <p:txBody>
          <a:bodyPr wrap="square">
            <a:prstTxWarp prst="textNoShape">
              <a:avLst/>
            </a:prstTxWarp>
            <a:spAutoFit/>
          </a:bodyPr>
          <a:lstStyle/>
          <a:p>
            <a:pPr eaLnBrk="0" fontAlgn="base" hangingPunct="0">
              <a:lnSpc>
                <a:spcPct val="90000"/>
              </a:lnSpc>
              <a:spcBef>
                <a:spcPct val="0"/>
              </a:spcBef>
              <a:spcAft>
                <a:spcPct val="0"/>
              </a:spcAft>
              <a:defRPr/>
            </a:pPr>
            <a:r>
              <a:rPr lang="en-US" sz="1200" dirty="0" smtClean="0">
                <a:solidFill>
                  <a:schemeClr val="accent6"/>
                </a:solidFill>
                <a:latin typeface="Arial"/>
              </a:rPr>
              <a:t>Centralized Security Policy Management</a:t>
            </a:r>
            <a:endParaRPr lang="en-US" sz="1200" dirty="0">
              <a:solidFill>
                <a:schemeClr val="accent6"/>
              </a:solidFill>
              <a:latin typeface="Arial"/>
            </a:endParaRPr>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a:off x="198869" y="5688328"/>
            <a:ext cx="8872394" cy="301336"/>
          </a:xfrm>
          <a:prstGeom prst="rect">
            <a:avLst/>
          </a:prstGeom>
          <a:solidFill>
            <a:srgbClr val="0825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 name="Title 1"/>
          <p:cNvSpPr>
            <a:spLocks noGrp="1"/>
          </p:cNvSpPr>
          <p:nvPr>
            <p:ph type="title"/>
          </p:nvPr>
        </p:nvSpPr>
        <p:spPr>
          <a:xfrm>
            <a:off x="219311" y="525734"/>
            <a:ext cx="8588861" cy="838200"/>
          </a:xfrm>
        </p:spPr>
        <p:txBody>
          <a:bodyPr/>
          <a:lstStyle/>
          <a:p>
            <a:r>
              <a:rPr lang="en-US" spc="0" dirty="0" smtClean="0">
                <a:gradFill>
                  <a:gsLst>
                    <a:gs pos="0">
                      <a:srgbClr val="00B2F0"/>
                    </a:gs>
                    <a:gs pos="44000">
                      <a:srgbClr val="40FFFE"/>
                    </a:gs>
                    <a:gs pos="100000">
                      <a:srgbClr val="96CA4B"/>
                    </a:gs>
                  </a:gsLst>
                  <a:lin ang="4800000" scaled="0"/>
                </a:gradFill>
              </a:rPr>
              <a:t>Voice, Video, Virtual Desktop Challenge</a:t>
            </a:r>
            <a:br>
              <a:rPr lang="en-US" spc="0" dirty="0" smtClean="0">
                <a:gradFill>
                  <a:gsLst>
                    <a:gs pos="0">
                      <a:srgbClr val="00B2F0"/>
                    </a:gs>
                    <a:gs pos="44000">
                      <a:srgbClr val="40FFFE"/>
                    </a:gs>
                    <a:gs pos="100000">
                      <a:srgbClr val="96CA4B"/>
                    </a:gs>
                  </a:gsLst>
                  <a:lin ang="4800000" scaled="0"/>
                </a:gradFill>
              </a:rPr>
            </a:br>
            <a:endParaRPr lang="en-US" spc="0" dirty="0">
              <a:gradFill>
                <a:gsLst>
                  <a:gs pos="0">
                    <a:srgbClr val="00B2F0"/>
                  </a:gs>
                  <a:gs pos="44000">
                    <a:srgbClr val="40FFFE"/>
                  </a:gs>
                  <a:gs pos="100000">
                    <a:srgbClr val="96CA4B"/>
                  </a:gs>
                </a:gsLst>
                <a:lin ang="4800000" scaled="0"/>
              </a:gradFill>
            </a:endParaRPr>
          </a:p>
        </p:txBody>
      </p:sp>
      <p:sp>
        <p:nvSpPr>
          <p:cNvPr id="4" name="Content Placeholder 2"/>
          <p:cNvSpPr txBox="1">
            <a:spLocks/>
          </p:cNvSpPr>
          <p:nvPr/>
        </p:nvSpPr>
        <p:spPr>
          <a:xfrm>
            <a:off x="5507926" y="1386540"/>
            <a:ext cx="3444081" cy="3755999"/>
          </a:xfrm>
          <a:prstGeom prst="rect">
            <a:avLst/>
          </a:prstGeom>
        </p:spPr>
        <p:txBody>
          <a:bodyPr>
            <a:noAutofit/>
          </a:bodyPr>
          <a:lstStyle>
            <a:lvl1pPr marL="228600" indent="-228600" algn="l" defTabSz="914400" rtl="0" eaLnBrk="1" latinLnBrk="0" hangingPunct="1">
              <a:lnSpc>
                <a:spcPct val="95000"/>
              </a:lnSpc>
              <a:spcBef>
                <a:spcPts val="1440"/>
              </a:spcBef>
              <a:buClr>
                <a:schemeClr val="tx2"/>
              </a:buClr>
              <a:buSzPct val="90000"/>
              <a:buFont typeface="Arial" pitchFamily="34" charset="0"/>
              <a:buChar char="•"/>
              <a:tabLst/>
              <a:defRPr lang="en-US" sz="2000" kern="1200" dirty="0" smtClean="0">
                <a:solidFill>
                  <a:srgbClr val="546568"/>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546568"/>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546568"/>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546568"/>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546568"/>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solidFill>
                  <a:schemeClr val="accent6"/>
                </a:solidFill>
              </a:rPr>
              <a:t>Monolithic data flows</a:t>
            </a:r>
          </a:p>
          <a:p>
            <a:pPr marL="692150" lvl="1" indent="-285750">
              <a:buFont typeface="Arial" pitchFamily="34" charset="0"/>
              <a:buChar char="•"/>
            </a:pPr>
            <a:r>
              <a:rPr lang="en-US" dirty="0" smtClean="0">
                <a:solidFill>
                  <a:schemeClr val="accent6"/>
                </a:solidFill>
              </a:rPr>
              <a:t>Voice/Video embedded in the display protocol </a:t>
            </a:r>
          </a:p>
          <a:p>
            <a:pPr marL="692150" lvl="1" indent="-285750">
              <a:buFont typeface="Arial" pitchFamily="34" charset="0"/>
              <a:buChar char="•"/>
            </a:pPr>
            <a:r>
              <a:rPr lang="en-US" dirty="0" smtClean="0">
                <a:solidFill>
                  <a:schemeClr val="accent6"/>
                </a:solidFill>
              </a:rPr>
              <a:t>Media flow goes all the way back to data center and back</a:t>
            </a:r>
          </a:p>
          <a:p>
            <a:pPr marL="692150" lvl="1" indent="-285750">
              <a:buFont typeface="Arial" pitchFamily="34" charset="0"/>
              <a:buChar char="•"/>
            </a:pPr>
            <a:r>
              <a:rPr lang="en-US" dirty="0" smtClean="0">
                <a:solidFill>
                  <a:schemeClr val="accent6"/>
                </a:solidFill>
              </a:rPr>
              <a:t>Heavy processing on virtual desktop in data center</a:t>
            </a:r>
          </a:p>
          <a:p>
            <a:pPr marL="692150" lvl="1" indent="-285750">
              <a:buFont typeface="Arial" pitchFamily="34" charset="0"/>
              <a:buChar char="•"/>
            </a:pPr>
            <a:r>
              <a:rPr lang="en-US" dirty="0" smtClean="0">
                <a:solidFill>
                  <a:schemeClr val="accent6"/>
                </a:solidFill>
              </a:rPr>
              <a:t>Bandwidth explosion</a:t>
            </a:r>
          </a:p>
          <a:p>
            <a:pPr marL="692150" lvl="1" indent="-285750">
              <a:buFont typeface="Arial" pitchFamily="34" charset="0"/>
              <a:buChar char="•"/>
            </a:pPr>
            <a:r>
              <a:rPr lang="en-US" dirty="0" smtClean="0">
                <a:solidFill>
                  <a:schemeClr val="accent6"/>
                </a:solidFill>
              </a:rPr>
              <a:t>Latency and jitter</a:t>
            </a:r>
          </a:p>
          <a:p>
            <a:pPr marL="692150" lvl="1" indent="-285750">
              <a:buFont typeface="Arial" pitchFamily="34" charset="0"/>
              <a:buChar char="•"/>
            </a:pPr>
            <a:r>
              <a:rPr lang="en-US" dirty="0" smtClean="0">
                <a:solidFill>
                  <a:schemeClr val="accent6"/>
                </a:solidFill>
              </a:rPr>
              <a:t>Display protocol and possible endpoint become unstable</a:t>
            </a:r>
            <a:endParaRPr lang="en-US" dirty="0">
              <a:solidFill>
                <a:schemeClr val="accent6"/>
              </a:solidFill>
            </a:endParaRPr>
          </a:p>
        </p:txBody>
      </p:sp>
      <p:sp>
        <p:nvSpPr>
          <p:cNvPr id="5" name="Rounded Rectangle 4"/>
          <p:cNvSpPr/>
          <p:nvPr/>
        </p:nvSpPr>
        <p:spPr>
          <a:xfrm>
            <a:off x="311660" y="1449806"/>
            <a:ext cx="1684737" cy="4301393"/>
          </a:xfrm>
          <a:prstGeom prst="roundRect">
            <a:avLst>
              <a:gd name="adj" fmla="val 8704"/>
            </a:avLst>
          </a:prstGeom>
          <a:solidFill>
            <a:srgbClr val="C0C0C4"/>
          </a:solidFill>
          <a:ln>
            <a:noFill/>
          </a:ln>
          <a:effectLst>
            <a:outerShdw blurRad="127000" dist="88900" dir="2700000" algn="tl" rotWithShape="0">
              <a:schemeClr val="bg1">
                <a:alpha val="0"/>
              </a:schemeClr>
            </a:outerShdw>
          </a:effectLst>
          <a:scene3d>
            <a:camera prst="orthographicFront"/>
            <a:lightRig rig="balanced" dir="t"/>
          </a:scene3d>
          <a:sp3d>
            <a:bevelT w="50800" h="50800"/>
            <a:bevelB w="508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6" name="Picture 2"/>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1786694" y="4821128"/>
            <a:ext cx="2614792" cy="641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677749" y="2031784"/>
            <a:ext cx="1075648" cy="866476"/>
          </a:xfrm>
          <a:prstGeom prst="rect">
            <a:avLst/>
          </a:prstGeom>
          <a:noFill/>
          <a:ln>
            <a:noFill/>
          </a:ln>
          <a:effectLst>
            <a:outerShdw blurRad="88900" dist="635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564719" y="1809372"/>
            <a:ext cx="1301710" cy="215444"/>
          </a:xfrm>
          <a:prstGeom prst="rect">
            <a:avLst/>
          </a:prstGeom>
        </p:spPr>
        <p:txBody>
          <a:bodyPr wrap="square" lIns="0" tIns="0" rIns="0" bIns="0" anchor="ctr" anchorCtr="1">
            <a:spAutoFit/>
          </a:bodyPr>
          <a:lstStyle/>
          <a:p>
            <a:pPr algn="ctr" fontAlgn="base">
              <a:spcBef>
                <a:spcPct val="0"/>
              </a:spcBef>
              <a:spcAft>
                <a:spcPct val="0"/>
              </a:spcAft>
            </a:pPr>
            <a:r>
              <a:rPr lang="en-IE" sz="1400" b="1" dirty="0" smtClean="0">
                <a:solidFill>
                  <a:srgbClr val="08252E"/>
                </a:solidFill>
                <a:cs typeface="Arial" charset="0"/>
              </a:rPr>
              <a:t>Virtual Desktop</a:t>
            </a:r>
            <a:endParaRPr lang="en-US" sz="1400" b="1" dirty="0">
              <a:solidFill>
                <a:srgbClr val="08252E"/>
              </a:solidFill>
              <a:cs typeface="Arial" charset="0"/>
            </a:endParaRPr>
          </a:p>
        </p:txBody>
      </p:sp>
      <p:pic>
        <p:nvPicPr>
          <p:cNvPr id="9"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677749" y="4673619"/>
            <a:ext cx="1075648" cy="866476"/>
          </a:xfrm>
          <a:prstGeom prst="rect">
            <a:avLst/>
          </a:prstGeom>
          <a:noFill/>
          <a:ln>
            <a:noFill/>
          </a:ln>
          <a:effectLst>
            <a:outerShdw blurRad="88900" dist="635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564719" y="5530943"/>
            <a:ext cx="1301710" cy="215444"/>
          </a:xfrm>
          <a:prstGeom prst="rect">
            <a:avLst/>
          </a:prstGeom>
        </p:spPr>
        <p:txBody>
          <a:bodyPr wrap="square" lIns="0" tIns="0" rIns="0" bIns="0" anchor="ctr" anchorCtr="1">
            <a:spAutoFit/>
          </a:bodyPr>
          <a:lstStyle/>
          <a:p>
            <a:pPr algn="ctr" fontAlgn="base">
              <a:spcBef>
                <a:spcPct val="0"/>
              </a:spcBef>
              <a:spcAft>
                <a:spcPct val="0"/>
              </a:spcAft>
            </a:pPr>
            <a:r>
              <a:rPr lang="en-IE" sz="1400" b="1" dirty="0">
                <a:solidFill>
                  <a:srgbClr val="08252E"/>
                </a:solidFill>
                <a:cs typeface="Arial" charset="0"/>
              </a:rPr>
              <a:t>Virtual Desktop</a:t>
            </a:r>
            <a:endParaRPr lang="en-US" sz="1400" b="1" dirty="0">
              <a:solidFill>
                <a:srgbClr val="08252E"/>
              </a:solidFill>
              <a:cs typeface="Arial" charset="0"/>
            </a:endParaRPr>
          </a:p>
        </p:txBody>
      </p:sp>
      <p:sp>
        <p:nvSpPr>
          <p:cNvPr id="11" name="Rectangle 10"/>
          <p:cNvSpPr/>
          <p:nvPr/>
        </p:nvSpPr>
        <p:spPr>
          <a:xfrm>
            <a:off x="341267" y="3648521"/>
            <a:ext cx="650855" cy="338554"/>
          </a:xfrm>
          <a:prstGeom prst="rect">
            <a:avLst/>
          </a:prstGeom>
        </p:spPr>
        <p:txBody>
          <a:bodyPr wrap="square" lIns="0" tIns="0" rIns="0" bIns="0" anchor="ctr" anchorCtr="1">
            <a:spAutoFit/>
          </a:bodyPr>
          <a:lstStyle/>
          <a:p>
            <a:pPr algn="ctr" fontAlgn="base">
              <a:spcBef>
                <a:spcPct val="0"/>
              </a:spcBef>
              <a:spcAft>
                <a:spcPct val="0"/>
              </a:spcAft>
            </a:pPr>
            <a:r>
              <a:rPr lang="en-IE" sz="1100" b="1" dirty="0" smtClean="0">
                <a:solidFill>
                  <a:srgbClr val="08252E"/>
                </a:solidFill>
                <a:cs typeface="Arial" charset="0"/>
              </a:rPr>
              <a:t>Call</a:t>
            </a:r>
            <a:br>
              <a:rPr lang="en-IE" sz="1100" b="1" dirty="0" smtClean="0">
                <a:solidFill>
                  <a:srgbClr val="08252E"/>
                </a:solidFill>
                <a:cs typeface="Arial" charset="0"/>
              </a:rPr>
            </a:br>
            <a:r>
              <a:rPr lang="en-IE" sz="1100" b="1" dirty="0" smtClean="0">
                <a:solidFill>
                  <a:srgbClr val="08252E"/>
                </a:solidFill>
                <a:cs typeface="Arial" charset="0"/>
              </a:rPr>
              <a:t>Manager</a:t>
            </a:r>
            <a:endParaRPr lang="en-US" sz="1100" b="1" dirty="0">
              <a:solidFill>
                <a:srgbClr val="08252E"/>
              </a:solidFill>
              <a:cs typeface="Arial" charset="0"/>
            </a:endParaRPr>
          </a:p>
        </p:txBody>
      </p:sp>
      <p:grpSp>
        <p:nvGrpSpPr>
          <p:cNvPr id="3" name="Group 91"/>
          <p:cNvGrpSpPr/>
          <p:nvPr/>
        </p:nvGrpSpPr>
        <p:grpSpPr>
          <a:xfrm>
            <a:off x="2065581" y="2882288"/>
            <a:ext cx="2050194" cy="1725010"/>
            <a:chOff x="7085012" y="3439700"/>
            <a:chExt cx="2880360" cy="1818100"/>
          </a:xfrm>
        </p:grpSpPr>
        <p:pic>
          <p:nvPicPr>
            <p:cNvPr id="13" name="Picture 12" descr="cloud.png"/>
            <p:cNvPicPr>
              <a:picLocks noChangeAspect="1"/>
            </p:cNvPicPr>
            <p:nvPr/>
          </p:nvPicPr>
          <p:blipFill>
            <a:blip r:embed="rId4" cstate="screen"/>
            <a:stretch>
              <a:fillRect/>
            </a:stretch>
          </p:blipFill>
          <p:spPr>
            <a:xfrm>
              <a:off x="7085012" y="3439700"/>
              <a:ext cx="2880360" cy="1818100"/>
            </a:xfrm>
            <a:prstGeom prst="rect">
              <a:avLst/>
            </a:prstGeom>
          </p:spPr>
        </p:pic>
        <p:sp>
          <p:nvSpPr>
            <p:cNvPr id="14" name="Rectangle 13"/>
            <p:cNvSpPr/>
            <p:nvPr/>
          </p:nvSpPr>
          <p:spPr>
            <a:xfrm>
              <a:off x="7609859" y="4150065"/>
              <a:ext cx="1772938" cy="389263"/>
            </a:xfrm>
            <a:prstGeom prst="rect">
              <a:avLst/>
            </a:prstGeom>
          </p:spPr>
          <p:txBody>
            <a:bodyPr wrap="none">
              <a:spAutoFit/>
            </a:bodyPr>
            <a:lstStyle/>
            <a:p>
              <a:pPr algn="ctr" fontAlgn="base">
                <a:spcBef>
                  <a:spcPct val="0"/>
                </a:spcBef>
                <a:spcAft>
                  <a:spcPct val="0"/>
                </a:spcAft>
              </a:pPr>
              <a:r>
                <a:rPr lang="en-IE" b="1" dirty="0" smtClean="0">
                  <a:solidFill>
                    <a:srgbClr val="000000"/>
                  </a:solidFill>
                </a:rPr>
                <a:t>LAN/WAN</a:t>
              </a:r>
              <a:endParaRPr lang="en-IE" b="1" dirty="0">
                <a:solidFill>
                  <a:srgbClr val="000000"/>
                </a:solidFill>
              </a:endParaRPr>
            </a:p>
          </p:txBody>
        </p:sp>
      </p:grpSp>
      <p:sp>
        <p:nvSpPr>
          <p:cNvPr id="15" name="TextBox 14"/>
          <p:cNvSpPr txBox="1"/>
          <p:nvPr/>
        </p:nvSpPr>
        <p:spPr>
          <a:xfrm>
            <a:off x="4160893" y="2778957"/>
            <a:ext cx="522520" cy="350421"/>
          </a:xfrm>
          <a:prstGeom prst="rect">
            <a:avLst/>
          </a:prstGeom>
        </p:spPr>
        <p:txBody>
          <a:bodyPr wrap="square" lIns="0" tIns="0" rIns="0" bIns="0" anchor="ctr" anchorCtr="0">
            <a:spAutoFit/>
          </a:bodyPr>
          <a:lstStyle/>
          <a:p>
            <a:pPr fontAlgn="base">
              <a:spcBef>
                <a:spcPct val="0"/>
              </a:spcBef>
              <a:spcAft>
                <a:spcPct val="0"/>
              </a:spcAft>
            </a:pPr>
            <a:r>
              <a:rPr lang="en-US" sz="1200" b="1" dirty="0" smtClean="0">
                <a:solidFill>
                  <a:srgbClr val="FFFFFF"/>
                </a:solidFill>
                <a:cs typeface="Arial" charset="0"/>
              </a:rPr>
              <a:t>Thin Client</a:t>
            </a:r>
            <a:endParaRPr lang="en-US" sz="1200" b="1" dirty="0">
              <a:solidFill>
                <a:srgbClr val="FFFFFF"/>
              </a:solidFill>
              <a:cs typeface="Arial" charset="0"/>
            </a:endParaRPr>
          </a:p>
        </p:txBody>
      </p:sp>
      <p:sp>
        <p:nvSpPr>
          <p:cNvPr id="16" name="Rectangle 15"/>
          <p:cNvSpPr/>
          <p:nvPr/>
        </p:nvSpPr>
        <p:spPr>
          <a:xfrm>
            <a:off x="1956532" y="1310133"/>
            <a:ext cx="2169517" cy="274983"/>
          </a:xfrm>
          <a:prstGeom prst="rect">
            <a:avLst/>
          </a:prstGeom>
        </p:spPr>
        <p:txBody>
          <a:bodyPr wrap="square">
            <a:spAutoFit/>
          </a:bodyPr>
          <a:lstStyle/>
          <a:p>
            <a:pPr algn="ctr" fontAlgn="base">
              <a:lnSpc>
                <a:spcPct val="90000"/>
              </a:lnSpc>
              <a:spcBef>
                <a:spcPct val="0"/>
              </a:spcBef>
              <a:spcAft>
                <a:spcPct val="0"/>
              </a:spcAft>
            </a:pPr>
            <a:r>
              <a:rPr lang="en-IE" sz="1400" b="1" dirty="0" smtClean="0">
                <a:solidFill>
                  <a:srgbClr val="FFFFFF"/>
                </a:solidFill>
                <a:cs typeface="Arial" charset="0"/>
              </a:rPr>
              <a:t>Display Protocol</a:t>
            </a:r>
            <a:endParaRPr lang="en-US" sz="1400" b="1" dirty="0">
              <a:solidFill>
                <a:srgbClr val="FFFFFF"/>
              </a:solidFill>
              <a:cs typeface="Arial" charset="0"/>
            </a:endParaRPr>
          </a:p>
        </p:txBody>
      </p:sp>
      <p:sp>
        <p:nvSpPr>
          <p:cNvPr id="17" name="TextBox 16"/>
          <p:cNvSpPr txBox="1"/>
          <p:nvPr/>
        </p:nvSpPr>
        <p:spPr>
          <a:xfrm>
            <a:off x="4198811" y="5462776"/>
            <a:ext cx="553811" cy="369332"/>
          </a:xfrm>
          <a:prstGeom prst="rect">
            <a:avLst/>
          </a:prstGeom>
        </p:spPr>
        <p:txBody>
          <a:bodyPr wrap="square" lIns="0" tIns="0" rIns="0" bIns="0" anchor="ctr" anchorCtr="0">
            <a:spAutoFit/>
          </a:bodyPr>
          <a:lstStyle/>
          <a:p>
            <a:pPr fontAlgn="base">
              <a:spcBef>
                <a:spcPct val="0"/>
              </a:spcBef>
              <a:spcAft>
                <a:spcPct val="0"/>
              </a:spcAft>
            </a:pPr>
            <a:r>
              <a:rPr lang="en-US" sz="1200" b="1" dirty="0" smtClean="0">
                <a:solidFill>
                  <a:srgbClr val="FFFFFF"/>
                </a:solidFill>
                <a:cs typeface="Arial" charset="0"/>
              </a:rPr>
              <a:t>Thin Client</a:t>
            </a:r>
            <a:endParaRPr lang="en-US" sz="1200" b="1" dirty="0">
              <a:solidFill>
                <a:srgbClr val="FFFFFF"/>
              </a:solidFill>
              <a:cs typeface="Arial" charset="0"/>
            </a:endParaRPr>
          </a:p>
        </p:txBody>
      </p:sp>
      <p:sp>
        <p:nvSpPr>
          <p:cNvPr id="18" name="Rectangle 17"/>
          <p:cNvSpPr/>
          <p:nvPr/>
        </p:nvSpPr>
        <p:spPr>
          <a:xfrm>
            <a:off x="1946258" y="5617551"/>
            <a:ext cx="2169517" cy="274983"/>
          </a:xfrm>
          <a:prstGeom prst="rect">
            <a:avLst/>
          </a:prstGeom>
        </p:spPr>
        <p:txBody>
          <a:bodyPr wrap="square">
            <a:spAutoFit/>
          </a:bodyPr>
          <a:lstStyle/>
          <a:p>
            <a:pPr algn="ctr" fontAlgn="base">
              <a:lnSpc>
                <a:spcPct val="90000"/>
              </a:lnSpc>
              <a:spcBef>
                <a:spcPct val="0"/>
              </a:spcBef>
              <a:spcAft>
                <a:spcPct val="0"/>
              </a:spcAft>
            </a:pPr>
            <a:r>
              <a:rPr lang="en-IE" sz="1400" b="1" dirty="0" smtClean="0">
                <a:solidFill>
                  <a:srgbClr val="FFFFFF"/>
                </a:solidFill>
                <a:cs typeface="Arial" charset="0"/>
              </a:rPr>
              <a:t>Display Protocol</a:t>
            </a:r>
            <a:endParaRPr lang="en-US" sz="1400" b="1" dirty="0">
              <a:solidFill>
                <a:srgbClr val="FFFFFF"/>
              </a:solidFill>
              <a:cs typeface="Arial" charset="0"/>
            </a:endParaRPr>
          </a:p>
        </p:txBody>
      </p:sp>
      <p:cxnSp>
        <p:nvCxnSpPr>
          <p:cNvPr id="19" name="Straight Connector 18"/>
          <p:cNvCxnSpPr/>
          <p:nvPr/>
        </p:nvCxnSpPr>
        <p:spPr>
          <a:xfrm rot="5400000">
            <a:off x="491309" y="3726919"/>
            <a:ext cx="2683047" cy="0"/>
          </a:xfrm>
          <a:prstGeom prst="line">
            <a:avLst/>
          </a:prstGeom>
          <a:ln w="38100">
            <a:solidFill>
              <a:srgbClr val="CC0000"/>
            </a:solidFill>
            <a:prstDash val="sysDot"/>
          </a:ln>
          <a:effectLst>
            <a:outerShdw blurRad="50800" dist="38100" dir="2700000" algn="tl" rotWithShape="0">
              <a:prstClr val="black">
                <a:alpha val="70000"/>
              </a:prstClr>
            </a:outerShdw>
          </a:effectLst>
        </p:spPr>
        <p:style>
          <a:lnRef idx="1">
            <a:schemeClr val="accent1"/>
          </a:lnRef>
          <a:fillRef idx="0">
            <a:schemeClr val="accent1"/>
          </a:fillRef>
          <a:effectRef idx="0">
            <a:schemeClr val="accent1"/>
          </a:effectRef>
          <a:fontRef idx="minor">
            <a:schemeClr val="tx1"/>
          </a:fontRef>
        </p:style>
      </p:cxnSp>
      <p:sp>
        <p:nvSpPr>
          <p:cNvPr id="20" name="Left-Right Arrow 19"/>
          <p:cNvSpPr/>
          <p:nvPr/>
        </p:nvSpPr>
        <p:spPr>
          <a:xfrm>
            <a:off x="1847461" y="2209028"/>
            <a:ext cx="2367110" cy="394695"/>
          </a:xfrm>
          <a:prstGeom prst="leftRightArrow">
            <a:avLst/>
          </a:prstGeom>
          <a:gradFill>
            <a:gsLst>
              <a:gs pos="0">
                <a:srgbClr val="CBDB2A"/>
              </a:gs>
              <a:gs pos="50000">
                <a:srgbClr val="3EB549"/>
              </a:gs>
              <a:gs pos="100000">
                <a:srgbClr val="02928C"/>
              </a:gs>
            </a:gsLst>
            <a:lin ang="3000000" scaled="0"/>
          </a:gradFill>
          <a:ln>
            <a:noFill/>
          </a:ln>
          <a:effectLst>
            <a:outerShdw blurRad="1270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cxnSp>
        <p:nvCxnSpPr>
          <p:cNvPr id="21" name="Straight Arrow Connector 20"/>
          <p:cNvCxnSpPr/>
          <p:nvPr/>
        </p:nvCxnSpPr>
        <p:spPr>
          <a:xfrm rot="10800000" flipH="1">
            <a:off x="1831703" y="2385396"/>
            <a:ext cx="2367109" cy="1507"/>
          </a:xfrm>
          <a:prstGeom prst="straightConnector1">
            <a:avLst/>
          </a:prstGeom>
          <a:ln w="38100">
            <a:solidFill>
              <a:srgbClr val="CC0000"/>
            </a:solidFill>
            <a:prstDash val="sysDot"/>
            <a:headEnd type="none" w="med" len="med"/>
            <a:tailEnd type="triangle" w="lg" len="lg"/>
          </a:ln>
          <a:effectLst>
            <a:outerShdw blurRad="50800" dist="38100" dir="2700000" algn="tl" rotWithShape="0">
              <a:prstClr val="black">
                <a:alpha val="70000"/>
              </a:prstClr>
            </a:outerShdw>
          </a:effectLst>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2088787" y="1509916"/>
            <a:ext cx="1909558" cy="384721"/>
          </a:xfrm>
          <a:prstGeom prst="rect">
            <a:avLst/>
          </a:prstGeom>
          <a:effectLst/>
        </p:spPr>
        <p:txBody>
          <a:bodyPr wrap="square" lIns="0" tIns="0" rIns="0" bIns="0" anchor="ctr" anchorCtr="0">
            <a:spAutoFit/>
          </a:bodyPr>
          <a:lstStyle/>
          <a:p>
            <a:pPr algn="ctr" fontAlgn="base">
              <a:spcBef>
                <a:spcPct val="0"/>
              </a:spcBef>
              <a:spcAft>
                <a:spcPct val="0"/>
              </a:spcAft>
            </a:pPr>
            <a:r>
              <a:rPr lang="en-IE" sz="1400" b="1" dirty="0">
                <a:solidFill>
                  <a:srgbClr val="FFE429"/>
                </a:solidFill>
                <a:effectLst>
                  <a:outerShdw blurRad="50800" dist="38100" dir="2700000" algn="tl" rotWithShape="0">
                    <a:prstClr val="black">
                      <a:alpha val="40000"/>
                    </a:prstClr>
                  </a:outerShdw>
                </a:effectLst>
                <a:cs typeface="Arial" charset="0"/>
              </a:rPr>
              <a:t>Media </a:t>
            </a:r>
            <a:r>
              <a:rPr lang="en-IE" sz="1400" b="1" dirty="0" smtClean="0">
                <a:solidFill>
                  <a:srgbClr val="FFE429"/>
                </a:solidFill>
                <a:effectLst>
                  <a:outerShdw blurRad="50800" dist="38100" dir="2700000" algn="tl" rotWithShape="0">
                    <a:prstClr val="black">
                      <a:alpha val="40000"/>
                    </a:prstClr>
                  </a:outerShdw>
                </a:effectLst>
                <a:cs typeface="Arial" charset="0"/>
              </a:rPr>
              <a:t>Flow </a:t>
            </a:r>
            <a:r>
              <a:rPr lang="en-IE" sz="1100" b="1" dirty="0" smtClean="0">
                <a:solidFill>
                  <a:srgbClr val="FFE429"/>
                </a:solidFill>
                <a:effectLst>
                  <a:outerShdw blurRad="50800" dist="38100" dir="2700000" algn="tl" rotWithShape="0">
                    <a:prstClr val="black">
                      <a:alpha val="40000"/>
                    </a:prstClr>
                  </a:outerShdw>
                </a:effectLst>
                <a:cs typeface="Arial" charset="0"/>
              </a:rPr>
              <a:t>(desktop/webcam/audio)</a:t>
            </a:r>
            <a:endParaRPr lang="en-US" sz="1400" b="1" dirty="0">
              <a:solidFill>
                <a:srgbClr val="FFE429"/>
              </a:solidFill>
              <a:effectLst>
                <a:outerShdw blurRad="50800" dist="38100" dir="2700000" algn="tl" rotWithShape="0">
                  <a:prstClr val="black">
                    <a:alpha val="40000"/>
                  </a:prstClr>
                </a:outerShdw>
              </a:effectLst>
              <a:cs typeface="Arial" charset="0"/>
            </a:endParaRPr>
          </a:p>
        </p:txBody>
      </p:sp>
      <p:sp>
        <p:nvSpPr>
          <p:cNvPr id="23" name="Rectangle 22"/>
          <p:cNvSpPr/>
          <p:nvPr/>
        </p:nvSpPr>
        <p:spPr>
          <a:xfrm>
            <a:off x="2407281" y="5436967"/>
            <a:ext cx="1247472" cy="204413"/>
          </a:xfrm>
          <a:prstGeom prst="rect">
            <a:avLst/>
          </a:prstGeom>
          <a:effectLst/>
        </p:spPr>
        <p:txBody>
          <a:bodyPr wrap="square" lIns="0" tIns="0" rIns="0" bIns="0" anchor="ctr" anchorCtr="0">
            <a:spAutoFit/>
          </a:bodyPr>
          <a:lstStyle/>
          <a:p>
            <a:pPr algn="ctr" fontAlgn="base">
              <a:spcBef>
                <a:spcPct val="0"/>
              </a:spcBef>
              <a:spcAft>
                <a:spcPct val="0"/>
              </a:spcAft>
            </a:pPr>
            <a:r>
              <a:rPr lang="en-IE" sz="1400" b="1" dirty="0">
                <a:solidFill>
                  <a:srgbClr val="FFE429"/>
                </a:solidFill>
                <a:effectLst>
                  <a:outerShdw blurRad="50800" dist="38100" dir="2700000" algn="tl" rotWithShape="0">
                    <a:prstClr val="black">
                      <a:alpha val="40000"/>
                    </a:prstClr>
                  </a:outerShdw>
                </a:effectLst>
                <a:cs typeface="Arial" charset="0"/>
              </a:rPr>
              <a:t>Media Flow</a:t>
            </a:r>
            <a:endParaRPr lang="en-US" sz="1400" b="1" dirty="0">
              <a:solidFill>
                <a:srgbClr val="FFE429"/>
              </a:solidFill>
              <a:effectLst>
                <a:outerShdw blurRad="50800" dist="38100" dir="2700000" algn="tl" rotWithShape="0">
                  <a:prstClr val="black">
                    <a:alpha val="40000"/>
                  </a:prstClr>
                </a:outerShdw>
              </a:effectLst>
              <a:cs typeface="Arial" charset="0"/>
            </a:endParaRPr>
          </a:p>
        </p:txBody>
      </p:sp>
      <p:pic>
        <p:nvPicPr>
          <p:cNvPr id="24" name="Picture 29"/>
          <p:cNvPicPr>
            <a:picLocks noChangeAspect="1" noChangeArrowheads="1"/>
          </p:cNvPicPr>
          <p:nvPr/>
        </p:nvPicPr>
        <p:blipFill>
          <a:blip r:embed="rId5" cstate="screen"/>
          <a:srcRect/>
          <a:stretch>
            <a:fillRect/>
          </a:stretch>
        </p:blipFill>
        <p:spPr bwMode="auto">
          <a:xfrm>
            <a:off x="1008379" y="3477455"/>
            <a:ext cx="672968" cy="621533"/>
          </a:xfrm>
          <a:prstGeom prst="rect">
            <a:avLst/>
          </a:prstGeom>
          <a:noFill/>
          <a:ln w="9525">
            <a:noFill/>
            <a:miter lim="800000"/>
            <a:headEnd/>
            <a:tailEnd/>
          </a:ln>
          <a:effectLst>
            <a:outerShdw blurRad="88900" dist="63500" dir="2700000" algn="tl" rotWithShape="0">
              <a:prstClr val="black">
                <a:alpha val="40000"/>
              </a:prstClr>
            </a:outerShdw>
          </a:effectLst>
        </p:spPr>
      </p:pic>
      <p:sp>
        <p:nvSpPr>
          <p:cNvPr id="25" name="Rectangle 24"/>
          <p:cNvSpPr/>
          <p:nvPr/>
        </p:nvSpPr>
        <p:spPr>
          <a:xfrm>
            <a:off x="564719" y="1473279"/>
            <a:ext cx="1301710" cy="221599"/>
          </a:xfrm>
          <a:prstGeom prst="rect">
            <a:avLst/>
          </a:prstGeom>
        </p:spPr>
        <p:txBody>
          <a:bodyPr wrap="square" lIns="0" tIns="0" rIns="0" bIns="0" anchor="ctr" anchorCtr="1">
            <a:spAutoFit/>
          </a:bodyPr>
          <a:lstStyle/>
          <a:p>
            <a:pPr indent="-85725" algn="ctr" fontAlgn="base">
              <a:lnSpc>
                <a:spcPct val="90000"/>
              </a:lnSpc>
              <a:spcBef>
                <a:spcPct val="0"/>
              </a:spcBef>
              <a:spcAft>
                <a:spcPct val="0"/>
              </a:spcAft>
            </a:pPr>
            <a:r>
              <a:rPr lang="en-IE" sz="1600" b="1" dirty="0">
                <a:solidFill>
                  <a:srgbClr val="08252E"/>
                </a:solidFill>
                <a:cs typeface="Arial" charset="0"/>
              </a:rPr>
              <a:t>Data </a:t>
            </a:r>
            <a:r>
              <a:rPr lang="en-IE" sz="1600" b="1" dirty="0" smtClean="0">
                <a:solidFill>
                  <a:srgbClr val="08252E"/>
                </a:solidFill>
                <a:cs typeface="Arial" charset="0"/>
              </a:rPr>
              <a:t>Center</a:t>
            </a:r>
            <a:endParaRPr lang="en-IE" sz="1600" b="1" dirty="0">
              <a:solidFill>
                <a:srgbClr val="08252E"/>
              </a:solidFill>
              <a:cs typeface="Arial" charset="0"/>
            </a:endParaRPr>
          </a:p>
        </p:txBody>
      </p:sp>
      <p:cxnSp>
        <p:nvCxnSpPr>
          <p:cNvPr id="28" name="Straight Arrow Connector 27"/>
          <p:cNvCxnSpPr/>
          <p:nvPr/>
        </p:nvCxnSpPr>
        <p:spPr>
          <a:xfrm rot="10800000" flipH="1">
            <a:off x="1831702" y="5067690"/>
            <a:ext cx="2367109" cy="1507"/>
          </a:xfrm>
          <a:prstGeom prst="straightConnector1">
            <a:avLst/>
          </a:prstGeom>
          <a:ln w="38100">
            <a:solidFill>
              <a:srgbClr val="CC0000"/>
            </a:solidFill>
            <a:prstDash val="sysDot"/>
            <a:headEnd type="none" w="med" len="med"/>
            <a:tailEnd type="triangle" w="lg" len="lg"/>
          </a:ln>
          <a:effectLst>
            <a:outerShdw blurRad="50800" dist="38100" dir="2700000" algn="tl" rotWithShape="0">
              <a:prstClr val="black">
                <a:alpha val="70000"/>
              </a:prstClr>
            </a:outerShdw>
          </a:effectLst>
        </p:spPr>
        <p:style>
          <a:lnRef idx="1">
            <a:schemeClr val="accent1"/>
          </a:lnRef>
          <a:fillRef idx="0">
            <a:schemeClr val="accent1"/>
          </a:fillRef>
          <a:effectRef idx="0">
            <a:schemeClr val="accent1"/>
          </a:effectRef>
          <a:fontRef idx="minor">
            <a:schemeClr val="tx1"/>
          </a:fontRef>
        </p:style>
      </p:cxnSp>
      <p:grpSp>
        <p:nvGrpSpPr>
          <p:cNvPr id="12" name="Group 28"/>
          <p:cNvGrpSpPr/>
          <p:nvPr/>
        </p:nvGrpSpPr>
        <p:grpSpPr>
          <a:xfrm>
            <a:off x="512771" y="3147732"/>
            <a:ext cx="1027831" cy="1750681"/>
            <a:chOff x="347768" y="3690635"/>
            <a:chExt cx="1083298" cy="1845156"/>
          </a:xfrm>
        </p:grpSpPr>
        <p:grpSp>
          <p:nvGrpSpPr>
            <p:cNvPr id="26" name="Group 29"/>
            <p:cNvGrpSpPr/>
            <p:nvPr/>
          </p:nvGrpSpPr>
          <p:grpSpPr>
            <a:xfrm>
              <a:off x="355979" y="3690635"/>
              <a:ext cx="1075087" cy="1845156"/>
              <a:chOff x="355979" y="3690635"/>
              <a:chExt cx="1075087" cy="1845156"/>
            </a:xfrm>
          </p:grpSpPr>
          <p:sp>
            <p:nvSpPr>
              <p:cNvPr id="32" name="Rectangle 31"/>
              <p:cNvSpPr/>
              <p:nvPr/>
            </p:nvSpPr>
            <p:spPr>
              <a:xfrm>
                <a:off x="355979" y="3690635"/>
                <a:ext cx="822959" cy="170303"/>
              </a:xfrm>
              <a:prstGeom prst="rect">
                <a:avLst/>
              </a:prstGeom>
            </p:spPr>
            <p:txBody>
              <a:bodyPr wrap="square" lIns="0" tIns="0" rIns="0" bIns="0" anchor="ctr" anchorCtr="0">
                <a:spAutoFit/>
              </a:bodyPr>
              <a:lstStyle/>
              <a:p>
                <a:pPr algn="ctr" fontAlgn="base">
                  <a:spcBef>
                    <a:spcPct val="0"/>
                  </a:spcBef>
                  <a:spcAft>
                    <a:spcPct val="0"/>
                  </a:spcAft>
                </a:pPr>
                <a:r>
                  <a:rPr lang="en-IE" sz="1050" b="1" dirty="0" smtClean="0">
                    <a:solidFill>
                      <a:srgbClr val="08252E"/>
                    </a:solidFill>
                    <a:cs typeface="Arial" charset="0"/>
                  </a:rPr>
                  <a:t>Signalling</a:t>
                </a:r>
                <a:endParaRPr lang="en-IE" sz="1050" b="1" dirty="0">
                  <a:solidFill>
                    <a:srgbClr val="08252E"/>
                  </a:solidFill>
                  <a:cs typeface="Arial" charset="0"/>
                </a:endParaRPr>
              </a:p>
            </p:txBody>
          </p:sp>
          <p:pic>
            <p:nvPicPr>
              <p:cNvPr id="34" name="Picture 4"/>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997679" y="4486454"/>
                <a:ext cx="433387" cy="104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1" name="Rectangle 30"/>
            <p:cNvSpPr/>
            <p:nvPr/>
          </p:nvSpPr>
          <p:spPr>
            <a:xfrm>
              <a:off x="347768" y="4948867"/>
              <a:ext cx="834708" cy="170303"/>
            </a:xfrm>
            <a:prstGeom prst="rect">
              <a:avLst/>
            </a:prstGeom>
          </p:spPr>
          <p:txBody>
            <a:bodyPr wrap="square" lIns="0" tIns="0" rIns="0" bIns="0" anchor="ctr" anchorCtr="0">
              <a:spAutoFit/>
            </a:bodyPr>
            <a:lstStyle/>
            <a:p>
              <a:pPr algn="ctr" fontAlgn="base">
                <a:spcBef>
                  <a:spcPct val="0"/>
                </a:spcBef>
                <a:spcAft>
                  <a:spcPct val="0"/>
                </a:spcAft>
              </a:pPr>
              <a:r>
                <a:rPr lang="en-IE" sz="1050" b="1" dirty="0" smtClean="0">
                  <a:solidFill>
                    <a:srgbClr val="08252E"/>
                  </a:solidFill>
                  <a:cs typeface="Arial" charset="0"/>
                </a:rPr>
                <a:t>Signalling</a:t>
              </a:r>
              <a:endParaRPr lang="en-IE" sz="1050" b="1" dirty="0">
                <a:solidFill>
                  <a:srgbClr val="08252E"/>
                </a:solidFill>
                <a:cs typeface="Arial" charset="0"/>
              </a:endParaRPr>
            </a:p>
          </p:txBody>
        </p:sp>
      </p:grpSp>
      <p:pic>
        <p:nvPicPr>
          <p:cNvPr id="35" name="Picture 4"/>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1119072" y="2694349"/>
            <a:ext cx="411197" cy="995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7" name="Group 63"/>
          <p:cNvGrpSpPr/>
          <p:nvPr/>
        </p:nvGrpSpPr>
        <p:grpSpPr>
          <a:xfrm>
            <a:off x="4683413" y="1907408"/>
            <a:ext cx="1031641" cy="1107583"/>
            <a:chOff x="5343401" y="2160710"/>
            <a:chExt cx="3625372" cy="4858017"/>
          </a:xfrm>
        </p:grpSpPr>
        <p:grpSp>
          <p:nvGrpSpPr>
            <p:cNvPr id="29" name="Group 26"/>
            <p:cNvGrpSpPr/>
            <p:nvPr/>
          </p:nvGrpSpPr>
          <p:grpSpPr>
            <a:xfrm>
              <a:off x="5343401" y="2160710"/>
              <a:ext cx="2847884" cy="3098639"/>
              <a:chOff x="6073584" y="2864791"/>
              <a:chExt cx="3796189" cy="3098640"/>
            </a:xfrm>
          </p:grpSpPr>
          <p:pic>
            <p:nvPicPr>
              <p:cNvPr id="43" name="Picture 42" descr="flatpanelcomputer-copy.png"/>
              <p:cNvPicPr>
                <a:picLocks noChangeAspect="1"/>
              </p:cNvPicPr>
              <p:nvPr/>
            </p:nvPicPr>
            <p:blipFill>
              <a:blip r:embed="rId7" cstate="screen"/>
              <a:stretch>
                <a:fillRect/>
              </a:stretch>
            </p:blipFill>
            <p:spPr>
              <a:xfrm>
                <a:off x="6073584" y="2864791"/>
                <a:ext cx="3796189" cy="3098640"/>
              </a:xfrm>
              <a:prstGeom prst="rect">
                <a:avLst/>
              </a:prstGeom>
            </p:spPr>
          </p:pic>
          <p:pic>
            <p:nvPicPr>
              <p:cNvPr id="44" name="Picture 43" descr="photo.jpg"/>
              <p:cNvPicPr>
                <a:picLocks noChangeAspect="1"/>
              </p:cNvPicPr>
              <p:nvPr/>
            </p:nvPicPr>
            <p:blipFill>
              <a:blip r:embed="rId8" cstate="screen"/>
              <a:srcRect/>
              <a:stretch>
                <a:fillRect/>
              </a:stretch>
            </p:blipFill>
            <p:spPr>
              <a:xfrm rot="5400000">
                <a:off x="6866244" y="2286207"/>
                <a:ext cx="2197540" cy="3556744"/>
              </a:xfrm>
              <a:prstGeom prst="rect">
                <a:avLst/>
              </a:prstGeom>
            </p:spPr>
          </p:pic>
        </p:grpSp>
        <p:pic>
          <p:nvPicPr>
            <p:cNvPr id="42" name="Picture 41" descr="wireless keyboard.png"/>
            <p:cNvPicPr>
              <a:picLocks noChangeAspect="1"/>
            </p:cNvPicPr>
            <p:nvPr/>
          </p:nvPicPr>
          <p:blipFill>
            <a:blip r:embed="rId9" cstate="screen"/>
            <a:srcRect/>
            <a:stretch>
              <a:fillRect/>
            </a:stretch>
          </p:blipFill>
          <p:spPr bwMode="auto">
            <a:xfrm rot="20652644">
              <a:off x="6341147" y="4721305"/>
              <a:ext cx="2627626" cy="2297422"/>
            </a:xfrm>
            <a:prstGeom prst="rect">
              <a:avLst/>
            </a:prstGeom>
            <a:noFill/>
            <a:ln w="9525">
              <a:noFill/>
              <a:miter lim="800000"/>
              <a:headEnd/>
              <a:tailEnd/>
            </a:ln>
            <a:effectLst>
              <a:outerShdw blurRad="63500" dist="38100" dir="5400000" algn="t" rotWithShape="0">
                <a:srgbClr val="000000">
                  <a:alpha val="39999"/>
                </a:srgbClr>
              </a:outerShdw>
            </a:effectLst>
          </p:spPr>
        </p:pic>
      </p:grpSp>
      <p:pic>
        <p:nvPicPr>
          <p:cNvPr id="45" name="Picture 2"/>
          <p:cNvPicPr>
            <a:picLocks noChangeAspect="1" noChangeArrowheads="1"/>
          </p:cNvPicPr>
          <p:nvPr/>
        </p:nvPicPr>
        <p:blipFill>
          <a:blip r:embed="rId10" cstate="screen">
            <a:extLst>
              <a:ext uri="{28A0092B-C50C-407E-A947-70E740481C1C}">
                <a14:useLocalDpi xmlns:a14="http://schemas.microsoft.com/office/drawing/2010/main" val="0"/>
              </a:ext>
            </a:extLst>
          </a:blip>
          <a:srcRect/>
          <a:stretch>
            <a:fillRect/>
          </a:stretch>
        </p:blipFill>
        <p:spPr bwMode="auto">
          <a:xfrm>
            <a:off x="4707548" y="1907408"/>
            <a:ext cx="760411" cy="518131"/>
          </a:xfrm>
          <a:prstGeom prst="rect">
            <a:avLst/>
          </a:prstGeom>
          <a:noFill/>
          <a:ln>
            <a:noFill/>
          </a:ln>
          <a:effectLst>
            <a:outerShdw blurRad="88900" dist="635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0" name="Group 63"/>
          <p:cNvGrpSpPr/>
          <p:nvPr/>
        </p:nvGrpSpPr>
        <p:grpSpPr>
          <a:xfrm>
            <a:off x="4752622" y="4548649"/>
            <a:ext cx="1031641" cy="1107583"/>
            <a:chOff x="5343401" y="2160710"/>
            <a:chExt cx="3625372" cy="4858017"/>
          </a:xfrm>
        </p:grpSpPr>
        <p:grpSp>
          <p:nvGrpSpPr>
            <p:cNvPr id="33" name="Group 26"/>
            <p:cNvGrpSpPr/>
            <p:nvPr/>
          </p:nvGrpSpPr>
          <p:grpSpPr>
            <a:xfrm>
              <a:off x="5343401" y="2160710"/>
              <a:ext cx="2847884" cy="3098639"/>
              <a:chOff x="6073584" y="2864791"/>
              <a:chExt cx="3796189" cy="3098640"/>
            </a:xfrm>
          </p:grpSpPr>
          <p:pic>
            <p:nvPicPr>
              <p:cNvPr id="49" name="Picture 48" descr="flatpanelcomputer-copy.png"/>
              <p:cNvPicPr>
                <a:picLocks noChangeAspect="1"/>
              </p:cNvPicPr>
              <p:nvPr/>
            </p:nvPicPr>
            <p:blipFill>
              <a:blip r:embed="rId7" cstate="screen"/>
              <a:stretch>
                <a:fillRect/>
              </a:stretch>
            </p:blipFill>
            <p:spPr>
              <a:xfrm>
                <a:off x="6073584" y="2864791"/>
                <a:ext cx="3796189" cy="3098640"/>
              </a:xfrm>
              <a:prstGeom prst="rect">
                <a:avLst/>
              </a:prstGeom>
            </p:spPr>
          </p:pic>
          <p:pic>
            <p:nvPicPr>
              <p:cNvPr id="50" name="Picture 49" descr="photo.jpg"/>
              <p:cNvPicPr>
                <a:picLocks noChangeAspect="1"/>
              </p:cNvPicPr>
              <p:nvPr/>
            </p:nvPicPr>
            <p:blipFill>
              <a:blip r:embed="rId8" cstate="screen"/>
              <a:srcRect/>
              <a:stretch>
                <a:fillRect/>
              </a:stretch>
            </p:blipFill>
            <p:spPr>
              <a:xfrm rot="5400000">
                <a:off x="6866244" y="2286207"/>
                <a:ext cx="2197540" cy="3556744"/>
              </a:xfrm>
              <a:prstGeom prst="rect">
                <a:avLst/>
              </a:prstGeom>
            </p:spPr>
          </p:pic>
        </p:grpSp>
        <p:pic>
          <p:nvPicPr>
            <p:cNvPr id="48" name="Picture 47" descr="wireless keyboard.png"/>
            <p:cNvPicPr>
              <a:picLocks noChangeAspect="1"/>
            </p:cNvPicPr>
            <p:nvPr/>
          </p:nvPicPr>
          <p:blipFill>
            <a:blip r:embed="rId9" cstate="screen"/>
            <a:srcRect/>
            <a:stretch>
              <a:fillRect/>
            </a:stretch>
          </p:blipFill>
          <p:spPr bwMode="auto">
            <a:xfrm rot="20652644">
              <a:off x="6341147" y="4721305"/>
              <a:ext cx="2627626" cy="2297422"/>
            </a:xfrm>
            <a:prstGeom prst="rect">
              <a:avLst/>
            </a:prstGeom>
            <a:noFill/>
            <a:ln w="9525">
              <a:noFill/>
              <a:miter lim="800000"/>
              <a:headEnd/>
              <a:tailEnd/>
            </a:ln>
            <a:effectLst>
              <a:outerShdw blurRad="63500" dist="38100" dir="5400000" algn="t" rotWithShape="0">
                <a:srgbClr val="000000">
                  <a:alpha val="39999"/>
                </a:srgbClr>
              </a:outerShdw>
            </a:effectLst>
          </p:spPr>
        </p:pic>
      </p:grpSp>
      <p:pic>
        <p:nvPicPr>
          <p:cNvPr id="51" name="Picture 2"/>
          <p:cNvPicPr>
            <a:picLocks noChangeAspect="1" noChangeArrowheads="1"/>
          </p:cNvPicPr>
          <p:nvPr/>
        </p:nvPicPr>
        <p:blipFill>
          <a:blip r:embed="rId10" cstate="screen">
            <a:extLst>
              <a:ext uri="{28A0092B-C50C-407E-A947-70E740481C1C}">
                <a14:useLocalDpi xmlns:a14="http://schemas.microsoft.com/office/drawing/2010/main" val="0"/>
              </a:ext>
            </a:extLst>
          </a:blip>
          <a:srcRect/>
          <a:stretch>
            <a:fillRect/>
          </a:stretch>
        </p:blipFill>
        <p:spPr bwMode="auto">
          <a:xfrm>
            <a:off x="4771582" y="4567043"/>
            <a:ext cx="760411" cy="518131"/>
          </a:xfrm>
          <a:prstGeom prst="rect">
            <a:avLst/>
          </a:prstGeom>
          <a:noFill/>
          <a:ln>
            <a:noFill/>
          </a:ln>
          <a:effectLst>
            <a:outerShdw blurRad="88900" dist="635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51" descr="Device.png"/>
          <p:cNvPicPr>
            <a:picLocks noChangeAspect="1"/>
          </p:cNvPicPr>
          <p:nvPr/>
        </p:nvPicPr>
        <p:blipFill>
          <a:blip r:embed="rId11" cstate="screen"/>
          <a:stretch>
            <a:fillRect/>
          </a:stretch>
        </p:blipFill>
        <p:spPr>
          <a:xfrm>
            <a:off x="4316839" y="2098670"/>
            <a:ext cx="366574" cy="686493"/>
          </a:xfrm>
          <a:prstGeom prst="rect">
            <a:avLst/>
          </a:prstGeom>
        </p:spPr>
      </p:pic>
      <p:pic>
        <p:nvPicPr>
          <p:cNvPr id="53" name="Picture 52" descr="Device.png"/>
          <p:cNvPicPr>
            <a:picLocks noChangeAspect="1"/>
          </p:cNvPicPr>
          <p:nvPr/>
        </p:nvPicPr>
        <p:blipFill>
          <a:blip r:embed="rId11" cstate="screen"/>
          <a:stretch>
            <a:fillRect/>
          </a:stretch>
        </p:blipFill>
        <p:spPr>
          <a:xfrm>
            <a:off x="4316839" y="4747922"/>
            <a:ext cx="366574" cy="686493"/>
          </a:xfrm>
          <a:prstGeom prst="rect">
            <a:avLst/>
          </a:prstGeom>
        </p:spPr>
      </p:pic>
      <p:sp>
        <p:nvSpPr>
          <p:cNvPr id="55" name="Can 54"/>
          <p:cNvSpPr/>
          <p:nvPr/>
        </p:nvSpPr>
        <p:spPr>
          <a:xfrm rot="5400000">
            <a:off x="2777878" y="1555643"/>
            <a:ext cx="521353" cy="1669597"/>
          </a:xfrm>
          <a:prstGeom prst="can">
            <a:avLst/>
          </a:prstGeom>
          <a:noFill/>
          <a:ln w="38100">
            <a:solidFill>
              <a:schemeClr val="tx1">
                <a:lumMod val="20000"/>
                <a:lumOff val="80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56" name="Can 55"/>
          <p:cNvSpPr/>
          <p:nvPr/>
        </p:nvSpPr>
        <p:spPr>
          <a:xfrm rot="5400000">
            <a:off x="2776168" y="4235446"/>
            <a:ext cx="521354" cy="1669597"/>
          </a:xfrm>
          <a:prstGeom prst="can">
            <a:avLst/>
          </a:prstGeom>
          <a:noFill/>
          <a:ln w="38100">
            <a:solidFill>
              <a:schemeClr val="tx1">
                <a:lumMod val="20000"/>
                <a:lumOff val="80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cxnSp>
        <p:nvCxnSpPr>
          <p:cNvPr id="58" name="Straight Arrow Connector 57"/>
          <p:cNvCxnSpPr/>
          <p:nvPr/>
        </p:nvCxnSpPr>
        <p:spPr>
          <a:xfrm>
            <a:off x="3031017" y="1930438"/>
            <a:ext cx="0" cy="408086"/>
          </a:xfrm>
          <a:prstGeom prst="straightConnector1">
            <a:avLst/>
          </a:prstGeom>
          <a:ln w="19050">
            <a:solidFill>
              <a:schemeClr val="tx1">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V="1">
            <a:off x="3031016" y="5114272"/>
            <a:ext cx="0" cy="391364"/>
          </a:xfrm>
          <a:prstGeom prst="straightConnector1">
            <a:avLst/>
          </a:prstGeom>
          <a:ln w="19050">
            <a:solidFill>
              <a:schemeClr val="tx1">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61" name="Picture 2" descr="http://www.logitech.com/assets/19591/19591.png"/>
          <p:cNvPicPr>
            <a:picLocks noChangeAspect="1" noChangeArrowheads="1"/>
          </p:cNvPicPr>
          <p:nvPr/>
        </p:nvPicPr>
        <p:blipFill>
          <a:blip r:embed="rId12" cstate="print"/>
          <a:srcRect/>
          <a:stretch>
            <a:fillRect/>
          </a:stretch>
        </p:blipFill>
        <p:spPr bwMode="auto">
          <a:xfrm>
            <a:off x="4632568" y="1587531"/>
            <a:ext cx="466311" cy="431769"/>
          </a:xfrm>
          <a:prstGeom prst="rect">
            <a:avLst/>
          </a:prstGeom>
          <a:noFill/>
        </p:spPr>
      </p:pic>
      <p:pic>
        <p:nvPicPr>
          <p:cNvPr id="62" name="Picture 2" descr="http://www.logitech.com/assets/19591/19591.png"/>
          <p:cNvPicPr>
            <a:picLocks noChangeAspect="1" noChangeArrowheads="1"/>
          </p:cNvPicPr>
          <p:nvPr/>
        </p:nvPicPr>
        <p:blipFill>
          <a:blip r:embed="rId12" cstate="print"/>
          <a:srcRect/>
          <a:stretch>
            <a:fillRect/>
          </a:stretch>
        </p:blipFill>
        <p:spPr bwMode="auto">
          <a:xfrm>
            <a:off x="4661680" y="4246787"/>
            <a:ext cx="466311" cy="431769"/>
          </a:xfrm>
          <a:prstGeom prst="rect">
            <a:avLst/>
          </a:prstGeom>
          <a:noFill/>
        </p:spPr>
      </p:pic>
      <p:sp>
        <p:nvSpPr>
          <p:cNvPr id="65" name="TextBox 64"/>
          <p:cNvSpPr txBox="1"/>
          <p:nvPr/>
        </p:nvSpPr>
        <p:spPr>
          <a:xfrm>
            <a:off x="2664426" y="2600497"/>
            <a:ext cx="851515" cy="307777"/>
          </a:xfrm>
          <a:prstGeom prst="rect">
            <a:avLst/>
          </a:prstGeom>
          <a:noFill/>
        </p:spPr>
        <p:txBody>
          <a:bodyPr wrap="none" rtlCol="0">
            <a:spAutoFit/>
          </a:bodyPr>
          <a:lstStyle/>
          <a:p>
            <a:r>
              <a:rPr lang="en-US" sz="1400" dirty="0" smtClean="0">
                <a:solidFill>
                  <a:srgbClr val="FF0000"/>
                </a:solidFill>
              </a:rPr>
              <a:t>xx Mbps</a:t>
            </a:r>
            <a:endParaRPr lang="en-US" sz="1400" dirty="0">
              <a:solidFill>
                <a:srgbClr val="FF0000"/>
              </a:solidFill>
            </a:endParaRPr>
          </a:p>
        </p:txBody>
      </p:sp>
      <p:sp>
        <p:nvSpPr>
          <p:cNvPr id="66" name="TextBox 65"/>
          <p:cNvSpPr txBox="1"/>
          <p:nvPr/>
        </p:nvSpPr>
        <p:spPr>
          <a:xfrm>
            <a:off x="2662716" y="4520025"/>
            <a:ext cx="851515" cy="307777"/>
          </a:xfrm>
          <a:prstGeom prst="rect">
            <a:avLst/>
          </a:prstGeom>
          <a:noFill/>
        </p:spPr>
        <p:txBody>
          <a:bodyPr wrap="none" rtlCol="0">
            <a:spAutoFit/>
          </a:bodyPr>
          <a:lstStyle/>
          <a:p>
            <a:r>
              <a:rPr lang="en-US" sz="1400" dirty="0" smtClean="0">
                <a:solidFill>
                  <a:srgbClr val="FF0000"/>
                </a:solidFill>
              </a:rPr>
              <a:t>xx Mbps</a:t>
            </a:r>
            <a:endParaRPr lang="en-US" sz="1400" dirty="0">
              <a:solidFill>
                <a:srgbClr val="FF0000"/>
              </a:solidFill>
            </a:endParaRPr>
          </a:p>
        </p:txBody>
      </p:sp>
    </p:spTree>
    <p:extLst>
      <p:ext uri="{BB962C8B-B14F-4D97-AF65-F5344CB8AC3E}">
        <p14:creationId xmlns:p14="http://schemas.microsoft.com/office/powerpoint/2010/main" val="1294515909"/>
      </p:ext>
    </p:extLst>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ounded Rectangle 68"/>
          <p:cNvSpPr/>
          <p:nvPr/>
        </p:nvSpPr>
        <p:spPr>
          <a:xfrm>
            <a:off x="208920" y="1411490"/>
            <a:ext cx="1684737" cy="4555464"/>
          </a:xfrm>
          <a:prstGeom prst="roundRect">
            <a:avLst>
              <a:gd name="adj" fmla="val 8704"/>
            </a:avLst>
          </a:prstGeom>
          <a:solidFill>
            <a:srgbClr val="C0C0C4"/>
          </a:solidFill>
          <a:ln>
            <a:noFill/>
          </a:ln>
          <a:effectLst>
            <a:outerShdw blurRad="127000" dist="88900" dir="2700000" algn="tl" rotWithShape="0">
              <a:schemeClr val="bg1">
                <a:alpha val="0"/>
              </a:schemeClr>
            </a:outerShdw>
          </a:effectLst>
          <a:scene3d>
            <a:camera prst="orthographicFront"/>
            <a:lightRig rig="balanced" dir="t"/>
          </a:scene3d>
          <a:sp3d>
            <a:bevelT w="50800" h="50800"/>
            <a:bevelB w="508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0" name="Rectangle 69"/>
          <p:cNvSpPr/>
          <p:nvPr/>
        </p:nvSpPr>
        <p:spPr>
          <a:xfrm>
            <a:off x="400335" y="1840194"/>
            <a:ext cx="1301710" cy="215444"/>
          </a:xfrm>
          <a:prstGeom prst="rect">
            <a:avLst/>
          </a:prstGeom>
        </p:spPr>
        <p:txBody>
          <a:bodyPr wrap="square" lIns="0" tIns="0" rIns="0" bIns="0" anchor="ctr" anchorCtr="1">
            <a:spAutoFit/>
          </a:bodyPr>
          <a:lstStyle/>
          <a:p>
            <a:pPr algn="ctr" fontAlgn="base">
              <a:spcBef>
                <a:spcPct val="0"/>
              </a:spcBef>
              <a:spcAft>
                <a:spcPct val="0"/>
              </a:spcAft>
            </a:pPr>
            <a:r>
              <a:rPr lang="en-IE" sz="1400" b="1" dirty="0" smtClean="0">
                <a:solidFill>
                  <a:srgbClr val="08252E"/>
                </a:solidFill>
                <a:cs typeface="Arial" charset="0"/>
              </a:rPr>
              <a:t>Virtual Desktop</a:t>
            </a:r>
            <a:endParaRPr lang="en-US" sz="1400" b="1" dirty="0">
              <a:solidFill>
                <a:srgbClr val="08252E"/>
              </a:solidFill>
              <a:cs typeface="Arial" charset="0"/>
            </a:endParaRPr>
          </a:p>
        </p:txBody>
      </p:sp>
      <p:sp>
        <p:nvSpPr>
          <p:cNvPr id="71" name="Rectangle 70"/>
          <p:cNvSpPr/>
          <p:nvPr/>
        </p:nvSpPr>
        <p:spPr>
          <a:xfrm>
            <a:off x="461979" y="5613135"/>
            <a:ext cx="1301710" cy="215444"/>
          </a:xfrm>
          <a:prstGeom prst="rect">
            <a:avLst/>
          </a:prstGeom>
        </p:spPr>
        <p:txBody>
          <a:bodyPr wrap="square" lIns="0" tIns="0" rIns="0" bIns="0" anchor="ctr" anchorCtr="1">
            <a:spAutoFit/>
          </a:bodyPr>
          <a:lstStyle/>
          <a:p>
            <a:pPr algn="ctr" fontAlgn="base">
              <a:spcBef>
                <a:spcPct val="0"/>
              </a:spcBef>
              <a:spcAft>
                <a:spcPct val="0"/>
              </a:spcAft>
            </a:pPr>
            <a:r>
              <a:rPr lang="en-IE" sz="1400" b="1" dirty="0">
                <a:solidFill>
                  <a:srgbClr val="08252E"/>
                </a:solidFill>
                <a:cs typeface="Arial" charset="0"/>
              </a:rPr>
              <a:t>Virtual Desktop</a:t>
            </a:r>
            <a:endParaRPr lang="en-US" sz="1400" b="1" dirty="0">
              <a:solidFill>
                <a:srgbClr val="08252E"/>
              </a:solidFill>
              <a:cs typeface="Arial" charset="0"/>
            </a:endParaRPr>
          </a:p>
        </p:txBody>
      </p:sp>
      <p:sp>
        <p:nvSpPr>
          <p:cNvPr id="73" name="Rectangle 72"/>
          <p:cNvSpPr/>
          <p:nvPr/>
        </p:nvSpPr>
        <p:spPr>
          <a:xfrm>
            <a:off x="217979" y="3556055"/>
            <a:ext cx="650855" cy="338554"/>
          </a:xfrm>
          <a:prstGeom prst="rect">
            <a:avLst/>
          </a:prstGeom>
        </p:spPr>
        <p:txBody>
          <a:bodyPr wrap="square" lIns="0" tIns="0" rIns="0" bIns="0" anchor="ctr" anchorCtr="1">
            <a:spAutoFit/>
          </a:bodyPr>
          <a:lstStyle/>
          <a:p>
            <a:pPr algn="ctr" fontAlgn="base">
              <a:spcBef>
                <a:spcPct val="0"/>
              </a:spcBef>
              <a:spcAft>
                <a:spcPct val="0"/>
              </a:spcAft>
            </a:pPr>
            <a:r>
              <a:rPr lang="en-IE" sz="1100" b="1" dirty="0" smtClean="0">
                <a:solidFill>
                  <a:srgbClr val="08252E"/>
                </a:solidFill>
                <a:cs typeface="Arial" charset="0"/>
              </a:rPr>
              <a:t>Call</a:t>
            </a:r>
            <a:br>
              <a:rPr lang="en-IE" sz="1100" b="1" dirty="0" smtClean="0">
                <a:solidFill>
                  <a:srgbClr val="08252E"/>
                </a:solidFill>
                <a:cs typeface="Arial" charset="0"/>
              </a:rPr>
            </a:br>
            <a:r>
              <a:rPr lang="en-IE" sz="1100" b="1" dirty="0" smtClean="0">
                <a:solidFill>
                  <a:srgbClr val="08252E"/>
                </a:solidFill>
                <a:cs typeface="Arial" charset="0"/>
              </a:rPr>
              <a:t>Manager</a:t>
            </a:r>
            <a:endParaRPr lang="en-US" sz="1100" b="1" dirty="0">
              <a:solidFill>
                <a:srgbClr val="08252E"/>
              </a:solidFill>
              <a:cs typeface="Arial" charset="0"/>
            </a:endParaRPr>
          </a:p>
        </p:txBody>
      </p:sp>
      <p:sp>
        <p:nvSpPr>
          <p:cNvPr id="75" name="Rectangle 74"/>
          <p:cNvSpPr/>
          <p:nvPr/>
        </p:nvSpPr>
        <p:spPr>
          <a:xfrm>
            <a:off x="420883" y="1524649"/>
            <a:ext cx="1301710" cy="221599"/>
          </a:xfrm>
          <a:prstGeom prst="rect">
            <a:avLst/>
          </a:prstGeom>
        </p:spPr>
        <p:txBody>
          <a:bodyPr wrap="square" lIns="0" tIns="0" rIns="0" bIns="0" anchor="ctr" anchorCtr="1">
            <a:spAutoFit/>
          </a:bodyPr>
          <a:lstStyle/>
          <a:p>
            <a:pPr indent="-85725" algn="ctr" fontAlgn="base">
              <a:lnSpc>
                <a:spcPct val="90000"/>
              </a:lnSpc>
              <a:spcBef>
                <a:spcPct val="0"/>
              </a:spcBef>
              <a:spcAft>
                <a:spcPct val="0"/>
              </a:spcAft>
            </a:pPr>
            <a:r>
              <a:rPr lang="en-IE" sz="1600" b="1" dirty="0">
                <a:solidFill>
                  <a:srgbClr val="08252E"/>
                </a:solidFill>
                <a:cs typeface="Arial" charset="0"/>
              </a:rPr>
              <a:t>Data </a:t>
            </a:r>
            <a:r>
              <a:rPr lang="en-IE" sz="1600" b="1" dirty="0" smtClean="0">
                <a:solidFill>
                  <a:srgbClr val="08252E"/>
                </a:solidFill>
                <a:cs typeface="Arial" charset="0"/>
              </a:rPr>
              <a:t>Center</a:t>
            </a:r>
            <a:endParaRPr lang="en-IE" sz="1600" b="1" dirty="0">
              <a:solidFill>
                <a:srgbClr val="08252E"/>
              </a:solidFill>
              <a:cs typeface="Arial" charset="0"/>
            </a:endParaRPr>
          </a:p>
        </p:txBody>
      </p:sp>
      <p:pic>
        <p:nvPicPr>
          <p:cNvPr id="15"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521650" y="2054433"/>
            <a:ext cx="1133696" cy="913235"/>
          </a:xfrm>
          <a:prstGeom prst="rect">
            <a:avLst/>
          </a:prstGeom>
          <a:noFill/>
          <a:ln>
            <a:noFill/>
          </a:ln>
          <a:effectLst>
            <a:outerShdw blurRad="88900" dist="635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521650" y="4657264"/>
            <a:ext cx="1133696" cy="913235"/>
          </a:xfrm>
          <a:prstGeom prst="rect">
            <a:avLst/>
          </a:prstGeom>
          <a:noFill/>
          <a:ln>
            <a:noFill/>
          </a:ln>
          <a:effectLst>
            <a:outerShdw blurRad="88900" dist="635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6497" name="Title 1"/>
          <p:cNvSpPr>
            <a:spLocks noGrp="1"/>
          </p:cNvSpPr>
          <p:nvPr>
            <p:ph type="title"/>
          </p:nvPr>
        </p:nvSpPr>
        <p:spPr>
          <a:xfrm>
            <a:off x="229702" y="288289"/>
            <a:ext cx="8588861" cy="838200"/>
          </a:xfrm>
        </p:spPr>
        <p:txBody>
          <a:bodyPr/>
          <a:lstStyle/>
          <a:p>
            <a:r>
              <a:rPr lang="en-US" dirty="0" smtClean="0">
                <a:gradFill>
                  <a:gsLst>
                    <a:gs pos="0">
                      <a:srgbClr val="00B2F0"/>
                    </a:gs>
                    <a:gs pos="44000">
                      <a:srgbClr val="40FFFE"/>
                    </a:gs>
                    <a:gs pos="100000">
                      <a:srgbClr val="96CA4B"/>
                    </a:gs>
                  </a:gsLst>
                  <a:lin ang="4800000" scaled="0"/>
                </a:gradFill>
              </a:rPr>
              <a:t>Next Generation Virtual Workspace</a:t>
            </a:r>
            <a:br>
              <a:rPr lang="en-US" dirty="0" smtClean="0">
                <a:gradFill>
                  <a:gsLst>
                    <a:gs pos="0">
                      <a:srgbClr val="00B2F0"/>
                    </a:gs>
                    <a:gs pos="44000">
                      <a:srgbClr val="40FFFE"/>
                    </a:gs>
                    <a:gs pos="100000">
                      <a:srgbClr val="96CA4B"/>
                    </a:gs>
                  </a:gsLst>
                  <a:lin ang="4800000" scaled="0"/>
                </a:gradFill>
              </a:rPr>
            </a:br>
            <a:r>
              <a:rPr lang="en-US" sz="2800" dirty="0" smtClean="0">
                <a:gradFill>
                  <a:gsLst>
                    <a:gs pos="0">
                      <a:srgbClr val="00B2F0"/>
                    </a:gs>
                    <a:gs pos="44000">
                      <a:srgbClr val="40FFFE"/>
                    </a:gs>
                    <a:gs pos="100000">
                      <a:srgbClr val="96CA4B"/>
                    </a:gs>
                  </a:gsLst>
                  <a:lin ang="4800000" scaled="0"/>
                </a:gradFill>
              </a:rPr>
              <a:t>Unifying virtual desktop, voice, video</a:t>
            </a:r>
            <a:endParaRPr lang="en-US" sz="1800" dirty="0" smtClean="0">
              <a:solidFill>
                <a:srgbClr val="C0504D"/>
              </a:solidFill>
            </a:endParaRPr>
          </a:p>
        </p:txBody>
      </p:sp>
      <p:sp>
        <p:nvSpPr>
          <p:cNvPr id="62" name="Rectangle 61"/>
          <p:cNvSpPr/>
          <p:nvPr/>
        </p:nvSpPr>
        <p:spPr>
          <a:xfrm>
            <a:off x="1858614" y="1726364"/>
            <a:ext cx="2286595" cy="424732"/>
          </a:xfrm>
          <a:prstGeom prst="rect">
            <a:avLst/>
          </a:prstGeom>
        </p:spPr>
        <p:txBody>
          <a:bodyPr wrap="square">
            <a:spAutoFit/>
          </a:bodyPr>
          <a:lstStyle/>
          <a:p>
            <a:pPr algn="ctr" rtl="0" fontAlgn="base">
              <a:lnSpc>
                <a:spcPct val="90000"/>
              </a:lnSpc>
              <a:spcBef>
                <a:spcPct val="0"/>
              </a:spcBef>
              <a:spcAft>
                <a:spcPct val="0"/>
              </a:spcAft>
            </a:pPr>
            <a:r>
              <a:rPr lang="en-IE" sz="1200" b="1" kern="1200" dirty="0" smtClean="0">
                <a:solidFill>
                  <a:srgbClr val="FFFFFF"/>
                </a:solidFill>
                <a:latin typeface="Arial"/>
                <a:ea typeface="+mn-ea"/>
                <a:cs typeface="Arial" charset="0"/>
              </a:rPr>
              <a:t>Display Protocol</a:t>
            </a:r>
            <a:br>
              <a:rPr lang="en-IE" sz="1200" b="1" kern="1200" dirty="0" smtClean="0">
                <a:solidFill>
                  <a:srgbClr val="FFFFFF"/>
                </a:solidFill>
                <a:latin typeface="Arial"/>
                <a:ea typeface="+mn-ea"/>
                <a:cs typeface="Arial" charset="0"/>
              </a:rPr>
            </a:br>
            <a:r>
              <a:rPr lang="en-IE" sz="1200" b="1" kern="1200" dirty="0" smtClean="0">
                <a:solidFill>
                  <a:srgbClr val="FFFFFF"/>
                </a:solidFill>
                <a:latin typeface="Arial"/>
                <a:ea typeface="+mn-ea"/>
                <a:cs typeface="Arial" charset="0"/>
              </a:rPr>
              <a:t>(WAN Optimized)</a:t>
            </a:r>
            <a:endParaRPr lang="en-US" sz="1200" b="1" kern="1200" dirty="0">
              <a:solidFill>
                <a:srgbClr val="FFFFFF"/>
              </a:solidFill>
              <a:latin typeface="Arial"/>
              <a:ea typeface="+mn-ea"/>
              <a:cs typeface="Arial" charset="0"/>
            </a:endParaRPr>
          </a:p>
        </p:txBody>
      </p:sp>
      <p:sp>
        <p:nvSpPr>
          <p:cNvPr id="91" name="Rectangle 90"/>
          <p:cNvSpPr/>
          <p:nvPr/>
        </p:nvSpPr>
        <p:spPr>
          <a:xfrm>
            <a:off x="1858614" y="5402002"/>
            <a:ext cx="2286595" cy="424732"/>
          </a:xfrm>
          <a:prstGeom prst="rect">
            <a:avLst/>
          </a:prstGeom>
        </p:spPr>
        <p:txBody>
          <a:bodyPr wrap="square">
            <a:spAutoFit/>
          </a:bodyPr>
          <a:lstStyle/>
          <a:p>
            <a:pPr algn="ctr" rtl="0" fontAlgn="base">
              <a:lnSpc>
                <a:spcPct val="90000"/>
              </a:lnSpc>
              <a:spcBef>
                <a:spcPct val="0"/>
              </a:spcBef>
              <a:spcAft>
                <a:spcPct val="0"/>
              </a:spcAft>
            </a:pPr>
            <a:r>
              <a:rPr lang="en-IE" sz="1200" b="1" kern="1200" dirty="0" smtClean="0">
                <a:solidFill>
                  <a:srgbClr val="FFFFFF"/>
                </a:solidFill>
                <a:latin typeface="Arial"/>
                <a:ea typeface="+mn-ea"/>
                <a:cs typeface="Arial" charset="0"/>
              </a:rPr>
              <a:t>Display Protocol</a:t>
            </a:r>
          </a:p>
          <a:p>
            <a:pPr algn="ctr" fontAlgn="base">
              <a:lnSpc>
                <a:spcPct val="90000"/>
              </a:lnSpc>
              <a:spcBef>
                <a:spcPct val="0"/>
              </a:spcBef>
              <a:spcAft>
                <a:spcPct val="0"/>
              </a:spcAft>
            </a:pPr>
            <a:r>
              <a:rPr lang="en-IE" sz="1200" b="1" dirty="0" smtClean="0">
                <a:solidFill>
                  <a:srgbClr val="FFFFFF"/>
                </a:solidFill>
                <a:cs typeface="Arial" charset="0"/>
              </a:rPr>
              <a:t>(WAN Optimized)</a:t>
            </a:r>
            <a:endParaRPr lang="en-US" sz="1200" b="1" kern="1200" dirty="0">
              <a:solidFill>
                <a:srgbClr val="FFFFFF"/>
              </a:solidFill>
              <a:latin typeface="Arial"/>
              <a:ea typeface="+mn-ea"/>
              <a:cs typeface="Arial" charset="0"/>
            </a:endParaRPr>
          </a:p>
        </p:txBody>
      </p:sp>
      <p:pic>
        <p:nvPicPr>
          <p:cNvPr id="72" name="Picture 3" descr="C:\Documents and Settings\surmenet\Desktop\device icons\device icons\Device_XT30_3149_unknown_64.png"/>
          <p:cNvPicPr>
            <a:picLocks noChangeAspect="1" noChangeArrowheads="1"/>
          </p:cNvPicPr>
          <p:nvPr/>
        </p:nvPicPr>
        <p:blipFill>
          <a:blip r:embed="rId4" cstate="screen"/>
          <a:srcRect/>
          <a:stretch>
            <a:fillRect/>
          </a:stretch>
        </p:blipFill>
        <p:spPr bwMode="auto">
          <a:xfrm>
            <a:off x="863600" y="3465051"/>
            <a:ext cx="609600" cy="609600"/>
          </a:xfrm>
          <a:prstGeom prst="rect">
            <a:avLst/>
          </a:prstGeom>
          <a:noFill/>
          <a:effectLst>
            <a:outerShdw blurRad="63500" sx="102000" sy="102000" algn="ctr" rotWithShape="0">
              <a:prstClr val="black">
                <a:alpha val="40000"/>
              </a:prstClr>
            </a:outerShdw>
          </a:effectLst>
        </p:spPr>
      </p:pic>
      <p:sp>
        <p:nvSpPr>
          <p:cNvPr id="74" name="Content Placeholder 5"/>
          <p:cNvSpPr txBox="1">
            <a:spLocks/>
          </p:cNvSpPr>
          <p:nvPr/>
        </p:nvSpPr>
        <p:spPr>
          <a:xfrm>
            <a:off x="5783650" y="1126489"/>
            <a:ext cx="3206589" cy="5343001"/>
          </a:xfrm>
          <a:prstGeom prst="rect">
            <a:avLst/>
          </a:prstGeom>
        </p:spPr>
        <p:txBody>
          <a:bodyPr wrap="square">
            <a:spAutoFit/>
          </a:bodyPr>
          <a:lstStyle/>
          <a:p>
            <a:pPr marL="168275" lvl="0" indent="-168275">
              <a:lnSpc>
                <a:spcPct val="90000"/>
              </a:lnSpc>
              <a:spcBef>
                <a:spcPts val="1200"/>
              </a:spcBef>
              <a:buClr>
                <a:schemeClr val="tx2"/>
              </a:buClr>
              <a:buSzPct val="90000"/>
            </a:pPr>
            <a:r>
              <a:rPr lang="en-US" b="1" dirty="0" smtClean="0">
                <a:solidFill>
                  <a:schemeClr val="accent6"/>
                </a:solidFill>
                <a:latin typeface="+mj-lt"/>
              </a:rPr>
              <a:t>VXI</a:t>
            </a:r>
          </a:p>
          <a:p>
            <a:pPr marL="168275" lvl="0" indent="-168275">
              <a:lnSpc>
                <a:spcPct val="90000"/>
              </a:lnSpc>
              <a:spcBef>
                <a:spcPts val="1200"/>
              </a:spcBef>
              <a:buClr>
                <a:schemeClr val="tx2"/>
              </a:buClr>
              <a:buSzPct val="90000"/>
              <a:buFont typeface="Arial"/>
              <a:buChar char="•"/>
            </a:pPr>
            <a:r>
              <a:rPr lang="en-US" sz="1400" dirty="0" smtClean="0">
                <a:solidFill>
                  <a:schemeClr val="accent6"/>
                </a:solidFill>
                <a:latin typeface="+mj-lt"/>
              </a:rPr>
              <a:t>User interacts with “soft client” </a:t>
            </a:r>
            <a:br>
              <a:rPr lang="en-US" sz="1400" dirty="0" smtClean="0">
                <a:solidFill>
                  <a:schemeClr val="accent6"/>
                </a:solidFill>
                <a:latin typeface="+mj-lt"/>
              </a:rPr>
            </a:br>
            <a:r>
              <a:rPr lang="en-US" sz="1400" dirty="0" smtClean="0">
                <a:solidFill>
                  <a:schemeClr val="accent6"/>
                </a:solidFill>
                <a:latin typeface="+mj-lt"/>
              </a:rPr>
              <a:t>on virtual desktop in data center</a:t>
            </a:r>
          </a:p>
          <a:p>
            <a:pPr marL="168275" lvl="0" indent="-168275">
              <a:lnSpc>
                <a:spcPct val="90000"/>
              </a:lnSpc>
              <a:spcBef>
                <a:spcPts val="1200"/>
              </a:spcBef>
              <a:buClr>
                <a:schemeClr val="tx2"/>
              </a:buClr>
              <a:buSzPct val="90000"/>
              <a:buFont typeface="Arial" pitchFamily="34" charset="0"/>
              <a:buChar char="•"/>
            </a:pPr>
            <a:r>
              <a:rPr lang="en-US" sz="1400" dirty="0" smtClean="0">
                <a:solidFill>
                  <a:schemeClr val="accent6"/>
                </a:solidFill>
                <a:latin typeface="+mj-lt"/>
              </a:rPr>
              <a:t>Endpoint intelligently routes </a:t>
            </a:r>
            <a:br>
              <a:rPr lang="en-US" sz="1400" dirty="0" smtClean="0">
                <a:solidFill>
                  <a:schemeClr val="accent6"/>
                </a:solidFill>
                <a:latin typeface="+mj-lt"/>
              </a:rPr>
            </a:br>
            <a:r>
              <a:rPr lang="en-US" sz="1400" dirty="0" smtClean="0">
                <a:solidFill>
                  <a:schemeClr val="accent6"/>
                </a:solidFill>
                <a:latin typeface="+mj-lt"/>
              </a:rPr>
              <a:t>local client-to-client streaming </a:t>
            </a:r>
            <a:br>
              <a:rPr lang="en-US" sz="1400" dirty="0" smtClean="0">
                <a:solidFill>
                  <a:schemeClr val="accent6"/>
                </a:solidFill>
                <a:latin typeface="+mj-lt"/>
              </a:rPr>
            </a:br>
            <a:r>
              <a:rPr lang="en-US" sz="1400" dirty="0" smtClean="0">
                <a:solidFill>
                  <a:schemeClr val="accent6"/>
                </a:solidFill>
                <a:latin typeface="+mj-lt"/>
              </a:rPr>
              <a:t>of video / voice </a:t>
            </a:r>
          </a:p>
          <a:p>
            <a:pPr marL="168275" lvl="0" indent="-168275">
              <a:lnSpc>
                <a:spcPct val="90000"/>
              </a:lnSpc>
              <a:spcBef>
                <a:spcPts val="1200"/>
              </a:spcBef>
              <a:buClr>
                <a:schemeClr val="tx2"/>
              </a:buClr>
              <a:buSzPct val="90000"/>
              <a:buFont typeface="Arial" pitchFamily="34" charset="0"/>
              <a:buChar char="•"/>
            </a:pPr>
            <a:r>
              <a:rPr lang="en-US" sz="1400" dirty="0" smtClean="0">
                <a:solidFill>
                  <a:schemeClr val="accent6"/>
                </a:solidFill>
                <a:latin typeface="+mj-lt"/>
              </a:rPr>
              <a:t>WAN Optimization improves performance</a:t>
            </a:r>
          </a:p>
          <a:p>
            <a:pPr marL="168275" indent="-168275" fontAlgn="base">
              <a:lnSpc>
                <a:spcPct val="90000"/>
              </a:lnSpc>
              <a:spcBef>
                <a:spcPts val="1200"/>
              </a:spcBef>
              <a:buClr>
                <a:schemeClr val="tx2"/>
              </a:buClr>
              <a:buSzPct val="90000"/>
              <a:defRPr/>
            </a:pPr>
            <a:r>
              <a:rPr lang="en-US" sz="1600" b="1" dirty="0" smtClean="0">
                <a:solidFill>
                  <a:schemeClr val="accent6"/>
                </a:solidFill>
                <a:latin typeface="+mj-lt"/>
              </a:rPr>
              <a:t>Benefits</a:t>
            </a:r>
          </a:p>
          <a:p>
            <a:pPr marL="168275" indent="-168275" fontAlgn="base">
              <a:lnSpc>
                <a:spcPct val="90000"/>
              </a:lnSpc>
              <a:spcBef>
                <a:spcPts val="1200"/>
              </a:spcBef>
              <a:buClr>
                <a:schemeClr val="tx2"/>
              </a:buClr>
              <a:buSzPct val="90000"/>
              <a:buFont typeface="Arial" pitchFamily="34" charset="0"/>
              <a:buChar char="•"/>
              <a:defRPr/>
            </a:pPr>
            <a:r>
              <a:rPr lang="en-US" sz="1400" dirty="0" smtClean="0">
                <a:solidFill>
                  <a:schemeClr val="accent6"/>
                </a:solidFill>
                <a:latin typeface="+mj-lt"/>
              </a:rPr>
              <a:t>Bandwidth reduction</a:t>
            </a:r>
          </a:p>
          <a:p>
            <a:pPr marL="168275" indent="-168275" fontAlgn="base">
              <a:lnSpc>
                <a:spcPct val="90000"/>
              </a:lnSpc>
              <a:spcBef>
                <a:spcPts val="1200"/>
              </a:spcBef>
              <a:buClr>
                <a:schemeClr val="tx2"/>
              </a:buClr>
              <a:buSzPct val="90000"/>
              <a:buFont typeface="Arial" pitchFamily="34" charset="0"/>
              <a:buChar char="•"/>
              <a:defRPr/>
            </a:pPr>
            <a:r>
              <a:rPr lang="en-US" sz="1400" dirty="0" smtClean="0">
                <a:solidFill>
                  <a:schemeClr val="accent6"/>
                </a:solidFill>
                <a:latin typeface="+mj-lt"/>
              </a:rPr>
              <a:t>Reduced processing in data center, increase in </a:t>
            </a:r>
            <a:r>
              <a:rPr lang="en-US" sz="1400" dirty="0" err="1" smtClean="0">
                <a:solidFill>
                  <a:schemeClr val="accent6"/>
                </a:solidFill>
                <a:latin typeface="+mj-lt"/>
              </a:rPr>
              <a:t>VM</a:t>
            </a:r>
            <a:r>
              <a:rPr lang="en-US" sz="1400" dirty="0" smtClean="0">
                <a:solidFill>
                  <a:schemeClr val="accent6"/>
                </a:solidFill>
                <a:latin typeface="+mj-lt"/>
              </a:rPr>
              <a:t> blade density</a:t>
            </a:r>
          </a:p>
          <a:p>
            <a:pPr marL="168275" indent="-168275" fontAlgn="base">
              <a:lnSpc>
                <a:spcPct val="90000"/>
              </a:lnSpc>
              <a:spcBef>
                <a:spcPts val="1200"/>
              </a:spcBef>
              <a:buClr>
                <a:schemeClr val="tx2"/>
              </a:buClr>
              <a:buSzPct val="90000"/>
              <a:buFont typeface="Arial" pitchFamily="34" charset="0"/>
              <a:buChar char="•"/>
              <a:defRPr/>
            </a:pPr>
            <a:r>
              <a:rPr lang="en-US" sz="1400" dirty="0" smtClean="0">
                <a:solidFill>
                  <a:schemeClr val="accent6"/>
                </a:solidFill>
                <a:latin typeface="+mj-lt"/>
              </a:rPr>
              <a:t>High quality voice and video</a:t>
            </a:r>
          </a:p>
          <a:p>
            <a:pPr marL="168275" indent="-168275" defTabSz="576263" fontAlgn="base">
              <a:lnSpc>
                <a:spcPct val="90000"/>
              </a:lnSpc>
              <a:spcBef>
                <a:spcPts val="1200"/>
              </a:spcBef>
              <a:buClr>
                <a:schemeClr val="tx2"/>
              </a:buClr>
              <a:buSzPct val="90000"/>
              <a:defRPr/>
            </a:pPr>
            <a:r>
              <a:rPr lang="en-US" sz="1600" dirty="0" smtClean="0">
                <a:solidFill>
                  <a:schemeClr val="accent6"/>
                </a:solidFill>
                <a:latin typeface="+mj-lt"/>
              </a:rPr>
              <a:t>		</a:t>
            </a:r>
            <a:r>
              <a:rPr lang="en-US" sz="1200" dirty="0" smtClean="0">
                <a:solidFill>
                  <a:schemeClr val="accent6"/>
                </a:solidFill>
                <a:latin typeface="+mj-lt"/>
              </a:rPr>
              <a:t>Network handling real-time 	data </a:t>
            </a:r>
            <a:br>
              <a:rPr lang="en-US" sz="1200" dirty="0" smtClean="0">
                <a:solidFill>
                  <a:schemeClr val="accent6"/>
                </a:solidFill>
                <a:latin typeface="+mj-lt"/>
              </a:rPr>
            </a:br>
            <a:r>
              <a:rPr lang="en-US" sz="1200" dirty="0" smtClean="0">
                <a:solidFill>
                  <a:schemeClr val="accent6"/>
                </a:solidFill>
                <a:latin typeface="+mj-lt"/>
              </a:rPr>
              <a:t>	(</a:t>
            </a:r>
            <a:r>
              <a:rPr lang="en-US" sz="1200" dirty="0" err="1" smtClean="0">
                <a:solidFill>
                  <a:schemeClr val="accent6"/>
                </a:solidFill>
                <a:latin typeface="+mj-lt"/>
              </a:rPr>
              <a:t>QOS</a:t>
            </a:r>
            <a:r>
              <a:rPr lang="en-US" sz="1200" dirty="0" smtClean="0">
                <a:solidFill>
                  <a:schemeClr val="accent6"/>
                </a:solidFill>
                <a:latin typeface="+mj-lt"/>
              </a:rPr>
              <a:t>, </a:t>
            </a:r>
            <a:r>
              <a:rPr lang="en-US" sz="1200" dirty="0" err="1" smtClean="0">
                <a:solidFill>
                  <a:schemeClr val="accent6"/>
                </a:solidFill>
                <a:latin typeface="+mj-lt"/>
              </a:rPr>
              <a:t>CAC</a:t>
            </a:r>
            <a:r>
              <a:rPr lang="en-US" sz="1200" dirty="0" smtClean="0">
                <a:solidFill>
                  <a:schemeClr val="accent6"/>
                </a:solidFill>
                <a:latin typeface="+mj-lt"/>
              </a:rPr>
              <a:t>)</a:t>
            </a:r>
          </a:p>
          <a:p>
            <a:pPr marL="625475" lvl="1" indent="-168275" fontAlgn="base">
              <a:lnSpc>
                <a:spcPct val="90000"/>
              </a:lnSpc>
              <a:spcBef>
                <a:spcPts val="1200"/>
              </a:spcBef>
              <a:buClr>
                <a:schemeClr val="tx2"/>
              </a:buClr>
              <a:buSzPct val="90000"/>
              <a:defRPr/>
            </a:pPr>
            <a:r>
              <a:rPr lang="en-US" sz="1200" dirty="0" smtClean="0">
                <a:solidFill>
                  <a:schemeClr val="accent6"/>
                </a:solidFill>
                <a:latin typeface="+mj-lt"/>
              </a:rPr>
              <a:t>	Eliminates </a:t>
            </a:r>
            <a:r>
              <a:rPr lang="en-US" sz="1200" dirty="0" err="1" smtClean="0">
                <a:solidFill>
                  <a:schemeClr val="accent6"/>
                </a:solidFill>
                <a:latin typeface="+mj-lt"/>
              </a:rPr>
              <a:t>hairpinning</a:t>
            </a:r>
            <a:r>
              <a:rPr lang="en-US" sz="1200" dirty="0" smtClean="0">
                <a:solidFill>
                  <a:schemeClr val="accent6"/>
                </a:solidFill>
                <a:latin typeface="+mj-lt"/>
              </a:rPr>
              <a:t> of media through data center</a:t>
            </a:r>
          </a:p>
          <a:p>
            <a:pPr marL="168275" lvl="0" indent="-168275">
              <a:lnSpc>
                <a:spcPct val="90000"/>
              </a:lnSpc>
              <a:spcBef>
                <a:spcPts val="1200"/>
              </a:spcBef>
              <a:buClr>
                <a:schemeClr val="tx2"/>
              </a:buClr>
              <a:buSzPct val="90000"/>
            </a:pPr>
            <a:endParaRPr lang="en-US" sz="1600" b="1" dirty="0" smtClean="0">
              <a:solidFill>
                <a:schemeClr val="accent6"/>
              </a:solidFill>
              <a:latin typeface="+mj-lt"/>
            </a:endParaRPr>
          </a:p>
        </p:txBody>
      </p:sp>
      <p:sp>
        <p:nvSpPr>
          <p:cNvPr id="99" name="Rectangle 98"/>
          <p:cNvSpPr/>
          <p:nvPr/>
        </p:nvSpPr>
        <p:spPr>
          <a:xfrm>
            <a:off x="3497005" y="3098601"/>
            <a:ext cx="752332" cy="323165"/>
          </a:xfrm>
          <a:prstGeom prst="rect">
            <a:avLst/>
          </a:prstGeom>
        </p:spPr>
        <p:txBody>
          <a:bodyPr wrap="square" lIns="0" tIns="0" rIns="0" bIns="0" anchor="ctr" anchorCtr="0">
            <a:spAutoFit/>
          </a:bodyPr>
          <a:lstStyle/>
          <a:p>
            <a:pPr algn="r" rtl="0" fontAlgn="base">
              <a:spcBef>
                <a:spcPct val="0"/>
              </a:spcBef>
              <a:spcAft>
                <a:spcPct val="0"/>
              </a:spcAft>
            </a:pPr>
            <a:r>
              <a:rPr lang="en-IE" sz="1050" b="1" kern="1200" dirty="0">
                <a:solidFill>
                  <a:srgbClr val="EE6804">
                    <a:lumMod val="60000"/>
                    <a:lumOff val="40000"/>
                  </a:srgbClr>
                </a:solidFill>
                <a:effectLst>
                  <a:outerShdw blurRad="50800" dist="38100" dir="2700000" algn="tl" rotWithShape="0">
                    <a:prstClr val="black"/>
                  </a:outerShdw>
                </a:effectLst>
                <a:latin typeface="Arial"/>
                <a:ea typeface="+mn-ea"/>
                <a:cs typeface="Arial" charset="0"/>
              </a:rPr>
              <a:t>Signalling</a:t>
            </a:r>
            <a:endParaRPr lang="en-IE" sz="1050" b="1" kern="1200" dirty="0" smtClean="0">
              <a:solidFill>
                <a:srgbClr val="EE6804">
                  <a:lumMod val="60000"/>
                  <a:lumOff val="40000"/>
                </a:srgbClr>
              </a:solidFill>
              <a:effectLst>
                <a:outerShdw blurRad="50800" dist="38100" dir="2700000" algn="tl" rotWithShape="0">
                  <a:prstClr val="black"/>
                </a:outerShdw>
              </a:effectLst>
              <a:latin typeface="Arial"/>
              <a:ea typeface="+mn-ea"/>
              <a:cs typeface="Arial" charset="0"/>
            </a:endParaRPr>
          </a:p>
          <a:p>
            <a:pPr algn="r" rtl="0" fontAlgn="base">
              <a:spcBef>
                <a:spcPct val="0"/>
              </a:spcBef>
              <a:spcAft>
                <a:spcPct val="0"/>
              </a:spcAft>
            </a:pPr>
            <a:endParaRPr lang="en-US" sz="1050" b="1" kern="1200" dirty="0">
              <a:solidFill>
                <a:srgbClr val="EE6804">
                  <a:lumMod val="60000"/>
                  <a:lumOff val="40000"/>
                </a:srgbClr>
              </a:solidFill>
              <a:effectLst>
                <a:outerShdw blurRad="50800" dist="38100" dir="2700000" algn="tl" rotWithShape="0">
                  <a:prstClr val="black"/>
                </a:outerShdw>
              </a:effectLst>
              <a:latin typeface="Arial"/>
              <a:ea typeface="+mn-ea"/>
              <a:cs typeface="Arial" charset="0"/>
            </a:endParaRPr>
          </a:p>
        </p:txBody>
      </p:sp>
      <p:sp>
        <p:nvSpPr>
          <p:cNvPr id="100" name="Rectangle 99"/>
          <p:cNvSpPr/>
          <p:nvPr/>
        </p:nvSpPr>
        <p:spPr>
          <a:xfrm>
            <a:off x="3527827" y="4384595"/>
            <a:ext cx="752332" cy="161583"/>
          </a:xfrm>
          <a:prstGeom prst="rect">
            <a:avLst/>
          </a:prstGeom>
        </p:spPr>
        <p:txBody>
          <a:bodyPr wrap="square" lIns="0" tIns="0" rIns="0" bIns="0" anchor="ctr" anchorCtr="0">
            <a:spAutoFit/>
          </a:bodyPr>
          <a:lstStyle/>
          <a:p>
            <a:pPr algn="r" rtl="0" fontAlgn="base">
              <a:spcBef>
                <a:spcPct val="0"/>
              </a:spcBef>
              <a:spcAft>
                <a:spcPct val="0"/>
              </a:spcAft>
            </a:pPr>
            <a:r>
              <a:rPr lang="en-IE" sz="1050" b="1" kern="1200" dirty="0" smtClean="0">
                <a:solidFill>
                  <a:srgbClr val="EE6804">
                    <a:lumMod val="60000"/>
                    <a:lumOff val="40000"/>
                  </a:srgbClr>
                </a:solidFill>
                <a:effectLst>
                  <a:outerShdw blurRad="50800" dist="38100" dir="2700000" algn="tl" rotWithShape="0">
                    <a:prstClr val="black"/>
                  </a:outerShdw>
                </a:effectLst>
                <a:latin typeface="Arial"/>
                <a:ea typeface="+mn-ea"/>
                <a:cs typeface="Arial" charset="0"/>
              </a:rPr>
              <a:t>Signalling</a:t>
            </a:r>
            <a:endParaRPr lang="en-IE" sz="1050" b="1" kern="1200" dirty="0">
              <a:solidFill>
                <a:srgbClr val="EE6804">
                  <a:lumMod val="60000"/>
                  <a:lumOff val="40000"/>
                </a:srgbClr>
              </a:solidFill>
              <a:effectLst>
                <a:outerShdw blurRad="50800" dist="38100" dir="2700000" algn="tl" rotWithShape="0">
                  <a:prstClr val="black"/>
                </a:outerShdw>
              </a:effectLst>
              <a:latin typeface="Arial"/>
              <a:ea typeface="+mn-ea"/>
              <a:cs typeface="Arial" charset="0"/>
            </a:endParaRPr>
          </a:p>
        </p:txBody>
      </p:sp>
      <p:sp>
        <p:nvSpPr>
          <p:cNvPr id="103" name="Rectangle 102"/>
          <p:cNvSpPr/>
          <p:nvPr/>
        </p:nvSpPr>
        <p:spPr>
          <a:xfrm>
            <a:off x="4649415" y="3459297"/>
            <a:ext cx="668237" cy="677108"/>
          </a:xfrm>
          <a:prstGeom prst="rect">
            <a:avLst/>
          </a:prstGeom>
          <a:effectLst/>
        </p:spPr>
        <p:txBody>
          <a:bodyPr wrap="square" lIns="0" tIns="0" rIns="0" bIns="0" anchor="ctr" anchorCtr="0">
            <a:spAutoFit/>
          </a:bodyPr>
          <a:lstStyle/>
          <a:p>
            <a:pPr rtl="0" fontAlgn="base">
              <a:spcBef>
                <a:spcPct val="0"/>
              </a:spcBef>
              <a:spcAft>
                <a:spcPct val="0"/>
              </a:spcAft>
            </a:pPr>
            <a:r>
              <a:rPr lang="en-IE" sz="1100" b="1" dirty="0">
                <a:solidFill>
                  <a:srgbClr val="FFE429"/>
                </a:solidFill>
                <a:effectLst>
                  <a:outerShdw blurRad="50800" dist="38100" dir="2700000" algn="tl" rotWithShape="0">
                    <a:prstClr val="black">
                      <a:alpha val="40000"/>
                    </a:prstClr>
                  </a:outerShdw>
                </a:effectLst>
                <a:latin typeface="Arial"/>
                <a:cs typeface="Arial" charset="0"/>
              </a:rPr>
              <a:t>Media </a:t>
            </a:r>
            <a:r>
              <a:rPr lang="en-IE" sz="1100" b="1" kern="1200" dirty="0" smtClean="0">
                <a:solidFill>
                  <a:srgbClr val="FFE429"/>
                </a:solidFill>
                <a:effectLst>
                  <a:outerShdw blurRad="50800" dist="38100" dir="2700000" algn="tl" rotWithShape="0">
                    <a:prstClr val="black">
                      <a:alpha val="40000"/>
                    </a:prstClr>
                  </a:outerShdw>
                </a:effectLst>
                <a:latin typeface="Arial"/>
                <a:ea typeface="+mn-ea"/>
                <a:cs typeface="Arial" charset="0"/>
              </a:rPr>
              <a:t>Flow</a:t>
            </a:r>
          </a:p>
          <a:p>
            <a:pPr rtl="0" fontAlgn="base">
              <a:spcBef>
                <a:spcPct val="0"/>
              </a:spcBef>
              <a:spcAft>
                <a:spcPct val="0"/>
              </a:spcAft>
            </a:pPr>
            <a:r>
              <a:rPr lang="en-IE" sz="1100" b="1" dirty="0" smtClean="0">
                <a:solidFill>
                  <a:srgbClr val="FFE429"/>
                </a:solidFill>
                <a:effectLst>
                  <a:outerShdw blurRad="50800" dist="38100" dir="2700000" algn="tl" rotWithShape="0">
                    <a:prstClr val="black">
                      <a:alpha val="40000"/>
                    </a:prstClr>
                  </a:outerShdw>
                </a:effectLst>
                <a:latin typeface="Arial"/>
                <a:cs typeface="Arial" charset="0"/>
              </a:rPr>
              <a:t>(webcam/audio)</a:t>
            </a:r>
            <a:endParaRPr lang="en-US" sz="1100" b="1" kern="1200" dirty="0">
              <a:solidFill>
                <a:srgbClr val="FFE429"/>
              </a:solidFill>
              <a:effectLst>
                <a:outerShdw blurRad="50800" dist="38100" dir="2700000" algn="tl" rotWithShape="0">
                  <a:prstClr val="black">
                    <a:alpha val="40000"/>
                  </a:prstClr>
                </a:outerShdw>
              </a:effectLst>
              <a:latin typeface="Arial"/>
              <a:ea typeface="+mn-ea"/>
              <a:cs typeface="Arial" charset="0"/>
            </a:endParaRPr>
          </a:p>
        </p:txBody>
      </p:sp>
      <p:sp>
        <p:nvSpPr>
          <p:cNvPr id="49" name="TextBox 48"/>
          <p:cNvSpPr txBox="1"/>
          <p:nvPr/>
        </p:nvSpPr>
        <p:spPr>
          <a:xfrm>
            <a:off x="4123741" y="2474060"/>
            <a:ext cx="784538" cy="369332"/>
          </a:xfrm>
          <a:prstGeom prst="rect">
            <a:avLst/>
          </a:prstGeom>
        </p:spPr>
        <p:txBody>
          <a:bodyPr wrap="square" lIns="0" tIns="0" rIns="0" bIns="0" anchor="ctr" anchorCtr="0">
            <a:spAutoFit/>
          </a:bodyPr>
          <a:lstStyle/>
          <a:p>
            <a:pPr algn="ctr" rtl="0" fontAlgn="base">
              <a:spcBef>
                <a:spcPct val="0"/>
              </a:spcBef>
              <a:spcAft>
                <a:spcPct val="0"/>
              </a:spcAft>
            </a:pPr>
            <a:r>
              <a:rPr lang="en-US" sz="1200" b="1" kern="1200" dirty="0" smtClean="0">
                <a:solidFill>
                  <a:srgbClr val="FFFFFF"/>
                </a:solidFill>
                <a:latin typeface="Arial"/>
                <a:ea typeface="+mn-ea"/>
                <a:cs typeface="Arial" charset="0"/>
              </a:rPr>
              <a:t>Thin Client</a:t>
            </a:r>
            <a:endParaRPr lang="en-US" sz="1200" b="1" kern="1200" dirty="0">
              <a:solidFill>
                <a:srgbClr val="FFFFFF"/>
              </a:solidFill>
              <a:latin typeface="Arial"/>
              <a:ea typeface="+mn-ea"/>
              <a:cs typeface="Arial" charset="0"/>
            </a:endParaRPr>
          </a:p>
        </p:txBody>
      </p:sp>
      <p:pic>
        <p:nvPicPr>
          <p:cNvPr id="60" name="Picture 59" descr="SlimBig.png"/>
          <p:cNvPicPr>
            <a:picLocks noChangeAspect="1"/>
          </p:cNvPicPr>
          <p:nvPr/>
        </p:nvPicPr>
        <p:blipFill>
          <a:blip r:embed="rId5" cstate="screen"/>
          <a:stretch>
            <a:fillRect/>
          </a:stretch>
        </p:blipFill>
        <p:spPr>
          <a:xfrm>
            <a:off x="4297405" y="1767738"/>
            <a:ext cx="414599" cy="708729"/>
          </a:xfrm>
          <a:prstGeom prst="rect">
            <a:avLst/>
          </a:prstGeom>
        </p:spPr>
      </p:pic>
      <p:pic>
        <p:nvPicPr>
          <p:cNvPr id="53" name="Picture 52" descr="HKK97360.png"/>
          <p:cNvPicPr>
            <a:picLocks noChangeAspect="1"/>
          </p:cNvPicPr>
          <p:nvPr/>
        </p:nvPicPr>
        <p:blipFill>
          <a:blip r:embed="rId6" cstate="screen"/>
          <a:srcRect/>
          <a:stretch>
            <a:fillRect/>
          </a:stretch>
        </p:blipFill>
        <p:spPr>
          <a:xfrm>
            <a:off x="4710415" y="1411489"/>
            <a:ext cx="1062041" cy="1308748"/>
          </a:xfrm>
          <a:prstGeom prst="rect">
            <a:avLst/>
          </a:prstGeom>
        </p:spPr>
      </p:pic>
      <p:cxnSp>
        <p:nvCxnSpPr>
          <p:cNvPr id="51" name="Straight Connector 50"/>
          <p:cNvCxnSpPr/>
          <p:nvPr/>
        </p:nvCxnSpPr>
        <p:spPr>
          <a:xfrm>
            <a:off x="1730093" y="2318113"/>
            <a:ext cx="0" cy="2889285"/>
          </a:xfrm>
          <a:prstGeom prst="line">
            <a:avLst/>
          </a:prstGeom>
          <a:ln w="38100">
            <a:solidFill>
              <a:schemeClr val="accent2"/>
            </a:solidFill>
            <a:prstDash val="sysDot"/>
          </a:ln>
          <a:effectLst>
            <a:outerShdw blurRad="50800" dist="38100" dir="2700000" algn="tl" rotWithShape="0">
              <a:prstClr val="black">
                <a:alpha val="70000"/>
              </a:prstClr>
            </a:outerShdw>
          </a:effectLst>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rot="10800000" flipH="1">
            <a:off x="1728963" y="2318114"/>
            <a:ext cx="2367109" cy="1507"/>
          </a:xfrm>
          <a:prstGeom prst="straightConnector1">
            <a:avLst/>
          </a:prstGeom>
          <a:ln w="38100">
            <a:solidFill>
              <a:schemeClr val="accent2"/>
            </a:solidFill>
            <a:prstDash val="sysDot"/>
            <a:headEnd type="none" w="med" len="med"/>
            <a:tailEnd type="triangle" w="lg" len="lg"/>
          </a:ln>
          <a:effectLst>
            <a:outerShdw blurRad="50800" dist="38100" dir="2700000" algn="tl" rotWithShape="0">
              <a:prstClr val="black">
                <a:alpha val="70000"/>
              </a:prstClr>
            </a:outerShdw>
          </a:effectLst>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rot="10800000" flipH="1">
            <a:off x="1728962" y="5205888"/>
            <a:ext cx="2367109" cy="1507"/>
          </a:xfrm>
          <a:prstGeom prst="straightConnector1">
            <a:avLst/>
          </a:prstGeom>
          <a:ln w="38100">
            <a:solidFill>
              <a:schemeClr val="accent2"/>
            </a:solidFill>
            <a:prstDash val="sysDot"/>
            <a:headEnd type="none" w="med" len="med"/>
            <a:tailEnd type="triangle" w="lg" len="lg"/>
          </a:ln>
          <a:effectLst>
            <a:outerShdw blurRad="50800" dist="38100" dir="2700000" algn="tl" rotWithShape="0">
              <a:prstClr val="black">
                <a:alpha val="70000"/>
              </a:prstClr>
            </a:outerShdw>
          </a:effectLst>
        </p:spPr>
        <p:style>
          <a:lnRef idx="1">
            <a:schemeClr val="accent1"/>
          </a:lnRef>
          <a:fillRef idx="0">
            <a:schemeClr val="accent1"/>
          </a:fillRef>
          <a:effectRef idx="0">
            <a:schemeClr val="accent1"/>
          </a:effectRef>
          <a:fontRef idx="minor">
            <a:schemeClr val="tx1"/>
          </a:fontRef>
        </p:style>
      </p:cxnSp>
      <p:sp>
        <p:nvSpPr>
          <p:cNvPr id="42" name="Left-Right Arrow 41"/>
          <p:cNvSpPr/>
          <p:nvPr/>
        </p:nvSpPr>
        <p:spPr>
          <a:xfrm rot="16200000">
            <a:off x="3425557" y="3684421"/>
            <a:ext cx="2138393" cy="394695"/>
          </a:xfrm>
          <a:prstGeom prst="leftRightArrow">
            <a:avLst/>
          </a:prstGeom>
          <a:gradFill>
            <a:gsLst>
              <a:gs pos="0">
                <a:srgbClr val="CBDB2A"/>
              </a:gs>
              <a:gs pos="50000">
                <a:srgbClr val="3EB549"/>
              </a:gs>
              <a:gs pos="100000">
                <a:srgbClr val="02928C"/>
              </a:gs>
            </a:gsLst>
            <a:lin ang="3000000" scaled="0"/>
          </a:gradFill>
          <a:ln>
            <a:noFill/>
          </a:ln>
          <a:effectLst>
            <a:outerShdw blurRad="1270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45" name="Picture 2" descr="http://www.logitech.com/assets/19591/19591.png"/>
          <p:cNvPicPr>
            <a:picLocks noChangeAspect="1" noChangeArrowheads="1"/>
          </p:cNvPicPr>
          <p:nvPr/>
        </p:nvPicPr>
        <p:blipFill>
          <a:blip r:embed="rId7" cstate="print"/>
          <a:srcRect/>
          <a:stretch>
            <a:fillRect/>
          </a:stretch>
        </p:blipFill>
        <p:spPr bwMode="auto">
          <a:xfrm>
            <a:off x="4683938" y="1402599"/>
            <a:ext cx="466311" cy="431769"/>
          </a:xfrm>
          <a:prstGeom prst="rect">
            <a:avLst/>
          </a:prstGeom>
          <a:noFill/>
        </p:spPr>
      </p:pic>
      <p:sp>
        <p:nvSpPr>
          <p:cNvPr id="46" name="TextBox 45"/>
          <p:cNvSpPr txBox="1"/>
          <p:nvPr/>
        </p:nvSpPr>
        <p:spPr>
          <a:xfrm>
            <a:off x="4132305" y="5729208"/>
            <a:ext cx="784538" cy="369332"/>
          </a:xfrm>
          <a:prstGeom prst="rect">
            <a:avLst/>
          </a:prstGeom>
        </p:spPr>
        <p:txBody>
          <a:bodyPr wrap="square" lIns="0" tIns="0" rIns="0" bIns="0" anchor="ctr" anchorCtr="0">
            <a:spAutoFit/>
          </a:bodyPr>
          <a:lstStyle/>
          <a:p>
            <a:pPr algn="ctr" rtl="0" fontAlgn="base">
              <a:spcBef>
                <a:spcPct val="0"/>
              </a:spcBef>
              <a:spcAft>
                <a:spcPct val="0"/>
              </a:spcAft>
            </a:pPr>
            <a:r>
              <a:rPr lang="en-US" sz="1200" b="1" kern="1200" dirty="0" smtClean="0">
                <a:solidFill>
                  <a:srgbClr val="FFFFFF"/>
                </a:solidFill>
                <a:latin typeface="Arial"/>
                <a:ea typeface="+mn-ea"/>
                <a:cs typeface="Arial" charset="0"/>
              </a:rPr>
              <a:t>Thin Client</a:t>
            </a:r>
            <a:endParaRPr lang="en-US" sz="1200" b="1" kern="1200" dirty="0">
              <a:solidFill>
                <a:srgbClr val="FFFFFF"/>
              </a:solidFill>
              <a:latin typeface="Arial"/>
              <a:ea typeface="+mn-ea"/>
              <a:cs typeface="Arial" charset="0"/>
            </a:endParaRPr>
          </a:p>
        </p:txBody>
      </p:sp>
      <p:pic>
        <p:nvPicPr>
          <p:cNvPr id="48" name="Picture 47" descr="SlimBig.png"/>
          <p:cNvPicPr>
            <a:picLocks noChangeAspect="1"/>
          </p:cNvPicPr>
          <p:nvPr/>
        </p:nvPicPr>
        <p:blipFill>
          <a:blip r:embed="rId5" cstate="screen"/>
          <a:stretch>
            <a:fillRect/>
          </a:stretch>
        </p:blipFill>
        <p:spPr>
          <a:xfrm>
            <a:off x="4305969" y="5022886"/>
            <a:ext cx="414599" cy="708729"/>
          </a:xfrm>
          <a:prstGeom prst="rect">
            <a:avLst/>
          </a:prstGeom>
        </p:spPr>
      </p:pic>
      <p:pic>
        <p:nvPicPr>
          <p:cNvPr id="55" name="Picture 54" descr="HKK97360.png"/>
          <p:cNvPicPr>
            <a:picLocks noChangeAspect="1"/>
          </p:cNvPicPr>
          <p:nvPr/>
        </p:nvPicPr>
        <p:blipFill>
          <a:blip r:embed="rId6" cstate="screen"/>
          <a:srcRect/>
          <a:stretch>
            <a:fillRect/>
          </a:stretch>
        </p:blipFill>
        <p:spPr>
          <a:xfrm>
            <a:off x="4718979" y="4666637"/>
            <a:ext cx="1062041" cy="1308748"/>
          </a:xfrm>
          <a:prstGeom prst="rect">
            <a:avLst/>
          </a:prstGeom>
        </p:spPr>
      </p:pic>
      <p:pic>
        <p:nvPicPr>
          <p:cNvPr id="56" name="Picture 2" descr="http://www.logitech.com/assets/19591/19591.png"/>
          <p:cNvPicPr>
            <a:picLocks noChangeAspect="1" noChangeArrowheads="1"/>
          </p:cNvPicPr>
          <p:nvPr/>
        </p:nvPicPr>
        <p:blipFill>
          <a:blip r:embed="rId7" cstate="print"/>
          <a:srcRect/>
          <a:stretch>
            <a:fillRect/>
          </a:stretch>
        </p:blipFill>
        <p:spPr bwMode="auto">
          <a:xfrm>
            <a:off x="4692502" y="4657747"/>
            <a:ext cx="466311" cy="431769"/>
          </a:xfrm>
          <a:prstGeom prst="rect">
            <a:avLst/>
          </a:prstGeom>
          <a:noFill/>
        </p:spPr>
      </p:pic>
      <p:sp>
        <p:nvSpPr>
          <p:cNvPr id="57" name="Can 56"/>
          <p:cNvSpPr/>
          <p:nvPr/>
        </p:nvSpPr>
        <p:spPr>
          <a:xfrm rot="5400000">
            <a:off x="2789859" y="1485433"/>
            <a:ext cx="291909" cy="1669597"/>
          </a:xfrm>
          <a:prstGeom prst="can">
            <a:avLst/>
          </a:prstGeom>
          <a:noFill/>
          <a:ln w="38100">
            <a:solidFill>
              <a:schemeClr val="tx1">
                <a:lumMod val="20000"/>
                <a:lumOff val="80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58" name="Can 57"/>
          <p:cNvSpPr/>
          <p:nvPr/>
        </p:nvSpPr>
        <p:spPr>
          <a:xfrm rot="5400000">
            <a:off x="2788149" y="4370717"/>
            <a:ext cx="291909" cy="1669597"/>
          </a:xfrm>
          <a:prstGeom prst="can">
            <a:avLst/>
          </a:prstGeom>
          <a:noFill/>
          <a:ln w="38100">
            <a:solidFill>
              <a:schemeClr val="tx1">
                <a:lumMod val="20000"/>
                <a:lumOff val="80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59" name="TextBox 58"/>
          <p:cNvSpPr txBox="1"/>
          <p:nvPr/>
        </p:nvSpPr>
        <p:spPr>
          <a:xfrm>
            <a:off x="2561686" y="2425839"/>
            <a:ext cx="792205" cy="307777"/>
          </a:xfrm>
          <a:prstGeom prst="rect">
            <a:avLst/>
          </a:prstGeom>
          <a:noFill/>
        </p:spPr>
        <p:txBody>
          <a:bodyPr wrap="none" rtlCol="0">
            <a:spAutoFit/>
          </a:bodyPr>
          <a:lstStyle/>
          <a:p>
            <a:r>
              <a:rPr lang="en-US" sz="1400" dirty="0" err="1" smtClean="0">
                <a:solidFill>
                  <a:srgbClr val="FF0000"/>
                </a:solidFill>
              </a:rPr>
              <a:t>yy</a:t>
            </a:r>
            <a:r>
              <a:rPr lang="en-US" sz="1400" dirty="0" smtClean="0">
                <a:solidFill>
                  <a:srgbClr val="FF0000"/>
                </a:solidFill>
              </a:rPr>
              <a:t> kbps</a:t>
            </a:r>
            <a:endParaRPr lang="en-US" sz="1400" dirty="0">
              <a:solidFill>
                <a:srgbClr val="FF0000"/>
              </a:solidFill>
            </a:endParaRPr>
          </a:p>
        </p:txBody>
      </p:sp>
      <p:sp>
        <p:nvSpPr>
          <p:cNvPr id="61" name="TextBox 60"/>
          <p:cNvSpPr txBox="1"/>
          <p:nvPr/>
        </p:nvSpPr>
        <p:spPr>
          <a:xfrm>
            <a:off x="2559976" y="4756327"/>
            <a:ext cx="792205" cy="307777"/>
          </a:xfrm>
          <a:prstGeom prst="rect">
            <a:avLst/>
          </a:prstGeom>
          <a:noFill/>
        </p:spPr>
        <p:txBody>
          <a:bodyPr wrap="none" rtlCol="0">
            <a:spAutoFit/>
          </a:bodyPr>
          <a:lstStyle/>
          <a:p>
            <a:r>
              <a:rPr lang="en-US" sz="1400" dirty="0" err="1" smtClean="0">
                <a:solidFill>
                  <a:srgbClr val="FF0000"/>
                </a:solidFill>
              </a:rPr>
              <a:t>yy</a:t>
            </a:r>
            <a:r>
              <a:rPr lang="en-US" sz="1400" dirty="0" smtClean="0">
                <a:solidFill>
                  <a:srgbClr val="FF0000"/>
                </a:solidFill>
              </a:rPr>
              <a:t> kbps</a:t>
            </a:r>
            <a:endParaRPr lang="en-US" sz="1400" dirty="0">
              <a:solidFill>
                <a:srgbClr val="FF0000"/>
              </a:solidFill>
            </a:endParaRPr>
          </a:p>
        </p:txBody>
      </p:sp>
      <p:sp>
        <p:nvSpPr>
          <p:cNvPr id="63" name="Freeform 62"/>
          <p:cNvSpPr/>
          <p:nvPr/>
        </p:nvSpPr>
        <p:spPr>
          <a:xfrm>
            <a:off x="1448656" y="2503469"/>
            <a:ext cx="2897313" cy="1071938"/>
          </a:xfrm>
          <a:custGeom>
            <a:avLst/>
            <a:gdLst>
              <a:gd name="connsiteX0" fmla="*/ 2897313 w 2897313"/>
              <a:gd name="connsiteY0" fmla="*/ 13700 h 1071938"/>
              <a:gd name="connsiteX1" fmla="*/ 2547991 w 2897313"/>
              <a:gd name="connsiteY1" fmla="*/ 65070 h 1071938"/>
              <a:gd name="connsiteX2" fmla="*/ 2178122 w 2897313"/>
              <a:gd name="connsiteY2" fmla="*/ 404118 h 1071938"/>
              <a:gd name="connsiteX3" fmla="*/ 1859623 w 2897313"/>
              <a:gd name="connsiteY3" fmla="*/ 753439 h 1071938"/>
              <a:gd name="connsiteX4" fmla="*/ 1202077 w 2897313"/>
              <a:gd name="connsiteY4" fmla="*/ 979470 h 1071938"/>
              <a:gd name="connsiteX5" fmla="*/ 421241 w 2897313"/>
              <a:gd name="connsiteY5" fmla="*/ 1051389 h 1071938"/>
              <a:gd name="connsiteX6" fmla="*/ 0 w 2897313"/>
              <a:gd name="connsiteY6" fmla="*/ 1071938 h 10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7313" h="1071938">
                <a:moveTo>
                  <a:pt x="2897313" y="13700"/>
                </a:moveTo>
                <a:cubicBezTo>
                  <a:pt x="2782584" y="6850"/>
                  <a:pt x="2667856" y="0"/>
                  <a:pt x="2547991" y="65070"/>
                </a:cubicBezTo>
                <a:cubicBezTo>
                  <a:pt x="2428126" y="130140"/>
                  <a:pt x="2292850" y="289390"/>
                  <a:pt x="2178122" y="404118"/>
                </a:cubicBezTo>
                <a:cubicBezTo>
                  <a:pt x="2063394" y="518846"/>
                  <a:pt x="2022297" y="657547"/>
                  <a:pt x="1859623" y="753439"/>
                </a:cubicBezTo>
                <a:cubicBezTo>
                  <a:pt x="1696949" y="849331"/>
                  <a:pt x="1441807" y="929812"/>
                  <a:pt x="1202077" y="979470"/>
                </a:cubicBezTo>
                <a:cubicBezTo>
                  <a:pt x="962347" y="1029128"/>
                  <a:pt x="621587" y="1035978"/>
                  <a:pt x="421241" y="1051389"/>
                </a:cubicBezTo>
                <a:cubicBezTo>
                  <a:pt x="220895" y="1066800"/>
                  <a:pt x="110447" y="1069369"/>
                  <a:pt x="0" y="1071938"/>
                </a:cubicBezTo>
              </a:path>
            </a:pathLst>
          </a:custGeom>
          <a:ln w="38100">
            <a:solidFill>
              <a:srgbClr val="F68B1F"/>
            </a:solidFill>
            <a:prstDash val="sysDot"/>
          </a:ln>
          <a:effectLst>
            <a:outerShdw blurRad="50800" dist="38100" dir="2700000" algn="tl" rotWithShape="0">
              <a:prstClr val="black">
                <a:alpha val="7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Freeform 64"/>
          <p:cNvSpPr/>
          <p:nvPr/>
        </p:nvSpPr>
        <p:spPr>
          <a:xfrm flipV="1">
            <a:off x="1473200" y="3967127"/>
            <a:ext cx="2897313" cy="1071938"/>
          </a:xfrm>
          <a:custGeom>
            <a:avLst/>
            <a:gdLst>
              <a:gd name="connsiteX0" fmla="*/ 2897313 w 2897313"/>
              <a:gd name="connsiteY0" fmla="*/ 13700 h 1071938"/>
              <a:gd name="connsiteX1" fmla="*/ 2547991 w 2897313"/>
              <a:gd name="connsiteY1" fmla="*/ 65070 h 1071938"/>
              <a:gd name="connsiteX2" fmla="*/ 2178122 w 2897313"/>
              <a:gd name="connsiteY2" fmla="*/ 404118 h 1071938"/>
              <a:gd name="connsiteX3" fmla="*/ 1859623 w 2897313"/>
              <a:gd name="connsiteY3" fmla="*/ 753439 h 1071938"/>
              <a:gd name="connsiteX4" fmla="*/ 1202077 w 2897313"/>
              <a:gd name="connsiteY4" fmla="*/ 979470 h 1071938"/>
              <a:gd name="connsiteX5" fmla="*/ 421241 w 2897313"/>
              <a:gd name="connsiteY5" fmla="*/ 1051389 h 1071938"/>
              <a:gd name="connsiteX6" fmla="*/ 0 w 2897313"/>
              <a:gd name="connsiteY6" fmla="*/ 1071938 h 10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7313" h="1071938">
                <a:moveTo>
                  <a:pt x="2897313" y="13700"/>
                </a:moveTo>
                <a:cubicBezTo>
                  <a:pt x="2782584" y="6850"/>
                  <a:pt x="2667856" y="0"/>
                  <a:pt x="2547991" y="65070"/>
                </a:cubicBezTo>
                <a:cubicBezTo>
                  <a:pt x="2428126" y="130140"/>
                  <a:pt x="2292850" y="289390"/>
                  <a:pt x="2178122" y="404118"/>
                </a:cubicBezTo>
                <a:cubicBezTo>
                  <a:pt x="2063394" y="518846"/>
                  <a:pt x="2022297" y="657547"/>
                  <a:pt x="1859623" y="753439"/>
                </a:cubicBezTo>
                <a:cubicBezTo>
                  <a:pt x="1696949" y="849331"/>
                  <a:pt x="1441807" y="929812"/>
                  <a:pt x="1202077" y="979470"/>
                </a:cubicBezTo>
                <a:cubicBezTo>
                  <a:pt x="962347" y="1029128"/>
                  <a:pt x="621587" y="1035978"/>
                  <a:pt x="421241" y="1051389"/>
                </a:cubicBezTo>
                <a:cubicBezTo>
                  <a:pt x="220895" y="1066800"/>
                  <a:pt x="110447" y="1069369"/>
                  <a:pt x="0" y="1071938"/>
                </a:cubicBezTo>
              </a:path>
            </a:pathLst>
          </a:custGeom>
          <a:ln w="38100">
            <a:solidFill>
              <a:srgbClr val="F68B1F"/>
            </a:solidFill>
            <a:prstDash val="sysDot"/>
          </a:ln>
          <a:effectLst>
            <a:outerShdw blurRad="50800" dist="38100" dir="2700000" algn="tl" rotWithShape="0">
              <a:prstClr val="black">
                <a:alpha val="7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 calcmode="lin" valueType="num">
                                      <p:cBhvr>
                                        <p:cTn id="7" dur="500" fill="hold"/>
                                        <p:tgtEl>
                                          <p:spTgt spid="103"/>
                                        </p:tgtEl>
                                        <p:attrNameLst>
                                          <p:attrName>ppt_w</p:attrName>
                                        </p:attrNameLst>
                                      </p:cBhvr>
                                      <p:tavLst>
                                        <p:tav tm="0">
                                          <p:val>
                                            <p:fltVal val="0"/>
                                          </p:val>
                                        </p:tav>
                                        <p:tav tm="100000">
                                          <p:val>
                                            <p:strVal val="#ppt_w"/>
                                          </p:val>
                                        </p:tav>
                                      </p:tavLst>
                                    </p:anim>
                                    <p:anim calcmode="lin" valueType="num">
                                      <p:cBhvr>
                                        <p:cTn id="8" dur="500" fill="hold"/>
                                        <p:tgtEl>
                                          <p:spTgt spid="10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702" y="62091"/>
            <a:ext cx="8588861" cy="838200"/>
          </a:xfrm>
        </p:spPr>
        <p:txBody>
          <a:bodyPr/>
          <a:lstStyle/>
          <a:p>
            <a:r>
              <a:rPr lang="en-US" dirty="0" smtClean="0"/>
              <a:t>New Virtual Workspace Experience</a:t>
            </a:r>
            <a:endParaRPr lang="en-US" dirty="0"/>
          </a:p>
        </p:txBody>
      </p:sp>
      <p:sp>
        <p:nvSpPr>
          <p:cNvPr id="3" name="Text Placeholder 2"/>
          <p:cNvSpPr>
            <a:spLocks noGrp="1"/>
          </p:cNvSpPr>
          <p:nvPr>
            <p:ph type="body" sz="quarter" idx="10"/>
          </p:nvPr>
        </p:nvSpPr>
        <p:spPr>
          <a:xfrm>
            <a:off x="239714" y="3300055"/>
            <a:ext cx="3993087" cy="2924617"/>
          </a:xfrm>
        </p:spPr>
        <p:txBody>
          <a:bodyPr/>
          <a:lstStyle/>
          <a:p>
            <a:pPr marL="114300" indent="-114300">
              <a:lnSpc>
                <a:spcPct val="90000"/>
              </a:lnSpc>
              <a:spcBef>
                <a:spcPts val="1200"/>
              </a:spcBef>
            </a:pPr>
            <a:r>
              <a:rPr lang="en-US" sz="2000" dirty="0" smtClean="0">
                <a:solidFill>
                  <a:schemeClr val="accent6"/>
                </a:solidFill>
              </a:rPr>
              <a:t>Unusable experience</a:t>
            </a:r>
          </a:p>
          <a:p>
            <a:pPr marL="292100" lvl="1" indent="-114300">
              <a:lnSpc>
                <a:spcPct val="90000"/>
              </a:lnSpc>
              <a:spcBef>
                <a:spcPts val="1200"/>
              </a:spcBef>
            </a:pPr>
            <a:r>
              <a:rPr lang="en-US" sz="1600" dirty="0" smtClean="0">
                <a:solidFill>
                  <a:schemeClr val="accent6"/>
                </a:solidFill>
              </a:rPr>
              <a:t>Hairpin effect</a:t>
            </a:r>
          </a:p>
          <a:p>
            <a:pPr marL="114300" indent="-114300">
              <a:lnSpc>
                <a:spcPct val="90000"/>
              </a:lnSpc>
              <a:spcBef>
                <a:spcPts val="1200"/>
              </a:spcBef>
            </a:pPr>
            <a:r>
              <a:rPr lang="en-US" sz="2000" dirty="0" smtClean="0">
                <a:solidFill>
                  <a:schemeClr val="accent6"/>
                </a:solidFill>
              </a:rPr>
              <a:t>Increased cost and resource utilization</a:t>
            </a:r>
          </a:p>
          <a:p>
            <a:pPr marL="292100" lvl="1" indent="-114300">
              <a:lnSpc>
                <a:spcPct val="90000"/>
              </a:lnSpc>
              <a:spcBef>
                <a:spcPts val="1200"/>
              </a:spcBef>
            </a:pPr>
            <a:r>
              <a:rPr lang="en-US" sz="1600" dirty="0" smtClean="0">
                <a:solidFill>
                  <a:schemeClr val="accent6"/>
                </a:solidFill>
              </a:rPr>
              <a:t>Bandwidth explosion</a:t>
            </a:r>
          </a:p>
          <a:p>
            <a:pPr marL="292100" lvl="1" indent="-114300">
              <a:lnSpc>
                <a:spcPct val="90000"/>
              </a:lnSpc>
              <a:spcBef>
                <a:spcPts val="1200"/>
              </a:spcBef>
            </a:pPr>
            <a:r>
              <a:rPr lang="en-US" sz="1600" dirty="0" smtClean="0">
                <a:solidFill>
                  <a:schemeClr val="accent6"/>
                </a:solidFill>
              </a:rPr>
              <a:t>Heavy virtual machine processing in data center</a:t>
            </a:r>
          </a:p>
          <a:p>
            <a:pPr marL="114300" indent="-114300">
              <a:lnSpc>
                <a:spcPct val="90000"/>
              </a:lnSpc>
              <a:spcBef>
                <a:spcPts val="1200"/>
              </a:spcBef>
            </a:pPr>
            <a:endParaRPr lang="en-US" sz="2000" dirty="0">
              <a:solidFill>
                <a:schemeClr val="accent6"/>
              </a:solidFill>
            </a:endParaRPr>
          </a:p>
        </p:txBody>
      </p:sp>
      <p:sp>
        <p:nvSpPr>
          <p:cNvPr id="4" name="Text Placeholder 3"/>
          <p:cNvSpPr>
            <a:spLocks noGrp="1"/>
          </p:cNvSpPr>
          <p:nvPr>
            <p:ph type="body" sz="quarter" idx="11"/>
          </p:nvPr>
        </p:nvSpPr>
        <p:spPr>
          <a:xfrm>
            <a:off x="4706782" y="3300055"/>
            <a:ext cx="4122425" cy="2924617"/>
          </a:xfrm>
        </p:spPr>
        <p:txBody>
          <a:bodyPr/>
          <a:lstStyle/>
          <a:p>
            <a:pPr marL="114300" indent="-114300">
              <a:lnSpc>
                <a:spcPct val="90000"/>
              </a:lnSpc>
              <a:spcBef>
                <a:spcPts val="1200"/>
              </a:spcBef>
            </a:pPr>
            <a:r>
              <a:rPr lang="en-US" sz="2000" dirty="0" smtClean="0">
                <a:solidFill>
                  <a:schemeClr val="accent6"/>
                </a:solidFill>
              </a:rPr>
              <a:t>Uncompromised user experience</a:t>
            </a:r>
          </a:p>
          <a:p>
            <a:pPr marL="292100" lvl="1" indent="-114300">
              <a:lnSpc>
                <a:spcPct val="90000"/>
              </a:lnSpc>
              <a:spcBef>
                <a:spcPts val="1200"/>
              </a:spcBef>
            </a:pPr>
            <a:r>
              <a:rPr lang="en-US" sz="1600" dirty="0" smtClean="0">
                <a:solidFill>
                  <a:schemeClr val="accent6"/>
                </a:solidFill>
              </a:rPr>
              <a:t>Routes voice and video point-to-point</a:t>
            </a:r>
          </a:p>
          <a:p>
            <a:pPr marL="114300" indent="-114300" fontAlgn="base">
              <a:lnSpc>
                <a:spcPct val="90000"/>
              </a:lnSpc>
              <a:spcBef>
                <a:spcPts val="1200"/>
              </a:spcBef>
              <a:defRPr/>
            </a:pPr>
            <a:r>
              <a:rPr lang="en-US" sz="2000" dirty="0" smtClean="0">
                <a:solidFill>
                  <a:schemeClr val="accent6"/>
                </a:solidFill>
              </a:rPr>
              <a:t>Optimized resources</a:t>
            </a:r>
          </a:p>
          <a:p>
            <a:pPr marL="292100" lvl="1" indent="-114300" fontAlgn="base">
              <a:lnSpc>
                <a:spcPct val="90000"/>
              </a:lnSpc>
              <a:spcBef>
                <a:spcPts val="1200"/>
              </a:spcBef>
              <a:defRPr/>
            </a:pPr>
            <a:r>
              <a:rPr lang="en-US" sz="1600" dirty="0" smtClean="0">
                <a:solidFill>
                  <a:schemeClr val="accent6"/>
                </a:solidFill>
              </a:rPr>
              <a:t>Bandwidth reduction from megabytes to kilobytes</a:t>
            </a:r>
          </a:p>
          <a:p>
            <a:pPr marL="292100" lvl="1" indent="-114300" fontAlgn="base">
              <a:lnSpc>
                <a:spcPct val="90000"/>
              </a:lnSpc>
              <a:spcBef>
                <a:spcPts val="1200"/>
              </a:spcBef>
              <a:defRPr/>
            </a:pPr>
            <a:r>
              <a:rPr lang="en-US" sz="1600" dirty="0" smtClean="0">
                <a:solidFill>
                  <a:schemeClr val="accent6"/>
                </a:solidFill>
              </a:rPr>
              <a:t>Reduced processing in data center</a:t>
            </a:r>
          </a:p>
          <a:p>
            <a:pPr marL="114300" indent="-114300" fontAlgn="base">
              <a:lnSpc>
                <a:spcPct val="90000"/>
              </a:lnSpc>
              <a:spcBef>
                <a:spcPts val="1200"/>
              </a:spcBef>
              <a:buFont typeface="Arial"/>
              <a:buChar char="•"/>
              <a:defRPr/>
            </a:pPr>
            <a:r>
              <a:rPr lang="en-US" sz="2000" dirty="0" smtClean="0">
                <a:solidFill>
                  <a:schemeClr val="accent6"/>
                </a:solidFill>
              </a:rPr>
              <a:t>Enterprise-grade voice and video</a:t>
            </a:r>
          </a:p>
          <a:p>
            <a:pPr marL="292100" lvl="1" indent="-114300" fontAlgn="base">
              <a:lnSpc>
                <a:spcPct val="90000"/>
              </a:lnSpc>
              <a:spcBef>
                <a:spcPts val="1200"/>
              </a:spcBef>
              <a:defRPr/>
            </a:pPr>
            <a:endParaRPr lang="en-US" sz="1600" dirty="0" smtClean="0">
              <a:solidFill>
                <a:schemeClr val="accent6"/>
              </a:solidFill>
            </a:endParaRPr>
          </a:p>
        </p:txBody>
      </p:sp>
      <p:sp>
        <p:nvSpPr>
          <p:cNvPr id="21" name="TextBox 20"/>
          <p:cNvSpPr txBox="1"/>
          <p:nvPr/>
        </p:nvSpPr>
        <p:spPr>
          <a:xfrm>
            <a:off x="1528727" y="902091"/>
            <a:ext cx="939681" cy="400110"/>
          </a:xfrm>
          <a:prstGeom prst="rect">
            <a:avLst/>
          </a:prstGeom>
          <a:noFill/>
        </p:spPr>
        <p:txBody>
          <a:bodyPr wrap="none" rtlCol="0">
            <a:spAutoFit/>
          </a:bodyPr>
          <a:lstStyle/>
          <a:p>
            <a:r>
              <a:rPr lang="en-US" sz="2000" dirty="0" smtClean="0">
                <a:solidFill>
                  <a:srgbClr val="F68B1F"/>
                </a:solidFill>
              </a:rPr>
              <a:t>Before</a:t>
            </a:r>
            <a:endParaRPr lang="en-US" sz="2000" dirty="0">
              <a:solidFill>
                <a:srgbClr val="F68B1F"/>
              </a:solidFill>
            </a:endParaRPr>
          </a:p>
        </p:txBody>
      </p:sp>
      <p:sp>
        <p:nvSpPr>
          <p:cNvPr id="22" name="TextBox 21"/>
          <p:cNvSpPr txBox="1"/>
          <p:nvPr/>
        </p:nvSpPr>
        <p:spPr>
          <a:xfrm>
            <a:off x="6290397" y="902091"/>
            <a:ext cx="724878" cy="400110"/>
          </a:xfrm>
          <a:prstGeom prst="rect">
            <a:avLst/>
          </a:prstGeom>
          <a:noFill/>
        </p:spPr>
        <p:txBody>
          <a:bodyPr wrap="none" rtlCol="0">
            <a:spAutoFit/>
          </a:bodyPr>
          <a:lstStyle/>
          <a:p>
            <a:r>
              <a:rPr lang="en-US" sz="2000" dirty="0" smtClean="0">
                <a:solidFill>
                  <a:srgbClr val="F68B1F"/>
                </a:solidFill>
              </a:rPr>
              <a:t>After</a:t>
            </a:r>
            <a:endParaRPr lang="en-US" sz="2000" dirty="0">
              <a:solidFill>
                <a:srgbClr val="F68B1F"/>
              </a:solidFill>
            </a:endParaRPr>
          </a:p>
        </p:txBody>
      </p:sp>
      <p:pic>
        <p:nvPicPr>
          <p:cNvPr id="23" name="Picture 22" descr="Screen shot 2011-09-29 at 11.17.26 PM.png"/>
          <p:cNvPicPr>
            <a:picLocks noChangeAspect="1"/>
          </p:cNvPicPr>
          <p:nvPr/>
        </p:nvPicPr>
        <p:blipFill>
          <a:blip r:embed="rId2" cstate="print"/>
          <a:stretch>
            <a:fillRect/>
          </a:stretch>
        </p:blipFill>
        <p:spPr>
          <a:xfrm>
            <a:off x="5732050" y="1302201"/>
            <a:ext cx="1950897" cy="1830054"/>
          </a:xfrm>
          <a:prstGeom prst="rect">
            <a:avLst/>
          </a:prstGeom>
        </p:spPr>
      </p:pic>
      <p:pic>
        <p:nvPicPr>
          <p:cNvPr id="24" name="Picture 23" descr="Screen shot 2011-09-29 at 11.15.58 PM.png"/>
          <p:cNvPicPr>
            <a:picLocks noChangeAspect="1"/>
          </p:cNvPicPr>
          <p:nvPr/>
        </p:nvPicPr>
        <p:blipFill>
          <a:blip r:embed="rId3" cstate="print">
            <a:lum bright="1000"/>
          </a:blip>
          <a:stretch>
            <a:fillRect/>
          </a:stretch>
        </p:blipFill>
        <p:spPr>
          <a:xfrm>
            <a:off x="1090015" y="1302202"/>
            <a:ext cx="1981176" cy="1810565"/>
          </a:xfrm>
          <a:prstGeom prst="rect">
            <a:avLst/>
          </a:prstGeom>
          <a:ln>
            <a:solidFill>
              <a:schemeClr val="tx1"/>
            </a:solidFill>
          </a:ln>
        </p:spPr>
      </p:pic>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9635" y="1933303"/>
            <a:ext cx="184666" cy="369332"/>
          </a:xfrm>
          <a:prstGeom prst="rect">
            <a:avLst/>
          </a:prstGeom>
          <a:noFill/>
        </p:spPr>
        <p:txBody>
          <a:bodyPr wrap="none" rtlCol="0">
            <a:spAutoFit/>
          </a:bodyPr>
          <a:lstStyle/>
          <a:p>
            <a:endParaRPr lang="en-US" dirty="0"/>
          </a:p>
        </p:txBody>
      </p:sp>
      <p:sp>
        <p:nvSpPr>
          <p:cNvPr id="7" name="Rectangle 6"/>
          <p:cNvSpPr/>
          <p:nvPr/>
        </p:nvSpPr>
        <p:spPr>
          <a:xfrm>
            <a:off x="319602" y="1954299"/>
            <a:ext cx="4169100" cy="4462622"/>
          </a:xfrm>
          <a:prstGeom prst="rect">
            <a:avLst/>
          </a:prstGeom>
          <a:no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37744" lvl="0" indent="-237744">
              <a:lnSpc>
                <a:spcPct val="95000"/>
              </a:lnSpc>
              <a:spcBef>
                <a:spcPts val="1200"/>
              </a:spcBef>
              <a:buClr>
                <a:srgbClr val="FFFFFF"/>
              </a:buClr>
              <a:buFont typeface="Wingdings" pitchFamily="2" charset="2"/>
              <a:buChar char="§"/>
              <a:defRPr/>
            </a:pPr>
            <a:r>
              <a:rPr lang="en-US" dirty="0" smtClean="0">
                <a:solidFill>
                  <a:schemeClr val="accent6"/>
                </a:solidFill>
              </a:rPr>
              <a:t>An evolved thin client that unifies voice, video and virtual desktop in one device</a:t>
            </a:r>
          </a:p>
          <a:p>
            <a:pPr marL="237744" lvl="0" indent="-237744">
              <a:lnSpc>
                <a:spcPct val="95000"/>
              </a:lnSpc>
              <a:spcBef>
                <a:spcPts val="1200"/>
              </a:spcBef>
              <a:buClr>
                <a:srgbClr val="FFFFFF"/>
              </a:buClr>
              <a:buFont typeface="Wingdings" pitchFamily="2" charset="2"/>
              <a:buChar char="§"/>
              <a:defRPr/>
            </a:pPr>
            <a:r>
              <a:rPr lang="en-US" dirty="0" smtClean="0">
                <a:solidFill>
                  <a:schemeClr val="accent6"/>
                </a:solidFill>
              </a:rPr>
              <a:t>Support high quality, scalable voice and video, delivering optimal user experience</a:t>
            </a:r>
          </a:p>
          <a:p>
            <a:pPr marL="237744" lvl="0" indent="-237744">
              <a:lnSpc>
                <a:spcPct val="95000"/>
              </a:lnSpc>
              <a:spcBef>
                <a:spcPts val="1200"/>
              </a:spcBef>
              <a:buClr>
                <a:srgbClr val="FFFFFF"/>
              </a:buClr>
              <a:buFont typeface="Wingdings" pitchFamily="2" charset="2"/>
              <a:buChar char="§"/>
              <a:defRPr/>
            </a:pPr>
            <a:r>
              <a:rPr lang="en-US" dirty="0" smtClean="0">
                <a:solidFill>
                  <a:schemeClr val="accent6"/>
                </a:solidFill>
              </a:rPr>
              <a:t>Introduces unique voice, video  processing capabilities that efficiently use network and data center CPU resources, eliminating the hairpin effect  </a:t>
            </a:r>
          </a:p>
          <a:p>
            <a:pPr marL="237744" lvl="0" indent="-237744">
              <a:lnSpc>
                <a:spcPct val="95000"/>
              </a:lnSpc>
              <a:spcBef>
                <a:spcPts val="1200"/>
              </a:spcBef>
              <a:buClr>
                <a:srgbClr val="FFFFFF"/>
              </a:buClr>
              <a:buFont typeface="Wingdings" pitchFamily="2" charset="2"/>
              <a:buChar char="§"/>
              <a:defRPr/>
            </a:pPr>
            <a:r>
              <a:rPr lang="en-US" dirty="0" smtClean="0">
                <a:solidFill>
                  <a:schemeClr val="accent6"/>
                </a:solidFill>
              </a:rPr>
              <a:t>Linux based platform supports major display protocols</a:t>
            </a:r>
          </a:p>
        </p:txBody>
      </p:sp>
      <p:sp>
        <p:nvSpPr>
          <p:cNvPr id="11" name="TextBox 10"/>
          <p:cNvSpPr txBox="1"/>
          <p:nvPr/>
        </p:nvSpPr>
        <p:spPr>
          <a:xfrm>
            <a:off x="9239250" y="1984375"/>
            <a:ext cx="184666" cy="369332"/>
          </a:xfrm>
          <a:prstGeom prst="rect">
            <a:avLst/>
          </a:prstGeom>
          <a:noFill/>
        </p:spPr>
        <p:txBody>
          <a:bodyPr wrap="none" rtlCol="0">
            <a:spAutoFit/>
          </a:bodyPr>
          <a:lstStyle/>
          <a:p>
            <a:endParaRPr lang="en-US" dirty="0"/>
          </a:p>
        </p:txBody>
      </p:sp>
      <p:pic>
        <p:nvPicPr>
          <p:cNvPr id="9" name="Picture 8" descr="SlimBig.png"/>
          <p:cNvPicPr>
            <a:picLocks noChangeAspect="1"/>
          </p:cNvPicPr>
          <p:nvPr/>
        </p:nvPicPr>
        <p:blipFill>
          <a:blip r:embed="rId3" cstate="screen"/>
          <a:stretch>
            <a:fillRect/>
          </a:stretch>
        </p:blipFill>
        <p:spPr>
          <a:xfrm>
            <a:off x="5674222" y="1799926"/>
            <a:ext cx="2202137" cy="3764406"/>
          </a:xfrm>
          <a:prstGeom prst="rect">
            <a:avLst/>
          </a:prstGeom>
        </p:spPr>
      </p:pic>
      <p:sp>
        <p:nvSpPr>
          <p:cNvPr id="8" name="Title 1"/>
          <p:cNvSpPr txBox="1">
            <a:spLocks/>
          </p:cNvSpPr>
          <p:nvPr/>
        </p:nvSpPr>
        <p:spPr>
          <a:xfrm>
            <a:off x="207765" y="624274"/>
            <a:ext cx="4269231" cy="1495469"/>
          </a:xfrm>
          <a:prstGeom prst="rect">
            <a:avLst/>
          </a:prstGeom>
        </p:spPr>
        <p:txBody>
          <a:bodyPr vert="horz" lIns="82296" tIns="45720" rIns="82296" bIns="45720" rtlCol="0" anchor="ctr" anchorCtr="0">
            <a:noAutofit/>
          </a:bodyPr>
          <a:lstStyle/>
          <a:p>
            <a:pPr marL="0" marR="0" lvl="0" indent="0" fontAlgn="auto">
              <a:lnSpc>
                <a:spcPct val="80000"/>
              </a:lnSpc>
              <a:spcBef>
                <a:spcPct val="0"/>
              </a:spcBef>
              <a:spcAft>
                <a:spcPts val="0"/>
              </a:spcAft>
              <a:buClr>
                <a:schemeClr val="tx1"/>
              </a:buClr>
              <a:buSzTx/>
              <a:tabLst/>
              <a:defRPr/>
            </a:pPr>
            <a:r>
              <a:rPr lang="en-US" sz="4000" dirty="0" smtClean="0">
                <a:gradFill>
                  <a:gsLst>
                    <a:gs pos="0">
                      <a:srgbClr val="00B2F0"/>
                    </a:gs>
                    <a:gs pos="44000">
                      <a:srgbClr val="40FFFE"/>
                    </a:gs>
                    <a:gs pos="100000">
                      <a:srgbClr val="96CA4B"/>
                    </a:gs>
                  </a:gsLst>
                  <a:lin ang="4800000" scaled="0"/>
                </a:gradFill>
                <a:latin typeface="+mj-lt"/>
                <a:ea typeface="+mj-ea"/>
                <a:cs typeface="+mj-cs"/>
              </a:rPr>
              <a:t>Virtualization Experience Client</a:t>
            </a:r>
            <a:endParaRPr lang="en-US" dirty="0" smtClean="0">
              <a:solidFill>
                <a:schemeClr val="bg1"/>
              </a:solidFill>
            </a:endParaRPr>
          </a:p>
          <a:p>
            <a:pPr marL="0" marR="0" lvl="0" indent="0" fontAlgn="auto">
              <a:lnSpc>
                <a:spcPct val="80000"/>
              </a:lnSpc>
              <a:spcBef>
                <a:spcPct val="0"/>
              </a:spcBef>
              <a:spcAft>
                <a:spcPts val="0"/>
              </a:spcAft>
              <a:buClr>
                <a:schemeClr val="tx1"/>
              </a:buClr>
              <a:buSzTx/>
              <a:tabLst/>
              <a:defRPr/>
            </a:pPr>
            <a:endParaRPr lang="en-US" sz="4000" dirty="0" smtClean="0">
              <a:gradFill>
                <a:gsLst>
                  <a:gs pos="0">
                    <a:srgbClr val="00B2F0"/>
                  </a:gs>
                  <a:gs pos="44000">
                    <a:srgbClr val="40FFFE"/>
                  </a:gs>
                  <a:gs pos="100000">
                    <a:srgbClr val="96CA4B"/>
                  </a:gs>
                </a:gsLst>
                <a:lin ang="4800000" scaled="0"/>
              </a:gradFill>
              <a:latin typeface="+mj-lt"/>
              <a:ea typeface="+mj-ea"/>
              <a:cs typeface="+mj-cs"/>
            </a:endParaRPr>
          </a:p>
        </p:txBody>
      </p:sp>
    </p:spTree>
    <p:extLst>
      <p:ext uri="{BB962C8B-B14F-4D97-AF65-F5344CB8AC3E}">
        <p14:creationId xmlns:p14="http://schemas.microsoft.com/office/powerpoint/2010/main" val="3868675061"/>
      </p:ext>
    </p:extLst>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9635" y="1933303"/>
            <a:ext cx="184666" cy="369332"/>
          </a:xfrm>
          <a:prstGeom prst="rect">
            <a:avLst/>
          </a:prstGeom>
          <a:noFill/>
        </p:spPr>
        <p:txBody>
          <a:bodyPr wrap="none" rtlCol="0">
            <a:spAutoFit/>
          </a:bodyPr>
          <a:lstStyle/>
          <a:p>
            <a:endParaRPr lang="en-US" dirty="0"/>
          </a:p>
        </p:txBody>
      </p:sp>
      <p:sp>
        <p:nvSpPr>
          <p:cNvPr id="7" name="Rectangle 6"/>
          <p:cNvSpPr/>
          <p:nvPr/>
        </p:nvSpPr>
        <p:spPr>
          <a:xfrm>
            <a:off x="319602" y="2085707"/>
            <a:ext cx="4157394" cy="4561481"/>
          </a:xfrm>
          <a:prstGeom prst="rect">
            <a:avLst/>
          </a:prstGeom>
          <a:no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37744" lvl="0" indent="-237744">
              <a:lnSpc>
                <a:spcPct val="90000"/>
              </a:lnSpc>
              <a:spcBef>
                <a:spcPts val="1440"/>
              </a:spcBef>
              <a:buClr>
                <a:srgbClr val="FFFFFF"/>
              </a:buClr>
              <a:buFont typeface="Wingdings" pitchFamily="2" charset="2"/>
              <a:buChar char="§"/>
              <a:defRPr/>
            </a:pPr>
            <a:r>
              <a:rPr lang="en-US" dirty="0" smtClean="0">
                <a:solidFill>
                  <a:schemeClr val="accent6"/>
                </a:solidFill>
                <a:latin typeface="Consolas"/>
                <a:ea typeface="Consolas"/>
                <a:cs typeface="Consolas"/>
              </a:rPr>
              <a:t>T</a:t>
            </a:r>
            <a:r>
              <a:rPr lang="en-US" dirty="0" smtClean="0">
                <a:solidFill>
                  <a:schemeClr val="accent6"/>
                </a:solidFill>
              </a:rPr>
              <a:t>urn a Windows PC (‘thick/rich-client’) into Rich Media capable Virtual Desktop Client</a:t>
            </a:r>
          </a:p>
          <a:p>
            <a:pPr marL="237744" lvl="0" indent="-237744">
              <a:lnSpc>
                <a:spcPct val="90000"/>
              </a:lnSpc>
              <a:spcBef>
                <a:spcPts val="1440"/>
              </a:spcBef>
              <a:buClr>
                <a:srgbClr val="FFFFFF"/>
              </a:buClr>
              <a:buFont typeface="Wingdings" pitchFamily="2" charset="2"/>
              <a:buChar char="§"/>
              <a:defRPr/>
            </a:pPr>
            <a:r>
              <a:rPr lang="en-US" dirty="0" smtClean="0">
                <a:solidFill>
                  <a:schemeClr val="accent6"/>
                </a:solidFill>
              </a:rPr>
              <a:t>Introduce unique voice and video  processing capabilities that efficiently use network and data center CPU resources, eliminating the hairpin effect  </a:t>
            </a:r>
          </a:p>
          <a:p>
            <a:pPr marL="237744" lvl="0" indent="-237744">
              <a:lnSpc>
                <a:spcPct val="90000"/>
              </a:lnSpc>
              <a:spcBef>
                <a:spcPts val="1440"/>
              </a:spcBef>
              <a:buClr>
                <a:srgbClr val="FFFFFF"/>
              </a:buClr>
              <a:buFont typeface="Wingdings" pitchFamily="2" charset="2"/>
              <a:buChar char="§"/>
              <a:defRPr/>
            </a:pPr>
            <a:r>
              <a:rPr lang="en-US" dirty="0" smtClean="0">
                <a:solidFill>
                  <a:schemeClr val="accent6"/>
                </a:solidFill>
              </a:rPr>
              <a:t>Endpoint support: WinXP, Win7</a:t>
            </a:r>
          </a:p>
          <a:p>
            <a:pPr marL="237744" indent="-237744">
              <a:lnSpc>
                <a:spcPct val="90000"/>
              </a:lnSpc>
              <a:spcBef>
                <a:spcPts val="1440"/>
              </a:spcBef>
              <a:buClr>
                <a:srgbClr val="FFFFFF"/>
              </a:buClr>
              <a:buFont typeface="Wingdings" pitchFamily="2" charset="2"/>
              <a:buChar char="§"/>
            </a:pPr>
            <a:endParaRPr lang="en-US" dirty="0" smtClean="0">
              <a:solidFill>
                <a:schemeClr val="accent6"/>
              </a:solidFill>
            </a:endParaRPr>
          </a:p>
          <a:p>
            <a:pPr marL="237744" indent="-237744">
              <a:lnSpc>
                <a:spcPct val="90000"/>
              </a:lnSpc>
              <a:spcBef>
                <a:spcPts val="1440"/>
              </a:spcBef>
              <a:buClr>
                <a:srgbClr val="FFFFFF"/>
              </a:buClr>
              <a:buFont typeface="Wingdings" pitchFamily="2" charset="2"/>
              <a:buChar char="§"/>
            </a:pPr>
            <a:endParaRPr lang="en-US" dirty="0" smtClean="0">
              <a:solidFill>
                <a:schemeClr val="accent6"/>
              </a:solidFill>
            </a:endParaRPr>
          </a:p>
        </p:txBody>
      </p:sp>
      <p:sp>
        <p:nvSpPr>
          <p:cNvPr id="10" name="Title 1"/>
          <p:cNvSpPr txBox="1">
            <a:spLocks/>
          </p:cNvSpPr>
          <p:nvPr/>
        </p:nvSpPr>
        <p:spPr>
          <a:xfrm>
            <a:off x="207765" y="624274"/>
            <a:ext cx="4269231" cy="1495469"/>
          </a:xfrm>
          <a:prstGeom prst="rect">
            <a:avLst/>
          </a:prstGeom>
        </p:spPr>
        <p:txBody>
          <a:bodyPr vert="horz" lIns="82296" tIns="45720" rIns="82296" bIns="45720" rtlCol="0" anchor="ctr" anchorCtr="0">
            <a:noAutofit/>
          </a:bodyPr>
          <a:lstStyle/>
          <a:p>
            <a:pPr marL="0" marR="0" lvl="0" indent="0" fontAlgn="auto">
              <a:lnSpc>
                <a:spcPct val="80000"/>
              </a:lnSpc>
              <a:spcBef>
                <a:spcPct val="0"/>
              </a:spcBef>
              <a:spcAft>
                <a:spcPts val="0"/>
              </a:spcAft>
              <a:buClr>
                <a:schemeClr val="tx1"/>
              </a:buClr>
              <a:buSzTx/>
              <a:tabLst/>
              <a:defRPr/>
            </a:pPr>
            <a:r>
              <a:rPr lang="en-US" sz="4000" dirty="0" smtClean="0">
                <a:gradFill>
                  <a:gsLst>
                    <a:gs pos="0">
                      <a:srgbClr val="00B2F0"/>
                    </a:gs>
                    <a:gs pos="44000">
                      <a:srgbClr val="40FFFE"/>
                    </a:gs>
                    <a:gs pos="100000">
                      <a:srgbClr val="96CA4B"/>
                    </a:gs>
                  </a:gsLst>
                  <a:lin ang="4800000" scaled="0"/>
                </a:gradFill>
                <a:latin typeface="+mj-lt"/>
                <a:ea typeface="+mj-ea"/>
                <a:cs typeface="+mj-cs"/>
              </a:rPr>
              <a:t>Enabling Virtual Workspaces on Rich-Clients</a:t>
            </a:r>
          </a:p>
          <a:p>
            <a:pPr marL="0" marR="0" lvl="0" indent="0" fontAlgn="auto">
              <a:lnSpc>
                <a:spcPct val="80000"/>
              </a:lnSpc>
              <a:spcBef>
                <a:spcPct val="0"/>
              </a:spcBef>
              <a:spcAft>
                <a:spcPts val="0"/>
              </a:spcAft>
              <a:buClr>
                <a:schemeClr val="tx1"/>
              </a:buClr>
              <a:buSzTx/>
              <a:tabLst/>
              <a:defRPr/>
            </a:pPr>
            <a:endParaRPr lang="en-US" sz="4000" dirty="0" smtClean="0">
              <a:gradFill>
                <a:gsLst>
                  <a:gs pos="0">
                    <a:srgbClr val="00B2F0"/>
                  </a:gs>
                  <a:gs pos="44000">
                    <a:srgbClr val="40FFFE"/>
                  </a:gs>
                  <a:gs pos="100000">
                    <a:srgbClr val="96CA4B"/>
                  </a:gs>
                </a:gsLst>
                <a:lin ang="4800000" scaled="0"/>
              </a:gradFill>
              <a:latin typeface="+mj-lt"/>
              <a:ea typeface="+mj-ea"/>
              <a:cs typeface="+mj-cs"/>
            </a:endParaRPr>
          </a:p>
        </p:txBody>
      </p:sp>
      <p:grpSp>
        <p:nvGrpSpPr>
          <p:cNvPr id="2" name="Group 16"/>
          <p:cNvGrpSpPr/>
          <p:nvPr/>
        </p:nvGrpSpPr>
        <p:grpSpPr>
          <a:xfrm>
            <a:off x="5532829" y="2242815"/>
            <a:ext cx="2431369" cy="2081860"/>
            <a:chOff x="5532829" y="2070100"/>
            <a:chExt cx="2431369" cy="2081860"/>
          </a:xfrm>
        </p:grpSpPr>
        <p:pic>
          <p:nvPicPr>
            <p:cNvPr id="16" name="Picture 129" descr="laptop_cutout"/>
            <p:cNvPicPr>
              <a:picLocks noChangeAspect="1" noChangeArrowheads="1"/>
            </p:cNvPicPr>
            <p:nvPr/>
          </p:nvPicPr>
          <p:blipFill>
            <a:blip r:embed="rId3" cstate="screen"/>
            <a:stretch>
              <a:fillRect/>
            </a:stretch>
          </p:blipFill>
          <p:spPr bwMode="auto">
            <a:xfrm>
              <a:off x="5532829" y="2070100"/>
              <a:ext cx="2431369" cy="2081860"/>
            </a:xfrm>
            <a:prstGeom prst="rect">
              <a:avLst/>
            </a:prstGeom>
            <a:noFill/>
            <a:ln>
              <a:noFill/>
            </a:ln>
          </p:spPr>
        </p:pic>
        <p:grpSp>
          <p:nvGrpSpPr>
            <p:cNvPr id="3" name="Group 14"/>
            <p:cNvGrpSpPr/>
            <p:nvPr/>
          </p:nvGrpSpPr>
          <p:grpSpPr>
            <a:xfrm>
              <a:off x="5872115" y="2157415"/>
              <a:ext cx="1754276" cy="1126330"/>
              <a:chOff x="6782188" y="4647518"/>
              <a:chExt cx="2048054" cy="1473882"/>
            </a:xfrm>
          </p:grpSpPr>
          <p:pic>
            <p:nvPicPr>
              <p:cNvPr id="13" name="Picture 11" descr="converj_vdi.png"/>
              <p:cNvPicPr>
                <a:picLocks noChangeAspect="1"/>
              </p:cNvPicPr>
              <p:nvPr/>
            </p:nvPicPr>
            <p:blipFill>
              <a:blip r:embed="rId4" cstate="screen"/>
              <a:srcRect/>
              <a:stretch>
                <a:fillRect/>
              </a:stretch>
            </p:blipFill>
            <p:spPr bwMode="auto">
              <a:xfrm>
                <a:off x="6847785" y="4701867"/>
                <a:ext cx="1982457" cy="1405567"/>
              </a:xfrm>
              <a:prstGeom prst="rect">
                <a:avLst/>
              </a:prstGeom>
              <a:noFill/>
              <a:ln w="9525">
                <a:noFill/>
                <a:miter lim="800000"/>
                <a:headEnd/>
                <a:tailEnd/>
              </a:ln>
              <a:effectLst>
                <a:innerShdw blurRad="114300">
                  <a:prstClr val="black"/>
                </a:innerShdw>
              </a:effectLst>
            </p:spPr>
          </p:pic>
          <p:pic>
            <p:nvPicPr>
              <p:cNvPr id="14" name="Picture 3" descr="HUB_Rich.png"/>
              <p:cNvPicPr>
                <a:picLocks noChangeAspect="1"/>
              </p:cNvPicPr>
              <p:nvPr/>
            </p:nvPicPr>
            <p:blipFill>
              <a:blip r:embed="rId5" cstate="screen"/>
              <a:srcRect/>
              <a:stretch>
                <a:fillRect/>
              </a:stretch>
            </p:blipFill>
            <p:spPr bwMode="auto">
              <a:xfrm>
                <a:off x="6782188" y="4647518"/>
                <a:ext cx="739387" cy="1473882"/>
              </a:xfrm>
              <a:prstGeom prst="rect">
                <a:avLst/>
              </a:prstGeom>
              <a:noFill/>
              <a:ln w="9525">
                <a:noFill/>
                <a:miter lim="800000"/>
                <a:headEnd/>
                <a:tailEnd/>
              </a:ln>
            </p:spPr>
          </p:pic>
        </p:grpSp>
      </p:grpSp>
    </p:spTree>
    <p:extLst>
      <p:ext uri="{BB962C8B-B14F-4D97-AF65-F5344CB8AC3E}">
        <p14:creationId xmlns:p14="http://schemas.microsoft.com/office/powerpoint/2010/main" val="3868675061"/>
      </p:ext>
    </p:extLst>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702" y="-206875"/>
            <a:ext cx="4117446" cy="3020518"/>
          </a:xfrm>
        </p:spPr>
        <p:txBody>
          <a:bodyPr/>
          <a:lstStyle/>
          <a:p>
            <a:r>
              <a:rPr lang="en-US" sz="3600" dirty="0" smtClean="0"/>
              <a:t>Virtual Workspace / </a:t>
            </a:r>
            <a:r>
              <a:rPr lang="en-US" sz="3600" dirty="0" err="1" smtClean="0"/>
              <a:t>Hardphone</a:t>
            </a:r>
            <a:r>
              <a:rPr lang="en-US" sz="3600" dirty="0" smtClean="0"/>
              <a:t> Integration</a:t>
            </a:r>
            <a:endParaRPr lang="en-US" sz="3600" dirty="0"/>
          </a:p>
        </p:txBody>
      </p:sp>
      <p:sp>
        <p:nvSpPr>
          <p:cNvPr id="7" name="Rectangle 6"/>
          <p:cNvSpPr/>
          <p:nvPr/>
        </p:nvSpPr>
        <p:spPr>
          <a:xfrm>
            <a:off x="319602" y="2307102"/>
            <a:ext cx="4027546" cy="3418694"/>
          </a:xfrm>
          <a:prstGeom prst="rect">
            <a:avLst/>
          </a:prstGeom>
          <a:no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0188" indent="-230188">
              <a:spcBef>
                <a:spcPts val="1200"/>
              </a:spcBef>
              <a:buClr>
                <a:schemeClr val="tx2"/>
              </a:buClr>
              <a:buFont typeface="Arial"/>
              <a:buChar char="•"/>
            </a:pPr>
            <a:r>
              <a:rPr lang="en-US" dirty="0" smtClean="0">
                <a:solidFill>
                  <a:schemeClr val="accent6"/>
                </a:solidFill>
              </a:rPr>
              <a:t>Integrates with existing user’s </a:t>
            </a:r>
            <a:r>
              <a:rPr lang="en-US" dirty="0" err="1" smtClean="0">
                <a:solidFill>
                  <a:schemeClr val="accent6"/>
                </a:solidFill>
              </a:rPr>
              <a:t>deskphone</a:t>
            </a:r>
            <a:endParaRPr lang="en-US" dirty="0" smtClean="0">
              <a:solidFill>
                <a:schemeClr val="accent6"/>
              </a:solidFill>
            </a:endParaRPr>
          </a:p>
          <a:p>
            <a:pPr marL="230188" indent="-230188">
              <a:spcBef>
                <a:spcPts val="1200"/>
              </a:spcBef>
              <a:buClr>
                <a:schemeClr val="tx2"/>
              </a:buClr>
              <a:buFont typeface="Arial"/>
              <a:buChar char="•"/>
            </a:pPr>
            <a:r>
              <a:rPr lang="en-US" dirty="0" smtClean="0">
                <a:solidFill>
                  <a:schemeClr val="accent6"/>
                </a:solidFill>
              </a:rPr>
              <a:t>Power via Phone – Leverages existing Power over Ethernet (</a:t>
            </a:r>
            <a:r>
              <a:rPr lang="en-US" dirty="0" err="1" smtClean="0">
                <a:solidFill>
                  <a:schemeClr val="accent6"/>
                </a:solidFill>
              </a:rPr>
              <a:t>PoE</a:t>
            </a:r>
            <a:r>
              <a:rPr lang="en-US" dirty="0" smtClean="0">
                <a:solidFill>
                  <a:schemeClr val="accent6"/>
                </a:solidFill>
              </a:rPr>
              <a:t>)</a:t>
            </a:r>
          </a:p>
          <a:p>
            <a:pPr marL="230188" indent="-230188">
              <a:spcBef>
                <a:spcPts val="1200"/>
              </a:spcBef>
              <a:buClr>
                <a:schemeClr val="tx2"/>
              </a:buClr>
              <a:buFont typeface="Arial"/>
              <a:buChar char="•"/>
            </a:pPr>
            <a:r>
              <a:rPr lang="en-US" dirty="0" smtClean="0">
                <a:solidFill>
                  <a:schemeClr val="accent6"/>
                </a:solidFill>
              </a:rPr>
              <a:t>Supports 2 monitors, USB keyboard &amp; mouse, 4 USB ports, Audio </a:t>
            </a:r>
            <a:r>
              <a:rPr lang="en-US" dirty="0" err="1" smtClean="0">
                <a:solidFill>
                  <a:schemeClr val="accent6"/>
                </a:solidFill>
              </a:rPr>
              <a:t>Mic</a:t>
            </a:r>
            <a:r>
              <a:rPr lang="en-US" dirty="0" smtClean="0">
                <a:solidFill>
                  <a:schemeClr val="accent6"/>
                </a:solidFill>
              </a:rPr>
              <a:t> in / Speaker out</a:t>
            </a:r>
          </a:p>
          <a:p>
            <a:pPr marL="230188" indent="-230188">
              <a:spcBef>
                <a:spcPts val="1200"/>
              </a:spcBef>
              <a:buClr>
                <a:schemeClr val="tx2"/>
              </a:buClr>
              <a:buFont typeface="Arial"/>
              <a:buChar char="•"/>
            </a:pPr>
            <a:r>
              <a:rPr lang="en-US" dirty="0" smtClean="0">
                <a:solidFill>
                  <a:schemeClr val="accent6"/>
                </a:solidFill>
              </a:rPr>
              <a:t>Display up to 1920 x 1200 x 32 at 60 Hz in single- and dual- display modes</a:t>
            </a:r>
          </a:p>
        </p:txBody>
      </p:sp>
      <p:sp>
        <p:nvSpPr>
          <p:cNvPr id="11" name="TextBox 10"/>
          <p:cNvSpPr txBox="1"/>
          <p:nvPr/>
        </p:nvSpPr>
        <p:spPr>
          <a:xfrm>
            <a:off x="9239250" y="1984375"/>
            <a:ext cx="184666" cy="369332"/>
          </a:xfrm>
          <a:prstGeom prst="rect">
            <a:avLst/>
          </a:prstGeom>
          <a:noFill/>
        </p:spPr>
        <p:txBody>
          <a:bodyPr wrap="none" rtlCol="0">
            <a:spAutoFit/>
          </a:bodyPr>
          <a:lstStyle/>
          <a:p>
            <a:endParaRPr lang="en-US" dirty="0"/>
          </a:p>
        </p:txBody>
      </p:sp>
      <p:pic>
        <p:nvPicPr>
          <p:cNvPr id="10" name="Picture 9" descr="BP_3q_back_01.png"/>
          <p:cNvPicPr>
            <a:picLocks noChangeAspect="1"/>
          </p:cNvPicPr>
          <p:nvPr/>
        </p:nvPicPr>
        <p:blipFill>
          <a:blip r:embed="rId3" cstate="screen"/>
          <a:srcRect/>
          <a:stretch>
            <a:fillRect/>
          </a:stretch>
        </p:blipFill>
        <p:spPr>
          <a:xfrm>
            <a:off x="5057283" y="3395743"/>
            <a:ext cx="3518456" cy="2714265"/>
          </a:xfrm>
          <a:prstGeom prst="rect">
            <a:avLst/>
          </a:prstGeom>
        </p:spPr>
      </p:pic>
      <p:sp>
        <p:nvSpPr>
          <p:cNvPr id="78850" name="AutoShape 2" descr="data:image/jpg;base64,/9j/4AAQSkZJRgABAQAAAQABAAD/2wCEAAkGBhEQEBUUEhQWFRQVFRUUFBUSGBgVFRQWFxQVFRUVFBUYHSYeFxkjGhUVHy8gIycpLCwsFh8yNjAqNScrLCoBCQoKDgwOGA8PFCwkHBwsLCkpLCwwLSkpKSktKSkuKSwsKiwpKSksLCkpKSkpLCktLCkpKSkpNi0pLDUsKSwsKf/AABEIAMkA+wMBIgACEQEDEQH/xAAcAAEAAgMBAQEAAAAAAAAAAAAABAUCAwYHAQj/xAA9EAACAQIEAwUFBgUDBQEAAAABAgADEQQSITEFQVEiYXGRoQYTMoGxBzNCUsHwI3Ki0eGywvEUFWJzkhf/xAAZAQEBAQEBAQAAAAAAAAAAAAAAAQMCBAX/xAAoEQEBAAIABAUDBQAAAAAAAAAAAQIRAxIhMVFhscHwBBSBEyIyQZH/2gAMAwEAAhEDEQA/APcYiICIiAiIgIiICIiAiIgIiICIiAiIgIiICIiAiIgIiICIiAiIgIiICIiAiIgIiICIiAiIgInxmA3gMIH2IiAmsVxGIqZUJ6A/4lGrWgX3vBPoMpFrsOZmxcY0C4iVi489JsXiA74E+JFXHDrNi4kHpA3RMBVE+5xAyifAZ9gIiICIiAiIgIiICIiAiIgIiICImurUsIEau2Zu4af3kHidaqifwaeeoxCi5AVb7u5/KO6SibzJRJlNzW1xy5bLZt8pBgoBa7W1IFgT3DkJmK7DnPplU+NIrqoOhuGHyuD6GVLdp2NxJKW6kemv6SDNmLfUDoPr/wASG+NVc25y/FlGYjY/CNeYi9Et13SZA4xx/D4MIa7hA5IW9zcqAToOQuNe8STQxKuoZTodidOdufhPNPtbXEVsVSTDoHFGg2YFgCHrkm6gkXIWmh+YideyW6m3e4T2swVX4MRSJ6Z1v5XvLNK6nUMD85+dq5rKP4uCqablCzD1DCRqPGaSNoatE303W3aO/uypNlty3Bjs55/J+lxKythawzZQDmvtUZTzyjtAjp5meJcO9sq+YhMcygAEGqxIbUaD3qtqNd+k6LDe3XEk2q0KwvbYN+ILujLbUjlzEReaPXaZIA1N/wB9AJtFdhznlv8A+qYqiB7/AAq2va4crrr1Qi+h/FJ+F+2LDH7yjVX+XI4/pa/pC808XowxbTYuOPTynF4f7TeGvvWyf+xXT1ZQJe8N4xQxKlqFRKgGhKMGAPQkQq6XHjvmwY0dfMStvF4Fp/1Y7vl42kiUibjxEu4UiIgIiICIiAiIgIiIHxmtIFatczPH4m3ZG/ORUMo3KJtUTCmJm7WEI0YzEBVM5/A1c9Rm5g5B4kXJ+Qv5zLjXEPwrqxOVVG5Y7COFUBTXe+UG5/Mx1dh3ch3ASCc7XJ8fppOf4hjqZYH3C1ambKVJFOoAL6qXsH15A63l1UJCm3xWNr9f+ZXU62JaqmUBKY+8FVbtvulRHttpYr8xyC4p30ABGwsLeWhnn/EOLgV69VqRdGxFRUdWBNqI9wvZ3A/gsR11ndYnGe4p1KrWtSpvVO/4FLdO6eTU+BuFTJVzNlDNZipDntPbX8wvfSc5cXLhTmx3+NfKz4k3NLlPaHCvuWX+Yf2v3zLiHGcIuHbtU6hYovu6gb4SwzEgANYLfbWUFXBYobMxsNmtUFjlOxvcfD5+Mp+JV64N3VdBYgLYG3M257D5CY/fZWa9Zr3c4XkymWuyk4hQR3ZhTVQToq7KOgO8r3wS8rjwl6MTSbe6Hv1HnNOIwelxqOo1E8szyl6mWdyyuXio6yuRYu5ANwCSRfraaLONmlhXpyK4npxztNpXCcDjcS5TDo1VlUuVTUhQQL+ZHnPcPsh4TUoYBjWUpVqV6hdWBVlyWpAEHUao3nOT+xWgiDEVqhyhslJCGyk5Q1SoB4A0zv0nqvBUIw9ItcMy+8b+aoTUb1cz0yftl8WmKdPkramJqpVa+Y0/w5aYbkN2BvvfTL01k6ixyjNvr5XNr99rSSupUvCrd18b/r+kt5W8OTtE9BLKVSIiAiIgIiICIiAmFWoFUk7AXMzlVx/E2QIN2OvgP82gQlrFyWPOSqZkKiJLpGVEynIXFsXlQ232HPU7aSUHsJQ8SrBqgXWy726n/H1gQsLhNdCWc6F23AO9gNFHhqessXAUKg63PgNT6zLD5RoJop1M1RjyHZH78/OQZYzMV7JAN9M2x6g2IMicPwNQVWqPUaxFhTVg1PkMy5kuvw7XIJPdJOKwxexDshGxW3PkQQQRoJp4Vwilhw2RVBc5nKgLc665VsAdTtvAh+22LWngXDE2q1KNE2tfK1QNUt3+7R5yN6Dk5HKjkHBI5cxy39JZ/aTx1cPUwaNTWoL1qzI+ouFFKmdb/nqeXznGYfi9FrnIyG2gVrre2mjC4udN9Lzx/UyWa6fnfqyzvV0aYY2urLe19Gsb9LdZE4hh2uPea9kWvrprz85jRr0mAtUI01DAnXuImt62k+bnjqa9+jlQ8S4Orar2TKgYKoh/hnK3Mbq3y2+RnUVnvK2uvSacPPKTSaUlVr/eJ7s/mH3Z8fyn08JErYe3+J1eHrK2jDX6+PIzViOE0zsLfy7eX9ptOJJ36G9O79hcAaXBlUaNiGc6Aj7+ouGW559jtDwnoJZe76fSeWewXEcXVxVHDO6tQoo1QDIgYCkoWmucAEgM6nX8onpPFcTTWi5rtkpkZWZ/hAbs7kW5z6czmWM02x7IWEwdemW1NQO1wzVmYLqdkKnKNdgT3Wlwg2G+2vXvlLwfAKioKT0jS+NfdUwlwe1cFTlsd7geEu03ldLPhq9knqf39ZMmnCLZB5+c3QpERAREQEREBERATmOI1/eV26L2B8t/W86DHYn3dNn6DTx5etpymFXTXeBNpyVTkZJJpSozr1LD1lBRGZix3JJ8/wBJZcUrWW3M6D9ZEwySK2VDkps3O1h4maOHL2L9T+/1lji8Cr0wrXsNdDbX93kSmgUADQDaEZz7eYxA4z2u4FjamNNalh0xFH3NKkozUiwyl3cFKjKQSznUX2E5/F4NEua/Dq9EdRTqBQf5kUJb5mel4niC0yAxUXFxnOUHqATpebsJj7/Cbfytf1H70jyri4S15FgWwVRyFqNT0FhmV9db3Fr229ZZ/wDYwfgroegbsnmep6dJ6TjRSq6V0p1P/ciVP9YMrKnsjw99sOq99B6lH0puF9JleDw73x9nP6fm87qcFrEkIFext2WGugOl7E7yuxXDa6fFScd+UkeY0npNT7P8PvSr4imb3FzTqgeaBv6pGxXsZjbfw8ZTbuq03pH/AOlNT6TL7bDzOWvKqtSx6ESbhMeGFjOzb2Z4pTvmoUsSCSSEq0muSd7Vch7tpU47h/uxetw2tTI3YU6gTlc5qa5evMxfpZlP5f78qavgv/sxwl6uIq6dladIeLFqjegpzr+MYtEVVdKrZ209wC7KRY5uwcwA01lL9nOFyYLPlK++q1KoDXuEze7p3vr8CKfnOjxGFSoLOoYb2Ivr1E24ePJjMWsmo14PDBW+N2sNA5GnLSw1+d5YURf6SHhsMlMWUW8z9ZY4BLsvjfymjpcKLCfYiAiIgIiICIiAiIgUXtPidEpj8RzHwG3r9JX0RMOIYj3mIc8lOQeC6H1vNlOVEhJJQ6SPSm52sIFdjTme3QfXf9JIwlO58Nf7SJTOYk9TeWeFWy366/2/ffIrZXBKtbe1h85XMpHKWgNhINfjSI6KQxz2ylbEWJsDqdRcja9tzYayo0ReWQCML2B+XdfXzEwOFQ6c+4yCudAdxfxnyjQVBZVA56AD6Se3DxyPmJgcC3KxgV2JwZdswdkNrdm1iOVwQRzPnM8JQKA5mLE8yAPRQBJTYZxyP1mBBgQsW1UNdVzLYbPkYHW+4sRtzE34OozAlgy9AxBP9JIm2fRAjYjiiU3ysVBsCM5y3B6E6GSMLjc18ptb8rX9RPj0w24B8YpUlQWUADoBYQNxcnfWfLzG8+3hWUteGJrfoP39JUrvLfhtYWH/AJajvgWEREBERAREQEREBIvE8X7qk78wNPE6D1Ikqcp7acRtkpjqGb1yj9fmIEHCrYSakr8PWFpMp1JUTqQmOMNxYc9P7xRfSYUqodmA/AQp8SoYjyZfORWNLCmT+gmKCAZUZ3lW/A6Sm6tUp76U3YLzJspuoG+wEsrzRjcGtVbMWFjcMhKspHMEeJ84EXhfGMNVXLSfzvfUXzEnfkbyuxfAqr1UqVKaVWTKA6VGpkhTmGZCCN9SAZYYfgxVtarsvNWCXPiyqCRLS8DHDBgozb92oHcCd5kWmupXAKrexa9r87C5t8pGp41hmLWZQ1hYWOw9c1x5QJwcz6X6iRsZjFpi5BOtuza5PRQTqe6bqbhtj4g7j92kH000O4H0+kwODQ7X+U+rUUmwZSel9fKbFEKjnAdD5zWcE3cZG4hxf3ZZSWpkEZWKM1Nl0PxDQX1Gu0m4HiAq/CQygfGL2vpoOvPyHWER2osORmEnVcaF2BaxCkICSCRcXAGmnM2E+0MUlQad4swsbi4IseYsYda/tXVScptubKvixCj/AFX+Um4yutPKNgLKO6w0+kke5UG9hpr4SJiOCf8AVAHOyZWJ7NtSRzuOX6yVFzgMTnXXcevfJMjcPwIooFBLd7WufKSZQiIgIia61YIpZth+9O+BskXEcSppu2otcDUi+1+kqsZxF36ovTnrp2wd1PcZQcS4gE0HeAO47qOZ1gX+L9praKANx2tTccrCcXxriOZiznc6np0t4aTdTo1AweqGUEEpn0zEWF7HXnzlVxtMwNpUTcJiWAFjmB2I1BEsqGKJ5Sg9m+DouHq1q9yi/AlyAz7X87DzjC4yoVC5iO8Wv5lTIrqK/ExSS7XPJVHxOx2VRzJMn8MoFKYDasSXcjYuxzNbuubDuAlDwnAANnN2b8zku1uYBPwjwAnSUYG8nSfbzXmufCReJY73QBs2U3BZAWy6aEga27xKhT4shdkzKGUkFGOV7jawO4I1vFfi4p/GjgdcpYea3lXgeILV0ZkrMbWRgrEG3a/CMq32vewGvQWlXBUhoAVve3uyU27lNoGWF4xSqZbH4rhbixOXewNjpJqOCAQbggEHqCLgzn+HtTq9pa1bJzDgDr+IqGA0l9cKOgGgA8gIEHjBVqXapmoAbqFuGzA2BUjVdeY2mWAwVNTu5ZdQKjs4XW11v+usgVaH8YqlRlv2yr01qU1LGxKm90JIva/U9ZPq4Z0pkowapdWu+isAb5NPhUi/Xe+sCJWV/elEqU3F84SrnVkzHk66EXvYESdUo1aaFgBUe6kqvZBUG5VL87Em53NtpCoPVZyfcMrH8TMhQDT8Sk3Gg5XNpnjscqXos2VsihGYhQwy2LKx0zAja/MQjGjiM1QkU6mc2ADU2TKL3sWOlr87y6pghQCbkAAnqQLEyt4XW+FFbMAO1rmtoba3Ive2l9gZu4xUIovlFyRbTWwJAJ8ACY7jbh+LYdwStakwW+YrURstt72Ok4Or7T8RZ6tSliKC01N1pVaaWClrKAQQ7G1idZznE2pqAVoqrgW1C/Hc5cpsCq7f3mjhjU6iowepUPu2NcNTFNKVW4CorfiB7Xl5bcsndnzXKbj1Dg9Jcfh6WJqK1Kq6do0XZL5WZbix1XQkZrkAy2weA92bl3qG1gahBsO6wA+c4LhHGcdhzhkFRalF2VFpOq+9CZsujrYixtYsNZ6MZllNVpjdvlZrCWGBp2pjv185WOMzKvU/v0l0Jy6fYiICIiAnNe2OKyGiDbKWYm9twBbfQbnWdLKX2p4McTR7Pxocy9/Vfn+kCFk96ihCBcgXOgAO5tb05y34dwOlR1AzPzdtWPhyUdwnnvD+MPRbK19DY30INrtmHdoLTr+G+0ysBr00PK+2sD77X8JNZVZQS63AGwIO9zy2nENgamYI1JwSQL6MuvU30Hynp1PiFNudvGQ8a61HVEseZI68h9T5QOJ49WpIEw2dVCWZgTa5I037iT85Fw1ILqBcdRrPQ8T7P0anxKD4iU2J+z/Dk3UZD1QlfpAq8Lj0XfSWlLHplveV9b2Krr93WbwcBx6i/rK3GcHxyCwSk9jf8S327z0gdPTqi282hpxpxtSn8dKqnhZx6G/pNtH2iXb3oB6PdD/VaBb4/jJXMtI0/fAhclTTe1mPMrY30kipTXEWV9GXtBqTEZTtoRqL3PjYysbFrUHbppUHUgMPkZLwfEKVMZVUIOiiw9JUScPwsqe1VqOv5Xy+pABIm/iKsydhwjghlJFxcG9mHMHY+Mwp8QQ85X8Rxti6OjNTcDK9MFraWZWVSGHUEde6BswlLEMdVQA7sKjOOWoUre9hzMy4jjFpXpuCqFFCVLEra2VgWUHK3PXr3RhKuRCyK4RENgwIZrLoAp1P97WmTVjUZXp1b08t7qbhrg938vMbHeEOG4hEp3Q3pohLEXymwJsCRqb66dO+ZYuszuliDTPxZlurXHZy3BB+X6WMuli8yjYkg26EA2zeBMqMBgqBuclSkuYjKruqHW1/dg2CknlaBeYNlydlQoBIsoAFxuRbvuPlN4mkpZcq2FhZeg6aShq1KudC9KqpX4/dfxEfQ7WYEam+oPLpCoft7hveNTGTsgatbU5msVv3AA69ZVezfs1TqVylnFNbsdlNthfcAk2+QPSd5gyzJ2xa50DWzBbAdrvvc/OQX4wEANJA4LFbLoQ4OXK1tjfr0O+x7mfTTO4ddscF7IYelWFVcxKm6gnQG1geptLu8j0cTmJFrMACR43tr8jNjNYTi3bSSTskcNTNUJ6D66D9ZayFwqlZL/mN/wBJNkUiIgIiICIiBScd9l6WJF/gqWtnX6MNmH70nGY/2cxOHNwpYdohqeutuzddxz2vPTp8ZQd4HlFPHVB2Q35V10IFrnQ667S99nqlapVXW1quZu9e0APK3lOvr8Jov8SA+IBn3B8LpUSSihSdyBAlxEQFpiaYMyiBHqYFDuBK/FezVGpug8pcRA43E/Z5QJugKHqhKn0lfX9jcSn3ddj3OA4/qF/WehT5lgeYVeH42nvTpv8Ay5kP+4TR/wB0dPjpVU8AHHob+k9TaiDymirw1G3AgedUfaVNveqD0e6H+oCbqVOiWz+6Q31JXY95A0PznW4v2Uovuo8pR4j7OaN7oCh6oSp8xA0YvFCoVZWNN0BAYAEZTa6sp0I0HkJvwdQkg1aoaxBAVcgJGxbU311tIFb2QxVP7uux7qgD/wCoX9ZCqYbHU/ipU3H/AI5kP+4QOyWuDsZox+L92mazMARmyC7BeZAGpt3Tjxxpk+8pVk7wA49Df0kmh7T0zoKqg9Huh/qtGxZYPj12N61MqCxsb57E9lcpsQR4G/1sH4PRq2d6YWowBYqSrAkC4LLYm23ykClxS9msG6MLHyMlJxocxCaWGFwyUhZRvqSSST4k6mZ1TewHP9iRU4kh5ydgFz1R0Gvlt62hV1STKoHQATOIgIiICIiAiIgIiICIiAiIgIiICIiAiIgIiICIiB8Kia3wynlNsQIFbg9NtwJV4v2Oovuo8p0cQPP8T9m9MG9O6HqhKn0kCr7JYymbpXc91Szj119Z6fMTTHSB5rh+GYy9mRG71zIf1nd8GwTIt2+I2Ft7AScKIHKZwEREBERAREQEREBERAREQEREBERAREQEREBERAREQEREBERAREQEREBERAREQERED//Z"/>
          <p:cNvSpPr>
            <a:spLocks noChangeAspect="1" noChangeArrowheads="1"/>
          </p:cNvSpPr>
          <p:nvPr/>
        </p:nvSpPr>
        <p:spPr bwMode="auto">
          <a:xfrm>
            <a:off x="63500" y="-925513"/>
            <a:ext cx="2390775" cy="19145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8852" name="Picture 4" descr="http://www.cisco.com/en/US/prod/voicesw/ps6788/phones/ps10451/ps10511/8961_600x480.jpg"/>
          <p:cNvPicPr>
            <a:picLocks noChangeAspect="1" noChangeArrowheads="1"/>
          </p:cNvPicPr>
          <p:nvPr/>
        </p:nvPicPr>
        <p:blipFill>
          <a:blip r:embed="rId4" cstate="print"/>
          <a:srcRect/>
          <a:stretch>
            <a:fillRect/>
          </a:stretch>
        </p:blipFill>
        <p:spPr bwMode="auto">
          <a:xfrm>
            <a:off x="5370052" y="1311670"/>
            <a:ext cx="2605091" cy="2084073"/>
          </a:xfrm>
          <a:prstGeom prst="rect">
            <a:avLst/>
          </a:prstGeom>
          <a:noFill/>
        </p:spPr>
      </p:pic>
    </p:spTree>
    <p:extLst>
      <p:ext uri="{BB962C8B-B14F-4D97-AF65-F5344CB8AC3E}">
        <p14:creationId xmlns:p14="http://schemas.microsoft.com/office/powerpoint/2010/main" val="3868675061"/>
      </p:ext>
    </p:extLst>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702" y="432215"/>
            <a:ext cx="4445040" cy="838200"/>
          </a:xfrm>
        </p:spPr>
        <p:txBody>
          <a:bodyPr/>
          <a:lstStyle/>
          <a:p>
            <a:pPr>
              <a:lnSpc>
                <a:spcPct val="100000"/>
              </a:lnSpc>
              <a:spcAft>
                <a:spcPts val="450"/>
              </a:spcAft>
            </a:pPr>
            <a:r>
              <a:rPr lang="en-US" sz="3200" dirty="0" smtClean="0"/>
              <a:t>Network Optimization of Display Traffic</a:t>
            </a:r>
            <a:endParaRPr lang="en-US" sz="1800" dirty="0">
              <a:solidFill>
                <a:schemeClr val="bg1"/>
              </a:solidFill>
            </a:endParaRPr>
          </a:p>
        </p:txBody>
      </p:sp>
      <p:sp>
        <p:nvSpPr>
          <p:cNvPr id="8" name="Freeform 6"/>
          <p:cNvSpPr>
            <a:spLocks/>
          </p:cNvSpPr>
          <p:nvPr/>
        </p:nvSpPr>
        <p:spPr bwMode="auto">
          <a:xfrm>
            <a:off x="-841991" y="11618913"/>
            <a:ext cx="14291"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0" y="0"/>
                  <a:pt x="0" y="0"/>
                  <a:pt x="0" y="0"/>
                </a:cubicBezTo>
                <a:cubicBezTo>
                  <a:pt x="0" y="0"/>
                  <a:pt x="2" y="0"/>
                  <a:pt x="5" y="0"/>
                </a:cubicBezTo>
                <a:close/>
              </a:path>
            </a:pathLst>
          </a:custGeom>
          <a:solidFill>
            <a:srgbClr val="F7B9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5" rIns="68589" bIns="34295" numCol="1" anchor="t" anchorCtr="0" compatLnSpc="1">
            <a:prstTxWarp prst="textNoShape">
              <a:avLst/>
            </a:prstTxWarp>
          </a:bodyPr>
          <a:lstStyle/>
          <a:p>
            <a:endParaRPr lang="en-US"/>
          </a:p>
        </p:txBody>
      </p:sp>
      <p:sp>
        <p:nvSpPr>
          <p:cNvPr id="9" name="Freeform 7"/>
          <p:cNvSpPr>
            <a:spLocks/>
          </p:cNvSpPr>
          <p:nvPr/>
        </p:nvSpPr>
        <p:spPr bwMode="auto">
          <a:xfrm>
            <a:off x="9977656" y="11618913"/>
            <a:ext cx="1190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0" y="0"/>
                  <a:pt x="0" y="0"/>
                  <a:pt x="0" y="0"/>
                </a:cubicBezTo>
                <a:cubicBezTo>
                  <a:pt x="3" y="0"/>
                  <a:pt x="4" y="0"/>
                  <a:pt x="4" y="0"/>
                </a:cubicBezTo>
                <a:close/>
              </a:path>
            </a:pathLst>
          </a:custGeom>
          <a:solidFill>
            <a:srgbClr val="F7B9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5" rIns="68589" bIns="34295" numCol="1" anchor="t" anchorCtr="0" compatLnSpc="1">
            <a:prstTxWarp prst="textNoShape">
              <a:avLst/>
            </a:prstTxWarp>
          </a:bodyPr>
          <a:lstStyle/>
          <a:p>
            <a:endParaRPr lang="en-US"/>
          </a:p>
        </p:txBody>
      </p:sp>
      <p:sp>
        <p:nvSpPr>
          <p:cNvPr id="164" name="Rectangle 163"/>
          <p:cNvSpPr/>
          <p:nvPr/>
        </p:nvSpPr>
        <p:spPr>
          <a:xfrm>
            <a:off x="7223409" y="837671"/>
            <a:ext cx="190270" cy="199758"/>
          </a:xfrm>
          <a:prstGeom prst="rect">
            <a:avLst/>
          </a:prstGeom>
          <a:solidFill>
            <a:schemeClr val="bg1">
              <a:lumMod val="50000"/>
            </a:schemeClr>
          </a:solidFill>
          <a:ln>
            <a:noFill/>
          </a:ln>
        </p:spPr>
        <p:style>
          <a:lnRef idx="1">
            <a:schemeClr val="accent6"/>
          </a:lnRef>
          <a:fillRef idx="2">
            <a:schemeClr val="accent6"/>
          </a:fillRef>
          <a:effectRef idx="1">
            <a:schemeClr val="accent6"/>
          </a:effectRef>
          <a:fontRef idx="minor">
            <a:schemeClr val="dk1"/>
          </a:fontRef>
        </p:style>
        <p:txBody>
          <a:bodyPr tIns="91440" rtlCol="0" anchor="t" anchorCtr="0"/>
          <a:lstStyle/>
          <a:p>
            <a:pPr algn="ctr">
              <a:lnSpc>
                <a:spcPct val="90000"/>
              </a:lnSpc>
            </a:pPr>
            <a:endParaRPr lang="en-US" dirty="0">
              <a:solidFill>
                <a:schemeClr val="bg1"/>
              </a:solidFill>
              <a:effectLst>
                <a:outerShdw blurRad="38100" dist="38100" dir="2700000" algn="tl">
                  <a:srgbClr val="000000">
                    <a:alpha val="43137"/>
                  </a:srgbClr>
                </a:outerShdw>
              </a:effectLst>
            </a:endParaRPr>
          </a:p>
        </p:txBody>
      </p:sp>
      <p:sp>
        <p:nvSpPr>
          <p:cNvPr id="165" name="Rectangle 164"/>
          <p:cNvSpPr/>
          <p:nvPr/>
        </p:nvSpPr>
        <p:spPr>
          <a:xfrm>
            <a:off x="8066269" y="825343"/>
            <a:ext cx="190270" cy="199758"/>
          </a:xfrm>
          <a:prstGeom prst="rect">
            <a:avLst/>
          </a:prstGeom>
          <a:gradFill>
            <a:gsLst>
              <a:gs pos="100000">
                <a:srgbClr val="0EA8E3"/>
              </a:gs>
              <a:gs pos="0">
                <a:srgbClr val="09BEE9"/>
              </a:gs>
            </a:gsLst>
            <a:lin ang="4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rtlCol="0" anchor="t" anchorCtr="0"/>
          <a:lstStyle/>
          <a:p>
            <a:pPr algn="ctr">
              <a:lnSpc>
                <a:spcPct val="90000"/>
              </a:lnSpc>
            </a:pPr>
            <a:endParaRPr lang="en-US" dirty="0">
              <a:solidFill>
                <a:schemeClr val="bg1"/>
              </a:solidFill>
              <a:effectLst>
                <a:outerShdw blurRad="38100" dist="38100" dir="2700000" algn="tl">
                  <a:srgbClr val="000000">
                    <a:alpha val="43137"/>
                  </a:srgbClr>
                </a:outerShdw>
              </a:effectLst>
            </a:endParaRPr>
          </a:p>
        </p:txBody>
      </p:sp>
      <p:sp>
        <p:nvSpPr>
          <p:cNvPr id="166" name="Rectangle 165"/>
          <p:cNvSpPr/>
          <p:nvPr/>
        </p:nvSpPr>
        <p:spPr>
          <a:xfrm>
            <a:off x="7389568" y="667095"/>
            <a:ext cx="621433" cy="600164"/>
          </a:xfrm>
          <a:prstGeom prst="rect">
            <a:avLst/>
          </a:prstGeom>
        </p:spPr>
        <p:txBody>
          <a:bodyPr wrap="square">
            <a:spAutoFit/>
          </a:bodyPr>
          <a:lstStyle/>
          <a:p>
            <a:r>
              <a:rPr lang="en-US" sz="1100" spc="-23" dirty="0" smtClean="0">
                <a:solidFill>
                  <a:schemeClr val="accent6"/>
                </a:solidFill>
                <a:effectLst>
                  <a:outerShdw blurRad="38100" dist="38100" dir="2700000" algn="tl">
                    <a:srgbClr val="000000">
                      <a:alpha val="43137"/>
                    </a:srgbClr>
                  </a:outerShdw>
                </a:effectLst>
                <a:ea typeface="+mj-ea"/>
                <a:cs typeface="+mj-cs"/>
              </a:rPr>
              <a:t>Before WAN Opt.</a:t>
            </a:r>
            <a:endParaRPr lang="en-US" sz="800" dirty="0">
              <a:solidFill>
                <a:schemeClr val="accent6"/>
              </a:solidFill>
              <a:effectLst>
                <a:outerShdw blurRad="38100" dist="38100" dir="2700000" algn="tl">
                  <a:srgbClr val="000000">
                    <a:alpha val="43137"/>
                  </a:srgbClr>
                </a:outerShdw>
              </a:effectLst>
            </a:endParaRPr>
          </a:p>
        </p:txBody>
      </p:sp>
      <p:sp>
        <p:nvSpPr>
          <p:cNvPr id="168" name="Rectangle 167"/>
          <p:cNvSpPr/>
          <p:nvPr/>
        </p:nvSpPr>
        <p:spPr>
          <a:xfrm>
            <a:off x="8229162" y="666887"/>
            <a:ext cx="696949" cy="600164"/>
          </a:xfrm>
          <a:prstGeom prst="rect">
            <a:avLst/>
          </a:prstGeom>
        </p:spPr>
        <p:txBody>
          <a:bodyPr wrap="square">
            <a:spAutoFit/>
          </a:bodyPr>
          <a:lstStyle/>
          <a:p>
            <a:r>
              <a:rPr lang="en-US" sz="1100" spc="-23" dirty="0" smtClean="0">
                <a:solidFill>
                  <a:schemeClr val="accent6"/>
                </a:solidFill>
                <a:effectLst>
                  <a:outerShdw blurRad="38100" dist="38100" dir="2700000" algn="tl">
                    <a:srgbClr val="000000">
                      <a:alpha val="43137"/>
                    </a:srgbClr>
                  </a:outerShdw>
                </a:effectLst>
                <a:ea typeface="+mj-ea"/>
                <a:cs typeface="+mj-cs"/>
              </a:rPr>
              <a:t>After </a:t>
            </a:r>
            <a:br>
              <a:rPr lang="en-US" sz="1100" spc="-23" dirty="0" smtClean="0">
                <a:solidFill>
                  <a:schemeClr val="accent6"/>
                </a:solidFill>
                <a:effectLst>
                  <a:outerShdw blurRad="38100" dist="38100" dir="2700000" algn="tl">
                    <a:srgbClr val="000000">
                      <a:alpha val="43137"/>
                    </a:srgbClr>
                  </a:outerShdw>
                </a:effectLst>
                <a:ea typeface="+mj-ea"/>
                <a:cs typeface="+mj-cs"/>
              </a:rPr>
            </a:br>
            <a:r>
              <a:rPr lang="en-US" sz="1100" spc="-23" dirty="0" smtClean="0">
                <a:solidFill>
                  <a:schemeClr val="accent6"/>
                </a:solidFill>
                <a:effectLst>
                  <a:outerShdw blurRad="38100" dist="38100" dir="2700000" algn="tl">
                    <a:srgbClr val="000000">
                      <a:alpha val="43137"/>
                    </a:srgbClr>
                  </a:outerShdw>
                </a:effectLst>
                <a:ea typeface="+mj-ea"/>
                <a:cs typeface="+mj-cs"/>
              </a:rPr>
              <a:t>WAN Opt.</a:t>
            </a:r>
            <a:endParaRPr lang="en-US" sz="800" dirty="0">
              <a:solidFill>
                <a:schemeClr val="accent6"/>
              </a:solidFill>
              <a:effectLst>
                <a:outerShdw blurRad="38100" dist="38100" dir="2700000" algn="tl">
                  <a:srgbClr val="000000">
                    <a:alpha val="43137"/>
                  </a:srgbClr>
                </a:outerShdw>
              </a:effectLst>
            </a:endParaRPr>
          </a:p>
        </p:txBody>
      </p:sp>
      <p:grpSp>
        <p:nvGrpSpPr>
          <p:cNvPr id="3" name="Group 86"/>
          <p:cNvGrpSpPr/>
          <p:nvPr/>
        </p:nvGrpSpPr>
        <p:grpSpPr>
          <a:xfrm>
            <a:off x="278926" y="1462087"/>
            <a:ext cx="2799531" cy="4923418"/>
            <a:chOff x="278926" y="1462087"/>
            <a:chExt cx="2799531" cy="4923418"/>
          </a:xfrm>
        </p:grpSpPr>
        <p:grpSp>
          <p:nvGrpSpPr>
            <p:cNvPr id="4" name="Group 56"/>
            <p:cNvGrpSpPr/>
            <p:nvPr/>
          </p:nvGrpSpPr>
          <p:grpSpPr>
            <a:xfrm>
              <a:off x="278926" y="1462087"/>
              <a:ext cx="2799531" cy="4923418"/>
              <a:chOff x="500400" y="1462087"/>
              <a:chExt cx="2631845" cy="4923418"/>
            </a:xfrm>
          </p:grpSpPr>
          <p:sp>
            <p:nvSpPr>
              <p:cNvPr id="58" name="Rounded Rectangle 57"/>
              <p:cNvSpPr/>
              <p:nvPr/>
            </p:nvSpPr>
            <p:spPr>
              <a:xfrm>
                <a:off x="500400" y="1462087"/>
                <a:ext cx="2631845" cy="4923417"/>
              </a:xfrm>
              <a:prstGeom prst="roundRect">
                <a:avLst>
                  <a:gd name="adj" fmla="val 5750"/>
                </a:avLst>
              </a:prstGeom>
              <a:gradFill>
                <a:gsLst>
                  <a:gs pos="0">
                    <a:schemeClr val="tx1"/>
                  </a:gs>
                  <a:gs pos="100000">
                    <a:schemeClr val="tx1">
                      <a:lumMod val="75000"/>
                      <a:alpha val="0"/>
                    </a:schemeClr>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Arial"/>
                </a:endParaRPr>
              </a:p>
            </p:txBody>
          </p:sp>
          <p:sp>
            <p:nvSpPr>
              <p:cNvPr id="62" name="Rounded Rectangle 61"/>
              <p:cNvSpPr/>
              <p:nvPr/>
            </p:nvSpPr>
            <p:spPr>
              <a:xfrm>
                <a:off x="592146" y="1963271"/>
                <a:ext cx="2434134" cy="4422234"/>
              </a:xfrm>
              <a:prstGeom prst="roundRect">
                <a:avLst>
                  <a:gd name="adj" fmla="val 5750"/>
                </a:avLst>
              </a:prstGeom>
              <a:gradFill>
                <a:gsLst>
                  <a:gs pos="0">
                    <a:schemeClr val="tx1">
                      <a:lumMod val="50000"/>
                    </a:schemeClr>
                  </a:gs>
                  <a:gs pos="100000">
                    <a:schemeClr val="tx1">
                      <a:lumMod val="75000"/>
                      <a:alpha val="0"/>
                    </a:schemeClr>
                  </a:gs>
                </a:gsLst>
                <a:lin ang="5400000" scaled="0"/>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Arial"/>
                </a:endParaRPr>
              </a:p>
            </p:txBody>
          </p:sp>
        </p:grpSp>
        <p:sp>
          <p:nvSpPr>
            <p:cNvPr id="72" name="Rounded Rectangle 71"/>
            <p:cNvSpPr/>
            <p:nvPr/>
          </p:nvSpPr>
          <p:spPr>
            <a:xfrm flipV="1">
              <a:off x="466671" y="5793734"/>
              <a:ext cx="2449443" cy="462650"/>
            </a:xfrm>
            <a:prstGeom prst="roundRect">
              <a:avLst>
                <a:gd name="adj" fmla="val 50000"/>
              </a:avLst>
            </a:prstGeom>
            <a:gradFill>
              <a:gsLst>
                <a:gs pos="0">
                  <a:srgbClr val="EB3A23"/>
                </a:gs>
                <a:gs pos="100000">
                  <a:srgbClr val="F68B1F"/>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75000"/>
                </a:lnSpc>
                <a:spcBef>
                  <a:spcPct val="0"/>
                </a:spcBef>
                <a:spcAft>
                  <a:spcPct val="0"/>
                </a:spcAft>
              </a:pPr>
              <a:endParaRPr lang="en-US" dirty="0" smtClean="0">
                <a:latin typeface="+mj-lt"/>
              </a:endParaRPr>
            </a:p>
          </p:txBody>
        </p:sp>
        <p:graphicFrame>
          <p:nvGraphicFramePr>
            <p:cNvPr id="59" name="Chart Placeholder 20"/>
            <p:cNvGraphicFramePr>
              <a:graphicFrameLocks/>
            </p:cNvGraphicFramePr>
            <p:nvPr>
              <p:extLst>
                <p:ext uri="{D42A27DB-BD31-4B8C-83A1-F6EECF244321}">
                  <p14:modId xmlns:p14="http://schemas.microsoft.com/office/powerpoint/2010/main" val="2590533993"/>
                </p:ext>
              </p:extLst>
            </p:nvPr>
          </p:nvGraphicFramePr>
          <p:xfrm>
            <a:off x="621346" y="1989872"/>
            <a:ext cx="2206116" cy="3850844"/>
          </p:xfrm>
          <a:graphic>
            <a:graphicData uri="http://schemas.openxmlformats.org/drawingml/2006/chart">
              <c:chart xmlns:c="http://schemas.openxmlformats.org/drawingml/2006/chart" xmlns:r="http://schemas.openxmlformats.org/officeDocument/2006/relationships" r:id="rId3"/>
            </a:graphicData>
          </a:graphic>
        </p:graphicFrame>
        <p:sp>
          <p:nvSpPr>
            <p:cNvPr id="71" name="TextBox 70"/>
            <p:cNvSpPr txBox="1"/>
            <p:nvPr/>
          </p:nvSpPr>
          <p:spPr>
            <a:xfrm rot="16200000">
              <a:off x="-314072" y="3305525"/>
              <a:ext cx="1665503" cy="315473"/>
            </a:xfrm>
            <a:prstGeom prst="rect">
              <a:avLst/>
            </a:prstGeom>
            <a:noFill/>
          </p:spPr>
          <p:txBody>
            <a:bodyPr wrap="square" lIns="68581" tIns="34291" rIns="68581" bIns="34291" rtlCol="0">
              <a:spAutoFit/>
            </a:bodyPr>
            <a:lstStyle/>
            <a:p>
              <a:r>
                <a:rPr lang="en-US" sz="1600" b="1" dirty="0" smtClean="0">
                  <a:solidFill>
                    <a:schemeClr val="bg1"/>
                  </a:solidFill>
                </a:rPr>
                <a:t>Seconds (s)</a:t>
              </a:r>
              <a:endParaRPr lang="en-US" sz="1600" b="1" dirty="0">
                <a:solidFill>
                  <a:schemeClr val="bg1"/>
                </a:solidFill>
              </a:endParaRPr>
            </a:p>
          </p:txBody>
        </p:sp>
        <p:sp>
          <p:nvSpPr>
            <p:cNvPr id="76" name="TextBox 75"/>
            <p:cNvSpPr txBox="1"/>
            <p:nvPr/>
          </p:nvSpPr>
          <p:spPr>
            <a:xfrm>
              <a:off x="1947612" y="3428601"/>
              <a:ext cx="797858" cy="561694"/>
            </a:xfrm>
            <a:prstGeom prst="rect">
              <a:avLst/>
            </a:prstGeom>
            <a:noFill/>
          </p:spPr>
          <p:txBody>
            <a:bodyPr wrap="square" lIns="68581" tIns="34291" rIns="68581" bIns="34291" rtlCol="0">
              <a:spAutoFit/>
            </a:bodyPr>
            <a:lstStyle/>
            <a:p>
              <a:pPr algn="ctr"/>
              <a:r>
                <a:rPr lang="en-US" sz="1600" b="1" dirty="0" smtClean="0">
                  <a:solidFill>
                    <a:srgbClr val="FFFFFF"/>
                  </a:solidFill>
                </a:rPr>
                <a:t>70% </a:t>
              </a:r>
              <a:br>
                <a:rPr lang="en-US" sz="1600" b="1" dirty="0" smtClean="0">
                  <a:solidFill>
                    <a:srgbClr val="FFFFFF"/>
                  </a:solidFill>
                </a:rPr>
              </a:br>
              <a:r>
                <a:rPr lang="en-US" sz="1600" b="1" dirty="0" smtClean="0">
                  <a:solidFill>
                    <a:srgbClr val="FFFFFF"/>
                  </a:solidFill>
                </a:rPr>
                <a:t>faster</a:t>
              </a:r>
              <a:endParaRPr lang="en-US" sz="1600" b="1" dirty="0">
                <a:solidFill>
                  <a:srgbClr val="FFFFFF"/>
                </a:solidFill>
              </a:endParaRPr>
            </a:p>
          </p:txBody>
        </p:sp>
        <p:grpSp>
          <p:nvGrpSpPr>
            <p:cNvPr id="5" name="Group 147"/>
            <p:cNvGrpSpPr/>
            <p:nvPr/>
          </p:nvGrpSpPr>
          <p:grpSpPr>
            <a:xfrm>
              <a:off x="621346" y="5743843"/>
              <a:ext cx="2165978" cy="499886"/>
              <a:chOff x="-159047" y="2035492"/>
              <a:chExt cx="2887218" cy="718953"/>
            </a:xfrm>
            <a:effectLst/>
          </p:grpSpPr>
          <p:sp>
            <p:nvSpPr>
              <p:cNvPr id="149" name="Rectangle 148"/>
              <p:cNvSpPr/>
              <p:nvPr/>
            </p:nvSpPr>
            <p:spPr>
              <a:xfrm>
                <a:off x="-159047" y="2035492"/>
                <a:ext cx="2887218" cy="584776"/>
              </a:xfrm>
              <a:prstGeom prst="rect">
                <a:avLst/>
              </a:prstGeom>
            </p:spPr>
            <p:txBody>
              <a:bodyPr wrap="none">
                <a:noAutofit/>
              </a:bodyPr>
              <a:lstStyle/>
              <a:p>
                <a:pPr algn="ctr"/>
                <a:r>
                  <a:rPr lang="en-US" sz="2000" b="1" dirty="0" smtClean="0">
                    <a:solidFill>
                      <a:schemeClr val="bg1"/>
                    </a:solidFill>
                    <a:effectLst>
                      <a:outerShdw blurRad="50800" dist="38100" dir="2700000" algn="tl" rotWithShape="0">
                        <a:prstClr val="black">
                          <a:alpha val="40000"/>
                        </a:prstClr>
                      </a:outerShdw>
                    </a:effectLst>
                    <a:ea typeface="+mj-ea"/>
                    <a:cs typeface="+mj-cs"/>
                  </a:rPr>
                  <a:t>Up to 70%</a:t>
                </a:r>
                <a:endParaRPr lang="en-US" sz="2000" b="1" dirty="0">
                  <a:solidFill>
                    <a:schemeClr val="bg1"/>
                  </a:solidFill>
                  <a:effectLst>
                    <a:outerShdw blurRad="50800" dist="38100" dir="2700000" algn="tl" rotWithShape="0">
                      <a:prstClr val="black">
                        <a:alpha val="40000"/>
                      </a:prstClr>
                    </a:outerShdw>
                  </a:effectLst>
                </a:endParaRPr>
              </a:p>
            </p:txBody>
          </p:sp>
          <p:sp>
            <p:nvSpPr>
              <p:cNvPr id="150" name="Rectangle 149"/>
              <p:cNvSpPr/>
              <p:nvPr/>
            </p:nvSpPr>
            <p:spPr>
              <a:xfrm>
                <a:off x="711734" y="2385112"/>
                <a:ext cx="1094373" cy="369333"/>
              </a:xfrm>
              <a:prstGeom prst="rect">
                <a:avLst/>
              </a:prstGeom>
            </p:spPr>
            <p:txBody>
              <a:bodyPr wrap="none">
                <a:noAutofit/>
              </a:bodyPr>
              <a:lstStyle/>
              <a:p>
                <a:pPr algn="ctr"/>
                <a:r>
                  <a:rPr lang="en-US" sz="1400" spc="-23" dirty="0" smtClean="0">
                    <a:solidFill>
                      <a:schemeClr val="bg1"/>
                    </a:solidFill>
                    <a:ea typeface="+mj-ea"/>
                    <a:cs typeface="+mj-cs"/>
                  </a:rPr>
                  <a:t>Faster</a:t>
                </a:r>
                <a:endParaRPr lang="en-US" sz="1050" dirty="0">
                  <a:solidFill>
                    <a:schemeClr val="bg1"/>
                  </a:solidFill>
                </a:endParaRPr>
              </a:p>
            </p:txBody>
          </p:sp>
        </p:grpSp>
        <p:sp>
          <p:nvSpPr>
            <p:cNvPr id="63" name="Rectangle 62"/>
            <p:cNvSpPr/>
            <p:nvPr/>
          </p:nvSpPr>
          <p:spPr>
            <a:xfrm>
              <a:off x="873334" y="1524000"/>
              <a:ext cx="1610715" cy="338554"/>
            </a:xfrm>
            <a:prstGeom prst="rect">
              <a:avLst/>
            </a:prstGeom>
          </p:spPr>
          <p:txBody>
            <a:bodyPr wrap="none">
              <a:noAutofit/>
            </a:bodyPr>
            <a:lstStyle/>
            <a:p>
              <a:pPr algn="ctr">
                <a:spcBef>
                  <a:spcPct val="50000"/>
                </a:spcBef>
                <a:spcAft>
                  <a:spcPts val="1350"/>
                </a:spcAft>
                <a:buClr>
                  <a:srgbClr val="FFFFFF"/>
                </a:buClr>
                <a:buSzPct val="100000"/>
              </a:pPr>
              <a:r>
                <a:rPr lang="en-US" b="1" kern="0" dirty="0" smtClean="0">
                  <a:solidFill>
                    <a:schemeClr val="bg1"/>
                  </a:solidFill>
                </a:rPr>
                <a:t>Response Time</a:t>
              </a:r>
              <a:endParaRPr lang="en-US" b="1" kern="0" dirty="0">
                <a:solidFill>
                  <a:schemeClr val="bg1"/>
                </a:solidFill>
              </a:endParaRPr>
            </a:p>
          </p:txBody>
        </p:sp>
      </p:grpSp>
      <p:grpSp>
        <p:nvGrpSpPr>
          <p:cNvPr id="6" name="Group 87"/>
          <p:cNvGrpSpPr/>
          <p:nvPr/>
        </p:nvGrpSpPr>
        <p:grpSpPr>
          <a:xfrm>
            <a:off x="3169024" y="1462087"/>
            <a:ext cx="2799531" cy="4923418"/>
            <a:chOff x="3169024" y="1462087"/>
            <a:chExt cx="2799531" cy="4923418"/>
          </a:xfrm>
        </p:grpSpPr>
        <p:grpSp>
          <p:nvGrpSpPr>
            <p:cNvPr id="7" name="Group 53"/>
            <p:cNvGrpSpPr/>
            <p:nvPr/>
          </p:nvGrpSpPr>
          <p:grpSpPr>
            <a:xfrm>
              <a:off x="3169024" y="1462087"/>
              <a:ext cx="2799531" cy="4923418"/>
              <a:chOff x="500400" y="1462087"/>
              <a:chExt cx="2631845" cy="4923418"/>
            </a:xfrm>
          </p:grpSpPr>
          <p:sp>
            <p:nvSpPr>
              <p:cNvPr id="55" name="Rounded Rectangle 54"/>
              <p:cNvSpPr/>
              <p:nvPr/>
            </p:nvSpPr>
            <p:spPr>
              <a:xfrm>
                <a:off x="500400" y="1462087"/>
                <a:ext cx="2631845" cy="4923417"/>
              </a:xfrm>
              <a:prstGeom prst="roundRect">
                <a:avLst>
                  <a:gd name="adj" fmla="val 5750"/>
                </a:avLst>
              </a:prstGeom>
              <a:gradFill>
                <a:gsLst>
                  <a:gs pos="0">
                    <a:schemeClr val="tx1"/>
                  </a:gs>
                  <a:gs pos="100000">
                    <a:schemeClr val="tx1">
                      <a:lumMod val="75000"/>
                      <a:alpha val="0"/>
                    </a:schemeClr>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Arial"/>
                </a:endParaRPr>
              </a:p>
            </p:txBody>
          </p:sp>
          <p:sp>
            <p:nvSpPr>
              <p:cNvPr id="56" name="Rounded Rectangle 55"/>
              <p:cNvSpPr/>
              <p:nvPr/>
            </p:nvSpPr>
            <p:spPr>
              <a:xfrm>
                <a:off x="592146" y="1963271"/>
                <a:ext cx="2434134" cy="4422234"/>
              </a:xfrm>
              <a:prstGeom prst="roundRect">
                <a:avLst>
                  <a:gd name="adj" fmla="val 5750"/>
                </a:avLst>
              </a:prstGeom>
              <a:gradFill>
                <a:gsLst>
                  <a:gs pos="0">
                    <a:schemeClr val="tx1">
                      <a:lumMod val="50000"/>
                    </a:schemeClr>
                  </a:gs>
                  <a:gs pos="100000">
                    <a:schemeClr val="tx1">
                      <a:lumMod val="75000"/>
                      <a:alpha val="0"/>
                    </a:schemeClr>
                  </a:gs>
                </a:gsLst>
                <a:lin ang="5400000" scaled="0"/>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Arial"/>
                </a:endParaRPr>
              </a:p>
            </p:txBody>
          </p:sp>
        </p:grpSp>
        <p:graphicFrame>
          <p:nvGraphicFramePr>
            <p:cNvPr id="60" name="Chart Placeholder 20"/>
            <p:cNvGraphicFramePr>
              <a:graphicFrameLocks/>
            </p:cNvGraphicFramePr>
            <p:nvPr>
              <p:extLst>
                <p:ext uri="{D42A27DB-BD31-4B8C-83A1-F6EECF244321}">
                  <p14:modId xmlns:p14="http://schemas.microsoft.com/office/powerpoint/2010/main" val="1712539131"/>
                </p:ext>
              </p:extLst>
            </p:nvPr>
          </p:nvGraphicFramePr>
          <p:xfrm>
            <a:off x="3506930" y="1998385"/>
            <a:ext cx="2348910" cy="3832436"/>
          </p:xfrm>
          <a:graphic>
            <a:graphicData uri="http://schemas.openxmlformats.org/drawingml/2006/chart">
              <c:chart xmlns:c="http://schemas.openxmlformats.org/drawingml/2006/chart" xmlns:r="http://schemas.openxmlformats.org/officeDocument/2006/relationships" r:id="rId4"/>
            </a:graphicData>
          </a:graphic>
        </p:graphicFrame>
        <p:sp>
          <p:nvSpPr>
            <p:cNvPr id="73" name="TextBox 72"/>
            <p:cNvSpPr txBox="1"/>
            <p:nvPr/>
          </p:nvSpPr>
          <p:spPr>
            <a:xfrm rot="16200000">
              <a:off x="3007436" y="3305525"/>
              <a:ext cx="832963" cy="315473"/>
            </a:xfrm>
            <a:prstGeom prst="rect">
              <a:avLst/>
            </a:prstGeom>
            <a:noFill/>
          </p:spPr>
          <p:txBody>
            <a:bodyPr wrap="square" lIns="68581" tIns="34291" rIns="68581" bIns="34291" rtlCol="0">
              <a:spAutoFit/>
            </a:bodyPr>
            <a:lstStyle/>
            <a:p>
              <a:r>
                <a:rPr lang="en-US" sz="1600" b="1" dirty="0" smtClean="0">
                  <a:solidFill>
                    <a:schemeClr val="bg1"/>
                  </a:solidFill>
                </a:rPr>
                <a:t>Kbps</a:t>
              </a:r>
              <a:endParaRPr lang="en-US" sz="1600" b="1" dirty="0">
                <a:solidFill>
                  <a:schemeClr val="bg1"/>
                </a:solidFill>
              </a:endParaRPr>
            </a:p>
          </p:txBody>
        </p:sp>
        <p:sp>
          <p:nvSpPr>
            <p:cNvPr id="65" name="Rectangle 64"/>
            <p:cNvSpPr/>
            <p:nvPr/>
          </p:nvSpPr>
          <p:spPr>
            <a:xfrm>
              <a:off x="3378013" y="1524000"/>
              <a:ext cx="2404824" cy="338554"/>
            </a:xfrm>
            <a:prstGeom prst="rect">
              <a:avLst/>
            </a:prstGeom>
          </p:spPr>
          <p:txBody>
            <a:bodyPr wrap="none">
              <a:noAutofit/>
            </a:bodyPr>
            <a:lstStyle/>
            <a:p>
              <a:pPr algn="ctr">
                <a:spcBef>
                  <a:spcPct val="50000"/>
                </a:spcBef>
                <a:spcAft>
                  <a:spcPts val="1350"/>
                </a:spcAft>
                <a:buClr>
                  <a:srgbClr val="FFFFFF"/>
                </a:buClr>
                <a:buSzPct val="100000"/>
              </a:pPr>
              <a:r>
                <a:rPr lang="en-US" b="1" kern="0" dirty="0" smtClean="0">
                  <a:solidFill>
                    <a:schemeClr val="bg1"/>
                  </a:solidFill>
                </a:rPr>
                <a:t>Bandwidth Consumption</a:t>
              </a:r>
            </a:p>
          </p:txBody>
        </p:sp>
        <p:sp>
          <p:nvSpPr>
            <p:cNvPr id="77" name="Rounded Rectangle 76"/>
            <p:cNvSpPr/>
            <p:nvPr/>
          </p:nvSpPr>
          <p:spPr>
            <a:xfrm flipV="1">
              <a:off x="3352255" y="5793734"/>
              <a:ext cx="2449443" cy="462650"/>
            </a:xfrm>
            <a:prstGeom prst="roundRect">
              <a:avLst>
                <a:gd name="adj" fmla="val 50000"/>
              </a:avLst>
            </a:prstGeom>
            <a:gradFill>
              <a:gsLst>
                <a:gs pos="0">
                  <a:srgbClr val="EB3A23"/>
                </a:gs>
                <a:gs pos="100000">
                  <a:srgbClr val="F68B1F"/>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75000"/>
                </a:lnSpc>
                <a:spcBef>
                  <a:spcPct val="0"/>
                </a:spcBef>
                <a:spcAft>
                  <a:spcPct val="0"/>
                </a:spcAft>
              </a:pPr>
              <a:endParaRPr lang="en-US" dirty="0" smtClean="0">
                <a:latin typeface="+mj-lt"/>
              </a:endParaRPr>
            </a:p>
          </p:txBody>
        </p:sp>
        <p:grpSp>
          <p:nvGrpSpPr>
            <p:cNvPr id="10" name="Group 147"/>
            <p:cNvGrpSpPr/>
            <p:nvPr/>
          </p:nvGrpSpPr>
          <p:grpSpPr>
            <a:xfrm>
              <a:off x="3506930" y="5731142"/>
              <a:ext cx="2165978" cy="512586"/>
              <a:chOff x="-159047" y="2017226"/>
              <a:chExt cx="2887218" cy="737219"/>
            </a:xfrm>
            <a:effectLst/>
          </p:grpSpPr>
          <p:sp>
            <p:nvSpPr>
              <p:cNvPr id="79" name="Rectangle 78"/>
              <p:cNvSpPr/>
              <p:nvPr/>
            </p:nvSpPr>
            <p:spPr>
              <a:xfrm>
                <a:off x="-159047" y="2017226"/>
                <a:ext cx="2887218" cy="584776"/>
              </a:xfrm>
              <a:prstGeom prst="rect">
                <a:avLst/>
              </a:prstGeom>
            </p:spPr>
            <p:txBody>
              <a:bodyPr wrap="none">
                <a:noAutofit/>
              </a:bodyPr>
              <a:lstStyle/>
              <a:p>
                <a:pPr algn="ctr"/>
                <a:r>
                  <a:rPr lang="en-US" sz="2000" b="1" dirty="0" smtClean="0">
                    <a:solidFill>
                      <a:schemeClr val="bg1"/>
                    </a:solidFill>
                    <a:effectLst>
                      <a:outerShdw blurRad="50800" dist="38100" dir="2700000" algn="tl" rotWithShape="0">
                        <a:prstClr val="black">
                          <a:alpha val="40000"/>
                        </a:prstClr>
                      </a:outerShdw>
                    </a:effectLst>
                    <a:ea typeface="+mj-ea"/>
                    <a:cs typeface="+mj-cs"/>
                  </a:rPr>
                  <a:t>Up to </a:t>
                </a:r>
                <a:r>
                  <a:rPr lang="en-US" sz="2000" b="1" dirty="0" err="1" smtClean="0">
                    <a:solidFill>
                      <a:schemeClr val="bg1"/>
                    </a:solidFill>
                    <a:effectLst>
                      <a:outerShdw blurRad="50800" dist="38100" dir="2700000" algn="tl" rotWithShape="0">
                        <a:prstClr val="black">
                          <a:alpha val="40000"/>
                        </a:prstClr>
                      </a:outerShdw>
                    </a:effectLst>
                    <a:ea typeface="+mj-ea"/>
                    <a:cs typeface="+mj-cs"/>
                  </a:rPr>
                  <a:t>3X</a:t>
                </a:r>
                <a:endParaRPr lang="en-US" sz="2000" b="1" dirty="0">
                  <a:solidFill>
                    <a:schemeClr val="bg1"/>
                  </a:solidFill>
                  <a:effectLst>
                    <a:outerShdw blurRad="50800" dist="38100" dir="2700000" algn="tl" rotWithShape="0">
                      <a:prstClr val="black">
                        <a:alpha val="40000"/>
                      </a:prstClr>
                    </a:outerShdw>
                  </a:effectLst>
                </a:endParaRPr>
              </a:p>
            </p:txBody>
          </p:sp>
          <p:sp>
            <p:nvSpPr>
              <p:cNvPr id="80" name="Rectangle 79"/>
              <p:cNvSpPr/>
              <p:nvPr/>
            </p:nvSpPr>
            <p:spPr>
              <a:xfrm>
                <a:off x="711734" y="2385112"/>
                <a:ext cx="1094373" cy="369333"/>
              </a:xfrm>
              <a:prstGeom prst="rect">
                <a:avLst/>
              </a:prstGeom>
            </p:spPr>
            <p:txBody>
              <a:bodyPr wrap="none">
                <a:noAutofit/>
              </a:bodyPr>
              <a:lstStyle/>
              <a:p>
                <a:pPr algn="ctr"/>
                <a:r>
                  <a:rPr lang="en-US" sz="1400" spc="-23" dirty="0" smtClean="0">
                    <a:solidFill>
                      <a:schemeClr val="bg1"/>
                    </a:solidFill>
                    <a:ea typeface="+mj-ea"/>
                    <a:cs typeface="+mj-cs"/>
                  </a:rPr>
                  <a:t>More Users</a:t>
                </a:r>
                <a:endParaRPr lang="en-US" sz="1050" dirty="0">
                  <a:solidFill>
                    <a:schemeClr val="bg1"/>
                  </a:solidFill>
                </a:endParaRPr>
              </a:p>
            </p:txBody>
          </p:sp>
        </p:grpSp>
      </p:grpSp>
      <p:grpSp>
        <p:nvGrpSpPr>
          <p:cNvPr id="11" name="Group 88"/>
          <p:cNvGrpSpPr/>
          <p:nvPr/>
        </p:nvGrpSpPr>
        <p:grpSpPr>
          <a:xfrm>
            <a:off x="6064624" y="1462087"/>
            <a:ext cx="2861487" cy="4923418"/>
            <a:chOff x="6064624" y="1462087"/>
            <a:chExt cx="2861487" cy="4923418"/>
          </a:xfrm>
        </p:grpSpPr>
        <p:grpSp>
          <p:nvGrpSpPr>
            <p:cNvPr id="12" name="Group 50"/>
            <p:cNvGrpSpPr/>
            <p:nvPr/>
          </p:nvGrpSpPr>
          <p:grpSpPr>
            <a:xfrm>
              <a:off x="6064624" y="1462087"/>
              <a:ext cx="2799531" cy="4923418"/>
              <a:chOff x="500400" y="1462087"/>
              <a:chExt cx="2631845" cy="4923418"/>
            </a:xfrm>
          </p:grpSpPr>
          <p:sp>
            <p:nvSpPr>
              <p:cNvPr id="52" name="Rounded Rectangle 51"/>
              <p:cNvSpPr/>
              <p:nvPr/>
            </p:nvSpPr>
            <p:spPr>
              <a:xfrm>
                <a:off x="500400" y="1462087"/>
                <a:ext cx="2631845" cy="4923417"/>
              </a:xfrm>
              <a:prstGeom prst="roundRect">
                <a:avLst>
                  <a:gd name="adj" fmla="val 5750"/>
                </a:avLst>
              </a:prstGeom>
              <a:gradFill>
                <a:gsLst>
                  <a:gs pos="0">
                    <a:schemeClr val="tx1"/>
                  </a:gs>
                  <a:gs pos="100000">
                    <a:schemeClr val="tx1">
                      <a:lumMod val="75000"/>
                      <a:alpha val="0"/>
                    </a:schemeClr>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Arial"/>
                </a:endParaRPr>
              </a:p>
            </p:txBody>
          </p:sp>
          <p:sp>
            <p:nvSpPr>
              <p:cNvPr id="53" name="Rounded Rectangle 52"/>
              <p:cNvSpPr/>
              <p:nvPr/>
            </p:nvSpPr>
            <p:spPr>
              <a:xfrm>
                <a:off x="592146" y="1963271"/>
                <a:ext cx="2434134" cy="4422234"/>
              </a:xfrm>
              <a:prstGeom prst="roundRect">
                <a:avLst>
                  <a:gd name="adj" fmla="val 5750"/>
                </a:avLst>
              </a:prstGeom>
              <a:gradFill>
                <a:gsLst>
                  <a:gs pos="0">
                    <a:schemeClr val="tx1">
                      <a:lumMod val="50000"/>
                    </a:schemeClr>
                  </a:gs>
                  <a:gs pos="100000">
                    <a:schemeClr val="tx1">
                      <a:lumMod val="75000"/>
                      <a:alpha val="0"/>
                    </a:schemeClr>
                  </a:gs>
                </a:gsLst>
                <a:lin ang="5400000" scaled="0"/>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Arial"/>
                </a:endParaRPr>
              </a:p>
            </p:txBody>
          </p:sp>
        </p:grpSp>
        <p:graphicFrame>
          <p:nvGraphicFramePr>
            <p:cNvPr id="61" name="Chart Placeholder 4"/>
            <p:cNvGraphicFramePr>
              <a:graphicFrameLocks/>
            </p:cNvGraphicFramePr>
            <p:nvPr>
              <p:extLst>
                <p:ext uri="{D42A27DB-BD31-4B8C-83A1-F6EECF244321}">
                  <p14:modId xmlns:p14="http://schemas.microsoft.com/office/powerpoint/2010/main" val="3269074395"/>
                </p:ext>
              </p:extLst>
            </p:nvPr>
          </p:nvGraphicFramePr>
          <p:xfrm>
            <a:off x="6349955" y="1970975"/>
            <a:ext cx="2475563" cy="3326756"/>
          </p:xfrm>
          <a:graphic>
            <a:graphicData uri="http://schemas.openxmlformats.org/drawingml/2006/chart">
              <c:chart xmlns:c="http://schemas.openxmlformats.org/drawingml/2006/chart" xmlns:r="http://schemas.openxmlformats.org/officeDocument/2006/relationships" r:id="rId5"/>
            </a:graphicData>
          </a:graphic>
        </p:graphicFrame>
        <p:sp>
          <p:nvSpPr>
            <p:cNvPr id="92" name="TextBox 91"/>
            <p:cNvSpPr txBox="1"/>
            <p:nvPr/>
          </p:nvSpPr>
          <p:spPr>
            <a:xfrm>
              <a:off x="6878656" y="5306509"/>
              <a:ext cx="539081" cy="235459"/>
            </a:xfrm>
            <a:prstGeom prst="rect">
              <a:avLst/>
            </a:prstGeom>
            <a:noFill/>
          </p:spPr>
          <p:txBody>
            <a:bodyPr wrap="square" lIns="68589" tIns="34295" rIns="68589" bIns="34295" rtlCol="0">
              <a:spAutoFit/>
            </a:bodyPr>
            <a:lstStyle/>
            <a:p>
              <a:pPr algn="ctr">
                <a:lnSpc>
                  <a:spcPct val="90000"/>
                </a:lnSpc>
              </a:pPr>
              <a:r>
                <a:rPr lang="en-US" sz="1200" dirty="0" smtClean="0">
                  <a:solidFill>
                    <a:schemeClr val="bg1"/>
                  </a:solidFill>
                </a:rPr>
                <a:t>LAN</a:t>
              </a:r>
              <a:endParaRPr lang="en-US" sz="1200" dirty="0">
                <a:solidFill>
                  <a:schemeClr val="bg1"/>
                </a:solidFill>
              </a:endParaRPr>
            </a:p>
          </p:txBody>
        </p:sp>
        <p:sp>
          <p:nvSpPr>
            <p:cNvPr id="93" name="TextBox 92"/>
            <p:cNvSpPr txBox="1"/>
            <p:nvPr/>
          </p:nvSpPr>
          <p:spPr>
            <a:xfrm>
              <a:off x="7340934" y="5263891"/>
              <a:ext cx="814889" cy="401659"/>
            </a:xfrm>
            <a:prstGeom prst="rect">
              <a:avLst/>
            </a:prstGeom>
            <a:noFill/>
          </p:spPr>
          <p:txBody>
            <a:bodyPr wrap="square" lIns="68589" tIns="34295" rIns="68589" bIns="34295" rtlCol="0">
              <a:spAutoFit/>
            </a:bodyPr>
            <a:lstStyle/>
            <a:p>
              <a:pPr algn="ctr">
                <a:lnSpc>
                  <a:spcPct val="90000"/>
                </a:lnSpc>
              </a:pPr>
              <a:r>
                <a:rPr lang="en-US" sz="1200" dirty="0" smtClean="0">
                  <a:solidFill>
                    <a:schemeClr val="bg1"/>
                  </a:solidFill>
                </a:rPr>
                <a:t>80ms T1 WAN</a:t>
              </a:r>
              <a:endParaRPr lang="en-US" sz="1200" dirty="0">
                <a:solidFill>
                  <a:schemeClr val="bg1"/>
                </a:solidFill>
              </a:endParaRPr>
            </a:p>
          </p:txBody>
        </p:sp>
        <p:sp>
          <p:nvSpPr>
            <p:cNvPr id="94" name="TextBox 93"/>
            <p:cNvSpPr txBox="1"/>
            <p:nvPr/>
          </p:nvSpPr>
          <p:spPr>
            <a:xfrm>
              <a:off x="7903112" y="5181820"/>
              <a:ext cx="1011663" cy="567858"/>
            </a:xfrm>
            <a:prstGeom prst="rect">
              <a:avLst/>
            </a:prstGeom>
            <a:noFill/>
          </p:spPr>
          <p:txBody>
            <a:bodyPr wrap="square" lIns="68589" tIns="34295" rIns="68589" bIns="34295" rtlCol="0">
              <a:spAutoFit/>
            </a:bodyPr>
            <a:lstStyle/>
            <a:p>
              <a:pPr algn="ctr">
                <a:lnSpc>
                  <a:spcPct val="90000"/>
                </a:lnSpc>
              </a:pPr>
              <a:r>
                <a:rPr lang="en-US" sz="1200" dirty="0" smtClean="0">
                  <a:solidFill>
                    <a:schemeClr val="bg1"/>
                  </a:solidFill>
                </a:rPr>
                <a:t>80ms T1 WAN + WAAS</a:t>
              </a:r>
              <a:endParaRPr lang="en-US" sz="1200" dirty="0">
                <a:solidFill>
                  <a:schemeClr val="bg1"/>
                </a:solidFill>
              </a:endParaRPr>
            </a:p>
          </p:txBody>
        </p:sp>
        <p:sp>
          <p:nvSpPr>
            <p:cNvPr id="95" name="TextBox 94"/>
            <p:cNvSpPr txBox="1"/>
            <p:nvPr/>
          </p:nvSpPr>
          <p:spPr>
            <a:xfrm rot="16200000">
              <a:off x="5091346" y="3305521"/>
              <a:ext cx="2431389" cy="315481"/>
            </a:xfrm>
            <a:prstGeom prst="rect">
              <a:avLst/>
            </a:prstGeom>
            <a:noFill/>
          </p:spPr>
          <p:txBody>
            <a:bodyPr wrap="square" lIns="68589" tIns="34295" rIns="68589" bIns="34295" rtlCol="0">
              <a:spAutoFit/>
            </a:bodyPr>
            <a:lstStyle/>
            <a:p>
              <a:pPr algn="ctr"/>
              <a:r>
                <a:rPr lang="en-US" sz="1600" b="1" dirty="0" smtClean="0">
                  <a:solidFill>
                    <a:schemeClr val="bg1"/>
                  </a:solidFill>
                </a:rPr>
                <a:t>Frame per second</a:t>
              </a:r>
              <a:endParaRPr lang="en-US" sz="1600" b="1" dirty="0">
                <a:solidFill>
                  <a:schemeClr val="bg1"/>
                </a:solidFill>
              </a:endParaRPr>
            </a:p>
          </p:txBody>
        </p:sp>
        <p:sp>
          <p:nvSpPr>
            <p:cNvPr id="96" name="Up Arrow 95"/>
            <p:cNvSpPr/>
            <p:nvPr/>
          </p:nvSpPr>
          <p:spPr>
            <a:xfrm>
              <a:off x="7468948" y="3132021"/>
              <a:ext cx="418253" cy="490531"/>
            </a:xfrm>
            <a:prstGeom prst="upArrow">
              <a:avLst/>
            </a:prstGeom>
            <a:solidFill>
              <a:schemeClr val="accent2"/>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lstStyle/>
            <a:p>
              <a:endParaRPr lang="en-US" sz="1050"/>
            </a:p>
          </p:txBody>
        </p:sp>
        <p:sp>
          <p:nvSpPr>
            <p:cNvPr id="97" name="Up Arrow 96"/>
            <p:cNvSpPr/>
            <p:nvPr/>
          </p:nvSpPr>
          <p:spPr>
            <a:xfrm rot="10800000">
              <a:off x="7470448" y="3991042"/>
              <a:ext cx="418253" cy="490531"/>
            </a:xfrm>
            <a:prstGeom prst="upArrow">
              <a:avLst/>
            </a:prstGeom>
            <a:solidFill>
              <a:srgbClr val="FF0000"/>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lstStyle/>
            <a:p>
              <a:endParaRPr lang="en-US" sz="1050"/>
            </a:p>
          </p:txBody>
        </p:sp>
        <p:sp>
          <p:nvSpPr>
            <p:cNvPr id="98" name="TextBox 97"/>
            <p:cNvSpPr txBox="1"/>
            <p:nvPr/>
          </p:nvSpPr>
          <p:spPr>
            <a:xfrm>
              <a:off x="7818434" y="2952204"/>
              <a:ext cx="978502" cy="230843"/>
            </a:xfrm>
            <a:prstGeom prst="rect">
              <a:avLst/>
            </a:prstGeom>
            <a:noFill/>
          </p:spPr>
          <p:txBody>
            <a:bodyPr wrap="square" lIns="68589" tIns="34295" rIns="68589" bIns="34295" rtlCol="0">
              <a:spAutoFit/>
            </a:bodyPr>
            <a:lstStyle/>
            <a:p>
              <a:r>
                <a:rPr lang="en-US" sz="1050" b="1" dirty="0" smtClean="0">
                  <a:solidFill>
                    <a:schemeClr val="accent2"/>
                  </a:solidFill>
                </a:rPr>
                <a:t>HD Quality</a:t>
              </a:r>
              <a:endParaRPr lang="en-US" sz="1050" b="1" dirty="0">
                <a:solidFill>
                  <a:schemeClr val="accent2"/>
                </a:solidFill>
              </a:endParaRPr>
            </a:p>
          </p:txBody>
        </p:sp>
        <p:sp>
          <p:nvSpPr>
            <p:cNvPr id="99" name="TextBox 98"/>
            <p:cNvSpPr txBox="1"/>
            <p:nvPr/>
          </p:nvSpPr>
          <p:spPr>
            <a:xfrm>
              <a:off x="7888701" y="3990295"/>
              <a:ext cx="1037410" cy="715591"/>
            </a:xfrm>
            <a:prstGeom prst="rect">
              <a:avLst/>
            </a:prstGeom>
            <a:noFill/>
          </p:spPr>
          <p:txBody>
            <a:bodyPr wrap="square" lIns="68589" tIns="34295" rIns="68589" bIns="34295" rtlCol="0">
              <a:spAutoFit/>
            </a:bodyPr>
            <a:lstStyle/>
            <a:p>
              <a:r>
                <a:rPr lang="en-US" sz="1050" b="1" dirty="0" smtClean="0">
                  <a:solidFill>
                    <a:srgbClr val="FF0000"/>
                  </a:solidFill>
                </a:rPr>
                <a:t>Pixelated</a:t>
              </a:r>
            </a:p>
            <a:p>
              <a:r>
                <a:rPr lang="en-US" sz="1050" b="1" dirty="0" smtClean="0">
                  <a:solidFill>
                    <a:srgbClr val="FF0000"/>
                  </a:solidFill>
                </a:rPr>
                <a:t>Choppy</a:t>
              </a:r>
            </a:p>
            <a:p>
              <a:r>
                <a:rPr lang="en-US" sz="1050" b="1" dirty="0" smtClean="0">
                  <a:solidFill>
                    <a:srgbClr val="FF0000"/>
                  </a:solidFill>
                </a:rPr>
                <a:t>Out of Sync</a:t>
              </a:r>
            </a:p>
            <a:p>
              <a:endParaRPr lang="en-US" sz="1050" b="1" dirty="0">
                <a:solidFill>
                  <a:srgbClr val="FF0000"/>
                </a:solidFill>
              </a:endParaRPr>
            </a:p>
          </p:txBody>
        </p:sp>
        <p:cxnSp>
          <p:nvCxnSpPr>
            <p:cNvPr id="100" name="Straight Connector 99"/>
            <p:cNvCxnSpPr/>
            <p:nvPr/>
          </p:nvCxnSpPr>
          <p:spPr>
            <a:xfrm>
              <a:off x="6917266" y="3823623"/>
              <a:ext cx="1776638" cy="1858"/>
            </a:xfrm>
            <a:prstGeom prst="line">
              <a:avLst/>
            </a:prstGeom>
            <a:ln w="28575" cmpd="sng">
              <a:solidFill>
                <a:srgbClr val="F68B1F"/>
              </a:solidFill>
              <a:prstDash val="dash"/>
            </a:ln>
          </p:spPr>
          <p:style>
            <a:lnRef idx="2">
              <a:schemeClr val="accent1"/>
            </a:lnRef>
            <a:fillRef idx="0">
              <a:schemeClr val="accent1"/>
            </a:fillRef>
            <a:effectRef idx="1">
              <a:schemeClr val="accent1"/>
            </a:effectRef>
            <a:fontRef idx="minor">
              <a:schemeClr val="tx1"/>
            </a:fontRef>
          </p:style>
        </p:cxnSp>
        <p:sp>
          <p:nvSpPr>
            <p:cNvPr id="70" name="Rectangle 69"/>
            <p:cNvSpPr/>
            <p:nvPr/>
          </p:nvSpPr>
          <p:spPr>
            <a:xfrm>
              <a:off x="6762915" y="1524000"/>
              <a:ext cx="1402948" cy="338554"/>
            </a:xfrm>
            <a:prstGeom prst="rect">
              <a:avLst/>
            </a:prstGeom>
          </p:spPr>
          <p:txBody>
            <a:bodyPr wrap="none">
              <a:noAutofit/>
            </a:bodyPr>
            <a:lstStyle/>
            <a:p>
              <a:pPr algn="ctr">
                <a:spcBef>
                  <a:spcPct val="50000"/>
                </a:spcBef>
                <a:spcAft>
                  <a:spcPts val="1350"/>
                </a:spcAft>
                <a:buClr>
                  <a:srgbClr val="FFFFFF"/>
                </a:buClr>
                <a:buSzPct val="100000"/>
              </a:pPr>
              <a:r>
                <a:rPr lang="en-US" b="1" kern="0" dirty="0" smtClean="0">
                  <a:solidFill>
                    <a:schemeClr val="bg1"/>
                  </a:solidFill>
                </a:rPr>
                <a:t>Video Quality</a:t>
              </a:r>
            </a:p>
          </p:txBody>
        </p:sp>
        <p:grpSp>
          <p:nvGrpSpPr>
            <p:cNvPr id="13" name="Group 84"/>
            <p:cNvGrpSpPr/>
            <p:nvPr/>
          </p:nvGrpSpPr>
          <p:grpSpPr>
            <a:xfrm>
              <a:off x="6244461" y="5731142"/>
              <a:ext cx="2449443" cy="525242"/>
              <a:chOff x="9065525" y="5731142"/>
              <a:chExt cx="2449443" cy="525242"/>
            </a:xfrm>
          </p:grpSpPr>
          <p:sp>
            <p:nvSpPr>
              <p:cNvPr id="81" name="Rounded Rectangle 80"/>
              <p:cNvSpPr/>
              <p:nvPr/>
            </p:nvSpPr>
            <p:spPr>
              <a:xfrm flipV="1">
                <a:off x="9065525" y="5793734"/>
                <a:ext cx="2449443" cy="462650"/>
              </a:xfrm>
              <a:prstGeom prst="roundRect">
                <a:avLst>
                  <a:gd name="adj" fmla="val 50000"/>
                </a:avLst>
              </a:prstGeom>
              <a:gradFill>
                <a:gsLst>
                  <a:gs pos="0">
                    <a:srgbClr val="EB3A23"/>
                  </a:gs>
                  <a:gs pos="100000">
                    <a:srgbClr val="F68B1F"/>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75000"/>
                  </a:lnSpc>
                  <a:spcBef>
                    <a:spcPct val="0"/>
                  </a:spcBef>
                  <a:spcAft>
                    <a:spcPct val="0"/>
                  </a:spcAft>
                </a:pPr>
                <a:endParaRPr lang="en-US" dirty="0" smtClean="0">
                  <a:latin typeface="+mj-lt"/>
                </a:endParaRPr>
              </a:p>
            </p:txBody>
          </p:sp>
          <p:grpSp>
            <p:nvGrpSpPr>
              <p:cNvPr id="14" name="Group 147"/>
              <p:cNvGrpSpPr/>
              <p:nvPr/>
            </p:nvGrpSpPr>
            <p:grpSpPr>
              <a:xfrm>
                <a:off x="9220200" y="5731142"/>
                <a:ext cx="2165978" cy="512586"/>
                <a:chOff x="-159047" y="2017226"/>
                <a:chExt cx="2887218" cy="737219"/>
              </a:xfrm>
              <a:effectLst/>
            </p:grpSpPr>
            <p:sp>
              <p:nvSpPr>
                <p:cNvPr id="83" name="Rectangle 82"/>
                <p:cNvSpPr/>
                <p:nvPr/>
              </p:nvSpPr>
              <p:spPr>
                <a:xfrm>
                  <a:off x="-159047" y="2017226"/>
                  <a:ext cx="2887218" cy="584776"/>
                </a:xfrm>
                <a:prstGeom prst="rect">
                  <a:avLst/>
                </a:prstGeom>
              </p:spPr>
              <p:txBody>
                <a:bodyPr wrap="none">
                  <a:noAutofit/>
                </a:bodyPr>
                <a:lstStyle/>
                <a:p>
                  <a:pPr algn="ctr"/>
                  <a:r>
                    <a:rPr lang="en-US" sz="2000" b="1" dirty="0" smtClean="0">
                      <a:solidFill>
                        <a:schemeClr val="bg1"/>
                      </a:solidFill>
                      <a:effectLst>
                        <a:outerShdw blurRad="50800" dist="38100" dir="2700000" algn="tl" rotWithShape="0">
                          <a:prstClr val="black">
                            <a:alpha val="40000"/>
                          </a:prstClr>
                        </a:outerShdw>
                      </a:effectLst>
                      <a:ea typeface="+mj-ea"/>
                      <a:cs typeface="+mj-cs"/>
                    </a:rPr>
                    <a:t>HD Quality</a:t>
                  </a:r>
                  <a:endParaRPr lang="en-US" sz="2000" b="1" dirty="0">
                    <a:solidFill>
                      <a:schemeClr val="bg1"/>
                    </a:solidFill>
                    <a:effectLst>
                      <a:outerShdw blurRad="50800" dist="38100" dir="2700000" algn="tl" rotWithShape="0">
                        <a:prstClr val="black">
                          <a:alpha val="40000"/>
                        </a:prstClr>
                      </a:outerShdw>
                    </a:effectLst>
                  </a:endParaRPr>
                </a:p>
              </p:txBody>
            </p:sp>
            <p:sp>
              <p:nvSpPr>
                <p:cNvPr id="84" name="Rectangle 83"/>
                <p:cNvSpPr/>
                <p:nvPr/>
              </p:nvSpPr>
              <p:spPr>
                <a:xfrm>
                  <a:off x="711734" y="2385112"/>
                  <a:ext cx="1094373" cy="369333"/>
                </a:xfrm>
                <a:prstGeom prst="rect">
                  <a:avLst/>
                </a:prstGeom>
              </p:spPr>
              <p:txBody>
                <a:bodyPr wrap="none">
                  <a:noAutofit/>
                </a:bodyPr>
                <a:lstStyle/>
                <a:p>
                  <a:pPr algn="ctr"/>
                  <a:r>
                    <a:rPr lang="en-US" sz="1400" spc="-23" dirty="0" smtClean="0">
                      <a:solidFill>
                        <a:schemeClr val="bg1"/>
                      </a:solidFill>
                      <a:ea typeface="+mj-ea"/>
                      <a:cs typeface="+mj-cs"/>
                    </a:rPr>
                    <a:t>User Experience</a:t>
                  </a:r>
                  <a:endParaRPr lang="en-US" sz="1050" dirty="0">
                    <a:solidFill>
                      <a:schemeClr val="bg1"/>
                    </a:solidFill>
                  </a:endParaRPr>
                </a:p>
              </p:txBody>
            </p:sp>
          </p:grpSp>
        </p:grpSp>
      </p:grpSp>
      <p:sp>
        <p:nvSpPr>
          <p:cNvPr id="54" name="TextBox 53"/>
          <p:cNvSpPr txBox="1"/>
          <p:nvPr/>
        </p:nvSpPr>
        <p:spPr>
          <a:xfrm>
            <a:off x="1159920" y="5380346"/>
            <a:ext cx="1424685" cy="276999"/>
          </a:xfrm>
          <a:prstGeom prst="rect">
            <a:avLst/>
          </a:prstGeom>
          <a:noFill/>
        </p:spPr>
        <p:txBody>
          <a:bodyPr wrap="none" rtlCol="0">
            <a:spAutoFit/>
          </a:bodyPr>
          <a:lstStyle/>
          <a:p>
            <a:r>
              <a:rPr lang="en-US" sz="1200" dirty="0" smtClean="0"/>
              <a:t>Virtual Workspace</a:t>
            </a:r>
            <a:endParaRPr lang="en-US" sz="1200" dirty="0"/>
          </a:p>
        </p:txBody>
      </p:sp>
      <p:sp>
        <p:nvSpPr>
          <p:cNvPr id="57" name="TextBox 56"/>
          <p:cNvSpPr txBox="1"/>
          <p:nvPr/>
        </p:nvSpPr>
        <p:spPr>
          <a:xfrm>
            <a:off x="4168492" y="5378636"/>
            <a:ext cx="1424685" cy="276999"/>
          </a:xfrm>
          <a:prstGeom prst="rect">
            <a:avLst/>
          </a:prstGeom>
          <a:noFill/>
        </p:spPr>
        <p:txBody>
          <a:bodyPr wrap="none" rtlCol="0">
            <a:spAutoFit/>
          </a:bodyPr>
          <a:lstStyle/>
          <a:p>
            <a:r>
              <a:rPr lang="en-US" sz="1200" dirty="0" smtClean="0"/>
              <a:t>Virtual Workspace</a:t>
            </a:r>
            <a:endParaRPr lang="en-US" sz="1200" dirty="0"/>
          </a:p>
        </p:txBody>
      </p:sp>
    </p:spTree>
    <p:extLst>
      <p:ext uri="{BB962C8B-B14F-4D97-AF65-F5344CB8AC3E}">
        <p14:creationId xmlns:p14="http://schemas.microsoft.com/office/powerpoint/2010/main" val="2345908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1.jpg"/>
          <p:cNvPicPr>
            <a:picLocks noChangeAspect="1"/>
          </p:cNvPicPr>
          <p:nvPr/>
        </p:nvPicPr>
        <p:blipFill>
          <a:blip r:embed="rId3"/>
          <a:srcRect l="18085" r="34462" b="6256"/>
          <a:stretch>
            <a:fillRect/>
          </a:stretch>
        </p:blipFill>
        <p:spPr>
          <a:xfrm>
            <a:off x="5029200" y="1438797"/>
            <a:ext cx="4114800" cy="5419203"/>
          </a:xfrm>
          <a:prstGeom prst="rect">
            <a:avLst/>
          </a:prstGeom>
        </p:spPr>
      </p:pic>
      <p:pic>
        <p:nvPicPr>
          <p:cNvPr id="8" name="Picture 7" descr="CISCO_TEXTURE_02.png"/>
          <p:cNvPicPr>
            <a:picLocks noChangeAspect="1"/>
          </p:cNvPicPr>
          <p:nvPr/>
        </p:nvPicPr>
        <p:blipFill>
          <a:blip r:embed="rId4">
            <a:alphaModFix amt="82000"/>
          </a:blip>
          <a:stretch>
            <a:fillRect/>
          </a:stretch>
        </p:blipFill>
        <p:spPr>
          <a:xfrm>
            <a:off x="5029200" y="1447800"/>
            <a:ext cx="4114800" cy="5410200"/>
          </a:xfrm>
          <a:prstGeom prst="rect">
            <a:avLst/>
          </a:prstGeom>
        </p:spPr>
      </p:pic>
      <p:sp>
        <p:nvSpPr>
          <p:cNvPr id="18" name="Title 1"/>
          <p:cNvSpPr txBox="1">
            <a:spLocks/>
          </p:cNvSpPr>
          <p:nvPr/>
        </p:nvSpPr>
        <p:spPr>
          <a:xfrm>
            <a:off x="221393" y="2286000"/>
            <a:ext cx="3283807" cy="2907239"/>
          </a:xfrm>
          <a:prstGeom prst="rect">
            <a:avLst/>
          </a:prstGeom>
          <a:effectLst/>
        </p:spPr>
        <p:txBody>
          <a:bodyPr anchor="t"/>
          <a:lstStyle/>
          <a:p>
            <a:pPr lvl="0">
              <a:lnSpc>
                <a:spcPct val="80000"/>
              </a:lnSpc>
              <a:spcBef>
                <a:spcPct val="0"/>
              </a:spcBef>
            </a:pPr>
            <a:r>
              <a:rPr lang="en-US" sz="4400" spc="-100" dirty="0" smtClean="0">
                <a:solidFill>
                  <a:srgbClr val="873CBA"/>
                </a:solidFill>
              </a:rPr>
              <a:t>Trends and Challenges for Government</a:t>
            </a:r>
            <a:endParaRPr lang="en-US" sz="4400" spc="-100" dirty="0" smtClean="0">
              <a:solidFill>
                <a:srgbClr val="873CBA"/>
              </a:solidFill>
              <a:latin typeface="+mj-lt"/>
              <a:ea typeface="+mj-ea"/>
              <a:cs typeface="+mj-cs"/>
            </a:endParaRPr>
          </a:p>
        </p:txBody>
      </p:sp>
      <p:sp>
        <p:nvSpPr>
          <p:cNvPr id="20" name="TextBox 19"/>
          <p:cNvSpPr txBox="1"/>
          <p:nvPr/>
        </p:nvSpPr>
        <p:spPr>
          <a:xfrm>
            <a:off x="221393" y="5786735"/>
            <a:ext cx="269626" cy="461665"/>
          </a:xfrm>
          <a:prstGeom prst="rect">
            <a:avLst/>
          </a:prstGeom>
          <a:noFill/>
        </p:spPr>
        <p:txBody>
          <a:bodyPr wrap="none" rtlCol="0">
            <a:spAutoFit/>
          </a:bodyPr>
          <a:lstStyle/>
          <a:p>
            <a:r>
              <a:rPr lang="en-US" sz="2400" dirty="0" smtClean="0">
                <a:solidFill>
                  <a:srgbClr val="727272"/>
                </a:solidFill>
              </a:rPr>
              <a:t> </a:t>
            </a:r>
            <a:endParaRPr lang="en-US" sz="2400" dirty="0">
              <a:solidFill>
                <a:srgbClr val="727272"/>
              </a:solidFill>
            </a:endParaRPr>
          </a:p>
        </p:txBody>
      </p:sp>
      <p:pic>
        <p:nvPicPr>
          <p:cNvPr id="23" name="Picture 22" descr="TopBar.png"/>
          <p:cNvPicPr>
            <a:picLocks noChangeAspect="1"/>
          </p:cNvPicPr>
          <p:nvPr/>
        </p:nvPicPr>
        <p:blipFill>
          <a:blip r:embed="rId5"/>
          <a:srcRect l="1981" t="36957" r="2720"/>
          <a:stretch>
            <a:fillRect/>
          </a:stretch>
        </p:blipFill>
        <p:spPr>
          <a:xfrm>
            <a:off x="0" y="0"/>
            <a:ext cx="9144000" cy="2055629"/>
          </a:xfrm>
          <a:prstGeom prst="rect">
            <a:avLst/>
          </a:prstGeom>
        </p:spPr>
      </p:pic>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p:cNvSpPr>
            <a:spLocks noGrp="1"/>
          </p:cNvSpPr>
          <p:nvPr>
            <p:ph type="title"/>
          </p:nvPr>
        </p:nvSpPr>
        <p:spPr>
          <a:xfrm>
            <a:off x="229701" y="279811"/>
            <a:ext cx="7636551" cy="838200"/>
          </a:xfrm>
        </p:spPr>
        <p:txBody>
          <a:bodyPr/>
          <a:lstStyle/>
          <a:p>
            <a:r>
              <a:rPr lang="en-US" dirty="0" smtClean="0"/>
              <a:t>Data Center Optimizations </a:t>
            </a:r>
            <a:br>
              <a:rPr lang="en-US" dirty="0" smtClean="0"/>
            </a:br>
            <a:r>
              <a:rPr lang="en-US" dirty="0" smtClean="0"/>
              <a:t>for Virtual Workspaces</a:t>
            </a:r>
          </a:p>
        </p:txBody>
      </p:sp>
      <p:grpSp>
        <p:nvGrpSpPr>
          <p:cNvPr id="2" name="Group 124"/>
          <p:cNvGrpSpPr/>
          <p:nvPr/>
        </p:nvGrpSpPr>
        <p:grpSpPr>
          <a:xfrm>
            <a:off x="715536" y="5407513"/>
            <a:ext cx="7773143" cy="762426"/>
            <a:chOff x="715536" y="5527259"/>
            <a:chExt cx="7773143" cy="762426"/>
          </a:xfrm>
        </p:grpSpPr>
        <p:grpSp>
          <p:nvGrpSpPr>
            <p:cNvPr id="3" name="Group 123"/>
            <p:cNvGrpSpPr/>
            <p:nvPr/>
          </p:nvGrpSpPr>
          <p:grpSpPr>
            <a:xfrm>
              <a:off x="715536" y="5527259"/>
              <a:ext cx="7773143" cy="762426"/>
              <a:chOff x="715536" y="5527259"/>
              <a:chExt cx="7773143" cy="762426"/>
            </a:xfrm>
          </p:grpSpPr>
          <p:grpSp>
            <p:nvGrpSpPr>
              <p:cNvPr id="4" name="Group 89"/>
              <p:cNvGrpSpPr/>
              <p:nvPr/>
            </p:nvGrpSpPr>
            <p:grpSpPr>
              <a:xfrm>
                <a:off x="715536" y="5527259"/>
                <a:ext cx="7773143" cy="762426"/>
                <a:chOff x="715536" y="1115414"/>
                <a:chExt cx="7773143" cy="762426"/>
              </a:xfrm>
            </p:grpSpPr>
            <p:sp>
              <p:nvSpPr>
                <p:cNvPr id="91" name="Rectangle 90"/>
                <p:cNvSpPr/>
                <p:nvPr/>
              </p:nvSpPr>
              <p:spPr>
                <a:xfrm rot="5400000">
                  <a:off x="4425082" y="-2200994"/>
                  <a:ext cx="718013" cy="7409180"/>
                </a:xfrm>
                <a:prstGeom prst="rect">
                  <a:avLst/>
                </a:prstGeom>
                <a:gradFill>
                  <a:gsLst>
                    <a:gs pos="100000">
                      <a:schemeClr val="bg1">
                        <a:lumMod val="65000"/>
                        <a:alpha val="0"/>
                      </a:schemeClr>
                    </a:gs>
                    <a:gs pos="0">
                      <a:schemeClr val="bg1">
                        <a:lumMod val="65000"/>
                        <a:alpha val="75000"/>
                      </a:schemeClr>
                    </a:gs>
                    <a:gs pos="75000">
                      <a:schemeClr val="bg1">
                        <a:lumMod val="65000"/>
                        <a:alpha val="50000"/>
                      </a:schemeClr>
                    </a:gs>
                  </a:gsLst>
                  <a:lin ang="16200000" scaled="0"/>
                </a:gradFill>
                <a:ln w="12700">
                  <a:gradFill flip="none" rotWithShape="1">
                    <a:gsLst>
                      <a:gs pos="0">
                        <a:schemeClr val="bg1">
                          <a:lumMod val="50000"/>
                        </a:schemeClr>
                      </a:gs>
                      <a:gs pos="70000">
                        <a:schemeClr val="bg1">
                          <a:lumMod val="50000"/>
                        </a:schemeClr>
                      </a:gs>
                      <a:gs pos="100000">
                        <a:schemeClr val="accent1">
                          <a:tint val="23500"/>
                          <a:satMod val="160000"/>
                          <a:alpha val="0"/>
                        </a:schemeClr>
                      </a:gs>
                    </a:gsLst>
                    <a:lin ang="162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90000"/>
                    </a:lnSpc>
                    <a:spcBef>
                      <a:spcPts val="0"/>
                    </a:spcBef>
                    <a:spcAft>
                      <a:spcPts val="0"/>
                    </a:spcAft>
                    <a:defRPr/>
                  </a:pPr>
                  <a:endParaRPr lang="en-US" dirty="0">
                    <a:solidFill>
                      <a:schemeClr val="accent6"/>
                    </a:solidFill>
                  </a:endParaRPr>
                </a:p>
              </p:txBody>
            </p:sp>
            <p:sp>
              <p:nvSpPr>
                <p:cNvPr id="92" name="Oval 91"/>
                <p:cNvSpPr/>
                <p:nvPr/>
              </p:nvSpPr>
              <p:spPr>
                <a:xfrm>
                  <a:off x="715536" y="1115414"/>
                  <a:ext cx="762426" cy="762426"/>
                </a:xfrm>
                <a:prstGeom prst="ellipse">
                  <a:avLst/>
                </a:prstGeom>
                <a:gradFill>
                  <a:gsLst>
                    <a:gs pos="0">
                      <a:schemeClr val="accent2"/>
                    </a:gs>
                    <a:gs pos="100000">
                      <a:srgbClr val="0096D6">
                        <a:shade val="100000"/>
                        <a:satMod val="115000"/>
                      </a:srgbClr>
                    </a:gs>
                  </a:gsLst>
                  <a:lin ang="13500000" scaled="1"/>
                </a:gradFill>
                <a:ln w="25400">
                  <a:solidFill>
                    <a:schemeClr val="bg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274320" rIns="0" bIns="0" rtlCol="0" anchor="ctr"/>
                <a:lstStyle/>
                <a:p>
                  <a:pPr algn="ctr"/>
                  <a:endParaRPr lang="en-US" sz="1700" dirty="0">
                    <a:solidFill>
                      <a:schemeClr val="accent6"/>
                    </a:solidFill>
                    <a:effectLst>
                      <a:outerShdw blurRad="177800" algn="ctr" rotWithShape="0">
                        <a:prstClr val="black">
                          <a:alpha val="60000"/>
                        </a:prstClr>
                      </a:outerShdw>
                    </a:effectLst>
                  </a:endParaRPr>
                </a:p>
              </p:txBody>
            </p:sp>
          </p:grpSp>
          <p:grpSp>
            <p:nvGrpSpPr>
              <p:cNvPr id="5" name="Group 775"/>
              <p:cNvGrpSpPr/>
              <p:nvPr/>
            </p:nvGrpSpPr>
            <p:grpSpPr>
              <a:xfrm>
                <a:off x="834121" y="5764186"/>
                <a:ext cx="522230" cy="313180"/>
                <a:chOff x="10782641" y="5567007"/>
                <a:chExt cx="1155883" cy="715306"/>
              </a:xfrm>
              <a:effectLst>
                <a:outerShdw blurRad="63500" sx="102000" sy="102000" algn="ctr" rotWithShape="0">
                  <a:prstClr val="black">
                    <a:alpha val="40000"/>
                  </a:prstClr>
                </a:outerShdw>
              </a:effectLst>
            </p:grpSpPr>
            <p:grpSp>
              <p:nvGrpSpPr>
                <p:cNvPr id="6" name="Group 727"/>
                <p:cNvGrpSpPr/>
                <p:nvPr/>
              </p:nvGrpSpPr>
              <p:grpSpPr>
                <a:xfrm>
                  <a:off x="10782641" y="5567013"/>
                  <a:ext cx="198644" cy="715300"/>
                  <a:chOff x="10712768" y="4456399"/>
                  <a:chExt cx="279400" cy="1006096"/>
                </a:xfrm>
              </p:grpSpPr>
              <p:sp>
                <p:nvSpPr>
                  <p:cNvPr id="121" name="Oval 4"/>
                  <p:cNvSpPr>
                    <a:spLocks noChangeArrowheads="1"/>
                  </p:cNvSpPr>
                  <p:nvPr/>
                </p:nvSpPr>
                <p:spPr bwMode="auto">
                  <a:xfrm flipH="1">
                    <a:off x="10746447" y="4456399"/>
                    <a:ext cx="209550" cy="206541"/>
                  </a:xfrm>
                  <a:prstGeom prst="ellipse">
                    <a:avLst/>
                  </a:prstGeom>
                  <a:solidFill>
                    <a:schemeClr val="bg1"/>
                  </a:solidFill>
                  <a:ln w="9525" algn="ctr">
                    <a:solidFill>
                      <a:schemeClr val="bg1"/>
                    </a:solidFill>
                    <a:round/>
                    <a:headEnd/>
                    <a:tailEnd/>
                  </a:ln>
                </p:spPr>
                <p:txBody>
                  <a:bodyPr wrap="none" lIns="82124" tIns="41061" rIns="82124" bIns="41061" anchor="ctr"/>
                  <a:lstStyle/>
                  <a:p>
                    <a:pPr algn="r" eaLnBrk="0" hangingPunct="0">
                      <a:lnSpc>
                        <a:spcPct val="90000"/>
                      </a:lnSpc>
                      <a:defRPr/>
                    </a:pPr>
                    <a:endParaRPr lang="en-US">
                      <a:solidFill>
                        <a:schemeClr val="accent6"/>
                      </a:solidFill>
                      <a:cs typeface="+mn-cs"/>
                    </a:endParaRPr>
                  </a:p>
                </p:txBody>
              </p:sp>
              <p:sp>
                <p:nvSpPr>
                  <p:cNvPr id="122" name="Freeform 5"/>
                  <p:cNvSpPr>
                    <a:spLocks/>
                  </p:cNvSpPr>
                  <p:nvPr/>
                </p:nvSpPr>
                <p:spPr bwMode="auto">
                  <a:xfrm flipH="1">
                    <a:off x="10712768" y="4703900"/>
                    <a:ext cx="279400" cy="340481"/>
                  </a:xfrm>
                  <a:custGeom>
                    <a:avLst/>
                    <a:gdLst>
                      <a:gd name="T0" fmla="*/ 0 w 950"/>
                      <a:gd name="T1" fmla="*/ 0 h 1146"/>
                      <a:gd name="T2" fmla="*/ 0 w 950"/>
                      <a:gd name="T3" fmla="*/ 0 h 1146"/>
                      <a:gd name="T4" fmla="*/ 0 w 950"/>
                      <a:gd name="T5" fmla="*/ 0 h 1146"/>
                      <a:gd name="T6" fmla="*/ 0 w 950"/>
                      <a:gd name="T7" fmla="*/ 0 h 1146"/>
                      <a:gd name="T8" fmla="*/ 0 w 950"/>
                      <a:gd name="T9" fmla="*/ 0 h 1146"/>
                      <a:gd name="T10" fmla="*/ 0 w 950"/>
                      <a:gd name="T11" fmla="*/ 0 h 1146"/>
                      <a:gd name="T12" fmla="*/ 0 w 950"/>
                      <a:gd name="T13" fmla="*/ 0 h 1146"/>
                      <a:gd name="T14" fmla="*/ 0 w 950"/>
                      <a:gd name="T15" fmla="*/ 0 h 1146"/>
                      <a:gd name="T16" fmla="*/ 0 w 950"/>
                      <a:gd name="T17" fmla="*/ 0 h 11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50"/>
                      <a:gd name="T28" fmla="*/ 0 h 1146"/>
                      <a:gd name="T29" fmla="*/ 950 w 950"/>
                      <a:gd name="T30" fmla="*/ 1146 h 11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50" h="1146">
                        <a:moveTo>
                          <a:pt x="158" y="0"/>
                        </a:moveTo>
                        <a:cubicBezTo>
                          <a:pt x="71" y="0"/>
                          <a:pt x="0" y="71"/>
                          <a:pt x="0" y="158"/>
                        </a:cubicBezTo>
                        <a:lnTo>
                          <a:pt x="0" y="988"/>
                        </a:lnTo>
                        <a:cubicBezTo>
                          <a:pt x="0" y="1075"/>
                          <a:pt x="71" y="1146"/>
                          <a:pt x="158" y="1146"/>
                        </a:cubicBezTo>
                        <a:lnTo>
                          <a:pt x="792" y="1146"/>
                        </a:lnTo>
                        <a:cubicBezTo>
                          <a:pt x="879" y="1146"/>
                          <a:pt x="950" y="1075"/>
                          <a:pt x="950" y="988"/>
                        </a:cubicBezTo>
                        <a:lnTo>
                          <a:pt x="950" y="158"/>
                        </a:lnTo>
                        <a:cubicBezTo>
                          <a:pt x="950" y="71"/>
                          <a:pt x="879" y="0"/>
                          <a:pt x="792" y="0"/>
                        </a:cubicBezTo>
                        <a:lnTo>
                          <a:pt x="158" y="0"/>
                        </a:lnTo>
                        <a:close/>
                      </a:path>
                    </a:pathLst>
                  </a:custGeom>
                  <a:solidFill>
                    <a:schemeClr val="bg1"/>
                  </a:solidFill>
                  <a:ln w="9525">
                    <a:solidFill>
                      <a:schemeClr val="bg1"/>
                    </a:solidFill>
                    <a:round/>
                    <a:headEnd/>
                    <a:tailEnd/>
                  </a:ln>
                </p:spPr>
                <p:txBody>
                  <a:bodyPr lIns="82124" tIns="41061" rIns="82124" bIns="41061" anchor="ctr"/>
                  <a:lstStyle/>
                  <a:p>
                    <a:pPr eaLnBrk="0" hangingPunct="0">
                      <a:lnSpc>
                        <a:spcPct val="90000"/>
                      </a:lnSpc>
                      <a:defRPr/>
                    </a:pPr>
                    <a:endParaRPr lang="en-US">
                      <a:solidFill>
                        <a:schemeClr val="accent6"/>
                      </a:solidFill>
                      <a:latin typeface="Arial"/>
                      <a:cs typeface="+mn-cs"/>
                    </a:endParaRPr>
                  </a:p>
                </p:txBody>
              </p:sp>
              <p:sp>
                <p:nvSpPr>
                  <p:cNvPr id="123" name="Freeform 6"/>
                  <p:cNvSpPr>
                    <a:spLocks/>
                  </p:cNvSpPr>
                  <p:nvPr/>
                </p:nvSpPr>
                <p:spPr bwMode="auto">
                  <a:xfrm flipH="1">
                    <a:off x="10750189" y="5098228"/>
                    <a:ext cx="204560" cy="364267"/>
                  </a:xfrm>
                  <a:custGeom>
                    <a:avLst/>
                    <a:gdLst>
                      <a:gd name="T0" fmla="*/ 0 w 322"/>
                      <a:gd name="T1" fmla="*/ 0 h 573"/>
                      <a:gd name="T2" fmla="*/ 1 w 322"/>
                      <a:gd name="T3" fmla="*/ 1 h 573"/>
                      <a:gd name="T4" fmla="*/ 1 w 322"/>
                      <a:gd name="T5" fmla="*/ 1 h 573"/>
                      <a:gd name="T6" fmla="*/ 1 w 322"/>
                      <a:gd name="T7" fmla="*/ 0 h 573"/>
                      <a:gd name="T8" fmla="*/ 0 w 322"/>
                      <a:gd name="T9" fmla="*/ 0 h 573"/>
                      <a:gd name="T10" fmla="*/ 0 60000 65536"/>
                      <a:gd name="T11" fmla="*/ 0 60000 65536"/>
                      <a:gd name="T12" fmla="*/ 0 60000 65536"/>
                      <a:gd name="T13" fmla="*/ 0 60000 65536"/>
                      <a:gd name="T14" fmla="*/ 0 60000 65536"/>
                      <a:gd name="T15" fmla="*/ 0 w 322"/>
                      <a:gd name="T16" fmla="*/ 0 h 573"/>
                      <a:gd name="T17" fmla="*/ 322 w 322"/>
                      <a:gd name="T18" fmla="*/ 573 h 573"/>
                    </a:gdLst>
                    <a:ahLst/>
                    <a:cxnLst>
                      <a:cxn ang="T10">
                        <a:pos x="T0" y="T1"/>
                      </a:cxn>
                      <a:cxn ang="T11">
                        <a:pos x="T2" y="T3"/>
                      </a:cxn>
                      <a:cxn ang="T12">
                        <a:pos x="T4" y="T5"/>
                      </a:cxn>
                      <a:cxn ang="T13">
                        <a:pos x="T6" y="T7"/>
                      </a:cxn>
                      <a:cxn ang="T14">
                        <a:pos x="T8" y="T9"/>
                      </a:cxn>
                    </a:cxnLst>
                    <a:rect l="T15" t="T16" r="T17" b="T18"/>
                    <a:pathLst>
                      <a:path w="322" h="573">
                        <a:moveTo>
                          <a:pt x="0" y="0"/>
                        </a:moveTo>
                        <a:lnTo>
                          <a:pt x="81" y="573"/>
                        </a:lnTo>
                        <a:lnTo>
                          <a:pt x="242" y="573"/>
                        </a:lnTo>
                        <a:lnTo>
                          <a:pt x="322" y="0"/>
                        </a:lnTo>
                        <a:lnTo>
                          <a:pt x="0" y="0"/>
                        </a:lnTo>
                        <a:close/>
                      </a:path>
                    </a:pathLst>
                  </a:custGeom>
                  <a:solidFill>
                    <a:schemeClr val="bg1"/>
                  </a:solidFill>
                  <a:ln w="9525">
                    <a:solidFill>
                      <a:schemeClr val="bg1"/>
                    </a:solidFill>
                    <a:round/>
                    <a:headEnd/>
                    <a:tailEnd/>
                  </a:ln>
                </p:spPr>
                <p:txBody>
                  <a:bodyPr wrap="none" lIns="82124" tIns="41061" rIns="82124" bIns="41061" anchor="ctr"/>
                  <a:lstStyle/>
                  <a:p>
                    <a:pPr eaLnBrk="0" hangingPunct="0">
                      <a:lnSpc>
                        <a:spcPct val="90000"/>
                      </a:lnSpc>
                      <a:defRPr/>
                    </a:pPr>
                    <a:endParaRPr lang="en-US">
                      <a:solidFill>
                        <a:schemeClr val="accent6"/>
                      </a:solidFill>
                      <a:latin typeface="Arial"/>
                      <a:cs typeface="+mn-cs"/>
                    </a:endParaRPr>
                  </a:p>
                </p:txBody>
              </p:sp>
            </p:grpSp>
            <p:grpSp>
              <p:nvGrpSpPr>
                <p:cNvPr id="7" name="Group 743"/>
                <p:cNvGrpSpPr/>
                <p:nvPr/>
              </p:nvGrpSpPr>
              <p:grpSpPr>
                <a:xfrm>
                  <a:off x="10991691" y="5734040"/>
                  <a:ext cx="783775" cy="404812"/>
                  <a:chOff x="10890247" y="5681664"/>
                  <a:chExt cx="986631" cy="509586"/>
                </a:xfrm>
              </p:grpSpPr>
              <p:grpSp>
                <p:nvGrpSpPr>
                  <p:cNvPr id="8" name="Group 715"/>
                  <p:cNvGrpSpPr/>
                  <p:nvPr/>
                </p:nvGrpSpPr>
                <p:grpSpPr>
                  <a:xfrm flipH="1">
                    <a:off x="10890247" y="5725795"/>
                    <a:ext cx="307979" cy="90489"/>
                    <a:chOff x="10294606" y="5890260"/>
                    <a:chExt cx="487686" cy="90489"/>
                  </a:xfrm>
                </p:grpSpPr>
                <p:cxnSp>
                  <p:nvCxnSpPr>
                    <p:cNvPr id="118" name="Straight Connector 117"/>
                    <p:cNvCxnSpPr/>
                    <p:nvPr/>
                  </p:nvCxnSpPr>
                  <p:spPr>
                    <a:xfrm>
                      <a:off x="10294612" y="5890260"/>
                      <a:ext cx="487680" cy="0"/>
                    </a:xfrm>
                    <a:prstGeom prst="line">
                      <a:avLst/>
                    </a:prstGeom>
                    <a:ln w="9525">
                      <a:gradFill flip="none" rotWithShape="1">
                        <a:gsLst>
                          <a:gs pos="0">
                            <a:schemeClr val="bg2">
                              <a:alpha val="0"/>
                            </a:schemeClr>
                          </a:gs>
                          <a:gs pos="100000">
                            <a:schemeClr val="bg2"/>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10294606" y="5933123"/>
                      <a:ext cx="379729" cy="0"/>
                    </a:xfrm>
                    <a:prstGeom prst="line">
                      <a:avLst/>
                    </a:prstGeom>
                    <a:ln w="9525">
                      <a:gradFill flip="none" rotWithShape="1">
                        <a:gsLst>
                          <a:gs pos="0">
                            <a:schemeClr val="bg2">
                              <a:alpha val="0"/>
                            </a:schemeClr>
                          </a:gs>
                          <a:gs pos="100000">
                            <a:schemeClr val="bg2"/>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10294620" y="5980749"/>
                      <a:ext cx="262255" cy="0"/>
                    </a:xfrm>
                    <a:prstGeom prst="line">
                      <a:avLst/>
                    </a:prstGeom>
                    <a:ln w="9525">
                      <a:gradFill flip="none" rotWithShape="1">
                        <a:gsLst>
                          <a:gs pos="0">
                            <a:schemeClr val="bg2">
                              <a:alpha val="0"/>
                            </a:schemeClr>
                          </a:gs>
                          <a:gs pos="100000">
                            <a:schemeClr val="bg2"/>
                          </a:gs>
                        </a:gsLst>
                        <a:lin ang="10800000" scaled="1"/>
                        <a:tileRect/>
                      </a:gradFill>
                    </a:ln>
                  </p:spPr>
                  <p:style>
                    <a:lnRef idx="1">
                      <a:schemeClr val="accent1"/>
                    </a:lnRef>
                    <a:fillRef idx="0">
                      <a:schemeClr val="accent1"/>
                    </a:fillRef>
                    <a:effectRef idx="0">
                      <a:schemeClr val="accent1"/>
                    </a:effectRef>
                    <a:fontRef idx="minor">
                      <a:schemeClr val="tx1"/>
                    </a:fontRef>
                  </p:style>
                </p:cxnSp>
              </p:grpSp>
              <p:sp>
                <p:nvSpPr>
                  <p:cNvPr id="107" name="Freeform 73"/>
                  <p:cNvSpPr>
                    <a:spLocks/>
                  </p:cNvSpPr>
                  <p:nvPr/>
                </p:nvSpPr>
                <p:spPr bwMode="auto">
                  <a:xfrm>
                    <a:off x="11198225" y="5681664"/>
                    <a:ext cx="226207" cy="160336"/>
                  </a:xfrm>
                  <a:custGeom>
                    <a:avLst/>
                    <a:gdLst/>
                    <a:ahLst/>
                    <a:cxnLst>
                      <a:cxn ang="0">
                        <a:pos x="1013" y="93"/>
                      </a:cxn>
                      <a:cxn ang="0">
                        <a:pos x="986" y="93"/>
                      </a:cxn>
                      <a:cxn ang="0">
                        <a:pos x="968" y="87"/>
                      </a:cxn>
                      <a:cxn ang="0">
                        <a:pos x="486" y="87"/>
                      </a:cxn>
                      <a:cxn ang="0">
                        <a:pos x="446" y="46"/>
                      </a:cxn>
                      <a:cxn ang="0">
                        <a:pos x="446" y="26"/>
                      </a:cxn>
                      <a:cxn ang="0">
                        <a:pos x="416" y="0"/>
                      </a:cxn>
                      <a:cxn ang="0">
                        <a:pos x="135" y="0"/>
                      </a:cxn>
                      <a:cxn ang="0">
                        <a:pos x="104" y="24"/>
                      </a:cxn>
                      <a:cxn ang="0">
                        <a:pos x="104" y="24"/>
                      </a:cxn>
                      <a:cxn ang="0">
                        <a:pos x="104" y="24"/>
                      </a:cxn>
                      <a:cxn ang="0">
                        <a:pos x="75" y="88"/>
                      </a:cxn>
                      <a:cxn ang="0">
                        <a:pos x="67" y="93"/>
                      </a:cxn>
                      <a:cxn ang="0">
                        <a:pos x="35" y="93"/>
                      </a:cxn>
                      <a:cxn ang="0">
                        <a:pos x="1" y="126"/>
                      </a:cxn>
                      <a:cxn ang="0">
                        <a:pos x="21" y="430"/>
                      </a:cxn>
                      <a:cxn ang="0">
                        <a:pos x="26" y="722"/>
                      </a:cxn>
                      <a:cxn ang="0">
                        <a:pos x="52" y="742"/>
                      </a:cxn>
                      <a:cxn ang="0">
                        <a:pos x="996" y="742"/>
                      </a:cxn>
                      <a:cxn ang="0">
                        <a:pos x="1022" y="722"/>
                      </a:cxn>
                      <a:cxn ang="0">
                        <a:pos x="1030" y="435"/>
                      </a:cxn>
                      <a:cxn ang="0">
                        <a:pos x="1047" y="126"/>
                      </a:cxn>
                      <a:cxn ang="0">
                        <a:pos x="1013" y="93"/>
                      </a:cxn>
                    </a:cxnLst>
                    <a:rect l="0" t="0" r="r" b="b"/>
                    <a:pathLst>
                      <a:path w="1048" h="742">
                        <a:moveTo>
                          <a:pt x="1013" y="93"/>
                        </a:moveTo>
                        <a:cubicBezTo>
                          <a:pt x="986" y="93"/>
                          <a:pt x="986" y="93"/>
                          <a:pt x="986" y="93"/>
                        </a:cubicBezTo>
                        <a:cubicBezTo>
                          <a:pt x="981" y="89"/>
                          <a:pt x="975" y="87"/>
                          <a:pt x="968" y="87"/>
                        </a:cubicBezTo>
                        <a:cubicBezTo>
                          <a:pt x="486" y="87"/>
                          <a:pt x="486" y="87"/>
                          <a:pt x="486" y="87"/>
                        </a:cubicBezTo>
                        <a:cubicBezTo>
                          <a:pt x="464" y="87"/>
                          <a:pt x="446" y="68"/>
                          <a:pt x="446" y="46"/>
                        </a:cubicBezTo>
                        <a:cubicBezTo>
                          <a:pt x="446" y="26"/>
                          <a:pt x="446" y="26"/>
                          <a:pt x="446" y="26"/>
                        </a:cubicBezTo>
                        <a:cubicBezTo>
                          <a:pt x="446" y="12"/>
                          <a:pt x="432" y="0"/>
                          <a:pt x="416" y="0"/>
                        </a:cubicBezTo>
                        <a:cubicBezTo>
                          <a:pt x="135" y="0"/>
                          <a:pt x="135" y="0"/>
                          <a:pt x="135" y="0"/>
                        </a:cubicBezTo>
                        <a:cubicBezTo>
                          <a:pt x="116" y="0"/>
                          <a:pt x="105" y="11"/>
                          <a:pt x="104" y="24"/>
                        </a:cubicBezTo>
                        <a:cubicBezTo>
                          <a:pt x="104" y="24"/>
                          <a:pt x="104" y="24"/>
                          <a:pt x="104" y="24"/>
                        </a:cubicBezTo>
                        <a:cubicBezTo>
                          <a:pt x="104" y="24"/>
                          <a:pt x="104" y="24"/>
                          <a:pt x="104" y="24"/>
                        </a:cubicBezTo>
                        <a:cubicBezTo>
                          <a:pt x="104" y="25"/>
                          <a:pt x="105" y="77"/>
                          <a:pt x="75" y="88"/>
                        </a:cubicBezTo>
                        <a:cubicBezTo>
                          <a:pt x="72" y="89"/>
                          <a:pt x="69" y="91"/>
                          <a:pt x="67" y="93"/>
                        </a:cubicBezTo>
                        <a:cubicBezTo>
                          <a:pt x="35" y="93"/>
                          <a:pt x="35" y="93"/>
                          <a:pt x="35" y="93"/>
                        </a:cubicBezTo>
                        <a:cubicBezTo>
                          <a:pt x="12" y="93"/>
                          <a:pt x="0" y="113"/>
                          <a:pt x="1" y="126"/>
                        </a:cubicBezTo>
                        <a:cubicBezTo>
                          <a:pt x="1" y="126"/>
                          <a:pt x="19" y="350"/>
                          <a:pt x="21" y="430"/>
                        </a:cubicBezTo>
                        <a:cubicBezTo>
                          <a:pt x="23" y="510"/>
                          <a:pt x="26" y="722"/>
                          <a:pt x="26" y="722"/>
                        </a:cubicBezTo>
                        <a:cubicBezTo>
                          <a:pt x="27" y="733"/>
                          <a:pt x="27" y="742"/>
                          <a:pt x="52" y="742"/>
                        </a:cubicBezTo>
                        <a:cubicBezTo>
                          <a:pt x="996" y="742"/>
                          <a:pt x="996" y="742"/>
                          <a:pt x="996" y="742"/>
                        </a:cubicBezTo>
                        <a:cubicBezTo>
                          <a:pt x="1021" y="742"/>
                          <a:pt x="1021" y="733"/>
                          <a:pt x="1022" y="722"/>
                        </a:cubicBezTo>
                        <a:cubicBezTo>
                          <a:pt x="1022" y="722"/>
                          <a:pt x="1028" y="481"/>
                          <a:pt x="1030" y="435"/>
                        </a:cubicBezTo>
                        <a:cubicBezTo>
                          <a:pt x="1031" y="388"/>
                          <a:pt x="1047" y="126"/>
                          <a:pt x="1047" y="126"/>
                        </a:cubicBezTo>
                        <a:cubicBezTo>
                          <a:pt x="1048" y="113"/>
                          <a:pt x="1036" y="93"/>
                          <a:pt x="1013" y="93"/>
                        </a:cubicBezTo>
                        <a:close/>
                      </a:path>
                    </a:pathLst>
                  </a:custGeom>
                  <a:noFill/>
                  <a:ln w="9525">
                    <a:solidFill>
                      <a:schemeClr val="bg1"/>
                    </a:solidFill>
                    <a:round/>
                    <a:headEnd/>
                    <a:tailEnd/>
                  </a:ln>
                </p:spPr>
                <p:txBody>
                  <a:bodyPr/>
                  <a:lstStyle/>
                  <a:p>
                    <a:pPr eaLnBrk="0" hangingPunct="0">
                      <a:lnSpc>
                        <a:spcPct val="90000"/>
                      </a:lnSpc>
                      <a:defRPr/>
                    </a:pPr>
                    <a:endParaRPr lang="en-US">
                      <a:solidFill>
                        <a:schemeClr val="accent6"/>
                      </a:solidFill>
                      <a:latin typeface="Arial"/>
                      <a:cs typeface="+mn-cs"/>
                    </a:endParaRPr>
                  </a:p>
                </p:txBody>
              </p:sp>
              <p:sp>
                <p:nvSpPr>
                  <p:cNvPr id="108" name="Freeform 73"/>
                  <p:cNvSpPr>
                    <a:spLocks/>
                  </p:cNvSpPr>
                  <p:nvPr/>
                </p:nvSpPr>
                <p:spPr bwMode="auto">
                  <a:xfrm flipH="1">
                    <a:off x="11347450" y="5853114"/>
                    <a:ext cx="226207" cy="160336"/>
                  </a:xfrm>
                  <a:custGeom>
                    <a:avLst/>
                    <a:gdLst/>
                    <a:ahLst/>
                    <a:cxnLst>
                      <a:cxn ang="0">
                        <a:pos x="1013" y="93"/>
                      </a:cxn>
                      <a:cxn ang="0">
                        <a:pos x="986" y="93"/>
                      </a:cxn>
                      <a:cxn ang="0">
                        <a:pos x="968" y="87"/>
                      </a:cxn>
                      <a:cxn ang="0">
                        <a:pos x="486" y="87"/>
                      </a:cxn>
                      <a:cxn ang="0">
                        <a:pos x="446" y="46"/>
                      </a:cxn>
                      <a:cxn ang="0">
                        <a:pos x="446" y="26"/>
                      </a:cxn>
                      <a:cxn ang="0">
                        <a:pos x="416" y="0"/>
                      </a:cxn>
                      <a:cxn ang="0">
                        <a:pos x="135" y="0"/>
                      </a:cxn>
                      <a:cxn ang="0">
                        <a:pos x="104" y="24"/>
                      </a:cxn>
                      <a:cxn ang="0">
                        <a:pos x="104" y="24"/>
                      </a:cxn>
                      <a:cxn ang="0">
                        <a:pos x="104" y="24"/>
                      </a:cxn>
                      <a:cxn ang="0">
                        <a:pos x="75" y="88"/>
                      </a:cxn>
                      <a:cxn ang="0">
                        <a:pos x="67" y="93"/>
                      </a:cxn>
                      <a:cxn ang="0">
                        <a:pos x="35" y="93"/>
                      </a:cxn>
                      <a:cxn ang="0">
                        <a:pos x="1" y="126"/>
                      </a:cxn>
                      <a:cxn ang="0">
                        <a:pos x="21" y="430"/>
                      </a:cxn>
                      <a:cxn ang="0">
                        <a:pos x="26" y="722"/>
                      </a:cxn>
                      <a:cxn ang="0">
                        <a:pos x="52" y="742"/>
                      </a:cxn>
                      <a:cxn ang="0">
                        <a:pos x="996" y="742"/>
                      </a:cxn>
                      <a:cxn ang="0">
                        <a:pos x="1022" y="722"/>
                      </a:cxn>
                      <a:cxn ang="0">
                        <a:pos x="1030" y="435"/>
                      </a:cxn>
                      <a:cxn ang="0">
                        <a:pos x="1047" y="126"/>
                      </a:cxn>
                      <a:cxn ang="0">
                        <a:pos x="1013" y="93"/>
                      </a:cxn>
                    </a:cxnLst>
                    <a:rect l="0" t="0" r="r" b="b"/>
                    <a:pathLst>
                      <a:path w="1048" h="742">
                        <a:moveTo>
                          <a:pt x="1013" y="93"/>
                        </a:moveTo>
                        <a:cubicBezTo>
                          <a:pt x="986" y="93"/>
                          <a:pt x="986" y="93"/>
                          <a:pt x="986" y="93"/>
                        </a:cubicBezTo>
                        <a:cubicBezTo>
                          <a:pt x="981" y="89"/>
                          <a:pt x="975" y="87"/>
                          <a:pt x="968" y="87"/>
                        </a:cubicBezTo>
                        <a:cubicBezTo>
                          <a:pt x="486" y="87"/>
                          <a:pt x="486" y="87"/>
                          <a:pt x="486" y="87"/>
                        </a:cubicBezTo>
                        <a:cubicBezTo>
                          <a:pt x="464" y="87"/>
                          <a:pt x="446" y="68"/>
                          <a:pt x="446" y="46"/>
                        </a:cubicBezTo>
                        <a:cubicBezTo>
                          <a:pt x="446" y="26"/>
                          <a:pt x="446" y="26"/>
                          <a:pt x="446" y="26"/>
                        </a:cubicBezTo>
                        <a:cubicBezTo>
                          <a:pt x="446" y="12"/>
                          <a:pt x="432" y="0"/>
                          <a:pt x="416" y="0"/>
                        </a:cubicBezTo>
                        <a:cubicBezTo>
                          <a:pt x="135" y="0"/>
                          <a:pt x="135" y="0"/>
                          <a:pt x="135" y="0"/>
                        </a:cubicBezTo>
                        <a:cubicBezTo>
                          <a:pt x="116" y="0"/>
                          <a:pt x="105" y="11"/>
                          <a:pt x="104" y="24"/>
                        </a:cubicBezTo>
                        <a:cubicBezTo>
                          <a:pt x="104" y="24"/>
                          <a:pt x="104" y="24"/>
                          <a:pt x="104" y="24"/>
                        </a:cubicBezTo>
                        <a:cubicBezTo>
                          <a:pt x="104" y="24"/>
                          <a:pt x="104" y="24"/>
                          <a:pt x="104" y="24"/>
                        </a:cubicBezTo>
                        <a:cubicBezTo>
                          <a:pt x="104" y="25"/>
                          <a:pt x="105" y="77"/>
                          <a:pt x="75" y="88"/>
                        </a:cubicBezTo>
                        <a:cubicBezTo>
                          <a:pt x="72" y="89"/>
                          <a:pt x="69" y="91"/>
                          <a:pt x="67" y="93"/>
                        </a:cubicBezTo>
                        <a:cubicBezTo>
                          <a:pt x="35" y="93"/>
                          <a:pt x="35" y="93"/>
                          <a:pt x="35" y="93"/>
                        </a:cubicBezTo>
                        <a:cubicBezTo>
                          <a:pt x="12" y="93"/>
                          <a:pt x="0" y="113"/>
                          <a:pt x="1" y="126"/>
                        </a:cubicBezTo>
                        <a:cubicBezTo>
                          <a:pt x="1" y="126"/>
                          <a:pt x="19" y="350"/>
                          <a:pt x="21" y="430"/>
                        </a:cubicBezTo>
                        <a:cubicBezTo>
                          <a:pt x="23" y="510"/>
                          <a:pt x="26" y="722"/>
                          <a:pt x="26" y="722"/>
                        </a:cubicBezTo>
                        <a:cubicBezTo>
                          <a:pt x="27" y="733"/>
                          <a:pt x="27" y="742"/>
                          <a:pt x="52" y="742"/>
                        </a:cubicBezTo>
                        <a:cubicBezTo>
                          <a:pt x="996" y="742"/>
                          <a:pt x="996" y="742"/>
                          <a:pt x="996" y="742"/>
                        </a:cubicBezTo>
                        <a:cubicBezTo>
                          <a:pt x="1021" y="742"/>
                          <a:pt x="1021" y="733"/>
                          <a:pt x="1022" y="722"/>
                        </a:cubicBezTo>
                        <a:cubicBezTo>
                          <a:pt x="1022" y="722"/>
                          <a:pt x="1028" y="481"/>
                          <a:pt x="1030" y="435"/>
                        </a:cubicBezTo>
                        <a:cubicBezTo>
                          <a:pt x="1031" y="388"/>
                          <a:pt x="1047" y="126"/>
                          <a:pt x="1047" y="126"/>
                        </a:cubicBezTo>
                        <a:cubicBezTo>
                          <a:pt x="1048" y="113"/>
                          <a:pt x="1036" y="93"/>
                          <a:pt x="1013" y="93"/>
                        </a:cubicBezTo>
                        <a:close/>
                      </a:path>
                    </a:pathLst>
                  </a:custGeom>
                  <a:noFill/>
                  <a:ln w="9525">
                    <a:solidFill>
                      <a:schemeClr val="bg1"/>
                    </a:solidFill>
                    <a:round/>
                    <a:headEnd/>
                    <a:tailEnd/>
                  </a:ln>
                </p:spPr>
                <p:txBody>
                  <a:bodyPr/>
                  <a:lstStyle/>
                  <a:p>
                    <a:pPr eaLnBrk="0" hangingPunct="0">
                      <a:lnSpc>
                        <a:spcPct val="90000"/>
                      </a:lnSpc>
                      <a:defRPr/>
                    </a:pPr>
                    <a:endParaRPr lang="en-US">
                      <a:solidFill>
                        <a:schemeClr val="accent6"/>
                      </a:solidFill>
                      <a:latin typeface="Arial"/>
                      <a:cs typeface="+mn-cs"/>
                    </a:endParaRPr>
                  </a:p>
                </p:txBody>
              </p:sp>
              <p:sp>
                <p:nvSpPr>
                  <p:cNvPr id="109" name="Freeform 73"/>
                  <p:cNvSpPr>
                    <a:spLocks/>
                  </p:cNvSpPr>
                  <p:nvPr/>
                </p:nvSpPr>
                <p:spPr bwMode="auto">
                  <a:xfrm>
                    <a:off x="11198225" y="6030914"/>
                    <a:ext cx="226207" cy="160336"/>
                  </a:xfrm>
                  <a:custGeom>
                    <a:avLst/>
                    <a:gdLst/>
                    <a:ahLst/>
                    <a:cxnLst>
                      <a:cxn ang="0">
                        <a:pos x="1013" y="93"/>
                      </a:cxn>
                      <a:cxn ang="0">
                        <a:pos x="986" y="93"/>
                      </a:cxn>
                      <a:cxn ang="0">
                        <a:pos x="968" y="87"/>
                      </a:cxn>
                      <a:cxn ang="0">
                        <a:pos x="486" y="87"/>
                      </a:cxn>
                      <a:cxn ang="0">
                        <a:pos x="446" y="46"/>
                      </a:cxn>
                      <a:cxn ang="0">
                        <a:pos x="446" y="26"/>
                      </a:cxn>
                      <a:cxn ang="0">
                        <a:pos x="416" y="0"/>
                      </a:cxn>
                      <a:cxn ang="0">
                        <a:pos x="135" y="0"/>
                      </a:cxn>
                      <a:cxn ang="0">
                        <a:pos x="104" y="24"/>
                      </a:cxn>
                      <a:cxn ang="0">
                        <a:pos x="104" y="24"/>
                      </a:cxn>
                      <a:cxn ang="0">
                        <a:pos x="104" y="24"/>
                      </a:cxn>
                      <a:cxn ang="0">
                        <a:pos x="75" y="88"/>
                      </a:cxn>
                      <a:cxn ang="0">
                        <a:pos x="67" y="93"/>
                      </a:cxn>
                      <a:cxn ang="0">
                        <a:pos x="35" y="93"/>
                      </a:cxn>
                      <a:cxn ang="0">
                        <a:pos x="1" y="126"/>
                      </a:cxn>
                      <a:cxn ang="0">
                        <a:pos x="21" y="430"/>
                      </a:cxn>
                      <a:cxn ang="0">
                        <a:pos x="26" y="722"/>
                      </a:cxn>
                      <a:cxn ang="0">
                        <a:pos x="52" y="742"/>
                      </a:cxn>
                      <a:cxn ang="0">
                        <a:pos x="996" y="742"/>
                      </a:cxn>
                      <a:cxn ang="0">
                        <a:pos x="1022" y="722"/>
                      </a:cxn>
                      <a:cxn ang="0">
                        <a:pos x="1030" y="435"/>
                      </a:cxn>
                      <a:cxn ang="0">
                        <a:pos x="1047" y="126"/>
                      </a:cxn>
                      <a:cxn ang="0">
                        <a:pos x="1013" y="93"/>
                      </a:cxn>
                    </a:cxnLst>
                    <a:rect l="0" t="0" r="r" b="b"/>
                    <a:pathLst>
                      <a:path w="1048" h="742">
                        <a:moveTo>
                          <a:pt x="1013" y="93"/>
                        </a:moveTo>
                        <a:cubicBezTo>
                          <a:pt x="986" y="93"/>
                          <a:pt x="986" y="93"/>
                          <a:pt x="986" y="93"/>
                        </a:cubicBezTo>
                        <a:cubicBezTo>
                          <a:pt x="981" y="89"/>
                          <a:pt x="975" y="87"/>
                          <a:pt x="968" y="87"/>
                        </a:cubicBezTo>
                        <a:cubicBezTo>
                          <a:pt x="486" y="87"/>
                          <a:pt x="486" y="87"/>
                          <a:pt x="486" y="87"/>
                        </a:cubicBezTo>
                        <a:cubicBezTo>
                          <a:pt x="464" y="87"/>
                          <a:pt x="446" y="68"/>
                          <a:pt x="446" y="46"/>
                        </a:cubicBezTo>
                        <a:cubicBezTo>
                          <a:pt x="446" y="26"/>
                          <a:pt x="446" y="26"/>
                          <a:pt x="446" y="26"/>
                        </a:cubicBezTo>
                        <a:cubicBezTo>
                          <a:pt x="446" y="12"/>
                          <a:pt x="432" y="0"/>
                          <a:pt x="416" y="0"/>
                        </a:cubicBezTo>
                        <a:cubicBezTo>
                          <a:pt x="135" y="0"/>
                          <a:pt x="135" y="0"/>
                          <a:pt x="135" y="0"/>
                        </a:cubicBezTo>
                        <a:cubicBezTo>
                          <a:pt x="116" y="0"/>
                          <a:pt x="105" y="11"/>
                          <a:pt x="104" y="24"/>
                        </a:cubicBezTo>
                        <a:cubicBezTo>
                          <a:pt x="104" y="24"/>
                          <a:pt x="104" y="24"/>
                          <a:pt x="104" y="24"/>
                        </a:cubicBezTo>
                        <a:cubicBezTo>
                          <a:pt x="104" y="24"/>
                          <a:pt x="104" y="24"/>
                          <a:pt x="104" y="24"/>
                        </a:cubicBezTo>
                        <a:cubicBezTo>
                          <a:pt x="104" y="25"/>
                          <a:pt x="105" y="77"/>
                          <a:pt x="75" y="88"/>
                        </a:cubicBezTo>
                        <a:cubicBezTo>
                          <a:pt x="72" y="89"/>
                          <a:pt x="69" y="91"/>
                          <a:pt x="67" y="93"/>
                        </a:cubicBezTo>
                        <a:cubicBezTo>
                          <a:pt x="35" y="93"/>
                          <a:pt x="35" y="93"/>
                          <a:pt x="35" y="93"/>
                        </a:cubicBezTo>
                        <a:cubicBezTo>
                          <a:pt x="12" y="93"/>
                          <a:pt x="0" y="113"/>
                          <a:pt x="1" y="126"/>
                        </a:cubicBezTo>
                        <a:cubicBezTo>
                          <a:pt x="1" y="126"/>
                          <a:pt x="19" y="350"/>
                          <a:pt x="21" y="430"/>
                        </a:cubicBezTo>
                        <a:cubicBezTo>
                          <a:pt x="23" y="510"/>
                          <a:pt x="26" y="722"/>
                          <a:pt x="26" y="722"/>
                        </a:cubicBezTo>
                        <a:cubicBezTo>
                          <a:pt x="27" y="733"/>
                          <a:pt x="27" y="742"/>
                          <a:pt x="52" y="742"/>
                        </a:cubicBezTo>
                        <a:cubicBezTo>
                          <a:pt x="996" y="742"/>
                          <a:pt x="996" y="742"/>
                          <a:pt x="996" y="742"/>
                        </a:cubicBezTo>
                        <a:cubicBezTo>
                          <a:pt x="1021" y="742"/>
                          <a:pt x="1021" y="733"/>
                          <a:pt x="1022" y="722"/>
                        </a:cubicBezTo>
                        <a:cubicBezTo>
                          <a:pt x="1022" y="722"/>
                          <a:pt x="1028" y="481"/>
                          <a:pt x="1030" y="435"/>
                        </a:cubicBezTo>
                        <a:cubicBezTo>
                          <a:pt x="1031" y="388"/>
                          <a:pt x="1047" y="126"/>
                          <a:pt x="1047" y="126"/>
                        </a:cubicBezTo>
                        <a:cubicBezTo>
                          <a:pt x="1048" y="113"/>
                          <a:pt x="1036" y="93"/>
                          <a:pt x="1013" y="93"/>
                        </a:cubicBezTo>
                        <a:close/>
                      </a:path>
                    </a:pathLst>
                  </a:custGeom>
                  <a:noFill/>
                  <a:ln w="9525">
                    <a:solidFill>
                      <a:schemeClr val="bg1"/>
                    </a:solidFill>
                    <a:round/>
                    <a:headEnd/>
                    <a:tailEnd/>
                  </a:ln>
                </p:spPr>
                <p:txBody>
                  <a:bodyPr/>
                  <a:lstStyle/>
                  <a:p>
                    <a:pPr eaLnBrk="0" hangingPunct="0">
                      <a:lnSpc>
                        <a:spcPct val="90000"/>
                      </a:lnSpc>
                      <a:defRPr/>
                    </a:pPr>
                    <a:endParaRPr lang="en-US">
                      <a:solidFill>
                        <a:schemeClr val="accent6"/>
                      </a:solidFill>
                      <a:latin typeface="Arial"/>
                      <a:cs typeface="+mn-cs"/>
                    </a:endParaRPr>
                  </a:p>
                </p:txBody>
              </p:sp>
              <p:grpSp>
                <p:nvGrpSpPr>
                  <p:cNvPr id="11" name="Group 731"/>
                  <p:cNvGrpSpPr/>
                  <p:nvPr/>
                </p:nvGrpSpPr>
                <p:grpSpPr>
                  <a:xfrm>
                    <a:off x="11568899" y="5909151"/>
                    <a:ext cx="307979" cy="90489"/>
                    <a:chOff x="10294606" y="5890260"/>
                    <a:chExt cx="487686" cy="90489"/>
                  </a:xfrm>
                </p:grpSpPr>
                <p:cxnSp>
                  <p:nvCxnSpPr>
                    <p:cNvPr id="115" name="Straight Connector 114"/>
                    <p:cNvCxnSpPr/>
                    <p:nvPr/>
                  </p:nvCxnSpPr>
                  <p:spPr>
                    <a:xfrm>
                      <a:off x="10294612" y="5890260"/>
                      <a:ext cx="487680" cy="0"/>
                    </a:xfrm>
                    <a:prstGeom prst="line">
                      <a:avLst/>
                    </a:prstGeom>
                    <a:ln w="9525">
                      <a:gradFill flip="none" rotWithShape="1">
                        <a:gsLst>
                          <a:gs pos="0">
                            <a:schemeClr val="bg2">
                              <a:alpha val="0"/>
                            </a:schemeClr>
                          </a:gs>
                          <a:gs pos="100000">
                            <a:schemeClr val="bg2"/>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10294606" y="5933123"/>
                      <a:ext cx="379729" cy="0"/>
                    </a:xfrm>
                    <a:prstGeom prst="line">
                      <a:avLst/>
                    </a:prstGeom>
                    <a:ln w="9525">
                      <a:gradFill flip="none" rotWithShape="1">
                        <a:gsLst>
                          <a:gs pos="0">
                            <a:schemeClr val="bg2">
                              <a:alpha val="0"/>
                            </a:schemeClr>
                          </a:gs>
                          <a:gs pos="100000">
                            <a:schemeClr val="bg2"/>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10294620" y="5980749"/>
                      <a:ext cx="262255" cy="0"/>
                    </a:xfrm>
                    <a:prstGeom prst="line">
                      <a:avLst/>
                    </a:prstGeom>
                    <a:ln w="9525">
                      <a:gradFill flip="none" rotWithShape="1">
                        <a:gsLst>
                          <a:gs pos="0">
                            <a:schemeClr val="bg2">
                              <a:alpha val="0"/>
                            </a:schemeClr>
                          </a:gs>
                          <a:gs pos="100000">
                            <a:schemeClr val="bg2"/>
                          </a:gs>
                        </a:gsLst>
                        <a:lin ang="10800000" scaled="1"/>
                        <a:tileRect/>
                      </a:gradFill>
                    </a:ln>
                  </p:spPr>
                  <p:style>
                    <a:lnRef idx="1">
                      <a:schemeClr val="accent1"/>
                    </a:lnRef>
                    <a:fillRef idx="0">
                      <a:schemeClr val="accent1"/>
                    </a:fillRef>
                    <a:effectRef idx="0">
                      <a:schemeClr val="accent1"/>
                    </a:effectRef>
                    <a:fontRef idx="minor">
                      <a:schemeClr val="tx1"/>
                    </a:fontRef>
                  </p:style>
                </p:cxnSp>
              </p:grpSp>
              <p:grpSp>
                <p:nvGrpSpPr>
                  <p:cNvPr id="12" name="Group 735"/>
                  <p:cNvGrpSpPr/>
                  <p:nvPr/>
                </p:nvGrpSpPr>
                <p:grpSpPr>
                  <a:xfrm flipH="1">
                    <a:off x="10890247" y="6077419"/>
                    <a:ext cx="307979" cy="90489"/>
                    <a:chOff x="10294606" y="5890260"/>
                    <a:chExt cx="487686" cy="90489"/>
                  </a:xfrm>
                </p:grpSpPr>
                <p:cxnSp>
                  <p:nvCxnSpPr>
                    <p:cNvPr id="112" name="Straight Connector 111"/>
                    <p:cNvCxnSpPr/>
                    <p:nvPr/>
                  </p:nvCxnSpPr>
                  <p:spPr>
                    <a:xfrm>
                      <a:off x="10294612" y="5890260"/>
                      <a:ext cx="487680" cy="0"/>
                    </a:xfrm>
                    <a:prstGeom prst="line">
                      <a:avLst/>
                    </a:prstGeom>
                    <a:ln w="9525">
                      <a:gradFill flip="none" rotWithShape="1">
                        <a:gsLst>
                          <a:gs pos="0">
                            <a:schemeClr val="bg2">
                              <a:alpha val="0"/>
                            </a:schemeClr>
                          </a:gs>
                          <a:gs pos="100000">
                            <a:schemeClr val="bg2"/>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10294606" y="5933123"/>
                      <a:ext cx="379729" cy="0"/>
                    </a:xfrm>
                    <a:prstGeom prst="line">
                      <a:avLst/>
                    </a:prstGeom>
                    <a:ln w="9525">
                      <a:gradFill flip="none" rotWithShape="1">
                        <a:gsLst>
                          <a:gs pos="0">
                            <a:schemeClr val="bg2">
                              <a:alpha val="0"/>
                            </a:schemeClr>
                          </a:gs>
                          <a:gs pos="100000">
                            <a:schemeClr val="bg2"/>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10294620" y="5980749"/>
                      <a:ext cx="262255" cy="0"/>
                    </a:xfrm>
                    <a:prstGeom prst="line">
                      <a:avLst/>
                    </a:prstGeom>
                    <a:ln w="9525">
                      <a:gradFill flip="none" rotWithShape="1">
                        <a:gsLst>
                          <a:gs pos="0">
                            <a:schemeClr val="bg2">
                              <a:alpha val="0"/>
                            </a:schemeClr>
                          </a:gs>
                          <a:gs pos="100000">
                            <a:schemeClr val="bg2"/>
                          </a:gs>
                        </a:gsLst>
                        <a:lin ang="10800000" scaled="1"/>
                        <a:tileRect/>
                      </a:gradFill>
                    </a:ln>
                  </p:spPr>
                  <p:style>
                    <a:lnRef idx="1">
                      <a:schemeClr val="accent1"/>
                    </a:lnRef>
                    <a:fillRef idx="0">
                      <a:schemeClr val="accent1"/>
                    </a:fillRef>
                    <a:effectRef idx="0">
                      <a:schemeClr val="accent1"/>
                    </a:effectRef>
                    <a:fontRef idx="minor">
                      <a:schemeClr val="tx1"/>
                    </a:fontRef>
                  </p:style>
                </p:cxnSp>
              </p:grpSp>
            </p:grpSp>
            <p:grpSp>
              <p:nvGrpSpPr>
                <p:cNvPr id="13" name="Group 739"/>
                <p:cNvGrpSpPr/>
                <p:nvPr/>
              </p:nvGrpSpPr>
              <p:grpSpPr>
                <a:xfrm>
                  <a:off x="11739880" y="5567007"/>
                  <a:ext cx="198644" cy="715301"/>
                  <a:chOff x="10712768" y="4456399"/>
                  <a:chExt cx="279400" cy="1006099"/>
                </a:xfrm>
              </p:grpSpPr>
              <p:sp>
                <p:nvSpPr>
                  <p:cNvPr id="103" name="Oval 4"/>
                  <p:cNvSpPr>
                    <a:spLocks noChangeArrowheads="1"/>
                  </p:cNvSpPr>
                  <p:nvPr/>
                </p:nvSpPr>
                <p:spPr bwMode="auto">
                  <a:xfrm flipH="1">
                    <a:off x="10746447" y="4456399"/>
                    <a:ext cx="209550" cy="206541"/>
                  </a:xfrm>
                  <a:prstGeom prst="ellipse">
                    <a:avLst/>
                  </a:prstGeom>
                  <a:solidFill>
                    <a:schemeClr val="bg1"/>
                  </a:solidFill>
                  <a:ln w="9525" algn="ctr">
                    <a:solidFill>
                      <a:schemeClr val="bg1"/>
                    </a:solidFill>
                    <a:round/>
                    <a:headEnd/>
                    <a:tailEnd/>
                  </a:ln>
                </p:spPr>
                <p:txBody>
                  <a:bodyPr wrap="none" lIns="82124" tIns="41061" rIns="82124" bIns="41061" anchor="ctr"/>
                  <a:lstStyle/>
                  <a:p>
                    <a:pPr algn="r" eaLnBrk="0" hangingPunct="0">
                      <a:lnSpc>
                        <a:spcPct val="90000"/>
                      </a:lnSpc>
                      <a:defRPr/>
                    </a:pPr>
                    <a:endParaRPr lang="en-US">
                      <a:solidFill>
                        <a:schemeClr val="accent6"/>
                      </a:solidFill>
                      <a:cs typeface="+mn-cs"/>
                    </a:endParaRPr>
                  </a:p>
                </p:txBody>
              </p:sp>
              <p:sp>
                <p:nvSpPr>
                  <p:cNvPr id="104" name="Freeform 5"/>
                  <p:cNvSpPr>
                    <a:spLocks/>
                  </p:cNvSpPr>
                  <p:nvPr/>
                </p:nvSpPr>
                <p:spPr bwMode="auto">
                  <a:xfrm flipH="1">
                    <a:off x="10712768" y="4703900"/>
                    <a:ext cx="279400" cy="340481"/>
                  </a:xfrm>
                  <a:custGeom>
                    <a:avLst/>
                    <a:gdLst>
                      <a:gd name="T0" fmla="*/ 0 w 950"/>
                      <a:gd name="T1" fmla="*/ 0 h 1146"/>
                      <a:gd name="T2" fmla="*/ 0 w 950"/>
                      <a:gd name="T3" fmla="*/ 0 h 1146"/>
                      <a:gd name="T4" fmla="*/ 0 w 950"/>
                      <a:gd name="T5" fmla="*/ 0 h 1146"/>
                      <a:gd name="T6" fmla="*/ 0 w 950"/>
                      <a:gd name="T7" fmla="*/ 0 h 1146"/>
                      <a:gd name="T8" fmla="*/ 0 w 950"/>
                      <a:gd name="T9" fmla="*/ 0 h 1146"/>
                      <a:gd name="T10" fmla="*/ 0 w 950"/>
                      <a:gd name="T11" fmla="*/ 0 h 1146"/>
                      <a:gd name="T12" fmla="*/ 0 w 950"/>
                      <a:gd name="T13" fmla="*/ 0 h 1146"/>
                      <a:gd name="T14" fmla="*/ 0 w 950"/>
                      <a:gd name="T15" fmla="*/ 0 h 1146"/>
                      <a:gd name="T16" fmla="*/ 0 w 950"/>
                      <a:gd name="T17" fmla="*/ 0 h 11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50"/>
                      <a:gd name="T28" fmla="*/ 0 h 1146"/>
                      <a:gd name="T29" fmla="*/ 950 w 950"/>
                      <a:gd name="T30" fmla="*/ 1146 h 11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50" h="1146">
                        <a:moveTo>
                          <a:pt x="158" y="0"/>
                        </a:moveTo>
                        <a:cubicBezTo>
                          <a:pt x="71" y="0"/>
                          <a:pt x="0" y="71"/>
                          <a:pt x="0" y="158"/>
                        </a:cubicBezTo>
                        <a:lnTo>
                          <a:pt x="0" y="988"/>
                        </a:lnTo>
                        <a:cubicBezTo>
                          <a:pt x="0" y="1075"/>
                          <a:pt x="71" y="1146"/>
                          <a:pt x="158" y="1146"/>
                        </a:cubicBezTo>
                        <a:lnTo>
                          <a:pt x="792" y="1146"/>
                        </a:lnTo>
                        <a:cubicBezTo>
                          <a:pt x="879" y="1146"/>
                          <a:pt x="950" y="1075"/>
                          <a:pt x="950" y="988"/>
                        </a:cubicBezTo>
                        <a:lnTo>
                          <a:pt x="950" y="158"/>
                        </a:lnTo>
                        <a:cubicBezTo>
                          <a:pt x="950" y="71"/>
                          <a:pt x="879" y="0"/>
                          <a:pt x="792" y="0"/>
                        </a:cubicBezTo>
                        <a:lnTo>
                          <a:pt x="158" y="0"/>
                        </a:lnTo>
                        <a:close/>
                      </a:path>
                    </a:pathLst>
                  </a:custGeom>
                  <a:solidFill>
                    <a:schemeClr val="bg1"/>
                  </a:solidFill>
                  <a:ln w="9525">
                    <a:solidFill>
                      <a:schemeClr val="bg1"/>
                    </a:solidFill>
                    <a:round/>
                    <a:headEnd/>
                    <a:tailEnd/>
                  </a:ln>
                </p:spPr>
                <p:txBody>
                  <a:bodyPr lIns="82124" tIns="41061" rIns="82124" bIns="41061" anchor="ctr"/>
                  <a:lstStyle/>
                  <a:p>
                    <a:pPr eaLnBrk="0" hangingPunct="0">
                      <a:lnSpc>
                        <a:spcPct val="90000"/>
                      </a:lnSpc>
                      <a:defRPr/>
                    </a:pPr>
                    <a:endParaRPr lang="en-US">
                      <a:solidFill>
                        <a:schemeClr val="accent6"/>
                      </a:solidFill>
                      <a:latin typeface="Arial"/>
                      <a:cs typeface="+mn-cs"/>
                    </a:endParaRPr>
                  </a:p>
                </p:txBody>
              </p:sp>
              <p:sp>
                <p:nvSpPr>
                  <p:cNvPr id="105" name="Freeform 6"/>
                  <p:cNvSpPr>
                    <a:spLocks/>
                  </p:cNvSpPr>
                  <p:nvPr/>
                </p:nvSpPr>
                <p:spPr bwMode="auto">
                  <a:xfrm flipH="1">
                    <a:off x="10750189" y="5098230"/>
                    <a:ext cx="204560" cy="364268"/>
                  </a:xfrm>
                  <a:custGeom>
                    <a:avLst/>
                    <a:gdLst>
                      <a:gd name="T0" fmla="*/ 0 w 322"/>
                      <a:gd name="T1" fmla="*/ 0 h 573"/>
                      <a:gd name="T2" fmla="*/ 1 w 322"/>
                      <a:gd name="T3" fmla="*/ 1 h 573"/>
                      <a:gd name="T4" fmla="*/ 1 w 322"/>
                      <a:gd name="T5" fmla="*/ 1 h 573"/>
                      <a:gd name="T6" fmla="*/ 1 w 322"/>
                      <a:gd name="T7" fmla="*/ 0 h 573"/>
                      <a:gd name="T8" fmla="*/ 0 w 322"/>
                      <a:gd name="T9" fmla="*/ 0 h 573"/>
                      <a:gd name="T10" fmla="*/ 0 60000 65536"/>
                      <a:gd name="T11" fmla="*/ 0 60000 65536"/>
                      <a:gd name="T12" fmla="*/ 0 60000 65536"/>
                      <a:gd name="T13" fmla="*/ 0 60000 65536"/>
                      <a:gd name="T14" fmla="*/ 0 60000 65536"/>
                      <a:gd name="T15" fmla="*/ 0 w 322"/>
                      <a:gd name="T16" fmla="*/ 0 h 573"/>
                      <a:gd name="T17" fmla="*/ 322 w 322"/>
                      <a:gd name="T18" fmla="*/ 573 h 573"/>
                    </a:gdLst>
                    <a:ahLst/>
                    <a:cxnLst>
                      <a:cxn ang="T10">
                        <a:pos x="T0" y="T1"/>
                      </a:cxn>
                      <a:cxn ang="T11">
                        <a:pos x="T2" y="T3"/>
                      </a:cxn>
                      <a:cxn ang="T12">
                        <a:pos x="T4" y="T5"/>
                      </a:cxn>
                      <a:cxn ang="T13">
                        <a:pos x="T6" y="T7"/>
                      </a:cxn>
                      <a:cxn ang="T14">
                        <a:pos x="T8" y="T9"/>
                      </a:cxn>
                    </a:cxnLst>
                    <a:rect l="T15" t="T16" r="T17" b="T18"/>
                    <a:pathLst>
                      <a:path w="322" h="573">
                        <a:moveTo>
                          <a:pt x="0" y="0"/>
                        </a:moveTo>
                        <a:lnTo>
                          <a:pt x="81" y="573"/>
                        </a:lnTo>
                        <a:lnTo>
                          <a:pt x="242" y="573"/>
                        </a:lnTo>
                        <a:lnTo>
                          <a:pt x="322" y="0"/>
                        </a:lnTo>
                        <a:lnTo>
                          <a:pt x="0" y="0"/>
                        </a:lnTo>
                        <a:close/>
                      </a:path>
                    </a:pathLst>
                  </a:custGeom>
                  <a:solidFill>
                    <a:schemeClr val="bg1"/>
                  </a:solidFill>
                  <a:ln w="9525">
                    <a:solidFill>
                      <a:schemeClr val="bg1"/>
                    </a:solidFill>
                    <a:round/>
                    <a:headEnd/>
                    <a:tailEnd/>
                  </a:ln>
                </p:spPr>
                <p:txBody>
                  <a:bodyPr wrap="none" lIns="82124" tIns="41061" rIns="82124" bIns="41061" anchor="ctr"/>
                  <a:lstStyle/>
                  <a:p>
                    <a:pPr eaLnBrk="0" hangingPunct="0">
                      <a:lnSpc>
                        <a:spcPct val="90000"/>
                      </a:lnSpc>
                      <a:defRPr/>
                    </a:pPr>
                    <a:endParaRPr lang="en-US">
                      <a:solidFill>
                        <a:schemeClr val="accent6"/>
                      </a:solidFill>
                      <a:latin typeface="Arial"/>
                      <a:cs typeface="+mn-cs"/>
                    </a:endParaRPr>
                  </a:p>
                </p:txBody>
              </p:sp>
            </p:grpSp>
          </p:grpSp>
        </p:grpSp>
        <p:sp>
          <p:nvSpPr>
            <p:cNvPr id="94" name="TextBox 93"/>
            <p:cNvSpPr txBox="1"/>
            <p:nvPr/>
          </p:nvSpPr>
          <p:spPr>
            <a:xfrm>
              <a:off x="1706880" y="5624424"/>
              <a:ext cx="6492240" cy="600164"/>
            </a:xfrm>
            <a:prstGeom prst="rect">
              <a:avLst/>
            </a:prstGeom>
            <a:noFill/>
          </p:spPr>
          <p:txBody>
            <a:bodyPr wrap="square" rtlCol="0">
              <a:spAutoFit/>
            </a:bodyPr>
            <a:lstStyle/>
            <a:p>
              <a:r>
                <a:rPr lang="en-US" dirty="0" smtClean="0">
                  <a:solidFill>
                    <a:schemeClr val="accent6"/>
                  </a:solidFill>
                </a:rPr>
                <a:t>Validated Designs and Reference Architectures</a:t>
              </a:r>
              <a:br>
                <a:rPr lang="en-US" dirty="0" smtClean="0">
                  <a:solidFill>
                    <a:schemeClr val="accent6"/>
                  </a:solidFill>
                </a:rPr>
              </a:br>
              <a:r>
                <a:rPr lang="en-US" sz="1500" dirty="0" smtClean="0">
                  <a:solidFill>
                    <a:schemeClr val="accent6"/>
                  </a:solidFill>
                </a:rPr>
                <a:t>End-to-end reference architectures reduce risk for optimized stack</a:t>
              </a:r>
              <a:endParaRPr lang="en-US" sz="1500" dirty="0">
                <a:solidFill>
                  <a:schemeClr val="accent6"/>
                </a:solidFill>
              </a:endParaRPr>
            </a:p>
          </p:txBody>
        </p:sp>
      </p:grpSp>
      <p:grpSp>
        <p:nvGrpSpPr>
          <p:cNvPr id="14" name="Group 158"/>
          <p:cNvGrpSpPr/>
          <p:nvPr/>
        </p:nvGrpSpPr>
        <p:grpSpPr>
          <a:xfrm>
            <a:off x="715536" y="4564316"/>
            <a:ext cx="7773143" cy="762991"/>
            <a:chOff x="715536" y="4644325"/>
            <a:chExt cx="7773143" cy="762991"/>
          </a:xfrm>
        </p:grpSpPr>
        <p:grpSp>
          <p:nvGrpSpPr>
            <p:cNvPr id="15" name="Group 125"/>
            <p:cNvGrpSpPr/>
            <p:nvPr/>
          </p:nvGrpSpPr>
          <p:grpSpPr>
            <a:xfrm>
              <a:off x="715536" y="4644890"/>
              <a:ext cx="7773143" cy="762426"/>
              <a:chOff x="715536" y="4644890"/>
              <a:chExt cx="7773143" cy="762426"/>
            </a:xfrm>
          </p:grpSpPr>
          <p:grpSp>
            <p:nvGrpSpPr>
              <p:cNvPr id="25" name="Group 86"/>
              <p:cNvGrpSpPr/>
              <p:nvPr/>
            </p:nvGrpSpPr>
            <p:grpSpPr>
              <a:xfrm>
                <a:off x="715536" y="4644890"/>
                <a:ext cx="7773143" cy="762426"/>
                <a:chOff x="715536" y="1115414"/>
                <a:chExt cx="7773143" cy="762426"/>
              </a:xfrm>
            </p:grpSpPr>
            <p:sp>
              <p:nvSpPr>
                <p:cNvPr id="88" name="Rectangle 87"/>
                <p:cNvSpPr/>
                <p:nvPr/>
              </p:nvSpPr>
              <p:spPr>
                <a:xfrm rot="5400000">
                  <a:off x="4425082" y="-2200994"/>
                  <a:ext cx="718013" cy="7409180"/>
                </a:xfrm>
                <a:prstGeom prst="rect">
                  <a:avLst/>
                </a:prstGeom>
                <a:gradFill>
                  <a:gsLst>
                    <a:gs pos="100000">
                      <a:schemeClr val="bg1">
                        <a:lumMod val="65000"/>
                        <a:alpha val="0"/>
                      </a:schemeClr>
                    </a:gs>
                    <a:gs pos="0">
                      <a:schemeClr val="bg1">
                        <a:lumMod val="65000"/>
                        <a:alpha val="75000"/>
                      </a:schemeClr>
                    </a:gs>
                    <a:gs pos="75000">
                      <a:schemeClr val="bg1">
                        <a:lumMod val="65000"/>
                        <a:alpha val="50000"/>
                      </a:schemeClr>
                    </a:gs>
                  </a:gsLst>
                  <a:lin ang="16200000" scaled="0"/>
                </a:gradFill>
                <a:ln w="12700">
                  <a:gradFill flip="none" rotWithShape="1">
                    <a:gsLst>
                      <a:gs pos="0">
                        <a:schemeClr val="bg1">
                          <a:lumMod val="50000"/>
                        </a:schemeClr>
                      </a:gs>
                      <a:gs pos="70000">
                        <a:schemeClr val="bg1">
                          <a:lumMod val="50000"/>
                        </a:schemeClr>
                      </a:gs>
                      <a:gs pos="100000">
                        <a:schemeClr val="accent1">
                          <a:tint val="23500"/>
                          <a:satMod val="160000"/>
                          <a:alpha val="0"/>
                        </a:schemeClr>
                      </a:gs>
                    </a:gsLst>
                    <a:lin ang="162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90000"/>
                    </a:lnSpc>
                    <a:spcBef>
                      <a:spcPts val="0"/>
                    </a:spcBef>
                    <a:spcAft>
                      <a:spcPts val="0"/>
                    </a:spcAft>
                    <a:defRPr/>
                  </a:pPr>
                  <a:endParaRPr lang="en-US" dirty="0">
                    <a:solidFill>
                      <a:schemeClr val="accent6"/>
                    </a:solidFill>
                  </a:endParaRPr>
                </a:p>
              </p:txBody>
            </p:sp>
            <p:sp>
              <p:nvSpPr>
                <p:cNvPr id="89" name="Oval 88"/>
                <p:cNvSpPr/>
                <p:nvPr/>
              </p:nvSpPr>
              <p:spPr>
                <a:xfrm>
                  <a:off x="715536" y="1115414"/>
                  <a:ext cx="762426" cy="762426"/>
                </a:xfrm>
                <a:prstGeom prst="ellipse">
                  <a:avLst/>
                </a:prstGeom>
                <a:gradFill>
                  <a:gsLst>
                    <a:gs pos="0">
                      <a:schemeClr val="accent2"/>
                    </a:gs>
                    <a:gs pos="100000">
                      <a:srgbClr val="0096D6">
                        <a:shade val="100000"/>
                        <a:satMod val="115000"/>
                      </a:srgbClr>
                    </a:gs>
                  </a:gsLst>
                  <a:lin ang="13500000" scaled="1"/>
                </a:gradFill>
                <a:ln w="25400">
                  <a:solidFill>
                    <a:schemeClr val="bg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274320" rIns="0" bIns="0" rtlCol="0" anchor="ctr"/>
                <a:lstStyle/>
                <a:p>
                  <a:pPr algn="ctr"/>
                  <a:endParaRPr lang="en-US" sz="1700" dirty="0">
                    <a:solidFill>
                      <a:schemeClr val="accent6"/>
                    </a:solidFill>
                    <a:effectLst>
                      <a:outerShdw blurRad="177800" algn="ctr" rotWithShape="0">
                        <a:prstClr val="black">
                          <a:alpha val="60000"/>
                        </a:prstClr>
                      </a:outerShdw>
                    </a:effectLst>
                  </a:endParaRPr>
                </a:p>
              </p:txBody>
            </p:sp>
          </p:grpSp>
          <p:sp>
            <p:nvSpPr>
              <p:cNvPr id="93" name="TextBox 92"/>
              <p:cNvSpPr txBox="1"/>
              <p:nvPr/>
            </p:nvSpPr>
            <p:spPr>
              <a:xfrm>
                <a:off x="1706880" y="4739169"/>
                <a:ext cx="6492240" cy="600164"/>
              </a:xfrm>
              <a:prstGeom prst="rect">
                <a:avLst/>
              </a:prstGeom>
              <a:noFill/>
            </p:spPr>
            <p:txBody>
              <a:bodyPr wrap="square" rtlCol="0">
                <a:spAutoFit/>
              </a:bodyPr>
              <a:lstStyle/>
              <a:p>
                <a:r>
                  <a:rPr lang="en-US" dirty="0" smtClean="0">
                    <a:solidFill>
                      <a:schemeClr val="accent6"/>
                    </a:solidFill>
                  </a:rPr>
                  <a:t>Flexibility and Bandwidth for Converged Multiple Networks</a:t>
                </a:r>
                <a:br>
                  <a:rPr lang="en-US" dirty="0" smtClean="0">
                    <a:solidFill>
                      <a:schemeClr val="accent6"/>
                    </a:solidFill>
                  </a:rPr>
                </a:br>
                <a:r>
                  <a:rPr lang="en-US" sz="1500" dirty="0" smtClean="0">
                    <a:solidFill>
                      <a:schemeClr val="accent6"/>
                    </a:solidFill>
                  </a:rPr>
                  <a:t>Unified ports and 80G burst b/w allow for convergence with performance</a:t>
                </a:r>
                <a:endParaRPr lang="en-US" sz="1500" dirty="0">
                  <a:solidFill>
                    <a:schemeClr val="accent6"/>
                  </a:solidFill>
                </a:endParaRPr>
              </a:p>
            </p:txBody>
          </p:sp>
        </p:grpSp>
        <p:grpSp>
          <p:nvGrpSpPr>
            <p:cNvPr id="26" name="Group 149"/>
            <p:cNvGrpSpPr/>
            <p:nvPr/>
          </p:nvGrpSpPr>
          <p:grpSpPr>
            <a:xfrm>
              <a:off x="791901" y="4849645"/>
              <a:ext cx="611555" cy="357876"/>
              <a:chOff x="791901" y="4849645"/>
              <a:chExt cx="611555" cy="357876"/>
            </a:xfrm>
            <a:effectLst>
              <a:outerShdw blurRad="63500" sx="102000" sy="102000" algn="ctr" rotWithShape="0">
                <a:prstClr val="black">
                  <a:alpha val="40000"/>
                </a:prstClr>
              </a:outerShdw>
            </a:effectLst>
          </p:grpSpPr>
          <p:sp>
            <p:nvSpPr>
              <p:cNvPr id="132" name="Freeform 6"/>
              <p:cNvSpPr>
                <a:spLocks/>
              </p:cNvSpPr>
              <p:nvPr/>
            </p:nvSpPr>
            <p:spPr bwMode="auto">
              <a:xfrm>
                <a:off x="791901" y="4849645"/>
                <a:ext cx="611555" cy="357876"/>
              </a:xfrm>
              <a:custGeom>
                <a:avLst/>
                <a:gdLst/>
                <a:ahLst/>
                <a:cxnLst>
                  <a:cxn ang="0">
                    <a:pos x="89" y="140"/>
                  </a:cxn>
                  <a:cxn ang="0">
                    <a:pos x="90" y="136"/>
                  </a:cxn>
                  <a:cxn ang="0">
                    <a:pos x="196" y="65"/>
                  </a:cxn>
                  <a:cxn ang="0">
                    <a:pos x="196" y="65"/>
                  </a:cxn>
                  <a:cxn ang="0">
                    <a:pos x="255" y="79"/>
                  </a:cxn>
                  <a:cxn ang="0">
                    <a:pos x="255" y="79"/>
                  </a:cxn>
                  <a:cxn ang="0">
                    <a:pos x="259" y="82"/>
                  </a:cxn>
                  <a:cxn ang="0">
                    <a:pos x="261" y="77"/>
                  </a:cxn>
                  <a:cxn ang="0">
                    <a:pos x="361" y="0"/>
                  </a:cxn>
                  <a:cxn ang="0">
                    <a:pos x="361" y="0"/>
                  </a:cxn>
                  <a:cxn ang="0">
                    <a:pos x="461" y="71"/>
                  </a:cxn>
                  <a:cxn ang="0">
                    <a:pos x="461" y="71"/>
                  </a:cxn>
                  <a:cxn ang="0">
                    <a:pos x="462" y="75"/>
                  </a:cxn>
                  <a:cxn ang="0">
                    <a:pos x="466" y="74"/>
                  </a:cxn>
                  <a:cxn ang="0">
                    <a:pos x="512" y="65"/>
                  </a:cxn>
                  <a:cxn ang="0">
                    <a:pos x="512" y="65"/>
                  </a:cxn>
                  <a:cxn ang="0">
                    <a:pos x="618" y="134"/>
                  </a:cxn>
                  <a:cxn ang="0">
                    <a:pos x="618" y="134"/>
                  </a:cxn>
                  <a:cxn ang="0">
                    <a:pos x="619" y="137"/>
                  </a:cxn>
                  <a:cxn ang="0">
                    <a:pos x="622" y="137"/>
                  </a:cxn>
                  <a:cxn ang="0">
                    <a:pos x="631" y="137"/>
                  </a:cxn>
                  <a:cxn ang="0">
                    <a:pos x="631" y="137"/>
                  </a:cxn>
                  <a:cxn ang="0">
                    <a:pos x="699" y="206"/>
                  </a:cxn>
                  <a:cxn ang="0">
                    <a:pos x="699" y="206"/>
                  </a:cxn>
                  <a:cxn ang="0">
                    <a:pos x="631" y="276"/>
                  </a:cxn>
                  <a:cxn ang="0">
                    <a:pos x="631" y="276"/>
                  </a:cxn>
                  <a:cxn ang="0">
                    <a:pos x="623" y="276"/>
                  </a:cxn>
                  <a:cxn ang="0">
                    <a:pos x="623" y="276"/>
                  </a:cxn>
                  <a:cxn ang="0">
                    <a:pos x="619" y="275"/>
                  </a:cxn>
                  <a:cxn ang="0">
                    <a:pos x="619" y="279"/>
                  </a:cxn>
                  <a:cxn ang="0">
                    <a:pos x="510" y="355"/>
                  </a:cxn>
                  <a:cxn ang="0">
                    <a:pos x="510" y="355"/>
                  </a:cxn>
                  <a:cxn ang="0">
                    <a:pos x="448" y="338"/>
                  </a:cxn>
                  <a:cxn ang="0">
                    <a:pos x="448" y="338"/>
                  </a:cxn>
                  <a:cxn ang="0">
                    <a:pos x="444" y="336"/>
                  </a:cxn>
                  <a:cxn ang="0">
                    <a:pos x="442" y="339"/>
                  </a:cxn>
                  <a:cxn ang="0">
                    <a:pos x="339" y="387"/>
                  </a:cxn>
                  <a:cxn ang="0">
                    <a:pos x="339" y="387"/>
                  </a:cxn>
                  <a:cxn ang="0">
                    <a:pos x="244" y="348"/>
                  </a:cxn>
                  <a:cxn ang="0">
                    <a:pos x="244" y="348"/>
                  </a:cxn>
                  <a:cxn ang="0">
                    <a:pos x="242" y="346"/>
                  </a:cxn>
                  <a:cxn ang="0">
                    <a:pos x="240" y="347"/>
                  </a:cxn>
                  <a:cxn ang="0">
                    <a:pos x="196" y="355"/>
                  </a:cxn>
                  <a:cxn ang="0">
                    <a:pos x="196" y="355"/>
                  </a:cxn>
                  <a:cxn ang="0">
                    <a:pos x="89" y="277"/>
                  </a:cxn>
                  <a:cxn ang="0">
                    <a:pos x="89" y="277"/>
                  </a:cxn>
                  <a:cxn ang="0">
                    <a:pos x="87" y="273"/>
                  </a:cxn>
                  <a:cxn ang="0">
                    <a:pos x="83" y="274"/>
                  </a:cxn>
                  <a:cxn ang="0">
                    <a:pos x="68" y="276"/>
                  </a:cxn>
                  <a:cxn ang="0">
                    <a:pos x="68" y="276"/>
                  </a:cxn>
                  <a:cxn ang="0">
                    <a:pos x="0" y="206"/>
                  </a:cxn>
                  <a:cxn ang="0">
                    <a:pos x="0" y="206"/>
                  </a:cxn>
                  <a:cxn ang="0">
                    <a:pos x="69" y="137"/>
                  </a:cxn>
                  <a:cxn ang="0">
                    <a:pos x="89" y="140"/>
                  </a:cxn>
                </a:cxnLst>
                <a:rect l="0" t="0" r="r" b="b"/>
                <a:pathLst>
                  <a:path w="699" h="387">
                    <a:moveTo>
                      <a:pt x="89" y="140"/>
                    </a:moveTo>
                    <a:cubicBezTo>
                      <a:pt x="90" y="136"/>
                      <a:pt x="90" y="136"/>
                      <a:pt x="90" y="136"/>
                    </a:cubicBezTo>
                    <a:cubicBezTo>
                      <a:pt x="104" y="95"/>
                      <a:pt x="147" y="65"/>
                      <a:pt x="196" y="65"/>
                    </a:cubicBezTo>
                    <a:cubicBezTo>
                      <a:pt x="196" y="65"/>
                      <a:pt x="196" y="65"/>
                      <a:pt x="196" y="65"/>
                    </a:cubicBezTo>
                    <a:cubicBezTo>
                      <a:pt x="218" y="65"/>
                      <a:pt x="237" y="70"/>
                      <a:pt x="255" y="79"/>
                    </a:cubicBezTo>
                    <a:cubicBezTo>
                      <a:pt x="255" y="79"/>
                      <a:pt x="255" y="79"/>
                      <a:pt x="255" y="79"/>
                    </a:cubicBezTo>
                    <a:cubicBezTo>
                      <a:pt x="259" y="82"/>
                      <a:pt x="259" y="82"/>
                      <a:pt x="259" y="82"/>
                    </a:cubicBezTo>
                    <a:cubicBezTo>
                      <a:pt x="261" y="77"/>
                      <a:pt x="261" y="77"/>
                      <a:pt x="261" y="77"/>
                    </a:cubicBezTo>
                    <a:cubicBezTo>
                      <a:pt x="272" y="32"/>
                      <a:pt x="313" y="0"/>
                      <a:pt x="361" y="0"/>
                    </a:cubicBezTo>
                    <a:cubicBezTo>
                      <a:pt x="361" y="0"/>
                      <a:pt x="361" y="0"/>
                      <a:pt x="361" y="0"/>
                    </a:cubicBezTo>
                    <a:cubicBezTo>
                      <a:pt x="408" y="0"/>
                      <a:pt x="448" y="30"/>
                      <a:pt x="461" y="71"/>
                    </a:cubicBezTo>
                    <a:cubicBezTo>
                      <a:pt x="461" y="71"/>
                      <a:pt x="461" y="71"/>
                      <a:pt x="461" y="71"/>
                    </a:cubicBezTo>
                    <a:cubicBezTo>
                      <a:pt x="462" y="75"/>
                      <a:pt x="462" y="75"/>
                      <a:pt x="462" y="75"/>
                    </a:cubicBezTo>
                    <a:cubicBezTo>
                      <a:pt x="466" y="74"/>
                      <a:pt x="466" y="74"/>
                      <a:pt x="466" y="74"/>
                    </a:cubicBezTo>
                    <a:cubicBezTo>
                      <a:pt x="480" y="68"/>
                      <a:pt x="496" y="65"/>
                      <a:pt x="512" y="65"/>
                    </a:cubicBezTo>
                    <a:cubicBezTo>
                      <a:pt x="512" y="65"/>
                      <a:pt x="512" y="65"/>
                      <a:pt x="512" y="65"/>
                    </a:cubicBezTo>
                    <a:cubicBezTo>
                      <a:pt x="562" y="65"/>
                      <a:pt x="604" y="94"/>
                      <a:pt x="618" y="134"/>
                    </a:cubicBezTo>
                    <a:cubicBezTo>
                      <a:pt x="618" y="134"/>
                      <a:pt x="618" y="134"/>
                      <a:pt x="618" y="134"/>
                    </a:cubicBezTo>
                    <a:cubicBezTo>
                      <a:pt x="619" y="137"/>
                      <a:pt x="619" y="137"/>
                      <a:pt x="619" y="137"/>
                    </a:cubicBezTo>
                    <a:cubicBezTo>
                      <a:pt x="622" y="137"/>
                      <a:pt x="622" y="137"/>
                      <a:pt x="622" y="137"/>
                    </a:cubicBezTo>
                    <a:cubicBezTo>
                      <a:pt x="625" y="137"/>
                      <a:pt x="627" y="137"/>
                      <a:pt x="631" y="137"/>
                    </a:cubicBezTo>
                    <a:cubicBezTo>
                      <a:pt x="631" y="137"/>
                      <a:pt x="631" y="137"/>
                      <a:pt x="631" y="137"/>
                    </a:cubicBezTo>
                    <a:cubicBezTo>
                      <a:pt x="668" y="137"/>
                      <a:pt x="699" y="167"/>
                      <a:pt x="699" y="206"/>
                    </a:cubicBezTo>
                    <a:cubicBezTo>
                      <a:pt x="699" y="206"/>
                      <a:pt x="699" y="206"/>
                      <a:pt x="699" y="206"/>
                    </a:cubicBezTo>
                    <a:cubicBezTo>
                      <a:pt x="699" y="245"/>
                      <a:pt x="668" y="276"/>
                      <a:pt x="631" y="276"/>
                    </a:cubicBezTo>
                    <a:cubicBezTo>
                      <a:pt x="631" y="276"/>
                      <a:pt x="631" y="276"/>
                      <a:pt x="631" y="276"/>
                    </a:cubicBezTo>
                    <a:cubicBezTo>
                      <a:pt x="627" y="276"/>
                      <a:pt x="625" y="276"/>
                      <a:pt x="623" y="276"/>
                    </a:cubicBezTo>
                    <a:cubicBezTo>
                      <a:pt x="623" y="276"/>
                      <a:pt x="623" y="276"/>
                      <a:pt x="623" y="276"/>
                    </a:cubicBezTo>
                    <a:cubicBezTo>
                      <a:pt x="619" y="275"/>
                      <a:pt x="619" y="275"/>
                      <a:pt x="619" y="275"/>
                    </a:cubicBezTo>
                    <a:cubicBezTo>
                      <a:pt x="619" y="279"/>
                      <a:pt x="619" y="279"/>
                      <a:pt x="619" y="279"/>
                    </a:cubicBezTo>
                    <a:cubicBezTo>
                      <a:pt x="606" y="322"/>
                      <a:pt x="563" y="355"/>
                      <a:pt x="510" y="355"/>
                    </a:cubicBezTo>
                    <a:cubicBezTo>
                      <a:pt x="510" y="355"/>
                      <a:pt x="510" y="355"/>
                      <a:pt x="510" y="355"/>
                    </a:cubicBezTo>
                    <a:cubicBezTo>
                      <a:pt x="487" y="355"/>
                      <a:pt x="466" y="349"/>
                      <a:pt x="448" y="338"/>
                    </a:cubicBezTo>
                    <a:cubicBezTo>
                      <a:pt x="448" y="338"/>
                      <a:pt x="448" y="338"/>
                      <a:pt x="448" y="338"/>
                    </a:cubicBezTo>
                    <a:cubicBezTo>
                      <a:pt x="444" y="336"/>
                      <a:pt x="444" y="336"/>
                      <a:pt x="444" y="336"/>
                    </a:cubicBezTo>
                    <a:cubicBezTo>
                      <a:pt x="442" y="339"/>
                      <a:pt x="442" y="339"/>
                      <a:pt x="442" y="339"/>
                    </a:cubicBezTo>
                    <a:cubicBezTo>
                      <a:pt x="421" y="367"/>
                      <a:pt x="383" y="387"/>
                      <a:pt x="339" y="387"/>
                    </a:cubicBezTo>
                    <a:cubicBezTo>
                      <a:pt x="339" y="387"/>
                      <a:pt x="339" y="387"/>
                      <a:pt x="339" y="387"/>
                    </a:cubicBezTo>
                    <a:cubicBezTo>
                      <a:pt x="301" y="387"/>
                      <a:pt x="266" y="371"/>
                      <a:pt x="244" y="348"/>
                    </a:cubicBezTo>
                    <a:cubicBezTo>
                      <a:pt x="244" y="348"/>
                      <a:pt x="244" y="348"/>
                      <a:pt x="244" y="348"/>
                    </a:cubicBezTo>
                    <a:cubicBezTo>
                      <a:pt x="242" y="346"/>
                      <a:pt x="242" y="346"/>
                      <a:pt x="242" y="346"/>
                    </a:cubicBezTo>
                    <a:cubicBezTo>
                      <a:pt x="240" y="347"/>
                      <a:pt x="240" y="347"/>
                      <a:pt x="240" y="347"/>
                    </a:cubicBezTo>
                    <a:cubicBezTo>
                      <a:pt x="227" y="352"/>
                      <a:pt x="211" y="355"/>
                      <a:pt x="196" y="355"/>
                    </a:cubicBezTo>
                    <a:cubicBezTo>
                      <a:pt x="196" y="355"/>
                      <a:pt x="196" y="355"/>
                      <a:pt x="196" y="355"/>
                    </a:cubicBezTo>
                    <a:cubicBezTo>
                      <a:pt x="144" y="355"/>
                      <a:pt x="99" y="322"/>
                      <a:pt x="89" y="277"/>
                    </a:cubicBezTo>
                    <a:cubicBezTo>
                      <a:pt x="89" y="277"/>
                      <a:pt x="89" y="277"/>
                      <a:pt x="89" y="277"/>
                    </a:cubicBezTo>
                    <a:cubicBezTo>
                      <a:pt x="87" y="273"/>
                      <a:pt x="87" y="273"/>
                      <a:pt x="87" y="273"/>
                    </a:cubicBezTo>
                    <a:cubicBezTo>
                      <a:pt x="83" y="274"/>
                      <a:pt x="83" y="274"/>
                      <a:pt x="83" y="274"/>
                    </a:cubicBezTo>
                    <a:cubicBezTo>
                      <a:pt x="78" y="275"/>
                      <a:pt x="73" y="276"/>
                      <a:pt x="68" y="276"/>
                    </a:cubicBezTo>
                    <a:cubicBezTo>
                      <a:pt x="68" y="276"/>
                      <a:pt x="68" y="276"/>
                      <a:pt x="68" y="276"/>
                    </a:cubicBezTo>
                    <a:cubicBezTo>
                      <a:pt x="30" y="276"/>
                      <a:pt x="0" y="245"/>
                      <a:pt x="0" y="206"/>
                    </a:cubicBezTo>
                    <a:cubicBezTo>
                      <a:pt x="0" y="206"/>
                      <a:pt x="0" y="206"/>
                      <a:pt x="0" y="206"/>
                    </a:cubicBezTo>
                    <a:cubicBezTo>
                      <a:pt x="0" y="167"/>
                      <a:pt x="31" y="137"/>
                      <a:pt x="69" y="137"/>
                    </a:cubicBezTo>
                    <a:cubicBezTo>
                      <a:pt x="69" y="137"/>
                      <a:pt x="82" y="137"/>
                      <a:pt x="89" y="140"/>
                    </a:cubicBezTo>
                    <a:close/>
                  </a:path>
                </a:pathLst>
              </a:custGeom>
              <a:no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solidFill>
                    <a:schemeClr val="accent6"/>
                  </a:solidFill>
                </a:endParaRPr>
              </a:p>
            </p:txBody>
          </p:sp>
          <p:sp>
            <p:nvSpPr>
              <p:cNvPr id="136" name="Freeform 7"/>
              <p:cNvSpPr>
                <a:spLocks noEditPoints="1"/>
              </p:cNvSpPr>
              <p:nvPr/>
            </p:nvSpPr>
            <p:spPr bwMode="auto">
              <a:xfrm>
                <a:off x="1058403" y="4940176"/>
                <a:ext cx="98804" cy="226681"/>
              </a:xfrm>
              <a:custGeom>
                <a:avLst/>
                <a:gdLst/>
                <a:ahLst/>
                <a:cxnLst>
                  <a:cxn ang="0">
                    <a:pos x="153" y="0"/>
                  </a:cxn>
                  <a:cxn ang="0">
                    <a:pos x="14" y="0"/>
                  </a:cxn>
                  <a:cxn ang="0">
                    <a:pos x="0" y="14"/>
                  </a:cxn>
                  <a:cxn ang="0">
                    <a:pos x="0" y="370"/>
                  </a:cxn>
                  <a:cxn ang="0">
                    <a:pos x="14" y="384"/>
                  </a:cxn>
                  <a:cxn ang="0">
                    <a:pos x="153" y="384"/>
                  </a:cxn>
                  <a:cxn ang="0">
                    <a:pos x="167" y="370"/>
                  </a:cxn>
                  <a:cxn ang="0">
                    <a:pos x="167" y="14"/>
                  </a:cxn>
                  <a:cxn ang="0">
                    <a:pos x="153" y="0"/>
                  </a:cxn>
                  <a:cxn ang="0">
                    <a:pos x="135" y="340"/>
                  </a:cxn>
                  <a:cxn ang="0">
                    <a:pos x="121" y="354"/>
                  </a:cxn>
                  <a:cxn ang="0">
                    <a:pos x="42" y="354"/>
                  </a:cxn>
                  <a:cxn ang="0">
                    <a:pos x="28" y="340"/>
                  </a:cxn>
                  <a:cxn ang="0">
                    <a:pos x="28" y="245"/>
                  </a:cxn>
                  <a:cxn ang="0">
                    <a:pos x="42" y="231"/>
                  </a:cxn>
                  <a:cxn ang="0">
                    <a:pos x="121" y="231"/>
                  </a:cxn>
                  <a:cxn ang="0">
                    <a:pos x="135" y="245"/>
                  </a:cxn>
                  <a:cxn ang="0">
                    <a:pos x="135" y="340"/>
                  </a:cxn>
                  <a:cxn ang="0">
                    <a:pos x="121" y="215"/>
                  </a:cxn>
                  <a:cxn ang="0">
                    <a:pos x="42" y="215"/>
                  </a:cxn>
                  <a:cxn ang="0">
                    <a:pos x="28" y="202"/>
                  </a:cxn>
                  <a:cxn ang="0">
                    <a:pos x="42" y="188"/>
                  </a:cxn>
                  <a:cxn ang="0">
                    <a:pos x="121" y="188"/>
                  </a:cxn>
                  <a:cxn ang="0">
                    <a:pos x="135" y="202"/>
                  </a:cxn>
                  <a:cxn ang="0">
                    <a:pos x="121" y="215"/>
                  </a:cxn>
                  <a:cxn ang="0">
                    <a:pos x="121" y="175"/>
                  </a:cxn>
                  <a:cxn ang="0">
                    <a:pos x="42" y="175"/>
                  </a:cxn>
                  <a:cxn ang="0">
                    <a:pos x="28" y="162"/>
                  </a:cxn>
                  <a:cxn ang="0">
                    <a:pos x="42" y="148"/>
                  </a:cxn>
                  <a:cxn ang="0">
                    <a:pos x="121" y="148"/>
                  </a:cxn>
                  <a:cxn ang="0">
                    <a:pos x="135" y="162"/>
                  </a:cxn>
                  <a:cxn ang="0">
                    <a:pos x="121" y="175"/>
                  </a:cxn>
                </a:cxnLst>
                <a:rect l="0" t="0" r="r" b="b"/>
                <a:pathLst>
                  <a:path w="167" h="384">
                    <a:moveTo>
                      <a:pt x="153" y="0"/>
                    </a:moveTo>
                    <a:cubicBezTo>
                      <a:pt x="14" y="0"/>
                      <a:pt x="14" y="0"/>
                      <a:pt x="14" y="0"/>
                    </a:cubicBezTo>
                    <a:cubicBezTo>
                      <a:pt x="6" y="0"/>
                      <a:pt x="0" y="6"/>
                      <a:pt x="0" y="14"/>
                    </a:cubicBezTo>
                    <a:cubicBezTo>
                      <a:pt x="0" y="370"/>
                      <a:pt x="0" y="370"/>
                      <a:pt x="0" y="370"/>
                    </a:cubicBezTo>
                    <a:cubicBezTo>
                      <a:pt x="0" y="378"/>
                      <a:pt x="6" y="384"/>
                      <a:pt x="14" y="384"/>
                    </a:cubicBezTo>
                    <a:cubicBezTo>
                      <a:pt x="153" y="384"/>
                      <a:pt x="153" y="384"/>
                      <a:pt x="153" y="384"/>
                    </a:cubicBezTo>
                    <a:cubicBezTo>
                      <a:pt x="161" y="384"/>
                      <a:pt x="167" y="378"/>
                      <a:pt x="167" y="370"/>
                    </a:cubicBezTo>
                    <a:cubicBezTo>
                      <a:pt x="167" y="14"/>
                      <a:pt x="167" y="14"/>
                      <a:pt x="167" y="14"/>
                    </a:cubicBezTo>
                    <a:cubicBezTo>
                      <a:pt x="167" y="6"/>
                      <a:pt x="161" y="0"/>
                      <a:pt x="153" y="0"/>
                    </a:cubicBezTo>
                    <a:close/>
                    <a:moveTo>
                      <a:pt x="135" y="340"/>
                    </a:moveTo>
                    <a:cubicBezTo>
                      <a:pt x="135" y="348"/>
                      <a:pt x="129" y="354"/>
                      <a:pt x="121" y="354"/>
                    </a:cubicBezTo>
                    <a:cubicBezTo>
                      <a:pt x="42" y="354"/>
                      <a:pt x="42" y="354"/>
                      <a:pt x="42" y="354"/>
                    </a:cubicBezTo>
                    <a:cubicBezTo>
                      <a:pt x="34" y="354"/>
                      <a:pt x="28" y="348"/>
                      <a:pt x="28" y="340"/>
                    </a:cubicBezTo>
                    <a:cubicBezTo>
                      <a:pt x="28" y="245"/>
                      <a:pt x="28" y="245"/>
                      <a:pt x="28" y="245"/>
                    </a:cubicBezTo>
                    <a:cubicBezTo>
                      <a:pt x="28" y="237"/>
                      <a:pt x="34" y="231"/>
                      <a:pt x="42" y="231"/>
                    </a:cubicBezTo>
                    <a:cubicBezTo>
                      <a:pt x="121" y="231"/>
                      <a:pt x="121" y="231"/>
                      <a:pt x="121" y="231"/>
                    </a:cubicBezTo>
                    <a:cubicBezTo>
                      <a:pt x="129" y="231"/>
                      <a:pt x="135" y="237"/>
                      <a:pt x="135" y="245"/>
                    </a:cubicBezTo>
                    <a:lnTo>
                      <a:pt x="135" y="340"/>
                    </a:lnTo>
                    <a:close/>
                    <a:moveTo>
                      <a:pt x="121" y="215"/>
                    </a:moveTo>
                    <a:cubicBezTo>
                      <a:pt x="42" y="215"/>
                      <a:pt x="42" y="215"/>
                      <a:pt x="42" y="215"/>
                    </a:cubicBezTo>
                    <a:cubicBezTo>
                      <a:pt x="34" y="215"/>
                      <a:pt x="28" y="209"/>
                      <a:pt x="28" y="202"/>
                    </a:cubicBezTo>
                    <a:cubicBezTo>
                      <a:pt x="28" y="194"/>
                      <a:pt x="34" y="188"/>
                      <a:pt x="42" y="188"/>
                    </a:cubicBezTo>
                    <a:cubicBezTo>
                      <a:pt x="121" y="188"/>
                      <a:pt x="121" y="188"/>
                      <a:pt x="121" y="188"/>
                    </a:cubicBezTo>
                    <a:cubicBezTo>
                      <a:pt x="129" y="188"/>
                      <a:pt x="135" y="194"/>
                      <a:pt x="135" y="202"/>
                    </a:cubicBezTo>
                    <a:cubicBezTo>
                      <a:pt x="135" y="209"/>
                      <a:pt x="129" y="215"/>
                      <a:pt x="121" y="215"/>
                    </a:cubicBezTo>
                    <a:close/>
                    <a:moveTo>
                      <a:pt x="121" y="175"/>
                    </a:moveTo>
                    <a:cubicBezTo>
                      <a:pt x="42" y="175"/>
                      <a:pt x="42" y="175"/>
                      <a:pt x="42" y="175"/>
                    </a:cubicBezTo>
                    <a:cubicBezTo>
                      <a:pt x="34" y="175"/>
                      <a:pt x="28" y="169"/>
                      <a:pt x="28" y="162"/>
                    </a:cubicBezTo>
                    <a:cubicBezTo>
                      <a:pt x="28" y="154"/>
                      <a:pt x="34" y="148"/>
                      <a:pt x="42" y="148"/>
                    </a:cubicBezTo>
                    <a:cubicBezTo>
                      <a:pt x="121" y="148"/>
                      <a:pt x="121" y="148"/>
                      <a:pt x="121" y="148"/>
                    </a:cubicBezTo>
                    <a:cubicBezTo>
                      <a:pt x="129" y="148"/>
                      <a:pt x="135" y="154"/>
                      <a:pt x="135" y="162"/>
                    </a:cubicBezTo>
                    <a:cubicBezTo>
                      <a:pt x="135" y="169"/>
                      <a:pt x="129" y="175"/>
                      <a:pt x="121" y="17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accent6"/>
                    </a:solidFill>
                  </a:rPr>
                  <a:t> </a:t>
                </a:r>
              </a:p>
            </p:txBody>
          </p:sp>
        </p:grpSp>
        <p:cxnSp>
          <p:nvCxnSpPr>
            <p:cNvPr id="142" name="Straight Connector 141"/>
            <p:cNvCxnSpPr/>
            <p:nvPr/>
          </p:nvCxnSpPr>
          <p:spPr>
            <a:xfrm rot="10800000">
              <a:off x="1212058" y="5091122"/>
              <a:ext cx="209143" cy="131704"/>
            </a:xfrm>
            <a:prstGeom prst="line">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rot="10800000" flipH="1">
              <a:off x="764059" y="5092754"/>
              <a:ext cx="214917" cy="135341"/>
            </a:xfrm>
            <a:prstGeom prst="line">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a:off x="966061" y="4783810"/>
              <a:ext cx="278970" cy="0"/>
            </a:xfrm>
            <a:prstGeom prst="line">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grpSp>
      <p:grpSp>
        <p:nvGrpSpPr>
          <p:cNvPr id="27" name="Group 157"/>
          <p:cNvGrpSpPr/>
          <p:nvPr/>
        </p:nvGrpSpPr>
        <p:grpSpPr>
          <a:xfrm>
            <a:off x="715536" y="3721684"/>
            <a:ext cx="7773143" cy="762426"/>
            <a:chOff x="715536" y="3762521"/>
            <a:chExt cx="7773143" cy="762426"/>
          </a:xfrm>
        </p:grpSpPr>
        <p:grpSp>
          <p:nvGrpSpPr>
            <p:cNvPr id="28" name="Group 126"/>
            <p:cNvGrpSpPr/>
            <p:nvPr/>
          </p:nvGrpSpPr>
          <p:grpSpPr>
            <a:xfrm>
              <a:off x="715536" y="3762521"/>
              <a:ext cx="7773143" cy="762426"/>
              <a:chOff x="715536" y="3762521"/>
              <a:chExt cx="7773143" cy="762426"/>
            </a:xfrm>
          </p:grpSpPr>
          <p:grpSp>
            <p:nvGrpSpPr>
              <p:cNvPr id="29" name="Group 83"/>
              <p:cNvGrpSpPr/>
              <p:nvPr/>
            </p:nvGrpSpPr>
            <p:grpSpPr>
              <a:xfrm>
                <a:off x="715536" y="3762521"/>
                <a:ext cx="7773143" cy="762426"/>
                <a:chOff x="715536" y="1115414"/>
                <a:chExt cx="7773143" cy="762426"/>
              </a:xfrm>
            </p:grpSpPr>
            <p:sp>
              <p:nvSpPr>
                <p:cNvPr id="85" name="Rectangle 84"/>
                <p:cNvSpPr/>
                <p:nvPr/>
              </p:nvSpPr>
              <p:spPr>
                <a:xfrm rot="5400000">
                  <a:off x="4425082" y="-2200994"/>
                  <a:ext cx="718013" cy="7409180"/>
                </a:xfrm>
                <a:prstGeom prst="rect">
                  <a:avLst/>
                </a:prstGeom>
                <a:gradFill>
                  <a:gsLst>
                    <a:gs pos="100000">
                      <a:schemeClr val="bg1">
                        <a:lumMod val="65000"/>
                        <a:alpha val="0"/>
                      </a:schemeClr>
                    </a:gs>
                    <a:gs pos="0">
                      <a:schemeClr val="bg1">
                        <a:lumMod val="65000"/>
                        <a:alpha val="75000"/>
                      </a:schemeClr>
                    </a:gs>
                    <a:gs pos="75000">
                      <a:schemeClr val="bg1">
                        <a:lumMod val="65000"/>
                        <a:alpha val="50000"/>
                      </a:schemeClr>
                    </a:gs>
                  </a:gsLst>
                  <a:lin ang="16200000" scaled="0"/>
                </a:gradFill>
                <a:ln w="12700">
                  <a:gradFill flip="none" rotWithShape="1">
                    <a:gsLst>
                      <a:gs pos="0">
                        <a:schemeClr val="bg1">
                          <a:lumMod val="50000"/>
                        </a:schemeClr>
                      </a:gs>
                      <a:gs pos="70000">
                        <a:schemeClr val="bg1">
                          <a:lumMod val="50000"/>
                        </a:schemeClr>
                      </a:gs>
                      <a:gs pos="100000">
                        <a:schemeClr val="accent1">
                          <a:tint val="23500"/>
                          <a:satMod val="160000"/>
                          <a:alpha val="0"/>
                        </a:schemeClr>
                      </a:gs>
                    </a:gsLst>
                    <a:lin ang="162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90000"/>
                    </a:lnSpc>
                    <a:spcBef>
                      <a:spcPts val="0"/>
                    </a:spcBef>
                    <a:spcAft>
                      <a:spcPts val="0"/>
                    </a:spcAft>
                    <a:defRPr/>
                  </a:pPr>
                  <a:endParaRPr lang="en-US" dirty="0">
                    <a:solidFill>
                      <a:schemeClr val="accent6"/>
                    </a:solidFill>
                  </a:endParaRPr>
                </a:p>
              </p:txBody>
            </p:sp>
            <p:sp>
              <p:nvSpPr>
                <p:cNvPr id="86" name="Oval 85"/>
                <p:cNvSpPr/>
                <p:nvPr/>
              </p:nvSpPr>
              <p:spPr>
                <a:xfrm>
                  <a:off x="715536" y="1115414"/>
                  <a:ext cx="762426" cy="762426"/>
                </a:xfrm>
                <a:prstGeom prst="ellipse">
                  <a:avLst/>
                </a:prstGeom>
                <a:gradFill>
                  <a:gsLst>
                    <a:gs pos="0">
                      <a:schemeClr val="accent2"/>
                    </a:gs>
                    <a:gs pos="100000">
                      <a:srgbClr val="0096D6">
                        <a:shade val="100000"/>
                        <a:satMod val="115000"/>
                      </a:srgbClr>
                    </a:gs>
                  </a:gsLst>
                  <a:lin ang="13500000" scaled="1"/>
                </a:gradFill>
                <a:ln w="25400">
                  <a:solidFill>
                    <a:schemeClr val="bg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274320" rIns="0" bIns="0" rtlCol="0" anchor="ctr"/>
                <a:lstStyle/>
                <a:p>
                  <a:pPr algn="ctr"/>
                  <a:endParaRPr lang="en-US" sz="1700" dirty="0">
                    <a:solidFill>
                      <a:schemeClr val="accent6"/>
                    </a:solidFill>
                    <a:effectLst>
                      <a:outerShdw blurRad="177800" algn="ctr" rotWithShape="0">
                        <a:prstClr val="black">
                          <a:alpha val="60000"/>
                        </a:prstClr>
                      </a:outerShdw>
                    </a:effectLst>
                  </a:endParaRPr>
                </a:p>
              </p:txBody>
            </p:sp>
          </p:grpSp>
          <p:sp>
            <p:nvSpPr>
              <p:cNvPr id="98" name="TextBox 97"/>
              <p:cNvSpPr txBox="1"/>
              <p:nvPr/>
            </p:nvSpPr>
            <p:spPr>
              <a:xfrm>
                <a:off x="1706880" y="3853914"/>
                <a:ext cx="6492240" cy="600164"/>
              </a:xfrm>
              <a:prstGeom prst="rect">
                <a:avLst/>
              </a:prstGeom>
              <a:noFill/>
            </p:spPr>
            <p:txBody>
              <a:bodyPr wrap="square" rtlCol="0">
                <a:spAutoFit/>
              </a:bodyPr>
              <a:lstStyle/>
              <a:p>
                <a:r>
                  <a:rPr lang="en-US" dirty="0" smtClean="0">
                    <a:solidFill>
                      <a:schemeClr val="accent6"/>
                    </a:solidFill>
                  </a:rPr>
                  <a:t>Prioritization of Desktop Pools</a:t>
                </a:r>
                <a:br>
                  <a:rPr lang="en-US" dirty="0" smtClean="0">
                    <a:solidFill>
                      <a:schemeClr val="accent6"/>
                    </a:solidFill>
                  </a:rPr>
                </a:br>
                <a:r>
                  <a:rPr lang="en-US" sz="1500" dirty="0" err="1" smtClean="0">
                    <a:solidFill>
                      <a:schemeClr val="accent6"/>
                    </a:solidFill>
                  </a:rPr>
                  <a:t>QoS</a:t>
                </a:r>
                <a:r>
                  <a:rPr lang="en-US" sz="1500" dirty="0" smtClean="0">
                    <a:solidFill>
                      <a:schemeClr val="accent6"/>
                    </a:solidFill>
                  </a:rPr>
                  <a:t> and bandwidth controls deliver prioritization to desktop pools</a:t>
                </a:r>
                <a:endParaRPr lang="en-US" sz="1500" dirty="0">
                  <a:solidFill>
                    <a:schemeClr val="accent6"/>
                  </a:solidFill>
                </a:endParaRPr>
              </a:p>
            </p:txBody>
          </p:sp>
        </p:grpSp>
        <p:cxnSp>
          <p:nvCxnSpPr>
            <p:cNvPr id="152" name="Straight Connector 151"/>
            <p:cNvCxnSpPr/>
            <p:nvPr/>
          </p:nvCxnSpPr>
          <p:spPr>
            <a:xfrm rot="5400000" flipH="1" flipV="1">
              <a:off x="882988" y="3937599"/>
              <a:ext cx="425061" cy="412673"/>
            </a:xfrm>
            <a:prstGeom prst="line">
              <a:avLst/>
            </a:prstGeom>
            <a:ln w="127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4" name="Isosceles Triangle 153"/>
            <p:cNvSpPr/>
            <p:nvPr/>
          </p:nvSpPr>
          <p:spPr>
            <a:xfrm rot="16200000">
              <a:off x="817084" y="4003358"/>
              <a:ext cx="144444" cy="124521"/>
            </a:xfrm>
            <a:prstGeom prst="triangle">
              <a:avLst/>
            </a:prstGeom>
            <a:solidFill>
              <a:schemeClr val="bg1"/>
            </a:solidFill>
            <a:ln w="12700">
              <a:no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smtClean="0">
                <a:solidFill>
                  <a:schemeClr val="accent6"/>
                </a:solidFill>
              </a:endParaRPr>
            </a:p>
          </p:txBody>
        </p:sp>
        <p:sp>
          <p:nvSpPr>
            <p:cNvPr id="155" name="Isosceles Triangle 154"/>
            <p:cNvSpPr/>
            <p:nvPr/>
          </p:nvSpPr>
          <p:spPr>
            <a:xfrm rot="5400000">
              <a:off x="1214225" y="4210147"/>
              <a:ext cx="144444" cy="124521"/>
            </a:xfrm>
            <a:prstGeom prst="triangle">
              <a:avLst/>
            </a:prstGeom>
            <a:solidFill>
              <a:schemeClr val="bg1"/>
            </a:solidFill>
            <a:ln w="12700">
              <a:no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smtClean="0">
                <a:solidFill>
                  <a:schemeClr val="accent6"/>
                </a:solidFill>
              </a:endParaRPr>
            </a:p>
          </p:txBody>
        </p:sp>
      </p:grpSp>
      <p:grpSp>
        <p:nvGrpSpPr>
          <p:cNvPr id="30" name="Group 175"/>
          <p:cNvGrpSpPr/>
          <p:nvPr/>
        </p:nvGrpSpPr>
        <p:grpSpPr>
          <a:xfrm>
            <a:off x="715536" y="2036420"/>
            <a:ext cx="7773143" cy="762426"/>
            <a:chOff x="715536" y="1997783"/>
            <a:chExt cx="7773143" cy="762426"/>
          </a:xfrm>
        </p:grpSpPr>
        <p:grpSp>
          <p:nvGrpSpPr>
            <p:cNvPr id="31" name="Group 128"/>
            <p:cNvGrpSpPr/>
            <p:nvPr/>
          </p:nvGrpSpPr>
          <p:grpSpPr>
            <a:xfrm>
              <a:off x="715536" y="1997783"/>
              <a:ext cx="7773143" cy="762426"/>
              <a:chOff x="715536" y="1997783"/>
              <a:chExt cx="7773143" cy="762426"/>
            </a:xfrm>
          </p:grpSpPr>
          <p:grpSp>
            <p:nvGrpSpPr>
              <p:cNvPr id="32" name="Group 80"/>
              <p:cNvGrpSpPr/>
              <p:nvPr/>
            </p:nvGrpSpPr>
            <p:grpSpPr>
              <a:xfrm>
                <a:off x="715536" y="1997783"/>
                <a:ext cx="7773143" cy="762426"/>
                <a:chOff x="715536" y="1115414"/>
                <a:chExt cx="7773143" cy="762426"/>
              </a:xfrm>
            </p:grpSpPr>
            <p:sp>
              <p:nvSpPr>
                <p:cNvPr id="82" name="Rectangle 81"/>
                <p:cNvSpPr/>
                <p:nvPr/>
              </p:nvSpPr>
              <p:spPr>
                <a:xfrm rot="5400000">
                  <a:off x="4425082" y="-2200994"/>
                  <a:ext cx="718013" cy="7409180"/>
                </a:xfrm>
                <a:prstGeom prst="rect">
                  <a:avLst/>
                </a:prstGeom>
                <a:gradFill>
                  <a:gsLst>
                    <a:gs pos="100000">
                      <a:schemeClr val="bg1">
                        <a:lumMod val="65000"/>
                        <a:alpha val="0"/>
                      </a:schemeClr>
                    </a:gs>
                    <a:gs pos="0">
                      <a:schemeClr val="bg1">
                        <a:lumMod val="65000"/>
                        <a:alpha val="75000"/>
                      </a:schemeClr>
                    </a:gs>
                    <a:gs pos="75000">
                      <a:schemeClr val="bg1">
                        <a:lumMod val="65000"/>
                        <a:alpha val="50000"/>
                      </a:schemeClr>
                    </a:gs>
                  </a:gsLst>
                  <a:lin ang="16200000" scaled="0"/>
                </a:gradFill>
                <a:ln w="12700">
                  <a:gradFill flip="none" rotWithShape="1">
                    <a:gsLst>
                      <a:gs pos="0">
                        <a:schemeClr val="bg1">
                          <a:lumMod val="50000"/>
                        </a:schemeClr>
                      </a:gs>
                      <a:gs pos="70000">
                        <a:schemeClr val="bg1">
                          <a:lumMod val="50000"/>
                        </a:schemeClr>
                      </a:gs>
                      <a:gs pos="100000">
                        <a:schemeClr val="accent1">
                          <a:tint val="23500"/>
                          <a:satMod val="160000"/>
                          <a:alpha val="0"/>
                        </a:schemeClr>
                      </a:gs>
                    </a:gsLst>
                    <a:lin ang="162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90000"/>
                    </a:lnSpc>
                    <a:spcBef>
                      <a:spcPts val="0"/>
                    </a:spcBef>
                    <a:spcAft>
                      <a:spcPts val="0"/>
                    </a:spcAft>
                    <a:defRPr/>
                  </a:pPr>
                  <a:endParaRPr lang="en-US" dirty="0">
                    <a:solidFill>
                      <a:schemeClr val="accent6"/>
                    </a:solidFill>
                  </a:endParaRPr>
                </a:p>
              </p:txBody>
            </p:sp>
            <p:sp>
              <p:nvSpPr>
                <p:cNvPr id="83" name="Oval 82"/>
                <p:cNvSpPr/>
                <p:nvPr/>
              </p:nvSpPr>
              <p:spPr>
                <a:xfrm>
                  <a:off x="715536" y="1115414"/>
                  <a:ext cx="762426" cy="762426"/>
                </a:xfrm>
                <a:prstGeom prst="ellipse">
                  <a:avLst/>
                </a:prstGeom>
                <a:gradFill>
                  <a:gsLst>
                    <a:gs pos="0">
                      <a:schemeClr val="accent2"/>
                    </a:gs>
                    <a:gs pos="100000">
                      <a:srgbClr val="0096D6">
                        <a:shade val="100000"/>
                        <a:satMod val="115000"/>
                      </a:srgbClr>
                    </a:gs>
                  </a:gsLst>
                  <a:lin ang="13500000" scaled="1"/>
                </a:gradFill>
                <a:ln w="25400">
                  <a:solidFill>
                    <a:schemeClr val="bg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274320" rIns="0" bIns="0" rtlCol="0" anchor="ctr"/>
                <a:lstStyle/>
                <a:p>
                  <a:pPr algn="ctr"/>
                  <a:endParaRPr lang="en-US" sz="1700" dirty="0">
                    <a:solidFill>
                      <a:schemeClr val="accent6"/>
                    </a:solidFill>
                    <a:effectLst>
                      <a:outerShdw blurRad="177800" algn="ctr" rotWithShape="0">
                        <a:prstClr val="black">
                          <a:alpha val="60000"/>
                        </a:prstClr>
                      </a:outerShdw>
                    </a:effectLst>
                  </a:endParaRPr>
                </a:p>
              </p:txBody>
            </p:sp>
          </p:grpSp>
          <p:sp>
            <p:nvSpPr>
              <p:cNvPr id="96" name="TextBox 95"/>
              <p:cNvSpPr txBox="1"/>
              <p:nvPr/>
            </p:nvSpPr>
            <p:spPr>
              <a:xfrm>
                <a:off x="1706880" y="2083404"/>
                <a:ext cx="6492240" cy="600164"/>
              </a:xfrm>
              <a:prstGeom prst="rect">
                <a:avLst/>
              </a:prstGeom>
              <a:noFill/>
            </p:spPr>
            <p:txBody>
              <a:bodyPr wrap="square" rtlCol="0">
                <a:spAutoFit/>
              </a:bodyPr>
              <a:lstStyle/>
              <a:p>
                <a:r>
                  <a:rPr lang="en-US" dirty="0" smtClean="0">
                    <a:solidFill>
                      <a:schemeClr val="accent6"/>
                    </a:solidFill>
                  </a:rPr>
                  <a:t>Rapid Provisioning of Desktops</a:t>
                </a:r>
                <a:br>
                  <a:rPr lang="en-US" dirty="0" smtClean="0">
                    <a:solidFill>
                      <a:schemeClr val="accent6"/>
                    </a:solidFill>
                  </a:rPr>
                </a:br>
                <a:r>
                  <a:rPr lang="en-US" sz="1500" dirty="0" smtClean="0">
                    <a:solidFill>
                      <a:schemeClr val="accent6"/>
                    </a:solidFill>
                  </a:rPr>
                  <a:t>Service profile templates for rapid provisioning of desktop pools</a:t>
                </a:r>
                <a:endParaRPr lang="en-US" sz="1500" dirty="0">
                  <a:solidFill>
                    <a:schemeClr val="accent6"/>
                  </a:solidFill>
                </a:endParaRPr>
              </a:p>
            </p:txBody>
          </p:sp>
        </p:grpSp>
        <p:grpSp>
          <p:nvGrpSpPr>
            <p:cNvPr id="33" name="Group 428"/>
            <p:cNvGrpSpPr>
              <a:grpSpLocks/>
            </p:cNvGrpSpPr>
            <p:nvPr/>
          </p:nvGrpSpPr>
          <p:grpSpPr bwMode="auto">
            <a:xfrm>
              <a:off x="880016" y="2129986"/>
              <a:ext cx="419100" cy="501650"/>
              <a:chOff x="3237" y="2054"/>
              <a:chExt cx="264" cy="316"/>
            </a:xfrm>
            <a:solidFill>
              <a:schemeClr val="bg1"/>
            </a:solidFill>
            <a:effectLst>
              <a:outerShdw blurRad="63500" sx="102000" sy="102000" algn="ctr" rotWithShape="0">
                <a:prstClr val="black">
                  <a:alpha val="40000"/>
                </a:prstClr>
              </a:outerShdw>
            </a:effectLst>
          </p:grpSpPr>
          <p:sp>
            <p:nvSpPr>
              <p:cNvPr id="16" name="Freeform 7"/>
              <p:cNvSpPr>
                <a:spLocks noEditPoints="1"/>
              </p:cNvSpPr>
              <p:nvPr/>
            </p:nvSpPr>
            <p:spPr bwMode="auto">
              <a:xfrm>
                <a:off x="3448" y="2054"/>
                <a:ext cx="53" cy="119"/>
              </a:xfrm>
              <a:custGeom>
                <a:avLst/>
                <a:gdLst>
                  <a:gd name="T0" fmla="*/ 153 w 167"/>
                  <a:gd name="T1" fmla="*/ 0 h 384"/>
                  <a:gd name="T2" fmla="*/ 14 w 167"/>
                  <a:gd name="T3" fmla="*/ 0 h 384"/>
                  <a:gd name="T4" fmla="*/ 0 w 167"/>
                  <a:gd name="T5" fmla="*/ 14 h 384"/>
                  <a:gd name="T6" fmla="*/ 0 w 167"/>
                  <a:gd name="T7" fmla="*/ 370 h 384"/>
                  <a:gd name="T8" fmla="*/ 14 w 167"/>
                  <a:gd name="T9" fmla="*/ 384 h 384"/>
                  <a:gd name="T10" fmla="*/ 153 w 167"/>
                  <a:gd name="T11" fmla="*/ 384 h 384"/>
                  <a:gd name="T12" fmla="*/ 167 w 167"/>
                  <a:gd name="T13" fmla="*/ 370 h 384"/>
                  <a:gd name="T14" fmla="*/ 167 w 167"/>
                  <a:gd name="T15" fmla="*/ 14 h 384"/>
                  <a:gd name="T16" fmla="*/ 153 w 167"/>
                  <a:gd name="T17" fmla="*/ 0 h 384"/>
                  <a:gd name="T18" fmla="*/ 135 w 167"/>
                  <a:gd name="T19" fmla="*/ 340 h 384"/>
                  <a:gd name="T20" fmla="*/ 121 w 167"/>
                  <a:gd name="T21" fmla="*/ 354 h 384"/>
                  <a:gd name="T22" fmla="*/ 42 w 167"/>
                  <a:gd name="T23" fmla="*/ 354 h 384"/>
                  <a:gd name="T24" fmla="*/ 28 w 167"/>
                  <a:gd name="T25" fmla="*/ 340 h 384"/>
                  <a:gd name="T26" fmla="*/ 28 w 167"/>
                  <a:gd name="T27" fmla="*/ 245 h 384"/>
                  <a:gd name="T28" fmla="*/ 42 w 167"/>
                  <a:gd name="T29" fmla="*/ 231 h 384"/>
                  <a:gd name="T30" fmla="*/ 121 w 167"/>
                  <a:gd name="T31" fmla="*/ 231 h 384"/>
                  <a:gd name="T32" fmla="*/ 135 w 167"/>
                  <a:gd name="T33" fmla="*/ 245 h 384"/>
                  <a:gd name="T34" fmla="*/ 135 w 167"/>
                  <a:gd name="T35" fmla="*/ 340 h 384"/>
                  <a:gd name="T36" fmla="*/ 121 w 167"/>
                  <a:gd name="T37" fmla="*/ 215 h 384"/>
                  <a:gd name="T38" fmla="*/ 42 w 167"/>
                  <a:gd name="T39" fmla="*/ 215 h 384"/>
                  <a:gd name="T40" fmla="*/ 28 w 167"/>
                  <a:gd name="T41" fmla="*/ 202 h 384"/>
                  <a:gd name="T42" fmla="*/ 42 w 167"/>
                  <a:gd name="T43" fmla="*/ 188 h 384"/>
                  <a:gd name="T44" fmla="*/ 121 w 167"/>
                  <a:gd name="T45" fmla="*/ 188 h 384"/>
                  <a:gd name="T46" fmla="*/ 135 w 167"/>
                  <a:gd name="T47" fmla="*/ 202 h 384"/>
                  <a:gd name="T48" fmla="*/ 121 w 167"/>
                  <a:gd name="T49" fmla="*/ 215 h 384"/>
                  <a:gd name="T50" fmla="*/ 121 w 167"/>
                  <a:gd name="T51" fmla="*/ 175 h 384"/>
                  <a:gd name="T52" fmla="*/ 42 w 167"/>
                  <a:gd name="T53" fmla="*/ 175 h 384"/>
                  <a:gd name="T54" fmla="*/ 28 w 167"/>
                  <a:gd name="T55" fmla="*/ 162 h 384"/>
                  <a:gd name="T56" fmla="*/ 42 w 167"/>
                  <a:gd name="T57" fmla="*/ 148 h 384"/>
                  <a:gd name="T58" fmla="*/ 121 w 167"/>
                  <a:gd name="T59" fmla="*/ 148 h 384"/>
                  <a:gd name="T60" fmla="*/ 135 w 167"/>
                  <a:gd name="T61" fmla="*/ 162 h 384"/>
                  <a:gd name="T62" fmla="*/ 121 w 167"/>
                  <a:gd name="T63" fmla="*/ 175 h 3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7"/>
                  <a:gd name="T97" fmla="*/ 0 h 384"/>
                  <a:gd name="T98" fmla="*/ 167 w 167"/>
                  <a:gd name="T99" fmla="*/ 384 h 38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7" h="384">
                    <a:moveTo>
                      <a:pt x="153" y="0"/>
                    </a:moveTo>
                    <a:cubicBezTo>
                      <a:pt x="14" y="0"/>
                      <a:pt x="14" y="0"/>
                      <a:pt x="14" y="0"/>
                    </a:cubicBezTo>
                    <a:cubicBezTo>
                      <a:pt x="6" y="0"/>
                      <a:pt x="0" y="6"/>
                      <a:pt x="0" y="14"/>
                    </a:cubicBezTo>
                    <a:cubicBezTo>
                      <a:pt x="0" y="370"/>
                      <a:pt x="0" y="370"/>
                      <a:pt x="0" y="370"/>
                    </a:cubicBezTo>
                    <a:cubicBezTo>
                      <a:pt x="0" y="378"/>
                      <a:pt x="6" y="384"/>
                      <a:pt x="14" y="384"/>
                    </a:cubicBezTo>
                    <a:cubicBezTo>
                      <a:pt x="153" y="384"/>
                      <a:pt x="153" y="384"/>
                      <a:pt x="153" y="384"/>
                    </a:cubicBezTo>
                    <a:cubicBezTo>
                      <a:pt x="161" y="384"/>
                      <a:pt x="167" y="378"/>
                      <a:pt x="167" y="370"/>
                    </a:cubicBezTo>
                    <a:cubicBezTo>
                      <a:pt x="167" y="14"/>
                      <a:pt x="167" y="14"/>
                      <a:pt x="167" y="14"/>
                    </a:cubicBezTo>
                    <a:cubicBezTo>
                      <a:pt x="167" y="6"/>
                      <a:pt x="161" y="0"/>
                      <a:pt x="153" y="0"/>
                    </a:cubicBezTo>
                    <a:close/>
                    <a:moveTo>
                      <a:pt x="135" y="340"/>
                    </a:moveTo>
                    <a:cubicBezTo>
                      <a:pt x="135" y="348"/>
                      <a:pt x="129" y="354"/>
                      <a:pt x="121" y="354"/>
                    </a:cubicBezTo>
                    <a:cubicBezTo>
                      <a:pt x="42" y="354"/>
                      <a:pt x="42" y="354"/>
                      <a:pt x="42" y="354"/>
                    </a:cubicBezTo>
                    <a:cubicBezTo>
                      <a:pt x="34" y="354"/>
                      <a:pt x="28" y="348"/>
                      <a:pt x="28" y="340"/>
                    </a:cubicBezTo>
                    <a:cubicBezTo>
                      <a:pt x="28" y="245"/>
                      <a:pt x="28" y="245"/>
                      <a:pt x="28" y="245"/>
                    </a:cubicBezTo>
                    <a:cubicBezTo>
                      <a:pt x="28" y="237"/>
                      <a:pt x="34" y="231"/>
                      <a:pt x="42" y="231"/>
                    </a:cubicBezTo>
                    <a:cubicBezTo>
                      <a:pt x="121" y="231"/>
                      <a:pt x="121" y="231"/>
                      <a:pt x="121" y="231"/>
                    </a:cubicBezTo>
                    <a:cubicBezTo>
                      <a:pt x="129" y="231"/>
                      <a:pt x="135" y="237"/>
                      <a:pt x="135" y="245"/>
                    </a:cubicBezTo>
                    <a:lnTo>
                      <a:pt x="135" y="340"/>
                    </a:lnTo>
                    <a:close/>
                    <a:moveTo>
                      <a:pt x="121" y="215"/>
                    </a:moveTo>
                    <a:cubicBezTo>
                      <a:pt x="42" y="215"/>
                      <a:pt x="42" y="215"/>
                      <a:pt x="42" y="215"/>
                    </a:cubicBezTo>
                    <a:cubicBezTo>
                      <a:pt x="34" y="215"/>
                      <a:pt x="28" y="209"/>
                      <a:pt x="28" y="202"/>
                    </a:cubicBezTo>
                    <a:cubicBezTo>
                      <a:pt x="28" y="194"/>
                      <a:pt x="34" y="188"/>
                      <a:pt x="42" y="188"/>
                    </a:cubicBezTo>
                    <a:cubicBezTo>
                      <a:pt x="121" y="188"/>
                      <a:pt x="121" y="188"/>
                      <a:pt x="121" y="188"/>
                    </a:cubicBezTo>
                    <a:cubicBezTo>
                      <a:pt x="129" y="188"/>
                      <a:pt x="135" y="194"/>
                      <a:pt x="135" y="202"/>
                    </a:cubicBezTo>
                    <a:cubicBezTo>
                      <a:pt x="135" y="209"/>
                      <a:pt x="129" y="215"/>
                      <a:pt x="121" y="215"/>
                    </a:cubicBezTo>
                    <a:close/>
                    <a:moveTo>
                      <a:pt x="121" y="175"/>
                    </a:moveTo>
                    <a:cubicBezTo>
                      <a:pt x="42" y="175"/>
                      <a:pt x="42" y="175"/>
                      <a:pt x="42" y="175"/>
                    </a:cubicBezTo>
                    <a:cubicBezTo>
                      <a:pt x="34" y="175"/>
                      <a:pt x="28" y="169"/>
                      <a:pt x="28" y="162"/>
                    </a:cubicBezTo>
                    <a:cubicBezTo>
                      <a:pt x="28" y="154"/>
                      <a:pt x="34" y="148"/>
                      <a:pt x="42" y="148"/>
                    </a:cubicBezTo>
                    <a:cubicBezTo>
                      <a:pt x="121" y="148"/>
                      <a:pt x="121" y="148"/>
                      <a:pt x="121" y="148"/>
                    </a:cubicBezTo>
                    <a:cubicBezTo>
                      <a:pt x="129" y="148"/>
                      <a:pt x="135" y="154"/>
                      <a:pt x="135" y="162"/>
                    </a:cubicBezTo>
                    <a:cubicBezTo>
                      <a:pt x="135" y="169"/>
                      <a:pt x="129" y="175"/>
                      <a:pt x="121" y="175"/>
                    </a:cubicBezTo>
                    <a:close/>
                  </a:path>
                </a:pathLst>
              </a:custGeom>
              <a:grpFill/>
              <a:ln w="25400">
                <a:noFill/>
                <a:miter lim="800000"/>
                <a:headEnd/>
                <a:tailEnd/>
              </a:ln>
              <a:effectLst/>
            </p:spPr>
            <p:txBody>
              <a:bodyPr anchor="ctr"/>
              <a:lstStyle/>
              <a:p>
                <a:pPr algn="ctr">
                  <a:buClr>
                    <a:srgbClr val="FFFFFF"/>
                  </a:buClr>
                  <a:buFont typeface="Arial" pitchFamily="34" charset="0"/>
                  <a:buNone/>
                  <a:defRPr/>
                </a:pPr>
                <a:r>
                  <a:rPr lang="en-US">
                    <a:solidFill>
                      <a:schemeClr val="accent6"/>
                    </a:solidFill>
                    <a:cs typeface="Arial" pitchFamily="34" charset="0"/>
                    <a:sym typeface="Arial" pitchFamily="34" charset="0"/>
                  </a:rPr>
                  <a:t> </a:t>
                </a:r>
              </a:p>
            </p:txBody>
          </p:sp>
          <p:sp>
            <p:nvSpPr>
              <p:cNvPr id="17" name="Freeform 7"/>
              <p:cNvSpPr>
                <a:spLocks noEditPoints="1"/>
              </p:cNvSpPr>
              <p:nvPr/>
            </p:nvSpPr>
            <p:spPr bwMode="auto">
              <a:xfrm>
                <a:off x="3237" y="2252"/>
                <a:ext cx="53" cy="118"/>
              </a:xfrm>
              <a:custGeom>
                <a:avLst/>
                <a:gdLst>
                  <a:gd name="T0" fmla="*/ 153 w 167"/>
                  <a:gd name="T1" fmla="*/ 0 h 384"/>
                  <a:gd name="T2" fmla="*/ 14 w 167"/>
                  <a:gd name="T3" fmla="*/ 0 h 384"/>
                  <a:gd name="T4" fmla="*/ 0 w 167"/>
                  <a:gd name="T5" fmla="*/ 14 h 384"/>
                  <a:gd name="T6" fmla="*/ 0 w 167"/>
                  <a:gd name="T7" fmla="*/ 370 h 384"/>
                  <a:gd name="T8" fmla="*/ 14 w 167"/>
                  <a:gd name="T9" fmla="*/ 384 h 384"/>
                  <a:gd name="T10" fmla="*/ 153 w 167"/>
                  <a:gd name="T11" fmla="*/ 384 h 384"/>
                  <a:gd name="T12" fmla="*/ 167 w 167"/>
                  <a:gd name="T13" fmla="*/ 370 h 384"/>
                  <a:gd name="T14" fmla="*/ 167 w 167"/>
                  <a:gd name="T15" fmla="*/ 14 h 384"/>
                  <a:gd name="T16" fmla="*/ 153 w 167"/>
                  <a:gd name="T17" fmla="*/ 0 h 384"/>
                  <a:gd name="T18" fmla="*/ 135 w 167"/>
                  <a:gd name="T19" fmla="*/ 340 h 384"/>
                  <a:gd name="T20" fmla="*/ 121 w 167"/>
                  <a:gd name="T21" fmla="*/ 354 h 384"/>
                  <a:gd name="T22" fmla="*/ 42 w 167"/>
                  <a:gd name="T23" fmla="*/ 354 h 384"/>
                  <a:gd name="T24" fmla="*/ 28 w 167"/>
                  <a:gd name="T25" fmla="*/ 340 h 384"/>
                  <a:gd name="T26" fmla="*/ 28 w 167"/>
                  <a:gd name="T27" fmla="*/ 245 h 384"/>
                  <a:gd name="T28" fmla="*/ 42 w 167"/>
                  <a:gd name="T29" fmla="*/ 231 h 384"/>
                  <a:gd name="T30" fmla="*/ 121 w 167"/>
                  <a:gd name="T31" fmla="*/ 231 h 384"/>
                  <a:gd name="T32" fmla="*/ 135 w 167"/>
                  <a:gd name="T33" fmla="*/ 245 h 384"/>
                  <a:gd name="T34" fmla="*/ 135 w 167"/>
                  <a:gd name="T35" fmla="*/ 340 h 384"/>
                  <a:gd name="T36" fmla="*/ 121 w 167"/>
                  <a:gd name="T37" fmla="*/ 215 h 384"/>
                  <a:gd name="T38" fmla="*/ 42 w 167"/>
                  <a:gd name="T39" fmla="*/ 215 h 384"/>
                  <a:gd name="T40" fmla="*/ 28 w 167"/>
                  <a:gd name="T41" fmla="*/ 202 h 384"/>
                  <a:gd name="T42" fmla="*/ 42 w 167"/>
                  <a:gd name="T43" fmla="*/ 188 h 384"/>
                  <a:gd name="T44" fmla="*/ 121 w 167"/>
                  <a:gd name="T45" fmla="*/ 188 h 384"/>
                  <a:gd name="T46" fmla="*/ 135 w 167"/>
                  <a:gd name="T47" fmla="*/ 202 h 384"/>
                  <a:gd name="T48" fmla="*/ 121 w 167"/>
                  <a:gd name="T49" fmla="*/ 215 h 384"/>
                  <a:gd name="T50" fmla="*/ 121 w 167"/>
                  <a:gd name="T51" fmla="*/ 175 h 384"/>
                  <a:gd name="T52" fmla="*/ 42 w 167"/>
                  <a:gd name="T53" fmla="*/ 175 h 384"/>
                  <a:gd name="T54" fmla="*/ 28 w 167"/>
                  <a:gd name="T55" fmla="*/ 162 h 384"/>
                  <a:gd name="T56" fmla="*/ 42 w 167"/>
                  <a:gd name="T57" fmla="*/ 148 h 384"/>
                  <a:gd name="T58" fmla="*/ 121 w 167"/>
                  <a:gd name="T59" fmla="*/ 148 h 384"/>
                  <a:gd name="T60" fmla="*/ 135 w 167"/>
                  <a:gd name="T61" fmla="*/ 162 h 384"/>
                  <a:gd name="T62" fmla="*/ 121 w 167"/>
                  <a:gd name="T63" fmla="*/ 175 h 3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7"/>
                  <a:gd name="T97" fmla="*/ 0 h 384"/>
                  <a:gd name="T98" fmla="*/ 167 w 167"/>
                  <a:gd name="T99" fmla="*/ 384 h 38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7" h="384">
                    <a:moveTo>
                      <a:pt x="153" y="0"/>
                    </a:moveTo>
                    <a:cubicBezTo>
                      <a:pt x="14" y="0"/>
                      <a:pt x="14" y="0"/>
                      <a:pt x="14" y="0"/>
                    </a:cubicBezTo>
                    <a:cubicBezTo>
                      <a:pt x="6" y="0"/>
                      <a:pt x="0" y="6"/>
                      <a:pt x="0" y="14"/>
                    </a:cubicBezTo>
                    <a:cubicBezTo>
                      <a:pt x="0" y="370"/>
                      <a:pt x="0" y="370"/>
                      <a:pt x="0" y="370"/>
                    </a:cubicBezTo>
                    <a:cubicBezTo>
                      <a:pt x="0" y="378"/>
                      <a:pt x="6" y="384"/>
                      <a:pt x="14" y="384"/>
                    </a:cubicBezTo>
                    <a:cubicBezTo>
                      <a:pt x="153" y="384"/>
                      <a:pt x="153" y="384"/>
                      <a:pt x="153" y="384"/>
                    </a:cubicBezTo>
                    <a:cubicBezTo>
                      <a:pt x="161" y="384"/>
                      <a:pt x="167" y="378"/>
                      <a:pt x="167" y="370"/>
                    </a:cubicBezTo>
                    <a:cubicBezTo>
                      <a:pt x="167" y="14"/>
                      <a:pt x="167" y="14"/>
                      <a:pt x="167" y="14"/>
                    </a:cubicBezTo>
                    <a:cubicBezTo>
                      <a:pt x="167" y="6"/>
                      <a:pt x="161" y="0"/>
                      <a:pt x="153" y="0"/>
                    </a:cubicBezTo>
                    <a:close/>
                    <a:moveTo>
                      <a:pt x="135" y="340"/>
                    </a:moveTo>
                    <a:cubicBezTo>
                      <a:pt x="135" y="348"/>
                      <a:pt x="129" y="354"/>
                      <a:pt x="121" y="354"/>
                    </a:cubicBezTo>
                    <a:cubicBezTo>
                      <a:pt x="42" y="354"/>
                      <a:pt x="42" y="354"/>
                      <a:pt x="42" y="354"/>
                    </a:cubicBezTo>
                    <a:cubicBezTo>
                      <a:pt x="34" y="354"/>
                      <a:pt x="28" y="348"/>
                      <a:pt x="28" y="340"/>
                    </a:cubicBezTo>
                    <a:cubicBezTo>
                      <a:pt x="28" y="245"/>
                      <a:pt x="28" y="245"/>
                      <a:pt x="28" y="245"/>
                    </a:cubicBezTo>
                    <a:cubicBezTo>
                      <a:pt x="28" y="237"/>
                      <a:pt x="34" y="231"/>
                      <a:pt x="42" y="231"/>
                    </a:cubicBezTo>
                    <a:cubicBezTo>
                      <a:pt x="121" y="231"/>
                      <a:pt x="121" y="231"/>
                      <a:pt x="121" y="231"/>
                    </a:cubicBezTo>
                    <a:cubicBezTo>
                      <a:pt x="129" y="231"/>
                      <a:pt x="135" y="237"/>
                      <a:pt x="135" y="245"/>
                    </a:cubicBezTo>
                    <a:lnTo>
                      <a:pt x="135" y="340"/>
                    </a:lnTo>
                    <a:close/>
                    <a:moveTo>
                      <a:pt x="121" y="215"/>
                    </a:moveTo>
                    <a:cubicBezTo>
                      <a:pt x="42" y="215"/>
                      <a:pt x="42" y="215"/>
                      <a:pt x="42" y="215"/>
                    </a:cubicBezTo>
                    <a:cubicBezTo>
                      <a:pt x="34" y="215"/>
                      <a:pt x="28" y="209"/>
                      <a:pt x="28" y="202"/>
                    </a:cubicBezTo>
                    <a:cubicBezTo>
                      <a:pt x="28" y="194"/>
                      <a:pt x="34" y="188"/>
                      <a:pt x="42" y="188"/>
                    </a:cubicBezTo>
                    <a:cubicBezTo>
                      <a:pt x="121" y="188"/>
                      <a:pt x="121" y="188"/>
                      <a:pt x="121" y="188"/>
                    </a:cubicBezTo>
                    <a:cubicBezTo>
                      <a:pt x="129" y="188"/>
                      <a:pt x="135" y="194"/>
                      <a:pt x="135" y="202"/>
                    </a:cubicBezTo>
                    <a:cubicBezTo>
                      <a:pt x="135" y="209"/>
                      <a:pt x="129" y="215"/>
                      <a:pt x="121" y="215"/>
                    </a:cubicBezTo>
                    <a:close/>
                    <a:moveTo>
                      <a:pt x="121" y="175"/>
                    </a:moveTo>
                    <a:cubicBezTo>
                      <a:pt x="42" y="175"/>
                      <a:pt x="42" y="175"/>
                      <a:pt x="42" y="175"/>
                    </a:cubicBezTo>
                    <a:cubicBezTo>
                      <a:pt x="34" y="175"/>
                      <a:pt x="28" y="169"/>
                      <a:pt x="28" y="162"/>
                    </a:cubicBezTo>
                    <a:cubicBezTo>
                      <a:pt x="28" y="154"/>
                      <a:pt x="34" y="148"/>
                      <a:pt x="42" y="148"/>
                    </a:cubicBezTo>
                    <a:cubicBezTo>
                      <a:pt x="121" y="148"/>
                      <a:pt x="121" y="148"/>
                      <a:pt x="121" y="148"/>
                    </a:cubicBezTo>
                    <a:cubicBezTo>
                      <a:pt x="129" y="148"/>
                      <a:pt x="135" y="154"/>
                      <a:pt x="135" y="162"/>
                    </a:cubicBezTo>
                    <a:cubicBezTo>
                      <a:pt x="135" y="169"/>
                      <a:pt x="129" y="175"/>
                      <a:pt x="121" y="175"/>
                    </a:cubicBezTo>
                    <a:close/>
                  </a:path>
                </a:pathLst>
              </a:custGeom>
              <a:grpFill/>
              <a:ln w="25400">
                <a:noFill/>
                <a:miter lim="800000"/>
                <a:headEnd/>
                <a:tailEnd/>
              </a:ln>
              <a:effectLst/>
            </p:spPr>
            <p:txBody>
              <a:bodyPr anchor="ctr"/>
              <a:lstStyle/>
              <a:p>
                <a:pPr algn="ctr">
                  <a:buClr>
                    <a:srgbClr val="FFFFFF"/>
                  </a:buClr>
                  <a:buFont typeface="Arial" pitchFamily="34" charset="0"/>
                  <a:buNone/>
                  <a:defRPr/>
                </a:pPr>
                <a:r>
                  <a:rPr lang="en-US">
                    <a:solidFill>
                      <a:schemeClr val="accent6"/>
                    </a:solidFill>
                    <a:cs typeface="Arial" pitchFamily="34" charset="0"/>
                    <a:sym typeface="Arial" pitchFamily="34" charset="0"/>
                  </a:rPr>
                  <a:t> </a:t>
                </a:r>
              </a:p>
            </p:txBody>
          </p:sp>
          <p:sp>
            <p:nvSpPr>
              <p:cNvPr id="18" name="Freeform 7"/>
              <p:cNvSpPr>
                <a:spLocks noEditPoints="1"/>
              </p:cNvSpPr>
              <p:nvPr/>
            </p:nvSpPr>
            <p:spPr bwMode="auto">
              <a:xfrm>
                <a:off x="3448" y="2252"/>
                <a:ext cx="53" cy="118"/>
              </a:xfrm>
              <a:custGeom>
                <a:avLst/>
                <a:gdLst>
                  <a:gd name="T0" fmla="*/ 153 w 167"/>
                  <a:gd name="T1" fmla="*/ 0 h 384"/>
                  <a:gd name="T2" fmla="*/ 14 w 167"/>
                  <a:gd name="T3" fmla="*/ 0 h 384"/>
                  <a:gd name="T4" fmla="*/ 0 w 167"/>
                  <a:gd name="T5" fmla="*/ 14 h 384"/>
                  <a:gd name="T6" fmla="*/ 0 w 167"/>
                  <a:gd name="T7" fmla="*/ 370 h 384"/>
                  <a:gd name="T8" fmla="*/ 14 w 167"/>
                  <a:gd name="T9" fmla="*/ 384 h 384"/>
                  <a:gd name="T10" fmla="*/ 153 w 167"/>
                  <a:gd name="T11" fmla="*/ 384 h 384"/>
                  <a:gd name="T12" fmla="*/ 167 w 167"/>
                  <a:gd name="T13" fmla="*/ 370 h 384"/>
                  <a:gd name="T14" fmla="*/ 167 w 167"/>
                  <a:gd name="T15" fmla="*/ 14 h 384"/>
                  <a:gd name="T16" fmla="*/ 153 w 167"/>
                  <a:gd name="T17" fmla="*/ 0 h 384"/>
                  <a:gd name="T18" fmla="*/ 135 w 167"/>
                  <a:gd name="T19" fmla="*/ 340 h 384"/>
                  <a:gd name="T20" fmla="*/ 121 w 167"/>
                  <a:gd name="T21" fmla="*/ 354 h 384"/>
                  <a:gd name="T22" fmla="*/ 42 w 167"/>
                  <a:gd name="T23" fmla="*/ 354 h 384"/>
                  <a:gd name="T24" fmla="*/ 28 w 167"/>
                  <a:gd name="T25" fmla="*/ 340 h 384"/>
                  <a:gd name="T26" fmla="*/ 28 w 167"/>
                  <a:gd name="T27" fmla="*/ 245 h 384"/>
                  <a:gd name="T28" fmla="*/ 42 w 167"/>
                  <a:gd name="T29" fmla="*/ 231 h 384"/>
                  <a:gd name="T30" fmla="*/ 121 w 167"/>
                  <a:gd name="T31" fmla="*/ 231 h 384"/>
                  <a:gd name="T32" fmla="*/ 135 w 167"/>
                  <a:gd name="T33" fmla="*/ 245 h 384"/>
                  <a:gd name="T34" fmla="*/ 135 w 167"/>
                  <a:gd name="T35" fmla="*/ 340 h 384"/>
                  <a:gd name="T36" fmla="*/ 121 w 167"/>
                  <a:gd name="T37" fmla="*/ 215 h 384"/>
                  <a:gd name="T38" fmla="*/ 42 w 167"/>
                  <a:gd name="T39" fmla="*/ 215 h 384"/>
                  <a:gd name="T40" fmla="*/ 28 w 167"/>
                  <a:gd name="T41" fmla="*/ 202 h 384"/>
                  <a:gd name="T42" fmla="*/ 42 w 167"/>
                  <a:gd name="T43" fmla="*/ 188 h 384"/>
                  <a:gd name="T44" fmla="*/ 121 w 167"/>
                  <a:gd name="T45" fmla="*/ 188 h 384"/>
                  <a:gd name="T46" fmla="*/ 135 w 167"/>
                  <a:gd name="T47" fmla="*/ 202 h 384"/>
                  <a:gd name="T48" fmla="*/ 121 w 167"/>
                  <a:gd name="T49" fmla="*/ 215 h 384"/>
                  <a:gd name="T50" fmla="*/ 121 w 167"/>
                  <a:gd name="T51" fmla="*/ 175 h 384"/>
                  <a:gd name="T52" fmla="*/ 42 w 167"/>
                  <a:gd name="T53" fmla="*/ 175 h 384"/>
                  <a:gd name="T54" fmla="*/ 28 w 167"/>
                  <a:gd name="T55" fmla="*/ 162 h 384"/>
                  <a:gd name="T56" fmla="*/ 42 w 167"/>
                  <a:gd name="T57" fmla="*/ 148 h 384"/>
                  <a:gd name="T58" fmla="*/ 121 w 167"/>
                  <a:gd name="T59" fmla="*/ 148 h 384"/>
                  <a:gd name="T60" fmla="*/ 135 w 167"/>
                  <a:gd name="T61" fmla="*/ 162 h 384"/>
                  <a:gd name="T62" fmla="*/ 121 w 167"/>
                  <a:gd name="T63" fmla="*/ 175 h 3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7"/>
                  <a:gd name="T97" fmla="*/ 0 h 384"/>
                  <a:gd name="T98" fmla="*/ 167 w 167"/>
                  <a:gd name="T99" fmla="*/ 384 h 38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7" h="384">
                    <a:moveTo>
                      <a:pt x="153" y="0"/>
                    </a:moveTo>
                    <a:cubicBezTo>
                      <a:pt x="14" y="0"/>
                      <a:pt x="14" y="0"/>
                      <a:pt x="14" y="0"/>
                    </a:cubicBezTo>
                    <a:cubicBezTo>
                      <a:pt x="6" y="0"/>
                      <a:pt x="0" y="6"/>
                      <a:pt x="0" y="14"/>
                    </a:cubicBezTo>
                    <a:cubicBezTo>
                      <a:pt x="0" y="370"/>
                      <a:pt x="0" y="370"/>
                      <a:pt x="0" y="370"/>
                    </a:cubicBezTo>
                    <a:cubicBezTo>
                      <a:pt x="0" y="378"/>
                      <a:pt x="6" y="384"/>
                      <a:pt x="14" y="384"/>
                    </a:cubicBezTo>
                    <a:cubicBezTo>
                      <a:pt x="153" y="384"/>
                      <a:pt x="153" y="384"/>
                      <a:pt x="153" y="384"/>
                    </a:cubicBezTo>
                    <a:cubicBezTo>
                      <a:pt x="161" y="384"/>
                      <a:pt x="167" y="378"/>
                      <a:pt x="167" y="370"/>
                    </a:cubicBezTo>
                    <a:cubicBezTo>
                      <a:pt x="167" y="14"/>
                      <a:pt x="167" y="14"/>
                      <a:pt x="167" y="14"/>
                    </a:cubicBezTo>
                    <a:cubicBezTo>
                      <a:pt x="167" y="6"/>
                      <a:pt x="161" y="0"/>
                      <a:pt x="153" y="0"/>
                    </a:cubicBezTo>
                    <a:close/>
                    <a:moveTo>
                      <a:pt x="135" y="340"/>
                    </a:moveTo>
                    <a:cubicBezTo>
                      <a:pt x="135" y="348"/>
                      <a:pt x="129" y="354"/>
                      <a:pt x="121" y="354"/>
                    </a:cubicBezTo>
                    <a:cubicBezTo>
                      <a:pt x="42" y="354"/>
                      <a:pt x="42" y="354"/>
                      <a:pt x="42" y="354"/>
                    </a:cubicBezTo>
                    <a:cubicBezTo>
                      <a:pt x="34" y="354"/>
                      <a:pt x="28" y="348"/>
                      <a:pt x="28" y="340"/>
                    </a:cubicBezTo>
                    <a:cubicBezTo>
                      <a:pt x="28" y="245"/>
                      <a:pt x="28" y="245"/>
                      <a:pt x="28" y="245"/>
                    </a:cubicBezTo>
                    <a:cubicBezTo>
                      <a:pt x="28" y="237"/>
                      <a:pt x="34" y="231"/>
                      <a:pt x="42" y="231"/>
                    </a:cubicBezTo>
                    <a:cubicBezTo>
                      <a:pt x="121" y="231"/>
                      <a:pt x="121" y="231"/>
                      <a:pt x="121" y="231"/>
                    </a:cubicBezTo>
                    <a:cubicBezTo>
                      <a:pt x="129" y="231"/>
                      <a:pt x="135" y="237"/>
                      <a:pt x="135" y="245"/>
                    </a:cubicBezTo>
                    <a:lnTo>
                      <a:pt x="135" y="340"/>
                    </a:lnTo>
                    <a:close/>
                    <a:moveTo>
                      <a:pt x="121" y="215"/>
                    </a:moveTo>
                    <a:cubicBezTo>
                      <a:pt x="42" y="215"/>
                      <a:pt x="42" y="215"/>
                      <a:pt x="42" y="215"/>
                    </a:cubicBezTo>
                    <a:cubicBezTo>
                      <a:pt x="34" y="215"/>
                      <a:pt x="28" y="209"/>
                      <a:pt x="28" y="202"/>
                    </a:cubicBezTo>
                    <a:cubicBezTo>
                      <a:pt x="28" y="194"/>
                      <a:pt x="34" y="188"/>
                      <a:pt x="42" y="188"/>
                    </a:cubicBezTo>
                    <a:cubicBezTo>
                      <a:pt x="121" y="188"/>
                      <a:pt x="121" y="188"/>
                      <a:pt x="121" y="188"/>
                    </a:cubicBezTo>
                    <a:cubicBezTo>
                      <a:pt x="129" y="188"/>
                      <a:pt x="135" y="194"/>
                      <a:pt x="135" y="202"/>
                    </a:cubicBezTo>
                    <a:cubicBezTo>
                      <a:pt x="135" y="209"/>
                      <a:pt x="129" y="215"/>
                      <a:pt x="121" y="215"/>
                    </a:cubicBezTo>
                    <a:close/>
                    <a:moveTo>
                      <a:pt x="121" y="175"/>
                    </a:moveTo>
                    <a:cubicBezTo>
                      <a:pt x="42" y="175"/>
                      <a:pt x="42" y="175"/>
                      <a:pt x="42" y="175"/>
                    </a:cubicBezTo>
                    <a:cubicBezTo>
                      <a:pt x="34" y="175"/>
                      <a:pt x="28" y="169"/>
                      <a:pt x="28" y="162"/>
                    </a:cubicBezTo>
                    <a:cubicBezTo>
                      <a:pt x="28" y="154"/>
                      <a:pt x="34" y="148"/>
                      <a:pt x="42" y="148"/>
                    </a:cubicBezTo>
                    <a:cubicBezTo>
                      <a:pt x="121" y="148"/>
                      <a:pt x="121" y="148"/>
                      <a:pt x="121" y="148"/>
                    </a:cubicBezTo>
                    <a:cubicBezTo>
                      <a:pt x="129" y="148"/>
                      <a:pt x="135" y="154"/>
                      <a:pt x="135" y="162"/>
                    </a:cubicBezTo>
                    <a:cubicBezTo>
                      <a:pt x="135" y="169"/>
                      <a:pt x="129" y="175"/>
                      <a:pt x="121" y="175"/>
                    </a:cubicBezTo>
                    <a:close/>
                  </a:path>
                </a:pathLst>
              </a:custGeom>
              <a:grpFill/>
              <a:ln w="25400">
                <a:noFill/>
                <a:miter lim="800000"/>
                <a:headEnd/>
                <a:tailEnd/>
              </a:ln>
              <a:effectLst/>
            </p:spPr>
            <p:txBody>
              <a:bodyPr anchor="ctr"/>
              <a:lstStyle/>
              <a:p>
                <a:pPr algn="ctr">
                  <a:buClr>
                    <a:srgbClr val="FFFFFF"/>
                  </a:buClr>
                  <a:buFont typeface="Arial" pitchFamily="34" charset="0"/>
                  <a:buNone/>
                  <a:defRPr/>
                </a:pPr>
                <a:r>
                  <a:rPr lang="en-US">
                    <a:solidFill>
                      <a:schemeClr val="accent6"/>
                    </a:solidFill>
                    <a:cs typeface="Arial" pitchFamily="34" charset="0"/>
                    <a:sym typeface="Arial" pitchFamily="34" charset="0"/>
                  </a:rPr>
                  <a:t> </a:t>
                </a:r>
              </a:p>
            </p:txBody>
          </p:sp>
          <p:sp>
            <p:nvSpPr>
              <p:cNvPr id="19" name="Freeform 7"/>
              <p:cNvSpPr>
                <a:spLocks noEditPoints="1"/>
              </p:cNvSpPr>
              <p:nvPr/>
            </p:nvSpPr>
            <p:spPr bwMode="auto">
              <a:xfrm>
                <a:off x="3237" y="2054"/>
                <a:ext cx="53" cy="119"/>
              </a:xfrm>
              <a:custGeom>
                <a:avLst/>
                <a:gdLst>
                  <a:gd name="T0" fmla="*/ 153 w 167"/>
                  <a:gd name="T1" fmla="*/ 0 h 384"/>
                  <a:gd name="T2" fmla="*/ 14 w 167"/>
                  <a:gd name="T3" fmla="*/ 0 h 384"/>
                  <a:gd name="T4" fmla="*/ 0 w 167"/>
                  <a:gd name="T5" fmla="*/ 14 h 384"/>
                  <a:gd name="T6" fmla="*/ 0 w 167"/>
                  <a:gd name="T7" fmla="*/ 370 h 384"/>
                  <a:gd name="T8" fmla="*/ 14 w 167"/>
                  <a:gd name="T9" fmla="*/ 384 h 384"/>
                  <a:gd name="T10" fmla="*/ 153 w 167"/>
                  <a:gd name="T11" fmla="*/ 384 h 384"/>
                  <a:gd name="T12" fmla="*/ 167 w 167"/>
                  <a:gd name="T13" fmla="*/ 370 h 384"/>
                  <a:gd name="T14" fmla="*/ 167 w 167"/>
                  <a:gd name="T15" fmla="*/ 14 h 384"/>
                  <a:gd name="T16" fmla="*/ 153 w 167"/>
                  <a:gd name="T17" fmla="*/ 0 h 384"/>
                  <a:gd name="T18" fmla="*/ 135 w 167"/>
                  <a:gd name="T19" fmla="*/ 340 h 384"/>
                  <a:gd name="T20" fmla="*/ 121 w 167"/>
                  <a:gd name="T21" fmla="*/ 354 h 384"/>
                  <a:gd name="T22" fmla="*/ 42 w 167"/>
                  <a:gd name="T23" fmla="*/ 354 h 384"/>
                  <a:gd name="T24" fmla="*/ 28 w 167"/>
                  <a:gd name="T25" fmla="*/ 340 h 384"/>
                  <a:gd name="T26" fmla="*/ 28 w 167"/>
                  <a:gd name="T27" fmla="*/ 245 h 384"/>
                  <a:gd name="T28" fmla="*/ 42 w 167"/>
                  <a:gd name="T29" fmla="*/ 231 h 384"/>
                  <a:gd name="T30" fmla="*/ 121 w 167"/>
                  <a:gd name="T31" fmla="*/ 231 h 384"/>
                  <a:gd name="T32" fmla="*/ 135 w 167"/>
                  <a:gd name="T33" fmla="*/ 245 h 384"/>
                  <a:gd name="T34" fmla="*/ 135 w 167"/>
                  <a:gd name="T35" fmla="*/ 340 h 384"/>
                  <a:gd name="T36" fmla="*/ 121 w 167"/>
                  <a:gd name="T37" fmla="*/ 215 h 384"/>
                  <a:gd name="T38" fmla="*/ 42 w 167"/>
                  <a:gd name="T39" fmla="*/ 215 h 384"/>
                  <a:gd name="T40" fmla="*/ 28 w 167"/>
                  <a:gd name="T41" fmla="*/ 202 h 384"/>
                  <a:gd name="T42" fmla="*/ 42 w 167"/>
                  <a:gd name="T43" fmla="*/ 188 h 384"/>
                  <a:gd name="T44" fmla="*/ 121 w 167"/>
                  <a:gd name="T45" fmla="*/ 188 h 384"/>
                  <a:gd name="T46" fmla="*/ 135 w 167"/>
                  <a:gd name="T47" fmla="*/ 202 h 384"/>
                  <a:gd name="T48" fmla="*/ 121 w 167"/>
                  <a:gd name="T49" fmla="*/ 215 h 384"/>
                  <a:gd name="T50" fmla="*/ 121 w 167"/>
                  <a:gd name="T51" fmla="*/ 175 h 384"/>
                  <a:gd name="T52" fmla="*/ 42 w 167"/>
                  <a:gd name="T53" fmla="*/ 175 h 384"/>
                  <a:gd name="T54" fmla="*/ 28 w 167"/>
                  <a:gd name="T55" fmla="*/ 162 h 384"/>
                  <a:gd name="T56" fmla="*/ 42 w 167"/>
                  <a:gd name="T57" fmla="*/ 148 h 384"/>
                  <a:gd name="T58" fmla="*/ 121 w 167"/>
                  <a:gd name="T59" fmla="*/ 148 h 384"/>
                  <a:gd name="T60" fmla="*/ 135 w 167"/>
                  <a:gd name="T61" fmla="*/ 162 h 384"/>
                  <a:gd name="T62" fmla="*/ 121 w 167"/>
                  <a:gd name="T63" fmla="*/ 175 h 3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7"/>
                  <a:gd name="T97" fmla="*/ 0 h 384"/>
                  <a:gd name="T98" fmla="*/ 167 w 167"/>
                  <a:gd name="T99" fmla="*/ 384 h 38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7" h="384">
                    <a:moveTo>
                      <a:pt x="153" y="0"/>
                    </a:moveTo>
                    <a:cubicBezTo>
                      <a:pt x="14" y="0"/>
                      <a:pt x="14" y="0"/>
                      <a:pt x="14" y="0"/>
                    </a:cubicBezTo>
                    <a:cubicBezTo>
                      <a:pt x="6" y="0"/>
                      <a:pt x="0" y="6"/>
                      <a:pt x="0" y="14"/>
                    </a:cubicBezTo>
                    <a:cubicBezTo>
                      <a:pt x="0" y="370"/>
                      <a:pt x="0" y="370"/>
                      <a:pt x="0" y="370"/>
                    </a:cubicBezTo>
                    <a:cubicBezTo>
                      <a:pt x="0" y="378"/>
                      <a:pt x="6" y="384"/>
                      <a:pt x="14" y="384"/>
                    </a:cubicBezTo>
                    <a:cubicBezTo>
                      <a:pt x="153" y="384"/>
                      <a:pt x="153" y="384"/>
                      <a:pt x="153" y="384"/>
                    </a:cubicBezTo>
                    <a:cubicBezTo>
                      <a:pt x="161" y="384"/>
                      <a:pt x="167" y="378"/>
                      <a:pt x="167" y="370"/>
                    </a:cubicBezTo>
                    <a:cubicBezTo>
                      <a:pt x="167" y="14"/>
                      <a:pt x="167" y="14"/>
                      <a:pt x="167" y="14"/>
                    </a:cubicBezTo>
                    <a:cubicBezTo>
                      <a:pt x="167" y="6"/>
                      <a:pt x="161" y="0"/>
                      <a:pt x="153" y="0"/>
                    </a:cubicBezTo>
                    <a:close/>
                    <a:moveTo>
                      <a:pt x="135" y="340"/>
                    </a:moveTo>
                    <a:cubicBezTo>
                      <a:pt x="135" y="348"/>
                      <a:pt x="129" y="354"/>
                      <a:pt x="121" y="354"/>
                    </a:cubicBezTo>
                    <a:cubicBezTo>
                      <a:pt x="42" y="354"/>
                      <a:pt x="42" y="354"/>
                      <a:pt x="42" y="354"/>
                    </a:cubicBezTo>
                    <a:cubicBezTo>
                      <a:pt x="34" y="354"/>
                      <a:pt x="28" y="348"/>
                      <a:pt x="28" y="340"/>
                    </a:cubicBezTo>
                    <a:cubicBezTo>
                      <a:pt x="28" y="245"/>
                      <a:pt x="28" y="245"/>
                      <a:pt x="28" y="245"/>
                    </a:cubicBezTo>
                    <a:cubicBezTo>
                      <a:pt x="28" y="237"/>
                      <a:pt x="34" y="231"/>
                      <a:pt x="42" y="231"/>
                    </a:cubicBezTo>
                    <a:cubicBezTo>
                      <a:pt x="121" y="231"/>
                      <a:pt x="121" y="231"/>
                      <a:pt x="121" y="231"/>
                    </a:cubicBezTo>
                    <a:cubicBezTo>
                      <a:pt x="129" y="231"/>
                      <a:pt x="135" y="237"/>
                      <a:pt x="135" y="245"/>
                    </a:cubicBezTo>
                    <a:lnTo>
                      <a:pt x="135" y="340"/>
                    </a:lnTo>
                    <a:close/>
                    <a:moveTo>
                      <a:pt x="121" y="215"/>
                    </a:moveTo>
                    <a:cubicBezTo>
                      <a:pt x="42" y="215"/>
                      <a:pt x="42" y="215"/>
                      <a:pt x="42" y="215"/>
                    </a:cubicBezTo>
                    <a:cubicBezTo>
                      <a:pt x="34" y="215"/>
                      <a:pt x="28" y="209"/>
                      <a:pt x="28" y="202"/>
                    </a:cubicBezTo>
                    <a:cubicBezTo>
                      <a:pt x="28" y="194"/>
                      <a:pt x="34" y="188"/>
                      <a:pt x="42" y="188"/>
                    </a:cubicBezTo>
                    <a:cubicBezTo>
                      <a:pt x="121" y="188"/>
                      <a:pt x="121" y="188"/>
                      <a:pt x="121" y="188"/>
                    </a:cubicBezTo>
                    <a:cubicBezTo>
                      <a:pt x="129" y="188"/>
                      <a:pt x="135" y="194"/>
                      <a:pt x="135" y="202"/>
                    </a:cubicBezTo>
                    <a:cubicBezTo>
                      <a:pt x="135" y="209"/>
                      <a:pt x="129" y="215"/>
                      <a:pt x="121" y="215"/>
                    </a:cubicBezTo>
                    <a:close/>
                    <a:moveTo>
                      <a:pt x="121" y="175"/>
                    </a:moveTo>
                    <a:cubicBezTo>
                      <a:pt x="42" y="175"/>
                      <a:pt x="42" y="175"/>
                      <a:pt x="42" y="175"/>
                    </a:cubicBezTo>
                    <a:cubicBezTo>
                      <a:pt x="34" y="175"/>
                      <a:pt x="28" y="169"/>
                      <a:pt x="28" y="162"/>
                    </a:cubicBezTo>
                    <a:cubicBezTo>
                      <a:pt x="28" y="154"/>
                      <a:pt x="34" y="148"/>
                      <a:pt x="42" y="148"/>
                    </a:cubicBezTo>
                    <a:cubicBezTo>
                      <a:pt x="121" y="148"/>
                      <a:pt x="121" y="148"/>
                      <a:pt x="121" y="148"/>
                    </a:cubicBezTo>
                    <a:cubicBezTo>
                      <a:pt x="129" y="148"/>
                      <a:pt x="135" y="154"/>
                      <a:pt x="135" y="162"/>
                    </a:cubicBezTo>
                    <a:cubicBezTo>
                      <a:pt x="135" y="169"/>
                      <a:pt x="129" y="175"/>
                      <a:pt x="121" y="175"/>
                    </a:cubicBezTo>
                    <a:close/>
                  </a:path>
                </a:pathLst>
              </a:custGeom>
              <a:grpFill/>
              <a:ln w="25400">
                <a:noFill/>
                <a:miter lim="800000"/>
                <a:headEnd/>
                <a:tailEnd/>
              </a:ln>
              <a:effectLst/>
            </p:spPr>
            <p:txBody>
              <a:bodyPr anchor="ctr"/>
              <a:lstStyle/>
              <a:p>
                <a:pPr algn="ctr">
                  <a:buClr>
                    <a:srgbClr val="FFFFFF"/>
                  </a:buClr>
                  <a:buFont typeface="Arial" pitchFamily="34" charset="0"/>
                  <a:buNone/>
                  <a:defRPr/>
                </a:pPr>
                <a:r>
                  <a:rPr lang="en-US">
                    <a:solidFill>
                      <a:schemeClr val="accent6"/>
                    </a:solidFill>
                    <a:cs typeface="Arial" pitchFamily="34" charset="0"/>
                    <a:sym typeface="Arial" pitchFamily="34" charset="0"/>
                  </a:rPr>
                  <a:t> </a:t>
                </a:r>
              </a:p>
            </p:txBody>
          </p:sp>
          <p:cxnSp>
            <p:nvCxnSpPr>
              <p:cNvPr id="20" name="Elbow Connector 109"/>
              <p:cNvCxnSpPr>
                <a:cxnSpLocks noChangeShapeType="1"/>
              </p:cNvCxnSpPr>
              <p:nvPr/>
            </p:nvCxnSpPr>
            <p:spPr bwMode="auto">
              <a:xfrm>
                <a:off x="3265" y="2173"/>
                <a:ext cx="56" cy="25"/>
              </a:xfrm>
              <a:prstGeom prst="bentConnector3">
                <a:avLst>
                  <a:gd name="adj1" fmla="val 0"/>
                </a:avLst>
              </a:prstGeom>
              <a:grpFill/>
              <a:ln w="12700">
                <a:solidFill>
                  <a:schemeClr val="bg1"/>
                </a:solidFill>
                <a:miter lim="800000"/>
                <a:headEnd/>
                <a:tailEnd/>
              </a:ln>
              <a:effectLst/>
            </p:spPr>
          </p:cxnSp>
          <p:cxnSp>
            <p:nvCxnSpPr>
              <p:cNvPr id="21" name="Elbow Connector 110"/>
              <p:cNvCxnSpPr>
                <a:cxnSpLocks noChangeShapeType="1"/>
              </p:cNvCxnSpPr>
              <p:nvPr/>
            </p:nvCxnSpPr>
            <p:spPr bwMode="auto">
              <a:xfrm flipV="1">
                <a:off x="3265" y="2227"/>
                <a:ext cx="56" cy="25"/>
              </a:xfrm>
              <a:prstGeom prst="bentConnector3">
                <a:avLst>
                  <a:gd name="adj1" fmla="val 0"/>
                </a:avLst>
              </a:prstGeom>
              <a:grpFill/>
              <a:ln w="12700">
                <a:solidFill>
                  <a:schemeClr val="bg1"/>
                </a:solidFill>
                <a:miter lim="800000"/>
                <a:headEnd/>
                <a:tailEnd/>
              </a:ln>
              <a:effectLst/>
            </p:spPr>
          </p:cxnSp>
          <p:cxnSp>
            <p:nvCxnSpPr>
              <p:cNvPr id="22" name="Elbow Connector 111"/>
              <p:cNvCxnSpPr>
                <a:cxnSpLocks noChangeShapeType="1"/>
              </p:cNvCxnSpPr>
              <p:nvPr/>
            </p:nvCxnSpPr>
            <p:spPr bwMode="auto">
              <a:xfrm flipH="1">
                <a:off x="3416" y="2173"/>
                <a:ext cx="57" cy="25"/>
              </a:xfrm>
              <a:prstGeom prst="bentConnector3">
                <a:avLst>
                  <a:gd name="adj1" fmla="val 0"/>
                </a:avLst>
              </a:prstGeom>
              <a:grpFill/>
              <a:ln w="12700">
                <a:solidFill>
                  <a:schemeClr val="bg1"/>
                </a:solidFill>
                <a:miter lim="800000"/>
                <a:headEnd/>
                <a:tailEnd/>
              </a:ln>
              <a:effectLst/>
            </p:spPr>
          </p:cxnSp>
          <p:cxnSp>
            <p:nvCxnSpPr>
              <p:cNvPr id="23" name="Elbow Connector 112"/>
              <p:cNvCxnSpPr>
                <a:cxnSpLocks noChangeShapeType="1"/>
              </p:cNvCxnSpPr>
              <p:nvPr/>
            </p:nvCxnSpPr>
            <p:spPr bwMode="auto">
              <a:xfrm flipH="1" flipV="1">
                <a:off x="3416" y="2227"/>
                <a:ext cx="57" cy="25"/>
              </a:xfrm>
              <a:prstGeom prst="bentConnector3">
                <a:avLst>
                  <a:gd name="adj1" fmla="val 0"/>
                </a:avLst>
              </a:prstGeom>
              <a:grpFill/>
              <a:ln w="12700">
                <a:solidFill>
                  <a:schemeClr val="bg1"/>
                </a:solidFill>
                <a:miter lim="800000"/>
                <a:headEnd/>
                <a:tailEnd/>
              </a:ln>
              <a:effectLst/>
            </p:spPr>
          </p:cxnSp>
          <p:sp>
            <p:nvSpPr>
              <p:cNvPr id="24" name="Freeform 28"/>
              <p:cNvSpPr>
                <a:spLocks noEditPoints="1"/>
              </p:cNvSpPr>
              <p:nvPr/>
            </p:nvSpPr>
            <p:spPr bwMode="auto">
              <a:xfrm>
                <a:off x="3306" y="2132"/>
                <a:ext cx="126" cy="158"/>
              </a:xfrm>
              <a:custGeom>
                <a:avLst/>
                <a:gdLst>
                  <a:gd name="T0" fmla="*/ 92 w 97"/>
                  <a:gd name="T1" fmla="*/ 0 h 123"/>
                  <a:gd name="T2" fmla="*/ 31 w 97"/>
                  <a:gd name="T3" fmla="*/ 0 h 123"/>
                  <a:gd name="T4" fmla="*/ 23 w 97"/>
                  <a:gd name="T5" fmla="*/ 4 h 123"/>
                  <a:gd name="T6" fmla="*/ 3 w 97"/>
                  <a:gd name="T7" fmla="*/ 23 h 123"/>
                  <a:gd name="T8" fmla="*/ 0 w 97"/>
                  <a:gd name="T9" fmla="*/ 32 h 123"/>
                  <a:gd name="T10" fmla="*/ 0 w 97"/>
                  <a:gd name="T11" fmla="*/ 118 h 123"/>
                  <a:gd name="T12" fmla="*/ 5 w 97"/>
                  <a:gd name="T13" fmla="*/ 123 h 123"/>
                  <a:gd name="T14" fmla="*/ 92 w 97"/>
                  <a:gd name="T15" fmla="*/ 123 h 123"/>
                  <a:gd name="T16" fmla="*/ 97 w 97"/>
                  <a:gd name="T17" fmla="*/ 118 h 123"/>
                  <a:gd name="T18" fmla="*/ 97 w 97"/>
                  <a:gd name="T19" fmla="*/ 5 h 123"/>
                  <a:gd name="T20" fmla="*/ 92 w 97"/>
                  <a:gd name="T21" fmla="*/ 0 h 123"/>
                  <a:gd name="T22" fmla="*/ 30 w 97"/>
                  <a:gd name="T23" fmla="*/ 7 h 123"/>
                  <a:gd name="T24" fmla="*/ 30 w 97"/>
                  <a:gd name="T25" fmla="*/ 7 h 123"/>
                  <a:gd name="T26" fmla="*/ 30 w 97"/>
                  <a:gd name="T27" fmla="*/ 29 h 123"/>
                  <a:gd name="T28" fmla="*/ 8 w 97"/>
                  <a:gd name="T29" fmla="*/ 29 h 123"/>
                  <a:gd name="T30" fmla="*/ 30 w 97"/>
                  <a:gd name="T31" fmla="*/ 7 h 123"/>
                  <a:gd name="T32" fmla="*/ 76 w 97"/>
                  <a:gd name="T33" fmla="*/ 104 h 123"/>
                  <a:gd name="T34" fmla="*/ 21 w 97"/>
                  <a:gd name="T35" fmla="*/ 104 h 123"/>
                  <a:gd name="T36" fmla="*/ 17 w 97"/>
                  <a:gd name="T37" fmla="*/ 100 h 123"/>
                  <a:gd name="T38" fmla="*/ 21 w 97"/>
                  <a:gd name="T39" fmla="*/ 96 h 123"/>
                  <a:gd name="T40" fmla="*/ 76 w 97"/>
                  <a:gd name="T41" fmla="*/ 96 h 123"/>
                  <a:gd name="T42" fmla="*/ 80 w 97"/>
                  <a:gd name="T43" fmla="*/ 100 h 123"/>
                  <a:gd name="T44" fmla="*/ 76 w 97"/>
                  <a:gd name="T45" fmla="*/ 104 h 123"/>
                  <a:gd name="T46" fmla="*/ 76 w 97"/>
                  <a:gd name="T47" fmla="*/ 84 h 123"/>
                  <a:gd name="T48" fmla="*/ 21 w 97"/>
                  <a:gd name="T49" fmla="*/ 84 h 123"/>
                  <a:gd name="T50" fmla="*/ 17 w 97"/>
                  <a:gd name="T51" fmla="*/ 80 h 123"/>
                  <a:gd name="T52" fmla="*/ 21 w 97"/>
                  <a:gd name="T53" fmla="*/ 76 h 123"/>
                  <a:gd name="T54" fmla="*/ 76 w 97"/>
                  <a:gd name="T55" fmla="*/ 76 h 123"/>
                  <a:gd name="T56" fmla="*/ 80 w 97"/>
                  <a:gd name="T57" fmla="*/ 80 h 123"/>
                  <a:gd name="T58" fmla="*/ 76 w 97"/>
                  <a:gd name="T59" fmla="*/ 84 h 123"/>
                  <a:gd name="T60" fmla="*/ 76 w 97"/>
                  <a:gd name="T61" fmla="*/ 65 h 123"/>
                  <a:gd name="T62" fmla="*/ 21 w 97"/>
                  <a:gd name="T63" fmla="*/ 65 h 123"/>
                  <a:gd name="T64" fmla="*/ 17 w 97"/>
                  <a:gd name="T65" fmla="*/ 61 h 123"/>
                  <a:gd name="T66" fmla="*/ 21 w 97"/>
                  <a:gd name="T67" fmla="*/ 57 h 123"/>
                  <a:gd name="T68" fmla="*/ 76 w 97"/>
                  <a:gd name="T69" fmla="*/ 57 h 123"/>
                  <a:gd name="T70" fmla="*/ 80 w 97"/>
                  <a:gd name="T71" fmla="*/ 61 h 123"/>
                  <a:gd name="T72" fmla="*/ 76 w 97"/>
                  <a:gd name="T73" fmla="*/ 65 h 123"/>
                  <a:gd name="T74" fmla="*/ 76 w 97"/>
                  <a:gd name="T75" fmla="*/ 46 h 123"/>
                  <a:gd name="T76" fmla="*/ 21 w 97"/>
                  <a:gd name="T77" fmla="*/ 46 h 123"/>
                  <a:gd name="T78" fmla="*/ 17 w 97"/>
                  <a:gd name="T79" fmla="*/ 42 h 123"/>
                  <a:gd name="T80" fmla="*/ 21 w 97"/>
                  <a:gd name="T81" fmla="*/ 38 h 123"/>
                  <a:gd name="T82" fmla="*/ 76 w 97"/>
                  <a:gd name="T83" fmla="*/ 38 h 123"/>
                  <a:gd name="T84" fmla="*/ 80 w 97"/>
                  <a:gd name="T85" fmla="*/ 42 h 123"/>
                  <a:gd name="T86" fmla="*/ 76 w 97"/>
                  <a:gd name="T87" fmla="*/ 46 h 12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7"/>
                  <a:gd name="T133" fmla="*/ 0 h 123"/>
                  <a:gd name="T134" fmla="*/ 97 w 97"/>
                  <a:gd name="T135" fmla="*/ 123 h 12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7" h="123">
                    <a:moveTo>
                      <a:pt x="92" y="0"/>
                    </a:moveTo>
                    <a:cubicBezTo>
                      <a:pt x="31" y="0"/>
                      <a:pt x="31" y="0"/>
                      <a:pt x="31" y="0"/>
                    </a:cubicBezTo>
                    <a:cubicBezTo>
                      <a:pt x="29" y="0"/>
                      <a:pt x="25" y="2"/>
                      <a:pt x="23" y="4"/>
                    </a:cubicBezTo>
                    <a:cubicBezTo>
                      <a:pt x="3" y="23"/>
                      <a:pt x="3" y="23"/>
                      <a:pt x="3" y="23"/>
                    </a:cubicBezTo>
                    <a:cubicBezTo>
                      <a:pt x="1" y="25"/>
                      <a:pt x="0" y="29"/>
                      <a:pt x="0" y="32"/>
                    </a:cubicBezTo>
                    <a:cubicBezTo>
                      <a:pt x="0" y="118"/>
                      <a:pt x="0" y="118"/>
                      <a:pt x="0" y="118"/>
                    </a:cubicBezTo>
                    <a:cubicBezTo>
                      <a:pt x="0" y="121"/>
                      <a:pt x="2" y="123"/>
                      <a:pt x="5" y="123"/>
                    </a:cubicBezTo>
                    <a:cubicBezTo>
                      <a:pt x="92" y="123"/>
                      <a:pt x="92" y="123"/>
                      <a:pt x="92" y="123"/>
                    </a:cubicBezTo>
                    <a:cubicBezTo>
                      <a:pt x="94" y="123"/>
                      <a:pt x="97" y="121"/>
                      <a:pt x="97" y="118"/>
                    </a:cubicBezTo>
                    <a:cubicBezTo>
                      <a:pt x="97" y="5"/>
                      <a:pt x="97" y="5"/>
                      <a:pt x="97" y="5"/>
                    </a:cubicBezTo>
                    <a:cubicBezTo>
                      <a:pt x="97" y="2"/>
                      <a:pt x="94" y="0"/>
                      <a:pt x="92" y="0"/>
                    </a:cubicBezTo>
                    <a:close/>
                    <a:moveTo>
                      <a:pt x="30" y="7"/>
                    </a:moveTo>
                    <a:cubicBezTo>
                      <a:pt x="30" y="7"/>
                      <a:pt x="30" y="7"/>
                      <a:pt x="30" y="7"/>
                    </a:cubicBezTo>
                    <a:cubicBezTo>
                      <a:pt x="30" y="29"/>
                      <a:pt x="30" y="29"/>
                      <a:pt x="30" y="29"/>
                    </a:cubicBezTo>
                    <a:cubicBezTo>
                      <a:pt x="8" y="29"/>
                      <a:pt x="8" y="29"/>
                      <a:pt x="8" y="29"/>
                    </a:cubicBezTo>
                    <a:lnTo>
                      <a:pt x="30" y="7"/>
                    </a:lnTo>
                    <a:close/>
                    <a:moveTo>
                      <a:pt x="76" y="104"/>
                    </a:moveTo>
                    <a:cubicBezTo>
                      <a:pt x="21" y="104"/>
                      <a:pt x="21" y="104"/>
                      <a:pt x="21" y="104"/>
                    </a:cubicBezTo>
                    <a:cubicBezTo>
                      <a:pt x="19" y="104"/>
                      <a:pt x="17" y="102"/>
                      <a:pt x="17" y="100"/>
                    </a:cubicBezTo>
                    <a:cubicBezTo>
                      <a:pt x="17" y="98"/>
                      <a:pt x="19" y="96"/>
                      <a:pt x="21" y="96"/>
                    </a:cubicBezTo>
                    <a:cubicBezTo>
                      <a:pt x="76" y="96"/>
                      <a:pt x="76" y="96"/>
                      <a:pt x="76" y="96"/>
                    </a:cubicBezTo>
                    <a:cubicBezTo>
                      <a:pt x="78" y="96"/>
                      <a:pt x="80" y="98"/>
                      <a:pt x="80" y="100"/>
                    </a:cubicBezTo>
                    <a:cubicBezTo>
                      <a:pt x="80" y="102"/>
                      <a:pt x="78" y="104"/>
                      <a:pt x="76" y="104"/>
                    </a:cubicBezTo>
                    <a:close/>
                    <a:moveTo>
                      <a:pt x="76" y="84"/>
                    </a:moveTo>
                    <a:cubicBezTo>
                      <a:pt x="21" y="84"/>
                      <a:pt x="21" y="84"/>
                      <a:pt x="21" y="84"/>
                    </a:cubicBezTo>
                    <a:cubicBezTo>
                      <a:pt x="19" y="84"/>
                      <a:pt x="17" y="83"/>
                      <a:pt x="17" y="80"/>
                    </a:cubicBezTo>
                    <a:cubicBezTo>
                      <a:pt x="17" y="78"/>
                      <a:pt x="19" y="76"/>
                      <a:pt x="21" y="76"/>
                    </a:cubicBezTo>
                    <a:cubicBezTo>
                      <a:pt x="76" y="76"/>
                      <a:pt x="76" y="76"/>
                      <a:pt x="76" y="76"/>
                    </a:cubicBezTo>
                    <a:cubicBezTo>
                      <a:pt x="78" y="76"/>
                      <a:pt x="80" y="78"/>
                      <a:pt x="80" y="80"/>
                    </a:cubicBezTo>
                    <a:cubicBezTo>
                      <a:pt x="80" y="83"/>
                      <a:pt x="78" y="84"/>
                      <a:pt x="76" y="84"/>
                    </a:cubicBezTo>
                    <a:close/>
                    <a:moveTo>
                      <a:pt x="76" y="65"/>
                    </a:moveTo>
                    <a:cubicBezTo>
                      <a:pt x="21" y="65"/>
                      <a:pt x="21" y="65"/>
                      <a:pt x="21" y="65"/>
                    </a:cubicBezTo>
                    <a:cubicBezTo>
                      <a:pt x="19" y="65"/>
                      <a:pt x="17" y="63"/>
                      <a:pt x="17" y="61"/>
                    </a:cubicBezTo>
                    <a:cubicBezTo>
                      <a:pt x="17" y="58"/>
                      <a:pt x="19" y="57"/>
                      <a:pt x="21" y="57"/>
                    </a:cubicBezTo>
                    <a:cubicBezTo>
                      <a:pt x="76" y="57"/>
                      <a:pt x="76" y="57"/>
                      <a:pt x="76" y="57"/>
                    </a:cubicBezTo>
                    <a:cubicBezTo>
                      <a:pt x="78" y="57"/>
                      <a:pt x="80" y="58"/>
                      <a:pt x="80" y="61"/>
                    </a:cubicBezTo>
                    <a:cubicBezTo>
                      <a:pt x="80" y="63"/>
                      <a:pt x="78" y="65"/>
                      <a:pt x="76" y="65"/>
                    </a:cubicBezTo>
                    <a:close/>
                    <a:moveTo>
                      <a:pt x="76" y="46"/>
                    </a:moveTo>
                    <a:cubicBezTo>
                      <a:pt x="21" y="46"/>
                      <a:pt x="21" y="46"/>
                      <a:pt x="21" y="46"/>
                    </a:cubicBezTo>
                    <a:cubicBezTo>
                      <a:pt x="19" y="46"/>
                      <a:pt x="17" y="44"/>
                      <a:pt x="17" y="42"/>
                    </a:cubicBezTo>
                    <a:cubicBezTo>
                      <a:pt x="17" y="40"/>
                      <a:pt x="19" y="38"/>
                      <a:pt x="21" y="38"/>
                    </a:cubicBezTo>
                    <a:cubicBezTo>
                      <a:pt x="76" y="38"/>
                      <a:pt x="76" y="38"/>
                      <a:pt x="76" y="38"/>
                    </a:cubicBezTo>
                    <a:cubicBezTo>
                      <a:pt x="78" y="38"/>
                      <a:pt x="80" y="40"/>
                      <a:pt x="80" y="42"/>
                    </a:cubicBezTo>
                    <a:cubicBezTo>
                      <a:pt x="80" y="44"/>
                      <a:pt x="78" y="46"/>
                      <a:pt x="76" y="46"/>
                    </a:cubicBezTo>
                    <a:close/>
                  </a:path>
                </a:pathLst>
              </a:custGeom>
              <a:grpFill/>
              <a:ln w="25400">
                <a:noFill/>
                <a:miter lim="800000"/>
                <a:headEnd/>
                <a:tailEnd/>
              </a:ln>
              <a:effectLst>
                <a:outerShdw blurRad="63500" sx="102000" sy="102000" algn="ctr" rotWithShape="0">
                  <a:prstClr val="black">
                    <a:alpha val="40000"/>
                  </a:prstClr>
                </a:outerShdw>
              </a:effectLst>
            </p:spPr>
            <p:txBody>
              <a:bodyPr anchor="ctr"/>
              <a:lstStyle/>
              <a:p>
                <a:pPr algn="ctr">
                  <a:buClr>
                    <a:srgbClr val="FFFFFF"/>
                  </a:buClr>
                  <a:buFont typeface="Arial" pitchFamily="34" charset="0"/>
                  <a:buNone/>
                  <a:defRPr/>
                </a:pPr>
                <a:endParaRPr lang="en-US">
                  <a:solidFill>
                    <a:schemeClr val="accent6"/>
                  </a:solidFill>
                  <a:cs typeface="Arial" pitchFamily="34" charset="0"/>
                  <a:sym typeface="Arial" pitchFamily="34" charset="0"/>
                </a:endParaRPr>
              </a:p>
            </p:txBody>
          </p:sp>
        </p:grpSp>
      </p:grpSp>
      <p:grpSp>
        <p:nvGrpSpPr>
          <p:cNvPr id="34" name="Group 174"/>
          <p:cNvGrpSpPr/>
          <p:nvPr/>
        </p:nvGrpSpPr>
        <p:grpSpPr>
          <a:xfrm>
            <a:off x="715536" y="1193788"/>
            <a:ext cx="7773143" cy="762426"/>
            <a:chOff x="715536" y="1115414"/>
            <a:chExt cx="7773143" cy="762426"/>
          </a:xfrm>
        </p:grpSpPr>
        <p:grpSp>
          <p:nvGrpSpPr>
            <p:cNvPr id="35" name="Group 129"/>
            <p:cNvGrpSpPr/>
            <p:nvPr/>
          </p:nvGrpSpPr>
          <p:grpSpPr>
            <a:xfrm>
              <a:off x="715536" y="1115414"/>
              <a:ext cx="7773143" cy="762426"/>
              <a:chOff x="715536" y="1115414"/>
              <a:chExt cx="7773143" cy="762426"/>
            </a:xfrm>
          </p:grpSpPr>
          <p:grpSp>
            <p:nvGrpSpPr>
              <p:cNvPr id="36" name="Group 76"/>
              <p:cNvGrpSpPr/>
              <p:nvPr/>
            </p:nvGrpSpPr>
            <p:grpSpPr>
              <a:xfrm>
                <a:off x="715536" y="1115414"/>
                <a:ext cx="7773143" cy="762426"/>
                <a:chOff x="715536" y="1115414"/>
                <a:chExt cx="7773143" cy="762426"/>
              </a:xfrm>
            </p:grpSpPr>
            <p:sp>
              <p:nvSpPr>
                <p:cNvPr id="74" name="Rectangle 73"/>
                <p:cNvSpPr/>
                <p:nvPr/>
              </p:nvSpPr>
              <p:spPr>
                <a:xfrm rot="5400000">
                  <a:off x="4425082" y="-2200994"/>
                  <a:ext cx="718013" cy="7409180"/>
                </a:xfrm>
                <a:prstGeom prst="rect">
                  <a:avLst/>
                </a:prstGeom>
                <a:gradFill>
                  <a:gsLst>
                    <a:gs pos="100000">
                      <a:schemeClr val="bg1">
                        <a:lumMod val="65000"/>
                        <a:alpha val="0"/>
                      </a:schemeClr>
                    </a:gs>
                    <a:gs pos="0">
                      <a:schemeClr val="bg1">
                        <a:lumMod val="65000"/>
                        <a:alpha val="75000"/>
                      </a:schemeClr>
                    </a:gs>
                    <a:gs pos="75000">
                      <a:schemeClr val="bg1">
                        <a:lumMod val="65000"/>
                        <a:alpha val="50000"/>
                      </a:schemeClr>
                    </a:gs>
                  </a:gsLst>
                  <a:lin ang="16200000" scaled="0"/>
                </a:gradFill>
                <a:ln w="12700">
                  <a:gradFill flip="none" rotWithShape="1">
                    <a:gsLst>
                      <a:gs pos="0">
                        <a:schemeClr val="bg1">
                          <a:lumMod val="50000"/>
                        </a:schemeClr>
                      </a:gs>
                      <a:gs pos="70000">
                        <a:schemeClr val="bg1">
                          <a:lumMod val="50000"/>
                        </a:schemeClr>
                      </a:gs>
                      <a:gs pos="100000">
                        <a:schemeClr val="accent1">
                          <a:tint val="23500"/>
                          <a:satMod val="160000"/>
                          <a:alpha val="0"/>
                        </a:schemeClr>
                      </a:gs>
                    </a:gsLst>
                    <a:lin ang="162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90000"/>
                    </a:lnSpc>
                    <a:spcBef>
                      <a:spcPts val="0"/>
                    </a:spcBef>
                    <a:spcAft>
                      <a:spcPts val="0"/>
                    </a:spcAft>
                    <a:defRPr/>
                  </a:pPr>
                  <a:endParaRPr lang="en-US" dirty="0">
                    <a:solidFill>
                      <a:schemeClr val="accent6"/>
                    </a:solidFill>
                  </a:endParaRPr>
                </a:p>
              </p:txBody>
            </p:sp>
            <p:sp>
              <p:nvSpPr>
                <p:cNvPr id="73" name="Oval 72"/>
                <p:cNvSpPr/>
                <p:nvPr/>
              </p:nvSpPr>
              <p:spPr>
                <a:xfrm>
                  <a:off x="715536" y="1115414"/>
                  <a:ext cx="762426" cy="762426"/>
                </a:xfrm>
                <a:prstGeom prst="ellipse">
                  <a:avLst/>
                </a:prstGeom>
                <a:gradFill>
                  <a:gsLst>
                    <a:gs pos="0">
                      <a:schemeClr val="accent2"/>
                    </a:gs>
                    <a:gs pos="100000">
                      <a:srgbClr val="0096D6">
                        <a:shade val="100000"/>
                        <a:satMod val="115000"/>
                      </a:srgbClr>
                    </a:gs>
                  </a:gsLst>
                  <a:lin ang="13500000" scaled="1"/>
                </a:gradFill>
                <a:ln w="25400">
                  <a:solidFill>
                    <a:schemeClr val="bg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274320" rIns="0" bIns="0" rtlCol="0" anchor="ctr"/>
                <a:lstStyle/>
                <a:p>
                  <a:pPr algn="ctr"/>
                  <a:endParaRPr lang="en-US" sz="1700" dirty="0">
                    <a:solidFill>
                      <a:schemeClr val="accent6"/>
                    </a:solidFill>
                    <a:effectLst>
                      <a:outerShdw blurRad="177800" algn="ctr" rotWithShape="0">
                        <a:prstClr val="black">
                          <a:alpha val="60000"/>
                        </a:prstClr>
                      </a:outerShdw>
                    </a:effectLst>
                  </a:endParaRPr>
                </a:p>
              </p:txBody>
            </p:sp>
          </p:grpSp>
          <p:sp>
            <p:nvSpPr>
              <p:cNvPr id="95" name="TextBox 94"/>
              <p:cNvSpPr txBox="1"/>
              <p:nvPr/>
            </p:nvSpPr>
            <p:spPr>
              <a:xfrm>
                <a:off x="1706880" y="1198149"/>
                <a:ext cx="6492240" cy="600164"/>
              </a:xfrm>
              <a:prstGeom prst="rect">
                <a:avLst/>
              </a:prstGeom>
              <a:noFill/>
            </p:spPr>
            <p:txBody>
              <a:bodyPr wrap="square" rtlCol="0">
                <a:spAutoFit/>
              </a:bodyPr>
              <a:lstStyle/>
              <a:p>
                <a:r>
                  <a:rPr lang="en-US" dirty="0" smtClean="0">
                    <a:solidFill>
                      <a:schemeClr val="accent6"/>
                    </a:solidFill>
                  </a:rPr>
                  <a:t>Desktop Density and Scalability</a:t>
                </a:r>
                <a:br>
                  <a:rPr lang="en-US" dirty="0" smtClean="0">
                    <a:solidFill>
                      <a:schemeClr val="accent6"/>
                    </a:solidFill>
                  </a:rPr>
                </a:br>
                <a:r>
                  <a:rPr lang="en-US" sz="1500" dirty="0" smtClean="0">
                    <a:solidFill>
                      <a:schemeClr val="accent6"/>
                    </a:solidFill>
                  </a:rPr>
                  <a:t>Great virtual desktop density with linear performance scalability</a:t>
                </a:r>
                <a:endParaRPr lang="en-US" sz="1500" dirty="0">
                  <a:solidFill>
                    <a:schemeClr val="accent6"/>
                  </a:solidFill>
                </a:endParaRPr>
              </a:p>
            </p:txBody>
          </p:sp>
        </p:grpSp>
        <p:grpSp>
          <p:nvGrpSpPr>
            <p:cNvPr id="38" name="Group 112"/>
            <p:cNvGrpSpPr>
              <a:grpSpLocks/>
            </p:cNvGrpSpPr>
            <p:nvPr/>
          </p:nvGrpSpPr>
          <p:grpSpPr bwMode="auto">
            <a:xfrm>
              <a:off x="792837" y="1220540"/>
              <a:ext cx="574676" cy="532098"/>
              <a:chOff x="531" y="3129"/>
              <a:chExt cx="362" cy="332"/>
            </a:xfrm>
            <a:solidFill>
              <a:schemeClr val="bg1"/>
            </a:solidFill>
            <a:effectLst>
              <a:outerShdw blurRad="63500" sx="102000" sy="102000" algn="ctr" rotWithShape="0">
                <a:prstClr val="black">
                  <a:alpha val="40000"/>
                </a:prstClr>
              </a:outerShdw>
            </a:effectLst>
          </p:grpSpPr>
          <p:sp>
            <p:nvSpPr>
              <p:cNvPr id="9" name="Freeform 72"/>
              <p:cNvSpPr>
                <a:spLocks noChangeArrowheads="1"/>
              </p:cNvSpPr>
              <p:nvPr/>
            </p:nvSpPr>
            <p:spPr bwMode="auto">
              <a:xfrm>
                <a:off x="531" y="3190"/>
                <a:ext cx="362" cy="209"/>
              </a:xfrm>
              <a:custGeom>
                <a:avLst/>
                <a:gdLst>
                  <a:gd name="T0" fmla="*/ 0 w 904875"/>
                  <a:gd name="T1" fmla="*/ 0 h 911225"/>
                  <a:gd name="T2" fmla="*/ 0 w 904875"/>
                  <a:gd name="T3" fmla="*/ 0 h 911225"/>
                  <a:gd name="T4" fmla="*/ 0 w 904875"/>
                  <a:gd name="T5" fmla="*/ 0 h 911225"/>
                  <a:gd name="T6" fmla="*/ 0 w 904875"/>
                  <a:gd name="T7" fmla="*/ 0 h 911225"/>
                  <a:gd name="T8" fmla="*/ 0 w 904875"/>
                  <a:gd name="T9" fmla="*/ 0 h 911225"/>
                  <a:gd name="T10" fmla="*/ 0 w 904875"/>
                  <a:gd name="T11" fmla="*/ 0 h 911225"/>
                  <a:gd name="T12" fmla="*/ 0 60000 65536"/>
                  <a:gd name="T13" fmla="*/ 0 60000 65536"/>
                  <a:gd name="T14" fmla="*/ 0 60000 65536"/>
                  <a:gd name="T15" fmla="*/ 0 60000 65536"/>
                  <a:gd name="T16" fmla="*/ 0 60000 65536"/>
                  <a:gd name="T17" fmla="*/ 0 60000 65536"/>
                  <a:gd name="T18" fmla="*/ 0 w 904875"/>
                  <a:gd name="T19" fmla="*/ 0 h 911225"/>
                  <a:gd name="T20" fmla="*/ 904875 w 904875"/>
                  <a:gd name="T21" fmla="*/ 911225 h 911225"/>
                </a:gdLst>
                <a:ahLst/>
                <a:cxnLst>
                  <a:cxn ang="T12">
                    <a:pos x="T0" y="T1"/>
                  </a:cxn>
                  <a:cxn ang="T13">
                    <a:pos x="T2" y="T3"/>
                  </a:cxn>
                  <a:cxn ang="T14">
                    <a:pos x="T4" y="T5"/>
                  </a:cxn>
                  <a:cxn ang="T15">
                    <a:pos x="T6" y="T7"/>
                  </a:cxn>
                  <a:cxn ang="T16">
                    <a:pos x="T8" y="T9"/>
                  </a:cxn>
                  <a:cxn ang="T17">
                    <a:pos x="T10" y="T11"/>
                  </a:cxn>
                </a:cxnLst>
                <a:rect l="T18" t="T19" r="T20" b="T21"/>
                <a:pathLst>
                  <a:path w="904875" h="911225">
                    <a:moveTo>
                      <a:pt x="0" y="911225"/>
                    </a:moveTo>
                    <a:lnTo>
                      <a:pt x="193675" y="749300"/>
                    </a:lnTo>
                    <a:lnTo>
                      <a:pt x="298450" y="844550"/>
                    </a:lnTo>
                    <a:lnTo>
                      <a:pt x="704850" y="127000"/>
                    </a:lnTo>
                    <a:lnTo>
                      <a:pt x="793750" y="187325"/>
                    </a:lnTo>
                    <a:lnTo>
                      <a:pt x="904875" y="0"/>
                    </a:lnTo>
                  </a:path>
                </a:pathLst>
              </a:custGeom>
              <a:noFill/>
              <a:ln w="19050">
                <a:solidFill>
                  <a:schemeClr val="bg1"/>
                </a:solidFill>
                <a:round/>
                <a:headEnd/>
                <a:tailEnd type="triangle" w="med" len="med"/>
              </a:ln>
            </p:spPr>
            <p:txBody>
              <a:bodyPr lIns="82124" tIns="41061" rIns="82124" bIns="41061" anchor="ctr"/>
              <a:lstStyle/>
              <a:p>
                <a:pPr algn="ctr" defTabSz="814388" eaLnBrk="0" hangingPunct="0">
                  <a:lnSpc>
                    <a:spcPct val="90000"/>
                  </a:lnSpc>
                  <a:buClr>
                    <a:srgbClr val="FFFFFF"/>
                  </a:buClr>
                  <a:buFont typeface="Arial" pitchFamily="34" charset="0"/>
                  <a:buNone/>
                </a:pPr>
                <a:endParaRPr lang="en-US">
                  <a:solidFill>
                    <a:schemeClr val="accent6"/>
                  </a:solidFill>
                  <a:cs typeface="Arial" pitchFamily="34" charset="0"/>
                  <a:sym typeface="Arial" pitchFamily="34" charset="0"/>
                </a:endParaRPr>
              </a:p>
            </p:txBody>
          </p:sp>
          <p:sp>
            <p:nvSpPr>
              <p:cNvPr id="10" name="Freeform 6"/>
              <p:cNvSpPr>
                <a:spLocks noEditPoints="1"/>
              </p:cNvSpPr>
              <p:nvPr/>
            </p:nvSpPr>
            <p:spPr bwMode="auto">
              <a:xfrm>
                <a:off x="655" y="3129"/>
                <a:ext cx="145" cy="332"/>
              </a:xfrm>
              <a:custGeom>
                <a:avLst/>
                <a:gdLst>
                  <a:gd name="T0" fmla="*/ 0 w 992"/>
                  <a:gd name="T1" fmla="*/ 2256 h 2256"/>
                  <a:gd name="T2" fmla="*/ 328 w 992"/>
                  <a:gd name="T3" fmla="*/ 1923 h 2256"/>
                  <a:gd name="T4" fmla="*/ 664 w 992"/>
                  <a:gd name="T5" fmla="*/ 2256 h 2256"/>
                  <a:gd name="T6" fmla="*/ 992 w 992"/>
                  <a:gd name="T7" fmla="*/ 0 h 2256"/>
                  <a:gd name="T8" fmla="*/ 295 w 992"/>
                  <a:gd name="T9" fmla="*/ 1718 h 2256"/>
                  <a:gd name="T10" fmla="*/ 130 w 992"/>
                  <a:gd name="T11" fmla="*/ 1550 h 2256"/>
                  <a:gd name="T12" fmla="*/ 295 w 992"/>
                  <a:gd name="T13" fmla="*/ 1718 h 2256"/>
                  <a:gd name="T14" fmla="*/ 130 w 992"/>
                  <a:gd name="T15" fmla="*/ 1436 h 2256"/>
                  <a:gd name="T16" fmla="*/ 295 w 992"/>
                  <a:gd name="T17" fmla="*/ 1269 h 2256"/>
                  <a:gd name="T18" fmla="*/ 295 w 992"/>
                  <a:gd name="T19" fmla="*/ 1153 h 2256"/>
                  <a:gd name="T20" fmla="*/ 130 w 992"/>
                  <a:gd name="T21" fmla="*/ 987 h 2256"/>
                  <a:gd name="T22" fmla="*/ 295 w 992"/>
                  <a:gd name="T23" fmla="*/ 1153 h 2256"/>
                  <a:gd name="T24" fmla="*/ 130 w 992"/>
                  <a:gd name="T25" fmla="*/ 872 h 2256"/>
                  <a:gd name="T26" fmla="*/ 295 w 992"/>
                  <a:gd name="T27" fmla="*/ 704 h 2256"/>
                  <a:gd name="T28" fmla="*/ 295 w 992"/>
                  <a:gd name="T29" fmla="*/ 591 h 2256"/>
                  <a:gd name="T30" fmla="*/ 130 w 992"/>
                  <a:gd name="T31" fmla="*/ 423 h 2256"/>
                  <a:gd name="T32" fmla="*/ 295 w 992"/>
                  <a:gd name="T33" fmla="*/ 591 h 2256"/>
                  <a:gd name="T34" fmla="*/ 130 w 992"/>
                  <a:gd name="T35" fmla="*/ 307 h 2256"/>
                  <a:gd name="T36" fmla="*/ 295 w 992"/>
                  <a:gd name="T37" fmla="*/ 142 h 2256"/>
                  <a:gd name="T38" fmla="*/ 579 w 992"/>
                  <a:gd name="T39" fmla="*/ 1718 h 2256"/>
                  <a:gd name="T40" fmla="*/ 413 w 992"/>
                  <a:gd name="T41" fmla="*/ 1550 h 2256"/>
                  <a:gd name="T42" fmla="*/ 579 w 992"/>
                  <a:gd name="T43" fmla="*/ 1718 h 2256"/>
                  <a:gd name="T44" fmla="*/ 413 w 992"/>
                  <a:gd name="T45" fmla="*/ 1436 h 2256"/>
                  <a:gd name="T46" fmla="*/ 579 w 992"/>
                  <a:gd name="T47" fmla="*/ 1269 h 2256"/>
                  <a:gd name="T48" fmla="*/ 579 w 992"/>
                  <a:gd name="T49" fmla="*/ 1153 h 2256"/>
                  <a:gd name="T50" fmla="*/ 413 w 992"/>
                  <a:gd name="T51" fmla="*/ 987 h 2256"/>
                  <a:gd name="T52" fmla="*/ 579 w 992"/>
                  <a:gd name="T53" fmla="*/ 1153 h 2256"/>
                  <a:gd name="T54" fmla="*/ 413 w 992"/>
                  <a:gd name="T55" fmla="*/ 872 h 2256"/>
                  <a:gd name="T56" fmla="*/ 579 w 992"/>
                  <a:gd name="T57" fmla="*/ 704 h 2256"/>
                  <a:gd name="T58" fmla="*/ 579 w 992"/>
                  <a:gd name="T59" fmla="*/ 591 h 2256"/>
                  <a:gd name="T60" fmla="*/ 413 w 992"/>
                  <a:gd name="T61" fmla="*/ 423 h 2256"/>
                  <a:gd name="T62" fmla="*/ 579 w 992"/>
                  <a:gd name="T63" fmla="*/ 591 h 2256"/>
                  <a:gd name="T64" fmla="*/ 413 w 992"/>
                  <a:gd name="T65" fmla="*/ 307 h 2256"/>
                  <a:gd name="T66" fmla="*/ 579 w 992"/>
                  <a:gd name="T67" fmla="*/ 142 h 2256"/>
                  <a:gd name="T68" fmla="*/ 862 w 992"/>
                  <a:gd name="T69" fmla="*/ 1718 h 2256"/>
                  <a:gd name="T70" fmla="*/ 697 w 992"/>
                  <a:gd name="T71" fmla="*/ 1550 h 2256"/>
                  <a:gd name="T72" fmla="*/ 862 w 992"/>
                  <a:gd name="T73" fmla="*/ 1718 h 2256"/>
                  <a:gd name="T74" fmla="*/ 697 w 992"/>
                  <a:gd name="T75" fmla="*/ 1436 h 2256"/>
                  <a:gd name="T76" fmla="*/ 862 w 992"/>
                  <a:gd name="T77" fmla="*/ 1269 h 2256"/>
                  <a:gd name="T78" fmla="*/ 862 w 992"/>
                  <a:gd name="T79" fmla="*/ 1153 h 2256"/>
                  <a:gd name="T80" fmla="*/ 697 w 992"/>
                  <a:gd name="T81" fmla="*/ 987 h 2256"/>
                  <a:gd name="T82" fmla="*/ 862 w 992"/>
                  <a:gd name="T83" fmla="*/ 1153 h 2256"/>
                  <a:gd name="T84" fmla="*/ 697 w 992"/>
                  <a:gd name="T85" fmla="*/ 872 h 2256"/>
                  <a:gd name="T86" fmla="*/ 862 w 992"/>
                  <a:gd name="T87" fmla="*/ 704 h 2256"/>
                  <a:gd name="T88" fmla="*/ 862 w 992"/>
                  <a:gd name="T89" fmla="*/ 591 h 2256"/>
                  <a:gd name="T90" fmla="*/ 697 w 992"/>
                  <a:gd name="T91" fmla="*/ 423 h 2256"/>
                  <a:gd name="T92" fmla="*/ 862 w 992"/>
                  <a:gd name="T93" fmla="*/ 591 h 2256"/>
                  <a:gd name="T94" fmla="*/ 697 w 992"/>
                  <a:gd name="T95" fmla="*/ 307 h 2256"/>
                  <a:gd name="T96" fmla="*/ 862 w 992"/>
                  <a:gd name="T97" fmla="*/ 142 h 22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92"/>
                  <a:gd name="T148" fmla="*/ 0 h 2256"/>
                  <a:gd name="T149" fmla="*/ 992 w 992"/>
                  <a:gd name="T150" fmla="*/ 2256 h 225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92" h="2256">
                    <a:moveTo>
                      <a:pt x="0" y="0"/>
                    </a:moveTo>
                    <a:lnTo>
                      <a:pt x="0" y="2256"/>
                    </a:lnTo>
                    <a:lnTo>
                      <a:pt x="328" y="2256"/>
                    </a:lnTo>
                    <a:lnTo>
                      <a:pt x="328" y="1923"/>
                    </a:lnTo>
                    <a:lnTo>
                      <a:pt x="664" y="1923"/>
                    </a:lnTo>
                    <a:lnTo>
                      <a:pt x="664" y="2256"/>
                    </a:lnTo>
                    <a:lnTo>
                      <a:pt x="992" y="2256"/>
                    </a:lnTo>
                    <a:lnTo>
                      <a:pt x="992" y="0"/>
                    </a:lnTo>
                    <a:lnTo>
                      <a:pt x="0" y="0"/>
                    </a:lnTo>
                    <a:close/>
                    <a:moveTo>
                      <a:pt x="295" y="1718"/>
                    </a:moveTo>
                    <a:lnTo>
                      <a:pt x="130" y="1718"/>
                    </a:lnTo>
                    <a:lnTo>
                      <a:pt x="130" y="1550"/>
                    </a:lnTo>
                    <a:lnTo>
                      <a:pt x="295" y="1550"/>
                    </a:lnTo>
                    <a:lnTo>
                      <a:pt x="295" y="1718"/>
                    </a:lnTo>
                    <a:close/>
                    <a:moveTo>
                      <a:pt x="295" y="1436"/>
                    </a:moveTo>
                    <a:lnTo>
                      <a:pt x="130" y="1436"/>
                    </a:lnTo>
                    <a:lnTo>
                      <a:pt x="130" y="1269"/>
                    </a:lnTo>
                    <a:lnTo>
                      <a:pt x="295" y="1269"/>
                    </a:lnTo>
                    <a:lnTo>
                      <a:pt x="295" y="1436"/>
                    </a:lnTo>
                    <a:close/>
                    <a:moveTo>
                      <a:pt x="295" y="1153"/>
                    </a:moveTo>
                    <a:lnTo>
                      <a:pt x="130" y="1153"/>
                    </a:lnTo>
                    <a:lnTo>
                      <a:pt x="130" y="987"/>
                    </a:lnTo>
                    <a:lnTo>
                      <a:pt x="295" y="987"/>
                    </a:lnTo>
                    <a:lnTo>
                      <a:pt x="295" y="1153"/>
                    </a:lnTo>
                    <a:close/>
                    <a:moveTo>
                      <a:pt x="295" y="872"/>
                    </a:moveTo>
                    <a:lnTo>
                      <a:pt x="130" y="872"/>
                    </a:lnTo>
                    <a:lnTo>
                      <a:pt x="130" y="704"/>
                    </a:lnTo>
                    <a:lnTo>
                      <a:pt x="295" y="704"/>
                    </a:lnTo>
                    <a:lnTo>
                      <a:pt x="295" y="872"/>
                    </a:lnTo>
                    <a:close/>
                    <a:moveTo>
                      <a:pt x="295" y="591"/>
                    </a:moveTo>
                    <a:lnTo>
                      <a:pt x="130" y="591"/>
                    </a:lnTo>
                    <a:lnTo>
                      <a:pt x="130" y="423"/>
                    </a:lnTo>
                    <a:lnTo>
                      <a:pt x="295" y="423"/>
                    </a:lnTo>
                    <a:lnTo>
                      <a:pt x="295" y="591"/>
                    </a:lnTo>
                    <a:close/>
                    <a:moveTo>
                      <a:pt x="295" y="307"/>
                    </a:moveTo>
                    <a:lnTo>
                      <a:pt x="130" y="307"/>
                    </a:lnTo>
                    <a:lnTo>
                      <a:pt x="130" y="142"/>
                    </a:lnTo>
                    <a:lnTo>
                      <a:pt x="295" y="142"/>
                    </a:lnTo>
                    <a:lnTo>
                      <a:pt x="295" y="307"/>
                    </a:lnTo>
                    <a:close/>
                    <a:moveTo>
                      <a:pt x="579" y="1718"/>
                    </a:moveTo>
                    <a:lnTo>
                      <a:pt x="413" y="1718"/>
                    </a:lnTo>
                    <a:lnTo>
                      <a:pt x="413" y="1550"/>
                    </a:lnTo>
                    <a:lnTo>
                      <a:pt x="579" y="1550"/>
                    </a:lnTo>
                    <a:lnTo>
                      <a:pt x="579" y="1718"/>
                    </a:lnTo>
                    <a:close/>
                    <a:moveTo>
                      <a:pt x="579" y="1436"/>
                    </a:moveTo>
                    <a:lnTo>
                      <a:pt x="413" y="1436"/>
                    </a:lnTo>
                    <a:lnTo>
                      <a:pt x="413" y="1269"/>
                    </a:lnTo>
                    <a:lnTo>
                      <a:pt x="579" y="1269"/>
                    </a:lnTo>
                    <a:lnTo>
                      <a:pt x="579" y="1436"/>
                    </a:lnTo>
                    <a:close/>
                    <a:moveTo>
                      <a:pt x="579" y="1153"/>
                    </a:moveTo>
                    <a:lnTo>
                      <a:pt x="413" y="1153"/>
                    </a:lnTo>
                    <a:lnTo>
                      <a:pt x="413" y="987"/>
                    </a:lnTo>
                    <a:lnTo>
                      <a:pt x="579" y="987"/>
                    </a:lnTo>
                    <a:lnTo>
                      <a:pt x="579" y="1153"/>
                    </a:lnTo>
                    <a:close/>
                    <a:moveTo>
                      <a:pt x="579" y="872"/>
                    </a:moveTo>
                    <a:lnTo>
                      <a:pt x="413" y="872"/>
                    </a:lnTo>
                    <a:lnTo>
                      <a:pt x="413" y="704"/>
                    </a:lnTo>
                    <a:lnTo>
                      <a:pt x="579" y="704"/>
                    </a:lnTo>
                    <a:lnTo>
                      <a:pt x="579" y="872"/>
                    </a:lnTo>
                    <a:close/>
                    <a:moveTo>
                      <a:pt x="579" y="591"/>
                    </a:moveTo>
                    <a:lnTo>
                      <a:pt x="413" y="591"/>
                    </a:lnTo>
                    <a:lnTo>
                      <a:pt x="413" y="423"/>
                    </a:lnTo>
                    <a:lnTo>
                      <a:pt x="579" y="423"/>
                    </a:lnTo>
                    <a:lnTo>
                      <a:pt x="579" y="591"/>
                    </a:lnTo>
                    <a:close/>
                    <a:moveTo>
                      <a:pt x="579" y="307"/>
                    </a:moveTo>
                    <a:lnTo>
                      <a:pt x="413" y="307"/>
                    </a:lnTo>
                    <a:lnTo>
                      <a:pt x="413" y="142"/>
                    </a:lnTo>
                    <a:lnTo>
                      <a:pt x="579" y="142"/>
                    </a:lnTo>
                    <a:lnTo>
                      <a:pt x="579" y="307"/>
                    </a:lnTo>
                    <a:close/>
                    <a:moveTo>
                      <a:pt x="862" y="1718"/>
                    </a:moveTo>
                    <a:lnTo>
                      <a:pt x="697" y="1718"/>
                    </a:lnTo>
                    <a:lnTo>
                      <a:pt x="697" y="1550"/>
                    </a:lnTo>
                    <a:lnTo>
                      <a:pt x="862" y="1550"/>
                    </a:lnTo>
                    <a:lnTo>
                      <a:pt x="862" y="1718"/>
                    </a:lnTo>
                    <a:close/>
                    <a:moveTo>
                      <a:pt x="862" y="1436"/>
                    </a:moveTo>
                    <a:lnTo>
                      <a:pt x="697" y="1436"/>
                    </a:lnTo>
                    <a:lnTo>
                      <a:pt x="697" y="1269"/>
                    </a:lnTo>
                    <a:lnTo>
                      <a:pt x="862" y="1269"/>
                    </a:lnTo>
                    <a:lnTo>
                      <a:pt x="862" y="1436"/>
                    </a:lnTo>
                    <a:close/>
                    <a:moveTo>
                      <a:pt x="862" y="1153"/>
                    </a:moveTo>
                    <a:lnTo>
                      <a:pt x="697" y="1153"/>
                    </a:lnTo>
                    <a:lnTo>
                      <a:pt x="697" y="987"/>
                    </a:lnTo>
                    <a:lnTo>
                      <a:pt x="862" y="987"/>
                    </a:lnTo>
                    <a:lnTo>
                      <a:pt x="862" y="1153"/>
                    </a:lnTo>
                    <a:close/>
                    <a:moveTo>
                      <a:pt x="862" y="872"/>
                    </a:moveTo>
                    <a:lnTo>
                      <a:pt x="697" y="872"/>
                    </a:lnTo>
                    <a:lnTo>
                      <a:pt x="697" y="704"/>
                    </a:lnTo>
                    <a:lnTo>
                      <a:pt x="862" y="704"/>
                    </a:lnTo>
                    <a:lnTo>
                      <a:pt x="862" y="872"/>
                    </a:lnTo>
                    <a:close/>
                    <a:moveTo>
                      <a:pt x="862" y="591"/>
                    </a:moveTo>
                    <a:lnTo>
                      <a:pt x="697" y="591"/>
                    </a:lnTo>
                    <a:lnTo>
                      <a:pt x="697" y="423"/>
                    </a:lnTo>
                    <a:lnTo>
                      <a:pt x="862" y="423"/>
                    </a:lnTo>
                    <a:lnTo>
                      <a:pt x="862" y="591"/>
                    </a:lnTo>
                    <a:close/>
                    <a:moveTo>
                      <a:pt x="862" y="307"/>
                    </a:moveTo>
                    <a:lnTo>
                      <a:pt x="697" y="307"/>
                    </a:lnTo>
                    <a:lnTo>
                      <a:pt x="697" y="142"/>
                    </a:lnTo>
                    <a:lnTo>
                      <a:pt x="862" y="142"/>
                    </a:lnTo>
                    <a:lnTo>
                      <a:pt x="862" y="307"/>
                    </a:lnTo>
                    <a:close/>
                  </a:path>
                </a:pathLst>
              </a:custGeom>
              <a:grpFill/>
              <a:ln w="25400">
                <a:noFill/>
                <a:miter lim="800000"/>
                <a:headEnd/>
                <a:tailEnd/>
              </a:ln>
              <a:effectLst>
                <a:outerShdw blurRad="63500" sx="102000" sy="102000" algn="ctr" rotWithShape="0">
                  <a:prstClr val="black">
                    <a:alpha val="40000"/>
                  </a:prstClr>
                </a:outerShdw>
              </a:effectLst>
            </p:spPr>
            <p:txBody>
              <a:bodyPr anchor="ctr"/>
              <a:lstStyle/>
              <a:p>
                <a:pPr algn="ctr">
                  <a:buClr>
                    <a:srgbClr val="FFFFFF"/>
                  </a:buClr>
                  <a:buFont typeface="Arial" pitchFamily="34" charset="0"/>
                  <a:buNone/>
                  <a:defRPr/>
                </a:pPr>
                <a:endParaRPr lang="en-US">
                  <a:solidFill>
                    <a:schemeClr val="accent6"/>
                  </a:solidFill>
                  <a:cs typeface="Arial" pitchFamily="34" charset="0"/>
                  <a:sym typeface="Arial" pitchFamily="34" charset="0"/>
                </a:endParaRPr>
              </a:p>
            </p:txBody>
          </p:sp>
        </p:grpSp>
      </p:grpSp>
      <p:grpSp>
        <p:nvGrpSpPr>
          <p:cNvPr id="39" name="Group 172"/>
          <p:cNvGrpSpPr/>
          <p:nvPr/>
        </p:nvGrpSpPr>
        <p:grpSpPr>
          <a:xfrm>
            <a:off x="715536" y="2879052"/>
            <a:ext cx="7773143" cy="762426"/>
            <a:chOff x="715536" y="2880152"/>
            <a:chExt cx="7773143" cy="762426"/>
          </a:xfrm>
        </p:grpSpPr>
        <p:grpSp>
          <p:nvGrpSpPr>
            <p:cNvPr id="40" name="Group 127"/>
            <p:cNvGrpSpPr/>
            <p:nvPr/>
          </p:nvGrpSpPr>
          <p:grpSpPr>
            <a:xfrm>
              <a:off x="715536" y="2880152"/>
              <a:ext cx="7773143" cy="762426"/>
              <a:chOff x="715536" y="2880152"/>
              <a:chExt cx="7773143" cy="762426"/>
            </a:xfrm>
          </p:grpSpPr>
          <p:grpSp>
            <p:nvGrpSpPr>
              <p:cNvPr id="41" name="Group 77"/>
              <p:cNvGrpSpPr/>
              <p:nvPr/>
            </p:nvGrpSpPr>
            <p:grpSpPr>
              <a:xfrm>
                <a:off x="715536" y="2880152"/>
                <a:ext cx="7773143" cy="762426"/>
                <a:chOff x="715536" y="1115414"/>
                <a:chExt cx="7773143" cy="762426"/>
              </a:xfrm>
            </p:grpSpPr>
            <p:sp>
              <p:nvSpPr>
                <p:cNvPr id="79" name="Rectangle 78"/>
                <p:cNvSpPr/>
                <p:nvPr/>
              </p:nvSpPr>
              <p:spPr>
                <a:xfrm rot="5400000">
                  <a:off x="4425082" y="-2200994"/>
                  <a:ext cx="718013" cy="7409180"/>
                </a:xfrm>
                <a:prstGeom prst="rect">
                  <a:avLst/>
                </a:prstGeom>
                <a:gradFill>
                  <a:gsLst>
                    <a:gs pos="100000">
                      <a:schemeClr val="bg1">
                        <a:lumMod val="65000"/>
                        <a:alpha val="0"/>
                      </a:schemeClr>
                    </a:gs>
                    <a:gs pos="0">
                      <a:schemeClr val="bg1">
                        <a:lumMod val="65000"/>
                        <a:alpha val="75000"/>
                      </a:schemeClr>
                    </a:gs>
                    <a:gs pos="75000">
                      <a:schemeClr val="bg1">
                        <a:lumMod val="65000"/>
                        <a:alpha val="50000"/>
                      </a:schemeClr>
                    </a:gs>
                  </a:gsLst>
                  <a:lin ang="16200000" scaled="0"/>
                </a:gradFill>
                <a:ln w="12700">
                  <a:gradFill flip="none" rotWithShape="1">
                    <a:gsLst>
                      <a:gs pos="0">
                        <a:schemeClr val="bg1">
                          <a:lumMod val="50000"/>
                        </a:schemeClr>
                      </a:gs>
                      <a:gs pos="70000">
                        <a:schemeClr val="bg1">
                          <a:lumMod val="50000"/>
                        </a:schemeClr>
                      </a:gs>
                      <a:gs pos="100000">
                        <a:schemeClr val="accent1">
                          <a:tint val="23500"/>
                          <a:satMod val="160000"/>
                          <a:alpha val="0"/>
                        </a:schemeClr>
                      </a:gs>
                    </a:gsLst>
                    <a:lin ang="162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90000"/>
                    </a:lnSpc>
                    <a:spcBef>
                      <a:spcPts val="0"/>
                    </a:spcBef>
                    <a:spcAft>
                      <a:spcPts val="0"/>
                    </a:spcAft>
                    <a:defRPr/>
                  </a:pPr>
                  <a:endParaRPr lang="en-US" dirty="0">
                    <a:solidFill>
                      <a:schemeClr val="accent6"/>
                    </a:solidFill>
                  </a:endParaRPr>
                </a:p>
              </p:txBody>
            </p:sp>
            <p:sp>
              <p:nvSpPr>
                <p:cNvPr id="80" name="Oval 79"/>
                <p:cNvSpPr/>
                <p:nvPr/>
              </p:nvSpPr>
              <p:spPr>
                <a:xfrm>
                  <a:off x="715536" y="1115414"/>
                  <a:ext cx="762426" cy="762426"/>
                </a:xfrm>
                <a:prstGeom prst="ellipse">
                  <a:avLst/>
                </a:prstGeom>
                <a:gradFill>
                  <a:gsLst>
                    <a:gs pos="0">
                      <a:schemeClr val="accent2"/>
                    </a:gs>
                    <a:gs pos="100000">
                      <a:srgbClr val="0096D6">
                        <a:shade val="100000"/>
                        <a:satMod val="115000"/>
                      </a:srgbClr>
                    </a:gs>
                  </a:gsLst>
                  <a:lin ang="13500000" scaled="1"/>
                </a:gradFill>
                <a:ln w="25400">
                  <a:solidFill>
                    <a:schemeClr val="bg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274320" rIns="0" bIns="0" rtlCol="0" anchor="ctr"/>
                <a:lstStyle/>
                <a:p>
                  <a:pPr algn="ctr"/>
                  <a:endParaRPr lang="en-US" sz="1700" dirty="0">
                    <a:solidFill>
                      <a:schemeClr val="accent6"/>
                    </a:solidFill>
                    <a:effectLst>
                      <a:outerShdw blurRad="177800" algn="ctr" rotWithShape="0">
                        <a:prstClr val="black">
                          <a:alpha val="60000"/>
                        </a:prstClr>
                      </a:outerShdw>
                    </a:effectLst>
                  </a:endParaRPr>
                </a:p>
              </p:txBody>
            </p:sp>
          </p:grpSp>
          <p:sp>
            <p:nvSpPr>
              <p:cNvPr id="97" name="TextBox 96"/>
              <p:cNvSpPr txBox="1"/>
              <p:nvPr/>
            </p:nvSpPr>
            <p:spPr>
              <a:xfrm>
                <a:off x="1706880" y="3066633"/>
                <a:ext cx="6492240" cy="369332"/>
              </a:xfrm>
              <a:prstGeom prst="rect">
                <a:avLst/>
              </a:prstGeom>
              <a:noFill/>
            </p:spPr>
            <p:txBody>
              <a:bodyPr wrap="square" rtlCol="0">
                <a:spAutoFit/>
              </a:bodyPr>
              <a:lstStyle/>
              <a:p>
                <a:r>
                  <a:rPr lang="en-US" dirty="0" smtClean="0">
                    <a:solidFill>
                      <a:schemeClr val="accent6"/>
                    </a:solidFill>
                  </a:rPr>
                  <a:t>Networking Visibility and Security to Virtual Desktops</a:t>
                </a:r>
                <a:endParaRPr lang="en-US" sz="1500" dirty="0">
                  <a:solidFill>
                    <a:schemeClr val="accent6"/>
                  </a:solidFill>
                </a:endParaRPr>
              </a:p>
            </p:txBody>
          </p:sp>
        </p:grpSp>
        <p:grpSp>
          <p:nvGrpSpPr>
            <p:cNvPr id="42" name="Group 171"/>
            <p:cNvGrpSpPr/>
            <p:nvPr/>
          </p:nvGrpSpPr>
          <p:grpSpPr>
            <a:xfrm>
              <a:off x="846277" y="2961735"/>
              <a:ext cx="536501" cy="583241"/>
              <a:chOff x="846277" y="2961735"/>
              <a:chExt cx="536501" cy="583241"/>
            </a:xfrm>
            <a:effectLst>
              <a:outerShdw blurRad="63500" sx="102000" sy="102000" algn="ctr" rotWithShape="0">
                <a:prstClr val="black">
                  <a:alpha val="40000"/>
                </a:prstClr>
              </a:outerShdw>
            </a:effectLst>
          </p:grpSpPr>
          <p:grpSp>
            <p:nvGrpSpPr>
              <p:cNvPr id="43" name="Group 161"/>
              <p:cNvGrpSpPr/>
              <p:nvPr/>
            </p:nvGrpSpPr>
            <p:grpSpPr>
              <a:xfrm>
                <a:off x="943155" y="2961735"/>
                <a:ext cx="304800" cy="304800"/>
                <a:chOff x="960408" y="2961735"/>
                <a:chExt cx="304800" cy="304800"/>
              </a:xfrm>
            </p:grpSpPr>
            <p:sp>
              <p:nvSpPr>
                <p:cNvPr id="160" name="Freeform 93"/>
                <p:cNvSpPr>
                  <a:spLocks noEditPoints="1"/>
                </p:cNvSpPr>
                <p:nvPr/>
              </p:nvSpPr>
              <p:spPr bwMode="auto">
                <a:xfrm>
                  <a:off x="1044118" y="3006256"/>
                  <a:ext cx="140577" cy="194026"/>
                </a:xfrm>
                <a:custGeom>
                  <a:avLst/>
                  <a:gdLst/>
                  <a:ahLst/>
                  <a:cxnLst>
                    <a:cxn ang="0">
                      <a:pos x="54" y="54"/>
                    </a:cxn>
                    <a:cxn ang="0">
                      <a:pos x="81" y="27"/>
                    </a:cxn>
                    <a:cxn ang="0">
                      <a:pos x="107" y="54"/>
                    </a:cxn>
                    <a:cxn ang="0">
                      <a:pos x="107" y="75"/>
                    </a:cxn>
                    <a:cxn ang="0">
                      <a:pos x="135" y="75"/>
                    </a:cxn>
                    <a:cxn ang="0">
                      <a:pos x="135" y="54"/>
                    </a:cxn>
                    <a:cxn ang="0">
                      <a:pos x="81" y="0"/>
                    </a:cxn>
                    <a:cxn ang="0">
                      <a:pos x="27" y="54"/>
                    </a:cxn>
                    <a:cxn ang="0">
                      <a:pos x="27" y="75"/>
                    </a:cxn>
                    <a:cxn ang="0">
                      <a:pos x="54" y="75"/>
                    </a:cxn>
                    <a:cxn ang="0">
                      <a:pos x="54" y="54"/>
                    </a:cxn>
                    <a:cxn ang="0">
                      <a:pos x="145" y="87"/>
                    </a:cxn>
                    <a:cxn ang="0">
                      <a:pos x="17" y="87"/>
                    </a:cxn>
                    <a:cxn ang="0">
                      <a:pos x="0" y="104"/>
                    </a:cxn>
                    <a:cxn ang="0">
                      <a:pos x="0" y="206"/>
                    </a:cxn>
                    <a:cxn ang="0">
                      <a:pos x="17" y="222"/>
                    </a:cxn>
                    <a:cxn ang="0">
                      <a:pos x="145" y="222"/>
                    </a:cxn>
                    <a:cxn ang="0">
                      <a:pos x="161" y="206"/>
                    </a:cxn>
                    <a:cxn ang="0">
                      <a:pos x="161" y="104"/>
                    </a:cxn>
                    <a:cxn ang="0">
                      <a:pos x="145" y="87"/>
                    </a:cxn>
                    <a:cxn ang="0">
                      <a:pos x="95" y="170"/>
                    </a:cxn>
                    <a:cxn ang="0">
                      <a:pos x="81" y="182"/>
                    </a:cxn>
                    <a:cxn ang="0">
                      <a:pos x="67" y="170"/>
                    </a:cxn>
                    <a:cxn ang="0">
                      <a:pos x="67" y="131"/>
                    </a:cxn>
                    <a:cxn ang="0">
                      <a:pos x="81" y="118"/>
                    </a:cxn>
                    <a:cxn ang="0">
                      <a:pos x="95" y="131"/>
                    </a:cxn>
                    <a:cxn ang="0">
                      <a:pos x="95" y="170"/>
                    </a:cxn>
                  </a:cxnLst>
                  <a:rect l="0" t="0" r="r" b="b"/>
                  <a:pathLst>
                    <a:path w="161" h="222">
                      <a:moveTo>
                        <a:pt x="54" y="54"/>
                      </a:moveTo>
                      <a:cubicBezTo>
                        <a:pt x="54" y="39"/>
                        <a:pt x="66" y="27"/>
                        <a:pt x="81" y="27"/>
                      </a:cubicBezTo>
                      <a:cubicBezTo>
                        <a:pt x="95" y="27"/>
                        <a:pt x="107" y="39"/>
                        <a:pt x="107" y="54"/>
                      </a:cubicBezTo>
                      <a:cubicBezTo>
                        <a:pt x="107" y="75"/>
                        <a:pt x="107" y="75"/>
                        <a:pt x="107" y="75"/>
                      </a:cubicBezTo>
                      <a:cubicBezTo>
                        <a:pt x="135" y="75"/>
                        <a:pt x="135" y="75"/>
                        <a:pt x="135" y="75"/>
                      </a:cubicBezTo>
                      <a:cubicBezTo>
                        <a:pt x="135" y="54"/>
                        <a:pt x="135" y="54"/>
                        <a:pt x="135" y="54"/>
                      </a:cubicBezTo>
                      <a:cubicBezTo>
                        <a:pt x="135" y="24"/>
                        <a:pt x="111" y="0"/>
                        <a:pt x="81" y="0"/>
                      </a:cubicBezTo>
                      <a:cubicBezTo>
                        <a:pt x="51" y="0"/>
                        <a:pt x="27" y="24"/>
                        <a:pt x="27" y="54"/>
                      </a:cubicBezTo>
                      <a:cubicBezTo>
                        <a:pt x="27" y="75"/>
                        <a:pt x="27" y="75"/>
                        <a:pt x="27" y="75"/>
                      </a:cubicBezTo>
                      <a:cubicBezTo>
                        <a:pt x="54" y="75"/>
                        <a:pt x="54" y="75"/>
                        <a:pt x="54" y="75"/>
                      </a:cubicBezTo>
                      <a:lnTo>
                        <a:pt x="54" y="54"/>
                      </a:lnTo>
                      <a:close/>
                      <a:moveTo>
                        <a:pt x="145" y="87"/>
                      </a:moveTo>
                      <a:cubicBezTo>
                        <a:pt x="17" y="87"/>
                        <a:pt x="17" y="87"/>
                        <a:pt x="17" y="87"/>
                      </a:cubicBezTo>
                      <a:cubicBezTo>
                        <a:pt x="8" y="87"/>
                        <a:pt x="0" y="95"/>
                        <a:pt x="0" y="104"/>
                      </a:cubicBezTo>
                      <a:cubicBezTo>
                        <a:pt x="0" y="206"/>
                        <a:pt x="0" y="206"/>
                        <a:pt x="0" y="206"/>
                      </a:cubicBezTo>
                      <a:cubicBezTo>
                        <a:pt x="0" y="215"/>
                        <a:pt x="8" y="222"/>
                        <a:pt x="17" y="222"/>
                      </a:cubicBezTo>
                      <a:cubicBezTo>
                        <a:pt x="145" y="222"/>
                        <a:pt x="145" y="222"/>
                        <a:pt x="145" y="222"/>
                      </a:cubicBezTo>
                      <a:cubicBezTo>
                        <a:pt x="154" y="222"/>
                        <a:pt x="161" y="215"/>
                        <a:pt x="161" y="206"/>
                      </a:cubicBezTo>
                      <a:cubicBezTo>
                        <a:pt x="161" y="104"/>
                        <a:pt x="161" y="104"/>
                        <a:pt x="161" y="104"/>
                      </a:cubicBezTo>
                      <a:cubicBezTo>
                        <a:pt x="161" y="95"/>
                        <a:pt x="154" y="87"/>
                        <a:pt x="145" y="87"/>
                      </a:cubicBezTo>
                      <a:close/>
                      <a:moveTo>
                        <a:pt x="95" y="170"/>
                      </a:moveTo>
                      <a:cubicBezTo>
                        <a:pt x="95" y="177"/>
                        <a:pt x="88" y="182"/>
                        <a:pt x="81" y="182"/>
                      </a:cubicBezTo>
                      <a:cubicBezTo>
                        <a:pt x="73" y="182"/>
                        <a:pt x="67" y="177"/>
                        <a:pt x="67" y="170"/>
                      </a:cubicBezTo>
                      <a:cubicBezTo>
                        <a:pt x="67" y="131"/>
                        <a:pt x="67" y="131"/>
                        <a:pt x="67" y="131"/>
                      </a:cubicBezTo>
                      <a:cubicBezTo>
                        <a:pt x="67" y="124"/>
                        <a:pt x="73" y="118"/>
                        <a:pt x="81" y="118"/>
                      </a:cubicBezTo>
                      <a:cubicBezTo>
                        <a:pt x="88" y="118"/>
                        <a:pt x="95" y="124"/>
                        <a:pt x="95" y="131"/>
                      </a:cubicBezTo>
                      <a:lnTo>
                        <a:pt x="95" y="170"/>
                      </a:lnTo>
                      <a:close/>
                    </a:path>
                  </a:pathLst>
                </a:custGeom>
                <a:solidFill>
                  <a:schemeClr val="bg1"/>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a:solidFill>
                      <a:schemeClr val="accent6"/>
                    </a:solidFill>
                  </a:endParaRPr>
                </a:p>
              </p:txBody>
            </p:sp>
            <p:sp>
              <p:nvSpPr>
                <p:cNvPr id="161" name="Oval 160"/>
                <p:cNvSpPr/>
                <p:nvPr/>
              </p:nvSpPr>
              <p:spPr>
                <a:xfrm>
                  <a:off x="960408" y="2961735"/>
                  <a:ext cx="304800" cy="304800"/>
                </a:xfrm>
                <a:prstGeom prst="ellipse">
                  <a:avLst/>
                </a:prstGeom>
                <a:no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accent6"/>
                    </a:solidFill>
                  </a:endParaRPr>
                </a:p>
              </p:txBody>
            </p:sp>
          </p:grpSp>
          <p:sp>
            <p:nvSpPr>
              <p:cNvPr id="165" name="Freeform 164"/>
              <p:cNvSpPr/>
              <p:nvPr/>
            </p:nvSpPr>
            <p:spPr>
              <a:xfrm>
                <a:off x="900721" y="3321846"/>
                <a:ext cx="482057" cy="223130"/>
              </a:xfrm>
              <a:custGeom>
                <a:avLst/>
                <a:gdLst>
                  <a:gd name="connsiteX0" fmla="*/ 0 w 345056"/>
                  <a:gd name="connsiteY0" fmla="*/ 0 h 132272"/>
                  <a:gd name="connsiteX1" fmla="*/ 345056 w 345056"/>
                  <a:gd name="connsiteY1" fmla="*/ 0 h 132272"/>
                  <a:gd name="connsiteX2" fmla="*/ 345056 w 345056"/>
                  <a:gd name="connsiteY2" fmla="*/ 132272 h 132272"/>
                  <a:gd name="connsiteX3" fmla="*/ 0 w 345056"/>
                  <a:gd name="connsiteY3" fmla="*/ 132272 h 132272"/>
                  <a:gd name="connsiteX4" fmla="*/ 0 w 345056"/>
                  <a:gd name="connsiteY4" fmla="*/ 0 h 132272"/>
                  <a:gd name="connsiteX0" fmla="*/ 345056 w 436496"/>
                  <a:gd name="connsiteY0" fmla="*/ 132272 h 223712"/>
                  <a:gd name="connsiteX1" fmla="*/ 0 w 436496"/>
                  <a:gd name="connsiteY1" fmla="*/ 132272 h 223712"/>
                  <a:gd name="connsiteX2" fmla="*/ 0 w 436496"/>
                  <a:gd name="connsiteY2" fmla="*/ 0 h 223712"/>
                  <a:gd name="connsiteX3" fmla="*/ 345056 w 436496"/>
                  <a:gd name="connsiteY3" fmla="*/ 0 h 223712"/>
                  <a:gd name="connsiteX4" fmla="*/ 436496 w 436496"/>
                  <a:gd name="connsiteY4" fmla="*/ 223712 h 223712"/>
                  <a:gd name="connsiteX0" fmla="*/ 345056 w 454251"/>
                  <a:gd name="connsiteY0" fmla="*/ 231115 h 231115"/>
                  <a:gd name="connsiteX1" fmla="*/ 0 w 454251"/>
                  <a:gd name="connsiteY1" fmla="*/ 231115 h 231115"/>
                  <a:gd name="connsiteX2" fmla="*/ 0 w 454251"/>
                  <a:gd name="connsiteY2" fmla="*/ 98843 h 231115"/>
                  <a:gd name="connsiteX3" fmla="*/ 345056 w 454251"/>
                  <a:gd name="connsiteY3" fmla="*/ 98843 h 231115"/>
                  <a:gd name="connsiteX4" fmla="*/ 454251 w 454251"/>
                  <a:gd name="connsiteY4" fmla="*/ 0 h 231115"/>
                  <a:gd name="connsiteX0" fmla="*/ 345056 w 454251"/>
                  <a:gd name="connsiteY0" fmla="*/ 231115 h 231115"/>
                  <a:gd name="connsiteX1" fmla="*/ 0 w 454251"/>
                  <a:gd name="connsiteY1" fmla="*/ 231115 h 231115"/>
                  <a:gd name="connsiteX2" fmla="*/ 0 w 454251"/>
                  <a:gd name="connsiteY2" fmla="*/ 98843 h 231115"/>
                  <a:gd name="connsiteX3" fmla="*/ 345056 w 454251"/>
                  <a:gd name="connsiteY3" fmla="*/ 98843 h 231115"/>
                  <a:gd name="connsiteX4" fmla="*/ 454251 w 454251"/>
                  <a:gd name="connsiteY4" fmla="*/ 0 h 231115"/>
                  <a:gd name="connsiteX0" fmla="*/ 345056 w 454251"/>
                  <a:gd name="connsiteY0" fmla="*/ 231115 h 231115"/>
                  <a:gd name="connsiteX1" fmla="*/ 0 w 454251"/>
                  <a:gd name="connsiteY1" fmla="*/ 231115 h 231115"/>
                  <a:gd name="connsiteX2" fmla="*/ 233778 w 454251"/>
                  <a:gd name="connsiteY2" fmla="*/ 54455 h 231115"/>
                  <a:gd name="connsiteX3" fmla="*/ 345056 w 454251"/>
                  <a:gd name="connsiteY3" fmla="*/ 98843 h 231115"/>
                  <a:gd name="connsiteX4" fmla="*/ 454251 w 454251"/>
                  <a:gd name="connsiteY4" fmla="*/ 0 h 231115"/>
                  <a:gd name="connsiteX0" fmla="*/ 176380 w 285575"/>
                  <a:gd name="connsiteY0" fmla="*/ 231115 h 231115"/>
                  <a:gd name="connsiteX1" fmla="*/ 0 w 285575"/>
                  <a:gd name="connsiteY1" fmla="*/ 157134 h 231115"/>
                  <a:gd name="connsiteX2" fmla="*/ 65102 w 285575"/>
                  <a:gd name="connsiteY2" fmla="*/ 54455 h 231115"/>
                  <a:gd name="connsiteX3" fmla="*/ 176380 w 285575"/>
                  <a:gd name="connsiteY3" fmla="*/ 98843 h 231115"/>
                  <a:gd name="connsiteX4" fmla="*/ 285575 w 285575"/>
                  <a:gd name="connsiteY4" fmla="*/ 0 h 231115"/>
                  <a:gd name="connsiteX0" fmla="*/ 0 w 482057"/>
                  <a:gd name="connsiteY0" fmla="*/ 166012 h 166012"/>
                  <a:gd name="connsiteX1" fmla="*/ 196482 w 482057"/>
                  <a:gd name="connsiteY1" fmla="*/ 157134 h 166012"/>
                  <a:gd name="connsiteX2" fmla="*/ 261584 w 482057"/>
                  <a:gd name="connsiteY2" fmla="*/ 54455 h 166012"/>
                  <a:gd name="connsiteX3" fmla="*/ 372862 w 482057"/>
                  <a:gd name="connsiteY3" fmla="*/ 98843 h 166012"/>
                  <a:gd name="connsiteX4" fmla="*/ 482057 w 482057"/>
                  <a:gd name="connsiteY4" fmla="*/ 0 h 166012"/>
                  <a:gd name="connsiteX0" fmla="*/ 0 w 482057"/>
                  <a:gd name="connsiteY0" fmla="*/ 166012 h 166012"/>
                  <a:gd name="connsiteX1" fmla="*/ 196482 w 482057"/>
                  <a:gd name="connsiteY1" fmla="*/ 157134 h 166012"/>
                  <a:gd name="connsiteX2" fmla="*/ 261584 w 482057"/>
                  <a:gd name="connsiteY2" fmla="*/ 54455 h 166012"/>
                  <a:gd name="connsiteX3" fmla="*/ 372862 w 482057"/>
                  <a:gd name="connsiteY3" fmla="*/ 98843 h 166012"/>
                  <a:gd name="connsiteX4" fmla="*/ 482057 w 482057"/>
                  <a:gd name="connsiteY4" fmla="*/ 0 h 166012"/>
                  <a:gd name="connsiteX0" fmla="*/ 0 w 482057"/>
                  <a:gd name="connsiteY0" fmla="*/ 166012 h 166012"/>
                  <a:gd name="connsiteX1" fmla="*/ 196482 w 482057"/>
                  <a:gd name="connsiteY1" fmla="*/ 157134 h 166012"/>
                  <a:gd name="connsiteX2" fmla="*/ 261584 w 482057"/>
                  <a:gd name="connsiteY2" fmla="*/ 54455 h 166012"/>
                  <a:gd name="connsiteX3" fmla="*/ 313677 w 482057"/>
                  <a:gd name="connsiteY3" fmla="*/ 146191 h 166012"/>
                  <a:gd name="connsiteX4" fmla="*/ 482057 w 482057"/>
                  <a:gd name="connsiteY4" fmla="*/ 0 h 166012"/>
                  <a:gd name="connsiteX0" fmla="*/ 0 w 482057"/>
                  <a:gd name="connsiteY0" fmla="*/ 166012 h 166012"/>
                  <a:gd name="connsiteX1" fmla="*/ 196482 w 482057"/>
                  <a:gd name="connsiteY1" fmla="*/ 157134 h 166012"/>
                  <a:gd name="connsiteX2" fmla="*/ 261584 w 482057"/>
                  <a:gd name="connsiteY2" fmla="*/ 54455 h 166012"/>
                  <a:gd name="connsiteX3" fmla="*/ 313677 w 482057"/>
                  <a:gd name="connsiteY3" fmla="*/ 146191 h 166012"/>
                  <a:gd name="connsiteX4" fmla="*/ 482057 w 482057"/>
                  <a:gd name="connsiteY4" fmla="*/ 0 h 166012"/>
                  <a:gd name="connsiteX0" fmla="*/ 0 w 482057"/>
                  <a:gd name="connsiteY0" fmla="*/ 166012 h 166012"/>
                  <a:gd name="connsiteX1" fmla="*/ 95868 w 482057"/>
                  <a:gd name="connsiteY1" fmla="*/ 109787 h 166012"/>
                  <a:gd name="connsiteX2" fmla="*/ 261584 w 482057"/>
                  <a:gd name="connsiteY2" fmla="*/ 54455 h 166012"/>
                  <a:gd name="connsiteX3" fmla="*/ 313677 w 482057"/>
                  <a:gd name="connsiteY3" fmla="*/ 146191 h 166012"/>
                  <a:gd name="connsiteX4" fmla="*/ 482057 w 482057"/>
                  <a:gd name="connsiteY4" fmla="*/ 0 h 166012"/>
                  <a:gd name="connsiteX0" fmla="*/ 0 w 482057"/>
                  <a:gd name="connsiteY0" fmla="*/ 166012 h 166012"/>
                  <a:gd name="connsiteX1" fmla="*/ 95868 w 482057"/>
                  <a:gd name="connsiteY1" fmla="*/ 109787 h 166012"/>
                  <a:gd name="connsiteX2" fmla="*/ 261584 w 482057"/>
                  <a:gd name="connsiteY2" fmla="*/ 54455 h 166012"/>
                  <a:gd name="connsiteX3" fmla="*/ 313677 w 482057"/>
                  <a:gd name="connsiteY3" fmla="*/ 146191 h 166012"/>
                  <a:gd name="connsiteX4" fmla="*/ 482057 w 482057"/>
                  <a:gd name="connsiteY4" fmla="*/ 0 h 166012"/>
                  <a:gd name="connsiteX0" fmla="*/ 0 w 482057"/>
                  <a:gd name="connsiteY0" fmla="*/ 166012 h 223130"/>
                  <a:gd name="connsiteX1" fmla="*/ 95868 w 482057"/>
                  <a:gd name="connsiteY1" fmla="*/ 109787 h 223130"/>
                  <a:gd name="connsiteX2" fmla="*/ 190562 w 482057"/>
                  <a:gd name="connsiteY2" fmla="*/ 223130 h 223130"/>
                  <a:gd name="connsiteX3" fmla="*/ 313677 w 482057"/>
                  <a:gd name="connsiteY3" fmla="*/ 146191 h 223130"/>
                  <a:gd name="connsiteX4" fmla="*/ 482057 w 482057"/>
                  <a:gd name="connsiteY4" fmla="*/ 0 h 223130"/>
                  <a:gd name="connsiteX0" fmla="*/ 0 w 482057"/>
                  <a:gd name="connsiteY0" fmla="*/ 166012 h 223130"/>
                  <a:gd name="connsiteX1" fmla="*/ 95868 w 482057"/>
                  <a:gd name="connsiteY1" fmla="*/ 109787 h 223130"/>
                  <a:gd name="connsiteX2" fmla="*/ 190562 w 482057"/>
                  <a:gd name="connsiteY2" fmla="*/ 223130 h 223130"/>
                  <a:gd name="connsiteX3" fmla="*/ 257451 w 482057"/>
                  <a:gd name="connsiteY3" fmla="*/ 75169 h 223130"/>
                  <a:gd name="connsiteX4" fmla="*/ 482057 w 482057"/>
                  <a:gd name="connsiteY4" fmla="*/ 0 h 223130"/>
                  <a:gd name="connsiteX0" fmla="*/ 0 w 482057"/>
                  <a:gd name="connsiteY0" fmla="*/ 166012 h 223130"/>
                  <a:gd name="connsiteX1" fmla="*/ 95868 w 482057"/>
                  <a:gd name="connsiteY1" fmla="*/ 109787 h 223130"/>
                  <a:gd name="connsiteX2" fmla="*/ 190562 w 482057"/>
                  <a:gd name="connsiteY2" fmla="*/ 223130 h 223130"/>
                  <a:gd name="connsiteX3" fmla="*/ 257451 w 482057"/>
                  <a:gd name="connsiteY3" fmla="*/ 75169 h 223130"/>
                  <a:gd name="connsiteX4" fmla="*/ 482057 w 482057"/>
                  <a:gd name="connsiteY4" fmla="*/ 0 h 223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057" h="223130">
                    <a:moveTo>
                      <a:pt x="0" y="166012"/>
                    </a:moveTo>
                    <a:lnTo>
                      <a:pt x="95868" y="109787"/>
                    </a:lnTo>
                    <a:lnTo>
                      <a:pt x="190562" y="223130"/>
                    </a:lnTo>
                    <a:lnTo>
                      <a:pt x="257451" y="75169"/>
                    </a:lnTo>
                    <a:cubicBezTo>
                      <a:pt x="254492" y="71913"/>
                      <a:pt x="482057" y="0"/>
                      <a:pt x="482057" y="0"/>
                    </a:cubicBezTo>
                  </a:path>
                </a:pathLst>
              </a:custGeom>
              <a:noFill/>
              <a:ln w="19050">
                <a:solidFill>
                  <a:schemeClr val="bg1"/>
                </a:solidFill>
                <a:tailEnd type="triangle"/>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accent6"/>
                  </a:solidFill>
                </a:endParaRPr>
              </a:p>
            </p:txBody>
          </p:sp>
          <p:cxnSp>
            <p:nvCxnSpPr>
              <p:cNvPr id="170" name="Straight Connector 169"/>
              <p:cNvCxnSpPr/>
              <p:nvPr/>
            </p:nvCxnSpPr>
            <p:spPr>
              <a:xfrm rot="10800000" flipV="1">
                <a:off x="846277" y="3123109"/>
                <a:ext cx="96942" cy="2096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rot="10800000" flipH="1" flipV="1">
                <a:off x="1247577" y="3123109"/>
                <a:ext cx="96942" cy="2096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169162780"/>
      </p:ext>
    </p:extLst>
  </p:cSld>
  <p:clrMapOvr>
    <a:masterClrMapping/>
  </p:clrMapOvr>
  <p:transition>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ound Same Side Corner Rectangle 40"/>
          <p:cNvSpPr/>
          <p:nvPr/>
        </p:nvSpPr>
        <p:spPr>
          <a:xfrm rot="5400000">
            <a:off x="-897123" y="2025963"/>
            <a:ext cx="4721904" cy="3578074"/>
          </a:xfrm>
          <a:prstGeom prst="round2SameRect">
            <a:avLst>
              <a:gd name="adj1" fmla="val 11640"/>
              <a:gd name="adj2" fmla="val 0"/>
            </a:avLst>
          </a:prstGeom>
          <a:gradFill>
            <a:gsLst>
              <a:gs pos="0">
                <a:schemeClr val="bg1">
                  <a:alpha val="0"/>
                </a:schemeClr>
              </a:gs>
              <a:gs pos="100000">
                <a:schemeClr val="bg1">
                  <a:lumMod val="75000"/>
                </a:schemeClr>
              </a:gs>
            </a:gsLst>
            <a:lin ang="0" scaled="0"/>
          </a:gradFill>
          <a:ln w="127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 name="Title 1"/>
          <p:cNvSpPr>
            <a:spLocks noGrp="1"/>
          </p:cNvSpPr>
          <p:nvPr>
            <p:ph type="title"/>
          </p:nvPr>
        </p:nvSpPr>
        <p:spPr>
          <a:xfrm>
            <a:off x="229702" y="494014"/>
            <a:ext cx="8588861" cy="838200"/>
          </a:xfrm>
        </p:spPr>
        <p:txBody>
          <a:bodyPr/>
          <a:lstStyle/>
          <a:p>
            <a:r>
              <a:rPr lang="en-US" sz="3200" dirty="0" smtClean="0"/>
              <a:t>Optimized Infrastructure for </a:t>
            </a:r>
            <a:br>
              <a:rPr lang="en-US" sz="3200" dirty="0" smtClean="0"/>
            </a:br>
            <a:r>
              <a:rPr lang="en-US" sz="3200" dirty="0" smtClean="0"/>
              <a:t>Next-Generation Workspaces</a:t>
            </a:r>
            <a:br>
              <a:rPr lang="en-US" sz="3200" dirty="0" smtClean="0"/>
            </a:br>
            <a:r>
              <a:rPr lang="en-US" sz="2000" dirty="0" smtClean="0">
                <a:solidFill>
                  <a:srgbClr val="4D4D4D"/>
                </a:solidFill>
              </a:rPr>
              <a:t>Ideal Architecture for Desktop Virtualization</a:t>
            </a:r>
            <a:endParaRPr lang="en-US" sz="2000" dirty="0">
              <a:solidFill>
                <a:srgbClr val="4D4D4D"/>
              </a:solidFill>
            </a:endParaRPr>
          </a:p>
        </p:txBody>
      </p:sp>
      <p:sp>
        <p:nvSpPr>
          <p:cNvPr id="19" name="Rectangle 18"/>
          <p:cNvSpPr/>
          <p:nvPr/>
        </p:nvSpPr>
        <p:spPr>
          <a:xfrm>
            <a:off x="3749530" y="2148019"/>
            <a:ext cx="5395080" cy="3374594"/>
          </a:xfrm>
          <a:prstGeom prst="rect">
            <a:avLst/>
          </a:prstGeom>
          <a:noFill/>
          <a:ln w="9525">
            <a:noFill/>
            <a:miter lim="800000"/>
            <a:headEnd/>
            <a:tailEnd/>
          </a:ln>
        </p:spPr>
        <p:txBody>
          <a:bodyPr wrap="square" lIns="82124" tIns="41061" rIns="82124" bIns="41061" anchor="t" anchorCtr="0">
            <a:prstTxWarp prst="textNoShape">
              <a:avLst/>
            </a:prstTxWarp>
            <a:spAutoFit/>
          </a:bodyPr>
          <a:lstStyle/>
          <a:p>
            <a:pPr marL="174625" indent="-174625" defTabSz="814388" eaLnBrk="0" fontAlgn="base" hangingPunct="0">
              <a:lnSpc>
                <a:spcPct val="95000"/>
              </a:lnSpc>
              <a:spcBef>
                <a:spcPts val="600"/>
              </a:spcBef>
              <a:spcAft>
                <a:spcPts val="1200"/>
              </a:spcAft>
              <a:buClr>
                <a:schemeClr val="bg1">
                  <a:lumMod val="50000"/>
                </a:schemeClr>
              </a:buClr>
              <a:buSzPct val="80000"/>
              <a:buFont typeface="Arial" pitchFamily="34" charset="0"/>
              <a:buChar char="•"/>
              <a:defRPr/>
            </a:pPr>
            <a:r>
              <a:rPr lang="en-US" dirty="0" smtClean="0">
                <a:solidFill>
                  <a:schemeClr val="accent6"/>
                </a:solidFill>
                <a:latin typeface="Arial"/>
                <a:ea typeface="ＭＳ Ｐゴシック" pitchFamily="26" charset="-128"/>
                <a:cs typeface="ＭＳ Ｐゴシック" pitchFamily="26" charset="-128"/>
              </a:rPr>
              <a:t>Lower cost for compute + network infrastructure</a:t>
            </a:r>
          </a:p>
          <a:p>
            <a:pPr marL="174625" indent="-174625" defTabSz="814388" eaLnBrk="0" fontAlgn="base" hangingPunct="0">
              <a:lnSpc>
                <a:spcPct val="95000"/>
              </a:lnSpc>
              <a:spcBef>
                <a:spcPts val="600"/>
              </a:spcBef>
              <a:spcAft>
                <a:spcPts val="1200"/>
              </a:spcAft>
              <a:buClr>
                <a:schemeClr val="bg1">
                  <a:lumMod val="50000"/>
                </a:schemeClr>
              </a:buClr>
              <a:buSzPct val="80000"/>
              <a:buFont typeface="Arial" pitchFamily="34" charset="0"/>
              <a:buChar char="•"/>
              <a:defRPr/>
            </a:pPr>
            <a:r>
              <a:rPr lang="en-US" dirty="0" smtClean="0">
                <a:solidFill>
                  <a:schemeClr val="accent6"/>
                </a:solidFill>
                <a:latin typeface="Arial"/>
                <a:ea typeface="ＭＳ Ｐゴシック" pitchFamily="26" charset="-128"/>
                <a:cs typeface="ＭＳ Ｐゴシック" pitchFamily="26" charset="-128"/>
              </a:rPr>
              <a:t>Greater virtual desktop density w/o</a:t>
            </a:r>
            <a:br>
              <a:rPr lang="en-US" dirty="0" smtClean="0">
                <a:solidFill>
                  <a:schemeClr val="accent6"/>
                </a:solidFill>
                <a:latin typeface="Arial"/>
                <a:ea typeface="ＭＳ Ｐゴシック" pitchFamily="26" charset="-128"/>
                <a:cs typeface="ＭＳ Ｐゴシック" pitchFamily="26" charset="-128"/>
              </a:rPr>
            </a:br>
            <a:r>
              <a:rPr lang="en-US" dirty="0" smtClean="0">
                <a:solidFill>
                  <a:schemeClr val="accent6"/>
                </a:solidFill>
                <a:latin typeface="Arial"/>
                <a:ea typeface="ＭＳ Ｐゴシック" pitchFamily="26" charset="-128"/>
                <a:cs typeface="ＭＳ Ｐゴシック" pitchFamily="26" charset="-128"/>
              </a:rPr>
              <a:t>performance impact</a:t>
            </a:r>
          </a:p>
          <a:p>
            <a:pPr marL="174625" indent="-174625" defTabSz="814388" eaLnBrk="0" fontAlgn="base" hangingPunct="0">
              <a:lnSpc>
                <a:spcPct val="95000"/>
              </a:lnSpc>
              <a:spcBef>
                <a:spcPts val="600"/>
              </a:spcBef>
              <a:spcAft>
                <a:spcPts val="1200"/>
              </a:spcAft>
              <a:buClr>
                <a:schemeClr val="bg1">
                  <a:lumMod val="50000"/>
                </a:schemeClr>
              </a:buClr>
              <a:buSzPct val="80000"/>
              <a:buFont typeface="Arial" pitchFamily="34" charset="0"/>
              <a:buChar char="•"/>
              <a:defRPr/>
            </a:pPr>
            <a:r>
              <a:rPr lang="en-US" dirty="0" smtClean="0">
                <a:solidFill>
                  <a:schemeClr val="accent6"/>
                </a:solidFill>
                <a:latin typeface="Arial"/>
                <a:ea typeface="ＭＳ Ｐゴシック" pitchFamily="26" charset="-128"/>
                <a:cs typeface="ＭＳ Ｐゴシック" pitchFamily="26" charset="-128"/>
              </a:rPr>
              <a:t>Simple Operation—start in minutes, scale</a:t>
            </a:r>
            <a:br>
              <a:rPr lang="en-US" dirty="0" smtClean="0">
                <a:solidFill>
                  <a:schemeClr val="accent6"/>
                </a:solidFill>
                <a:latin typeface="Arial"/>
                <a:ea typeface="ＭＳ Ｐゴシック" pitchFamily="26" charset="-128"/>
                <a:cs typeface="ＭＳ Ｐゴシック" pitchFamily="26" charset="-128"/>
              </a:rPr>
            </a:br>
            <a:r>
              <a:rPr lang="en-US" dirty="0" smtClean="0">
                <a:solidFill>
                  <a:schemeClr val="accent6"/>
                </a:solidFill>
                <a:latin typeface="Arial"/>
                <a:ea typeface="ＭＳ Ｐゴシック" pitchFamily="26" charset="-128"/>
                <a:cs typeface="ＭＳ Ｐゴシック" pitchFamily="26" charset="-128"/>
              </a:rPr>
              <a:t>in seconds</a:t>
            </a:r>
          </a:p>
          <a:p>
            <a:pPr marL="174625" indent="-174625" defTabSz="814388" eaLnBrk="0" fontAlgn="base" hangingPunct="0">
              <a:lnSpc>
                <a:spcPct val="95000"/>
              </a:lnSpc>
              <a:spcBef>
                <a:spcPts val="600"/>
              </a:spcBef>
              <a:spcAft>
                <a:spcPts val="1200"/>
              </a:spcAft>
              <a:buClr>
                <a:schemeClr val="bg1">
                  <a:lumMod val="50000"/>
                </a:schemeClr>
              </a:buClr>
              <a:buSzPct val="80000"/>
              <a:buFont typeface="Arial" pitchFamily="34" charset="0"/>
              <a:buChar char="•"/>
              <a:defRPr/>
            </a:pPr>
            <a:r>
              <a:rPr lang="en-US" dirty="0" smtClean="0">
                <a:solidFill>
                  <a:schemeClr val="accent6"/>
                </a:solidFill>
                <a:latin typeface="Arial"/>
                <a:ea typeface="ＭＳ Ｐゴシック" pitchFamily="26" charset="-128"/>
                <a:cs typeface="ＭＳ Ｐゴシック" pitchFamily="26" charset="-128"/>
              </a:rPr>
              <a:t>Massive Scalability—scales easily to 1000’s of</a:t>
            </a:r>
            <a:br>
              <a:rPr lang="en-US" dirty="0" smtClean="0">
                <a:solidFill>
                  <a:schemeClr val="accent6"/>
                </a:solidFill>
                <a:latin typeface="Arial"/>
                <a:ea typeface="ＭＳ Ｐゴシック" pitchFamily="26" charset="-128"/>
                <a:cs typeface="ＭＳ Ｐゴシック" pitchFamily="26" charset="-128"/>
              </a:rPr>
            </a:br>
            <a:r>
              <a:rPr lang="en-US" dirty="0" smtClean="0">
                <a:solidFill>
                  <a:schemeClr val="accent6"/>
                </a:solidFill>
                <a:latin typeface="Arial"/>
                <a:ea typeface="ＭＳ Ｐゴシック" pitchFamily="26" charset="-128"/>
                <a:cs typeface="ＭＳ Ｐゴシック" pitchFamily="26" charset="-128"/>
              </a:rPr>
              <a:t>desktops per UCS system</a:t>
            </a:r>
          </a:p>
          <a:p>
            <a:pPr marL="174625" indent="-174625" defTabSz="814388" eaLnBrk="0" fontAlgn="base" hangingPunct="0">
              <a:lnSpc>
                <a:spcPct val="95000"/>
              </a:lnSpc>
              <a:spcBef>
                <a:spcPts val="600"/>
              </a:spcBef>
              <a:spcAft>
                <a:spcPts val="1200"/>
              </a:spcAft>
              <a:buClr>
                <a:schemeClr val="bg1">
                  <a:lumMod val="50000"/>
                </a:schemeClr>
              </a:buClr>
              <a:buSzPct val="80000"/>
              <a:buFont typeface="Arial" pitchFamily="34" charset="0"/>
              <a:buChar char="•"/>
              <a:defRPr/>
            </a:pPr>
            <a:r>
              <a:rPr lang="en-US" dirty="0" smtClean="0">
                <a:solidFill>
                  <a:schemeClr val="accent6"/>
                </a:solidFill>
                <a:latin typeface="Arial"/>
                <a:ea typeface="ＭＳ Ｐゴシック" pitchFamily="26" charset="-128"/>
                <a:cs typeface="ＭＳ Ｐゴシック" pitchFamily="26" charset="-128"/>
              </a:rPr>
              <a:t>Extended memory and I/O to avoid desktop</a:t>
            </a:r>
            <a:br>
              <a:rPr lang="en-US" dirty="0" smtClean="0">
                <a:solidFill>
                  <a:schemeClr val="accent6"/>
                </a:solidFill>
                <a:latin typeface="Arial"/>
                <a:ea typeface="ＭＳ Ｐゴシック" pitchFamily="26" charset="-128"/>
                <a:cs typeface="ＭＳ Ｐゴシック" pitchFamily="26" charset="-128"/>
              </a:rPr>
            </a:br>
            <a:r>
              <a:rPr lang="en-US" dirty="0" smtClean="0">
                <a:solidFill>
                  <a:schemeClr val="accent6"/>
                </a:solidFill>
                <a:latin typeface="Arial"/>
                <a:ea typeface="ＭＳ Ｐゴシック" pitchFamily="26" charset="-128"/>
                <a:cs typeface="ＭＳ Ｐゴシック" pitchFamily="26" charset="-128"/>
              </a:rPr>
              <a:t>virtualization bottlenecks</a:t>
            </a:r>
          </a:p>
        </p:txBody>
      </p:sp>
      <p:pic>
        <p:nvPicPr>
          <p:cNvPr id="20" name="Picture 19" descr="C:\Documents and Settings\dlawler\My Documents\Images\product\Cisco\California\high res png1\HBJ01615_Mirror copy.png"/>
          <p:cNvPicPr>
            <a:picLocks noChangeAspect="1" noChangeArrowheads="1"/>
          </p:cNvPicPr>
          <p:nvPr/>
        </p:nvPicPr>
        <p:blipFill>
          <a:blip r:embed="rId3" cstate="screen"/>
          <a:stretch>
            <a:fillRect/>
          </a:stretch>
        </p:blipFill>
        <p:spPr bwMode="auto">
          <a:xfrm>
            <a:off x="351279" y="1759556"/>
            <a:ext cx="2627676" cy="3295636"/>
          </a:xfrm>
          <a:prstGeom prst="rect">
            <a:avLst/>
          </a:prstGeom>
          <a:noFill/>
          <a:ln w="9525">
            <a:noFill/>
            <a:miter lim="800000"/>
            <a:headEnd/>
            <a:tailEnd/>
          </a:ln>
          <a:effectLst/>
        </p:spPr>
      </p:pic>
      <p:grpSp>
        <p:nvGrpSpPr>
          <p:cNvPr id="3" name="Group 15"/>
          <p:cNvGrpSpPr/>
          <p:nvPr/>
        </p:nvGrpSpPr>
        <p:grpSpPr>
          <a:xfrm>
            <a:off x="641277" y="3923778"/>
            <a:ext cx="1968501" cy="1996736"/>
            <a:chOff x="2158923" y="1827733"/>
            <a:chExt cx="4911730" cy="4062705"/>
          </a:xfrm>
        </p:grpSpPr>
        <p:sp>
          <p:nvSpPr>
            <p:cNvPr id="17" name="Line 10"/>
            <p:cNvSpPr>
              <a:spLocks noChangeShapeType="1"/>
            </p:cNvSpPr>
            <p:nvPr/>
          </p:nvSpPr>
          <p:spPr bwMode="auto">
            <a:xfrm flipV="1">
              <a:off x="4091166" y="4773708"/>
              <a:ext cx="2979487" cy="2"/>
            </a:xfrm>
            <a:prstGeom prst="line">
              <a:avLst/>
            </a:prstGeom>
            <a:noFill/>
            <a:ln w="19050">
              <a:solidFill>
                <a:schemeClr val="tx1">
                  <a:lumMod val="75000"/>
                </a:schemeClr>
              </a:solidFill>
              <a:round/>
              <a:headEnd/>
              <a:tailEnd type="triangle" w="med" len="med"/>
            </a:ln>
          </p:spPr>
          <p:txBody>
            <a:bodyPr wrap="none" anchor="ctr"/>
            <a:lstStyle/>
            <a:p>
              <a:endParaRPr lang="en-US" sz="1050"/>
            </a:p>
          </p:txBody>
        </p:sp>
        <p:sp>
          <p:nvSpPr>
            <p:cNvPr id="23" name="Line 11"/>
            <p:cNvSpPr>
              <a:spLocks noChangeShapeType="1"/>
            </p:cNvSpPr>
            <p:nvPr/>
          </p:nvSpPr>
          <p:spPr bwMode="auto">
            <a:xfrm flipH="1">
              <a:off x="2158923" y="4567518"/>
              <a:ext cx="1906523" cy="1280690"/>
            </a:xfrm>
            <a:prstGeom prst="line">
              <a:avLst/>
            </a:prstGeom>
            <a:noFill/>
            <a:ln w="19050">
              <a:solidFill>
                <a:schemeClr val="tx1">
                  <a:lumMod val="75000"/>
                </a:schemeClr>
              </a:solidFill>
              <a:round/>
              <a:headEnd/>
              <a:tailEnd type="triangle" w="med" len="med"/>
            </a:ln>
          </p:spPr>
          <p:txBody>
            <a:bodyPr wrap="none" anchor="ctr"/>
            <a:lstStyle/>
            <a:p>
              <a:endParaRPr lang="en-US" sz="1050"/>
            </a:p>
          </p:txBody>
        </p:sp>
        <p:sp>
          <p:nvSpPr>
            <p:cNvPr id="24" name="Line 12"/>
            <p:cNvSpPr>
              <a:spLocks noChangeShapeType="1"/>
            </p:cNvSpPr>
            <p:nvPr/>
          </p:nvSpPr>
          <p:spPr bwMode="auto">
            <a:xfrm flipH="1" flipV="1">
              <a:off x="4324763" y="1827733"/>
              <a:ext cx="0" cy="3002901"/>
            </a:xfrm>
            <a:prstGeom prst="line">
              <a:avLst/>
            </a:prstGeom>
            <a:noFill/>
            <a:ln w="19050">
              <a:solidFill>
                <a:schemeClr val="tx1">
                  <a:lumMod val="75000"/>
                </a:schemeClr>
              </a:solidFill>
              <a:round/>
              <a:headEnd/>
              <a:tailEnd type="triangle" w="med" len="med"/>
            </a:ln>
          </p:spPr>
          <p:txBody>
            <a:bodyPr wrap="none" anchor="ctr"/>
            <a:lstStyle/>
            <a:p>
              <a:endParaRPr lang="en-US" sz="1050"/>
            </a:p>
          </p:txBody>
        </p:sp>
        <p:grpSp>
          <p:nvGrpSpPr>
            <p:cNvPr id="4" name="Group 12"/>
            <p:cNvGrpSpPr/>
            <p:nvPr/>
          </p:nvGrpSpPr>
          <p:grpSpPr>
            <a:xfrm>
              <a:off x="3061504" y="3054270"/>
              <a:ext cx="2567364" cy="2222322"/>
              <a:chOff x="3220998" y="2788454"/>
              <a:chExt cx="2567364" cy="2222322"/>
            </a:xfrm>
          </p:grpSpPr>
          <p:pic>
            <p:nvPicPr>
              <p:cNvPr id="32" name="Picture 151" descr="ICON_VM_desktop_Q308"/>
              <p:cNvPicPr>
                <a:picLocks noChangeAspect="1" noChangeArrowheads="1"/>
              </p:cNvPicPr>
              <p:nvPr/>
            </p:nvPicPr>
            <p:blipFill>
              <a:blip r:embed="rId4" cstate="print"/>
              <a:srcRect/>
              <a:stretch>
                <a:fillRect/>
              </a:stretch>
            </p:blipFill>
            <p:spPr bwMode="auto">
              <a:xfrm>
                <a:off x="3220998" y="4021831"/>
                <a:ext cx="898053" cy="925149"/>
              </a:xfrm>
              <a:prstGeom prst="rect">
                <a:avLst/>
              </a:prstGeom>
              <a:noFill/>
              <a:ln w="9525">
                <a:noFill/>
                <a:miter lim="800000"/>
                <a:headEnd/>
                <a:tailEnd/>
              </a:ln>
            </p:spPr>
          </p:pic>
          <p:pic>
            <p:nvPicPr>
              <p:cNvPr id="33" name="Picture 151" descr="ICON_VM_desktop_Q308"/>
              <p:cNvPicPr>
                <a:picLocks noChangeAspect="1" noChangeArrowheads="1"/>
              </p:cNvPicPr>
              <p:nvPr/>
            </p:nvPicPr>
            <p:blipFill>
              <a:blip r:embed="rId4" cstate="print"/>
              <a:srcRect/>
              <a:stretch>
                <a:fillRect/>
              </a:stretch>
            </p:blipFill>
            <p:spPr bwMode="auto">
              <a:xfrm>
                <a:off x="3614402" y="3415775"/>
                <a:ext cx="898053" cy="925149"/>
              </a:xfrm>
              <a:prstGeom prst="rect">
                <a:avLst/>
              </a:prstGeom>
              <a:noFill/>
              <a:ln w="9525">
                <a:noFill/>
                <a:miter lim="800000"/>
                <a:headEnd/>
                <a:tailEnd/>
              </a:ln>
            </p:spPr>
          </p:pic>
          <p:pic>
            <p:nvPicPr>
              <p:cNvPr id="34" name="Picture 151" descr="ICON_VM_desktop_Q308"/>
              <p:cNvPicPr>
                <a:picLocks noChangeAspect="1" noChangeArrowheads="1"/>
              </p:cNvPicPr>
              <p:nvPr/>
            </p:nvPicPr>
            <p:blipFill>
              <a:blip r:embed="rId4" cstate="print"/>
              <a:srcRect/>
              <a:stretch>
                <a:fillRect/>
              </a:stretch>
            </p:blipFill>
            <p:spPr bwMode="auto">
              <a:xfrm>
                <a:off x="4050338" y="4053729"/>
                <a:ext cx="898053" cy="925149"/>
              </a:xfrm>
              <a:prstGeom prst="rect">
                <a:avLst/>
              </a:prstGeom>
              <a:noFill/>
              <a:ln w="9525">
                <a:noFill/>
                <a:miter lim="800000"/>
                <a:headEnd/>
                <a:tailEnd/>
              </a:ln>
            </p:spPr>
          </p:pic>
          <p:pic>
            <p:nvPicPr>
              <p:cNvPr id="35" name="Picture 151" descr="ICON_VM_desktop_Q308"/>
              <p:cNvPicPr>
                <a:picLocks noChangeAspect="1" noChangeArrowheads="1"/>
              </p:cNvPicPr>
              <p:nvPr/>
            </p:nvPicPr>
            <p:blipFill>
              <a:blip r:embed="rId4" cstate="print"/>
              <a:srcRect/>
              <a:stretch>
                <a:fillRect/>
              </a:stretch>
            </p:blipFill>
            <p:spPr bwMode="auto">
              <a:xfrm>
                <a:off x="4443743" y="3437041"/>
                <a:ext cx="898053" cy="925149"/>
              </a:xfrm>
              <a:prstGeom prst="rect">
                <a:avLst/>
              </a:prstGeom>
              <a:noFill/>
              <a:ln w="9525">
                <a:noFill/>
                <a:miter lim="800000"/>
                <a:headEnd/>
                <a:tailEnd/>
              </a:ln>
            </p:spPr>
          </p:pic>
          <p:pic>
            <p:nvPicPr>
              <p:cNvPr id="36" name="Picture 151" descr="ICON_VM_desktop_Q308"/>
              <p:cNvPicPr>
                <a:picLocks noChangeAspect="1" noChangeArrowheads="1"/>
              </p:cNvPicPr>
              <p:nvPr/>
            </p:nvPicPr>
            <p:blipFill>
              <a:blip r:embed="rId4" cstate="print"/>
              <a:srcRect/>
              <a:stretch>
                <a:fillRect/>
              </a:stretch>
            </p:blipFill>
            <p:spPr bwMode="auto">
              <a:xfrm>
                <a:off x="4890309" y="4085627"/>
                <a:ext cx="898053" cy="925149"/>
              </a:xfrm>
              <a:prstGeom prst="rect">
                <a:avLst/>
              </a:prstGeom>
              <a:noFill/>
              <a:ln w="9525">
                <a:noFill/>
                <a:miter lim="800000"/>
                <a:headEnd/>
                <a:tailEnd/>
              </a:ln>
            </p:spPr>
          </p:pic>
          <p:pic>
            <p:nvPicPr>
              <p:cNvPr id="37" name="Picture 151" descr="ICON_VM_desktop_Q308"/>
              <p:cNvPicPr>
                <a:picLocks noChangeAspect="1" noChangeArrowheads="1"/>
              </p:cNvPicPr>
              <p:nvPr/>
            </p:nvPicPr>
            <p:blipFill>
              <a:blip r:embed="rId4" cstate="print"/>
              <a:srcRect/>
              <a:stretch>
                <a:fillRect/>
              </a:stretch>
            </p:blipFill>
            <p:spPr bwMode="auto">
              <a:xfrm>
                <a:off x="4029073" y="2788454"/>
                <a:ext cx="898053" cy="925149"/>
              </a:xfrm>
              <a:prstGeom prst="rect">
                <a:avLst/>
              </a:prstGeom>
              <a:noFill/>
              <a:ln w="9525">
                <a:noFill/>
                <a:miter lim="800000"/>
                <a:headEnd/>
                <a:tailEnd/>
              </a:ln>
            </p:spPr>
          </p:pic>
        </p:grpSp>
        <p:sp>
          <p:nvSpPr>
            <p:cNvPr id="28" name="Text Box 8"/>
            <p:cNvSpPr txBox="1">
              <a:spLocks noChangeArrowheads="1"/>
            </p:cNvSpPr>
            <p:nvPr/>
          </p:nvSpPr>
          <p:spPr bwMode="auto">
            <a:xfrm rot="16200000">
              <a:off x="3343723" y="2285250"/>
              <a:ext cx="1367258" cy="593242"/>
            </a:xfrm>
            <a:prstGeom prst="rect">
              <a:avLst/>
            </a:prstGeom>
            <a:noFill/>
            <a:ln w="12700">
              <a:noFill/>
              <a:miter lim="800000"/>
              <a:headEnd/>
              <a:tailEnd/>
            </a:ln>
          </p:spPr>
          <p:txBody>
            <a:bodyPr wrap="none">
              <a:spAutoFit/>
            </a:bodyPr>
            <a:lstStyle/>
            <a:p>
              <a:pPr algn="ctr" eaLnBrk="0" hangingPunct="0">
                <a:lnSpc>
                  <a:spcPct val="90000"/>
                </a:lnSpc>
              </a:pPr>
              <a:r>
                <a:rPr lang="en-US" sz="1050" dirty="0">
                  <a:solidFill>
                    <a:schemeClr val="accent3">
                      <a:lumMod val="25000"/>
                    </a:schemeClr>
                  </a:solidFill>
                </a:rPr>
                <a:t>Memory</a:t>
              </a:r>
            </a:p>
          </p:txBody>
        </p:sp>
        <p:sp>
          <p:nvSpPr>
            <p:cNvPr id="29" name="Text Box 6"/>
            <p:cNvSpPr txBox="1">
              <a:spLocks noChangeArrowheads="1"/>
            </p:cNvSpPr>
            <p:nvPr/>
          </p:nvSpPr>
          <p:spPr bwMode="auto">
            <a:xfrm>
              <a:off x="5635416" y="4362266"/>
              <a:ext cx="1172726" cy="483758"/>
            </a:xfrm>
            <a:prstGeom prst="rect">
              <a:avLst/>
            </a:prstGeom>
            <a:noFill/>
            <a:ln w="12700">
              <a:noFill/>
              <a:miter lim="800000"/>
              <a:headEnd/>
              <a:tailEnd/>
            </a:ln>
          </p:spPr>
          <p:txBody>
            <a:bodyPr wrap="none">
              <a:spAutoFit/>
            </a:bodyPr>
            <a:lstStyle/>
            <a:p>
              <a:pPr algn="ctr" eaLnBrk="0" hangingPunct="0">
                <a:lnSpc>
                  <a:spcPct val="90000"/>
                </a:lnSpc>
              </a:pPr>
              <a:r>
                <a:rPr lang="en-US" sz="1050" dirty="0">
                  <a:solidFill>
                    <a:schemeClr val="accent3">
                      <a:lumMod val="25000"/>
                    </a:schemeClr>
                  </a:solidFill>
                </a:rPr>
                <a:t>CPU</a:t>
              </a:r>
            </a:p>
          </p:txBody>
        </p:sp>
        <p:sp>
          <p:nvSpPr>
            <p:cNvPr id="30" name="Text Box 7"/>
            <p:cNvSpPr txBox="1">
              <a:spLocks noChangeArrowheads="1"/>
            </p:cNvSpPr>
            <p:nvPr/>
          </p:nvSpPr>
          <p:spPr bwMode="auto">
            <a:xfrm rot="19278751">
              <a:off x="2224334" y="5011117"/>
              <a:ext cx="904746" cy="483758"/>
            </a:xfrm>
            <a:prstGeom prst="rect">
              <a:avLst/>
            </a:prstGeom>
            <a:noFill/>
            <a:ln w="12700">
              <a:noFill/>
              <a:miter lim="800000"/>
              <a:headEnd/>
              <a:tailEnd/>
            </a:ln>
          </p:spPr>
          <p:txBody>
            <a:bodyPr wrap="none">
              <a:spAutoFit/>
            </a:bodyPr>
            <a:lstStyle/>
            <a:p>
              <a:pPr algn="ctr" eaLnBrk="0" hangingPunct="0">
                <a:lnSpc>
                  <a:spcPct val="90000"/>
                </a:lnSpc>
              </a:pPr>
              <a:r>
                <a:rPr lang="en-US" sz="1050" dirty="0">
                  <a:solidFill>
                    <a:schemeClr val="accent3">
                      <a:lumMod val="25000"/>
                    </a:schemeClr>
                  </a:solidFill>
                </a:rPr>
                <a:t>I/O</a:t>
              </a:r>
            </a:p>
          </p:txBody>
        </p:sp>
        <p:sp>
          <p:nvSpPr>
            <p:cNvPr id="31" name="Rectangle 30"/>
            <p:cNvSpPr/>
            <p:nvPr/>
          </p:nvSpPr>
          <p:spPr>
            <a:xfrm>
              <a:off x="3101162" y="5433238"/>
              <a:ext cx="3480392"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5100" indent="-165100" eaLnBrk="0" hangingPunct="0">
                <a:lnSpc>
                  <a:spcPct val="90000"/>
                </a:lnSpc>
                <a:buClr>
                  <a:schemeClr val="bg1"/>
                </a:buClr>
              </a:pPr>
              <a:r>
                <a:rPr lang="en-US" sz="1200" dirty="0" smtClean="0">
                  <a:solidFill>
                    <a:schemeClr val="accent3">
                      <a:lumMod val="25000"/>
                    </a:schemeClr>
                  </a:solidFill>
                </a:rPr>
                <a:t>Unified Fabric (FCoE)</a:t>
              </a:r>
            </a:p>
          </p:txBody>
        </p:sp>
      </p:grpSp>
      <p:cxnSp>
        <p:nvCxnSpPr>
          <p:cNvPr id="44" name="Straight Connector 43"/>
          <p:cNvCxnSpPr/>
          <p:nvPr/>
        </p:nvCxnSpPr>
        <p:spPr>
          <a:xfrm>
            <a:off x="3253839" y="2819013"/>
            <a:ext cx="522514" cy="0"/>
          </a:xfrm>
          <a:prstGeom prst="line">
            <a:avLst/>
          </a:prstGeom>
          <a:gradFill>
            <a:gsLst>
              <a:gs pos="0">
                <a:schemeClr val="bg1">
                  <a:alpha val="0"/>
                </a:schemeClr>
              </a:gs>
              <a:gs pos="100000">
                <a:schemeClr val="bg1">
                  <a:lumMod val="75000"/>
                </a:schemeClr>
              </a:gs>
            </a:gsLst>
            <a:lin ang="0" scaled="0"/>
          </a:gradFill>
          <a:ln w="127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cxnSp>
      <p:cxnSp>
        <p:nvCxnSpPr>
          <p:cNvPr id="45" name="Straight Connector 44"/>
          <p:cNvCxnSpPr/>
          <p:nvPr/>
        </p:nvCxnSpPr>
        <p:spPr>
          <a:xfrm>
            <a:off x="3253839" y="3554674"/>
            <a:ext cx="522514" cy="0"/>
          </a:xfrm>
          <a:prstGeom prst="line">
            <a:avLst/>
          </a:prstGeom>
          <a:gradFill>
            <a:gsLst>
              <a:gs pos="0">
                <a:schemeClr val="bg1">
                  <a:alpha val="0"/>
                </a:schemeClr>
              </a:gs>
              <a:gs pos="100000">
                <a:schemeClr val="bg1">
                  <a:lumMod val="75000"/>
                </a:schemeClr>
              </a:gs>
            </a:gsLst>
            <a:lin ang="0" scaled="0"/>
          </a:gradFill>
          <a:ln w="127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cxnSp>
      <p:cxnSp>
        <p:nvCxnSpPr>
          <p:cNvPr id="46" name="Straight Connector 45"/>
          <p:cNvCxnSpPr/>
          <p:nvPr/>
        </p:nvCxnSpPr>
        <p:spPr>
          <a:xfrm>
            <a:off x="3253839" y="4307380"/>
            <a:ext cx="522514" cy="0"/>
          </a:xfrm>
          <a:prstGeom prst="line">
            <a:avLst/>
          </a:prstGeom>
          <a:gradFill>
            <a:gsLst>
              <a:gs pos="0">
                <a:schemeClr val="bg1">
                  <a:alpha val="0"/>
                </a:schemeClr>
              </a:gs>
              <a:gs pos="100000">
                <a:schemeClr val="bg1">
                  <a:lumMod val="75000"/>
                </a:schemeClr>
              </a:gs>
            </a:gsLst>
            <a:lin ang="0" scaled="0"/>
          </a:gradFill>
          <a:ln w="127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cxnSp>
      <p:cxnSp>
        <p:nvCxnSpPr>
          <p:cNvPr id="47" name="Straight Connector 46"/>
          <p:cNvCxnSpPr/>
          <p:nvPr/>
        </p:nvCxnSpPr>
        <p:spPr>
          <a:xfrm>
            <a:off x="3253839" y="5055525"/>
            <a:ext cx="522514" cy="0"/>
          </a:xfrm>
          <a:prstGeom prst="line">
            <a:avLst/>
          </a:prstGeom>
          <a:gradFill>
            <a:gsLst>
              <a:gs pos="0">
                <a:schemeClr val="bg1">
                  <a:alpha val="0"/>
                </a:schemeClr>
              </a:gs>
              <a:gs pos="100000">
                <a:schemeClr val="bg1">
                  <a:lumMod val="75000"/>
                </a:schemeClr>
              </a:gs>
            </a:gsLst>
            <a:lin ang="0" scaled="0"/>
          </a:gradFill>
          <a:ln w="127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cxnSp>
      <p:cxnSp>
        <p:nvCxnSpPr>
          <p:cNvPr id="48" name="Straight Connector 47"/>
          <p:cNvCxnSpPr/>
          <p:nvPr/>
        </p:nvCxnSpPr>
        <p:spPr>
          <a:xfrm>
            <a:off x="3253839" y="2324200"/>
            <a:ext cx="522514" cy="0"/>
          </a:xfrm>
          <a:prstGeom prst="line">
            <a:avLst/>
          </a:prstGeom>
          <a:gradFill>
            <a:gsLst>
              <a:gs pos="0">
                <a:schemeClr val="bg1">
                  <a:alpha val="0"/>
                </a:schemeClr>
              </a:gs>
              <a:gs pos="100000">
                <a:schemeClr val="bg1">
                  <a:lumMod val="75000"/>
                </a:schemeClr>
              </a:gs>
            </a:gsLst>
            <a:lin ang="0" scaled="0"/>
          </a:gradFill>
          <a:ln w="127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cxnSp>
      <p:sp>
        <p:nvSpPr>
          <p:cNvPr id="49" name="Oval 48"/>
          <p:cNvSpPr/>
          <p:nvPr/>
        </p:nvSpPr>
        <p:spPr>
          <a:xfrm>
            <a:off x="3776354" y="2741825"/>
            <a:ext cx="154379" cy="154379"/>
          </a:xfrm>
          <a:prstGeom prst="ellipse">
            <a:avLst/>
          </a:prstGeom>
          <a:noFill/>
          <a:ln w="127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50" name="Oval 49"/>
          <p:cNvSpPr/>
          <p:nvPr/>
        </p:nvSpPr>
        <p:spPr>
          <a:xfrm>
            <a:off x="3776354" y="3477484"/>
            <a:ext cx="154379" cy="154379"/>
          </a:xfrm>
          <a:prstGeom prst="ellipse">
            <a:avLst/>
          </a:prstGeom>
          <a:noFill/>
          <a:ln w="127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51" name="Oval 50"/>
          <p:cNvSpPr/>
          <p:nvPr/>
        </p:nvSpPr>
        <p:spPr>
          <a:xfrm>
            <a:off x="3776354" y="4230192"/>
            <a:ext cx="154379" cy="154379"/>
          </a:xfrm>
          <a:prstGeom prst="ellipse">
            <a:avLst/>
          </a:prstGeom>
          <a:noFill/>
          <a:ln w="127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52" name="Oval 51"/>
          <p:cNvSpPr/>
          <p:nvPr/>
        </p:nvSpPr>
        <p:spPr>
          <a:xfrm>
            <a:off x="3776354" y="4978836"/>
            <a:ext cx="154379" cy="154379"/>
          </a:xfrm>
          <a:prstGeom prst="ellipse">
            <a:avLst/>
          </a:prstGeom>
          <a:noFill/>
          <a:ln w="127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53" name="Oval 52"/>
          <p:cNvSpPr/>
          <p:nvPr/>
        </p:nvSpPr>
        <p:spPr>
          <a:xfrm>
            <a:off x="3776354" y="2245634"/>
            <a:ext cx="154379" cy="154379"/>
          </a:xfrm>
          <a:prstGeom prst="ellipse">
            <a:avLst/>
          </a:prstGeom>
          <a:noFill/>
          <a:ln w="127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Tree>
    <p:extLst>
      <p:ext uri="{BB962C8B-B14F-4D97-AF65-F5344CB8AC3E}">
        <p14:creationId xmlns:p14="http://schemas.microsoft.com/office/powerpoint/2010/main" val="160731050"/>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ISCO_TEXTURE_02.png"/>
          <p:cNvPicPr>
            <a:picLocks noChangeAspect="1"/>
          </p:cNvPicPr>
          <p:nvPr/>
        </p:nvPicPr>
        <p:blipFill>
          <a:blip r:embed="rId3">
            <a:alphaModFix amt="82000"/>
          </a:blip>
          <a:stretch>
            <a:fillRect/>
          </a:stretch>
        </p:blipFill>
        <p:spPr>
          <a:xfrm>
            <a:off x="3276600" y="1447800"/>
            <a:ext cx="6172200" cy="5410200"/>
          </a:xfrm>
          <a:prstGeom prst="rect">
            <a:avLst/>
          </a:prstGeom>
        </p:spPr>
      </p:pic>
      <p:sp>
        <p:nvSpPr>
          <p:cNvPr id="18" name="Title 1"/>
          <p:cNvSpPr txBox="1">
            <a:spLocks/>
          </p:cNvSpPr>
          <p:nvPr/>
        </p:nvSpPr>
        <p:spPr>
          <a:xfrm>
            <a:off x="221393" y="2286000"/>
            <a:ext cx="3283807" cy="2907239"/>
          </a:xfrm>
          <a:prstGeom prst="rect">
            <a:avLst/>
          </a:prstGeom>
          <a:effectLst/>
        </p:spPr>
        <p:txBody>
          <a:bodyPr anchor="t"/>
          <a:lstStyle/>
          <a:p>
            <a:pPr lvl="0">
              <a:lnSpc>
                <a:spcPct val="80000"/>
              </a:lnSpc>
              <a:spcBef>
                <a:spcPct val="0"/>
              </a:spcBef>
            </a:pPr>
            <a:r>
              <a:rPr lang="en-US" sz="4400" spc="-100" dirty="0" smtClean="0">
                <a:solidFill>
                  <a:srgbClr val="873CBA"/>
                </a:solidFill>
              </a:rPr>
              <a:t>Case Studies and Best Practices</a:t>
            </a:r>
            <a:endParaRPr lang="en-US" sz="4400" spc="-100" dirty="0" smtClean="0">
              <a:solidFill>
                <a:srgbClr val="873CBA"/>
              </a:solidFill>
              <a:latin typeface="+mj-lt"/>
              <a:ea typeface="+mj-ea"/>
              <a:cs typeface="+mj-cs"/>
            </a:endParaRPr>
          </a:p>
        </p:txBody>
      </p:sp>
      <p:sp>
        <p:nvSpPr>
          <p:cNvPr id="20" name="TextBox 19"/>
          <p:cNvSpPr txBox="1"/>
          <p:nvPr/>
        </p:nvSpPr>
        <p:spPr>
          <a:xfrm>
            <a:off x="221393" y="5786735"/>
            <a:ext cx="269626" cy="461665"/>
          </a:xfrm>
          <a:prstGeom prst="rect">
            <a:avLst/>
          </a:prstGeom>
          <a:noFill/>
        </p:spPr>
        <p:txBody>
          <a:bodyPr wrap="none" rtlCol="0">
            <a:spAutoFit/>
          </a:bodyPr>
          <a:lstStyle/>
          <a:p>
            <a:r>
              <a:rPr lang="en-US" sz="2400" dirty="0" smtClean="0">
                <a:solidFill>
                  <a:srgbClr val="727272"/>
                </a:solidFill>
              </a:rPr>
              <a:t> </a:t>
            </a:r>
            <a:endParaRPr lang="en-US" sz="2400" dirty="0">
              <a:solidFill>
                <a:srgbClr val="727272"/>
              </a:solidFill>
            </a:endParaRPr>
          </a:p>
        </p:txBody>
      </p:sp>
      <p:pic>
        <p:nvPicPr>
          <p:cNvPr id="23" name="Picture 22" descr="TopBar.png"/>
          <p:cNvPicPr>
            <a:picLocks noChangeAspect="1"/>
          </p:cNvPicPr>
          <p:nvPr/>
        </p:nvPicPr>
        <p:blipFill>
          <a:blip r:embed="rId4"/>
          <a:srcRect l="1981" t="36957" r="2720"/>
          <a:stretch>
            <a:fillRect/>
          </a:stretch>
        </p:blipFill>
        <p:spPr>
          <a:xfrm>
            <a:off x="0" y="0"/>
            <a:ext cx="9144000" cy="2055629"/>
          </a:xfrm>
          <a:prstGeom prst="rect">
            <a:avLst/>
          </a:prstGeom>
        </p:spPr>
      </p:pic>
      <p:pic>
        <p:nvPicPr>
          <p:cNvPr id="9" name="Picture 8" descr="G5-back.jpg"/>
          <p:cNvPicPr>
            <a:picLocks noChangeAspect="1"/>
          </p:cNvPicPr>
          <p:nvPr/>
        </p:nvPicPr>
        <p:blipFill>
          <a:blip r:embed="rId5" cstate="print"/>
          <a:srcRect r="1205" b="10542"/>
          <a:stretch>
            <a:fillRect/>
          </a:stretch>
        </p:blipFill>
        <p:spPr>
          <a:xfrm>
            <a:off x="3470276" y="1905000"/>
            <a:ext cx="5673724" cy="4109989"/>
          </a:xfrm>
          <a:prstGeom prst="rect">
            <a:avLst/>
          </a:prstGeom>
        </p:spPr>
      </p:pic>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Picture 39" descr="sidebar"/>
          <p:cNvPicPr>
            <a:picLocks noChangeAspect="1" noChangeArrowheads="1"/>
          </p:cNvPicPr>
          <p:nvPr/>
        </p:nvPicPr>
        <p:blipFill>
          <a:blip r:embed="rId3"/>
          <a:srcRect/>
          <a:stretch>
            <a:fillRect/>
          </a:stretch>
        </p:blipFill>
        <p:spPr bwMode="auto">
          <a:xfrm>
            <a:off x="6273800" y="1560513"/>
            <a:ext cx="2609850" cy="3182937"/>
          </a:xfrm>
          <a:prstGeom prst="rect">
            <a:avLst/>
          </a:prstGeom>
          <a:noFill/>
          <a:ln w="9525">
            <a:noFill/>
            <a:miter lim="800000"/>
            <a:headEnd/>
            <a:tailEnd/>
          </a:ln>
        </p:spPr>
      </p:pic>
      <p:pic>
        <p:nvPicPr>
          <p:cNvPr id="151555" name="Picture 36" descr="gradiet"/>
          <p:cNvPicPr>
            <a:picLocks noChangeAspect="1" noChangeArrowheads="1"/>
          </p:cNvPicPr>
          <p:nvPr/>
        </p:nvPicPr>
        <p:blipFill>
          <a:blip r:embed="rId4"/>
          <a:srcRect/>
          <a:stretch>
            <a:fillRect/>
          </a:stretch>
        </p:blipFill>
        <p:spPr bwMode="auto">
          <a:xfrm>
            <a:off x="328613" y="1524000"/>
            <a:ext cx="5538787" cy="1076325"/>
          </a:xfrm>
          <a:prstGeom prst="rect">
            <a:avLst/>
          </a:prstGeom>
          <a:noFill/>
          <a:ln w="9525">
            <a:noFill/>
            <a:miter lim="800000"/>
            <a:headEnd/>
            <a:tailEnd/>
          </a:ln>
        </p:spPr>
      </p:pic>
      <p:pic>
        <p:nvPicPr>
          <p:cNvPr id="151557" name="Picture 38" descr="gradiet"/>
          <p:cNvPicPr>
            <a:picLocks noChangeAspect="1" noChangeArrowheads="1"/>
          </p:cNvPicPr>
          <p:nvPr/>
        </p:nvPicPr>
        <p:blipFill>
          <a:blip r:embed="rId4"/>
          <a:srcRect/>
          <a:stretch>
            <a:fillRect/>
          </a:stretch>
        </p:blipFill>
        <p:spPr bwMode="auto">
          <a:xfrm>
            <a:off x="373063" y="2771775"/>
            <a:ext cx="5538787" cy="657225"/>
          </a:xfrm>
          <a:prstGeom prst="rect">
            <a:avLst/>
          </a:prstGeom>
          <a:noFill/>
          <a:ln w="9525">
            <a:noFill/>
            <a:miter lim="800000"/>
            <a:headEnd/>
            <a:tailEnd/>
          </a:ln>
        </p:spPr>
      </p:pic>
      <p:sp>
        <p:nvSpPr>
          <p:cNvPr id="109591" name="Rectangle 23"/>
          <p:cNvSpPr>
            <a:spLocks noChangeArrowheads="1"/>
          </p:cNvSpPr>
          <p:nvPr/>
        </p:nvSpPr>
        <p:spPr bwMode="auto">
          <a:xfrm>
            <a:off x="6372225" y="1665288"/>
            <a:ext cx="2619375" cy="1908175"/>
          </a:xfrm>
          <a:prstGeom prst="rect">
            <a:avLst/>
          </a:prstGeom>
          <a:noFill/>
          <a:ln w="9525">
            <a:noFill/>
            <a:miter lim="800000"/>
            <a:headEnd/>
            <a:tailEnd/>
          </a:ln>
          <a:effectLst>
            <a:prstShdw prst="shdw17" dist="17961" dir="2700000">
              <a:srgbClr val="014F6E">
                <a:alpha val="74997"/>
              </a:srgbClr>
            </a:prstShdw>
          </a:effectLst>
        </p:spPr>
        <p:txBody>
          <a:bodyPr lIns="82124" tIns="41061" rIns="82124" bIns="41061"/>
          <a:lstStyle/>
          <a:p>
            <a:r>
              <a:rPr lang="en-US" sz="1400" b="1" dirty="0" smtClean="0">
                <a:solidFill>
                  <a:srgbClr val="000090"/>
                </a:solidFill>
              </a:rPr>
              <a:t>“</a:t>
            </a:r>
            <a:r>
              <a:rPr lang="en-US" sz="1200" i="1" dirty="0" smtClean="0">
                <a:solidFill>
                  <a:srgbClr val="000090"/>
                </a:solidFill>
              </a:rPr>
              <a:t>We were looking for a way to consolidate onto virtual platforms and the UCS environment was ideal for that. It has all the servers. It has an extensive amount of memory. It gives us all the network capability. At the same time saving space, energy, and giving us a platform that was the leading edge.” </a:t>
            </a:r>
          </a:p>
          <a:p>
            <a:endParaRPr lang="en-US" sz="1200" dirty="0">
              <a:solidFill>
                <a:srgbClr val="000090"/>
              </a:solidFill>
            </a:endParaRPr>
          </a:p>
          <a:p>
            <a:r>
              <a:rPr lang="en-US" sz="1200" dirty="0" smtClean="0">
                <a:solidFill>
                  <a:srgbClr val="000090"/>
                </a:solidFill>
              </a:rPr>
              <a:t>David Larose, IT infrastructure, </a:t>
            </a:r>
            <a:r>
              <a:rPr lang="en-US" sz="1200" dirty="0" err="1" smtClean="0">
                <a:solidFill>
                  <a:srgbClr val="000090"/>
                </a:solidFill>
              </a:rPr>
              <a:t>Communauté</a:t>
            </a:r>
            <a:r>
              <a:rPr lang="en-US" sz="1200" dirty="0" smtClean="0">
                <a:solidFill>
                  <a:srgbClr val="000090"/>
                </a:solidFill>
              </a:rPr>
              <a:t> de Communes de </a:t>
            </a:r>
            <a:r>
              <a:rPr lang="en-US" sz="1200" dirty="0" err="1" smtClean="0">
                <a:solidFill>
                  <a:srgbClr val="000090"/>
                </a:solidFill>
              </a:rPr>
              <a:t>l’aéroport</a:t>
            </a:r>
            <a:r>
              <a:rPr lang="en-US" sz="1200" dirty="0" smtClean="0">
                <a:solidFill>
                  <a:srgbClr val="000090"/>
                </a:solidFill>
              </a:rPr>
              <a:t> du</a:t>
            </a:r>
          </a:p>
          <a:p>
            <a:r>
              <a:rPr lang="en-US" sz="1200" dirty="0" smtClean="0">
                <a:solidFill>
                  <a:srgbClr val="000090"/>
                </a:solidFill>
              </a:rPr>
              <a:t>Bourget</a:t>
            </a:r>
            <a:endParaRPr lang="en-US" sz="1200" dirty="0">
              <a:solidFill>
                <a:srgbClr val="000090"/>
              </a:solidFill>
            </a:endParaRPr>
          </a:p>
        </p:txBody>
      </p:sp>
      <p:sp>
        <p:nvSpPr>
          <p:cNvPr id="151575" name="Content Placeholder 3"/>
          <p:cNvSpPr>
            <a:spLocks/>
          </p:cNvSpPr>
          <p:nvPr/>
        </p:nvSpPr>
        <p:spPr bwMode="auto">
          <a:xfrm>
            <a:off x="619125" y="1606550"/>
            <a:ext cx="5140325" cy="765175"/>
          </a:xfrm>
          <a:prstGeom prst="rect">
            <a:avLst/>
          </a:prstGeom>
          <a:noFill/>
          <a:ln w="9525" algn="ctr">
            <a:noFill/>
            <a:miter lim="800000"/>
            <a:headEnd/>
            <a:tailEnd/>
          </a:ln>
        </p:spPr>
        <p:txBody>
          <a:bodyPr lIns="82124" tIns="41061" rIns="82124" bIns="41061"/>
          <a:lstStyle/>
          <a:p>
            <a:pPr algn="l" eaLnBrk="0" hangingPunct="0">
              <a:lnSpc>
                <a:spcPct val="80000"/>
              </a:lnSpc>
              <a:spcAft>
                <a:spcPct val="50000"/>
              </a:spcAft>
            </a:pPr>
            <a:endParaRPr lang="en-US" sz="1100" dirty="0"/>
          </a:p>
        </p:txBody>
      </p:sp>
      <p:sp>
        <p:nvSpPr>
          <p:cNvPr id="151576" name="Content Placeholder 3"/>
          <p:cNvSpPr>
            <a:spLocks/>
          </p:cNvSpPr>
          <p:nvPr/>
        </p:nvSpPr>
        <p:spPr bwMode="auto">
          <a:xfrm>
            <a:off x="619125" y="2822575"/>
            <a:ext cx="5240338" cy="1446213"/>
          </a:xfrm>
          <a:prstGeom prst="rect">
            <a:avLst/>
          </a:prstGeom>
          <a:noFill/>
          <a:ln w="9525" algn="ctr">
            <a:noFill/>
            <a:miter lim="800000"/>
            <a:headEnd/>
            <a:tailEnd/>
          </a:ln>
        </p:spPr>
        <p:txBody>
          <a:bodyPr lIns="82124" tIns="41061" rIns="82124" bIns="41061"/>
          <a:lstStyle/>
          <a:p>
            <a:pPr algn="l" eaLnBrk="0" hangingPunct="0">
              <a:lnSpc>
                <a:spcPct val="80000"/>
              </a:lnSpc>
              <a:spcAft>
                <a:spcPct val="50000"/>
              </a:spcAft>
            </a:pPr>
            <a:endParaRPr lang="en-US" sz="1100" dirty="0"/>
          </a:p>
        </p:txBody>
      </p:sp>
      <p:sp>
        <p:nvSpPr>
          <p:cNvPr id="23560" name="Rectangle 36"/>
          <p:cNvSpPr>
            <a:spLocks noGrp="1" noChangeArrowheads="1"/>
          </p:cNvSpPr>
          <p:nvPr>
            <p:ph type="title"/>
          </p:nvPr>
        </p:nvSpPr>
        <p:spPr/>
        <p:txBody>
          <a:bodyPr/>
          <a:lstStyle/>
          <a:p>
            <a:r>
              <a:rPr lang="fr-FR" dirty="0" smtClean="0"/>
              <a:t>Bourget </a:t>
            </a:r>
            <a:r>
              <a:rPr lang="fr-FR" dirty="0" err="1" smtClean="0"/>
              <a:t>Airport</a:t>
            </a:r>
            <a:r>
              <a:rPr lang="fr-FR" dirty="0" smtClean="0"/>
              <a:t> Municipal </a:t>
            </a:r>
            <a:r>
              <a:rPr lang="fr-FR" dirty="0" err="1" smtClean="0"/>
              <a:t>Community</a:t>
            </a:r>
            <a:r>
              <a:rPr lang="en-US" sz="2000" dirty="0"/>
              <a:t/>
            </a:r>
            <a:br>
              <a:rPr lang="en-US" sz="2000" dirty="0"/>
            </a:br>
            <a:endParaRPr lang="en-US" sz="2000" b="0" dirty="0" smtClean="0">
              <a:solidFill>
                <a:srgbClr val="8E8E95"/>
              </a:solidFill>
            </a:endParaRPr>
          </a:p>
        </p:txBody>
      </p:sp>
      <p:grpSp>
        <p:nvGrpSpPr>
          <p:cNvPr id="2" name="Group 42"/>
          <p:cNvGrpSpPr>
            <a:grpSpLocks/>
          </p:cNvGrpSpPr>
          <p:nvPr/>
        </p:nvGrpSpPr>
        <p:grpSpPr bwMode="auto">
          <a:xfrm>
            <a:off x="215901" y="1219200"/>
            <a:ext cx="5689600" cy="398463"/>
            <a:chOff x="136" y="768"/>
            <a:chExt cx="3584" cy="251"/>
          </a:xfrm>
        </p:grpSpPr>
        <p:sp>
          <p:nvSpPr>
            <p:cNvPr id="23583" name="Line 18"/>
            <p:cNvSpPr>
              <a:spLocks noChangeShapeType="1"/>
            </p:cNvSpPr>
            <p:nvPr/>
          </p:nvSpPr>
          <p:spPr bwMode="auto">
            <a:xfrm>
              <a:off x="301" y="968"/>
              <a:ext cx="3419" cy="0"/>
            </a:xfrm>
            <a:prstGeom prst="line">
              <a:avLst/>
            </a:prstGeom>
            <a:noFill/>
            <a:ln w="15875" cap="rnd">
              <a:solidFill>
                <a:srgbClr val="4D4D4D"/>
              </a:solidFill>
              <a:prstDash val="sysDot"/>
              <a:round/>
              <a:headEnd/>
              <a:tailEnd/>
            </a:ln>
          </p:spPr>
          <p:txBody>
            <a:bodyPr lIns="82124" tIns="41061" rIns="82124" bIns="41061" anchor="ctr">
              <a:spAutoFit/>
            </a:bodyPr>
            <a:lstStyle/>
            <a:p>
              <a:endParaRPr lang="en-US"/>
            </a:p>
          </p:txBody>
        </p:sp>
        <p:grpSp>
          <p:nvGrpSpPr>
            <p:cNvPr id="3" name="Group 39"/>
            <p:cNvGrpSpPr>
              <a:grpSpLocks/>
            </p:cNvGrpSpPr>
            <p:nvPr/>
          </p:nvGrpSpPr>
          <p:grpSpPr bwMode="auto">
            <a:xfrm>
              <a:off x="136" y="768"/>
              <a:ext cx="3583" cy="251"/>
              <a:chOff x="136" y="768"/>
              <a:chExt cx="3583" cy="251"/>
            </a:xfrm>
          </p:grpSpPr>
          <p:sp>
            <p:nvSpPr>
              <p:cNvPr id="23585" name="Rectangle 36"/>
              <p:cNvSpPr>
                <a:spLocks noChangeArrowheads="1"/>
              </p:cNvSpPr>
              <p:nvPr/>
            </p:nvSpPr>
            <p:spPr bwMode="auto">
              <a:xfrm>
                <a:off x="249" y="822"/>
                <a:ext cx="3470" cy="137"/>
              </a:xfrm>
              <a:prstGeom prst="rect">
                <a:avLst/>
              </a:prstGeom>
              <a:gradFill flip="none" rotWithShape="1">
                <a:gsLst>
                  <a:gs pos="0">
                    <a:srgbClr val="000090"/>
                  </a:gs>
                  <a:gs pos="100000">
                    <a:schemeClr val="accent6"/>
                  </a:gs>
                </a:gsLst>
                <a:lin ang="10800000" scaled="0"/>
                <a:tileRect/>
              </a:gradFill>
              <a:ln w="28575" algn="ctr">
                <a:solidFill>
                  <a:schemeClr val="accent6">
                    <a:lumMod val="50000"/>
                  </a:schemeClr>
                </a:solidFill>
                <a:miter lim="800000"/>
                <a:headEnd/>
                <a:tailEnd/>
              </a:ln>
            </p:spPr>
            <p:txBody>
              <a:bodyPr lIns="82124" tIns="41061" rIns="82124" bIns="41061" anchor="ctr"/>
              <a:lstStyle/>
              <a:p>
                <a:pPr marL="228600" algn="l" defTabSz="814388" eaLnBrk="0" hangingPunct="0">
                  <a:lnSpc>
                    <a:spcPct val="90000"/>
                  </a:lnSpc>
                </a:pPr>
                <a:r>
                  <a:rPr lang="en-US" sz="1600" dirty="0">
                    <a:solidFill>
                      <a:schemeClr val="bg1"/>
                    </a:solidFill>
                  </a:rPr>
                  <a:t>Challenge</a:t>
                </a:r>
              </a:p>
            </p:txBody>
          </p:sp>
          <p:pic>
            <p:nvPicPr>
              <p:cNvPr id="23586" name="Picture 20"/>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36" y="768"/>
                <a:ext cx="246" cy="251"/>
              </a:xfrm>
              <a:prstGeom prst="rect">
                <a:avLst/>
              </a:prstGeom>
              <a:noFill/>
              <a:ln w="9525">
                <a:noFill/>
                <a:miter lim="800000"/>
                <a:headEnd/>
                <a:tailEnd/>
              </a:ln>
            </p:spPr>
          </p:pic>
        </p:grpSp>
      </p:grpSp>
      <p:grpSp>
        <p:nvGrpSpPr>
          <p:cNvPr id="4" name="Group 43"/>
          <p:cNvGrpSpPr>
            <a:grpSpLocks/>
          </p:cNvGrpSpPr>
          <p:nvPr/>
        </p:nvGrpSpPr>
        <p:grpSpPr bwMode="auto">
          <a:xfrm>
            <a:off x="215901" y="2516188"/>
            <a:ext cx="5689600" cy="398462"/>
            <a:chOff x="136" y="1538"/>
            <a:chExt cx="3584" cy="251"/>
          </a:xfrm>
        </p:grpSpPr>
        <p:sp>
          <p:nvSpPr>
            <p:cNvPr id="23579" name="Line 13"/>
            <p:cNvSpPr>
              <a:spLocks noChangeShapeType="1"/>
            </p:cNvSpPr>
            <p:nvPr/>
          </p:nvSpPr>
          <p:spPr bwMode="auto">
            <a:xfrm>
              <a:off x="301" y="1738"/>
              <a:ext cx="3419" cy="0"/>
            </a:xfrm>
            <a:prstGeom prst="line">
              <a:avLst/>
            </a:prstGeom>
            <a:noFill/>
            <a:ln w="15875" cap="rnd">
              <a:solidFill>
                <a:srgbClr val="4D4D4D"/>
              </a:solidFill>
              <a:prstDash val="sysDot"/>
              <a:round/>
              <a:headEnd/>
              <a:tailEnd/>
            </a:ln>
          </p:spPr>
          <p:txBody>
            <a:bodyPr lIns="82124" tIns="41061" rIns="82124" bIns="41061" anchor="ctr">
              <a:spAutoFit/>
            </a:bodyPr>
            <a:lstStyle/>
            <a:p>
              <a:endParaRPr lang="en-US"/>
            </a:p>
          </p:txBody>
        </p:sp>
        <p:grpSp>
          <p:nvGrpSpPr>
            <p:cNvPr id="5" name="Group 40"/>
            <p:cNvGrpSpPr>
              <a:grpSpLocks/>
            </p:cNvGrpSpPr>
            <p:nvPr/>
          </p:nvGrpSpPr>
          <p:grpSpPr bwMode="auto">
            <a:xfrm>
              <a:off x="136" y="1538"/>
              <a:ext cx="3583" cy="251"/>
              <a:chOff x="136" y="1538"/>
              <a:chExt cx="3583" cy="251"/>
            </a:xfrm>
          </p:grpSpPr>
          <p:sp>
            <p:nvSpPr>
              <p:cNvPr id="23581" name="Rectangle 37"/>
              <p:cNvSpPr>
                <a:spLocks noChangeArrowheads="1"/>
              </p:cNvSpPr>
              <p:nvPr/>
            </p:nvSpPr>
            <p:spPr bwMode="auto">
              <a:xfrm>
                <a:off x="249" y="1590"/>
                <a:ext cx="3470" cy="137"/>
              </a:xfrm>
              <a:prstGeom prst="rect">
                <a:avLst/>
              </a:prstGeom>
              <a:gradFill rotWithShape="1">
                <a:gsLst>
                  <a:gs pos="0">
                    <a:schemeClr val="accent6"/>
                  </a:gs>
                  <a:gs pos="100000">
                    <a:srgbClr val="000090"/>
                  </a:gs>
                </a:gsLst>
                <a:lin ang="0" scaled="0"/>
              </a:gradFill>
              <a:ln w="28575" algn="ctr">
                <a:solidFill>
                  <a:schemeClr val="accent6">
                    <a:lumMod val="50000"/>
                  </a:schemeClr>
                </a:solidFill>
                <a:miter lim="800000"/>
                <a:headEnd/>
                <a:tailEnd/>
              </a:ln>
            </p:spPr>
            <p:txBody>
              <a:bodyPr lIns="82124" tIns="41061" rIns="82124" bIns="41061" anchor="ctr"/>
              <a:lstStyle/>
              <a:p>
                <a:pPr marL="228600" algn="l" defTabSz="814388" eaLnBrk="0" hangingPunct="0">
                  <a:lnSpc>
                    <a:spcPct val="90000"/>
                  </a:lnSpc>
                </a:pPr>
                <a:r>
                  <a:rPr lang="en-US" sz="1600" dirty="0">
                    <a:solidFill>
                      <a:schemeClr val="bg1"/>
                    </a:solidFill>
                  </a:rPr>
                  <a:t>Solution</a:t>
                </a:r>
              </a:p>
            </p:txBody>
          </p:sp>
          <p:pic>
            <p:nvPicPr>
              <p:cNvPr id="23582" name="Picture 15"/>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36" y="1538"/>
                <a:ext cx="246" cy="251"/>
              </a:xfrm>
              <a:prstGeom prst="rect">
                <a:avLst/>
              </a:prstGeom>
              <a:noFill/>
              <a:ln w="9525">
                <a:noFill/>
                <a:miter lim="800000"/>
                <a:headEnd/>
                <a:tailEnd/>
              </a:ln>
            </p:spPr>
          </p:pic>
        </p:grpSp>
      </p:grpSp>
      <p:grpSp>
        <p:nvGrpSpPr>
          <p:cNvPr id="6" name="Group 50"/>
          <p:cNvGrpSpPr>
            <a:grpSpLocks/>
          </p:cNvGrpSpPr>
          <p:nvPr/>
        </p:nvGrpSpPr>
        <p:grpSpPr bwMode="auto">
          <a:xfrm>
            <a:off x="6032572" y="1214438"/>
            <a:ext cx="3635683" cy="398462"/>
            <a:chOff x="3799" y="765"/>
            <a:chExt cx="1803" cy="251"/>
          </a:xfrm>
        </p:grpSpPr>
        <p:sp>
          <p:nvSpPr>
            <p:cNvPr id="23576" name="Line 18"/>
            <p:cNvSpPr>
              <a:spLocks noChangeShapeType="1"/>
            </p:cNvSpPr>
            <p:nvPr/>
          </p:nvSpPr>
          <p:spPr bwMode="auto">
            <a:xfrm>
              <a:off x="3969" y="968"/>
              <a:ext cx="1610" cy="0"/>
            </a:xfrm>
            <a:prstGeom prst="line">
              <a:avLst/>
            </a:prstGeom>
            <a:noFill/>
            <a:ln w="15875" cap="rnd">
              <a:solidFill>
                <a:srgbClr val="4D4D4D"/>
              </a:solidFill>
              <a:prstDash val="sysDot"/>
              <a:round/>
              <a:headEnd/>
              <a:tailEnd/>
            </a:ln>
          </p:spPr>
          <p:txBody>
            <a:bodyPr lIns="82124" tIns="41061" rIns="82124" bIns="41061" anchor="ctr">
              <a:spAutoFit/>
            </a:bodyPr>
            <a:lstStyle/>
            <a:p>
              <a:endParaRPr lang="en-US"/>
            </a:p>
          </p:txBody>
        </p:sp>
        <p:sp>
          <p:nvSpPr>
            <p:cNvPr id="23577" name="Rectangle 48"/>
            <p:cNvSpPr>
              <a:spLocks noChangeArrowheads="1"/>
            </p:cNvSpPr>
            <p:nvPr/>
          </p:nvSpPr>
          <p:spPr bwMode="auto">
            <a:xfrm>
              <a:off x="3968" y="819"/>
              <a:ext cx="1634" cy="141"/>
            </a:xfrm>
            <a:prstGeom prst="rect">
              <a:avLst/>
            </a:prstGeom>
            <a:gradFill rotWithShape="1">
              <a:gsLst>
                <a:gs pos="0">
                  <a:schemeClr val="accent6"/>
                </a:gs>
                <a:gs pos="100000">
                  <a:srgbClr val="000090"/>
                </a:gs>
              </a:gsLst>
              <a:lin ang="0" scaled="0"/>
            </a:gradFill>
            <a:ln w="28575" algn="ctr">
              <a:solidFill>
                <a:schemeClr val="accent6">
                  <a:lumMod val="50000"/>
                </a:schemeClr>
              </a:solidFill>
              <a:miter lim="800000"/>
              <a:headEnd/>
              <a:tailEnd/>
            </a:ln>
          </p:spPr>
          <p:txBody>
            <a:bodyPr lIns="82124" tIns="41061" rIns="82124" bIns="41061" anchor="ctr"/>
            <a:lstStyle/>
            <a:p>
              <a:pPr marL="114300" algn="l" defTabSz="814388" eaLnBrk="0" hangingPunct="0">
                <a:lnSpc>
                  <a:spcPct val="90000"/>
                </a:lnSpc>
              </a:pPr>
              <a:r>
                <a:rPr lang="en-US" sz="1600" dirty="0" smtClean="0">
                  <a:solidFill>
                    <a:schemeClr val="bg1"/>
                  </a:solidFill>
                </a:rPr>
                <a:t>Le Bourget Airport Municipal</a:t>
              </a:r>
              <a:endParaRPr lang="en-US" sz="1600" dirty="0">
                <a:solidFill>
                  <a:schemeClr val="bg1"/>
                </a:solidFill>
              </a:endParaRPr>
            </a:p>
          </p:txBody>
        </p:sp>
        <p:pic>
          <p:nvPicPr>
            <p:cNvPr id="23578" name="Picture 20"/>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799" y="765"/>
              <a:ext cx="226" cy="251"/>
            </a:xfrm>
            <a:prstGeom prst="rect">
              <a:avLst/>
            </a:prstGeom>
            <a:noFill/>
            <a:ln w="9525">
              <a:noFill/>
              <a:miter lim="800000"/>
              <a:headEnd/>
              <a:tailEnd/>
            </a:ln>
          </p:spPr>
        </p:pic>
      </p:grpSp>
      <p:pic>
        <p:nvPicPr>
          <p:cNvPr id="151556" name="Picture 37" descr="gradiet"/>
          <p:cNvPicPr>
            <a:picLocks noChangeAspect="1" noChangeArrowheads="1"/>
          </p:cNvPicPr>
          <p:nvPr/>
        </p:nvPicPr>
        <p:blipFill>
          <a:blip r:embed="rId4"/>
          <a:srcRect/>
          <a:stretch>
            <a:fillRect/>
          </a:stretch>
        </p:blipFill>
        <p:spPr bwMode="auto">
          <a:xfrm>
            <a:off x="377825" y="3860800"/>
            <a:ext cx="5538788" cy="1404938"/>
          </a:xfrm>
          <a:prstGeom prst="rect">
            <a:avLst/>
          </a:prstGeom>
          <a:noFill/>
          <a:ln w="9525">
            <a:noFill/>
            <a:miter lim="800000"/>
            <a:headEnd/>
            <a:tailEnd/>
          </a:ln>
        </p:spPr>
      </p:pic>
      <p:sp>
        <p:nvSpPr>
          <p:cNvPr id="151577" name="Content Placeholder 3"/>
          <p:cNvSpPr>
            <a:spLocks/>
          </p:cNvSpPr>
          <p:nvPr/>
        </p:nvSpPr>
        <p:spPr bwMode="auto">
          <a:xfrm>
            <a:off x="619125" y="3943350"/>
            <a:ext cx="5267325" cy="1087438"/>
          </a:xfrm>
          <a:prstGeom prst="rect">
            <a:avLst/>
          </a:prstGeom>
          <a:noFill/>
          <a:ln w="9525" algn="ctr">
            <a:noFill/>
            <a:miter lim="800000"/>
            <a:headEnd/>
            <a:tailEnd/>
          </a:ln>
        </p:spPr>
        <p:txBody>
          <a:bodyPr lIns="82124" tIns="41061" rIns="82124" bIns="41061"/>
          <a:lstStyle/>
          <a:p>
            <a:pPr algn="l" eaLnBrk="0" hangingPunct="0">
              <a:lnSpc>
                <a:spcPct val="80000"/>
              </a:lnSpc>
              <a:spcAft>
                <a:spcPct val="50000"/>
              </a:spcAft>
            </a:pPr>
            <a:endParaRPr lang="en-US" sz="1100" dirty="0"/>
          </a:p>
        </p:txBody>
      </p:sp>
      <p:grpSp>
        <p:nvGrpSpPr>
          <p:cNvPr id="7" name="Group 44"/>
          <p:cNvGrpSpPr>
            <a:grpSpLocks/>
          </p:cNvGrpSpPr>
          <p:nvPr/>
        </p:nvGrpSpPr>
        <p:grpSpPr bwMode="auto">
          <a:xfrm>
            <a:off x="215901" y="3527425"/>
            <a:ext cx="5689600" cy="398463"/>
            <a:chOff x="136" y="2127"/>
            <a:chExt cx="3584" cy="251"/>
          </a:xfrm>
        </p:grpSpPr>
        <p:sp>
          <p:nvSpPr>
            <p:cNvPr id="23572" name="Line 8"/>
            <p:cNvSpPr>
              <a:spLocks noChangeShapeType="1"/>
            </p:cNvSpPr>
            <p:nvPr/>
          </p:nvSpPr>
          <p:spPr bwMode="auto">
            <a:xfrm>
              <a:off x="301" y="2327"/>
              <a:ext cx="3419" cy="0"/>
            </a:xfrm>
            <a:prstGeom prst="line">
              <a:avLst/>
            </a:prstGeom>
            <a:noFill/>
            <a:ln w="15875" cap="rnd">
              <a:solidFill>
                <a:srgbClr val="4D4D4D"/>
              </a:solidFill>
              <a:prstDash val="sysDot"/>
              <a:round/>
              <a:headEnd/>
              <a:tailEnd/>
            </a:ln>
          </p:spPr>
          <p:txBody>
            <a:bodyPr lIns="82124" tIns="41061" rIns="82124" bIns="41061" anchor="ctr">
              <a:spAutoFit/>
            </a:bodyPr>
            <a:lstStyle/>
            <a:p>
              <a:endParaRPr lang="en-US"/>
            </a:p>
          </p:txBody>
        </p:sp>
        <p:grpSp>
          <p:nvGrpSpPr>
            <p:cNvPr id="8" name="Group 41"/>
            <p:cNvGrpSpPr>
              <a:grpSpLocks/>
            </p:cNvGrpSpPr>
            <p:nvPr/>
          </p:nvGrpSpPr>
          <p:grpSpPr bwMode="auto">
            <a:xfrm>
              <a:off x="136" y="2127"/>
              <a:ext cx="3583" cy="251"/>
              <a:chOff x="136" y="2127"/>
              <a:chExt cx="3583" cy="251"/>
            </a:xfrm>
          </p:grpSpPr>
          <p:sp>
            <p:nvSpPr>
              <p:cNvPr id="23574" name="Rectangle 38"/>
              <p:cNvSpPr>
                <a:spLocks noChangeArrowheads="1"/>
              </p:cNvSpPr>
              <p:nvPr/>
            </p:nvSpPr>
            <p:spPr bwMode="auto">
              <a:xfrm>
                <a:off x="249" y="2178"/>
                <a:ext cx="3470" cy="137"/>
              </a:xfrm>
              <a:prstGeom prst="rect">
                <a:avLst/>
              </a:prstGeom>
              <a:gradFill rotWithShape="1">
                <a:gsLst>
                  <a:gs pos="0">
                    <a:schemeClr val="accent6"/>
                  </a:gs>
                  <a:gs pos="100000">
                    <a:srgbClr val="000090"/>
                  </a:gs>
                </a:gsLst>
                <a:lin ang="0" scaled="0"/>
              </a:gradFill>
              <a:ln w="28575" algn="ctr">
                <a:solidFill>
                  <a:schemeClr val="accent6">
                    <a:lumMod val="50000"/>
                  </a:schemeClr>
                </a:solidFill>
                <a:miter lim="800000"/>
                <a:headEnd/>
                <a:tailEnd/>
              </a:ln>
            </p:spPr>
            <p:txBody>
              <a:bodyPr lIns="82124" tIns="41061" rIns="82124" bIns="41061" anchor="ctr"/>
              <a:lstStyle/>
              <a:p>
                <a:pPr marL="228600" algn="l" defTabSz="814388" eaLnBrk="0" hangingPunct="0">
                  <a:lnSpc>
                    <a:spcPct val="90000"/>
                  </a:lnSpc>
                </a:pPr>
                <a:r>
                  <a:rPr lang="en-US" sz="1600" dirty="0">
                    <a:solidFill>
                      <a:schemeClr val="bg1"/>
                    </a:solidFill>
                  </a:rPr>
                  <a:t>Benefit</a:t>
                </a:r>
              </a:p>
            </p:txBody>
          </p:sp>
          <p:pic>
            <p:nvPicPr>
              <p:cNvPr id="23575" name="Picture 10"/>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36" y="2127"/>
                <a:ext cx="246" cy="251"/>
              </a:xfrm>
              <a:prstGeom prst="rect">
                <a:avLst/>
              </a:prstGeom>
              <a:noFill/>
              <a:ln w="9525">
                <a:noFill/>
                <a:miter lim="800000"/>
                <a:headEnd/>
                <a:tailEnd/>
              </a:ln>
            </p:spPr>
          </p:pic>
        </p:grpSp>
      </p:grpSp>
      <p:sp>
        <p:nvSpPr>
          <p:cNvPr id="36" name="Rectangle 35"/>
          <p:cNvSpPr/>
          <p:nvPr/>
        </p:nvSpPr>
        <p:spPr>
          <a:xfrm>
            <a:off x="457200" y="1623536"/>
            <a:ext cx="5867400" cy="738664"/>
          </a:xfrm>
          <a:prstGeom prst="rect">
            <a:avLst/>
          </a:prstGeom>
        </p:spPr>
        <p:txBody>
          <a:bodyPr wrap="square">
            <a:spAutoFit/>
          </a:bodyPr>
          <a:lstStyle/>
          <a:p>
            <a:pPr marL="114300" indent="-114300">
              <a:buClr>
                <a:schemeClr val="accent6"/>
              </a:buClr>
              <a:buFont typeface="Arial"/>
              <a:buChar char="•"/>
            </a:pPr>
            <a:r>
              <a:rPr lang="en-US" sz="1400" dirty="0" smtClean="0">
                <a:solidFill>
                  <a:srgbClr val="000090"/>
                </a:solidFill>
              </a:rPr>
              <a:t>Reduce </a:t>
            </a:r>
            <a:r>
              <a:rPr lang="en-US" sz="1400" dirty="0">
                <a:solidFill>
                  <a:srgbClr val="000090"/>
                </a:solidFill>
              </a:rPr>
              <a:t>cost of service delivery</a:t>
            </a:r>
          </a:p>
          <a:p>
            <a:pPr marL="114300" indent="-114300">
              <a:buClr>
                <a:schemeClr val="accent6"/>
              </a:buClr>
              <a:buFont typeface="Arial"/>
              <a:buChar char="•"/>
            </a:pPr>
            <a:r>
              <a:rPr lang="en-US" sz="1400" dirty="0">
                <a:solidFill>
                  <a:srgbClr val="000090"/>
                </a:solidFill>
              </a:rPr>
              <a:t>Consolidate onto virtual platforms</a:t>
            </a:r>
          </a:p>
          <a:p>
            <a:pPr marL="114300" indent="-114300">
              <a:buClr>
                <a:schemeClr val="accent6"/>
              </a:buClr>
              <a:buFont typeface="Arial"/>
              <a:buChar char="•"/>
            </a:pPr>
            <a:r>
              <a:rPr lang="en-US" sz="1400" dirty="0">
                <a:solidFill>
                  <a:srgbClr val="000090"/>
                </a:solidFill>
              </a:rPr>
              <a:t>Go from “customers standing in line” to </a:t>
            </a:r>
            <a:r>
              <a:rPr lang="en-US" sz="1400" dirty="0" smtClean="0">
                <a:solidFill>
                  <a:srgbClr val="000090"/>
                </a:solidFill>
              </a:rPr>
              <a:t>online</a:t>
            </a:r>
          </a:p>
        </p:txBody>
      </p:sp>
      <p:sp>
        <p:nvSpPr>
          <p:cNvPr id="37" name="Rectangle 36"/>
          <p:cNvSpPr/>
          <p:nvPr/>
        </p:nvSpPr>
        <p:spPr>
          <a:xfrm>
            <a:off x="457200" y="2819400"/>
            <a:ext cx="5257800" cy="307777"/>
          </a:xfrm>
          <a:prstGeom prst="rect">
            <a:avLst/>
          </a:prstGeom>
        </p:spPr>
        <p:txBody>
          <a:bodyPr wrap="square">
            <a:spAutoFit/>
          </a:bodyPr>
          <a:lstStyle/>
          <a:p>
            <a:pPr marL="114300" indent="-114300">
              <a:buClr>
                <a:schemeClr val="accent6"/>
              </a:buClr>
              <a:buFont typeface="Arial"/>
              <a:buChar char="•"/>
            </a:pPr>
            <a:r>
              <a:rPr lang="en-US" sz="1400" dirty="0" smtClean="0">
                <a:solidFill>
                  <a:srgbClr val="000090"/>
                </a:solidFill>
              </a:rPr>
              <a:t> </a:t>
            </a:r>
            <a:r>
              <a:rPr lang="en-US" sz="1400" dirty="0">
                <a:solidFill>
                  <a:srgbClr val="000090"/>
                </a:solidFill>
              </a:rPr>
              <a:t>Cisco</a:t>
            </a:r>
            <a:r>
              <a:rPr lang="en-US" sz="1400" baseline="30000" dirty="0">
                <a:solidFill>
                  <a:srgbClr val="000090"/>
                </a:solidFill>
              </a:rPr>
              <a:t>®</a:t>
            </a:r>
            <a:r>
              <a:rPr lang="en-US" sz="1400" dirty="0">
                <a:solidFill>
                  <a:srgbClr val="000090"/>
                </a:solidFill>
              </a:rPr>
              <a:t> Unified Computing </a:t>
            </a:r>
            <a:r>
              <a:rPr lang="en-US" sz="1400" dirty="0" smtClean="0">
                <a:solidFill>
                  <a:srgbClr val="000090"/>
                </a:solidFill>
              </a:rPr>
              <a:t>System</a:t>
            </a:r>
          </a:p>
        </p:txBody>
      </p:sp>
      <p:sp>
        <p:nvSpPr>
          <p:cNvPr id="38" name="Rectangle 37"/>
          <p:cNvSpPr/>
          <p:nvPr/>
        </p:nvSpPr>
        <p:spPr>
          <a:xfrm>
            <a:off x="457200" y="3922693"/>
            <a:ext cx="5410200" cy="954107"/>
          </a:xfrm>
          <a:prstGeom prst="rect">
            <a:avLst/>
          </a:prstGeom>
        </p:spPr>
        <p:txBody>
          <a:bodyPr wrap="square">
            <a:spAutoFit/>
          </a:bodyPr>
          <a:lstStyle/>
          <a:p>
            <a:pPr marL="114300" indent="-114300">
              <a:buClr>
                <a:schemeClr val="accent6"/>
              </a:buClr>
              <a:buFont typeface="Arial"/>
              <a:buChar char="•"/>
            </a:pPr>
            <a:r>
              <a:rPr lang="en-US" sz="1400" dirty="0" smtClean="0">
                <a:solidFill>
                  <a:srgbClr val="000090"/>
                </a:solidFill>
              </a:rPr>
              <a:t>Saves </a:t>
            </a:r>
            <a:r>
              <a:rPr lang="en-US" sz="1400" dirty="0">
                <a:solidFill>
                  <a:srgbClr val="000090"/>
                </a:solidFill>
              </a:rPr>
              <a:t>space</a:t>
            </a:r>
          </a:p>
          <a:p>
            <a:pPr marL="114300" indent="-114300">
              <a:buClr>
                <a:schemeClr val="accent6"/>
              </a:buClr>
              <a:buFont typeface="Arial"/>
              <a:buChar char="•"/>
            </a:pPr>
            <a:r>
              <a:rPr lang="en-US" sz="1400" dirty="0">
                <a:solidFill>
                  <a:srgbClr val="000090"/>
                </a:solidFill>
              </a:rPr>
              <a:t>Saves energy</a:t>
            </a:r>
          </a:p>
          <a:p>
            <a:pPr marL="114300" indent="-114300">
              <a:buClr>
                <a:schemeClr val="accent6"/>
              </a:buClr>
              <a:buFont typeface="Arial"/>
              <a:buChar char="•"/>
            </a:pPr>
            <a:r>
              <a:rPr lang="en-US" sz="1400" dirty="0">
                <a:solidFill>
                  <a:srgbClr val="000090"/>
                </a:solidFill>
              </a:rPr>
              <a:t>Rolls out new services </a:t>
            </a:r>
            <a:r>
              <a:rPr lang="en-US" sz="1400" dirty="0" smtClean="0">
                <a:solidFill>
                  <a:srgbClr val="000090"/>
                </a:solidFill>
              </a:rPr>
              <a:t>(less than 1 </a:t>
            </a:r>
            <a:r>
              <a:rPr lang="en-US" sz="1400" dirty="0">
                <a:solidFill>
                  <a:srgbClr val="000090"/>
                </a:solidFill>
              </a:rPr>
              <a:t>day)</a:t>
            </a:r>
          </a:p>
          <a:p>
            <a:pPr marL="114300" indent="-114300">
              <a:buClr>
                <a:schemeClr val="accent6"/>
              </a:buClr>
              <a:buFont typeface="Arial"/>
              <a:buChar char="•"/>
            </a:pPr>
            <a:r>
              <a:rPr lang="en-US" sz="1400" dirty="0">
                <a:solidFill>
                  <a:srgbClr val="000090"/>
                </a:solidFill>
              </a:rPr>
              <a:t>Reduces cost and IT </a:t>
            </a:r>
            <a:r>
              <a:rPr lang="en-US" sz="1400" dirty="0" smtClean="0">
                <a:solidFill>
                  <a:srgbClr val="000090"/>
                </a:solidFill>
              </a:rPr>
              <a:t>burden</a:t>
            </a:r>
          </a:p>
        </p:txBody>
      </p:sp>
      <p:pic>
        <p:nvPicPr>
          <p:cNvPr id="40" name="Picture 39" descr="MAG11026.jpg"/>
          <p:cNvPicPr>
            <a:picLocks noChangeAspect="1"/>
          </p:cNvPicPr>
          <p:nvPr/>
        </p:nvPicPr>
        <p:blipFill>
          <a:blip r:embed="rId6"/>
          <a:srcRect t="20977" b="56093"/>
          <a:stretch>
            <a:fillRect/>
          </a:stretch>
        </p:blipFill>
        <p:spPr>
          <a:xfrm>
            <a:off x="0" y="5486400"/>
            <a:ext cx="9144000" cy="1371600"/>
          </a:xfrm>
          <a:prstGeom prst="rect">
            <a:avLst/>
          </a:prstGeom>
        </p:spPr>
      </p:pic>
    </p:spTree>
    <p:extLst>
      <p:ext uri="{BB962C8B-B14F-4D97-AF65-F5344CB8AC3E}">
        <p14:creationId xmlns:p14="http://schemas.microsoft.com/office/powerpoint/2010/main" val="8983946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51555"/>
                                        </p:tgtEl>
                                        <p:attrNameLst>
                                          <p:attrName>style.visibility</p:attrName>
                                        </p:attrNameLst>
                                      </p:cBhvr>
                                      <p:to>
                                        <p:strVal val="visible"/>
                                      </p:to>
                                    </p:set>
                                    <p:animEffect transition="in" filter="fade">
                                      <p:cBhvr>
                                        <p:cTn id="10" dur="500"/>
                                        <p:tgtEl>
                                          <p:spTgt spid="15155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par>
                                <p:cTn id="14" presetID="10" presetClass="entr" presetSubtype="0" fill="hold" grpId="0" nodeType="withEffect" nodePh="1">
                                  <p:stCondLst>
                                    <p:cond delay="0"/>
                                  </p:stCondLst>
                                  <p:endCondLst>
                                    <p:cond evt="begin" delay="0">
                                      <p:tn val="14"/>
                                    </p:cond>
                                  </p:endCondLst>
                                  <p:childTnLst>
                                    <p:set>
                                      <p:cBhvr>
                                        <p:cTn id="15" dur="1" fill="hold">
                                          <p:stCondLst>
                                            <p:cond delay="0"/>
                                          </p:stCondLst>
                                        </p:cTn>
                                        <p:tgtEl>
                                          <p:spTgt spid="151575"/>
                                        </p:tgtEl>
                                        <p:attrNameLst>
                                          <p:attrName>style.visibility</p:attrName>
                                        </p:attrNameLst>
                                      </p:cBhvr>
                                      <p:to>
                                        <p:strVal val="visible"/>
                                      </p:to>
                                    </p:set>
                                    <p:animEffect transition="in" filter="fade">
                                      <p:cBhvr>
                                        <p:cTn id="16" dur="500"/>
                                        <p:tgtEl>
                                          <p:spTgt spid="151575"/>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par>
                                <p:cTn id="21" presetID="10" presetClass="entr" presetSubtype="0" fill="hold" nodeType="withEffect">
                                  <p:stCondLst>
                                    <p:cond delay="0"/>
                                  </p:stCondLst>
                                  <p:childTnLst>
                                    <p:set>
                                      <p:cBhvr>
                                        <p:cTn id="22" dur="1" fill="hold">
                                          <p:stCondLst>
                                            <p:cond delay="0"/>
                                          </p:stCondLst>
                                        </p:cTn>
                                        <p:tgtEl>
                                          <p:spTgt spid="151557"/>
                                        </p:tgtEl>
                                        <p:attrNameLst>
                                          <p:attrName>style.visibility</p:attrName>
                                        </p:attrNameLst>
                                      </p:cBhvr>
                                      <p:to>
                                        <p:strVal val="visible"/>
                                      </p:to>
                                    </p:set>
                                    <p:animEffect transition="in" filter="fade">
                                      <p:cBhvr>
                                        <p:cTn id="23" dur="500"/>
                                        <p:tgtEl>
                                          <p:spTgt spid="15155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500"/>
                                        <p:tgtEl>
                                          <p:spTgt spid="37"/>
                                        </p:tgtEl>
                                      </p:cBhvr>
                                    </p:animEffect>
                                  </p:childTnLst>
                                </p:cTn>
                              </p:par>
                              <p:par>
                                <p:cTn id="27" presetID="10" presetClass="entr" presetSubtype="0" fill="hold" grpId="0" nodeType="withEffect" nodePh="1">
                                  <p:stCondLst>
                                    <p:cond delay="0"/>
                                  </p:stCondLst>
                                  <p:endCondLst>
                                    <p:cond evt="begin" delay="0">
                                      <p:tn val="27"/>
                                    </p:cond>
                                  </p:endCondLst>
                                  <p:childTnLst>
                                    <p:set>
                                      <p:cBhvr>
                                        <p:cTn id="28" dur="1" fill="hold">
                                          <p:stCondLst>
                                            <p:cond delay="0"/>
                                          </p:stCondLst>
                                        </p:cTn>
                                        <p:tgtEl>
                                          <p:spTgt spid="151576"/>
                                        </p:tgtEl>
                                        <p:attrNameLst>
                                          <p:attrName>style.visibility</p:attrName>
                                        </p:attrNameLst>
                                      </p:cBhvr>
                                      <p:to>
                                        <p:strVal val="visible"/>
                                      </p:to>
                                    </p:set>
                                    <p:animEffect transition="in" filter="fade">
                                      <p:cBhvr>
                                        <p:cTn id="29" dur="500"/>
                                        <p:tgtEl>
                                          <p:spTgt spid="151576"/>
                                        </p:tgtEl>
                                      </p:cBhvr>
                                    </p:animEffect>
                                  </p:childTnLst>
                                </p:cTn>
                              </p:par>
                            </p:childTnLst>
                          </p:cTn>
                        </p:par>
                        <p:par>
                          <p:cTn id="30" fill="hold">
                            <p:stCondLst>
                              <p:cond delay="1000"/>
                            </p:stCondLst>
                            <p:childTnLst>
                              <p:par>
                                <p:cTn id="31" presetID="10" presetClass="entr" presetSubtype="0" fill="hold"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par>
                                <p:cTn id="34" presetID="10" presetClass="entr" presetSubtype="0" fill="hold" nodeType="withEffect">
                                  <p:stCondLst>
                                    <p:cond delay="0"/>
                                  </p:stCondLst>
                                  <p:childTnLst>
                                    <p:set>
                                      <p:cBhvr>
                                        <p:cTn id="35" dur="1" fill="hold">
                                          <p:stCondLst>
                                            <p:cond delay="0"/>
                                          </p:stCondLst>
                                        </p:cTn>
                                        <p:tgtEl>
                                          <p:spTgt spid="151556"/>
                                        </p:tgtEl>
                                        <p:attrNameLst>
                                          <p:attrName>style.visibility</p:attrName>
                                        </p:attrNameLst>
                                      </p:cBhvr>
                                      <p:to>
                                        <p:strVal val="visible"/>
                                      </p:to>
                                    </p:set>
                                    <p:animEffect transition="in" filter="fade">
                                      <p:cBhvr>
                                        <p:cTn id="36" dur="500"/>
                                        <p:tgtEl>
                                          <p:spTgt spid="15155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500"/>
                                        <p:tgtEl>
                                          <p:spTgt spid="38"/>
                                        </p:tgtEl>
                                      </p:cBhvr>
                                    </p:animEffect>
                                  </p:childTnLst>
                                </p:cTn>
                              </p:par>
                              <p:par>
                                <p:cTn id="40" presetID="10" presetClass="entr" presetSubtype="0" fill="hold" grpId="0" nodeType="withEffect" nodePh="1">
                                  <p:stCondLst>
                                    <p:cond delay="0"/>
                                  </p:stCondLst>
                                  <p:endCondLst>
                                    <p:cond evt="begin" delay="0">
                                      <p:tn val="40"/>
                                    </p:cond>
                                  </p:endCondLst>
                                  <p:childTnLst>
                                    <p:set>
                                      <p:cBhvr>
                                        <p:cTn id="41" dur="1" fill="hold">
                                          <p:stCondLst>
                                            <p:cond delay="0"/>
                                          </p:stCondLst>
                                        </p:cTn>
                                        <p:tgtEl>
                                          <p:spTgt spid="151577"/>
                                        </p:tgtEl>
                                        <p:attrNameLst>
                                          <p:attrName>style.visibility</p:attrName>
                                        </p:attrNameLst>
                                      </p:cBhvr>
                                      <p:to>
                                        <p:strVal val="visible"/>
                                      </p:to>
                                    </p:set>
                                    <p:animEffect transition="in" filter="fade">
                                      <p:cBhvr>
                                        <p:cTn id="42" dur="500"/>
                                        <p:tgtEl>
                                          <p:spTgt spid="151577"/>
                                        </p:tgtEl>
                                      </p:cBhvr>
                                    </p:animEffect>
                                  </p:childTnLst>
                                </p:cTn>
                              </p:par>
                            </p:childTnLst>
                          </p:cTn>
                        </p:par>
                        <p:par>
                          <p:cTn id="43" fill="hold">
                            <p:stCondLst>
                              <p:cond delay="1500"/>
                            </p:stCondLst>
                            <p:childTnLst>
                              <p:par>
                                <p:cTn id="44" presetID="10"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500"/>
                                        <p:tgtEl>
                                          <p:spTgt spid="6"/>
                                        </p:tgtEl>
                                      </p:cBhvr>
                                    </p:animEffect>
                                  </p:childTnLst>
                                </p:cTn>
                              </p:par>
                              <p:par>
                                <p:cTn id="47" presetID="10" presetClass="entr" presetSubtype="0" fill="hold" nodeType="withEffect">
                                  <p:stCondLst>
                                    <p:cond delay="0"/>
                                  </p:stCondLst>
                                  <p:childTnLst>
                                    <p:set>
                                      <p:cBhvr>
                                        <p:cTn id="48" dur="1" fill="hold">
                                          <p:stCondLst>
                                            <p:cond delay="0"/>
                                          </p:stCondLst>
                                        </p:cTn>
                                        <p:tgtEl>
                                          <p:spTgt spid="151554"/>
                                        </p:tgtEl>
                                        <p:attrNameLst>
                                          <p:attrName>style.visibility</p:attrName>
                                        </p:attrNameLst>
                                      </p:cBhvr>
                                      <p:to>
                                        <p:strVal val="visible"/>
                                      </p:to>
                                    </p:set>
                                    <p:animEffect transition="in" filter="fade">
                                      <p:cBhvr>
                                        <p:cTn id="49" dur="500"/>
                                        <p:tgtEl>
                                          <p:spTgt spid="15155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09591"/>
                                        </p:tgtEl>
                                        <p:attrNameLst>
                                          <p:attrName>style.visibility</p:attrName>
                                        </p:attrNameLst>
                                      </p:cBhvr>
                                      <p:to>
                                        <p:strVal val="visible"/>
                                      </p:to>
                                    </p:set>
                                    <p:animEffect transition="in" filter="fade">
                                      <p:cBhvr>
                                        <p:cTn id="52" dur="500"/>
                                        <p:tgtEl>
                                          <p:spTgt spid="1095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91" grpId="0"/>
      <p:bldP spid="151575" grpId="0"/>
      <p:bldP spid="151576" grpId="0"/>
      <p:bldP spid="151577" grpId="0"/>
      <p:bldP spid="36" grpId="0"/>
      <p:bldP spid="37" grpId="0"/>
      <p:bldP spid="3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Picture 39" descr="sidebar"/>
          <p:cNvPicPr>
            <a:picLocks noChangeAspect="1" noChangeArrowheads="1"/>
          </p:cNvPicPr>
          <p:nvPr/>
        </p:nvPicPr>
        <p:blipFill>
          <a:blip r:embed="rId3"/>
          <a:srcRect/>
          <a:stretch>
            <a:fillRect/>
          </a:stretch>
        </p:blipFill>
        <p:spPr bwMode="auto">
          <a:xfrm>
            <a:off x="6273800" y="1560513"/>
            <a:ext cx="2609850" cy="3182937"/>
          </a:xfrm>
          <a:prstGeom prst="rect">
            <a:avLst/>
          </a:prstGeom>
          <a:noFill/>
          <a:ln w="9525">
            <a:noFill/>
            <a:miter lim="800000"/>
            <a:headEnd/>
            <a:tailEnd/>
          </a:ln>
        </p:spPr>
      </p:pic>
      <p:pic>
        <p:nvPicPr>
          <p:cNvPr id="151555" name="Picture 36" descr="gradiet"/>
          <p:cNvPicPr>
            <a:picLocks noChangeAspect="1" noChangeArrowheads="1"/>
          </p:cNvPicPr>
          <p:nvPr/>
        </p:nvPicPr>
        <p:blipFill>
          <a:blip r:embed="rId4"/>
          <a:srcRect/>
          <a:stretch>
            <a:fillRect/>
          </a:stretch>
        </p:blipFill>
        <p:spPr bwMode="auto">
          <a:xfrm>
            <a:off x="328613" y="1524000"/>
            <a:ext cx="5538787" cy="1076325"/>
          </a:xfrm>
          <a:prstGeom prst="rect">
            <a:avLst/>
          </a:prstGeom>
          <a:noFill/>
          <a:ln w="9525">
            <a:noFill/>
            <a:miter lim="800000"/>
            <a:headEnd/>
            <a:tailEnd/>
          </a:ln>
        </p:spPr>
      </p:pic>
      <p:pic>
        <p:nvPicPr>
          <p:cNvPr id="151557" name="Picture 38" descr="gradiet"/>
          <p:cNvPicPr>
            <a:picLocks noChangeAspect="1" noChangeArrowheads="1"/>
          </p:cNvPicPr>
          <p:nvPr/>
        </p:nvPicPr>
        <p:blipFill>
          <a:blip r:embed="rId4"/>
          <a:srcRect/>
          <a:stretch>
            <a:fillRect/>
          </a:stretch>
        </p:blipFill>
        <p:spPr bwMode="auto">
          <a:xfrm>
            <a:off x="373063" y="2771775"/>
            <a:ext cx="5538787" cy="657225"/>
          </a:xfrm>
          <a:prstGeom prst="rect">
            <a:avLst/>
          </a:prstGeom>
          <a:noFill/>
          <a:ln w="9525">
            <a:noFill/>
            <a:miter lim="800000"/>
            <a:headEnd/>
            <a:tailEnd/>
          </a:ln>
        </p:spPr>
      </p:pic>
      <p:sp>
        <p:nvSpPr>
          <p:cNvPr id="109591" name="Rectangle 23"/>
          <p:cNvSpPr>
            <a:spLocks noChangeArrowheads="1"/>
          </p:cNvSpPr>
          <p:nvPr/>
        </p:nvSpPr>
        <p:spPr bwMode="auto">
          <a:xfrm>
            <a:off x="6372225" y="1665288"/>
            <a:ext cx="2619375" cy="1908175"/>
          </a:xfrm>
          <a:prstGeom prst="rect">
            <a:avLst/>
          </a:prstGeom>
          <a:noFill/>
          <a:ln w="9525">
            <a:noFill/>
            <a:miter lim="800000"/>
            <a:headEnd/>
            <a:tailEnd/>
          </a:ln>
          <a:effectLst>
            <a:prstShdw prst="shdw17" dist="17961" dir="2700000">
              <a:srgbClr val="014F6E">
                <a:alpha val="74997"/>
              </a:srgbClr>
            </a:prstShdw>
          </a:effectLst>
        </p:spPr>
        <p:txBody>
          <a:bodyPr lIns="82124" tIns="41061" rIns="82124" bIns="41061"/>
          <a:lstStyle/>
          <a:p>
            <a:r>
              <a:rPr lang="en-US" sz="1400" b="1" dirty="0" smtClean="0">
                <a:solidFill>
                  <a:srgbClr val="000090"/>
                </a:solidFill>
              </a:rPr>
              <a:t>“</a:t>
            </a:r>
            <a:r>
              <a:rPr lang="en-US" sz="1200" i="1" dirty="0" smtClean="0">
                <a:solidFill>
                  <a:srgbClr val="000090"/>
                </a:solidFill>
              </a:rPr>
              <a:t>Systems don’t go down anymore. They don’t crash. I think our end users now have grown to expect that the system </a:t>
            </a:r>
            <a:r>
              <a:rPr lang="en-US" sz="1200" i="1" dirty="0" err="1" smtClean="0">
                <a:solidFill>
                  <a:srgbClr val="000090"/>
                </a:solidFill>
              </a:rPr>
              <a:t>isa</a:t>
            </a:r>
            <a:r>
              <a:rPr lang="en-US" sz="1200" i="1" dirty="0" smtClean="0">
                <a:solidFill>
                  <a:srgbClr val="000090"/>
                </a:solidFill>
              </a:rPr>
              <a:t> </a:t>
            </a:r>
            <a:r>
              <a:rPr lang="en-US" sz="1200" i="1" dirty="0" err="1" smtClean="0">
                <a:solidFill>
                  <a:srgbClr val="000090"/>
                </a:solidFill>
              </a:rPr>
              <a:t>lways</a:t>
            </a:r>
            <a:r>
              <a:rPr lang="en-US" sz="1200" i="1" dirty="0" smtClean="0">
                <a:solidFill>
                  <a:srgbClr val="000090"/>
                </a:solidFill>
              </a:rPr>
              <a:t> on, always available, and always performing at a high level.”</a:t>
            </a:r>
          </a:p>
          <a:p>
            <a:endParaRPr lang="en-US" sz="1200" dirty="0">
              <a:solidFill>
                <a:srgbClr val="000090"/>
              </a:solidFill>
            </a:endParaRPr>
          </a:p>
          <a:p>
            <a:r>
              <a:rPr lang="en-US" sz="1200" dirty="0" smtClean="0">
                <a:solidFill>
                  <a:srgbClr val="000090"/>
                </a:solidFill>
              </a:rPr>
              <a:t>George White, Chief Information Officer, Pennsylvania Office of Attorney General</a:t>
            </a:r>
            <a:endParaRPr lang="en-US" sz="1200" dirty="0">
              <a:solidFill>
                <a:srgbClr val="000090"/>
              </a:solidFill>
            </a:endParaRPr>
          </a:p>
        </p:txBody>
      </p:sp>
      <p:sp>
        <p:nvSpPr>
          <p:cNvPr id="151575" name="Content Placeholder 3"/>
          <p:cNvSpPr>
            <a:spLocks/>
          </p:cNvSpPr>
          <p:nvPr/>
        </p:nvSpPr>
        <p:spPr bwMode="auto">
          <a:xfrm>
            <a:off x="619125" y="1606550"/>
            <a:ext cx="5140325" cy="765175"/>
          </a:xfrm>
          <a:prstGeom prst="rect">
            <a:avLst/>
          </a:prstGeom>
          <a:noFill/>
          <a:ln w="9525" algn="ctr">
            <a:noFill/>
            <a:miter lim="800000"/>
            <a:headEnd/>
            <a:tailEnd/>
          </a:ln>
        </p:spPr>
        <p:txBody>
          <a:bodyPr lIns="82124" tIns="41061" rIns="82124" bIns="41061"/>
          <a:lstStyle/>
          <a:p>
            <a:pPr algn="l" eaLnBrk="0" hangingPunct="0">
              <a:lnSpc>
                <a:spcPct val="80000"/>
              </a:lnSpc>
              <a:spcAft>
                <a:spcPct val="50000"/>
              </a:spcAft>
            </a:pPr>
            <a:endParaRPr lang="en-US" sz="1100" dirty="0"/>
          </a:p>
        </p:txBody>
      </p:sp>
      <p:sp>
        <p:nvSpPr>
          <p:cNvPr id="151576" name="Content Placeholder 3"/>
          <p:cNvSpPr>
            <a:spLocks/>
          </p:cNvSpPr>
          <p:nvPr/>
        </p:nvSpPr>
        <p:spPr bwMode="auto">
          <a:xfrm>
            <a:off x="619125" y="2822575"/>
            <a:ext cx="5240338" cy="1446213"/>
          </a:xfrm>
          <a:prstGeom prst="rect">
            <a:avLst/>
          </a:prstGeom>
          <a:noFill/>
          <a:ln w="9525" algn="ctr">
            <a:noFill/>
            <a:miter lim="800000"/>
            <a:headEnd/>
            <a:tailEnd/>
          </a:ln>
        </p:spPr>
        <p:txBody>
          <a:bodyPr lIns="82124" tIns="41061" rIns="82124" bIns="41061"/>
          <a:lstStyle/>
          <a:p>
            <a:pPr algn="l" eaLnBrk="0" hangingPunct="0">
              <a:lnSpc>
                <a:spcPct val="80000"/>
              </a:lnSpc>
              <a:spcAft>
                <a:spcPct val="50000"/>
              </a:spcAft>
            </a:pPr>
            <a:endParaRPr lang="en-US" sz="1100" dirty="0"/>
          </a:p>
        </p:txBody>
      </p:sp>
      <p:sp>
        <p:nvSpPr>
          <p:cNvPr id="23560" name="Rectangle 36"/>
          <p:cNvSpPr>
            <a:spLocks noGrp="1" noChangeArrowheads="1"/>
          </p:cNvSpPr>
          <p:nvPr>
            <p:ph type="title"/>
          </p:nvPr>
        </p:nvSpPr>
        <p:spPr/>
        <p:txBody>
          <a:bodyPr/>
          <a:lstStyle/>
          <a:p>
            <a:r>
              <a:rPr lang="en-US" dirty="0" smtClean="0"/>
              <a:t>Pennsylvania Office of Attorney General</a:t>
            </a:r>
            <a:br>
              <a:rPr lang="en-US" dirty="0" smtClean="0"/>
            </a:br>
            <a:endParaRPr lang="en-US" sz="2000" b="0" dirty="0" smtClean="0">
              <a:solidFill>
                <a:srgbClr val="8E8E95"/>
              </a:solidFill>
            </a:endParaRPr>
          </a:p>
        </p:txBody>
      </p:sp>
      <p:grpSp>
        <p:nvGrpSpPr>
          <p:cNvPr id="2" name="Group 42"/>
          <p:cNvGrpSpPr>
            <a:grpSpLocks/>
          </p:cNvGrpSpPr>
          <p:nvPr/>
        </p:nvGrpSpPr>
        <p:grpSpPr bwMode="auto">
          <a:xfrm>
            <a:off x="215901" y="1219200"/>
            <a:ext cx="5689600" cy="398463"/>
            <a:chOff x="136" y="768"/>
            <a:chExt cx="3584" cy="251"/>
          </a:xfrm>
        </p:grpSpPr>
        <p:sp>
          <p:nvSpPr>
            <p:cNvPr id="23583" name="Line 18"/>
            <p:cNvSpPr>
              <a:spLocks noChangeShapeType="1"/>
            </p:cNvSpPr>
            <p:nvPr/>
          </p:nvSpPr>
          <p:spPr bwMode="auto">
            <a:xfrm>
              <a:off x="301" y="968"/>
              <a:ext cx="3419" cy="0"/>
            </a:xfrm>
            <a:prstGeom prst="line">
              <a:avLst/>
            </a:prstGeom>
            <a:noFill/>
            <a:ln w="15875" cap="rnd">
              <a:solidFill>
                <a:srgbClr val="4D4D4D"/>
              </a:solidFill>
              <a:prstDash val="sysDot"/>
              <a:round/>
              <a:headEnd/>
              <a:tailEnd/>
            </a:ln>
          </p:spPr>
          <p:txBody>
            <a:bodyPr lIns="82124" tIns="41061" rIns="82124" bIns="41061" anchor="ctr">
              <a:spAutoFit/>
            </a:bodyPr>
            <a:lstStyle/>
            <a:p>
              <a:endParaRPr lang="en-US"/>
            </a:p>
          </p:txBody>
        </p:sp>
        <p:grpSp>
          <p:nvGrpSpPr>
            <p:cNvPr id="3" name="Group 39"/>
            <p:cNvGrpSpPr>
              <a:grpSpLocks/>
            </p:cNvGrpSpPr>
            <p:nvPr/>
          </p:nvGrpSpPr>
          <p:grpSpPr bwMode="auto">
            <a:xfrm>
              <a:off x="136" y="768"/>
              <a:ext cx="3583" cy="251"/>
              <a:chOff x="136" y="768"/>
              <a:chExt cx="3583" cy="251"/>
            </a:xfrm>
          </p:grpSpPr>
          <p:sp>
            <p:nvSpPr>
              <p:cNvPr id="23585" name="Rectangle 36"/>
              <p:cNvSpPr>
                <a:spLocks noChangeArrowheads="1"/>
              </p:cNvSpPr>
              <p:nvPr/>
            </p:nvSpPr>
            <p:spPr bwMode="auto">
              <a:xfrm>
                <a:off x="249" y="822"/>
                <a:ext cx="3470" cy="137"/>
              </a:xfrm>
              <a:prstGeom prst="rect">
                <a:avLst/>
              </a:prstGeom>
              <a:gradFill flip="none" rotWithShape="1">
                <a:gsLst>
                  <a:gs pos="0">
                    <a:srgbClr val="000090"/>
                  </a:gs>
                  <a:gs pos="100000">
                    <a:schemeClr val="accent6"/>
                  </a:gs>
                </a:gsLst>
                <a:lin ang="10800000" scaled="0"/>
                <a:tileRect/>
              </a:gradFill>
              <a:ln w="28575" algn="ctr">
                <a:solidFill>
                  <a:schemeClr val="accent6">
                    <a:lumMod val="50000"/>
                  </a:schemeClr>
                </a:solidFill>
                <a:miter lim="800000"/>
                <a:headEnd/>
                <a:tailEnd/>
              </a:ln>
            </p:spPr>
            <p:txBody>
              <a:bodyPr lIns="82124" tIns="41061" rIns="82124" bIns="41061" anchor="ctr"/>
              <a:lstStyle/>
              <a:p>
                <a:pPr marL="228600" algn="l" defTabSz="814388" eaLnBrk="0" hangingPunct="0">
                  <a:lnSpc>
                    <a:spcPct val="90000"/>
                  </a:lnSpc>
                </a:pPr>
                <a:r>
                  <a:rPr lang="en-US" sz="1600" dirty="0">
                    <a:solidFill>
                      <a:schemeClr val="bg1"/>
                    </a:solidFill>
                  </a:rPr>
                  <a:t>Challenge</a:t>
                </a:r>
              </a:p>
            </p:txBody>
          </p:sp>
          <p:pic>
            <p:nvPicPr>
              <p:cNvPr id="23586" name="Picture 20"/>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36" y="768"/>
                <a:ext cx="246" cy="251"/>
              </a:xfrm>
              <a:prstGeom prst="rect">
                <a:avLst/>
              </a:prstGeom>
              <a:noFill/>
              <a:ln w="9525">
                <a:noFill/>
                <a:miter lim="800000"/>
                <a:headEnd/>
                <a:tailEnd/>
              </a:ln>
            </p:spPr>
          </p:pic>
        </p:grpSp>
      </p:grpSp>
      <p:grpSp>
        <p:nvGrpSpPr>
          <p:cNvPr id="4" name="Group 43"/>
          <p:cNvGrpSpPr>
            <a:grpSpLocks/>
          </p:cNvGrpSpPr>
          <p:nvPr/>
        </p:nvGrpSpPr>
        <p:grpSpPr bwMode="auto">
          <a:xfrm>
            <a:off x="215901" y="2516188"/>
            <a:ext cx="5689600" cy="398462"/>
            <a:chOff x="136" y="1538"/>
            <a:chExt cx="3584" cy="251"/>
          </a:xfrm>
        </p:grpSpPr>
        <p:sp>
          <p:nvSpPr>
            <p:cNvPr id="23579" name="Line 13"/>
            <p:cNvSpPr>
              <a:spLocks noChangeShapeType="1"/>
            </p:cNvSpPr>
            <p:nvPr/>
          </p:nvSpPr>
          <p:spPr bwMode="auto">
            <a:xfrm>
              <a:off x="301" y="1738"/>
              <a:ext cx="3419" cy="0"/>
            </a:xfrm>
            <a:prstGeom prst="line">
              <a:avLst/>
            </a:prstGeom>
            <a:noFill/>
            <a:ln w="15875" cap="rnd">
              <a:solidFill>
                <a:srgbClr val="4D4D4D"/>
              </a:solidFill>
              <a:prstDash val="sysDot"/>
              <a:round/>
              <a:headEnd/>
              <a:tailEnd/>
            </a:ln>
          </p:spPr>
          <p:txBody>
            <a:bodyPr lIns="82124" tIns="41061" rIns="82124" bIns="41061" anchor="ctr">
              <a:spAutoFit/>
            </a:bodyPr>
            <a:lstStyle/>
            <a:p>
              <a:endParaRPr lang="en-US"/>
            </a:p>
          </p:txBody>
        </p:sp>
        <p:grpSp>
          <p:nvGrpSpPr>
            <p:cNvPr id="5" name="Group 40"/>
            <p:cNvGrpSpPr>
              <a:grpSpLocks/>
            </p:cNvGrpSpPr>
            <p:nvPr/>
          </p:nvGrpSpPr>
          <p:grpSpPr bwMode="auto">
            <a:xfrm>
              <a:off x="136" y="1538"/>
              <a:ext cx="3583" cy="251"/>
              <a:chOff x="136" y="1538"/>
              <a:chExt cx="3583" cy="251"/>
            </a:xfrm>
          </p:grpSpPr>
          <p:sp>
            <p:nvSpPr>
              <p:cNvPr id="23581" name="Rectangle 37"/>
              <p:cNvSpPr>
                <a:spLocks noChangeArrowheads="1"/>
              </p:cNvSpPr>
              <p:nvPr/>
            </p:nvSpPr>
            <p:spPr bwMode="auto">
              <a:xfrm>
                <a:off x="249" y="1590"/>
                <a:ext cx="3470" cy="137"/>
              </a:xfrm>
              <a:prstGeom prst="rect">
                <a:avLst/>
              </a:prstGeom>
              <a:gradFill rotWithShape="1">
                <a:gsLst>
                  <a:gs pos="0">
                    <a:schemeClr val="accent6"/>
                  </a:gs>
                  <a:gs pos="100000">
                    <a:srgbClr val="000090"/>
                  </a:gs>
                </a:gsLst>
                <a:lin ang="0" scaled="0"/>
              </a:gradFill>
              <a:ln w="28575" algn="ctr">
                <a:solidFill>
                  <a:schemeClr val="accent6">
                    <a:lumMod val="50000"/>
                  </a:schemeClr>
                </a:solidFill>
                <a:miter lim="800000"/>
                <a:headEnd/>
                <a:tailEnd/>
              </a:ln>
            </p:spPr>
            <p:txBody>
              <a:bodyPr lIns="82124" tIns="41061" rIns="82124" bIns="41061" anchor="ctr"/>
              <a:lstStyle/>
              <a:p>
                <a:pPr marL="228600" algn="l" defTabSz="814388" eaLnBrk="0" hangingPunct="0">
                  <a:lnSpc>
                    <a:spcPct val="90000"/>
                  </a:lnSpc>
                </a:pPr>
                <a:r>
                  <a:rPr lang="en-US" sz="1600" dirty="0">
                    <a:solidFill>
                      <a:schemeClr val="bg1"/>
                    </a:solidFill>
                  </a:rPr>
                  <a:t>Solution</a:t>
                </a:r>
              </a:p>
            </p:txBody>
          </p:sp>
          <p:pic>
            <p:nvPicPr>
              <p:cNvPr id="23582" name="Picture 15"/>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36" y="1538"/>
                <a:ext cx="246" cy="251"/>
              </a:xfrm>
              <a:prstGeom prst="rect">
                <a:avLst/>
              </a:prstGeom>
              <a:noFill/>
              <a:ln w="9525">
                <a:noFill/>
                <a:miter lim="800000"/>
                <a:headEnd/>
                <a:tailEnd/>
              </a:ln>
            </p:spPr>
          </p:pic>
        </p:grpSp>
      </p:grpSp>
      <p:grpSp>
        <p:nvGrpSpPr>
          <p:cNvPr id="6" name="Group 50"/>
          <p:cNvGrpSpPr>
            <a:grpSpLocks/>
          </p:cNvGrpSpPr>
          <p:nvPr/>
        </p:nvGrpSpPr>
        <p:grpSpPr bwMode="auto">
          <a:xfrm>
            <a:off x="6032572" y="1214438"/>
            <a:ext cx="3635683" cy="398462"/>
            <a:chOff x="3799" y="765"/>
            <a:chExt cx="1803" cy="251"/>
          </a:xfrm>
        </p:grpSpPr>
        <p:sp>
          <p:nvSpPr>
            <p:cNvPr id="23576" name="Line 18"/>
            <p:cNvSpPr>
              <a:spLocks noChangeShapeType="1"/>
            </p:cNvSpPr>
            <p:nvPr/>
          </p:nvSpPr>
          <p:spPr bwMode="auto">
            <a:xfrm>
              <a:off x="3969" y="968"/>
              <a:ext cx="1610" cy="0"/>
            </a:xfrm>
            <a:prstGeom prst="line">
              <a:avLst/>
            </a:prstGeom>
            <a:noFill/>
            <a:ln w="15875" cap="rnd">
              <a:solidFill>
                <a:srgbClr val="4D4D4D"/>
              </a:solidFill>
              <a:prstDash val="sysDot"/>
              <a:round/>
              <a:headEnd/>
              <a:tailEnd/>
            </a:ln>
          </p:spPr>
          <p:txBody>
            <a:bodyPr lIns="82124" tIns="41061" rIns="82124" bIns="41061" anchor="ctr">
              <a:spAutoFit/>
            </a:bodyPr>
            <a:lstStyle/>
            <a:p>
              <a:endParaRPr lang="en-US"/>
            </a:p>
          </p:txBody>
        </p:sp>
        <p:sp>
          <p:nvSpPr>
            <p:cNvPr id="23577" name="Rectangle 48"/>
            <p:cNvSpPr>
              <a:spLocks noChangeArrowheads="1"/>
            </p:cNvSpPr>
            <p:nvPr/>
          </p:nvSpPr>
          <p:spPr bwMode="auto">
            <a:xfrm>
              <a:off x="3968" y="819"/>
              <a:ext cx="1634" cy="141"/>
            </a:xfrm>
            <a:prstGeom prst="rect">
              <a:avLst/>
            </a:prstGeom>
            <a:gradFill rotWithShape="1">
              <a:gsLst>
                <a:gs pos="0">
                  <a:schemeClr val="accent6"/>
                </a:gs>
                <a:gs pos="100000">
                  <a:srgbClr val="000090"/>
                </a:gs>
              </a:gsLst>
              <a:lin ang="0" scaled="0"/>
            </a:gradFill>
            <a:ln w="28575" algn="ctr">
              <a:solidFill>
                <a:schemeClr val="accent6">
                  <a:lumMod val="50000"/>
                </a:schemeClr>
              </a:solidFill>
              <a:miter lim="800000"/>
              <a:headEnd/>
              <a:tailEnd/>
            </a:ln>
          </p:spPr>
          <p:txBody>
            <a:bodyPr lIns="82124" tIns="41061" rIns="82124" bIns="41061" anchor="ctr"/>
            <a:lstStyle/>
            <a:p>
              <a:pPr marL="114300" algn="l" defTabSz="814388" eaLnBrk="0" hangingPunct="0">
                <a:lnSpc>
                  <a:spcPct val="90000"/>
                </a:lnSpc>
              </a:pPr>
              <a:r>
                <a:rPr lang="en-US" sz="1600" dirty="0" smtClean="0">
                  <a:solidFill>
                    <a:schemeClr val="bg1"/>
                  </a:solidFill>
                </a:rPr>
                <a:t>Pennsylvania AG</a:t>
              </a:r>
              <a:endParaRPr lang="en-US" sz="1600" dirty="0">
                <a:solidFill>
                  <a:schemeClr val="bg1"/>
                </a:solidFill>
              </a:endParaRPr>
            </a:p>
          </p:txBody>
        </p:sp>
        <p:pic>
          <p:nvPicPr>
            <p:cNvPr id="23578" name="Picture 20"/>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799" y="765"/>
              <a:ext cx="226" cy="251"/>
            </a:xfrm>
            <a:prstGeom prst="rect">
              <a:avLst/>
            </a:prstGeom>
            <a:noFill/>
            <a:ln w="9525">
              <a:noFill/>
              <a:miter lim="800000"/>
              <a:headEnd/>
              <a:tailEnd/>
            </a:ln>
          </p:spPr>
        </p:pic>
      </p:grpSp>
      <p:pic>
        <p:nvPicPr>
          <p:cNvPr id="151556" name="Picture 37" descr="gradiet"/>
          <p:cNvPicPr>
            <a:picLocks noChangeAspect="1" noChangeArrowheads="1"/>
          </p:cNvPicPr>
          <p:nvPr/>
        </p:nvPicPr>
        <p:blipFill>
          <a:blip r:embed="rId4"/>
          <a:srcRect/>
          <a:stretch>
            <a:fillRect/>
          </a:stretch>
        </p:blipFill>
        <p:spPr bwMode="auto">
          <a:xfrm>
            <a:off x="377825" y="3860800"/>
            <a:ext cx="5538788" cy="1404938"/>
          </a:xfrm>
          <a:prstGeom prst="rect">
            <a:avLst/>
          </a:prstGeom>
          <a:noFill/>
          <a:ln w="9525">
            <a:noFill/>
            <a:miter lim="800000"/>
            <a:headEnd/>
            <a:tailEnd/>
          </a:ln>
        </p:spPr>
      </p:pic>
      <p:sp>
        <p:nvSpPr>
          <p:cNvPr id="151577" name="Content Placeholder 3"/>
          <p:cNvSpPr>
            <a:spLocks/>
          </p:cNvSpPr>
          <p:nvPr/>
        </p:nvSpPr>
        <p:spPr bwMode="auto">
          <a:xfrm>
            <a:off x="619125" y="3943350"/>
            <a:ext cx="5267325" cy="1087438"/>
          </a:xfrm>
          <a:prstGeom prst="rect">
            <a:avLst/>
          </a:prstGeom>
          <a:noFill/>
          <a:ln w="9525" algn="ctr">
            <a:noFill/>
            <a:miter lim="800000"/>
            <a:headEnd/>
            <a:tailEnd/>
          </a:ln>
        </p:spPr>
        <p:txBody>
          <a:bodyPr lIns="82124" tIns="41061" rIns="82124" bIns="41061"/>
          <a:lstStyle/>
          <a:p>
            <a:pPr algn="l" eaLnBrk="0" hangingPunct="0">
              <a:lnSpc>
                <a:spcPct val="80000"/>
              </a:lnSpc>
              <a:spcAft>
                <a:spcPct val="50000"/>
              </a:spcAft>
            </a:pPr>
            <a:endParaRPr lang="en-US" sz="1100" dirty="0"/>
          </a:p>
        </p:txBody>
      </p:sp>
      <p:grpSp>
        <p:nvGrpSpPr>
          <p:cNvPr id="7" name="Group 44"/>
          <p:cNvGrpSpPr>
            <a:grpSpLocks/>
          </p:cNvGrpSpPr>
          <p:nvPr/>
        </p:nvGrpSpPr>
        <p:grpSpPr bwMode="auto">
          <a:xfrm>
            <a:off x="215901" y="3527425"/>
            <a:ext cx="5689600" cy="398463"/>
            <a:chOff x="136" y="2127"/>
            <a:chExt cx="3584" cy="251"/>
          </a:xfrm>
        </p:grpSpPr>
        <p:sp>
          <p:nvSpPr>
            <p:cNvPr id="23572" name="Line 8"/>
            <p:cNvSpPr>
              <a:spLocks noChangeShapeType="1"/>
            </p:cNvSpPr>
            <p:nvPr/>
          </p:nvSpPr>
          <p:spPr bwMode="auto">
            <a:xfrm>
              <a:off x="301" y="2327"/>
              <a:ext cx="3419" cy="0"/>
            </a:xfrm>
            <a:prstGeom prst="line">
              <a:avLst/>
            </a:prstGeom>
            <a:noFill/>
            <a:ln w="15875" cap="rnd">
              <a:solidFill>
                <a:srgbClr val="4D4D4D"/>
              </a:solidFill>
              <a:prstDash val="sysDot"/>
              <a:round/>
              <a:headEnd/>
              <a:tailEnd/>
            </a:ln>
          </p:spPr>
          <p:txBody>
            <a:bodyPr lIns="82124" tIns="41061" rIns="82124" bIns="41061" anchor="ctr">
              <a:spAutoFit/>
            </a:bodyPr>
            <a:lstStyle/>
            <a:p>
              <a:endParaRPr lang="en-US"/>
            </a:p>
          </p:txBody>
        </p:sp>
        <p:grpSp>
          <p:nvGrpSpPr>
            <p:cNvPr id="8" name="Group 41"/>
            <p:cNvGrpSpPr>
              <a:grpSpLocks/>
            </p:cNvGrpSpPr>
            <p:nvPr/>
          </p:nvGrpSpPr>
          <p:grpSpPr bwMode="auto">
            <a:xfrm>
              <a:off x="136" y="2127"/>
              <a:ext cx="3583" cy="251"/>
              <a:chOff x="136" y="2127"/>
              <a:chExt cx="3583" cy="251"/>
            </a:xfrm>
          </p:grpSpPr>
          <p:sp>
            <p:nvSpPr>
              <p:cNvPr id="23574" name="Rectangle 38"/>
              <p:cNvSpPr>
                <a:spLocks noChangeArrowheads="1"/>
              </p:cNvSpPr>
              <p:nvPr/>
            </p:nvSpPr>
            <p:spPr bwMode="auto">
              <a:xfrm>
                <a:off x="249" y="2178"/>
                <a:ext cx="3470" cy="137"/>
              </a:xfrm>
              <a:prstGeom prst="rect">
                <a:avLst/>
              </a:prstGeom>
              <a:gradFill rotWithShape="1">
                <a:gsLst>
                  <a:gs pos="0">
                    <a:schemeClr val="accent6"/>
                  </a:gs>
                  <a:gs pos="100000">
                    <a:srgbClr val="000090"/>
                  </a:gs>
                </a:gsLst>
                <a:lin ang="0" scaled="0"/>
              </a:gradFill>
              <a:ln w="28575" algn="ctr">
                <a:solidFill>
                  <a:schemeClr val="accent6">
                    <a:lumMod val="50000"/>
                  </a:schemeClr>
                </a:solidFill>
                <a:miter lim="800000"/>
                <a:headEnd/>
                <a:tailEnd/>
              </a:ln>
            </p:spPr>
            <p:txBody>
              <a:bodyPr lIns="82124" tIns="41061" rIns="82124" bIns="41061" anchor="ctr"/>
              <a:lstStyle/>
              <a:p>
                <a:pPr marL="228600" algn="l" defTabSz="814388" eaLnBrk="0" hangingPunct="0">
                  <a:lnSpc>
                    <a:spcPct val="90000"/>
                  </a:lnSpc>
                </a:pPr>
                <a:r>
                  <a:rPr lang="en-US" sz="1600" dirty="0">
                    <a:solidFill>
                      <a:schemeClr val="bg1"/>
                    </a:solidFill>
                  </a:rPr>
                  <a:t>Benefit</a:t>
                </a:r>
              </a:p>
            </p:txBody>
          </p:sp>
          <p:pic>
            <p:nvPicPr>
              <p:cNvPr id="23575" name="Picture 10"/>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36" y="2127"/>
                <a:ext cx="246" cy="251"/>
              </a:xfrm>
              <a:prstGeom prst="rect">
                <a:avLst/>
              </a:prstGeom>
              <a:noFill/>
              <a:ln w="9525">
                <a:noFill/>
                <a:miter lim="800000"/>
                <a:headEnd/>
                <a:tailEnd/>
              </a:ln>
            </p:spPr>
          </p:pic>
        </p:grpSp>
      </p:grpSp>
      <p:sp>
        <p:nvSpPr>
          <p:cNvPr id="36" name="Rectangle 35"/>
          <p:cNvSpPr/>
          <p:nvPr/>
        </p:nvSpPr>
        <p:spPr>
          <a:xfrm>
            <a:off x="457200" y="1623536"/>
            <a:ext cx="5397500" cy="954107"/>
          </a:xfrm>
          <a:prstGeom prst="rect">
            <a:avLst/>
          </a:prstGeom>
        </p:spPr>
        <p:txBody>
          <a:bodyPr wrap="square">
            <a:spAutoFit/>
          </a:bodyPr>
          <a:lstStyle/>
          <a:p>
            <a:pPr marL="114300" indent="-114300">
              <a:buClr>
                <a:schemeClr val="accent6"/>
              </a:buClr>
              <a:buFont typeface="Arial"/>
              <a:buChar char="•"/>
            </a:pPr>
            <a:r>
              <a:rPr lang="en-US" sz="1400" dirty="0" smtClean="0">
                <a:solidFill>
                  <a:srgbClr val="000090"/>
                </a:solidFill>
              </a:rPr>
              <a:t>Modernize outdated, outmoded data center</a:t>
            </a:r>
          </a:p>
          <a:p>
            <a:pPr marL="114300" indent="-114300">
              <a:buClr>
                <a:schemeClr val="accent6"/>
              </a:buClr>
              <a:buFont typeface="Arial"/>
              <a:buChar char="•"/>
            </a:pPr>
            <a:r>
              <a:rPr lang="en-US" sz="1400" dirty="0" smtClean="0">
                <a:solidFill>
                  <a:srgbClr val="000090"/>
                </a:solidFill>
              </a:rPr>
              <a:t>Undertake complete overhaul (desktop levels and core infrastructure)</a:t>
            </a:r>
          </a:p>
          <a:p>
            <a:pPr marL="114300" indent="-114300">
              <a:buClr>
                <a:schemeClr val="accent6"/>
              </a:buClr>
              <a:buFont typeface="Arial"/>
              <a:buChar char="•"/>
            </a:pPr>
            <a:endParaRPr lang="en-US" sz="1400" dirty="0" smtClean="0">
              <a:solidFill>
                <a:srgbClr val="000090"/>
              </a:solidFill>
            </a:endParaRPr>
          </a:p>
        </p:txBody>
      </p:sp>
      <p:sp>
        <p:nvSpPr>
          <p:cNvPr id="37" name="Rectangle 36"/>
          <p:cNvSpPr/>
          <p:nvPr/>
        </p:nvSpPr>
        <p:spPr>
          <a:xfrm>
            <a:off x="457200" y="2819400"/>
            <a:ext cx="5257800" cy="954107"/>
          </a:xfrm>
          <a:prstGeom prst="rect">
            <a:avLst/>
          </a:prstGeom>
        </p:spPr>
        <p:txBody>
          <a:bodyPr wrap="square">
            <a:spAutoFit/>
          </a:bodyPr>
          <a:lstStyle/>
          <a:p>
            <a:pPr marL="114300" indent="-114300">
              <a:buClr>
                <a:schemeClr val="accent6"/>
              </a:buClr>
              <a:buFont typeface="Arial"/>
              <a:buChar char="•"/>
            </a:pPr>
            <a:r>
              <a:rPr lang="en-US" sz="1400" dirty="0" smtClean="0">
                <a:solidFill>
                  <a:srgbClr val="000090"/>
                </a:solidFill>
              </a:rPr>
              <a:t> </a:t>
            </a:r>
            <a:r>
              <a:rPr lang="en-US" sz="1400" dirty="0">
                <a:solidFill>
                  <a:srgbClr val="000090"/>
                </a:solidFill>
              </a:rPr>
              <a:t>Cisco® </a:t>
            </a:r>
            <a:r>
              <a:rPr lang="en-US" sz="1400" dirty="0" smtClean="0">
                <a:solidFill>
                  <a:srgbClr val="000090"/>
                </a:solidFill>
              </a:rPr>
              <a:t>Intelligent network platform</a:t>
            </a:r>
          </a:p>
          <a:p>
            <a:pPr marL="114300" indent="-114300">
              <a:buClr>
                <a:schemeClr val="accent6"/>
              </a:buClr>
              <a:buFont typeface="Arial"/>
              <a:buChar char="•"/>
            </a:pPr>
            <a:r>
              <a:rPr lang="en-US" sz="1400" dirty="0" smtClean="0">
                <a:solidFill>
                  <a:srgbClr val="000090"/>
                </a:solidFill>
              </a:rPr>
              <a:t> </a:t>
            </a:r>
            <a:r>
              <a:rPr lang="en-US" sz="1400" dirty="0" err="1" smtClean="0">
                <a:solidFill>
                  <a:srgbClr val="000090"/>
                </a:solidFill>
              </a:rPr>
              <a:t>NetApp</a:t>
            </a:r>
            <a:r>
              <a:rPr lang="en-US" sz="1400" dirty="0" smtClean="0">
                <a:solidFill>
                  <a:srgbClr val="000090"/>
                </a:solidFill>
              </a:rPr>
              <a:t> storage solutions and </a:t>
            </a:r>
            <a:r>
              <a:rPr lang="en-US" sz="1400" dirty="0" err="1" smtClean="0">
                <a:solidFill>
                  <a:srgbClr val="000090"/>
                </a:solidFill>
              </a:rPr>
              <a:t>VMWare</a:t>
            </a:r>
            <a:r>
              <a:rPr lang="en-US" sz="1400" dirty="0" smtClean="0">
                <a:solidFill>
                  <a:srgbClr val="000090"/>
                </a:solidFill>
              </a:rPr>
              <a:t> </a:t>
            </a:r>
          </a:p>
          <a:p>
            <a:pPr marL="114300" indent="-114300">
              <a:buClr>
                <a:schemeClr val="accent6"/>
              </a:buClr>
              <a:buFont typeface="Arial"/>
              <a:buChar char="•"/>
            </a:pPr>
            <a:r>
              <a:rPr lang="en-US" sz="1400" dirty="0" smtClean="0">
                <a:solidFill>
                  <a:srgbClr val="000090"/>
                </a:solidFill>
              </a:rPr>
              <a:t> Disaster recovery solution</a:t>
            </a:r>
          </a:p>
          <a:p>
            <a:pPr marL="114300" indent="-114300">
              <a:buClr>
                <a:schemeClr val="accent6"/>
              </a:buClr>
              <a:buFont typeface="Arial"/>
              <a:buChar char="•"/>
            </a:pPr>
            <a:endParaRPr lang="en-US" sz="1400" dirty="0" smtClean="0">
              <a:solidFill>
                <a:srgbClr val="000090"/>
              </a:solidFill>
            </a:endParaRPr>
          </a:p>
        </p:txBody>
      </p:sp>
      <p:sp>
        <p:nvSpPr>
          <p:cNvPr id="38" name="Rectangle 37"/>
          <p:cNvSpPr/>
          <p:nvPr/>
        </p:nvSpPr>
        <p:spPr>
          <a:xfrm>
            <a:off x="457200" y="3922693"/>
            <a:ext cx="5410200" cy="1169551"/>
          </a:xfrm>
          <a:prstGeom prst="rect">
            <a:avLst/>
          </a:prstGeom>
        </p:spPr>
        <p:txBody>
          <a:bodyPr wrap="square">
            <a:spAutoFit/>
          </a:bodyPr>
          <a:lstStyle/>
          <a:p>
            <a:pPr marL="114300" indent="-114300">
              <a:buClr>
                <a:schemeClr val="accent6"/>
              </a:buClr>
              <a:buFont typeface="Arial"/>
              <a:buChar char="•"/>
            </a:pPr>
            <a:r>
              <a:rPr lang="en-US" sz="1400" dirty="0" smtClean="0">
                <a:solidFill>
                  <a:srgbClr val="000090"/>
                </a:solidFill>
              </a:rPr>
              <a:t>Runs applications in highly efficient manner</a:t>
            </a:r>
          </a:p>
          <a:p>
            <a:pPr marL="114300" indent="-114300">
              <a:buClr>
                <a:schemeClr val="accent6"/>
              </a:buClr>
              <a:buFont typeface="Arial"/>
              <a:buChar char="•"/>
            </a:pPr>
            <a:r>
              <a:rPr lang="en-US" sz="1400" dirty="0" smtClean="0">
                <a:solidFill>
                  <a:srgbClr val="000090"/>
                </a:solidFill>
              </a:rPr>
              <a:t>Reduces calls to help desk by 30%</a:t>
            </a:r>
          </a:p>
          <a:p>
            <a:pPr marL="114300" indent="-114300">
              <a:buClr>
                <a:schemeClr val="accent6"/>
              </a:buClr>
              <a:buFont typeface="Arial"/>
              <a:buChar char="•"/>
            </a:pPr>
            <a:r>
              <a:rPr lang="en-US" sz="1400" dirty="0" smtClean="0">
                <a:solidFill>
                  <a:srgbClr val="000090"/>
                </a:solidFill>
              </a:rPr>
              <a:t>Cuts energy consumption by 40%</a:t>
            </a:r>
          </a:p>
          <a:p>
            <a:pPr marL="114300" indent="-114300">
              <a:buClr>
                <a:schemeClr val="accent6"/>
              </a:buClr>
              <a:buFont typeface="Arial"/>
              <a:buChar char="•"/>
            </a:pPr>
            <a:r>
              <a:rPr lang="en-US" sz="1400" dirty="0" smtClean="0">
                <a:solidFill>
                  <a:srgbClr val="000090"/>
                </a:solidFill>
              </a:rPr>
              <a:t>Delivers 70% </a:t>
            </a:r>
            <a:r>
              <a:rPr lang="en-US" sz="1400" dirty="0" err="1" smtClean="0">
                <a:solidFill>
                  <a:srgbClr val="000090"/>
                </a:solidFill>
              </a:rPr>
              <a:t>ROI</a:t>
            </a:r>
            <a:endParaRPr lang="en-US" sz="1400" dirty="0" smtClean="0">
              <a:solidFill>
                <a:srgbClr val="000090"/>
              </a:solidFill>
            </a:endParaRPr>
          </a:p>
          <a:p>
            <a:pPr marL="114300" indent="-114300">
              <a:buClr>
                <a:schemeClr val="accent6"/>
              </a:buClr>
              <a:buFont typeface="Arial"/>
              <a:buChar char="•"/>
            </a:pPr>
            <a:endParaRPr lang="en-US" sz="1400" dirty="0" smtClean="0">
              <a:solidFill>
                <a:srgbClr val="000090"/>
              </a:solidFill>
            </a:endParaRPr>
          </a:p>
        </p:txBody>
      </p:sp>
      <p:pic>
        <p:nvPicPr>
          <p:cNvPr id="40" name="Picture 39" descr="MAG11026.jpg"/>
          <p:cNvPicPr>
            <a:picLocks noChangeAspect="1"/>
          </p:cNvPicPr>
          <p:nvPr/>
        </p:nvPicPr>
        <p:blipFill>
          <a:blip r:embed="rId6"/>
          <a:srcRect t="20977" b="56093"/>
          <a:stretch>
            <a:fillRect/>
          </a:stretch>
        </p:blipFill>
        <p:spPr>
          <a:xfrm>
            <a:off x="0" y="5486400"/>
            <a:ext cx="9144000" cy="1371600"/>
          </a:xfrm>
          <a:prstGeom prst="rect">
            <a:avLst/>
          </a:prstGeom>
        </p:spPr>
      </p:pic>
      <p:pic>
        <p:nvPicPr>
          <p:cNvPr id="34" name="Picture 33" descr="us-pa.gif"/>
          <p:cNvPicPr>
            <a:picLocks noChangeAspect="1"/>
          </p:cNvPicPr>
          <p:nvPr/>
        </p:nvPicPr>
        <p:blipFill>
          <a:blip r:embed="rId7"/>
          <a:stretch>
            <a:fillRect/>
          </a:stretch>
        </p:blipFill>
        <p:spPr>
          <a:xfrm>
            <a:off x="6957786" y="4140200"/>
            <a:ext cx="1497542" cy="1143000"/>
          </a:xfrm>
          <a:prstGeom prst="rect">
            <a:avLst/>
          </a:prstGeom>
          <a:effectLst>
            <a:outerShdw blurRad="50800" dist="50800" dir="2700000">
              <a:srgbClr val="000000">
                <a:alpha val="27000"/>
              </a:srgbClr>
            </a:outerShdw>
          </a:effectLst>
        </p:spPr>
      </p:pic>
    </p:spTree>
    <p:extLst>
      <p:ext uri="{BB962C8B-B14F-4D97-AF65-F5344CB8AC3E}">
        <p14:creationId xmlns:p14="http://schemas.microsoft.com/office/powerpoint/2010/main" val="8983946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51555"/>
                                        </p:tgtEl>
                                        <p:attrNameLst>
                                          <p:attrName>style.visibility</p:attrName>
                                        </p:attrNameLst>
                                      </p:cBhvr>
                                      <p:to>
                                        <p:strVal val="visible"/>
                                      </p:to>
                                    </p:set>
                                    <p:animEffect transition="in" filter="fade">
                                      <p:cBhvr>
                                        <p:cTn id="10" dur="500"/>
                                        <p:tgtEl>
                                          <p:spTgt spid="15155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par>
                                <p:cTn id="14" presetID="10" presetClass="entr" presetSubtype="0" fill="hold" grpId="0" nodeType="withEffect" nodePh="1">
                                  <p:stCondLst>
                                    <p:cond delay="0"/>
                                  </p:stCondLst>
                                  <p:endCondLst>
                                    <p:cond evt="begin" delay="0">
                                      <p:tn val="14"/>
                                    </p:cond>
                                  </p:endCondLst>
                                  <p:childTnLst>
                                    <p:set>
                                      <p:cBhvr>
                                        <p:cTn id="15" dur="1" fill="hold">
                                          <p:stCondLst>
                                            <p:cond delay="0"/>
                                          </p:stCondLst>
                                        </p:cTn>
                                        <p:tgtEl>
                                          <p:spTgt spid="151575"/>
                                        </p:tgtEl>
                                        <p:attrNameLst>
                                          <p:attrName>style.visibility</p:attrName>
                                        </p:attrNameLst>
                                      </p:cBhvr>
                                      <p:to>
                                        <p:strVal val="visible"/>
                                      </p:to>
                                    </p:set>
                                    <p:animEffect transition="in" filter="fade">
                                      <p:cBhvr>
                                        <p:cTn id="16" dur="500"/>
                                        <p:tgtEl>
                                          <p:spTgt spid="151575"/>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par>
                                <p:cTn id="21" presetID="10" presetClass="entr" presetSubtype="0" fill="hold" nodeType="withEffect">
                                  <p:stCondLst>
                                    <p:cond delay="0"/>
                                  </p:stCondLst>
                                  <p:childTnLst>
                                    <p:set>
                                      <p:cBhvr>
                                        <p:cTn id="22" dur="1" fill="hold">
                                          <p:stCondLst>
                                            <p:cond delay="0"/>
                                          </p:stCondLst>
                                        </p:cTn>
                                        <p:tgtEl>
                                          <p:spTgt spid="151557"/>
                                        </p:tgtEl>
                                        <p:attrNameLst>
                                          <p:attrName>style.visibility</p:attrName>
                                        </p:attrNameLst>
                                      </p:cBhvr>
                                      <p:to>
                                        <p:strVal val="visible"/>
                                      </p:to>
                                    </p:set>
                                    <p:animEffect transition="in" filter="fade">
                                      <p:cBhvr>
                                        <p:cTn id="23" dur="500"/>
                                        <p:tgtEl>
                                          <p:spTgt spid="15155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500"/>
                                        <p:tgtEl>
                                          <p:spTgt spid="37"/>
                                        </p:tgtEl>
                                      </p:cBhvr>
                                    </p:animEffect>
                                  </p:childTnLst>
                                </p:cTn>
                              </p:par>
                              <p:par>
                                <p:cTn id="27" presetID="10" presetClass="entr" presetSubtype="0" fill="hold" grpId="0" nodeType="withEffect" nodePh="1">
                                  <p:stCondLst>
                                    <p:cond delay="0"/>
                                  </p:stCondLst>
                                  <p:endCondLst>
                                    <p:cond evt="begin" delay="0">
                                      <p:tn val="27"/>
                                    </p:cond>
                                  </p:endCondLst>
                                  <p:childTnLst>
                                    <p:set>
                                      <p:cBhvr>
                                        <p:cTn id="28" dur="1" fill="hold">
                                          <p:stCondLst>
                                            <p:cond delay="0"/>
                                          </p:stCondLst>
                                        </p:cTn>
                                        <p:tgtEl>
                                          <p:spTgt spid="151576"/>
                                        </p:tgtEl>
                                        <p:attrNameLst>
                                          <p:attrName>style.visibility</p:attrName>
                                        </p:attrNameLst>
                                      </p:cBhvr>
                                      <p:to>
                                        <p:strVal val="visible"/>
                                      </p:to>
                                    </p:set>
                                    <p:animEffect transition="in" filter="fade">
                                      <p:cBhvr>
                                        <p:cTn id="29" dur="500"/>
                                        <p:tgtEl>
                                          <p:spTgt spid="151576"/>
                                        </p:tgtEl>
                                      </p:cBhvr>
                                    </p:animEffect>
                                  </p:childTnLst>
                                </p:cTn>
                              </p:par>
                            </p:childTnLst>
                          </p:cTn>
                        </p:par>
                        <p:par>
                          <p:cTn id="30" fill="hold">
                            <p:stCondLst>
                              <p:cond delay="1000"/>
                            </p:stCondLst>
                            <p:childTnLst>
                              <p:par>
                                <p:cTn id="31" presetID="10" presetClass="entr" presetSubtype="0" fill="hold"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par>
                                <p:cTn id="34" presetID="10" presetClass="entr" presetSubtype="0" fill="hold" nodeType="withEffect">
                                  <p:stCondLst>
                                    <p:cond delay="0"/>
                                  </p:stCondLst>
                                  <p:childTnLst>
                                    <p:set>
                                      <p:cBhvr>
                                        <p:cTn id="35" dur="1" fill="hold">
                                          <p:stCondLst>
                                            <p:cond delay="0"/>
                                          </p:stCondLst>
                                        </p:cTn>
                                        <p:tgtEl>
                                          <p:spTgt spid="151556"/>
                                        </p:tgtEl>
                                        <p:attrNameLst>
                                          <p:attrName>style.visibility</p:attrName>
                                        </p:attrNameLst>
                                      </p:cBhvr>
                                      <p:to>
                                        <p:strVal val="visible"/>
                                      </p:to>
                                    </p:set>
                                    <p:animEffect transition="in" filter="fade">
                                      <p:cBhvr>
                                        <p:cTn id="36" dur="500"/>
                                        <p:tgtEl>
                                          <p:spTgt spid="15155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500"/>
                                        <p:tgtEl>
                                          <p:spTgt spid="38"/>
                                        </p:tgtEl>
                                      </p:cBhvr>
                                    </p:animEffect>
                                  </p:childTnLst>
                                </p:cTn>
                              </p:par>
                              <p:par>
                                <p:cTn id="40" presetID="10" presetClass="entr" presetSubtype="0" fill="hold" grpId="0" nodeType="withEffect" nodePh="1">
                                  <p:stCondLst>
                                    <p:cond delay="0"/>
                                  </p:stCondLst>
                                  <p:endCondLst>
                                    <p:cond evt="begin" delay="0">
                                      <p:tn val="40"/>
                                    </p:cond>
                                  </p:endCondLst>
                                  <p:childTnLst>
                                    <p:set>
                                      <p:cBhvr>
                                        <p:cTn id="41" dur="1" fill="hold">
                                          <p:stCondLst>
                                            <p:cond delay="0"/>
                                          </p:stCondLst>
                                        </p:cTn>
                                        <p:tgtEl>
                                          <p:spTgt spid="151577"/>
                                        </p:tgtEl>
                                        <p:attrNameLst>
                                          <p:attrName>style.visibility</p:attrName>
                                        </p:attrNameLst>
                                      </p:cBhvr>
                                      <p:to>
                                        <p:strVal val="visible"/>
                                      </p:to>
                                    </p:set>
                                    <p:animEffect transition="in" filter="fade">
                                      <p:cBhvr>
                                        <p:cTn id="42" dur="500"/>
                                        <p:tgtEl>
                                          <p:spTgt spid="151577"/>
                                        </p:tgtEl>
                                      </p:cBhvr>
                                    </p:animEffect>
                                  </p:childTnLst>
                                </p:cTn>
                              </p:par>
                            </p:childTnLst>
                          </p:cTn>
                        </p:par>
                        <p:par>
                          <p:cTn id="43" fill="hold">
                            <p:stCondLst>
                              <p:cond delay="1500"/>
                            </p:stCondLst>
                            <p:childTnLst>
                              <p:par>
                                <p:cTn id="44" presetID="10"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500"/>
                                        <p:tgtEl>
                                          <p:spTgt spid="6"/>
                                        </p:tgtEl>
                                      </p:cBhvr>
                                    </p:animEffect>
                                  </p:childTnLst>
                                </p:cTn>
                              </p:par>
                              <p:par>
                                <p:cTn id="47" presetID="10" presetClass="entr" presetSubtype="0" fill="hold" nodeType="withEffect">
                                  <p:stCondLst>
                                    <p:cond delay="0"/>
                                  </p:stCondLst>
                                  <p:childTnLst>
                                    <p:set>
                                      <p:cBhvr>
                                        <p:cTn id="48" dur="1" fill="hold">
                                          <p:stCondLst>
                                            <p:cond delay="0"/>
                                          </p:stCondLst>
                                        </p:cTn>
                                        <p:tgtEl>
                                          <p:spTgt spid="151554"/>
                                        </p:tgtEl>
                                        <p:attrNameLst>
                                          <p:attrName>style.visibility</p:attrName>
                                        </p:attrNameLst>
                                      </p:cBhvr>
                                      <p:to>
                                        <p:strVal val="visible"/>
                                      </p:to>
                                    </p:set>
                                    <p:animEffect transition="in" filter="fade">
                                      <p:cBhvr>
                                        <p:cTn id="49" dur="500"/>
                                        <p:tgtEl>
                                          <p:spTgt spid="15155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09591"/>
                                        </p:tgtEl>
                                        <p:attrNameLst>
                                          <p:attrName>style.visibility</p:attrName>
                                        </p:attrNameLst>
                                      </p:cBhvr>
                                      <p:to>
                                        <p:strVal val="visible"/>
                                      </p:to>
                                    </p:set>
                                    <p:animEffect transition="in" filter="fade">
                                      <p:cBhvr>
                                        <p:cTn id="52" dur="500"/>
                                        <p:tgtEl>
                                          <p:spTgt spid="1095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91" grpId="0"/>
      <p:bldP spid="151575" grpId="0"/>
      <p:bldP spid="151576" grpId="0"/>
      <p:bldP spid="151577" grpId="0"/>
      <p:bldP spid="36" grpId="0"/>
      <p:bldP spid="37" grpId="0"/>
      <p:bldP spid="3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1.jpg"/>
          <p:cNvPicPr>
            <a:picLocks noChangeAspect="1"/>
          </p:cNvPicPr>
          <p:nvPr/>
        </p:nvPicPr>
        <p:blipFill>
          <a:blip r:embed="rId3"/>
          <a:srcRect l="18085" r="34462" b="6256"/>
          <a:stretch>
            <a:fillRect/>
          </a:stretch>
        </p:blipFill>
        <p:spPr>
          <a:xfrm>
            <a:off x="5029200" y="1438797"/>
            <a:ext cx="4114800" cy="5419203"/>
          </a:xfrm>
          <a:prstGeom prst="rect">
            <a:avLst/>
          </a:prstGeom>
        </p:spPr>
      </p:pic>
      <p:pic>
        <p:nvPicPr>
          <p:cNvPr id="9" name="Picture 8" descr="CISCO_TEXTURE_02.png"/>
          <p:cNvPicPr>
            <a:picLocks noChangeAspect="1"/>
          </p:cNvPicPr>
          <p:nvPr/>
        </p:nvPicPr>
        <p:blipFill>
          <a:blip r:embed="rId4">
            <a:alphaModFix amt="82000"/>
          </a:blip>
          <a:stretch>
            <a:fillRect/>
          </a:stretch>
        </p:blipFill>
        <p:spPr>
          <a:xfrm>
            <a:off x="5029200" y="1447800"/>
            <a:ext cx="4114800" cy="5410200"/>
          </a:xfrm>
          <a:prstGeom prst="rect">
            <a:avLst/>
          </a:prstGeom>
        </p:spPr>
      </p:pic>
      <p:sp>
        <p:nvSpPr>
          <p:cNvPr id="18" name="Title 1"/>
          <p:cNvSpPr txBox="1">
            <a:spLocks/>
          </p:cNvSpPr>
          <p:nvPr/>
        </p:nvSpPr>
        <p:spPr>
          <a:xfrm>
            <a:off x="221393" y="2286000"/>
            <a:ext cx="3969607" cy="2907239"/>
          </a:xfrm>
          <a:prstGeom prst="rect">
            <a:avLst/>
          </a:prstGeom>
          <a:effectLst/>
        </p:spPr>
        <p:txBody>
          <a:bodyPr anchor="t"/>
          <a:lstStyle/>
          <a:p>
            <a:pPr lvl="0">
              <a:lnSpc>
                <a:spcPct val="80000"/>
              </a:lnSpc>
              <a:spcBef>
                <a:spcPct val="0"/>
              </a:spcBef>
            </a:pPr>
            <a:r>
              <a:rPr lang="en-US" sz="4400" spc="-100" dirty="0" smtClean="0">
                <a:solidFill>
                  <a:srgbClr val="873CBA"/>
                </a:solidFill>
              </a:rPr>
              <a:t>Why Cisco?</a:t>
            </a:r>
          </a:p>
          <a:p>
            <a:pPr lvl="0">
              <a:lnSpc>
                <a:spcPct val="80000"/>
              </a:lnSpc>
              <a:spcBef>
                <a:spcPct val="0"/>
              </a:spcBef>
            </a:pPr>
            <a:endParaRPr lang="en-US" sz="4400" spc="-100" dirty="0" smtClean="0">
              <a:solidFill>
                <a:srgbClr val="873CBA"/>
              </a:solidFill>
            </a:endParaRPr>
          </a:p>
          <a:p>
            <a:pPr lvl="0">
              <a:lnSpc>
                <a:spcPct val="80000"/>
              </a:lnSpc>
              <a:spcBef>
                <a:spcPct val="0"/>
              </a:spcBef>
            </a:pPr>
            <a:r>
              <a:rPr lang="en-US" sz="4400" spc="-100" dirty="0" smtClean="0">
                <a:solidFill>
                  <a:srgbClr val="873CBA"/>
                </a:solidFill>
              </a:rPr>
              <a:t>Additional Resources and Next Steps</a:t>
            </a:r>
            <a:endParaRPr lang="en-US" sz="4400" spc="-100" dirty="0" smtClean="0">
              <a:solidFill>
                <a:srgbClr val="873CBA"/>
              </a:solidFill>
              <a:latin typeface="+mj-lt"/>
              <a:ea typeface="+mj-ea"/>
              <a:cs typeface="+mj-cs"/>
            </a:endParaRPr>
          </a:p>
        </p:txBody>
      </p:sp>
      <p:sp>
        <p:nvSpPr>
          <p:cNvPr id="20" name="TextBox 19"/>
          <p:cNvSpPr txBox="1"/>
          <p:nvPr/>
        </p:nvSpPr>
        <p:spPr>
          <a:xfrm>
            <a:off x="221393" y="5786735"/>
            <a:ext cx="269626" cy="461665"/>
          </a:xfrm>
          <a:prstGeom prst="rect">
            <a:avLst/>
          </a:prstGeom>
          <a:noFill/>
        </p:spPr>
        <p:txBody>
          <a:bodyPr wrap="none" rtlCol="0">
            <a:spAutoFit/>
          </a:bodyPr>
          <a:lstStyle/>
          <a:p>
            <a:r>
              <a:rPr lang="en-US" sz="2400" dirty="0" smtClean="0">
                <a:solidFill>
                  <a:srgbClr val="727272"/>
                </a:solidFill>
              </a:rPr>
              <a:t> </a:t>
            </a:r>
            <a:endParaRPr lang="en-US" sz="2400" dirty="0">
              <a:solidFill>
                <a:srgbClr val="727272"/>
              </a:solidFill>
            </a:endParaRPr>
          </a:p>
        </p:txBody>
      </p:sp>
      <p:cxnSp>
        <p:nvCxnSpPr>
          <p:cNvPr id="22" name="Straight Connector 21"/>
          <p:cNvCxnSpPr/>
          <p:nvPr/>
        </p:nvCxnSpPr>
        <p:spPr>
          <a:xfrm>
            <a:off x="304800" y="6248400"/>
            <a:ext cx="2971800" cy="1588"/>
          </a:xfrm>
          <a:prstGeom prst="line">
            <a:avLst/>
          </a:prstGeom>
          <a:ln>
            <a:solidFill>
              <a:srgbClr val="EAE9E1"/>
            </a:solidFill>
          </a:ln>
          <a:effectLst/>
        </p:spPr>
        <p:style>
          <a:lnRef idx="2">
            <a:schemeClr val="accent1"/>
          </a:lnRef>
          <a:fillRef idx="0">
            <a:schemeClr val="accent1"/>
          </a:fillRef>
          <a:effectRef idx="1">
            <a:schemeClr val="accent1"/>
          </a:effectRef>
          <a:fontRef idx="minor">
            <a:schemeClr val="tx1"/>
          </a:fontRef>
        </p:style>
      </p:cxnSp>
      <p:pic>
        <p:nvPicPr>
          <p:cNvPr id="23" name="Picture 22" descr="TopBar.png"/>
          <p:cNvPicPr>
            <a:picLocks noChangeAspect="1"/>
          </p:cNvPicPr>
          <p:nvPr/>
        </p:nvPicPr>
        <p:blipFill>
          <a:blip r:embed="rId5"/>
          <a:srcRect l="1981" t="36957" r="2720"/>
          <a:stretch>
            <a:fillRect/>
          </a:stretch>
        </p:blipFill>
        <p:spPr>
          <a:xfrm>
            <a:off x="0" y="0"/>
            <a:ext cx="9144000" cy="2055629"/>
          </a:xfrm>
          <a:prstGeom prst="rect">
            <a:avLst/>
          </a:prstGeom>
        </p:spPr>
      </p:pic>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Freeform 252"/>
          <p:cNvSpPr/>
          <p:nvPr/>
        </p:nvSpPr>
        <p:spPr>
          <a:xfrm flipH="1">
            <a:off x="4584700" y="1282700"/>
            <a:ext cx="4559300" cy="4546600"/>
          </a:xfrm>
          <a:custGeom>
            <a:avLst/>
            <a:gdLst>
              <a:gd name="connsiteX0" fmla="*/ 4559300 w 4559300"/>
              <a:gd name="connsiteY0" fmla="*/ 749300 h 4546600"/>
              <a:gd name="connsiteX1" fmla="*/ 4559300 w 4559300"/>
              <a:gd name="connsiteY1" fmla="*/ 50800 h 4546600"/>
              <a:gd name="connsiteX2" fmla="*/ 63500 w 4559300"/>
              <a:gd name="connsiteY2" fmla="*/ 0 h 4546600"/>
              <a:gd name="connsiteX3" fmla="*/ 0 w 4559300"/>
              <a:gd name="connsiteY3" fmla="*/ 4546600 h 4546600"/>
              <a:gd name="connsiteX4" fmla="*/ 3479800 w 4559300"/>
              <a:gd name="connsiteY4" fmla="*/ 2895600 h 4546600"/>
              <a:gd name="connsiteX5" fmla="*/ 3479800 w 4559300"/>
              <a:gd name="connsiteY5" fmla="*/ 2895600 h 454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59300" h="4546600">
                <a:moveTo>
                  <a:pt x="4559300" y="749300"/>
                </a:moveTo>
                <a:lnTo>
                  <a:pt x="4559300" y="50800"/>
                </a:lnTo>
                <a:lnTo>
                  <a:pt x="63500" y="0"/>
                </a:lnTo>
                <a:lnTo>
                  <a:pt x="0" y="4546600"/>
                </a:lnTo>
                <a:lnTo>
                  <a:pt x="3479800" y="2895600"/>
                </a:lnTo>
                <a:lnTo>
                  <a:pt x="3479800" y="2895600"/>
                </a:lnTo>
              </a:path>
            </a:pathLst>
          </a:custGeom>
          <a:gradFill>
            <a:gsLst>
              <a:gs pos="63000">
                <a:schemeClr val="accent5"/>
              </a:gs>
              <a:gs pos="100000">
                <a:schemeClr val="accent1">
                  <a:alpha val="29000"/>
                </a:schemeClr>
              </a:gs>
            </a:gsLst>
            <a:lin ang="5400000" scaled="0"/>
          </a:gra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5" name="Freeform 244"/>
          <p:cNvSpPr/>
          <p:nvPr/>
        </p:nvSpPr>
        <p:spPr>
          <a:xfrm>
            <a:off x="-38100" y="1282700"/>
            <a:ext cx="4559300" cy="4546600"/>
          </a:xfrm>
          <a:custGeom>
            <a:avLst/>
            <a:gdLst>
              <a:gd name="connsiteX0" fmla="*/ 4559300 w 4559300"/>
              <a:gd name="connsiteY0" fmla="*/ 749300 h 4546600"/>
              <a:gd name="connsiteX1" fmla="*/ 4559300 w 4559300"/>
              <a:gd name="connsiteY1" fmla="*/ 50800 h 4546600"/>
              <a:gd name="connsiteX2" fmla="*/ 63500 w 4559300"/>
              <a:gd name="connsiteY2" fmla="*/ 0 h 4546600"/>
              <a:gd name="connsiteX3" fmla="*/ 0 w 4559300"/>
              <a:gd name="connsiteY3" fmla="*/ 4546600 h 4546600"/>
              <a:gd name="connsiteX4" fmla="*/ 3479800 w 4559300"/>
              <a:gd name="connsiteY4" fmla="*/ 2895600 h 4546600"/>
              <a:gd name="connsiteX5" fmla="*/ 3479800 w 4559300"/>
              <a:gd name="connsiteY5" fmla="*/ 2895600 h 454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59300" h="4546600">
                <a:moveTo>
                  <a:pt x="4559300" y="749300"/>
                </a:moveTo>
                <a:lnTo>
                  <a:pt x="4559300" y="50800"/>
                </a:lnTo>
                <a:lnTo>
                  <a:pt x="63500" y="0"/>
                </a:lnTo>
                <a:lnTo>
                  <a:pt x="0" y="4546600"/>
                </a:lnTo>
                <a:lnTo>
                  <a:pt x="3479800" y="2895600"/>
                </a:lnTo>
                <a:lnTo>
                  <a:pt x="3479800" y="2895600"/>
                </a:lnTo>
              </a:path>
            </a:pathLst>
          </a:custGeom>
          <a:gradFill>
            <a:gsLst>
              <a:gs pos="63000">
                <a:srgbClr val="92D050"/>
              </a:gs>
              <a:gs pos="100000">
                <a:schemeClr val="accent1">
                  <a:alpha val="29000"/>
                </a:schemeClr>
              </a:gs>
            </a:gsLst>
            <a:lin ang="5400000" scaled="0"/>
          </a:gra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 name="Group 32"/>
          <p:cNvGrpSpPr/>
          <p:nvPr/>
        </p:nvGrpSpPr>
        <p:grpSpPr>
          <a:xfrm>
            <a:off x="0" y="539750"/>
            <a:ext cx="9144000" cy="6858000"/>
            <a:chOff x="0" y="514350"/>
            <a:chExt cx="9144000" cy="6858000"/>
          </a:xfrm>
        </p:grpSpPr>
        <p:pic>
          <p:nvPicPr>
            <p:cNvPr id="231" name="Picture 230" descr="bars.png"/>
            <p:cNvPicPr>
              <a:picLocks noChangeAspect="1"/>
            </p:cNvPicPr>
            <p:nvPr/>
          </p:nvPicPr>
          <p:blipFill>
            <a:blip r:embed="rId3" cstate="email"/>
            <a:srcRect/>
            <a:stretch>
              <a:fillRect/>
            </a:stretch>
          </p:blipFill>
          <p:spPr>
            <a:xfrm>
              <a:off x="0" y="514350"/>
              <a:ext cx="9144000" cy="5702300"/>
            </a:xfrm>
            <a:prstGeom prst="rect">
              <a:avLst/>
            </a:prstGeom>
            <a:noFill/>
            <a:ln>
              <a:noFill/>
            </a:ln>
          </p:spPr>
        </p:pic>
        <p:pic>
          <p:nvPicPr>
            <p:cNvPr id="232" name="Picture 231" descr="bars.png"/>
            <p:cNvPicPr>
              <a:picLocks noChangeAspect="1"/>
            </p:cNvPicPr>
            <p:nvPr/>
          </p:nvPicPr>
          <p:blipFill>
            <a:blip r:embed="rId4" cstate="email"/>
            <a:srcRect/>
            <a:stretch>
              <a:fillRect/>
            </a:stretch>
          </p:blipFill>
          <p:spPr>
            <a:xfrm>
              <a:off x="0" y="514350"/>
              <a:ext cx="9144000" cy="6858000"/>
            </a:xfrm>
            <a:prstGeom prst="rect">
              <a:avLst/>
            </a:prstGeom>
            <a:noFill/>
            <a:ln>
              <a:noFill/>
            </a:ln>
          </p:spPr>
        </p:pic>
      </p:grpSp>
      <p:sp>
        <p:nvSpPr>
          <p:cNvPr id="233" name="Rectangle 232"/>
          <p:cNvSpPr/>
          <p:nvPr/>
        </p:nvSpPr>
        <p:spPr>
          <a:xfrm>
            <a:off x="0" y="773793"/>
            <a:ext cx="9144000" cy="5579382"/>
          </a:xfrm>
          <a:prstGeom prst="rect">
            <a:avLst/>
          </a:prstGeom>
          <a:gradFill>
            <a:gsLst>
              <a:gs pos="63000">
                <a:schemeClr val="bg1"/>
              </a:gs>
              <a:gs pos="100000">
                <a:schemeClr val="accent1">
                  <a:alpha val="2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37917" name="Title 81"/>
          <p:cNvSpPr>
            <a:spLocks noGrp="1"/>
          </p:cNvSpPr>
          <p:nvPr>
            <p:ph type="title"/>
          </p:nvPr>
        </p:nvSpPr>
        <p:spPr>
          <a:xfrm>
            <a:off x="723681" y="487242"/>
            <a:ext cx="7435849" cy="838200"/>
          </a:xfrm>
        </p:spPr>
        <p:txBody>
          <a:bodyPr>
            <a:noAutofit/>
          </a:bodyPr>
          <a:lstStyle/>
          <a:p>
            <a:r>
              <a:rPr lang="en-US" dirty="0" smtClean="0"/>
              <a:t>Why Cisco? </a:t>
            </a:r>
            <a:br>
              <a:rPr lang="en-US" dirty="0" smtClean="0"/>
            </a:br>
            <a:r>
              <a:rPr lang="en-US" sz="2400" dirty="0" smtClean="0">
                <a:solidFill>
                  <a:srgbClr val="336599"/>
                </a:solidFill>
              </a:rPr>
              <a:t>Delivering Sustainable  Advantage</a:t>
            </a:r>
            <a:endParaRPr lang="en-US" sz="2400" b="0" dirty="0" smtClean="0">
              <a:solidFill>
                <a:schemeClr val="tx1">
                  <a:lumMod val="65000"/>
                  <a:lumOff val="35000"/>
                </a:schemeClr>
              </a:solidFill>
              <a:latin typeface="+mn-lt"/>
              <a:ea typeface="+mn-ea"/>
              <a:cs typeface="+mn-cs"/>
            </a:endParaRPr>
          </a:p>
        </p:txBody>
      </p:sp>
      <p:sp>
        <p:nvSpPr>
          <p:cNvPr id="226" name="Rectangle 225"/>
          <p:cNvSpPr>
            <a:spLocks noChangeArrowheads="1"/>
          </p:cNvSpPr>
          <p:nvPr/>
        </p:nvSpPr>
        <p:spPr bwMode="auto">
          <a:xfrm>
            <a:off x="5875297" y="2107647"/>
            <a:ext cx="3196545" cy="510638"/>
          </a:xfrm>
          <a:prstGeom prst="rect">
            <a:avLst/>
          </a:prstGeom>
          <a:noFill/>
          <a:ln w="38100">
            <a:noFill/>
            <a:miter lim="800000"/>
            <a:headEnd/>
            <a:tailEnd/>
          </a:ln>
        </p:spPr>
        <p:txBody>
          <a:bodyPr wrap="square" lIns="0" tIns="0" rIns="0" bIns="0" anchor="ctr" anchorCtr="0">
            <a:noAutofit/>
          </a:bodyPr>
          <a:lstStyle/>
          <a:p>
            <a:pPr algn="ctr" rtl="0">
              <a:defRPr/>
            </a:pPr>
            <a:r>
              <a:rPr lang="en-US" sz="2800" b="1" kern="1200" dirty="0" smtClean="0">
                <a:solidFill>
                  <a:schemeClr val="accent1">
                    <a:lumMod val="50000"/>
                  </a:schemeClr>
                </a:solidFill>
                <a:latin typeface="Arial"/>
                <a:ea typeface="+mn-ea"/>
                <a:cs typeface="+mn-cs"/>
              </a:rPr>
              <a:t>Industry-Leading Partnerships</a:t>
            </a:r>
            <a:endParaRPr lang="en-US" sz="2800" b="1" kern="1200" dirty="0">
              <a:solidFill>
                <a:schemeClr val="accent1">
                  <a:lumMod val="50000"/>
                </a:schemeClr>
              </a:solidFill>
              <a:latin typeface="Arial"/>
              <a:ea typeface="+mn-ea"/>
              <a:cs typeface="+mn-cs"/>
            </a:endParaRPr>
          </a:p>
        </p:txBody>
      </p:sp>
      <p:sp>
        <p:nvSpPr>
          <p:cNvPr id="227" name="Rectangle 14"/>
          <p:cNvSpPr>
            <a:spLocks noChangeArrowheads="1"/>
          </p:cNvSpPr>
          <p:nvPr/>
        </p:nvSpPr>
        <p:spPr bwMode="auto">
          <a:xfrm>
            <a:off x="3331256" y="2107647"/>
            <a:ext cx="2519292" cy="479291"/>
          </a:xfrm>
          <a:prstGeom prst="rect">
            <a:avLst/>
          </a:prstGeom>
          <a:noFill/>
          <a:ln w="38100">
            <a:noFill/>
            <a:miter lim="800000"/>
            <a:headEnd/>
            <a:tailEnd/>
          </a:ln>
        </p:spPr>
        <p:txBody>
          <a:bodyPr wrap="square" lIns="0" tIns="0" rIns="0" bIns="0" anchor="ctr" anchorCtr="0">
            <a:noAutofit/>
          </a:bodyPr>
          <a:lstStyle/>
          <a:p>
            <a:pPr algn="ctr" rtl="0">
              <a:defRPr/>
            </a:pPr>
            <a:r>
              <a:rPr lang="en-US" sz="2800" b="1" dirty="0" smtClean="0">
                <a:solidFill>
                  <a:schemeClr val="accent1">
                    <a:lumMod val="50000"/>
                  </a:schemeClr>
                </a:solidFill>
                <a:latin typeface="Arial"/>
              </a:rPr>
              <a:t>World Class</a:t>
            </a:r>
            <a:br>
              <a:rPr lang="en-US" sz="2800" b="1" dirty="0" smtClean="0">
                <a:solidFill>
                  <a:schemeClr val="accent1">
                    <a:lumMod val="50000"/>
                  </a:schemeClr>
                </a:solidFill>
                <a:latin typeface="Arial"/>
              </a:rPr>
            </a:br>
            <a:r>
              <a:rPr lang="en-US" sz="2800" b="1" dirty="0" smtClean="0">
                <a:solidFill>
                  <a:schemeClr val="accent1">
                    <a:lumMod val="50000"/>
                  </a:schemeClr>
                </a:solidFill>
                <a:latin typeface="Arial"/>
              </a:rPr>
              <a:t>Services</a:t>
            </a:r>
            <a:endParaRPr lang="en-US" sz="2800" b="1" kern="1200" dirty="0">
              <a:solidFill>
                <a:schemeClr val="accent1">
                  <a:lumMod val="50000"/>
                </a:schemeClr>
              </a:solidFill>
              <a:latin typeface="Arial"/>
              <a:ea typeface="+mn-ea"/>
              <a:cs typeface="+mn-cs"/>
            </a:endParaRPr>
          </a:p>
        </p:txBody>
      </p:sp>
      <p:sp>
        <p:nvSpPr>
          <p:cNvPr id="229" name="Rectangle 14"/>
          <p:cNvSpPr>
            <a:spLocks noChangeArrowheads="1"/>
          </p:cNvSpPr>
          <p:nvPr/>
        </p:nvSpPr>
        <p:spPr bwMode="auto">
          <a:xfrm>
            <a:off x="327523" y="2107647"/>
            <a:ext cx="2519292" cy="479291"/>
          </a:xfrm>
          <a:prstGeom prst="rect">
            <a:avLst/>
          </a:prstGeom>
          <a:noFill/>
          <a:ln w="38100">
            <a:noFill/>
            <a:miter lim="800000"/>
            <a:headEnd/>
            <a:tailEnd/>
          </a:ln>
        </p:spPr>
        <p:txBody>
          <a:bodyPr wrap="square" lIns="0" tIns="0" rIns="0" bIns="0" anchor="ctr" anchorCtr="0">
            <a:noAutofit/>
          </a:bodyPr>
          <a:lstStyle/>
          <a:p>
            <a:pPr algn="ctr">
              <a:defRPr/>
            </a:pPr>
            <a:r>
              <a:rPr lang="en-US" sz="2800" b="1" dirty="0" smtClean="0">
                <a:solidFill>
                  <a:schemeClr val="accent1">
                    <a:lumMod val="50000"/>
                  </a:schemeClr>
                </a:solidFill>
              </a:rPr>
              <a:t>Architectural</a:t>
            </a:r>
            <a:br>
              <a:rPr lang="en-US" sz="2800" b="1" dirty="0" smtClean="0">
                <a:solidFill>
                  <a:schemeClr val="accent1">
                    <a:lumMod val="50000"/>
                  </a:schemeClr>
                </a:solidFill>
              </a:rPr>
            </a:br>
            <a:r>
              <a:rPr lang="en-US" sz="2800" b="1" dirty="0" smtClean="0">
                <a:solidFill>
                  <a:schemeClr val="accent1">
                    <a:lumMod val="50000"/>
                  </a:schemeClr>
                </a:solidFill>
              </a:rPr>
              <a:t>Approach</a:t>
            </a:r>
            <a:endParaRPr lang="en-US" sz="2800" b="1" dirty="0">
              <a:solidFill>
                <a:schemeClr val="accent1">
                  <a:lumMod val="50000"/>
                </a:schemeClr>
              </a:solidFill>
            </a:endParaRPr>
          </a:p>
        </p:txBody>
      </p:sp>
      <p:cxnSp>
        <p:nvCxnSpPr>
          <p:cNvPr id="20" name="Straight Connector 19"/>
          <p:cNvCxnSpPr/>
          <p:nvPr/>
        </p:nvCxnSpPr>
        <p:spPr>
          <a:xfrm>
            <a:off x="0" y="6362246"/>
            <a:ext cx="7603818" cy="12"/>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3" name="Group 28"/>
          <p:cNvGrpSpPr/>
          <p:nvPr/>
        </p:nvGrpSpPr>
        <p:grpSpPr>
          <a:xfrm>
            <a:off x="6591101" y="3042572"/>
            <a:ext cx="1726067" cy="1729155"/>
            <a:chOff x="6312001" y="2514599"/>
            <a:chExt cx="2075688" cy="2075688"/>
          </a:xfrm>
        </p:grpSpPr>
        <p:sp>
          <p:nvSpPr>
            <p:cNvPr id="224" name="Freeform 93"/>
            <p:cNvSpPr>
              <a:spLocks/>
            </p:cNvSpPr>
            <p:nvPr/>
          </p:nvSpPr>
          <p:spPr bwMode="auto">
            <a:xfrm>
              <a:off x="6312001" y="2514599"/>
              <a:ext cx="2075688" cy="2075688"/>
            </a:xfrm>
            <a:prstGeom prst="ellipse">
              <a:avLst/>
            </a:prstGeom>
            <a:gradFill flip="none" rotWithShape="1">
              <a:gsLst>
                <a:gs pos="0">
                  <a:srgbClr val="0183B7">
                    <a:alpha val="62000"/>
                  </a:srgbClr>
                </a:gs>
                <a:gs pos="100000">
                  <a:srgbClr val="0183B7">
                    <a:gamma/>
                    <a:shade val="46275"/>
                    <a:invGamma/>
                  </a:srgbClr>
                </a:gs>
              </a:gsLst>
              <a:path path="circle">
                <a:fillToRect l="50000" t="50000" r="50000" b="50000"/>
              </a:path>
              <a:tileRect/>
            </a:gradFill>
            <a:ln w="25400">
              <a:solidFill>
                <a:schemeClr val="bg2"/>
              </a:solidFill>
              <a:round/>
              <a:headEnd/>
              <a:tailEnd/>
            </a:ln>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pic>
          <p:nvPicPr>
            <p:cNvPr id="21" name="Picture 20" descr="three_consultants.png"/>
            <p:cNvPicPr>
              <a:picLocks noChangeAspect="1"/>
            </p:cNvPicPr>
            <p:nvPr/>
          </p:nvPicPr>
          <p:blipFill>
            <a:blip r:embed="rId5" cstate="email"/>
            <a:stretch>
              <a:fillRect/>
            </a:stretch>
          </p:blipFill>
          <p:spPr>
            <a:xfrm>
              <a:off x="6601292" y="2725785"/>
              <a:ext cx="1497106" cy="1667107"/>
            </a:xfrm>
            <a:prstGeom prst="rect">
              <a:avLst/>
            </a:prstGeom>
          </p:spPr>
        </p:pic>
      </p:grpSp>
      <p:grpSp>
        <p:nvGrpSpPr>
          <p:cNvPr id="4" name="Group 26"/>
          <p:cNvGrpSpPr/>
          <p:nvPr/>
        </p:nvGrpSpPr>
        <p:grpSpPr>
          <a:xfrm>
            <a:off x="3686731" y="3026797"/>
            <a:ext cx="1726067" cy="1775309"/>
            <a:chOff x="3463451" y="2489574"/>
            <a:chExt cx="2075688" cy="2131092"/>
          </a:xfrm>
        </p:grpSpPr>
        <p:sp>
          <p:nvSpPr>
            <p:cNvPr id="225" name="Freeform 94"/>
            <p:cNvSpPr>
              <a:spLocks/>
            </p:cNvSpPr>
            <p:nvPr/>
          </p:nvSpPr>
          <p:spPr bwMode="auto">
            <a:xfrm>
              <a:off x="3463451" y="2489574"/>
              <a:ext cx="2075688" cy="2076450"/>
            </a:xfrm>
            <a:prstGeom prst="ellipse">
              <a:avLst/>
            </a:prstGeom>
            <a:gradFill flip="none" rotWithShape="1">
              <a:gsLst>
                <a:gs pos="0">
                  <a:srgbClr val="8A44AA">
                    <a:alpha val="53999"/>
                  </a:srgbClr>
                </a:gs>
                <a:gs pos="100000">
                  <a:srgbClr val="8A44AA">
                    <a:gamma/>
                    <a:shade val="46275"/>
                    <a:invGamma/>
                  </a:srgbClr>
                </a:gs>
              </a:gsLst>
              <a:path path="circle">
                <a:fillToRect l="50000" t="50000" r="50000" b="50000"/>
              </a:path>
              <a:tileRect/>
            </a:gradFill>
            <a:ln w="25400">
              <a:solidFill>
                <a:schemeClr val="bg2"/>
              </a:solidFill>
              <a:round/>
              <a:headEnd/>
              <a:tailEnd/>
            </a:ln>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pic>
          <p:nvPicPr>
            <p:cNvPr id="26" name="Picture 25" descr="two_people_shaking_hands_circle.png"/>
            <p:cNvPicPr>
              <a:picLocks noChangeAspect="1"/>
            </p:cNvPicPr>
            <p:nvPr/>
          </p:nvPicPr>
          <p:blipFill>
            <a:blip r:embed="rId6" cstate="email"/>
            <a:srcRect/>
            <a:stretch>
              <a:fillRect/>
            </a:stretch>
          </p:blipFill>
          <p:spPr>
            <a:xfrm>
              <a:off x="3740728" y="2631927"/>
              <a:ext cx="1496290" cy="1988739"/>
            </a:xfrm>
            <a:prstGeom prst="rect">
              <a:avLst/>
            </a:prstGeom>
          </p:spPr>
        </p:pic>
      </p:grpSp>
      <p:grpSp>
        <p:nvGrpSpPr>
          <p:cNvPr id="5" name="Group 32"/>
          <p:cNvGrpSpPr/>
          <p:nvPr/>
        </p:nvGrpSpPr>
        <p:grpSpPr>
          <a:xfrm>
            <a:off x="620037" y="3017674"/>
            <a:ext cx="1769650" cy="1729790"/>
            <a:chOff x="550261" y="2489574"/>
            <a:chExt cx="2128099" cy="2076450"/>
          </a:xfrm>
        </p:grpSpPr>
        <p:sp>
          <p:nvSpPr>
            <p:cNvPr id="31" name="Freeform 94"/>
            <p:cNvSpPr>
              <a:spLocks/>
            </p:cNvSpPr>
            <p:nvPr/>
          </p:nvSpPr>
          <p:spPr bwMode="auto">
            <a:xfrm>
              <a:off x="602672" y="2489574"/>
              <a:ext cx="2075688" cy="2076450"/>
            </a:xfrm>
            <a:prstGeom prst="ellipse">
              <a:avLst/>
            </a:prstGeom>
            <a:gradFill flip="none" rotWithShape="1">
              <a:gsLst>
                <a:gs pos="0">
                  <a:schemeClr val="accent4"/>
                </a:gs>
                <a:gs pos="100000">
                  <a:srgbClr val="223B15"/>
                </a:gs>
              </a:gsLst>
              <a:path path="circle">
                <a:fillToRect l="50000" t="50000" r="50000" b="50000"/>
              </a:path>
              <a:tileRect/>
            </a:gradFill>
            <a:ln w="25400">
              <a:solidFill>
                <a:schemeClr val="bg2"/>
              </a:solidFill>
              <a:round/>
              <a:headEnd/>
              <a:tailEnd/>
            </a:ln>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pic>
          <p:nvPicPr>
            <p:cNvPr id="24" name="Picture 23" descr="swiss_army_knife.png"/>
            <p:cNvPicPr>
              <a:picLocks noChangeAspect="1"/>
            </p:cNvPicPr>
            <p:nvPr/>
          </p:nvPicPr>
          <p:blipFill>
            <a:blip r:embed="rId7" cstate="email"/>
            <a:stretch>
              <a:fillRect/>
            </a:stretch>
          </p:blipFill>
          <p:spPr>
            <a:xfrm>
              <a:off x="550261" y="2886127"/>
              <a:ext cx="2121841" cy="1436492"/>
            </a:xfrm>
            <a:prstGeom prst="rect">
              <a:avLst/>
            </a:prstGeom>
          </p:spPr>
        </p:pic>
      </p:grpSp>
      <p:sp>
        <p:nvSpPr>
          <p:cNvPr id="22" name="Oval 21"/>
          <p:cNvSpPr/>
          <p:nvPr/>
        </p:nvSpPr>
        <p:spPr>
          <a:xfrm>
            <a:off x="3670159" y="3003623"/>
            <a:ext cx="1798690" cy="1755631"/>
          </a:xfrm>
          <a:prstGeom prst="ellipse">
            <a:avLst/>
          </a:prstGeom>
          <a:solidFill>
            <a:schemeClr val="bg2">
              <a:alpha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571049" y="3016456"/>
            <a:ext cx="1798690" cy="1755631"/>
          </a:xfrm>
          <a:prstGeom prst="ellipse">
            <a:avLst/>
          </a:prstGeom>
          <a:solidFill>
            <a:schemeClr val="bg2">
              <a:alpha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p:nvSpPr>
        <p:spPr>
          <a:xfrm>
            <a:off x="6557735" y="3016455"/>
            <a:ext cx="1798690" cy="1755631"/>
          </a:xfrm>
          <a:prstGeom prst="ellipse">
            <a:avLst/>
          </a:prstGeom>
          <a:solidFill>
            <a:schemeClr val="bg2">
              <a:alpha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1000"/>
                                  </p:stCondLst>
                                  <p:childTnLst>
                                    <p:set>
                                      <p:cBhvr>
                                        <p:cTn id="13" dur="1" fill="hold">
                                          <p:stCondLst>
                                            <p:cond delay="0"/>
                                          </p:stCondLst>
                                        </p:cTn>
                                        <p:tgtEl>
                                          <p:spTgt spid="227"/>
                                        </p:tgtEl>
                                        <p:attrNameLst>
                                          <p:attrName>style.visibility</p:attrName>
                                        </p:attrNameLst>
                                      </p:cBhvr>
                                      <p:to>
                                        <p:strVal val="visible"/>
                                      </p:to>
                                    </p:set>
                                  </p:childTnLst>
                                </p:cTn>
                              </p:par>
                            </p:childTnLst>
                          </p:cTn>
                        </p:par>
                        <p:par>
                          <p:cTn id="14" fill="hold">
                            <p:stCondLst>
                              <p:cond delay="1000"/>
                            </p:stCondLst>
                            <p:childTnLst>
                              <p:par>
                                <p:cTn id="15" presetID="1"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par>
                          <p:cTn id="17" fill="hold">
                            <p:stCondLst>
                              <p:cond delay="1000"/>
                            </p:stCondLst>
                            <p:childTnLst>
                              <p:par>
                                <p:cTn id="18" presetID="1" presetClass="entr" presetSubtype="0"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childTnLst>
                                </p:cTn>
                              </p:par>
                            </p:childTnLst>
                          </p:cTn>
                        </p:par>
                        <p:par>
                          <p:cTn id="20" fill="hold">
                            <p:stCondLst>
                              <p:cond delay="1000"/>
                            </p:stCondLst>
                            <p:childTnLst>
                              <p:par>
                                <p:cTn id="21" presetID="1" presetClass="entr" presetSubtype="0" fill="hold" grpId="0" nodeType="afterEffect">
                                  <p:stCondLst>
                                    <p:cond delay="1000"/>
                                  </p:stCondLst>
                                  <p:childTnLst>
                                    <p:set>
                                      <p:cBhvr>
                                        <p:cTn id="22" dur="1" fill="hold">
                                          <p:stCondLst>
                                            <p:cond delay="0"/>
                                          </p:stCondLst>
                                        </p:cTn>
                                        <p:tgtEl>
                                          <p:spTgt spid="226"/>
                                        </p:tgtEl>
                                        <p:attrNameLst>
                                          <p:attrName>style.visibility</p:attrName>
                                        </p:attrNameLst>
                                      </p:cBhvr>
                                      <p:to>
                                        <p:strVal val="visible"/>
                                      </p:to>
                                    </p:set>
                                  </p:childTnLst>
                                </p:cTn>
                              </p:par>
                            </p:childTnLst>
                          </p:cTn>
                        </p:par>
                        <p:par>
                          <p:cTn id="23" fill="hold">
                            <p:stCondLst>
                              <p:cond delay="2000"/>
                            </p:stCondLst>
                            <p:childTnLst>
                              <p:par>
                                <p:cTn id="24" presetID="1" presetClass="entr" presetSubtype="0"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childTnLst>
                                </p:cTn>
                              </p:par>
                            </p:childTnLst>
                          </p:cTn>
                        </p:par>
                        <p:par>
                          <p:cTn id="26" fill="hold">
                            <p:stCondLst>
                              <p:cond delay="2000"/>
                            </p:stCondLst>
                            <p:childTnLst>
                              <p:par>
                                <p:cTn id="27" presetID="1" presetClass="entr" presetSubtype="0"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 grpId="0"/>
      <p:bldP spid="227" grpId="0"/>
      <p:bldP spid="229" grpId="0"/>
      <p:bldP spid="22" grpId="0" animBg="1"/>
      <p:bldP spid="23" grpId="0" animBg="1"/>
      <p:bldP spid="2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472113" y="5584825"/>
            <a:ext cx="3497262" cy="574675"/>
            <a:chOff x="3492" y="3623"/>
            <a:chExt cx="2203" cy="362"/>
          </a:xfrm>
        </p:grpSpPr>
        <p:sp>
          <p:nvSpPr>
            <p:cNvPr id="2280496" name="Rectangle 48"/>
            <p:cNvSpPr>
              <a:spLocks noChangeArrowheads="1"/>
            </p:cNvSpPr>
            <p:nvPr/>
          </p:nvSpPr>
          <p:spPr bwMode="auto">
            <a:xfrm flipH="1">
              <a:off x="3492" y="3623"/>
              <a:ext cx="2145" cy="362"/>
            </a:xfrm>
            <a:prstGeom prst="rect">
              <a:avLst/>
            </a:prstGeom>
            <a:gradFill rotWithShape="1">
              <a:gsLst>
                <a:gs pos="0">
                  <a:srgbClr val="EE6804">
                    <a:gamma/>
                    <a:shade val="46275"/>
                    <a:invGamma/>
                    <a:alpha val="0"/>
                  </a:srgbClr>
                </a:gs>
                <a:gs pos="100000">
                  <a:srgbClr val="EE6804">
                    <a:alpha val="50000"/>
                  </a:srgbClr>
                </a:gs>
              </a:gsLst>
              <a:lin ang="0" scaled="1"/>
            </a:gradFill>
            <a:ln w="9525">
              <a:noFill/>
              <a:miter lim="800000"/>
              <a:headEnd/>
              <a:tailEnd/>
            </a:ln>
          </p:spPr>
          <p:txBody>
            <a:bodyPr lIns="82124" tIns="41061" rIns="82124" bIns="41061" anchor="ctr"/>
            <a:lstStyle/>
            <a:p>
              <a:pPr eaLnBrk="0" hangingPunct="0">
                <a:lnSpc>
                  <a:spcPct val="90000"/>
                </a:lnSpc>
                <a:defRPr/>
              </a:pPr>
              <a:endParaRPr lang="en-US" sz="2400">
                <a:solidFill>
                  <a:srgbClr val="000000"/>
                </a:solidFill>
                <a:ea typeface="+mn-ea"/>
              </a:endParaRPr>
            </a:p>
          </p:txBody>
        </p:sp>
        <p:sp>
          <p:nvSpPr>
            <p:cNvPr id="2280497" name="Rectangle 49"/>
            <p:cNvSpPr>
              <a:spLocks noChangeArrowheads="1"/>
            </p:cNvSpPr>
            <p:nvPr/>
          </p:nvSpPr>
          <p:spPr bwMode="auto">
            <a:xfrm>
              <a:off x="3949" y="3634"/>
              <a:ext cx="1746" cy="340"/>
            </a:xfrm>
            <a:prstGeom prst="rect">
              <a:avLst/>
            </a:prstGeom>
            <a:noFill/>
            <a:ln w="9525">
              <a:noFill/>
              <a:miter lim="800000"/>
              <a:headEnd/>
              <a:tailEnd/>
            </a:ln>
          </p:spPr>
          <p:txBody>
            <a:bodyPr lIns="82124" tIns="41061" rIns="82124" bIns="41061" anchor="ctr"/>
            <a:lstStyle/>
            <a:p>
              <a:pPr algn="l" defTabSz="814388" eaLnBrk="0" hangingPunct="0">
                <a:lnSpc>
                  <a:spcPct val="80000"/>
                </a:lnSpc>
                <a:spcBef>
                  <a:spcPct val="50000"/>
                </a:spcBef>
                <a:defRPr/>
              </a:pPr>
              <a:r>
                <a:rPr lang="en-US" sz="1400">
                  <a:solidFill>
                    <a:srgbClr val="000000"/>
                  </a:solidFill>
                  <a:ea typeface="+mn-ea"/>
                </a:rPr>
                <a:t>Infrastructure/Application Migration </a:t>
              </a:r>
            </a:p>
          </p:txBody>
        </p:sp>
      </p:grpSp>
      <p:grpSp>
        <p:nvGrpSpPr>
          <p:cNvPr id="3" name="Group 5"/>
          <p:cNvGrpSpPr>
            <a:grpSpLocks/>
          </p:cNvGrpSpPr>
          <p:nvPr/>
        </p:nvGrpSpPr>
        <p:grpSpPr bwMode="auto">
          <a:xfrm>
            <a:off x="3589338" y="1484313"/>
            <a:ext cx="2030412" cy="2278062"/>
            <a:chOff x="2249" y="884"/>
            <a:chExt cx="1279" cy="1435"/>
          </a:xfrm>
        </p:grpSpPr>
        <p:sp>
          <p:nvSpPr>
            <p:cNvPr id="2280452" name="Rectangle 4"/>
            <p:cNvSpPr>
              <a:spLocks noChangeArrowheads="1"/>
            </p:cNvSpPr>
            <p:nvPr/>
          </p:nvSpPr>
          <p:spPr bwMode="auto">
            <a:xfrm>
              <a:off x="2249" y="890"/>
              <a:ext cx="1279" cy="1429"/>
            </a:xfrm>
            <a:prstGeom prst="rect">
              <a:avLst/>
            </a:prstGeom>
            <a:gradFill rotWithShape="1">
              <a:gsLst>
                <a:gs pos="0">
                  <a:srgbClr val="89A424">
                    <a:gamma/>
                    <a:shade val="46275"/>
                    <a:invGamma/>
                    <a:alpha val="0"/>
                  </a:srgbClr>
                </a:gs>
                <a:gs pos="100000">
                  <a:srgbClr val="89A424">
                    <a:alpha val="50000"/>
                  </a:srgbClr>
                </a:gs>
              </a:gsLst>
              <a:lin ang="5400000" scaled="1"/>
            </a:gradFill>
            <a:ln w="9525">
              <a:noFill/>
              <a:miter lim="800000"/>
              <a:headEnd/>
              <a:tailEnd/>
            </a:ln>
          </p:spPr>
          <p:txBody>
            <a:bodyPr wrap="none" lIns="82124" tIns="41061" rIns="82124" bIns="41061" anchor="ctr"/>
            <a:lstStyle/>
            <a:p>
              <a:pPr eaLnBrk="0" hangingPunct="0">
                <a:lnSpc>
                  <a:spcPct val="90000"/>
                </a:lnSpc>
                <a:defRPr/>
              </a:pPr>
              <a:endParaRPr lang="en-US" sz="2400">
                <a:solidFill>
                  <a:srgbClr val="000000"/>
                </a:solidFill>
                <a:ea typeface="+mn-ea"/>
              </a:endParaRPr>
            </a:p>
          </p:txBody>
        </p:sp>
        <p:sp>
          <p:nvSpPr>
            <p:cNvPr id="36890" name="Rectangle 5"/>
            <p:cNvSpPr>
              <a:spLocks noChangeArrowheads="1"/>
            </p:cNvSpPr>
            <p:nvPr/>
          </p:nvSpPr>
          <p:spPr bwMode="auto">
            <a:xfrm>
              <a:off x="2278" y="884"/>
              <a:ext cx="1222" cy="654"/>
            </a:xfrm>
            <a:prstGeom prst="rect">
              <a:avLst/>
            </a:prstGeom>
            <a:noFill/>
            <a:ln w="9525">
              <a:noFill/>
              <a:miter lim="800000"/>
              <a:headEnd/>
              <a:tailEnd/>
            </a:ln>
          </p:spPr>
          <p:txBody>
            <a:bodyPr lIns="82124" tIns="41061" rIns="82124" bIns="41061" anchor="ctr"/>
            <a:lstStyle/>
            <a:p>
              <a:pPr defTabSz="814388" eaLnBrk="0" hangingPunct="0">
                <a:lnSpc>
                  <a:spcPct val="80000"/>
                </a:lnSpc>
                <a:spcBef>
                  <a:spcPct val="50000"/>
                </a:spcBef>
              </a:pPr>
              <a:r>
                <a:rPr lang="en-US" sz="1400">
                  <a:solidFill>
                    <a:srgbClr val="000000"/>
                  </a:solidFill>
                </a:rPr>
                <a:t>Quantified ROI and Project Justification</a:t>
              </a:r>
            </a:p>
            <a:p>
              <a:pPr defTabSz="814388" eaLnBrk="0" hangingPunct="0">
                <a:lnSpc>
                  <a:spcPct val="80000"/>
                </a:lnSpc>
                <a:spcBef>
                  <a:spcPct val="50000"/>
                </a:spcBef>
              </a:pPr>
              <a:r>
                <a:rPr lang="en-US" sz="1400">
                  <a:solidFill>
                    <a:srgbClr val="000000"/>
                  </a:solidFill>
                </a:rPr>
                <a:t>SLA Driven -Application Centric Architecture </a:t>
              </a:r>
            </a:p>
          </p:txBody>
        </p:sp>
      </p:grpSp>
      <p:grpSp>
        <p:nvGrpSpPr>
          <p:cNvPr id="4" name="Group 8"/>
          <p:cNvGrpSpPr>
            <a:grpSpLocks/>
          </p:cNvGrpSpPr>
          <p:nvPr/>
        </p:nvGrpSpPr>
        <p:grpSpPr bwMode="auto">
          <a:xfrm>
            <a:off x="0" y="4378325"/>
            <a:ext cx="3276600" cy="585788"/>
            <a:chOff x="240" y="2863"/>
            <a:chExt cx="2064" cy="369"/>
          </a:xfrm>
        </p:grpSpPr>
        <p:sp>
          <p:nvSpPr>
            <p:cNvPr id="2280455" name="Rectangle 7"/>
            <p:cNvSpPr>
              <a:spLocks noChangeArrowheads="1"/>
            </p:cNvSpPr>
            <p:nvPr/>
          </p:nvSpPr>
          <p:spPr bwMode="auto">
            <a:xfrm>
              <a:off x="240" y="2863"/>
              <a:ext cx="2064" cy="369"/>
            </a:xfrm>
            <a:prstGeom prst="rect">
              <a:avLst/>
            </a:prstGeom>
            <a:gradFill rotWithShape="1">
              <a:gsLst>
                <a:gs pos="0">
                  <a:srgbClr val="3E67A4">
                    <a:gamma/>
                    <a:shade val="46275"/>
                    <a:invGamma/>
                    <a:alpha val="0"/>
                  </a:srgbClr>
                </a:gs>
                <a:gs pos="100000">
                  <a:srgbClr val="3E67A4">
                    <a:alpha val="50000"/>
                  </a:srgbClr>
                </a:gs>
              </a:gsLst>
              <a:lin ang="0" scaled="1"/>
            </a:gradFill>
            <a:ln w="9525">
              <a:noFill/>
              <a:miter lim="800000"/>
              <a:headEnd/>
              <a:tailEnd/>
            </a:ln>
          </p:spPr>
          <p:txBody>
            <a:bodyPr lIns="82124" tIns="41061" rIns="82124" bIns="41061" anchor="ctr"/>
            <a:lstStyle/>
            <a:p>
              <a:pPr eaLnBrk="0" hangingPunct="0">
                <a:lnSpc>
                  <a:spcPct val="90000"/>
                </a:lnSpc>
                <a:defRPr/>
              </a:pPr>
              <a:endParaRPr lang="en-US" sz="2400">
                <a:solidFill>
                  <a:srgbClr val="000000"/>
                </a:solidFill>
                <a:ea typeface="+mn-ea"/>
              </a:endParaRPr>
            </a:p>
          </p:txBody>
        </p:sp>
        <p:sp>
          <p:nvSpPr>
            <p:cNvPr id="2280456" name="Rectangle 8"/>
            <p:cNvSpPr>
              <a:spLocks noChangeArrowheads="1"/>
            </p:cNvSpPr>
            <p:nvPr/>
          </p:nvSpPr>
          <p:spPr bwMode="auto">
            <a:xfrm>
              <a:off x="240" y="2914"/>
              <a:ext cx="1622" cy="294"/>
            </a:xfrm>
            <a:prstGeom prst="rect">
              <a:avLst/>
            </a:prstGeom>
            <a:noFill/>
            <a:ln w="9525">
              <a:noFill/>
              <a:miter lim="800000"/>
              <a:headEnd/>
              <a:tailEnd/>
            </a:ln>
          </p:spPr>
          <p:txBody>
            <a:bodyPr lIns="82124" tIns="41061" rIns="82124" bIns="41061" anchor="ctr"/>
            <a:lstStyle/>
            <a:p>
              <a:pPr algn="r" defTabSz="814388" eaLnBrk="0" hangingPunct="0">
                <a:lnSpc>
                  <a:spcPct val="90000"/>
                </a:lnSpc>
                <a:spcBef>
                  <a:spcPct val="50000"/>
                </a:spcBef>
                <a:defRPr/>
              </a:pPr>
              <a:r>
                <a:rPr lang="en-US" sz="1400">
                  <a:solidFill>
                    <a:srgbClr val="000000"/>
                  </a:solidFill>
                  <a:ea typeface="+mn-ea"/>
                </a:rPr>
                <a:t>People, Process, Technology Transformation Roadmap</a:t>
              </a:r>
            </a:p>
          </p:txBody>
        </p:sp>
      </p:grpSp>
      <p:grpSp>
        <p:nvGrpSpPr>
          <p:cNvPr id="5" name="Group 11"/>
          <p:cNvGrpSpPr>
            <a:grpSpLocks/>
          </p:cNvGrpSpPr>
          <p:nvPr/>
        </p:nvGrpSpPr>
        <p:grpSpPr bwMode="auto">
          <a:xfrm>
            <a:off x="252413" y="4975225"/>
            <a:ext cx="3276600" cy="585788"/>
            <a:chOff x="159" y="2998"/>
            <a:chExt cx="2064" cy="369"/>
          </a:xfrm>
        </p:grpSpPr>
        <p:sp>
          <p:nvSpPr>
            <p:cNvPr id="2280458" name="Rectangle 10"/>
            <p:cNvSpPr>
              <a:spLocks noChangeArrowheads="1"/>
            </p:cNvSpPr>
            <p:nvPr/>
          </p:nvSpPr>
          <p:spPr bwMode="auto">
            <a:xfrm>
              <a:off x="159" y="2998"/>
              <a:ext cx="2064" cy="369"/>
            </a:xfrm>
            <a:prstGeom prst="rect">
              <a:avLst/>
            </a:prstGeom>
            <a:gradFill rotWithShape="1">
              <a:gsLst>
                <a:gs pos="0">
                  <a:srgbClr val="3E67A4">
                    <a:gamma/>
                    <a:shade val="46275"/>
                    <a:invGamma/>
                    <a:alpha val="0"/>
                  </a:srgbClr>
                </a:gs>
                <a:gs pos="100000">
                  <a:srgbClr val="3E67A4">
                    <a:alpha val="50000"/>
                  </a:srgbClr>
                </a:gs>
              </a:gsLst>
              <a:lin ang="0" scaled="1"/>
            </a:gradFill>
            <a:ln w="9525" algn="ctr">
              <a:noFill/>
              <a:miter lim="800000"/>
              <a:headEnd/>
              <a:tailEnd/>
            </a:ln>
            <a:effectLst/>
          </p:spPr>
          <p:txBody>
            <a:bodyPr lIns="82124" tIns="41061" rIns="82124" bIns="41061" anchor="ctr"/>
            <a:lstStyle/>
            <a:p>
              <a:pPr eaLnBrk="0" hangingPunct="0">
                <a:lnSpc>
                  <a:spcPct val="90000"/>
                </a:lnSpc>
                <a:defRPr/>
              </a:pPr>
              <a:endParaRPr lang="en-US" sz="2400">
                <a:solidFill>
                  <a:srgbClr val="000000"/>
                </a:solidFill>
                <a:ea typeface="+mn-ea"/>
              </a:endParaRPr>
            </a:p>
          </p:txBody>
        </p:sp>
        <p:sp>
          <p:nvSpPr>
            <p:cNvPr id="36886" name="Rectangle 11"/>
            <p:cNvSpPr>
              <a:spLocks noChangeArrowheads="1"/>
            </p:cNvSpPr>
            <p:nvPr/>
          </p:nvSpPr>
          <p:spPr bwMode="auto">
            <a:xfrm>
              <a:off x="249" y="3036"/>
              <a:ext cx="1448" cy="294"/>
            </a:xfrm>
            <a:prstGeom prst="rect">
              <a:avLst/>
            </a:prstGeom>
            <a:noFill/>
            <a:ln w="9525">
              <a:noFill/>
              <a:miter lim="800000"/>
              <a:headEnd/>
              <a:tailEnd/>
            </a:ln>
          </p:spPr>
          <p:txBody>
            <a:bodyPr lIns="82124" tIns="41061" rIns="82124" bIns="41061" anchor="ctr"/>
            <a:lstStyle/>
            <a:p>
              <a:pPr algn="r" defTabSz="814388" eaLnBrk="0" hangingPunct="0">
                <a:lnSpc>
                  <a:spcPct val="90000"/>
                </a:lnSpc>
              </a:pPr>
              <a:r>
                <a:rPr lang="en-US" sz="1400">
                  <a:solidFill>
                    <a:srgbClr val="000000"/>
                  </a:solidFill>
                </a:rPr>
                <a:t>Monitoring and SLA Management</a:t>
              </a:r>
            </a:p>
          </p:txBody>
        </p:sp>
      </p:grpSp>
      <p:grpSp>
        <p:nvGrpSpPr>
          <p:cNvPr id="6" name="Group 14"/>
          <p:cNvGrpSpPr>
            <a:grpSpLocks/>
          </p:cNvGrpSpPr>
          <p:nvPr/>
        </p:nvGrpSpPr>
        <p:grpSpPr bwMode="auto">
          <a:xfrm>
            <a:off x="5741988" y="4981575"/>
            <a:ext cx="3405187" cy="585788"/>
            <a:chOff x="3617" y="3002"/>
            <a:chExt cx="2145" cy="369"/>
          </a:xfrm>
        </p:grpSpPr>
        <p:sp>
          <p:nvSpPr>
            <p:cNvPr id="2280461" name="Rectangle 13"/>
            <p:cNvSpPr>
              <a:spLocks noChangeArrowheads="1"/>
            </p:cNvSpPr>
            <p:nvPr/>
          </p:nvSpPr>
          <p:spPr bwMode="auto">
            <a:xfrm flipH="1">
              <a:off x="3617" y="3002"/>
              <a:ext cx="2145" cy="362"/>
            </a:xfrm>
            <a:prstGeom prst="rect">
              <a:avLst/>
            </a:prstGeom>
            <a:gradFill rotWithShape="1">
              <a:gsLst>
                <a:gs pos="0">
                  <a:srgbClr val="EE6804">
                    <a:gamma/>
                    <a:shade val="46275"/>
                    <a:invGamma/>
                    <a:alpha val="0"/>
                  </a:srgbClr>
                </a:gs>
                <a:gs pos="100000">
                  <a:srgbClr val="EE6804">
                    <a:alpha val="50000"/>
                  </a:srgbClr>
                </a:gs>
              </a:gsLst>
              <a:lin ang="0" scaled="1"/>
            </a:gradFill>
            <a:ln w="9525">
              <a:noFill/>
              <a:miter lim="800000"/>
              <a:headEnd/>
              <a:tailEnd/>
            </a:ln>
          </p:spPr>
          <p:txBody>
            <a:bodyPr lIns="82124" tIns="41061" rIns="82124" bIns="41061" anchor="ctr"/>
            <a:lstStyle/>
            <a:p>
              <a:pPr eaLnBrk="0" hangingPunct="0">
                <a:lnSpc>
                  <a:spcPct val="90000"/>
                </a:lnSpc>
                <a:defRPr/>
              </a:pPr>
              <a:endParaRPr lang="en-US" sz="2400">
                <a:solidFill>
                  <a:srgbClr val="000000"/>
                </a:solidFill>
                <a:ea typeface="+mn-ea"/>
              </a:endParaRPr>
            </a:p>
          </p:txBody>
        </p:sp>
        <p:sp>
          <p:nvSpPr>
            <p:cNvPr id="2280462" name="Rectangle 14"/>
            <p:cNvSpPr>
              <a:spLocks noChangeArrowheads="1"/>
            </p:cNvSpPr>
            <p:nvPr/>
          </p:nvSpPr>
          <p:spPr bwMode="auto">
            <a:xfrm>
              <a:off x="4105" y="3008"/>
              <a:ext cx="1437" cy="363"/>
            </a:xfrm>
            <a:prstGeom prst="rect">
              <a:avLst/>
            </a:prstGeom>
            <a:noFill/>
            <a:ln w="9525">
              <a:noFill/>
              <a:miter lim="800000"/>
              <a:headEnd/>
              <a:tailEnd/>
            </a:ln>
          </p:spPr>
          <p:txBody>
            <a:bodyPr lIns="82124" tIns="41061" rIns="82124" bIns="41061" anchor="ctr"/>
            <a:lstStyle/>
            <a:p>
              <a:pPr algn="l" defTabSz="814388" eaLnBrk="0" hangingPunct="0">
                <a:lnSpc>
                  <a:spcPct val="80000"/>
                </a:lnSpc>
                <a:spcBef>
                  <a:spcPct val="50000"/>
                </a:spcBef>
                <a:defRPr/>
              </a:pPr>
              <a:r>
                <a:rPr lang="en-US" sz="1400">
                  <a:solidFill>
                    <a:srgbClr val="000000"/>
                  </a:solidFill>
                  <a:ea typeface="+mn-ea"/>
                </a:rPr>
                <a:t>Application Virtualization</a:t>
              </a:r>
            </a:p>
          </p:txBody>
        </p:sp>
      </p:grpSp>
      <p:grpSp>
        <p:nvGrpSpPr>
          <p:cNvPr id="7" name="Group 17"/>
          <p:cNvGrpSpPr>
            <a:grpSpLocks/>
          </p:cNvGrpSpPr>
          <p:nvPr/>
        </p:nvGrpSpPr>
        <p:grpSpPr bwMode="auto">
          <a:xfrm>
            <a:off x="6011863" y="4378325"/>
            <a:ext cx="3371850" cy="576263"/>
            <a:chOff x="3492" y="2863"/>
            <a:chExt cx="2124" cy="363"/>
          </a:xfrm>
        </p:grpSpPr>
        <p:sp>
          <p:nvSpPr>
            <p:cNvPr id="2280464" name="Rectangle 16"/>
            <p:cNvSpPr>
              <a:spLocks noChangeArrowheads="1"/>
            </p:cNvSpPr>
            <p:nvPr/>
          </p:nvSpPr>
          <p:spPr bwMode="auto">
            <a:xfrm flipH="1">
              <a:off x="3492" y="2863"/>
              <a:ext cx="2064" cy="362"/>
            </a:xfrm>
            <a:prstGeom prst="rect">
              <a:avLst/>
            </a:prstGeom>
            <a:gradFill rotWithShape="1">
              <a:gsLst>
                <a:gs pos="0">
                  <a:srgbClr val="EE6804">
                    <a:gamma/>
                    <a:shade val="46275"/>
                    <a:invGamma/>
                    <a:alpha val="0"/>
                  </a:srgbClr>
                </a:gs>
                <a:gs pos="100000">
                  <a:srgbClr val="EE6804">
                    <a:alpha val="50000"/>
                  </a:srgbClr>
                </a:gs>
              </a:gsLst>
              <a:lin ang="0" scaled="1"/>
            </a:gradFill>
            <a:ln w="9525">
              <a:noFill/>
              <a:miter lim="800000"/>
              <a:headEnd/>
              <a:tailEnd/>
            </a:ln>
          </p:spPr>
          <p:txBody>
            <a:bodyPr lIns="82124" tIns="41061" rIns="82124" bIns="41061" anchor="ctr"/>
            <a:lstStyle/>
            <a:p>
              <a:pPr eaLnBrk="0" hangingPunct="0">
                <a:lnSpc>
                  <a:spcPct val="90000"/>
                </a:lnSpc>
                <a:defRPr/>
              </a:pPr>
              <a:endParaRPr lang="en-US" sz="2400">
                <a:solidFill>
                  <a:srgbClr val="000000"/>
                </a:solidFill>
                <a:ea typeface="+mn-ea"/>
              </a:endParaRPr>
            </a:p>
          </p:txBody>
        </p:sp>
        <p:sp>
          <p:nvSpPr>
            <p:cNvPr id="2280465" name="Rectangle 17"/>
            <p:cNvSpPr>
              <a:spLocks noChangeArrowheads="1"/>
            </p:cNvSpPr>
            <p:nvPr/>
          </p:nvSpPr>
          <p:spPr bwMode="auto">
            <a:xfrm>
              <a:off x="3936" y="2863"/>
              <a:ext cx="1680" cy="363"/>
            </a:xfrm>
            <a:prstGeom prst="rect">
              <a:avLst/>
            </a:prstGeom>
            <a:noFill/>
            <a:ln w="9525">
              <a:noFill/>
              <a:miter lim="800000"/>
              <a:headEnd/>
              <a:tailEnd/>
            </a:ln>
          </p:spPr>
          <p:txBody>
            <a:bodyPr lIns="82124" tIns="41061" rIns="82124" bIns="41061" anchor="ctr"/>
            <a:lstStyle/>
            <a:p>
              <a:pPr algn="l" defTabSz="814388" eaLnBrk="0" hangingPunct="0">
                <a:lnSpc>
                  <a:spcPct val="80000"/>
                </a:lnSpc>
                <a:spcBef>
                  <a:spcPct val="50000"/>
                </a:spcBef>
                <a:defRPr/>
              </a:pPr>
              <a:r>
                <a:rPr lang="en-US" sz="1400">
                  <a:solidFill>
                    <a:srgbClr val="000000"/>
                  </a:solidFill>
                  <a:ea typeface="+mn-ea"/>
                </a:rPr>
                <a:t>Application Delivery Infrastructure Mapping </a:t>
              </a:r>
            </a:p>
          </p:txBody>
        </p:sp>
      </p:grpSp>
      <p:sp>
        <p:nvSpPr>
          <p:cNvPr id="36872" name="Rectangle 18"/>
          <p:cNvSpPr>
            <a:spLocks noGrp="1" noChangeArrowheads="1"/>
          </p:cNvSpPr>
          <p:nvPr>
            <p:ph type="title"/>
          </p:nvPr>
        </p:nvSpPr>
        <p:spPr/>
        <p:txBody>
          <a:bodyPr/>
          <a:lstStyle/>
          <a:p>
            <a:r>
              <a:rPr lang="en-US" dirty="0" smtClean="0"/>
              <a:t>Cisco Services Planning and Support</a:t>
            </a:r>
            <a:br>
              <a:rPr lang="en-US" dirty="0" smtClean="0"/>
            </a:br>
            <a:r>
              <a:rPr lang="en-US" sz="2200" dirty="0" smtClean="0">
                <a:solidFill>
                  <a:srgbClr val="7F7F7F"/>
                </a:solidFill>
              </a:rPr>
              <a:t>Process Led, People Delivered Technology Enabled</a:t>
            </a:r>
          </a:p>
        </p:txBody>
      </p:sp>
      <p:sp>
        <p:nvSpPr>
          <p:cNvPr id="2280473" name="Oval 25"/>
          <p:cNvSpPr>
            <a:spLocks noChangeArrowheads="1"/>
          </p:cNvSpPr>
          <p:nvPr/>
        </p:nvSpPr>
        <p:spPr bwMode="auto">
          <a:xfrm rot="3221730">
            <a:off x="3425031" y="5461794"/>
            <a:ext cx="630238" cy="406400"/>
          </a:xfrm>
          <a:prstGeom prst="ellipse">
            <a:avLst/>
          </a:prstGeom>
          <a:gradFill rotWithShape="1">
            <a:gsLst>
              <a:gs pos="0">
                <a:schemeClr val="bg1">
                  <a:alpha val="53998"/>
                </a:schemeClr>
              </a:gs>
              <a:gs pos="100000">
                <a:srgbClr val="797979">
                  <a:alpha val="0"/>
                </a:srgbClr>
              </a:gs>
            </a:gsLst>
            <a:path path="shape">
              <a:fillToRect l="50000" t="50000" r="50000" b="50000"/>
            </a:path>
          </a:gradFill>
          <a:ln w="9525">
            <a:noFill/>
            <a:round/>
            <a:headEnd/>
            <a:tailEnd/>
          </a:ln>
        </p:spPr>
        <p:txBody>
          <a:bodyPr rot="10800000" vert="eaVert" lIns="82124" tIns="41061" rIns="82124" bIns="41061" anchor="ctr">
            <a:spAutoFit/>
          </a:bodyPr>
          <a:lstStyle/>
          <a:p>
            <a:pPr eaLnBrk="0" hangingPunct="0">
              <a:lnSpc>
                <a:spcPct val="90000"/>
              </a:lnSpc>
              <a:defRPr/>
            </a:pPr>
            <a:endParaRPr lang="en-US" sz="2400">
              <a:solidFill>
                <a:srgbClr val="000000"/>
              </a:solidFill>
              <a:ea typeface="+mn-ea"/>
            </a:endParaRPr>
          </a:p>
        </p:txBody>
      </p:sp>
      <p:grpSp>
        <p:nvGrpSpPr>
          <p:cNvPr id="8" name="Group 22"/>
          <p:cNvGrpSpPr>
            <a:grpSpLocks/>
          </p:cNvGrpSpPr>
          <p:nvPr/>
        </p:nvGrpSpPr>
        <p:grpSpPr bwMode="auto">
          <a:xfrm>
            <a:off x="503238" y="5573713"/>
            <a:ext cx="3308350" cy="585787"/>
            <a:chOff x="220" y="3616"/>
            <a:chExt cx="2084" cy="369"/>
          </a:xfrm>
        </p:grpSpPr>
        <p:sp>
          <p:nvSpPr>
            <p:cNvPr id="2280499" name="Rectangle 51"/>
            <p:cNvSpPr>
              <a:spLocks noChangeArrowheads="1"/>
            </p:cNvSpPr>
            <p:nvPr/>
          </p:nvSpPr>
          <p:spPr bwMode="auto">
            <a:xfrm>
              <a:off x="220" y="3616"/>
              <a:ext cx="2084" cy="369"/>
            </a:xfrm>
            <a:prstGeom prst="rect">
              <a:avLst/>
            </a:prstGeom>
            <a:gradFill rotWithShape="1">
              <a:gsLst>
                <a:gs pos="0">
                  <a:srgbClr val="3E67A4">
                    <a:gamma/>
                    <a:shade val="46275"/>
                    <a:invGamma/>
                    <a:alpha val="0"/>
                  </a:srgbClr>
                </a:gs>
                <a:gs pos="100000">
                  <a:srgbClr val="3E67A4">
                    <a:alpha val="50000"/>
                  </a:srgbClr>
                </a:gs>
              </a:gsLst>
              <a:lin ang="0" scaled="1"/>
            </a:gradFill>
            <a:ln w="9525" algn="ctr">
              <a:noFill/>
              <a:miter lim="800000"/>
              <a:headEnd/>
              <a:tailEnd/>
            </a:ln>
            <a:effectLst/>
          </p:spPr>
          <p:txBody>
            <a:bodyPr lIns="82124" tIns="41061" rIns="82124" bIns="41061" anchor="ctr"/>
            <a:lstStyle/>
            <a:p>
              <a:pPr eaLnBrk="0" hangingPunct="0">
                <a:lnSpc>
                  <a:spcPct val="90000"/>
                </a:lnSpc>
                <a:defRPr/>
              </a:pPr>
              <a:endParaRPr lang="en-US" sz="2400">
                <a:solidFill>
                  <a:srgbClr val="000000"/>
                </a:solidFill>
                <a:ea typeface="+mn-ea"/>
              </a:endParaRPr>
            </a:p>
          </p:txBody>
        </p:sp>
        <p:sp>
          <p:nvSpPr>
            <p:cNvPr id="36880" name="Rectangle 52"/>
            <p:cNvSpPr>
              <a:spLocks noChangeArrowheads="1"/>
            </p:cNvSpPr>
            <p:nvPr/>
          </p:nvSpPr>
          <p:spPr bwMode="auto">
            <a:xfrm>
              <a:off x="382" y="3654"/>
              <a:ext cx="1462" cy="294"/>
            </a:xfrm>
            <a:prstGeom prst="rect">
              <a:avLst/>
            </a:prstGeom>
            <a:noFill/>
            <a:ln w="9525">
              <a:noFill/>
              <a:miter lim="800000"/>
              <a:headEnd/>
              <a:tailEnd/>
            </a:ln>
          </p:spPr>
          <p:txBody>
            <a:bodyPr lIns="82124" tIns="41061" rIns="82124" bIns="41061" anchor="ctr"/>
            <a:lstStyle/>
            <a:p>
              <a:pPr algn="r" defTabSz="814388" eaLnBrk="0" hangingPunct="0">
                <a:lnSpc>
                  <a:spcPct val="90000"/>
                </a:lnSpc>
              </a:pPr>
              <a:r>
                <a:rPr lang="en-US" sz="1400">
                  <a:solidFill>
                    <a:srgbClr val="000000"/>
                  </a:solidFill>
                </a:rPr>
                <a:t>Organization and Operations Readiness</a:t>
              </a:r>
            </a:p>
          </p:txBody>
        </p:sp>
      </p:grpSp>
      <p:sp>
        <p:nvSpPr>
          <p:cNvPr id="36875" name="Oval 25"/>
          <p:cNvSpPr>
            <a:spLocks noChangeArrowheads="1"/>
          </p:cNvSpPr>
          <p:nvPr/>
        </p:nvSpPr>
        <p:spPr bwMode="auto">
          <a:xfrm>
            <a:off x="3009900" y="3105150"/>
            <a:ext cx="3267075" cy="3267075"/>
          </a:xfrm>
          <a:prstGeom prst="ellipse">
            <a:avLst/>
          </a:prstGeom>
          <a:gradFill rotWithShape="1">
            <a:gsLst>
              <a:gs pos="0">
                <a:srgbClr val="C0C0C4"/>
              </a:gs>
              <a:gs pos="100000">
                <a:srgbClr val="59595B"/>
              </a:gs>
            </a:gsLst>
            <a:lin ang="5400000" scaled="1"/>
          </a:gradFill>
          <a:ln w="38100" algn="ctr">
            <a:solidFill>
              <a:srgbClr val="C0C0C4"/>
            </a:solidFill>
            <a:round/>
            <a:headEnd/>
            <a:tailEnd/>
          </a:ln>
        </p:spPr>
        <p:txBody>
          <a:bodyPr wrap="none" anchor="ctr"/>
          <a:lstStyle/>
          <a:p>
            <a:endParaRPr lang="en-US"/>
          </a:p>
        </p:txBody>
      </p:sp>
      <p:sp>
        <p:nvSpPr>
          <p:cNvPr id="120858" name="Oval 26"/>
          <p:cNvSpPr>
            <a:spLocks noChangeArrowheads="1"/>
          </p:cNvSpPr>
          <p:nvPr/>
        </p:nvSpPr>
        <p:spPr bwMode="auto">
          <a:xfrm>
            <a:off x="3995738" y="2744788"/>
            <a:ext cx="1223962" cy="1223962"/>
          </a:xfrm>
          <a:prstGeom prst="ellipse">
            <a:avLst/>
          </a:prstGeom>
          <a:gradFill rotWithShape="1">
            <a:gsLst>
              <a:gs pos="0">
                <a:srgbClr val="89A424"/>
              </a:gs>
              <a:gs pos="100000">
                <a:srgbClr val="3F4C11"/>
              </a:gs>
            </a:gsLst>
            <a:lin ang="5400000" scaled="1"/>
          </a:gradFill>
          <a:ln w="38100" algn="ctr">
            <a:solidFill>
              <a:srgbClr val="89A424"/>
            </a:solidFill>
            <a:round/>
            <a:headEnd/>
            <a:tailEnd/>
          </a:ln>
        </p:spPr>
        <p:txBody>
          <a:bodyPr wrap="none" anchor="ctr"/>
          <a:lstStyle/>
          <a:p>
            <a:pPr algn="ctr"/>
            <a:r>
              <a:rPr lang="en-US" sz="1400" dirty="0">
                <a:solidFill>
                  <a:schemeClr val="bg1"/>
                </a:solidFill>
              </a:rPr>
              <a:t>Architecture</a:t>
            </a:r>
          </a:p>
        </p:txBody>
      </p:sp>
      <p:sp>
        <p:nvSpPr>
          <p:cNvPr id="120859" name="Oval 27"/>
          <p:cNvSpPr>
            <a:spLocks noChangeArrowheads="1"/>
          </p:cNvSpPr>
          <p:nvPr/>
        </p:nvSpPr>
        <p:spPr bwMode="auto">
          <a:xfrm>
            <a:off x="2843213" y="4508500"/>
            <a:ext cx="1223962" cy="1223963"/>
          </a:xfrm>
          <a:prstGeom prst="ellipse">
            <a:avLst/>
          </a:prstGeom>
          <a:gradFill rotWithShape="1">
            <a:gsLst>
              <a:gs pos="0">
                <a:srgbClr val="3E67A4"/>
              </a:gs>
              <a:gs pos="100000">
                <a:srgbClr val="1D304C"/>
              </a:gs>
            </a:gsLst>
            <a:lin ang="5400000" scaled="1"/>
          </a:gradFill>
          <a:ln w="38100" algn="ctr">
            <a:solidFill>
              <a:srgbClr val="3E67A4"/>
            </a:solidFill>
            <a:round/>
            <a:headEnd/>
            <a:tailEnd/>
          </a:ln>
        </p:spPr>
        <p:txBody>
          <a:bodyPr wrap="none" anchor="ctr"/>
          <a:lstStyle/>
          <a:p>
            <a:pPr algn="ctr"/>
            <a:r>
              <a:rPr lang="en-US" sz="1400" dirty="0">
                <a:solidFill>
                  <a:schemeClr val="bg1"/>
                </a:solidFill>
              </a:rPr>
              <a:t>Operations</a:t>
            </a:r>
            <a:br>
              <a:rPr lang="en-US" sz="1400" dirty="0">
                <a:solidFill>
                  <a:schemeClr val="bg1"/>
                </a:solidFill>
              </a:rPr>
            </a:br>
            <a:r>
              <a:rPr lang="en-US" sz="1400" dirty="0">
                <a:solidFill>
                  <a:schemeClr val="bg1"/>
                </a:solidFill>
              </a:rPr>
              <a:t>Management</a:t>
            </a:r>
          </a:p>
        </p:txBody>
      </p:sp>
      <p:sp>
        <p:nvSpPr>
          <p:cNvPr id="120860" name="Oval 28"/>
          <p:cNvSpPr>
            <a:spLocks noChangeArrowheads="1"/>
          </p:cNvSpPr>
          <p:nvPr/>
        </p:nvSpPr>
        <p:spPr bwMode="auto">
          <a:xfrm>
            <a:off x="5184775" y="4508500"/>
            <a:ext cx="1223963" cy="1223963"/>
          </a:xfrm>
          <a:prstGeom prst="ellipse">
            <a:avLst/>
          </a:prstGeom>
          <a:gradFill rotWithShape="1">
            <a:gsLst>
              <a:gs pos="0">
                <a:srgbClr val="EE6804"/>
              </a:gs>
              <a:gs pos="100000">
                <a:srgbClr val="6E3002"/>
              </a:gs>
            </a:gsLst>
            <a:lin ang="5400000" scaled="1"/>
          </a:gradFill>
          <a:ln w="38100" algn="ctr">
            <a:solidFill>
              <a:srgbClr val="EE6804"/>
            </a:solidFill>
            <a:round/>
            <a:headEnd/>
            <a:tailEnd/>
          </a:ln>
        </p:spPr>
        <p:txBody>
          <a:bodyPr wrap="none" anchor="ctr"/>
          <a:lstStyle/>
          <a:p>
            <a:pPr algn="ctr"/>
            <a:r>
              <a:rPr lang="en-US" sz="1400">
                <a:solidFill>
                  <a:schemeClr val="bg1"/>
                </a:solidFill>
              </a:rPr>
              <a:t>Migration and</a:t>
            </a:r>
            <a:br>
              <a:rPr lang="en-US" sz="1400">
                <a:solidFill>
                  <a:schemeClr val="bg1"/>
                </a:solidFill>
              </a:rPr>
            </a:br>
            <a:r>
              <a:rPr lang="en-US" sz="1400">
                <a:solidFill>
                  <a:schemeClr val="bg1"/>
                </a:solidFill>
              </a:rPr>
              <a:t>Transition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20859"/>
                                        </p:tgtEl>
                                        <p:attrNameLst>
                                          <p:attrName>style.visibility</p:attrName>
                                        </p:attrNameLst>
                                      </p:cBhvr>
                                      <p:to>
                                        <p:strVal val="visible"/>
                                      </p:to>
                                    </p:set>
                                    <p:animEffect transition="in" filter="fade">
                                      <p:cBhvr>
                                        <p:cTn id="7" dur="500"/>
                                        <p:tgtEl>
                                          <p:spTgt spid="120859"/>
                                        </p:tgtEl>
                                      </p:cBhvr>
                                    </p:animEffect>
                                    <p:anim calcmode="lin" valueType="num">
                                      <p:cBhvr>
                                        <p:cTn id="8" dur="500" fill="hold"/>
                                        <p:tgtEl>
                                          <p:spTgt spid="120859"/>
                                        </p:tgtEl>
                                        <p:attrNameLst>
                                          <p:attrName>ppt_x</p:attrName>
                                        </p:attrNameLst>
                                      </p:cBhvr>
                                      <p:tavLst>
                                        <p:tav tm="0">
                                          <p:val>
                                            <p:strVal val="#ppt_x"/>
                                          </p:val>
                                        </p:tav>
                                        <p:tav tm="100000">
                                          <p:val>
                                            <p:strVal val="#ppt_x"/>
                                          </p:val>
                                        </p:tav>
                                      </p:tavLst>
                                    </p:anim>
                                    <p:anim calcmode="lin" valueType="num">
                                      <p:cBhvr>
                                        <p:cTn id="9" dur="500" fill="hold"/>
                                        <p:tgtEl>
                                          <p:spTgt spid="12085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120858"/>
                                        </p:tgtEl>
                                        <p:attrNameLst>
                                          <p:attrName>style.visibility</p:attrName>
                                        </p:attrNameLst>
                                      </p:cBhvr>
                                      <p:to>
                                        <p:strVal val="visible"/>
                                      </p:to>
                                    </p:set>
                                    <p:animEffect transition="in" filter="fade">
                                      <p:cBhvr>
                                        <p:cTn id="13" dur="500"/>
                                        <p:tgtEl>
                                          <p:spTgt spid="120858"/>
                                        </p:tgtEl>
                                      </p:cBhvr>
                                    </p:animEffect>
                                    <p:anim calcmode="lin" valueType="num">
                                      <p:cBhvr>
                                        <p:cTn id="14" dur="500" fill="hold"/>
                                        <p:tgtEl>
                                          <p:spTgt spid="120858"/>
                                        </p:tgtEl>
                                        <p:attrNameLst>
                                          <p:attrName>ppt_x</p:attrName>
                                        </p:attrNameLst>
                                      </p:cBhvr>
                                      <p:tavLst>
                                        <p:tav tm="0">
                                          <p:val>
                                            <p:strVal val="#ppt_x"/>
                                          </p:val>
                                        </p:tav>
                                        <p:tav tm="100000">
                                          <p:val>
                                            <p:strVal val="#ppt_x"/>
                                          </p:val>
                                        </p:tav>
                                      </p:tavLst>
                                    </p:anim>
                                    <p:anim calcmode="lin" valueType="num">
                                      <p:cBhvr>
                                        <p:cTn id="15" dur="500" fill="hold"/>
                                        <p:tgtEl>
                                          <p:spTgt spid="120858"/>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7" presetClass="entr" presetSubtype="0" fill="hold" grpId="0" nodeType="afterEffect">
                                  <p:stCondLst>
                                    <p:cond delay="0"/>
                                  </p:stCondLst>
                                  <p:childTnLst>
                                    <p:set>
                                      <p:cBhvr>
                                        <p:cTn id="18" dur="1" fill="hold">
                                          <p:stCondLst>
                                            <p:cond delay="0"/>
                                          </p:stCondLst>
                                        </p:cTn>
                                        <p:tgtEl>
                                          <p:spTgt spid="120860"/>
                                        </p:tgtEl>
                                        <p:attrNameLst>
                                          <p:attrName>style.visibility</p:attrName>
                                        </p:attrNameLst>
                                      </p:cBhvr>
                                      <p:to>
                                        <p:strVal val="visible"/>
                                      </p:to>
                                    </p:set>
                                    <p:animEffect transition="in" filter="fade">
                                      <p:cBhvr>
                                        <p:cTn id="19" dur="500"/>
                                        <p:tgtEl>
                                          <p:spTgt spid="120860"/>
                                        </p:tgtEl>
                                      </p:cBhvr>
                                    </p:animEffect>
                                    <p:anim calcmode="lin" valueType="num">
                                      <p:cBhvr>
                                        <p:cTn id="20" dur="500" fill="hold"/>
                                        <p:tgtEl>
                                          <p:spTgt spid="120860"/>
                                        </p:tgtEl>
                                        <p:attrNameLst>
                                          <p:attrName>ppt_x</p:attrName>
                                        </p:attrNameLst>
                                      </p:cBhvr>
                                      <p:tavLst>
                                        <p:tav tm="0">
                                          <p:val>
                                            <p:strVal val="#ppt_x"/>
                                          </p:val>
                                        </p:tav>
                                        <p:tav tm="100000">
                                          <p:val>
                                            <p:strVal val="#ppt_x"/>
                                          </p:val>
                                        </p:tav>
                                      </p:tavLst>
                                    </p:anim>
                                    <p:anim calcmode="lin" valueType="num">
                                      <p:cBhvr>
                                        <p:cTn id="21" dur="500" fill="hold"/>
                                        <p:tgtEl>
                                          <p:spTgt spid="120860"/>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par>
                          <p:cTn id="34" fill="hold">
                            <p:stCondLst>
                              <p:cond delay="3000"/>
                            </p:stCondLst>
                            <p:childTnLst>
                              <p:par>
                                <p:cTn id="35" presetID="10"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500"/>
                                        <p:tgtEl>
                                          <p:spTgt spid="2"/>
                                        </p:tgtEl>
                                      </p:cBhvr>
                                    </p:animEffect>
                                  </p:childTnLst>
                                </p:cTn>
                              </p:par>
                            </p:childTnLst>
                          </p:cTn>
                        </p:par>
                        <p:par>
                          <p:cTn id="38" fill="hold">
                            <p:stCondLst>
                              <p:cond delay="3500"/>
                            </p:stCondLst>
                            <p:childTnLst>
                              <p:par>
                                <p:cTn id="39" presetID="10" presetClass="entr" presetSubtype="0"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500"/>
                                        <p:tgtEl>
                                          <p:spTgt spid="4"/>
                                        </p:tgtEl>
                                      </p:cBhvr>
                                    </p:animEffect>
                                  </p:childTnLst>
                                </p:cTn>
                              </p:par>
                            </p:childTnLst>
                          </p:cTn>
                        </p:par>
                        <p:par>
                          <p:cTn id="42" fill="hold">
                            <p:stCondLst>
                              <p:cond delay="4000"/>
                            </p:stCondLst>
                            <p:childTnLst>
                              <p:par>
                                <p:cTn id="43" presetID="10" presetClass="entr" presetSubtype="0"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500"/>
                                        <p:tgtEl>
                                          <p:spTgt spid="5"/>
                                        </p:tgtEl>
                                      </p:cBhvr>
                                    </p:animEffect>
                                  </p:childTnLst>
                                </p:cTn>
                              </p:par>
                            </p:childTnLst>
                          </p:cTn>
                        </p:par>
                        <p:par>
                          <p:cTn id="46" fill="hold">
                            <p:stCondLst>
                              <p:cond delay="4500"/>
                            </p:stCondLst>
                            <p:childTnLst>
                              <p:par>
                                <p:cTn id="47" presetID="10" presetClass="entr" presetSubtype="0" fill="hold" nodeType="after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58" grpId="0" animBg="1"/>
      <p:bldP spid="120859" grpId="0" animBg="1"/>
      <p:bldP spid="12086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AutoShape 38"/>
          <p:cNvSpPr>
            <a:spLocks noChangeArrowheads="1"/>
          </p:cNvSpPr>
          <p:nvPr/>
        </p:nvSpPr>
        <p:spPr bwMode="ltGray">
          <a:xfrm>
            <a:off x="166257" y="1510067"/>
            <a:ext cx="2112264" cy="4534078"/>
          </a:xfrm>
          <a:prstGeom prst="roundRect">
            <a:avLst>
              <a:gd name="adj" fmla="val 4179"/>
            </a:avLst>
          </a:prstGeom>
          <a:gradFill rotWithShape="1">
            <a:gsLst>
              <a:gs pos="0">
                <a:schemeClr val="accent5"/>
              </a:gs>
              <a:gs pos="1000">
                <a:schemeClr val="accent5">
                  <a:lumMod val="60000"/>
                  <a:lumOff val="40000"/>
                </a:schemeClr>
              </a:gs>
              <a:gs pos="39000">
                <a:schemeClr val="accent5"/>
              </a:gs>
              <a:gs pos="95000">
                <a:srgbClr val="26133D"/>
              </a:gs>
              <a:gs pos="100000">
                <a:schemeClr val="accent5">
                  <a:lumMod val="50000"/>
                </a:schemeClr>
              </a:gs>
            </a:gsLst>
            <a:lin ang="5400000" scaled="0"/>
          </a:gradFill>
          <a:ln w="12700" algn="ctr">
            <a:solidFill>
              <a:schemeClr val="accent5">
                <a:lumMod val="50000"/>
              </a:schemeClr>
            </a:solidFill>
            <a:round/>
            <a:headEnd/>
            <a:tailEnd/>
          </a:ln>
          <a:effectLst>
            <a:outerShdw blurRad="50800" dist="38100" dir="5400000" algn="t" rotWithShape="0">
              <a:prstClr val="black">
                <a:alpha val="40000"/>
              </a:prstClr>
            </a:outerShdw>
            <a:reflection blurRad="6350" stA="50000" endA="300" endPos="38500" dist="50800" dir="5400000" sy="-100000" algn="bl" rotWithShape="0"/>
            <a:softEdge rad="635000"/>
          </a:effectLst>
          <a:scene3d>
            <a:camera prst="orthographicFront"/>
            <a:lightRig rig="brightRoom" dir="t"/>
          </a:scene3d>
          <a:sp3d prstMaterial="metal">
            <a:bevelT w="38100" h="38100" prst="softRound"/>
            <a:bevelB w="38100" h="38100" prst="softRound"/>
          </a:sp3d>
        </p:spPr>
        <p:txBody>
          <a:bodyPr wrap="none" lIns="73025" tIns="36511" rIns="73025" bIns="36511" anchor="ctr"/>
          <a:lstStyle/>
          <a:p>
            <a:pPr fontAlgn="auto">
              <a:spcBef>
                <a:spcPts val="0"/>
              </a:spcBef>
              <a:spcAft>
                <a:spcPts val="0"/>
              </a:spcAft>
              <a:defRPr/>
            </a:pPr>
            <a:endParaRPr lang="en-US" sz="1800">
              <a:solidFill>
                <a:prstClr val="black"/>
              </a:solidFill>
              <a:latin typeface="Arial"/>
            </a:endParaRPr>
          </a:p>
        </p:txBody>
      </p:sp>
      <p:sp>
        <p:nvSpPr>
          <p:cNvPr id="100" name="AutoShape 38"/>
          <p:cNvSpPr>
            <a:spLocks noChangeArrowheads="1"/>
          </p:cNvSpPr>
          <p:nvPr/>
        </p:nvSpPr>
        <p:spPr bwMode="ltGray">
          <a:xfrm>
            <a:off x="166257" y="1510067"/>
            <a:ext cx="2112264" cy="724078"/>
          </a:xfrm>
          <a:prstGeom prst="roundRect">
            <a:avLst>
              <a:gd name="adj" fmla="val 4179"/>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2700000" scaled="1"/>
            <a:tileRect/>
          </a:gradFill>
          <a:ln w="28575">
            <a:solidFill>
              <a:schemeClr val="accent5">
                <a:lumMod val="60000"/>
                <a:lumOff val="40000"/>
              </a:schemeClr>
            </a:solidFill>
          </a:ln>
          <a:effectLst>
            <a:outerShdw blurRad="101600" dist="63500" dir="5400000" algn="t" rotWithShape="0">
              <a:prstClr val="black">
                <a:alpha val="40000"/>
              </a:prstClr>
            </a:outerShdw>
          </a:effectLst>
          <a:scene3d>
            <a:camera prst="orthographicFront"/>
            <a:lightRig rig="threePt" dir="t"/>
          </a:scene3d>
          <a:sp3d>
            <a:bevelT prst="coolSlant"/>
          </a:sp3d>
        </p:spPr>
        <p:txBody>
          <a:bodyPr wrap="none" lIns="73025" tIns="36511" rIns="73025" bIns="36511" anchor="ctr"/>
          <a:lstStyle/>
          <a:p>
            <a:pPr fontAlgn="auto">
              <a:spcBef>
                <a:spcPts val="0"/>
              </a:spcBef>
              <a:spcAft>
                <a:spcPts val="0"/>
              </a:spcAft>
              <a:defRPr/>
            </a:pPr>
            <a:r>
              <a:rPr lang="en-US" sz="1800" dirty="0">
                <a:solidFill>
                  <a:schemeClr val="bg1"/>
                </a:solidFill>
                <a:latin typeface="+mn-lt"/>
              </a:rPr>
              <a:t>Strategy</a:t>
            </a:r>
          </a:p>
          <a:p>
            <a:pPr fontAlgn="auto">
              <a:spcBef>
                <a:spcPts val="0"/>
              </a:spcBef>
              <a:spcAft>
                <a:spcPts val="0"/>
              </a:spcAft>
              <a:defRPr/>
            </a:pPr>
            <a:r>
              <a:rPr lang="en-US" sz="1800" dirty="0">
                <a:solidFill>
                  <a:schemeClr val="bg1"/>
                </a:solidFill>
                <a:latin typeface="+mn-lt"/>
              </a:rPr>
              <a:t>Service</a:t>
            </a:r>
          </a:p>
        </p:txBody>
      </p:sp>
      <p:sp>
        <p:nvSpPr>
          <p:cNvPr id="80" name="AutoShape 38"/>
          <p:cNvSpPr>
            <a:spLocks noChangeArrowheads="1"/>
          </p:cNvSpPr>
          <p:nvPr/>
        </p:nvSpPr>
        <p:spPr bwMode="ltGray">
          <a:xfrm>
            <a:off x="4664077" y="1510067"/>
            <a:ext cx="2112264" cy="4534078"/>
          </a:xfrm>
          <a:prstGeom prst="roundRect">
            <a:avLst>
              <a:gd name="adj" fmla="val 4179"/>
            </a:avLst>
          </a:prstGeom>
          <a:gradFill rotWithShape="1">
            <a:gsLst>
              <a:gs pos="0">
                <a:schemeClr val="accent1"/>
              </a:gs>
              <a:gs pos="1000">
                <a:schemeClr val="accent1">
                  <a:lumMod val="60000"/>
                  <a:lumOff val="40000"/>
                </a:schemeClr>
              </a:gs>
              <a:gs pos="39000">
                <a:schemeClr val="accent1"/>
              </a:gs>
              <a:gs pos="98000">
                <a:srgbClr val="00293A"/>
              </a:gs>
              <a:gs pos="100000">
                <a:schemeClr val="accent1">
                  <a:lumMod val="50000"/>
                </a:schemeClr>
              </a:gs>
            </a:gsLst>
            <a:lin ang="5400000" scaled="0"/>
          </a:gradFill>
          <a:ln w="12700" algn="ctr">
            <a:solidFill>
              <a:schemeClr val="accent1">
                <a:lumMod val="50000"/>
              </a:schemeClr>
            </a:solidFill>
            <a:round/>
            <a:headEnd/>
            <a:tailEnd/>
          </a:ln>
          <a:effectLst>
            <a:outerShdw blurRad="50800" dist="38100" dir="5400000" algn="t" rotWithShape="0">
              <a:prstClr val="black">
                <a:alpha val="40000"/>
              </a:prstClr>
            </a:outerShdw>
            <a:reflection blurRad="6350" stA="50000" endA="300" endPos="38500" dist="50800" dir="5400000" sy="-100000" algn="bl" rotWithShape="0"/>
            <a:softEdge rad="635000"/>
          </a:effectLst>
          <a:scene3d>
            <a:camera prst="orthographicFront"/>
            <a:lightRig rig="brightRoom" dir="t"/>
          </a:scene3d>
          <a:sp3d prstMaterial="metal">
            <a:bevelT w="38100" h="38100" prst="softRound"/>
            <a:bevelB w="38100" h="38100" prst="softRound"/>
          </a:sp3d>
        </p:spPr>
        <p:txBody>
          <a:bodyPr wrap="none" lIns="73025" tIns="36511" rIns="73025" bIns="36511" anchor="ctr"/>
          <a:lstStyle/>
          <a:p>
            <a:pPr fontAlgn="auto">
              <a:lnSpc>
                <a:spcPct val="95000"/>
              </a:lnSpc>
              <a:spcBef>
                <a:spcPts val="0"/>
              </a:spcBef>
              <a:spcAft>
                <a:spcPts val="0"/>
              </a:spcAft>
              <a:defRPr/>
            </a:pPr>
            <a:endParaRPr lang="en-US" sz="1800">
              <a:solidFill>
                <a:prstClr val="black"/>
              </a:solidFill>
              <a:latin typeface="Arial"/>
            </a:endParaRPr>
          </a:p>
        </p:txBody>
      </p:sp>
      <p:sp>
        <p:nvSpPr>
          <p:cNvPr id="91" name="AutoShape 38"/>
          <p:cNvSpPr>
            <a:spLocks noChangeArrowheads="1"/>
          </p:cNvSpPr>
          <p:nvPr/>
        </p:nvSpPr>
        <p:spPr bwMode="ltGray">
          <a:xfrm>
            <a:off x="2415167" y="1510067"/>
            <a:ext cx="2112264" cy="4534078"/>
          </a:xfrm>
          <a:prstGeom prst="roundRect">
            <a:avLst>
              <a:gd name="adj" fmla="val 4179"/>
            </a:avLst>
          </a:prstGeom>
          <a:gradFill rotWithShape="1">
            <a:gsLst>
              <a:gs pos="0">
                <a:schemeClr val="accent4"/>
              </a:gs>
              <a:gs pos="1000">
                <a:schemeClr val="accent4">
                  <a:lumMod val="60000"/>
                  <a:lumOff val="40000"/>
                </a:schemeClr>
              </a:gs>
              <a:gs pos="39000">
                <a:schemeClr val="accent4"/>
              </a:gs>
              <a:gs pos="95000">
                <a:srgbClr val="29461A"/>
              </a:gs>
              <a:gs pos="100000">
                <a:schemeClr val="accent4">
                  <a:lumMod val="50000"/>
                </a:schemeClr>
              </a:gs>
            </a:gsLst>
            <a:lin ang="5400000" scaled="0"/>
          </a:gradFill>
          <a:ln w="12700" algn="ctr">
            <a:solidFill>
              <a:schemeClr val="accent4">
                <a:lumMod val="50000"/>
              </a:schemeClr>
            </a:solidFill>
            <a:round/>
            <a:headEnd/>
            <a:tailEnd/>
          </a:ln>
          <a:effectLst>
            <a:outerShdw blurRad="50800" dist="38100" dir="5400000" algn="t" rotWithShape="0">
              <a:prstClr val="black">
                <a:alpha val="40000"/>
              </a:prstClr>
            </a:outerShdw>
            <a:reflection blurRad="6350" stA="50000" endA="300" endPos="38500" dist="50800" dir="5400000" sy="-100000" algn="bl" rotWithShape="0"/>
            <a:softEdge rad="635000"/>
          </a:effectLst>
          <a:scene3d>
            <a:camera prst="orthographicFront"/>
            <a:lightRig rig="brightRoom" dir="t"/>
          </a:scene3d>
          <a:sp3d prstMaterial="metal">
            <a:bevelT w="38100" h="38100" prst="softRound"/>
            <a:bevelB w="38100" h="38100" prst="softRound"/>
          </a:sp3d>
        </p:spPr>
        <p:txBody>
          <a:bodyPr wrap="none" lIns="73025" tIns="36511" rIns="73025" bIns="36511" anchor="ctr"/>
          <a:lstStyle/>
          <a:p>
            <a:pPr fontAlgn="auto">
              <a:spcBef>
                <a:spcPts val="0"/>
              </a:spcBef>
              <a:spcAft>
                <a:spcPts val="0"/>
              </a:spcAft>
              <a:defRPr/>
            </a:pPr>
            <a:endParaRPr lang="en-US" sz="1800">
              <a:solidFill>
                <a:prstClr val="black"/>
              </a:solidFill>
              <a:latin typeface="Arial"/>
            </a:endParaRPr>
          </a:p>
        </p:txBody>
      </p:sp>
      <p:sp>
        <p:nvSpPr>
          <p:cNvPr id="93" name="AutoShape 38"/>
          <p:cNvSpPr>
            <a:spLocks noChangeArrowheads="1"/>
          </p:cNvSpPr>
          <p:nvPr/>
        </p:nvSpPr>
        <p:spPr bwMode="ltGray">
          <a:xfrm>
            <a:off x="6912986" y="1510067"/>
            <a:ext cx="2112264" cy="4534078"/>
          </a:xfrm>
          <a:prstGeom prst="roundRect">
            <a:avLst>
              <a:gd name="adj" fmla="val 4179"/>
            </a:avLst>
          </a:prstGeom>
          <a:gradFill rotWithShape="1">
            <a:gsLst>
              <a:gs pos="0">
                <a:schemeClr val="accent6"/>
              </a:gs>
              <a:gs pos="1000">
                <a:schemeClr val="accent6">
                  <a:lumMod val="60000"/>
                  <a:lumOff val="40000"/>
                </a:schemeClr>
              </a:gs>
              <a:gs pos="39000">
                <a:schemeClr val="accent2"/>
              </a:gs>
              <a:gs pos="95000">
                <a:srgbClr val="4B2101"/>
              </a:gs>
              <a:gs pos="100000">
                <a:schemeClr val="accent2">
                  <a:lumMod val="50000"/>
                </a:schemeClr>
              </a:gs>
            </a:gsLst>
            <a:lin ang="5400000" scaled="0"/>
          </a:gradFill>
          <a:ln w="12700" algn="ctr">
            <a:solidFill>
              <a:schemeClr val="accent2">
                <a:lumMod val="50000"/>
              </a:schemeClr>
            </a:solidFill>
            <a:round/>
            <a:headEnd/>
            <a:tailEnd/>
          </a:ln>
          <a:effectLst>
            <a:outerShdw blurRad="50800" dist="38100" dir="5400000" algn="t" rotWithShape="0">
              <a:prstClr val="black">
                <a:alpha val="40000"/>
              </a:prstClr>
            </a:outerShdw>
            <a:reflection blurRad="6350" stA="50000" endA="300" endPos="38500" dist="50800" dir="5400000" sy="-100000" algn="bl" rotWithShape="0"/>
            <a:softEdge rad="635000"/>
          </a:effectLst>
          <a:scene3d>
            <a:camera prst="orthographicFront"/>
            <a:lightRig rig="brightRoom" dir="t"/>
          </a:scene3d>
          <a:sp3d prstMaterial="metal">
            <a:bevelT w="38100" h="38100" prst="softRound"/>
            <a:bevelB w="38100" h="38100" prst="softRound"/>
          </a:sp3d>
        </p:spPr>
        <p:txBody>
          <a:bodyPr wrap="none" lIns="73025" tIns="36511" rIns="73025" bIns="36511" anchor="ctr"/>
          <a:lstStyle/>
          <a:p>
            <a:pPr fontAlgn="auto">
              <a:spcBef>
                <a:spcPts val="0"/>
              </a:spcBef>
              <a:spcAft>
                <a:spcPts val="0"/>
              </a:spcAft>
              <a:defRPr/>
            </a:pPr>
            <a:endParaRPr lang="en-US" sz="1800">
              <a:solidFill>
                <a:prstClr val="black"/>
              </a:solidFill>
              <a:latin typeface="Arial"/>
            </a:endParaRPr>
          </a:p>
        </p:txBody>
      </p:sp>
      <p:sp>
        <p:nvSpPr>
          <p:cNvPr id="89" name="Content Placeholder 36"/>
          <p:cNvSpPr txBox="1">
            <a:spLocks/>
          </p:cNvSpPr>
          <p:nvPr/>
        </p:nvSpPr>
        <p:spPr>
          <a:xfrm>
            <a:off x="220663" y="3724275"/>
            <a:ext cx="2057400" cy="1885950"/>
          </a:xfrm>
          <a:prstGeom prst="rect">
            <a:avLst/>
          </a:prstGeom>
        </p:spPr>
        <p:txBody>
          <a:bodyPr/>
          <a:lstStyle/>
          <a:p>
            <a:pPr marL="228600" indent="-228600" defTabSz="814388" eaLnBrk="0" hangingPunct="0">
              <a:lnSpc>
                <a:spcPct val="95000"/>
              </a:lnSpc>
              <a:spcBef>
                <a:spcPts val="300"/>
              </a:spcBef>
              <a:spcAft>
                <a:spcPts val="300"/>
              </a:spcAft>
              <a:buClr>
                <a:prstClr val="white"/>
              </a:buClr>
              <a:buSzPct val="100000"/>
              <a:buFont typeface="Wingdings" pitchFamily="2" charset="2"/>
              <a:buChar char="§"/>
              <a:defRPr/>
            </a:pPr>
            <a:endParaRPr lang="en-US" sz="1200" kern="0" dirty="0">
              <a:solidFill>
                <a:prstClr val="white"/>
              </a:solidFill>
              <a:latin typeface="+mn-lt"/>
            </a:endParaRPr>
          </a:p>
        </p:txBody>
      </p:sp>
      <p:sp>
        <p:nvSpPr>
          <p:cNvPr id="124" name="Right Arrow 123"/>
          <p:cNvSpPr/>
          <p:nvPr/>
        </p:nvSpPr>
        <p:spPr bwMode="auto">
          <a:xfrm>
            <a:off x="36512" y="5959060"/>
            <a:ext cx="9144000" cy="926324"/>
          </a:xfrm>
          <a:prstGeom prst="rightArrow">
            <a:avLst>
              <a:gd name="adj1" fmla="val 57122"/>
              <a:gd name="adj2" fmla="val 72179"/>
            </a:avLst>
          </a:prstGeom>
          <a:gradFill flip="none" rotWithShape="1">
            <a:gsLst>
              <a:gs pos="0">
                <a:schemeClr val="accent5">
                  <a:lumMod val="75000"/>
                </a:schemeClr>
              </a:gs>
              <a:gs pos="100000">
                <a:schemeClr val="accent2">
                  <a:lumMod val="75000"/>
                </a:schemeClr>
              </a:gs>
            </a:gsLst>
            <a:lin ang="10800000" scaled="0"/>
            <a:tileRect/>
          </a:gradFill>
          <a:ln w="9525" cap="flat" cmpd="sng" algn="ctr">
            <a:noFill/>
            <a:prstDash val="solid"/>
            <a:round/>
            <a:headEnd type="none" w="med" len="med"/>
            <a:tailEnd type="none" w="med" len="med"/>
          </a:ln>
          <a:effectLst>
            <a:outerShdw blurRad="127000" dist="63500" dir="2700000" algn="tl" rotWithShape="0">
              <a:prstClr val="black">
                <a:alpha val="70000"/>
              </a:prstClr>
            </a:outerShdw>
          </a:effectLst>
          <a:scene3d>
            <a:camera prst="orthographicFront">
              <a:rot lat="0" lon="0" rev="0"/>
            </a:camera>
            <a:lightRig rig="balanced" dir="t">
              <a:rot lat="0" lon="0" rev="8700000"/>
            </a:lightRig>
          </a:scene3d>
          <a:sp3d/>
        </p:spPr>
        <p:txBody>
          <a:bodyPr lIns="82124" tIns="41061" rIns="82124" bIns="41061" anchor="ctr">
            <a:spAutoFit/>
          </a:bodyPr>
          <a:lstStyle/>
          <a:p>
            <a:pPr algn="ctr" defTabSz="814388" eaLnBrk="0" hangingPunct="0">
              <a:lnSpc>
                <a:spcPct val="90000"/>
              </a:lnSpc>
              <a:defRPr/>
            </a:pPr>
            <a:endParaRPr lang="en-US" sz="1800"/>
          </a:p>
        </p:txBody>
      </p:sp>
      <p:sp>
        <p:nvSpPr>
          <p:cNvPr id="125" name="TextBox 124"/>
          <p:cNvSpPr txBox="1"/>
          <p:nvPr/>
        </p:nvSpPr>
        <p:spPr>
          <a:xfrm>
            <a:off x="320675" y="6175375"/>
            <a:ext cx="1876425" cy="493713"/>
          </a:xfrm>
          <a:prstGeom prst="rect">
            <a:avLst/>
          </a:prstGeom>
          <a:noFill/>
        </p:spPr>
        <p:txBody>
          <a:bodyPr anchor="ctr" anchorCtr="1">
            <a:spAutoFit/>
          </a:bodyPr>
          <a:lstStyle/>
          <a:p>
            <a:pPr algn="ctr" fontAlgn="auto">
              <a:spcBef>
                <a:spcPts val="0"/>
              </a:spcBef>
              <a:spcAft>
                <a:spcPts val="0"/>
              </a:spcAft>
              <a:defRPr/>
            </a:pPr>
            <a:r>
              <a:rPr lang="en-US" sz="1300" dirty="0">
                <a:solidFill>
                  <a:schemeClr val="bg1"/>
                </a:solidFill>
                <a:latin typeface="+mn-lt"/>
              </a:rPr>
              <a:t>Accelerate </a:t>
            </a:r>
            <a:br>
              <a:rPr lang="en-US" sz="1300" dirty="0">
                <a:solidFill>
                  <a:schemeClr val="bg1"/>
                </a:solidFill>
                <a:latin typeface="+mn-lt"/>
              </a:rPr>
            </a:br>
            <a:r>
              <a:rPr lang="en-US" sz="1300" dirty="0">
                <a:solidFill>
                  <a:schemeClr val="bg1"/>
                </a:solidFill>
                <a:latin typeface="+mn-lt"/>
              </a:rPr>
              <a:t>Time to Value</a:t>
            </a:r>
          </a:p>
        </p:txBody>
      </p:sp>
      <p:sp>
        <p:nvSpPr>
          <p:cNvPr id="126" name="TextBox 125"/>
          <p:cNvSpPr txBox="1"/>
          <p:nvPr/>
        </p:nvSpPr>
        <p:spPr>
          <a:xfrm>
            <a:off x="2471738" y="6175375"/>
            <a:ext cx="2071687" cy="493713"/>
          </a:xfrm>
          <a:prstGeom prst="rect">
            <a:avLst/>
          </a:prstGeom>
          <a:noFill/>
        </p:spPr>
        <p:txBody>
          <a:bodyPr anchor="ctr" anchorCtr="1">
            <a:spAutoFit/>
          </a:bodyPr>
          <a:lstStyle/>
          <a:p>
            <a:pPr algn="ctr" fontAlgn="auto">
              <a:spcBef>
                <a:spcPts val="0"/>
              </a:spcBef>
              <a:spcAft>
                <a:spcPts val="0"/>
              </a:spcAft>
              <a:defRPr/>
            </a:pPr>
            <a:r>
              <a:rPr lang="en-US" sz="1300" dirty="0">
                <a:solidFill>
                  <a:schemeClr val="bg1"/>
                </a:solidFill>
                <a:latin typeface="+mn-lt"/>
              </a:rPr>
              <a:t>World Class Expertise World Class Presence</a:t>
            </a:r>
          </a:p>
        </p:txBody>
      </p:sp>
      <p:sp>
        <p:nvSpPr>
          <p:cNvPr id="127" name="TextBox 126"/>
          <p:cNvSpPr txBox="1"/>
          <p:nvPr/>
        </p:nvSpPr>
        <p:spPr>
          <a:xfrm>
            <a:off x="4721225" y="6175375"/>
            <a:ext cx="2071688" cy="493713"/>
          </a:xfrm>
          <a:prstGeom prst="rect">
            <a:avLst/>
          </a:prstGeom>
          <a:noFill/>
        </p:spPr>
        <p:txBody>
          <a:bodyPr anchor="ctr" anchorCtr="1">
            <a:spAutoFit/>
          </a:bodyPr>
          <a:lstStyle/>
          <a:p>
            <a:pPr algn="ctr" fontAlgn="auto">
              <a:spcBef>
                <a:spcPts val="0"/>
              </a:spcBef>
              <a:spcAft>
                <a:spcPts val="0"/>
              </a:spcAft>
              <a:defRPr/>
            </a:pPr>
            <a:r>
              <a:rPr lang="en-US" sz="1300" dirty="0">
                <a:solidFill>
                  <a:schemeClr val="bg1"/>
                </a:solidFill>
                <a:latin typeface="+mn-lt"/>
              </a:rPr>
              <a:t>Proven Delivery Capability</a:t>
            </a:r>
          </a:p>
        </p:txBody>
      </p:sp>
      <p:sp>
        <p:nvSpPr>
          <p:cNvPr id="128" name="TextBox 127"/>
          <p:cNvSpPr txBox="1"/>
          <p:nvPr/>
        </p:nvSpPr>
        <p:spPr>
          <a:xfrm>
            <a:off x="7065963" y="6175375"/>
            <a:ext cx="1879600" cy="493713"/>
          </a:xfrm>
          <a:prstGeom prst="rect">
            <a:avLst/>
          </a:prstGeom>
          <a:noFill/>
        </p:spPr>
        <p:txBody>
          <a:bodyPr anchor="ctr" anchorCtr="1">
            <a:spAutoFit/>
          </a:bodyPr>
          <a:lstStyle/>
          <a:p>
            <a:pPr algn="ctr" fontAlgn="auto">
              <a:spcBef>
                <a:spcPts val="0"/>
              </a:spcBef>
              <a:spcAft>
                <a:spcPts val="0"/>
              </a:spcAft>
              <a:defRPr/>
            </a:pPr>
            <a:r>
              <a:rPr lang="en-US" sz="1300" dirty="0">
                <a:solidFill>
                  <a:schemeClr val="bg1"/>
                </a:solidFill>
                <a:latin typeface="+mn-lt"/>
              </a:rPr>
              <a:t>Delivering Unique Cisco Insight</a:t>
            </a:r>
          </a:p>
        </p:txBody>
      </p:sp>
      <p:sp>
        <p:nvSpPr>
          <p:cNvPr id="112" name="Content Placeholder 36"/>
          <p:cNvSpPr txBox="1">
            <a:spLocks/>
          </p:cNvSpPr>
          <p:nvPr/>
        </p:nvSpPr>
        <p:spPr>
          <a:xfrm>
            <a:off x="6913563" y="3452813"/>
            <a:ext cx="2109787" cy="2559050"/>
          </a:xfrm>
          <a:prstGeom prst="rect">
            <a:avLst/>
          </a:prstGeom>
          <a:noFill/>
        </p:spPr>
        <p:txBody>
          <a:bodyPr>
            <a:spAutoFit/>
          </a:bodyPr>
          <a:lstStyle/>
          <a:p>
            <a:pPr marL="117475" indent="-117475" defTabSz="814388" eaLnBrk="0" hangingPunct="0">
              <a:lnSpc>
                <a:spcPct val="90000"/>
              </a:lnSpc>
              <a:spcBef>
                <a:spcPts val="300"/>
              </a:spcBef>
              <a:spcAft>
                <a:spcPts val="0"/>
              </a:spcAft>
              <a:buClr>
                <a:prstClr val="white"/>
              </a:buClr>
              <a:buSzPct val="100000"/>
              <a:defRPr/>
            </a:pPr>
            <a:r>
              <a:rPr lang="en-US" sz="1200" dirty="0">
                <a:solidFill>
                  <a:prstClr val="white"/>
                </a:solidFill>
                <a:latin typeface="+mn-lt"/>
              </a:rPr>
              <a:t>Optimize via…</a:t>
            </a:r>
          </a:p>
          <a:p>
            <a:pPr marL="117475" indent="-117475" defTabSz="814388" eaLnBrk="0" hangingPunct="0">
              <a:lnSpc>
                <a:spcPct val="90000"/>
              </a:lnSpc>
              <a:spcBef>
                <a:spcPts val="300"/>
              </a:spcBef>
              <a:spcAft>
                <a:spcPts val="0"/>
              </a:spcAft>
              <a:buClr>
                <a:prstClr val="white"/>
              </a:buClr>
              <a:buSzPct val="100000"/>
              <a:defRPr/>
            </a:pPr>
            <a:endParaRPr lang="en-US" sz="1200" dirty="0">
              <a:solidFill>
                <a:prstClr val="white"/>
              </a:solidFill>
              <a:latin typeface="+mn-lt"/>
            </a:endParaRPr>
          </a:p>
          <a:p>
            <a:pPr marL="117475" indent="-117475" defTabSz="814388" eaLnBrk="0" hangingPunct="0">
              <a:lnSpc>
                <a:spcPct val="90000"/>
              </a:lnSpc>
              <a:spcBef>
                <a:spcPts val="300"/>
              </a:spcBef>
              <a:spcAft>
                <a:spcPts val="0"/>
              </a:spcAft>
              <a:buClr>
                <a:prstClr val="white"/>
              </a:buClr>
              <a:buSzPct val="100000"/>
              <a:buFont typeface="Wingdings" pitchFamily="2" charset="2"/>
              <a:buChar char="§"/>
              <a:defRPr/>
            </a:pPr>
            <a:r>
              <a:rPr lang="en-US" sz="1200" kern="0" dirty="0">
                <a:solidFill>
                  <a:prstClr val="white"/>
                </a:solidFill>
                <a:latin typeface="+mn-lt"/>
              </a:rPr>
              <a:t>Review architecture, tools and interfaces</a:t>
            </a:r>
          </a:p>
          <a:p>
            <a:pPr marL="117475" indent="-117475" defTabSz="814388" eaLnBrk="0" hangingPunct="0">
              <a:lnSpc>
                <a:spcPct val="90000"/>
              </a:lnSpc>
              <a:spcBef>
                <a:spcPts val="300"/>
              </a:spcBef>
              <a:spcAft>
                <a:spcPts val="0"/>
              </a:spcAft>
              <a:buClr>
                <a:prstClr val="white"/>
              </a:buClr>
              <a:buSzPct val="100000"/>
              <a:buFont typeface="Wingdings" pitchFamily="2" charset="2"/>
              <a:buChar char="§"/>
              <a:defRPr/>
            </a:pPr>
            <a:endParaRPr lang="en-US" sz="200" kern="0" dirty="0">
              <a:solidFill>
                <a:prstClr val="white"/>
              </a:solidFill>
              <a:latin typeface="+mn-lt"/>
            </a:endParaRPr>
          </a:p>
          <a:p>
            <a:pPr marL="117475" indent="-117475" defTabSz="814388" eaLnBrk="0" hangingPunct="0">
              <a:lnSpc>
                <a:spcPct val="90000"/>
              </a:lnSpc>
              <a:spcBef>
                <a:spcPts val="300"/>
              </a:spcBef>
              <a:spcAft>
                <a:spcPts val="0"/>
              </a:spcAft>
              <a:buClr>
                <a:prstClr val="white"/>
              </a:buClr>
              <a:buSzPct val="100000"/>
              <a:buFont typeface="Wingdings" pitchFamily="2" charset="2"/>
              <a:buChar char="§"/>
              <a:defRPr/>
            </a:pPr>
            <a:r>
              <a:rPr lang="en-US" sz="1200" kern="0" dirty="0">
                <a:solidFill>
                  <a:prstClr val="white"/>
                </a:solidFill>
                <a:latin typeface="+mn-lt"/>
              </a:rPr>
              <a:t>Day-2 support</a:t>
            </a:r>
          </a:p>
          <a:p>
            <a:pPr marL="117475" indent="-117475" defTabSz="814388" eaLnBrk="0" hangingPunct="0">
              <a:lnSpc>
                <a:spcPct val="90000"/>
              </a:lnSpc>
              <a:spcBef>
                <a:spcPts val="300"/>
              </a:spcBef>
              <a:spcAft>
                <a:spcPts val="0"/>
              </a:spcAft>
              <a:buClr>
                <a:prstClr val="white"/>
              </a:buClr>
              <a:buSzPct val="100000"/>
              <a:buFont typeface="Wingdings" pitchFamily="2" charset="2"/>
              <a:buChar char="§"/>
              <a:defRPr/>
            </a:pPr>
            <a:endParaRPr lang="en-US" sz="200" kern="0" dirty="0">
              <a:solidFill>
                <a:prstClr val="white"/>
              </a:solidFill>
              <a:latin typeface="+mn-lt"/>
            </a:endParaRPr>
          </a:p>
          <a:p>
            <a:pPr marL="117475" indent="-117475" defTabSz="814388" eaLnBrk="0" hangingPunct="0">
              <a:lnSpc>
                <a:spcPct val="90000"/>
              </a:lnSpc>
              <a:spcBef>
                <a:spcPts val="300"/>
              </a:spcBef>
              <a:spcAft>
                <a:spcPts val="0"/>
              </a:spcAft>
              <a:buClr>
                <a:prstClr val="white"/>
              </a:buClr>
              <a:buSzPct val="100000"/>
              <a:buFont typeface="Wingdings" pitchFamily="2" charset="2"/>
              <a:buChar char="§"/>
              <a:defRPr/>
            </a:pPr>
            <a:r>
              <a:rPr lang="en-US" sz="1200" kern="0" dirty="0">
                <a:solidFill>
                  <a:prstClr val="white"/>
                </a:solidFill>
                <a:latin typeface="+mn-lt"/>
              </a:rPr>
              <a:t>Problem/Change Mgmt</a:t>
            </a:r>
          </a:p>
          <a:p>
            <a:pPr marL="117475" indent="-117475" defTabSz="814388" eaLnBrk="0" hangingPunct="0">
              <a:lnSpc>
                <a:spcPct val="90000"/>
              </a:lnSpc>
              <a:spcBef>
                <a:spcPts val="300"/>
              </a:spcBef>
              <a:spcAft>
                <a:spcPts val="0"/>
              </a:spcAft>
              <a:buClr>
                <a:prstClr val="white"/>
              </a:buClr>
              <a:buSzPct val="100000"/>
              <a:buFont typeface="Wingdings" pitchFamily="2" charset="2"/>
              <a:buChar char="§"/>
              <a:defRPr/>
            </a:pPr>
            <a:endParaRPr lang="en-US" sz="200" kern="0" dirty="0">
              <a:solidFill>
                <a:prstClr val="white"/>
              </a:solidFill>
              <a:latin typeface="+mn-lt"/>
            </a:endParaRPr>
          </a:p>
          <a:p>
            <a:pPr marL="117475" indent="-117475" defTabSz="814388" eaLnBrk="0" hangingPunct="0">
              <a:lnSpc>
                <a:spcPct val="90000"/>
              </a:lnSpc>
              <a:spcBef>
                <a:spcPts val="300"/>
              </a:spcBef>
              <a:spcAft>
                <a:spcPts val="0"/>
              </a:spcAft>
              <a:buClr>
                <a:prstClr val="white"/>
              </a:buClr>
              <a:buSzPct val="100000"/>
              <a:buFont typeface="Wingdings" pitchFamily="2" charset="2"/>
              <a:buChar char="§"/>
              <a:defRPr/>
            </a:pPr>
            <a:r>
              <a:rPr lang="en-US" sz="1200" kern="0" dirty="0">
                <a:solidFill>
                  <a:prstClr val="white"/>
                </a:solidFill>
                <a:latin typeface="+mn-lt"/>
              </a:rPr>
              <a:t>Arch. Monitoring</a:t>
            </a:r>
          </a:p>
          <a:p>
            <a:pPr marL="117475" indent="-117475" defTabSz="814388" eaLnBrk="0" hangingPunct="0">
              <a:lnSpc>
                <a:spcPct val="90000"/>
              </a:lnSpc>
              <a:spcBef>
                <a:spcPts val="300"/>
              </a:spcBef>
              <a:spcAft>
                <a:spcPts val="0"/>
              </a:spcAft>
              <a:buClr>
                <a:prstClr val="white"/>
              </a:buClr>
              <a:buSzPct val="100000"/>
              <a:buFont typeface="Wingdings" pitchFamily="2" charset="2"/>
              <a:buChar char="§"/>
              <a:defRPr/>
            </a:pPr>
            <a:endParaRPr lang="en-US" sz="200" kern="0" dirty="0">
              <a:solidFill>
                <a:prstClr val="white"/>
              </a:solidFill>
              <a:latin typeface="+mn-lt"/>
            </a:endParaRPr>
          </a:p>
          <a:p>
            <a:pPr marL="117475" indent="-117475" defTabSz="814388" eaLnBrk="0" hangingPunct="0">
              <a:lnSpc>
                <a:spcPct val="90000"/>
              </a:lnSpc>
              <a:spcBef>
                <a:spcPts val="300"/>
              </a:spcBef>
              <a:spcAft>
                <a:spcPts val="0"/>
              </a:spcAft>
              <a:buClr>
                <a:prstClr val="white"/>
              </a:buClr>
              <a:buSzPct val="100000"/>
              <a:buFont typeface="Wingdings" pitchFamily="2" charset="2"/>
              <a:buChar char="§"/>
              <a:defRPr/>
            </a:pPr>
            <a:r>
              <a:rPr lang="en-US" sz="1200" kern="0" dirty="0">
                <a:solidFill>
                  <a:prstClr val="white"/>
                </a:solidFill>
                <a:latin typeface="+mn-lt"/>
              </a:rPr>
              <a:t>Triage support  for Cisco  &amp; 3rd Party</a:t>
            </a:r>
          </a:p>
          <a:p>
            <a:pPr marL="117475" indent="-117475" defTabSz="814388" eaLnBrk="0" hangingPunct="0">
              <a:lnSpc>
                <a:spcPct val="90000"/>
              </a:lnSpc>
              <a:spcBef>
                <a:spcPts val="300"/>
              </a:spcBef>
              <a:spcAft>
                <a:spcPts val="0"/>
              </a:spcAft>
              <a:buClr>
                <a:prstClr val="white"/>
              </a:buClr>
              <a:buSzPct val="100000"/>
              <a:buFont typeface="Wingdings" pitchFamily="2" charset="2"/>
              <a:buChar char="§"/>
              <a:defRPr/>
            </a:pPr>
            <a:endParaRPr lang="en-US" sz="200" kern="0" dirty="0">
              <a:solidFill>
                <a:prstClr val="white"/>
              </a:solidFill>
              <a:latin typeface="+mn-lt"/>
            </a:endParaRPr>
          </a:p>
          <a:p>
            <a:pPr marL="117475" indent="-117475" defTabSz="814388" eaLnBrk="0" hangingPunct="0">
              <a:lnSpc>
                <a:spcPct val="90000"/>
              </a:lnSpc>
              <a:spcBef>
                <a:spcPts val="300"/>
              </a:spcBef>
              <a:spcAft>
                <a:spcPts val="0"/>
              </a:spcAft>
              <a:buClr>
                <a:prstClr val="white"/>
              </a:buClr>
              <a:buSzPct val="100000"/>
              <a:buFont typeface="Wingdings" pitchFamily="2" charset="2"/>
              <a:buChar char="§"/>
              <a:defRPr/>
            </a:pPr>
            <a:r>
              <a:rPr lang="en-US" sz="1200" kern="0" dirty="0">
                <a:solidFill>
                  <a:prstClr val="white"/>
                </a:solidFill>
                <a:latin typeface="+mn-lt"/>
              </a:rPr>
              <a:t>System Level support</a:t>
            </a:r>
          </a:p>
          <a:p>
            <a:pPr marL="117475" indent="-117475" defTabSz="814388" eaLnBrk="0" hangingPunct="0">
              <a:lnSpc>
                <a:spcPct val="90000"/>
              </a:lnSpc>
              <a:spcBef>
                <a:spcPts val="300"/>
              </a:spcBef>
              <a:spcAft>
                <a:spcPts val="0"/>
              </a:spcAft>
              <a:buClr>
                <a:prstClr val="white"/>
              </a:buClr>
              <a:buSzPct val="100000"/>
              <a:buFont typeface="Wingdings" pitchFamily="2" charset="2"/>
              <a:buChar char="§"/>
              <a:defRPr/>
            </a:pPr>
            <a:r>
              <a:rPr lang="en-US" sz="1200" kern="0" dirty="0">
                <a:solidFill>
                  <a:prstClr val="white"/>
                </a:solidFill>
                <a:latin typeface="+mn-lt"/>
              </a:rPr>
              <a:t>Customer Reporting</a:t>
            </a:r>
          </a:p>
        </p:txBody>
      </p:sp>
      <p:sp>
        <p:nvSpPr>
          <p:cNvPr id="61" name="TextBox 60"/>
          <p:cNvSpPr txBox="1"/>
          <p:nvPr/>
        </p:nvSpPr>
        <p:spPr>
          <a:xfrm>
            <a:off x="166688" y="3452813"/>
            <a:ext cx="1957387" cy="2565400"/>
          </a:xfrm>
          <a:prstGeom prst="rect">
            <a:avLst/>
          </a:prstGeom>
          <a:noFill/>
        </p:spPr>
        <p:txBody>
          <a:bodyPr>
            <a:spAutoFit/>
          </a:bodyPr>
          <a:lstStyle/>
          <a:p>
            <a:pPr marL="117475" indent="-117475" defTabSz="814388" eaLnBrk="0" hangingPunct="0">
              <a:lnSpc>
                <a:spcPct val="90000"/>
              </a:lnSpc>
              <a:spcBef>
                <a:spcPts val="300"/>
              </a:spcBef>
              <a:spcAft>
                <a:spcPts val="0"/>
              </a:spcAft>
              <a:buClr>
                <a:prstClr val="white"/>
              </a:buClr>
              <a:buSzPct val="100000"/>
              <a:defRPr/>
            </a:pPr>
            <a:r>
              <a:rPr lang="en-US" sz="1200" dirty="0">
                <a:solidFill>
                  <a:prstClr val="white"/>
                </a:solidFill>
                <a:latin typeface="+mn-lt"/>
              </a:rPr>
              <a:t>Assess Strategy</a:t>
            </a:r>
          </a:p>
          <a:p>
            <a:pPr marL="117475" indent="-117475" defTabSz="814388" eaLnBrk="0" hangingPunct="0">
              <a:lnSpc>
                <a:spcPct val="90000"/>
              </a:lnSpc>
              <a:spcBef>
                <a:spcPts val="300"/>
              </a:spcBef>
              <a:spcAft>
                <a:spcPts val="0"/>
              </a:spcAft>
              <a:buClr>
                <a:prstClr val="white"/>
              </a:buClr>
              <a:buSzPct val="100000"/>
              <a:defRPr/>
            </a:pPr>
            <a:endParaRPr lang="en-US" sz="1200" kern="0" dirty="0">
              <a:solidFill>
                <a:prstClr val="white"/>
              </a:solidFill>
              <a:latin typeface="+mn-lt"/>
            </a:endParaRPr>
          </a:p>
          <a:p>
            <a:pPr marL="117475" indent="-117475" defTabSz="814388" eaLnBrk="0" hangingPunct="0">
              <a:lnSpc>
                <a:spcPct val="90000"/>
              </a:lnSpc>
              <a:spcBef>
                <a:spcPts val="300"/>
              </a:spcBef>
              <a:spcAft>
                <a:spcPts val="0"/>
              </a:spcAft>
              <a:buClr>
                <a:prstClr val="white"/>
              </a:buClr>
              <a:buSzPct val="100000"/>
              <a:buFont typeface="Wingdings" pitchFamily="2" charset="2"/>
              <a:buChar char="§"/>
              <a:defRPr/>
            </a:pPr>
            <a:r>
              <a:rPr lang="en-US" sz="1200" kern="0" dirty="0">
                <a:solidFill>
                  <a:prstClr val="white"/>
                </a:solidFill>
                <a:latin typeface="+mn-lt"/>
              </a:rPr>
              <a:t>Customer Workshops</a:t>
            </a:r>
          </a:p>
          <a:p>
            <a:pPr marL="117475" indent="-117475" defTabSz="814388" eaLnBrk="0" hangingPunct="0">
              <a:lnSpc>
                <a:spcPct val="90000"/>
              </a:lnSpc>
              <a:spcBef>
                <a:spcPts val="300"/>
              </a:spcBef>
              <a:spcAft>
                <a:spcPts val="0"/>
              </a:spcAft>
              <a:buClr>
                <a:prstClr val="white"/>
              </a:buClr>
              <a:buSzPct val="100000"/>
              <a:buFont typeface="Wingdings" pitchFamily="2" charset="2"/>
              <a:buChar char="§"/>
              <a:defRPr/>
            </a:pPr>
            <a:endParaRPr lang="en-US" sz="200" kern="0" dirty="0">
              <a:solidFill>
                <a:prstClr val="white"/>
              </a:solidFill>
              <a:latin typeface="+mn-lt"/>
            </a:endParaRPr>
          </a:p>
          <a:p>
            <a:pPr marL="117475" indent="-117475" defTabSz="814388" eaLnBrk="0" hangingPunct="0">
              <a:lnSpc>
                <a:spcPct val="90000"/>
              </a:lnSpc>
              <a:spcBef>
                <a:spcPts val="300"/>
              </a:spcBef>
              <a:spcAft>
                <a:spcPts val="0"/>
              </a:spcAft>
              <a:buClr>
                <a:prstClr val="white"/>
              </a:buClr>
              <a:buSzPct val="100000"/>
              <a:buFont typeface="Wingdings" pitchFamily="2" charset="2"/>
              <a:buChar char="§"/>
              <a:defRPr/>
            </a:pPr>
            <a:r>
              <a:rPr lang="en-US" sz="1200" kern="0" dirty="0">
                <a:solidFill>
                  <a:prstClr val="white"/>
                </a:solidFill>
                <a:latin typeface="+mn-lt"/>
              </a:rPr>
              <a:t>Technology Assessment</a:t>
            </a:r>
          </a:p>
          <a:p>
            <a:pPr marL="285750" lvl="1" indent="-117475" defTabSz="814388" eaLnBrk="0" hangingPunct="0">
              <a:lnSpc>
                <a:spcPct val="90000"/>
              </a:lnSpc>
              <a:spcBef>
                <a:spcPts val="300"/>
              </a:spcBef>
              <a:spcAft>
                <a:spcPts val="0"/>
              </a:spcAft>
              <a:buClr>
                <a:prstClr val="white"/>
              </a:buClr>
              <a:buSzPct val="100000"/>
              <a:buFont typeface="Wingdings" pitchFamily="2" charset="2"/>
              <a:buChar char="§"/>
              <a:defRPr/>
            </a:pPr>
            <a:r>
              <a:rPr lang="en-US" sz="1200" kern="0" dirty="0">
                <a:solidFill>
                  <a:prstClr val="white"/>
                </a:solidFill>
                <a:latin typeface="+mn-lt"/>
              </a:rPr>
              <a:t>Infrastructure</a:t>
            </a:r>
          </a:p>
          <a:p>
            <a:pPr marL="285750" lvl="1" indent="-117475" defTabSz="814388" eaLnBrk="0" hangingPunct="0">
              <a:lnSpc>
                <a:spcPct val="90000"/>
              </a:lnSpc>
              <a:spcBef>
                <a:spcPts val="300"/>
              </a:spcBef>
              <a:spcAft>
                <a:spcPts val="0"/>
              </a:spcAft>
              <a:buClr>
                <a:prstClr val="white"/>
              </a:buClr>
              <a:buSzPct val="100000"/>
              <a:buFont typeface="Wingdings" pitchFamily="2" charset="2"/>
              <a:buChar char="§"/>
              <a:defRPr/>
            </a:pPr>
            <a:r>
              <a:rPr lang="en-US" sz="1200" kern="0" dirty="0">
                <a:solidFill>
                  <a:prstClr val="white"/>
                </a:solidFill>
                <a:latin typeface="+mn-lt"/>
              </a:rPr>
              <a:t>Servers/Storage</a:t>
            </a:r>
          </a:p>
          <a:p>
            <a:pPr marL="285750" lvl="1" indent="-117475" defTabSz="814388" eaLnBrk="0" hangingPunct="0">
              <a:lnSpc>
                <a:spcPct val="90000"/>
              </a:lnSpc>
              <a:spcBef>
                <a:spcPts val="300"/>
              </a:spcBef>
              <a:spcAft>
                <a:spcPts val="0"/>
              </a:spcAft>
              <a:buClr>
                <a:prstClr val="white"/>
              </a:buClr>
              <a:buSzPct val="100000"/>
              <a:buFont typeface="Wingdings" pitchFamily="2" charset="2"/>
              <a:buChar char="§"/>
              <a:defRPr/>
            </a:pPr>
            <a:r>
              <a:rPr lang="en-US" sz="1200" kern="0" dirty="0">
                <a:solidFill>
                  <a:prstClr val="white"/>
                </a:solidFill>
                <a:latin typeface="+mn-lt"/>
              </a:rPr>
              <a:t>Existing desktop service models</a:t>
            </a:r>
          </a:p>
          <a:p>
            <a:pPr marL="285750" lvl="1" indent="-117475" defTabSz="814388" eaLnBrk="0" hangingPunct="0">
              <a:lnSpc>
                <a:spcPct val="90000"/>
              </a:lnSpc>
              <a:spcBef>
                <a:spcPts val="300"/>
              </a:spcBef>
              <a:spcAft>
                <a:spcPts val="0"/>
              </a:spcAft>
              <a:buClr>
                <a:prstClr val="white"/>
              </a:buClr>
              <a:buSzPct val="100000"/>
              <a:buFont typeface="Wingdings" pitchFamily="2" charset="2"/>
              <a:buChar char="§"/>
              <a:defRPr/>
            </a:pPr>
            <a:r>
              <a:rPr lang="en-US" sz="1200" kern="0" dirty="0">
                <a:solidFill>
                  <a:prstClr val="white"/>
                </a:solidFill>
                <a:latin typeface="+mn-lt"/>
              </a:rPr>
              <a:t>Organizational and operational readiness</a:t>
            </a:r>
          </a:p>
          <a:p>
            <a:pPr marL="285750" lvl="1" indent="-117475" defTabSz="814388" eaLnBrk="0" hangingPunct="0">
              <a:lnSpc>
                <a:spcPct val="90000"/>
              </a:lnSpc>
              <a:spcBef>
                <a:spcPts val="300"/>
              </a:spcBef>
              <a:spcAft>
                <a:spcPts val="0"/>
              </a:spcAft>
              <a:buClr>
                <a:prstClr val="white"/>
              </a:buClr>
              <a:buSzPct val="100000"/>
              <a:buFont typeface="Wingdings" pitchFamily="2" charset="2"/>
              <a:buChar char="§"/>
              <a:defRPr/>
            </a:pPr>
            <a:endParaRPr lang="en-US" sz="200" kern="0" dirty="0">
              <a:solidFill>
                <a:prstClr val="white"/>
              </a:solidFill>
              <a:latin typeface="+mn-lt"/>
            </a:endParaRPr>
          </a:p>
          <a:p>
            <a:pPr marL="117475" indent="-117475" defTabSz="814388" eaLnBrk="0" hangingPunct="0">
              <a:lnSpc>
                <a:spcPct val="90000"/>
              </a:lnSpc>
              <a:spcBef>
                <a:spcPts val="300"/>
              </a:spcBef>
              <a:spcAft>
                <a:spcPts val="0"/>
              </a:spcAft>
              <a:buClr>
                <a:prstClr val="white"/>
              </a:buClr>
              <a:buSzPct val="100000"/>
              <a:buFont typeface="Wingdings" pitchFamily="2" charset="2"/>
              <a:buChar char="§"/>
              <a:defRPr/>
            </a:pPr>
            <a:r>
              <a:rPr lang="en-US" sz="1200" kern="0" dirty="0">
                <a:solidFill>
                  <a:prstClr val="white"/>
                </a:solidFill>
              </a:rPr>
              <a:t>Build  business case</a:t>
            </a:r>
          </a:p>
          <a:p>
            <a:pPr marL="117475" indent="-117475" defTabSz="814388" eaLnBrk="0" hangingPunct="0">
              <a:lnSpc>
                <a:spcPct val="90000"/>
              </a:lnSpc>
              <a:spcBef>
                <a:spcPts val="300"/>
              </a:spcBef>
              <a:spcAft>
                <a:spcPts val="0"/>
              </a:spcAft>
              <a:buClr>
                <a:prstClr val="white"/>
              </a:buClr>
              <a:buSzPct val="100000"/>
              <a:buFont typeface="Wingdings" pitchFamily="2" charset="2"/>
              <a:buChar char="§"/>
              <a:defRPr/>
            </a:pPr>
            <a:endParaRPr lang="en-US" sz="1200" kern="0" dirty="0">
              <a:solidFill>
                <a:prstClr val="white"/>
              </a:solidFill>
              <a:latin typeface="+mn-lt"/>
            </a:endParaRPr>
          </a:p>
        </p:txBody>
      </p:sp>
      <p:sp>
        <p:nvSpPr>
          <p:cNvPr id="70" name="TextBox 69"/>
          <p:cNvSpPr txBox="1"/>
          <p:nvPr/>
        </p:nvSpPr>
        <p:spPr>
          <a:xfrm>
            <a:off x="2414588" y="3452813"/>
            <a:ext cx="2070100" cy="2144712"/>
          </a:xfrm>
          <a:prstGeom prst="rect">
            <a:avLst/>
          </a:prstGeom>
          <a:noFill/>
        </p:spPr>
        <p:txBody>
          <a:bodyPr>
            <a:spAutoFit/>
          </a:bodyPr>
          <a:lstStyle/>
          <a:p>
            <a:pPr marL="117475" indent="-117475" defTabSz="814388" eaLnBrk="0" hangingPunct="0">
              <a:lnSpc>
                <a:spcPct val="90000"/>
              </a:lnSpc>
              <a:spcBef>
                <a:spcPts val="300"/>
              </a:spcBef>
              <a:spcAft>
                <a:spcPts val="0"/>
              </a:spcAft>
              <a:buClr>
                <a:prstClr val="white"/>
              </a:buClr>
              <a:buSzPct val="100000"/>
              <a:defRPr/>
            </a:pPr>
            <a:r>
              <a:rPr lang="en-US" sz="1200" dirty="0">
                <a:solidFill>
                  <a:prstClr val="white"/>
                </a:solidFill>
                <a:latin typeface="+mn-lt"/>
              </a:rPr>
              <a:t>Design</a:t>
            </a:r>
          </a:p>
          <a:p>
            <a:pPr marL="117475" indent="-117475" defTabSz="814388" eaLnBrk="0" hangingPunct="0">
              <a:lnSpc>
                <a:spcPct val="90000"/>
              </a:lnSpc>
              <a:spcBef>
                <a:spcPts val="300"/>
              </a:spcBef>
              <a:spcAft>
                <a:spcPts val="0"/>
              </a:spcAft>
              <a:buClr>
                <a:prstClr val="white"/>
              </a:buClr>
              <a:buSzPct val="100000"/>
              <a:defRPr/>
            </a:pPr>
            <a:endParaRPr lang="en-US" sz="1200" dirty="0">
              <a:solidFill>
                <a:prstClr val="white"/>
              </a:solidFill>
              <a:latin typeface="+mn-lt"/>
            </a:endParaRPr>
          </a:p>
          <a:p>
            <a:pPr marL="117475" indent="-117475" defTabSz="814388" eaLnBrk="0" hangingPunct="0">
              <a:lnSpc>
                <a:spcPct val="90000"/>
              </a:lnSpc>
              <a:spcBef>
                <a:spcPts val="300"/>
              </a:spcBef>
              <a:spcAft>
                <a:spcPts val="0"/>
              </a:spcAft>
              <a:buClr>
                <a:prstClr val="white"/>
              </a:buClr>
              <a:buSzPct val="100000"/>
              <a:buFont typeface="Wingdings" pitchFamily="2" charset="2"/>
              <a:buChar char="§"/>
              <a:defRPr/>
            </a:pPr>
            <a:r>
              <a:rPr lang="en-US" sz="1200" kern="0" dirty="0">
                <a:solidFill>
                  <a:prstClr val="white"/>
                </a:solidFill>
                <a:latin typeface="+mn-lt"/>
              </a:rPr>
              <a:t>Develop architecture, tools and interfaces</a:t>
            </a:r>
          </a:p>
          <a:p>
            <a:pPr marL="117475" indent="-117475" defTabSz="814388" eaLnBrk="0" hangingPunct="0">
              <a:lnSpc>
                <a:spcPct val="90000"/>
              </a:lnSpc>
              <a:spcBef>
                <a:spcPts val="300"/>
              </a:spcBef>
              <a:spcAft>
                <a:spcPts val="0"/>
              </a:spcAft>
              <a:buClr>
                <a:prstClr val="white"/>
              </a:buClr>
              <a:buSzPct val="100000"/>
              <a:buFont typeface="Wingdings" pitchFamily="2" charset="2"/>
              <a:buChar char="§"/>
              <a:defRPr/>
            </a:pPr>
            <a:endParaRPr lang="en-US" sz="200" kern="0" dirty="0">
              <a:solidFill>
                <a:prstClr val="white"/>
              </a:solidFill>
              <a:latin typeface="+mn-lt"/>
            </a:endParaRPr>
          </a:p>
          <a:p>
            <a:pPr marL="117475" indent="-117475" defTabSz="814388" eaLnBrk="0" hangingPunct="0">
              <a:lnSpc>
                <a:spcPct val="90000"/>
              </a:lnSpc>
              <a:spcBef>
                <a:spcPts val="300"/>
              </a:spcBef>
              <a:spcAft>
                <a:spcPts val="0"/>
              </a:spcAft>
              <a:buClr>
                <a:prstClr val="white"/>
              </a:buClr>
              <a:buSzPct val="100000"/>
              <a:buFont typeface="Wingdings" pitchFamily="2" charset="2"/>
              <a:buChar char="§"/>
              <a:defRPr/>
            </a:pPr>
            <a:r>
              <a:rPr lang="en-US" sz="1200" kern="0" dirty="0">
                <a:solidFill>
                  <a:prstClr val="white"/>
                </a:solidFill>
                <a:latin typeface="+mn-lt"/>
              </a:rPr>
              <a:t>Develop/update desktop service models</a:t>
            </a:r>
          </a:p>
          <a:p>
            <a:pPr marL="117475" indent="-117475" defTabSz="814388" eaLnBrk="0" hangingPunct="0">
              <a:lnSpc>
                <a:spcPct val="90000"/>
              </a:lnSpc>
              <a:spcBef>
                <a:spcPts val="300"/>
              </a:spcBef>
              <a:spcAft>
                <a:spcPts val="0"/>
              </a:spcAft>
              <a:buClr>
                <a:prstClr val="white"/>
              </a:buClr>
              <a:buSzPct val="100000"/>
              <a:buFont typeface="Wingdings" pitchFamily="2" charset="2"/>
              <a:buChar char="§"/>
              <a:defRPr/>
            </a:pPr>
            <a:endParaRPr lang="en-US" sz="200" kern="0" dirty="0">
              <a:solidFill>
                <a:prstClr val="white"/>
              </a:solidFill>
              <a:latin typeface="+mn-lt"/>
            </a:endParaRPr>
          </a:p>
          <a:p>
            <a:pPr marL="117475" indent="-117475" defTabSz="814388" eaLnBrk="0" hangingPunct="0">
              <a:lnSpc>
                <a:spcPct val="90000"/>
              </a:lnSpc>
              <a:spcBef>
                <a:spcPts val="300"/>
              </a:spcBef>
              <a:spcAft>
                <a:spcPts val="0"/>
              </a:spcAft>
              <a:buClr>
                <a:prstClr val="white"/>
              </a:buClr>
              <a:buSzPct val="100000"/>
              <a:buFont typeface="Wingdings" pitchFamily="2" charset="2"/>
              <a:buChar char="§"/>
              <a:defRPr/>
            </a:pPr>
            <a:r>
              <a:rPr lang="en-US" sz="1200" kern="0" dirty="0">
                <a:solidFill>
                  <a:prstClr val="white"/>
                </a:solidFill>
                <a:latin typeface="+mn-lt"/>
              </a:rPr>
              <a:t>Develop/update security and access models</a:t>
            </a:r>
          </a:p>
          <a:p>
            <a:pPr marL="117475" indent="-117475" defTabSz="814388" eaLnBrk="0" hangingPunct="0">
              <a:lnSpc>
                <a:spcPct val="90000"/>
              </a:lnSpc>
              <a:spcBef>
                <a:spcPts val="300"/>
              </a:spcBef>
              <a:spcAft>
                <a:spcPts val="0"/>
              </a:spcAft>
              <a:buClr>
                <a:prstClr val="white"/>
              </a:buClr>
              <a:buSzPct val="100000"/>
              <a:buFont typeface="Wingdings" pitchFamily="2" charset="2"/>
              <a:buChar char="§"/>
              <a:defRPr/>
            </a:pPr>
            <a:endParaRPr lang="en-US" sz="200" kern="0" dirty="0">
              <a:solidFill>
                <a:prstClr val="white"/>
              </a:solidFill>
              <a:latin typeface="+mn-lt"/>
            </a:endParaRPr>
          </a:p>
          <a:p>
            <a:pPr marL="117475" indent="-117475" defTabSz="814388" eaLnBrk="0" hangingPunct="0">
              <a:lnSpc>
                <a:spcPct val="90000"/>
              </a:lnSpc>
              <a:spcBef>
                <a:spcPts val="300"/>
              </a:spcBef>
              <a:spcAft>
                <a:spcPts val="0"/>
              </a:spcAft>
              <a:buClr>
                <a:prstClr val="white"/>
              </a:buClr>
              <a:buSzPct val="100000"/>
              <a:buFont typeface="Wingdings" pitchFamily="2" charset="2"/>
              <a:buChar char="§"/>
              <a:defRPr/>
            </a:pPr>
            <a:r>
              <a:rPr lang="en-US" sz="1200" kern="0" dirty="0">
                <a:solidFill>
                  <a:prstClr val="white"/>
                </a:solidFill>
                <a:latin typeface="+mn-lt"/>
              </a:rPr>
              <a:t>Plan for technology and operations migration</a:t>
            </a:r>
          </a:p>
        </p:txBody>
      </p:sp>
      <p:sp>
        <p:nvSpPr>
          <p:cNvPr id="71" name="TextBox 70"/>
          <p:cNvSpPr txBox="1"/>
          <p:nvPr/>
        </p:nvSpPr>
        <p:spPr>
          <a:xfrm>
            <a:off x="4664075" y="3452813"/>
            <a:ext cx="2100263" cy="2478087"/>
          </a:xfrm>
          <a:prstGeom prst="rect">
            <a:avLst/>
          </a:prstGeom>
          <a:noFill/>
        </p:spPr>
        <p:txBody>
          <a:bodyPr>
            <a:spAutoFit/>
          </a:bodyPr>
          <a:lstStyle/>
          <a:p>
            <a:pPr marL="117475" indent="-117475" defTabSz="814388" eaLnBrk="0" hangingPunct="0">
              <a:lnSpc>
                <a:spcPct val="90000"/>
              </a:lnSpc>
              <a:spcBef>
                <a:spcPts val="300"/>
              </a:spcBef>
              <a:spcAft>
                <a:spcPts val="0"/>
              </a:spcAft>
              <a:buClr>
                <a:prstClr val="white"/>
              </a:buClr>
              <a:buSzPct val="100000"/>
              <a:defRPr/>
            </a:pPr>
            <a:r>
              <a:rPr lang="en-US" sz="1200" dirty="0">
                <a:solidFill>
                  <a:prstClr val="white"/>
                </a:solidFill>
                <a:latin typeface="+mn-lt"/>
              </a:rPr>
              <a:t>Implement and Integrate</a:t>
            </a:r>
          </a:p>
          <a:p>
            <a:pPr marL="117475" indent="-117475" defTabSz="814388" eaLnBrk="0" hangingPunct="0">
              <a:lnSpc>
                <a:spcPct val="90000"/>
              </a:lnSpc>
              <a:spcBef>
                <a:spcPts val="300"/>
              </a:spcBef>
              <a:spcAft>
                <a:spcPts val="0"/>
              </a:spcAft>
              <a:buClr>
                <a:prstClr val="white"/>
              </a:buClr>
              <a:buSzPct val="100000"/>
              <a:defRPr/>
            </a:pPr>
            <a:endParaRPr lang="en-US" sz="1200" dirty="0">
              <a:solidFill>
                <a:prstClr val="white"/>
              </a:solidFill>
              <a:latin typeface="+mn-lt"/>
            </a:endParaRPr>
          </a:p>
          <a:p>
            <a:pPr marL="117475" indent="-117475" defTabSz="814388" eaLnBrk="0" hangingPunct="0">
              <a:lnSpc>
                <a:spcPct val="90000"/>
              </a:lnSpc>
              <a:spcBef>
                <a:spcPts val="300"/>
              </a:spcBef>
              <a:spcAft>
                <a:spcPts val="0"/>
              </a:spcAft>
              <a:buClr>
                <a:prstClr val="white"/>
              </a:buClr>
              <a:buSzPct val="100000"/>
              <a:buFont typeface="Wingdings" pitchFamily="2" charset="2"/>
              <a:buChar char="§"/>
              <a:defRPr/>
            </a:pPr>
            <a:r>
              <a:rPr lang="en-US" sz="1200" kern="0" dirty="0">
                <a:solidFill>
                  <a:prstClr val="white"/>
                </a:solidFill>
                <a:latin typeface="+mn-lt"/>
              </a:rPr>
              <a:t>Validate solution with Proof-of-Concept deploy solution</a:t>
            </a:r>
          </a:p>
          <a:p>
            <a:pPr marL="117475" indent="-117475" defTabSz="814388" eaLnBrk="0" hangingPunct="0">
              <a:lnSpc>
                <a:spcPct val="90000"/>
              </a:lnSpc>
              <a:spcBef>
                <a:spcPts val="300"/>
              </a:spcBef>
              <a:spcAft>
                <a:spcPts val="0"/>
              </a:spcAft>
              <a:buClr>
                <a:prstClr val="white"/>
              </a:buClr>
              <a:buSzPct val="100000"/>
              <a:buFont typeface="Wingdings" pitchFamily="2" charset="2"/>
              <a:buChar char="§"/>
              <a:defRPr/>
            </a:pPr>
            <a:endParaRPr lang="en-US" sz="200" kern="0" dirty="0">
              <a:solidFill>
                <a:prstClr val="white"/>
              </a:solidFill>
              <a:latin typeface="+mn-lt"/>
            </a:endParaRPr>
          </a:p>
          <a:p>
            <a:pPr marL="117475" indent="-117475" defTabSz="814388" eaLnBrk="0" hangingPunct="0">
              <a:lnSpc>
                <a:spcPct val="90000"/>
              </a:lnSpc>
              <a:spcBef>
                <a:spcPts val="300"/>
              </a:spcBef>
              <a:spcAft>
                <a:spcPts val="0"/>
              </a:spcAft>
              <a:buClr>
                <a:prstClr val="white"/>
              </a:buClr>
              <a:buSzPct val="100000"/>
              <a:buFont typeface="Wingdings" pitchFamily="2" charset="2"/>
              <a:buChar char="§"/>
              <a:defRPr/>
            </a:pPr>
            <a:r>
              <a:rPr lang="en-US" sz="1200" kern="0" dirty="0">
                <a:solidFill>
                  <a:prstClr val="white"/>
                </a:solidFill>
                <a:latin typeface="+mn-lt"/>
              </a:rPr>
              <a:t>Integrate solution components with infrastructure</a:t>
            </a:r>
          </a:p>
          <a:p>
            <a:pPr marL="117475" indent="-117475" defTabSz="814388" eaLnBrk="0" hangingPunct="0">
              <a:lnSpc>
                <a:spcPct val="90000"/>
              </a:lnSpc>
              <a:spcBef>
                <a:spcPts val="300"/>
              </a:spcBef>
              <a:spcAft>
                <a:spcPts val="0"/>
              </a:spcAft>
              <a:buClr>
                <a:prstClr val="white"/>
              </a:buClr>
              <a:buSzPct val="100000"/>
              <a:buFont typeface="Wingdings" pitchFamily="2" charset="2"/>
              <a:buChar char="§"/>
              <a:defRPr/>
            </a:pPr>
            <a:endParaRPr lang="en-US" sz="200" kern="0" dirty="0">
              <a:solidFill>
                <a:prstClr val="white"/>
              </a:solidFill>
              <a:latin typeface="+mn-lt"/>
            </a:endParaRPr>
          </a:p>
          <a:p>
            <a:pPr marL="117475" indent="-117475" defTabSz="814388" eaLnBrk="0" hangingPunct="0">
              <a:lnSpc>
                <a:spcPct val="90000"/>
              </a:lnSpc>
              <a:spcBef>
                <a:spcPts val="300"/>
              </a:spcBef>
              <a:spcAft>
                <a:spcPts val="0"/>
              </a:spcAft>
              <a:buClr>
                <a:prstClr val="white"/>
              </a:buClr>
              <a:buSzPct val="100000"/>
              <a:buFont typeface="Wingdings" pitchFamily="2" charset="2"/>
              <a:buChar char="§"/>
              <a:defRPr/>
            </a:pPr>
            <a:r>
              <a:rPr lang="en-US" sz="1200" kern="0" dirty="0">
                <a:solidFill>
                  <a:prstClr val="white"/>
                </a:solidFill>
                <a:latin typeface="+mn-lt"/>
              </a:rPr>
              <a:t>Deploy new desktop service models</a:t>
            </a:r>
          </a:p>
          <a:p>
            <a:pPr marL="117475" indent="-117475" defTabSz="814388" eaLnBrk="0" hangingPunct="0">
              <a:lnSpc>
                <a:spcPct val="90000"/>
              </a:lnSpc>
              <a:spcBef>
                <a:spcPts val="300"/>
              </a:spcBef>
              <a:spcAft>
                <a:spcPts val="0"/>
              </a:spcAft>
              <a:buClr>
                <a:prstClr val="white"/>
              </a:buClr>
              <a:buSzPct val="100000"/>
              <a:buFont typeface="Wingdings" pitchFamily="2" charset="2"/>
              <a:buChar char="§"/>
              <a:defRPr/>
            </a:pPr>
            <a:endParaRPr lang="en-US" sz="200" kern="0" dirty="0">
              <a:solidFill>
                <a:prstClr val="white"/>
              </a:solidFill>
              <a:latin typeface="+mn-lt"/>
            </a:endParaRPr>
          </a:p>
          <a:p>
            <a:pPr marL="117475" indent="-117475" defTabSz="814388" eaLnBrk="0" hangingPunct="0">
              <a:lnSpc>
                <a:spcPct val="90000"/>
              </a:lnSpc>
              <a:spcBef>
                <a:spcPts val="300"/>
              </a:spcBef>
              <a:spcAft>
                <a:spcPts val="0"/>
              </a:spcAft>
              <a:buClr>
                <a:prstClr val="white"/>
              </a:buClr>
              <a:buSzPct val="100000"/>
              <a:buFont typeface="Wingdings" pitchFamily="2" charset="2"/>
              <a:buChar char="§"/>
              <a:defRPr/>
            </a:pPr>
            <a:r>
              <a:rPr lang="en-US" sz="1200" kern="0" dirty="0">
                <a:solidFill>
                  <a:prstClr val="white"/>
                </a:solidFill>
                <a:latin typeface="+mn-lt"/>
              </a:rPr>
              <a:t>Migrate desktops and users</a:t>
            </a:r>
          </a:p>
        </p:txBody>
      </p:sp>
      <p:sp>
        <p:nvSpPr>
          <p:cNvPr id="17429" name="Rectangle 23"/>
          <p:cNvSpPr>
            <a:spLocks noGrp="1" noChangeArrowheads="1"/>
          </p:cNvSpPr>
          <p:nvPr>
            <p:ph type="title" idx="4294967295"/>
          </p:nvPr>
        </p:nvSpPr>
        <p:spPr/>
        <p:txBody>
          <a:bodyPr/>
          <a:lstStyle/>
          <a:p>
            <a:pPr eaLnBrk="1" hangingPunct="1"/>
            <a:r>
              <a:rPr lang="en-US" sz="2800" smtClean="0"/>
              <a:t>VDI Services Portfolio</a:t>
            </a:r>
            <a:r>
              <a:rPr lang="en-US" smtClean="0"/>
              <a:t/>
            </a:r>
            <a:br>
              <a:rPr lang="en-US" smtClean="0"/>
            </a:br>
            <a:endParaRPr lang="en-US" smtClean="0"/>
          </a:p>
        </p:txBody>
      </p:sp>
      <p:sp>
        <p:nvSpPr>
          <p:cNvPr id="101" name="AutoShape 38"/>
          <p:cNvSpPr>
            <a:spLocks noChangeArrowheads="1"/>
          </p:cNvSpPr>
          <p:nvPr/>
        </p:nvSpPr>
        <p:spPr bwMode="ltGray">
          <a:xfrm>
            <a:off x="2415167" y="1510067"/>
            <a:ext cx="2112264" cy="724078"/>
          </a:xfrm>
          <a:prstGeom prst="roundRect">
            <a:avLst>
              <a:gd name="adj" fmla="val 4179"/>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2700000" scaled="1"/>
            <a:tileRect/>
          </a:gradFill>
          <a:ln w="28575">
            <a:solidFill>
              <a:schemeClr val="accent4">
                <a:lumMod val="60000"/>
                <a:lumOff val="40000"/>
              </a:schemeClr>
            </a:solidFill>
          </a:ln>
          <a:effectLst>
            <a:outerShdw blurRad="101600" dist="63500" dir="5400000" algn="t" rotWithShape="0">
              <a:prstClr val="black">
                <a:alpha val="40000"/>
              </a:prstClr>
            </a:outerShdw>
          </a:effectLst>
          <a:scene3d>
            <a:camera prst="orthographicFront"/>
            <a:lightRig rig="threePt" dir="t"/>
          </a:scene3d>
          <a:sp3d>
            <a:bevelT prst="coolSlant"/>
          </a:sp3d>
        </p:spPr>
        <p:txBody>
          <a:bodyPr wrap="none" lIns="73025" tIns="36511" rIns="73025" bIns="36511" anchor="ctr"/>
          <a:lstStyle/>
          <a:p>
            <a:pPr fontAlgn="auto">
              <a:spcBef>
                <a:spcPts val="0"/>
              </a:spcBef>
              <a:spcAft>
                <a:spcPts val="0"/>
              </a:spcAft>
              <a:defRPr/>
            </a:pPr>
            <a:r>
              <a:rPr lang="en-US" sz="1800" dirty="0">
                <a:solidFill>
                  <a:schemeClr val="bg1"/>
                </a:solidFill>
                <a:latin typeface="+mn-lt"/>
              </a:rPr>
              <a:t>Planning and </a:t>
            </a:r>
          </a:p>
          <a:p>
            <a:pPr fontAlgn="auto">
              <a:spcBef>
                <a:spcPts val="0"/>
              </a:spcBef>
              <a:spcAft>
                <a:spcPts val="0"/>
              </a:spcAft>
              <a:defRPr/>
            </a:pPr>
            <a:r>
              <a:rPr lang="en-US" sz="1800" dirty="0">
                <a:solidFill>
                  <a:schemeClr val="bg1"/>
                </a:solidFill>
                <a:latin typeface="+mn-lt"/>
              </a:rPr>
              <a:t>Design Service</a:t>
            </a:r>
          </a:p>
        </p:txBody>
      </p:sp>
      <p:sp>
        <p:nvSpPr>
          <p:cNvPr id="102" name="AutoShape 38"/>
          <p:cNvSpPr>
            <a:spLocks noChangeArrowheads="1"/>
          </p:cNvSpPr>
          <p:nvPr/>
        </p:nvSpPr>
        <p:spPr bwMode="ltGray">
          <a:xfrm>
            <a:off x="4664077" y="1510067"/>
            <a:ext cx="2112264" cy="724078"/>
          </a:xfrm>
          <a:prstGeom prst="roundRect">
            <a:avLst>
              <a:gd name="adj" fmla="val 4179"/>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w="28575">
            <a:solidFill>
              <a:schemeClr val="accent1">
                <a:lumMod val="60000"/>
                <a:lumOff val="40000"/>
              </a:schemeClr>
            </a:solidFill>
          </a:ln>
          <a:effectLst>
            <a:outerShdw blurRad="101600" dist="63500" dir="5400000" algn="t" rotWithShape="0">
              <a:prstClr val="black">
                <a:alpha val="40000"/>
              </a:prstClr>
            </a:outerShdw>
          </a:effectLst>
          <a:scene3d>
            <a:camera prst="orthographicFront"/>
            <a:lightRig rig="threePt" dir="t"/>
          </a:scene3d>
          <a:sp3d>
            <a:bevelT prst="coolSlant"/>
          </a:sp3d>
        </p:spPr>
        <p:txBody>
          <a:bodyPr wrap="none" lIns="73025" tIns="36511" rIns="73025" bIns="36511" anchor="ctr"/>
          <a:lstStyle/>
          <a:p>
            <a:pPr fontAlgn="auto">
              <a:spcBef>
                <a:spcPts val="0"/>
              </a:spcBef>
              <a:spcAft>
                <a:spcPts val="0"/>
              </a:spcAft>
              <a:defRPr/>
            </a:pPr>
            <a:r>
              <a:rPr lang="en-US" sz="1800" dirty="0">
                <a:solidFill>
                  <a:schemeClr val="bg1"/>
                </a:solidFill>
                <a:latin typeface="+mn-lt"/>
              </a:rPr>
              <a:t>Implementation</a:t>
            </a:r>
          </a:p>
          <a:p>
            <a:pPr fontAlgn="auto">
              <a:spcBef>
                <a:spcPts val="0"/>
              </a:spcBef>
              <a:spcAft>
                <a:spcPts val="0"/>
              </a:spcAft>
              <a:defRPr/>
            </a:pPr>
            <a:r>
              <a:rPr lang="en-US" sz="1800" dirty="0">
                <a:solidFill>
                  <a:schemeClr val="bg1"/>
                </a:solidFill>
                <a:latin typeface="+mn-lt"/>
              </a:rPr>
              <a:t>Service</a:t>
            </a:r>
          </a:p>
        </p:txBody>
      </p:sp>
      <p:sp>
        <p:nvSpPr>
          <p:cNvPr id="103" name="AutoShape 38"/>
          <p:cNvSpPr>
            <a:spLocks noChangeArrowheads="1"/>
          </p:cNvSpPr>
          <p:nvPr/>
        </p:nvSpPr>
        <p:spPr bwMode="ltGray">
          <a:xfrm>
            <a:off x="6912986" y="1510067"/>
            <a:ext cx="2112264" cy="724078"/>
          </a:xfrm>
          <a:prstGeom prst="roundRect">
            <a:avLst>
              <a:gd name="adj" fmla="val 4179"/>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w="28575">
            <a:solidFill>
              <a:schemeClr val="accent2">
                <a:lumMod val="60000"/>
                <a:lumOff val="40000"/>
              </a:schemeClr>
            </a:solidFill>
          </a:ln>
          <a:effectLst>
            <a:outerShdw blurRad="101600" dist="63500" dir="5400000" algn="t" rotWithShape="0">
              <a:prstClr val="black">
                <a:alpha val="40000"/>
              </a:prstClr>
            </a:outerShdw>
          </a:effectLst>
          <a:scene3d>
            <a:camera prst="orthographicFront"/>
            <a:lightRig rig="threePt" dir="t"/>
          </a:scene3d>
          <a:sp3d>
            <a:bevelT prst="coolSlant"/>
          </a:sp3d>
        </p:spPr>
        <p:txBody>
          <a:bodyPr wrap="none" lIns="73025" tIns="36511" rIns="73025" bIns="36511" anchor="ctr"/>
          <a:lstStyle/>
          <a:p>
            <a:pPr fontAlgn="auto">
              <a:spcBef>
                <a:spcPts val="0"/>
              </a:spcBef>
              <a:spcAft>
                <a:spcPts val="0"/>
              </a:spcAft>
              <a:defRPr/>
            </a:pPr>
            <a:r>
              <a:rPr lang="en-US" sz="1800" dirty="0">
                <a:solidFill>
                  <a:schemeClr val="bg1"/>
                </a:solidFill>
                <a:latin typeface="+mn-lt"/>
              </a:rPr>
              <a:t>Operation &amp;</a:t>
            </a:r>
          </a:p>
          <a:p>
            <a:pPr fontAlgn="auto">
              <a:spcBef>
                <a:spcPts val="0"/>
              </a:spcBef>
              <a:spcAft>
                <a:spcPts val="0"/>
              </a:spcAft>
              <a:defRPr/>
            </a:pPr>
            <a:r>
              <a:rPr lang="en-US" sz="1800" dirty="0">
                <a:solidFill>
                  <a:schemeClr val="bg1"/>
                </a:solidFill>
                <a:latin typeface="+mn-lt"/>
              </a:rPr>
              <a:t>Optimization</a:t>
            </a:r>
          </a:p>
        </p:txBody>
      </p:sp>
      <p:sp>
        <p:nvSpPr>
          <p:cNvPr id="85" name="Text Box 46"/>
          <p:cNvSpPr txBox="1">
            <a:spLocks noChangeArrowheads="1"/>
          </p:cNvSpPr>
          <p:nvPr/>
        </p:nvSpPr>
        <p:spPr bwMode="auto">
          <a:xfrm>
            <a:off x="203200" y="2355850"/>
            <a:ext cx="2100263" cy="785813"/>
          </a:xfrm>
          <a:prstGeom prst="rect">
            <a:avLst/>
          </a:prstGeom>
          <a:noFill/>
          <a:ln w="38100" algn="ctr">
            <a:noFill/>
            <a:miter lim="800000"/>
            <a:headEnd/>
            <a:tailEnd type="none" w="lg" len="lg"/>
          </a:ln>
          <a:effectLst>
            <a:prstShdw prst="shdw17" dist="17961" dir="2700000">
              <a:schemeClr val="accent1">
                <a:gamma/>
                <a:shade val="60000"/>
                <a:invGamma/>
              </a:schemeClr>
            </a:prstShdw>
          </a:effectLst>
        </p:spPr>
        <p:txBody>
          <a:bodyPr lIns="82124" tIns="41061" rIns="82124" bIns="41061">
            <a:spAutoFit/>
          </a:bodyPr>
          <a:lstStyle/>
          <a:p>
            <a:pPr defTabSz="814388" fontAlgn="auto">
              <a:lnSpc>
                <a:spcPct val="95000"/>
              </a:lnSpc>
              <a:spcBef>
                <a:spcPts val="0"/>
              </a:spcBef>
              <a:spcAft>
                <a:spcPts val="0"/>
              </a:spcAft>
              <a:defRPr/>
            </a:pPr>
            <a:r>
              <a:rPr lang="en-US" sz="1200" dirty="0">
                <a:solidFill>
                  <a:prstClr val="white"/>
                </a:solidFill>
                <a:latin typeface="+mn-lt"/>
              </a:rPr>
              <a:t>“How can Virtual desktop  fit into my overall DC Strategy? Costs? </a:t>
            </a:r>
            <a:r>
              <a:rPr lang="en-US" sz="1200" dirty="0" err="1">
                <a:solidFill>
                  <a:prstClr val="white"/>
                </a:solidFill>
                <a:latin typeface="+mn-lt"/>
              </a:rPr>
              <a:t>ROI</a:t>
            </a:r>
            <a:r>
              <a:rPr lang="en-US" sz="1200" dirty="0">
                <a:solidFill>
                  <a:prstClr val="white"/>
                </a:solidFill>
                <a:latin typeface="+mn-lt"/>
              </a:rPr>
              <a:t>? </a:t>
            </a:r>
            <a:br>
              <a:rPr lang="en-US" sz="1200" dirty="0">
                <a:solidFill>
                  <a:prstClr val="white"/>
                </a:solidFill>
                <a:latin typeface="+mn-lt"/>
              </a:rPr>
            </a:br>
            <a:r>
              <a:rPr lang="en-US" sz="1200" dirty="0">
                <a:solidFill>
                  <a:prstClr val="white"/>
                </a:solidFill>
                <a:latin typeface="+mn-lt"/>
              </a:rPr>
              <a:t>Process Impact?”</a:t>
            </a:r>
          </a:p>
        </p:txBody>
      </p:sp>
      <p:sp>
        <p:nvSpPr>
          <p:cNvPr id="86" name="Text Box 48"/>
          <p:cNvSpPr txBox="1">
            <a:spLocks noChangeArrowheads="1"/>
          </p:cNvSpPr>
          <p:nvPr/>
        </p:nvSpPr>
        <p:spPr bwMode="auto">
          <a:xfrm>
            <a:off x="4664075" y="2341563"/>
            <a:ext cx="2074863" cy="784225"/>
          </a:xfrm>
          <a:prstGeom prst="rect">
            <a:avLst/>
          </a:prstGeom>
          <a:noFill/>
          <a:ln w="38100" algn="ctr">
            <a:noFill/>
            <a:miter lim="800000"/>
            <a:headEnd/>
            <a:tailEnd type="none" w="lg" len="lg"/>
          </a:ln>
          <a:effectLst>
            <a:prstShdw prst="shdw17" dist="17961" dir="2700000">
              <a:schemeClr val="accent1">
                <a:gamma/>
                <a:shade val="60000"/>
                <a:invGamma/>
              </a:schemeClr>
            </a:prstShdw>
          </a:effectLst>
        </p:spPr>
        <p:txBody>
          <a:bodyPr lIns="82124" tIns="41061" rIns="82124" bIns="41061">
            <a:spAutoFit/>
          </a:bodyPr>
          <a:lstStyle/>
          <a:p>
            <a:pPr defTabSz="814388" fontAlgn="auto">
              <a:lnSpc>
                <a:spcPct val="95000"/>
              </a:lnSpc>
              <a:spcBef>
                <a:spcPts val="0"/>
              </a:spcBef>
              <a:spcAft>
                <a:spcPts val="0"/>
              </a:spcAft>
              <a:defRPr/>
            </a:pPr>
            <a:r>
              <a:rPr lang="en-US" sz="1200" dirty="0">
                <a:solidFill>
                  <a:prstClr val="white"/>
                </a:solidFill>
                <a:latin typeface="+mn-lt"/>
              </a:rPr>
              <a:t>“How Do We Realize Our Architecture—</a:t>
            </a:r>
            <a:br>
              <a:rPr lang="en-US" sz="1200" dirty="0">
                <a:solidFill>
                  <a:prstClr val="white"/>
                </a:solidFill>
                <a:latin typeface="+mn-lt"/>
              </a:rPr>
            </a:br>
            <a:r>
              <a:rPr lang="en-US" sz="1200" dirty="0">
                <a:solidFill>
                  <a:prstClr val="white"/>
                </a:solidFill>
                <a:latin typeface="+mn-lt"/>
              </a:rPr>
              <a:t>On-Time, Within Budget, and in Our Environment?”</a:t>
            </a:r>
          </a:p>
        </p:txBody>
      </p:sp>
      <p:sp>
        <p:nvSpPr>
          <p:cNvPr id="87" name="Text Box 49"/>
          <p:cNvSpPr txBox="1">
            <a:spLocks noChangeArrowheads="1"/>
          </p:cNvSpPr>
          <p:nvPr/>
        </p:nvSpPr>
        <p:spPr bwMode="auto">
          <a:xfrm>
            <a:off x="6913563" y="2341563"/>
            <a:ext cx="1989137" cy="608012"/>
          </a:xfrm>
          <a:prstGeom prst="rect">
            <a:avLst/>
          </a:prstGeom>
          <a:noFill/>
          <a:ln w="38100" algn="ctr">
            <a:noFill/>
            <a:miter lim="800000"/>
            <a:headEnd/>
            <a:tailEnd type="none" w="lg" len="lg"/>
          </a:ln>
          <a:effectLst>
            <a:prstShdw prst="shdw17" dist="17961" dir="2700000">
              <a:schemeClr val="accent1">
                <a:gamma/>
                <a:shade val="60000"/>
                <a:invGamma/>
              </a:schemeClr>
            </a:prstShdw>
          </a:effectLst>
        </p:spPr>
        <p:txBody>
          <a:bodyPr lIns="82124" tIns="41061" rIns="82124" bIns="41061">
            <a:spAutoFit/>
          </a:bodyPr>
          <a:lstStyle/>
          <a:p>
            <a:pPr defTabSz="814388" fontAlgn="auto">
              <a:lnSpc>
                <a:spcPct val="95000"/>
              </a:lnSpc>
              <a:spcBef>
                <a:spcPts val="0"/>
              </a:spcBef>
              <a:spcAft>
                <a:spcPts val="0"/>
              </a:spcAft>
              <a:defRPr/>
            </a:pPr>
            <a:r>
              <a:rPr lang="en-US" sz="1200" dirty="0">
                <a:solidFill>
                  <a:prstClr val="white"/>
                </a:solidFill>
                <a:latin typeface="+mn-lt"/>
              </a:rPr>
              <a:t>“How Do We Ensure Evolution and Ongoing Cost Reduction?”</a:t>
            </a:r>
          </a:p>
        </p:txBody>
      </p:sp>
      <p:sp>
        <p:nvSpPr>
          <p:cNvPr id="88" name="Text Box 47"/>
          <p:cNvSpPr txBox="1">
            <a:spLocks noChangeArrowheads="1"/>
          </p:cNvSpPr>
          <p:nvPr/>
        </p:nvSpPr>
        <p:spPr bwMode="auto">
          <a:xfrm>
            <a:off x="2414588" y="2341563"/>
            <a:ext cx="2033587" cy="608012"/>
          </a:xfrm>
          <a:prstGeom prst="rect">
            <a:avLst/>
          </a:prstGeom>
          <a:noFill/>
          <a:ln w="38100" algn="ctr">
            <a:noFill/>
            <a:miter lim="800000"/>
            <a:headEnd/>
            <a:tailEnd type="none" w="lg" len="lg"/>
          </a:ln>
          <a:effectLst>
            <a:prstShdw prst="shdw17" dist="17961" dir="2700000">
              <a:schemeClr val="accent1">
                <a:gamma/>
                <a:shade val="60000"/>
                <a:invGamma/>
              </a:schemeClr>
            </a:prstShdw>
          </a:effectLst>
        </p:spPr>
        <p:txBody>
          <a:bodyPr lIns="82124" tIns="41061" rIns="82124" bIns="41061">
            <a:spAutoFit/>
          </a:bodyPr>
          <a:lstStyle/>
          <a:p>
            <a:pPr defTabSz="814388" fontAlgn="auto">
              <a:lnSpc>
                <a:spcPct val="95000"/>
              </a:lnSpc>
              <a:spcBef>
                <a:spcPts val="0"/>
              </a:spcBef>
              <a:spcAft>
                <a:spcPts val="0"/>
              </a:spcAft>
              <a:defRPr/>
            </a:pPr>
            <a:r>
              <a:rPr lang="en-US" sz="1200" dirty="0">
                <a:solidFill>
                  <a:prstClr val="white"/>
                </a:solidFill>
                <a:latin typeface="+mn-lt"/>
              </a:rPr>
              <a:t>“What Architecture Maximizes the end user experience?</a:t>
            </a:r>
          </a:p>
        </p:txBody>
      </p:sp>
      <p:cxnSp>
        <p:nvCxnSpPr>
          <p:cNvPr id="106" name="Straight Connector 105"/>
          <p:cNvCxnSpPr/>
          <p:nvPr/>
        </p:nvCxnSpPr>
        <p:spPr>
          <a:xfrm>
            <a:off x="215900" y="3376613"/>
            <a:ext cx="2012950"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2465388" y="3376613"/>
            <a:ext cx="2011362"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4714875" y="3376613"/>
            <a:ext cx="2011363"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6962775" y="3376613"/>
            <a:ext cx="201295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2" name="Group 133"/>
          <p:cNvGrpSpPr>
            <a:grpSpLocks/>
          </p:cNvGrpSpPr>
          <p:nvPr/>
        </p:nvGrpSpPr>
        <p:grpSpPr bwMode="auto">
          <a:xfrm>
            <a:off x="166688" y="838200"/>
            <a:ext cx="2011362" cy="633413"/>
            <a:chOff x="166257" y="838200"/>
            <a:chExt cx="2011680" cy="633945"/>
          </a:xfrm>
        </p:grpSpPr>
        <p:sp>
          <p:nvSpPr>
            <p:cNvPr id="17464" name="Rectangle 26"/>
            <p:cNvSpPr>
              <a:spLocks noChangeArrowheads="1"/>
            </p:cNvSpPr>
            <p:nvPr/>
          </p:nvSpPr>
          <p:spPr bwMode="auto">
            <a:xfrm>
              <a:off x="790243" y="838200"/>
              <a:ext cx="920895" cy="327300"/>
            </a:xfrm>
            <a:prstGeom prst="rect">
              <a:avLst/>
            </a:prstGeom>
            <a:noFill/>
            <a:ln w="9525">
              <a:noFill/>
              <a:miter lim="800000"/>
              <a:headEnd/>
              <a:tailEnd/>
            </a:ln>
          </p:spPr>
          <p:txBody>
            <a:bodyPr wrap="none" lIns="82124" tIns="41061" rIns="82124" bIns="41061">
              <a:spAutoFit/>
            </a:bodyPr>
            <a:lstStyle/>
            <a:p>
              <a:pPr algn="ctr" defTabSz="814388"/>
              <a:r>
                <a:rPr lang="en-US" sz="1600">
                  <a:solidFill>
                    <a:schemeClr val="folHlink"/>
                  </a:solidFill>
                </a:rPr>
                <a:t>Prepare</a:t>
              </a:r>
            </a:p>
          </p:txBody>
        </p:sp>
        <p:cxnSp>
          <p:nvCxnSpPr>
            <p:cNvPr id="113" name="Straight Arrow Connector 112"/>
            <p:cNvCxnSpPr/>
            <p:nvPr/>
          </p:nvCxnSpPr>
          <p:spPr>
            <a:xfrm rot="5400000">
              <a:off x="1070377" y="1318823"/>
              <a:ext cx="305056" cy="1588"/>
            </a:xfrm>
            <a:prstGeom prst="straightConnector1">
              <a:avLst/>
            </a:prstGeom>
            <a:ln w="28575">
              <a:solidFill>
                <a:schemeClr val="accent5">
                  <a:lumMod val="60000"/>
                  <a:lumOff val="40000"/>
                </a:schemeClr>
              </a:solidFill>
              <a:headEnd type="none"/>
              <a:tailEnd type="oval" w="lg" len="lg"/>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166257" y="1167089"/>
              <a:ext cx="2011680"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3" name="Group 136"/>
          <p:cNvGrpSpPr>
            <a:grpSpLocks/>
          </p:cNvGrpSpPr>
          <p:nvPr/>
        </p:nvGrpSpPr>
        <p:grpSpPr bwMode="auto">
          <a:xfrm>
            <a:off x="2414588" y="838200"/>
            <a:ext cx="2030412" cy="633413"/>
            <a:chOff x="2415167" y="838200"/>
            <a:chExt cx="2029741" cy="633945"/>
          </a:xfrm>
        </p:grpSpPr>
        <p:sp>
          <p:nvSpPr>
            <p:cNvPr id="17459" name="Rectangle 27"/>
            <p:cNvSpPr>
              <a:spLocks noChangeArrowheads="1"/>
            </p:cNvSpPr>
            <p:nvPr/>
          </p:nvSpPr>
          <p:spPr bwMode="auto">
            <a:xfrm>
              <a:off x="2621474" y="838200"/>
              <a:ext cx="593529" cy="327300"/>
            </a:xfrm>
            <a:prstGeom prst="rect">
              <a:avLst/>
            </a:prstGeom>
            <a:noFill/>
            <a:ln w="9525">
              <a:noFill/>
              <a:miter lim="800000"/>
              <a:headEnd/>
              <a:tailEnd/>
            </a:ln>
          </p:spPr>
          <p:txBody>
            <a:bodyPr wrap="none" lIns="82124" tIns="41061" rIns="82124" bIns="41061">
              <a:spAutoFit/>
            </a:bodyPr>
            <a:lstStyle/>
            <a:p>
              <a:pPr algn="ctr" defTabSz="814388"/>
              <a:r>
                <a:rPr lang="en-US" sz="1600">
                  <a:solidFill>
                    <a:schemeClr val="folHlink"/>
                  </a:solidFill>
                </a:rPr>
                <a:t>Plan</a:t>
              </a:r>
            </a:p>
          </p:txBody>
        </p:sp>
        <p:sp>
          <p:nvSpPr>
            <p:cNvPr id="17460" name="Rectangle 28"/>
            <p:cNvSpPr>
              <a:spLocks noChangeArrowheads="1"/>
            </p:cNvSpPr>
            <p:nvPr/>
          </p:nvSpPr>
          <p:spPr bwMode="auto">
            <a:xfrm>
              <a:off x="3603811" y="838200"/>
              <a:ext cx="841097" cy="327300"/>
            </a:xfrm>
            <a:prstGeom prst="rect">
              <a:avLst/>
            </a:prstGeom>
            <a:noFill/>
            <a:ln w="9525">
              <a:noFill/>
              <a:miter lim="800000"/>
              <a:headEnd/>
              <a:tailEnd/>
            </a:ln>
          </p:spPr>
          <p:txBody>
            <a:bodyPr wrap="none" lIns="82124" tIns="41061" rIns="82124" bIns="41061">
              <a:spAutoFit/>
            </a:bodyPr>
            <a:lstStyle/>
            <a:p>
              <a:pPr algn="ctr" defTabSz="814388"/>
              <a:r>
                <a:rPr lang="en-US" sz="1600">
                  <a:solidFill>
                    <a:schemeClr val="folHlink"/>
                  </a:solidFill>
                </a:rPr>
                <a:t>Design</a:t>
              </a:r>
            </a:p>
          </p:txBody>
        </p:sp>
        <p:cxnSp>
          <p:nvCxnSpPr>
            <p:cNvPr id="117" name="Straight Arrow Connector 116"/>
            <p:cNvCxnSpPr/>
            <p:nvPr/>
          </p:nvCxnSpPr>
          <p:spPr>
            <a:xfrm rot="5400000">
              <a:off x="2764917" y="1318823"/>
              <a:ext cx="305056" cy="1586"/>
            </a:xfrm>
            <a:prstGeom prst="straightConnector1">
              <a:avLst/>
            </a:prstGeom>
            <a:ln w="28575">
              <a:solidFill>
                <a:schemeClr val="accent4">
                  <a:lumMod val="60000"/>
                  <a:lumOff val="40000"/>
                </a:schemeClr>
              </a:solidFill>
              <a:headEnd type="none"/>
              <a:tailEnd type="oval" w="lg" len="lg"/>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p:nvPr/>
          </p:nvCxnSpPr>
          <p:spPr>
            <a:xfrm rot="5400000">
              <a:off x="3872626" y="1318823"/>
              <a:ext cx="305056" cy="1586"/>
            </a:xfrm>
            <a:prstGeom prst="straightConnector1">
              <a:avLst/>
            </a:prstGeom>
            <a:ln w="28575">
              <a:solidFill>
                <a:schemeClr val="accent4">
                  <a:lumMod val="60000"/>
                  <a:lumOff val="40000"/>
                </a:schemeClr>
              </a:solidFill>
              <a:headEnd type="none"/>
              <a:tailEnd type="oval" w="lg" len="lg"/>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2415167" y="1167089"/>
              <a:ext cx="2012285"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4" name="Group 135"/>
          <p:cNvGrpSpPr>
            <a:grpSpLocks/>
          </p:cNvGrpSpPr>
          <p:nvPr/>
        </p:nvGrpSpPr>
        <p:grpSpPr bwMode="auto">
          <a:xfrm>
            <a:off x="4714875" y="838200"/>
            <a:ext cx="2011363" cy="633413"/>
            <a:chOff x="4714369" y="838200"/>
            <a:chExt cx="2011680" cy="633945"/>
          </a:xfrm>
        </p:grpSpPr>
        <p:sp>
          <p:nvSpPr>
            <p:cNvPr id="17456" name="Rectangle 29"/>
            <p:cNvSpPr>
              <a:spLocks noChangeArrowheads="1"/>
            </p:cNvSpPr>
            <p:nvPr/>
          </p:nvSpPr>
          <p:spPr bwMode="auto">
            <a:xfrm>
              <a:off x="5128772" y="838200"/>
              <a:ext cx="1182874" cy="327300"/>
            </a:xfrm>
            <a:prstGeom prst="rect">
              <a:avLst/>
            </a:prstGeom>
            <a:noFill/>
            <a:ln w="9525">
              <a:noFill/>
              <a:miter lim="800000"/>
              <a:headEnd/>
              <a:tailEnd/>
            </a:ln>
          </p:spPr>
          <p:txBody>
            <a:bodyPr wrap="none" lIns="82124" tIns="41061" rIns="82124" bIns="41061">
              <a:spAutoFit/>
            </a:bodyPr>
            <a:lstStyle/>
            <a:p>
              <a:pPr algn="ctr" defTabSz="814388"/>
              <a:r>
                <a:rPr lang="en-US" sz="1600">
                  <a:solidFill>
                    <a:schemeClr val="folHlink"/>
                  </a:solidFill>
                </a:rPr>
                <a:t>Implement</a:t>
              </a:r>
            </a:p>
          </p:txBody>
        </p:sp>
        <p:cxnSp>
          <p:nvCxnSpPr>
            <p:cNvPr id="122" name="Straight Arrow Connector 121"/>
            <p:cNvCxnSpPr/>
            <p:nvPr/>
          </p:nvCxnSpPr>
          <p:spPr>
            <a:xfrm rot="5400000">
              <a:off x="5567682" y="1318823"/>
              <a:ext cx="305056" cy="1587"/>
            </a:xfrm>
            <a:prstGeom prst="straightConnector1">
              <a:avLst/>
            </a:prstGeom>
            <a:ln w="28575">
              <a:solidFill>
                <a:schemeClr val="accent1">
                  <a:lumMod val="60000"/>
                  <a:lumOff val="40000"/>
                </a:schemeClr>
              </a:solidFill>
              <a:headEnd type="none"/>
              <a:tailEnd type="oval" w="lg" len="lg"/>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4714369" y="1167089"/>
              <a:ext cx="2011680"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5" name="Group 134"/>
          <p:cNvGrpSpPr>
            <a:grpSpLocks/>
          </p:cNvGrpSpPr>
          <p:nvPr/>
        </p:nvGrpSpPr>
        <p:grpSpPr bwMode="auto">
          <a:xfrm>
            <a:off x="6913563" y="838200"/>
            <a:ext cx="2122487" cy="633413"/>
            <a:chOff x="6912986" y="838200"/>
            <a:chExt cx="2123381" cy="633945"/>
          </a:xfrm>
        </p:grpSpPr>
        <p:sp>
          <p:nvSpPr>
            <p:cNvPr id="17451" name="Rectangle 30"/>
            <p:cNvSpPr>
              <a:spLocks noChangeArrowheads="1"/>
            </p:cNvSpPr>
            <p:nvPr/>
          </p:nvSpPr>
          <p:spPr bwMode="auto">
            <a:xfrm>
              <a:off x="6947926" y="838200"/>
              <a:ext cx="933843" cy="327300"/>
            </a:xfrm>
            <a:prstGeom prst="rect">
              <a:avLst/>
            </a:prstGeom>
            <a:noFill/>
            <a:ln w="9525">
              <a:noFill/>
              <a:miter lim="800000"/>
              <a:headEnd/>
              <a:tailEnd/>
            </a:ln>
          </p:spPr>
          <p:txBody>
            <a:bodyPr wrap="none" lIns="82124" tIns="41061" rIns="82124" bIns="41061">
              <a:spAutoFit/>
            </a:bodyPr>
            <a:lstStyle/>
            <a:p>
              <a:pPr algn="ctr" defTabSz="814388"/>
              <a:r>
                <a:rPr lang="en-US" sz="1600">
                  <a:solidFill>
                    <a:schemeClr val="folHlink"/>
                  </a:solidFill>
                </a:rPr>
                <a:t>Operate</a:t>
              </a:r>
            </a:p>
          </p:txBody>
        </p:sp>
        <p:sp>
          <p:nvSpPr>
            <p:cNvPr id="17452" name="Rectangle 31"/>
            <p:cNvSpPr>
              <a:spLocks noChangeArrowheads="1"/>
            </p:cNvSpPr>
            <p:nvPr/>
          </p:nvSpPr>
          <p:spPr bwMode="auto">
            <a:xfrm>
              <a:off x="8010410" y="838200"/>
              <a:ext cx="1025957" cy="327300"/>
            </a:xfrm>
            <a:prstGeom prst="rect">
              <a:avLst/>
            </a:prstGeom>
            <a:noFill/>
            <a:ln w="9525">
              <a:noFill/>
              <a:miter lim="800000"/>
              <a:headEnd/>
              <a:tailEnd/>
            </a:ln>
          </p:spPr>
          <p:txBody>
            <a:bodyPr wrap="none" lIns="82124" tIns="41061" rIns="82124" bIns="41061">
              <a:spAutoFit/>
            </a:bodyPr>
            <a:lstStyle/>
            <a:p>
              <a:pPr algn="ctr" defTabSz="814388"/>
              <a:r>
                <a:rPr lang="en-US" sz="1600">
                  <a:solidFill>
                    <a:schemeClr val="folHlink"/>
                  </a:solidFill>
                </a:rPr>
                <a:t>Optimize</a:t>
              </a:r>
            </a:p>
          </p:txBody>
        </p:sp>
        <p:cxnSp>
          <p:nvCxnSpPr>
            <p:cNvPr id="115" name="Straight Arrow Connector 114"/>
            <p:cNvCxnSpPr/>
            <p:nvPr/>
          </p:nvCxnSpPr>
          <p:spPr>
            <a:xfrm rot="5400000">
              <a:off x="7263114" y="1318823"/>
              <a:ext cx="305056" cy="1588"/>
            </a:xfrm>
            <a:prstGeom prst="straightConnector1">
              <a:avLst/>
            </a:prstGeom>
            <a:ln w="28575">
              <a:solidFill>
                <a:schemeClr val="accent2">
                  <a:lumMod val="60000"/>
                  <a:lumOff val="40000"/>
                </a:schemeClr>
              </a:solidFill>
              <a:headEnd type="none"/>
              <a:tailEnd type="oval" w="lg" len="lg"/>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rot="5400000">
              <a:off x="8370067" y="1318823"/>
              <a:ext cx="305056" cy="1589"/>
            </a:xfrm>
            <a:prstGeom prst="straightConnector1">
              <a:avLst/>
            </a:prstGeom>
            <a:ln w="28575">
              <a:solidFill>
                <a:schemeClr val="accent2">
                  <a:lumMod val="60000"/>
                  <a:lumOff val="40000"/>
                </a:schemeClr>
              </a:solidFill>
              <a:headEnd type="none"/>
              <a:tailEnd type="oval" w="lg" len="lg"/>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6912986" y="1167089"/>
              <a:ext cx="2012209"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Top)">
                                      <p:cBhvr>
                                        <p:cTn id="7" dur="500"/>
                                        <p:tgtEl>
                                          <p:spTgt spid="2"/>
                                        </p:tgtEl>
                                      </p:cBhvr>
                                    </p:animEffect>
                                  </p:childTnLst>
                                </p:cTn>
                              </p:par>
                              <p:par>
                                <p:cTn id="8" presetID="12"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slide(fromTop)">
                                      <p:cBhvr>
                                        <p:cTn id="10" dur="500"/>
                                        <p:tgtEl>
                                          <p:spTgt spid="3"/>
                                        </p:tgtEl>
                                      </p:cBhvr>
                                    </p:animEffect>
                                  </p:childTnLst>
                                </p:cTn>
                              </p:par>
                              <p:par>
                                <p:cTn id="11" presetID="12" presetClass="entr" presetSubtype="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slide(fromTop)">
                                      <p:cBhvr>
                                        <p:cTn id="13" dur="500"/>
                                        <p:tgtEl>
                                          <p:spTgt spid="4"/>
                                        </p:tgtEl>
                                      </p:cBhvr>
                                    </p:animEffect>
                                  </p:childTnLst>
                                </p:cTn>
                              </p:par>
                              <p:par>
                                <p:cTn id="14" presetID="12" presetClass="entr" presetSubtype="1"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slide(fromTop)">
                                      <p:cBhvr>
                                        <p:cTn id="16" dur="500"/>
                                        <p:tgtEl>
                                          <p:spTgt spid="5"/>
                                        </p:tgtEl>
                                      </p:cBhvr>
                                    </p:animEffect>
                                  </p:childTnLst>
                                </p:cTn>
                              </p:par>
                            </p:childTnLst>
                          </p:cTn>
                        </p:par>
                        <p:par>
                          <p:cTn id="17" fill="hold">
                            <p:stCondLst>
                              <p:cond delay="500"/>
                            </p:stCondLst>
                            <p:childTnLst>
                              <p:par>
                                <p:cTn id="18" presetID="2" presetClass="entr" presetSubtype="8" fill="hold" nodeType="afterEffect">
                                  <p:stCondLst>
                                    <p:cond delay="0"/>
                                  </p:stCondLst>
                                  <p:childTnLst>
                                    <p:set>
                                      <p:cBhvr>
                                        <p:cTn id="19" dur="1" fill="hold">
                                          <p:stCondLst>
                                            <p:cond delay="0"/>
                                          </p:stCondLst>
                                        </p:cTn>
                                        <p:tgtEl>
                                          <p:spTgt spid="124"/>
                                        </p:tgtEl>
                                        <p:attrNameLst>
                                          <p:attrName>style.visibility</p:attrName>
                                        </p:attrNameLst>
                                      </p:cBhvr>
                                      <p:to>
                                        <p:strVal val="visible"/>
                                      </p:to>
                                    </p:set>
                                    <p:anim calcmode="lin" valueType="num">
                                      <p:cBhvr additive="base">
                                        <p:cTn id="20" dur="500" fill="hold"/>
                                        <p:tgtEl>
                                          <p:spTgt spid="124"/>
                                        </p:tgtEl>
                                        <p:attrNameLst>
                                          <p:attrName>ppt_x</p:attrName>
                                        </p:attrNameLst>
                                      </p:cBhvr>
                                      <p:tavLst>
                                        <p:tav tm="0">
                                          <p:val>
                                            <p:strVal val="0-#ppt_w/2"/>
                                          </p:val>
                                        </p:tav>
                                        <p:tav tm="100000">
                                          <p:val>
                                            <p:strVal val="#ppt_x"/>
                                          </p:val>
                                        </p:tav>
                                      </p:tavLst>
                                    </p:anim>
                                    <p:anim calcmode="lin" valueType="num">
                                      <p:cBhvr additive="base">
                                        <p:cTn id="21" dur="500" fill="hold"/>
                                        <p:tgtEl>
                                          <p:spTgt spid="124"/>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12" presetClass="entr" presetSubtype="8" fill="hold" grpId="0" nodeType="afterEffect">
                                  <p:stCondLst>
                                    <p:cond delay="0"/>
                                  </p:stCondLst>
                                  <p:childTnLst>
                                    <p:set>
                                      <p:cBhvr>
                                        <p:cTn id="24" dur="1" fill="hold">
                                          <p:stCondLst>
                                            <p:cond delay="0"/>
                                          </p:stCondLst>
                                        </p:cTn>
                                        <p:tgtEl>
                                          <p:spTgt spid="125"/>
                                        </p:tgtEl>
                                        <p:attrNameLst>
                                          <p:attrName>style.visibility</p:attrName>
                                        </p:attrNameLst>
                                      </p:cBhvr>
                                      <p:to>
                                        <p:strVal val="visible"/>
                                      </p:to>
                                    </p:set>
                                    <p:animEffect transition="in" filter="slide(fromLeft)">
                                      <p:cBhvr>
                                        <p:cTn id="25" dur="500"/>
                                        <p:tgtEl>
                                          <p:spTgt spid="125"/>
                                        </p:tgtEl>
                                      </p:cBhvr>
                                    </p:animEffect>
                                  </p:childTnLst>
                                </p:cTn>
                              </p:par>
                            </p:childTnLst>
                          </p:cTn>
                        </p:par>
                        <p:par>
                          <p:cTn id="26" fill="hold">
                            <p:stCondLst>
                              <p:cond delay="1500"/>
                            </p:stCondLst>
                            <p:childTnLst>
                              <p:par>
                                <p:cTn id="27" presetID="12" presetClass="entr" presetSubtype="8" fill="hold" grpId="0" nodeType="afterEffect">
                                  <p:stCondLst>
                                    <p:cond delay="0"/>
                                  </p:stCondLst>
                                  <p:childTnLst>
                                    <p:set>
                                      <p:cBhvr>
                                        <p:cTn id="28" dur="1" fill="hold">
                                          <p:stCondLst>
                                            <p:cond delay="0"/>
                                          </p:stCondLst>
                                        </p:cTn>
                                        <p:tgtEl>
                                          <p:spTgt spid="126"/>
                                        </p:tgtEl>
                                        <p:attrNameLst>
                                          <p:attrName>style.visibility</p:attrName>
                                        </p:attrNameLst>
                                      </p:cBhvr>
                                      <p:to>
                                        <p:strVal val="visible"/>
                                      </p:to>
                                    </p:set>
                                    <p:animEffect transition="in" filter="slide(fromLeft)">
                                      <p:cBhvr>
                                        <p:cTn id="29" dur="500"/>
                                        <p:tgtEl>
                                          <p:spTgt spid="126"/>
                                        </p:tgtEl>
                                      </p:cBhvr>
                                    </p:animEffect>
                                  </p:childTnLst>
                                </p:cTn>
                              </p:par>
                            </p:childTnLst>
                          </p:cTn>
                        </p:par>
                        <p:par>
                          <p:cTn id="30" fill="hold">
                            <p:stCondLst>
                              <p:cond delay="2000"/>
                            </p:stCondLst>
                            <p:childTnLst>
                              <p:par>
                                <p:cTn id="31" presetID="12" presetClass="entr" presetSubtype="8" fill="hold" grpId="0" nodeType="afterEffect">
                                  <p:stCondLst>
                                    <p:cond delay="0"/>
                                  </p:stCondLst>
                                  <p:childTnLst>
                                    <p:set>
                                      <p:cBhvr>
                                        <p:cTn id="32" dur="1" fill="hold">
                                          <p:stCondLst>
                                            <p:cond delay="0"/>
                                          </p:stCondLst>
                                        </p:cTn>
                                        <p:tgtEl>
                                          <p:spTgt spid="127"/>
                                        </p:tgtEl>
                                        <p:attrNameLst>
                                          <p:attrName>style.visibility</p:attrName>
                                        </p:attrNameLst>
                                      </p:cBhvr>
                                      <p:to>
                                        <p:strVal val="visible"/>
                                      </p:to>
                                    </p:set>
                                    <p:animEffect transition="in" filter="slide(fromLeft)">
                                      <p:cBhvr>
                                        <p:cTn id="33" dur="500"/>
                                        <p:tgtEl>
                                          <p:spTgt spid="127"/>
                                        </p:tgtEl>
                                      </p:cBhvr>
                                    </p:animEffect>
                                  </p:childTnLst>
                                </p:cTn>
                              </p:par>
                            </p:childTnLst>
                          </p:cTn>
                        </p:par>
                        <p:par>
                          <p:cTn id="34" fill="hold">
                            <p:stCondLst>
                              <p:cond delay="2500"/>
                            </p:stCondLst>
                            <p:childTnLst>
                              <p:par>
                                <p:cTn id="35" presetID="12" presetClass="entr" presetSubtype="8" fill="hold" grpId="0" nodeType="afterEffect">
                                  <p:stCondLst>
                                    <p:cond delay="0"/>
                                  </p:stCondLst>
                                  <p:childTnLst>
                                    <p:set>
                                      <p:cBhvr>
                                        <p:cTn id="36" dur="1" fill="hold">
                                          <p:stCondLst>
                                            <p:cond delay="0"/>
                                          </p:stCondLst>
                                        </p:cTn>
                                        <p:tgtEl>
                                          <p:spTgt spid="128"/>
                                        </p:tgtEl>
                                        <p:attrNameLst>
                                          <p:attrName>style.visibility</p:attrName>
                                        </p:attrNameLst>
                                      </p:cBhvr>
                                      <p:to>
                                        <p:strVal val="visible"/>
                                      </p:to>
                                    </p:set>
                                    <p:animEffect transition="in" filter="slide(fromLeft)">
                                      <p:cBhvr>
                                        <p:cTn id="37"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p:bldP spid="126" grpId="0"/>
      <p:bldP spid="127" grpId="0"/>
      <p:bldP spid="12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AE10718"/>
          <p:cNvPicPr>
            <a:picLocks noChangeAspect="1" noChangeArrowheads="1"/>
          </p:cNvPicPr>
          <p:nvPr/>
        </p:nvPicPr>
        <p:blipFill>
          <a:blip r:embed="rId3"/>
          <a:srcRect/>
          <a:stretch>
            <a:fillRect/>
          </a:stretch>
        </p:blipFill>
        <p:spPr bwMode="auto">
          <a:xfrm>
            <a:off x="0" y="1304925"/>
            <a:ext cx="9144000" cy="5553075"/>
          </a:xfrm>
          <a:prstGeom prst="rect">
            <a:avLst/>
          </a:prstGeom>
          <a:noFill/>
          <a:ln w="9525">
            <a:noFill/>
            <a:miter lim="800000"/>
            <a:headEnd/>
            <a:tailEnd/>
          </a:ln>
        </p:spPr>
      </p:pic>
      <p:sp>
        <p:nvSpPr>
          <p:cNvPr id="167939" name="Rectangle 3"/>
          <p:cNvSpPr>
            <a:spLocks noChangeArrowheads="1"/>
          </p:cNvSpPr>
          <p:nvPr/>
        </p:nvSpPr>
        <p:spPr bwMode="auto">
          <a:xfrm>
            <a:off x="0" y="1268413"/>
            <a:ext cx="9144000" cy="5589587"/>
          </a:xfrm>
          <a:prstGeom prst="rect">
            <a:avLst/>
          </a:prstGeom>
          <a:gradFill rotWithShape="0">
            <a:gsLst>
              <a:gs pos="0">
                <a:schemeClr val="bg1"/>
              </a:gs>
              <a:gs pos="100000">
                <a:schemeClr val="bg1">
                  <a:gamma/>
                  <a:tint val="98431"/>
                  <a:invGamma/>
                  <a:alpha val="35001"/>
                </a:schemeClr>
              </a:gs>
            </a:gsLst>
            <a:lin ang="0" scaled="1"/>
          </a:gradFill>
          <a:ln w="9525">
            <a:noFill/>
            <a:miter lim="800000"/>
            <a:headEnd/>
            <a:tailEnd/>
          </a:ln>
        </p:spPr>
        <p:txBody>
          <a:bodyPr wrap="none" lIns="82124" tIns="41061" rIns="82124" bIns="41061" anchor="ctr"/>
          <a:lstStyle/>
          <a:p>
            <a:pPr eaLnBrk="0" hangingPunct="0">
              <a:lnSpc>
                <a:spcPct val="90000"/>
              </a:lnSpc>
              <a:defRPr/>
            </a:pPr>
            <a:endParaRPr lang="en-US" sz="1800" i="1">
              <a:solidFill>
                <a:srgbClr val="000000"/>
              </a:solidFill>
            </a:endParaRPr>
          </a:p>
        </p:txBody>
      </p:sp>
      <p:sp>
        <p:nvSpPr>
          <p:cNvPr id="37896" name="Rectangle 8"/>
          <p:cNvSpPr>
            <a:spLocks noGrp="1" noChangeArrowheads="1"/>
          </p:cNvSpPr>
          <p:nvPr>
            <p:ph type="title"/>
          </p:nvPr>
        </p:nvSpPr>
        <p:spPr/>
        <p:txBody>
          <a:bodyPr/>
          <a:lstStyle/>
          <a:p>
            <a:pPr eaLnBrk="1" hangingPunct="1"/>
            <a:r>
              <a:rPr lang="en-US" smtClean="0"/>
              <a:t>Cisco Capital Exists for Your Success</a:t>
            </a:r>
          </a:p>
        </p:txBody>
      </p:sp>
      <p:sp>
        <p:nvSpPr>
          <p:cNvPr id="37897" name="Text Box 24"/>
          <p:cNvSpPr txBox="1">
            <a:spLocks noChangeArrowheads="1"/>
          </p:cNvSpPr>
          <p:nvPr/>
        </p:nvSpPr>
        <p:spPr bwMode="auto">
          <a:xfrm>
            <a:off x="792163" y="5093208"/>
            <a:ext cx="4386408" cy="421478"/>
          </a:xfrm>
          <a:prstGeom prst="rect">
            <a:avLst/>
          </a:prstGeom>
          <a:noFill/>
          <a:ln w="9525" algn="ctr">
            <a:noFill/>
            <a:miter lim="800000"/>
            <a:headEnd/>
            <a:tailEnd/>
          </a:ln>
        </p:spPr>
        <p:txBody>
          <a:bodyPr wrap="none" lIns="82124" tIns="41061" rIns="82124" bIns="41061">
            <a:spAutoFit/>
          </a:bodyPr>
          <a:lstStyle/>
          <a:p>
            <a:pPr defTabSz="814388" eaLnBrk="0" hangingPunct="0">
              <a:lnSpc>
                <a:spcPct val="90000"/>
              </a:lnSpc>
            </a:pPr>
            <a:r>
              <a:rPr lang="en-US" sz="2400" dirty="0">
                <a:solidFill>
                  <a:schemeClr val="tx2"/>
                </a:solidFill>
                <a:hlinkClick r:id="rId4"/>
              </a:rPr>
              <a:t>www.cisco.com/go/ciscocapital</a:t>
            </a:r>
            <a:endParaRPr lang="en-US" sz="2400" dirty="0">
              <a:solidFill>
                <a:schemeClr val="tx2"/>
              </a:solidFill>
            </a:endParaRPr>
          </a:p>
        </p:txBody>
      </p:sp>
      <p:sp>
        <p:nvSpPr>
          <p:cNvPr id="4128" name="Rectangle 32"/>
          <p:cNvSpPr>
            <a:spLocks noChangeArrowheads="1"/>
          </p:cNvSpPr>
          <p:nvPr/>
        </p:nvSpPr>
        <p:spPr bwMode="auto">
          <a:xfrm>
            <a:off x="782638" y="2384425"/>
            <a:ext cx="4284662" cy="719138"/>
          </a:xfrm>
          <a:prstGeom prst="rect">
            <a:avLst/>
          </a:prstGeom>
          <a:gradFill rotWithShape="1">
            <a:gsLst>
              <a:gs pos="0">
                <a:schemeClr val="accent6">
                  <a:lumMod val="75000"/>
                </a:schemeClr>
              </a:gs>
              <a:gs pos="100000">
                <a:schemeClr val="accent6">
                  <a:lumMod val="60000"/>
                  <a:lumOff val="40000"/>
                </a:schemeClr>
              </a:gs>
            </a:gsLst>
            <a:lin ang="5400000" scaled="1"/>
          </a:gradFill>
          <a:ln w="28575">
            <a:solidFill>
              <a:schemeClr val="accent6">
                <a:lumMod val="75000"/>
              </a:schemeClr>
            </a:solidFill>
            <a:miter lim="800000"/>
            <a:headEnd/>
            <a:tailEnd/>
          </a:ln>
        </p:spPr>
        <p:txBody>
          <a:bodyPr lIns="82124" tIns="41061" rIns="82124" bIns="41061" anchor="ctr"/>
          <a:lstStyle/>
          <a:p>
            <a:pPr marL="342900" algn="l" defTabSz="814388" eaLnBrk="0" hangingPunct="0">
              <a:lnSpc>
                <a:spcPct val="90000"/>
              </a:lnSpc>
            </a:pPr>
            <a:r>
              <a:rPr lang="en-US" sz="1800">
                <a:solidFill>
                  <a:schemeClr val="bg1"/>
                </a:solidFill>
              </a:rPr>
              <a:t>Maximizing technology within your physical budget today</a:t>
            </a:r>
          </a:p>
        </p:txBody>
      </p:sp>
      <p:sp>
        <p:nvSpPr>
          <p:cNvPr id="4129" name="Rectangle 33"/>
          <p:cNvSpPr>
            <a:spLocks noChangeArrowheads="1"/>
          </p:cNvSpPr>
          <p:nvPr/>
        </p:nvSpPr>
        <p:spPr bwMode="auto">
          <a:xfrm>
            <a:off x="782638" y="3213100"/>
            <a:ext cx="4284662" cy="719138"/>
          </a:xfrm>
          <a:prstGeom prst="rect">
            <a:avLst/>
          </a:prstGeom>
          <a:gradFill rotWithShape="1">
            <a:gsLst>
              <a:gs pos="0">
                <a:schemeClr val="accent6">
                  <a:lumMod val="75000"/>
                </a:schemeClr>
              </a:gs>
              <a:gs pos="100000">
                <a:schemeClr val="accent6">
                  <a:lumMod val="60000"/>
                  <a:lumOff val="40000"/>
                </a:schemeClr>
              </a:gs>
            </a:gsLst>
            <a:lin ang="5400000" scaled="1"/>
          </a:gradFill>
          <a:ln w="28575">
            <a:solidFill>
              <a:schemeClr val="accent6">
                <a:lumMod val="75000"/>
              </a:schemeClr>
            </a:solidFill>
            <a:miter lim="800000"/>
            <a:headEnd/>
            <a:tailEnd/>
          </a:ln>
        </p:spPr>
        <p:txBody>
          <a:bodyPr lIns="82124" tIns="41061" rIns="82124" bIns="41061" anchor="ctr"/>
          <a:lstStyle/>
          <a:p>
            <a:pPr marL="342900" algn="l" defTabSz="814388" eaLnBrk="0" hangingPunct="0">
              <a:lnSpc>
                <a:spcPct val="90000"/>
              </a:lnSpc>
            </a:pPr>
            <a:r>
              <a:rPr lang="en-US" sz="1800">
                <a:solidFill>
                  <a:schemeClr val="bg1"/>
                </a:solidFill>
              </a:rPr>
              <a:t>Relieve budget pressure – Free up cash for other uses</a:t>
            </a:r>
          </a:p>
        </p:txBody>
      </p:sp>
      <p:sp>
        <p:nvSpPr>
          <p:cNvPr id="4130" name="Rectangle 34"/>
          <p:cNvSpPr>
            <a:spLocks noChangeArrowheads="1"/>
          </p:cNvSpPr>
          <p:nvPr/>
        </p:nvSpPr>
        <p:spPr bwMode="auto">
          <a:xfrm>
            <a:off x="782638" y="4041775"/>
            <a:ext cx="4284662" cy="719138"/>
          </a:xfrm>
          <a:prstGeom prst="rect">
            <a:avLst/>
          </a:prstGeom>
          <a:gradFill rotWithShape="1">
            <a:gsLst>
              <a:gs pos="0">
                <a:schemeClr val="accent6">
                  <a:lumMod val="75000"/>
                </a:schemeClr>
              </a:gs>
              <a:gs pos="100000">
                <a:schemeClr val="accent6">
                  <a:lumMod val="60000"/>
                  <a:lumOff val="40000"/>
                </a:schemeClr>
              </a:gs>
            </a:gsLst>
            <a:lin ang="5400000" scaled="1"/>
          </a:gradFill>
          <a:ln w="28575" algn="ctr">
            <a:solidFill>
              <a:schemeClr val="accent6">
                <a:lumMod val="75000"/>
              </a:schemeClr>
            </a:solidFill>
            <a:miter lim="800000"/>
            <a:headEnd/>
            <a:tailEnd/>
          </a:ln>
        </p:spPr>
        <p:txBody>
          <a:bodyPr lIns="82124" tIns="41061" rIns="82124" bIns="41061" anchor="ctr"/>
          <a:lstStyle/>
          <a:p>
            <a:pPr marL="342900" algn="l" defTabSz="814388" eaLnBrk="0" hangingPunct="0">
              <a:lnSpc>
                <a:spcPct val="90000"/>
              </a:lnSpc>
            </a:pPr>
            <a:r>
              <a:rPr lang="en-US" sz="1800">
                <a:solidFill>
                  <a:schemeClr val="bg1"/>
                </a:solidFill>
              </a:rPr>
              <a:t>Technology Migration</a:t>
            </a:r>
          </a:p>
        </p:txBody>
      </p:sp>
      <p:pic>
        <p:nvPicPr>
          <p:cNvPr id="76817" name="Picture 17" descr="arrow"/>
          <p:cNvPicPr>
            <a:picLocks noChangeAspect="1" noChangeArrowheads="1"/>
          </p:cNvPicPr>
          <p:nvPr/>
        </p:nvPicPr>
        <p:blipFill>
          <a:blip r:embed="rId5"/>
          <a:srcRect/>
          <a:stretch>
            <a:fillRect/>
          </a:stretch>
        </p:blipFill>
        <p:spPr bwMode="auto">
          <a:xfrm>
            <a:off x="495300" y="2493963"/>
            <a:ext cx="536575" cy="536575"/>
          </a:xfrm>
          <a:prstGeom prst="rect">
            <a:avLst/>
          </a:prstGeom>
          <a:noFill/>
          <a:ln w="9525">
            <a:noFill/>
            <a:miter lim="800000"/>
            <a:headEnd/>
            <a:tailEnd/>
          </a:ln>
        </p:spPr>
      </p:pic>
      <p:pic>
        <p:nvPicPr>
          <p:cNvPr id="76818" name="Picture 18" descr="arrow"/>
          <p:cNvPicPr>
            <a:picLocks noChangeAspect="1" noChangeArrowheads="1"/>
          </p:cNvPicPr>
          <p:nvPr/>
        </p:nvPicPr>
        <p:blipFill>
          <a:blip r:embed="rId5"/>
          <a:srcRect/>
          <a:stretch>
            <a:fillRect/>
          </a:stretch>
        </p:blipFill>
        <p:spPr bwMode="auto">
          <a:xfrm>
            <a:off x="495300" y="3321050"/>
            <a:ext cx="536575" cy="536575"/>
          </a:xfrm>
          <a:prstGeom prst="rect">
            <a:avLst/>
          </a:prstGeom>
          <a:noFill/>
          <a:ln w="9525">
            <a:noFill/>
            <a:miter lim="800000"/>
            <a:headEnd/>
            <a:tailEnd/>
          </a:ln>
        </p:spPr>
      </p:pic>
      <p:pic>
        <p:nvPicPr>
          <p:cNvPr id="76819" name="Picture 19" descr="arrow"/>
          <p:cNvPicPr>
            <a:picLocks noChangeAspect="1" noChangeArrowheads="1"/>
          </p:cNvPicPr>
          <p:nvPr/>
        </p:nvPicPr>
        <p:blipFill>
          <a:blip r:embed="rId5"/>
          <a:srcRect/>
          <a:stretch>
            <a:fillRect/>
          </a:stretch>
        </p:blipFill>
        <p:spPr bwMode="auto">
          <a:xfrm>
            <a:off x="495300" y="4148138"/>
            <a:ext cx="536575" cy="536575"/>
          </a:xfrm>
          <a:prstGeom prst="rect">
            <a:avLst/>
          </a:prstGeom>
          <a:noFill/>
          <a:ln w="9525">
            <a:noFill/>
            <a:miter lim="800000"/>
            <a:headEnd/>
            <a:tailEnd/>
          </a:ln>
        </p:spPr>
      </p:pic>
      <p:sp>
        <p:nvSpPr>
          <p:cNvPr id="2" name="Rectangle 32"/>
          <p:cNvSpPr>
            <a:spLocks noChangeArrowheads="1"/>
          </p:cNvSpPr>
          <p:nvPr/>
        </p:nvSpPr>
        <p:spPr bwMode="auto">
          <a:xfrm>
            <a:off x="782638" y="1520825"/>
            <a:ext cx="4284662" cy="719138"/>
          </a:xfrm>
          <a:prstGeom prst="rect">
            <a:avLst/>
          </a:prstGeom>
          <a:gradFill rotWithShape="1">
            <a:gsLst>
              <a:gs pos="0">
                <a:schemeClr val="tx1">
                  <a:lumMod val="40000"/>
                  <a:lumOff val="60000"/>
                </a:schemeClr>
              </a:gs>
              <a:gs pos="100000">
                <a:schemeClr val="tx1">
                  <a:lumMod val="75000"/>
                </a:schemeClr>
              </a:gs>
            </a:gsLst>
            <a:lin ang="5400000" scaled="1"/>
          </a:gradFill>
          <a:ln w="28575">
            <a:solidFill>
              <a:schemeClr val="tx1">
                <a:lumMod val="75000"/>
              </a:schemeClr>
            </a:solidFill>
            <a:miter lim="800000"/>
            <a:headEnd/>
            <a:tailEnd/>
          </a:ln>
        </p:spPr>
        <p:txBody>
          <a:bodyPr lIns="82124" tIns="41061" rIns="82124" bIns="41061" anchor="ctr"/>
          <a:lstStyle/>
          <a:p>
            <a:pPr marL="57150" algn="l" defTabSz="814388" eaLnBrk="0" hangingPunct="0">
              <a:lnSpc>
                <a:spcPct val="90000"/>
              </a:lnSpc>
              <a:defRPr/>
            </a:pPr>
            <a:r>
              <a:rPr lang="en-US" sz="1800">
                <a:solidFill>
                  <a:schemeClr val="bg1"/>
                </a:solidFill>
                <a:ea typeface="MS PGothic" pitchFamily="34" charset="-128"/>
                <a:cs typeface="Arial" charset="0"/>
              </a:rPr>
              <a:t>Public Sector Customers Finance Technology for Three Main Reasons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76817"/>
                                        </p:tgtEl>
                                        <p:attrNameLst>
                                          <p:attrName>style.visibility</p:attrName>
                                        </p:attrNameLst>
                                      </p:cBhvr>
                                      <p:to>
                                        <p:strVal val="visible"/>
                                      </p:to>
                                    </p:set>
                                    <p:animEffect transition="in" filter="fade">
                                      <p:cBhvr>
                                        <p:cTn id="13" dur="500"/>
                                        <p:tgtEl>
                                          <p:spTgt spid="76817"/>
                                        </p:tgtEl>
                                      </p:cBhvr>
                                    </p:animEffect>
                                  </p:childTnLst>
                                </p:cTn>
                              </p:par>
                              <p:par>
                                <p:cTn id="14" presetID="47" presetClass="entr" presetSubtype="0" fill="hold" grpId="0" nodeType="withEffect">
                                  <p:stCondLst>
                                    <p:cond delay="0"/>
                                  </p:stCondLst>
                                  <p:childTnLst>
                                    <p:set>
                                      <p:cBhvr>
                                        <p:cTn id="15" dur="1" fill="hold">
                                          <p:stCondLst>
                                            <p:cond delay="0"/>
                                          </p:stCondLst>
                                        </p:cTn>
                                        <p:tgtEl>
                                          <p:spTgt spid="4128"/>
                                        </p:tgtEl>
                                        <p:attrNameLst>
                                          <p:attrName>style.visibility</p:attrName>
                                        </p:attrNameLst>
                                      </p:cBhvr>
                                      <p:to>
                                        <p:strVal val="visible"/>
                                      </p:to>
                                    </p:set>
                                    <p:animEffect transition="in" filter="fade">
                                      <p:cBhvr>
                                        <p:cTn id="16" dur="500"/>
                                        <p:tgtEl>
                                          <p:spTgt spid="4128"/>
                                        </p:tgtEl>
                                      </p:cBhvr>
                                    </p:animEffect>
                                    <p:anim calcmode="lin" valueType="num">
                                      <p:cBhvr>
                                        <p:cTn id="17" dur="500" fill="hold"/>
                                        <p:tgtEl>
                                          <p:spTgt spid="4128"/>
                                        </p:tgtEl>
                                        <p:attrNameLst>
                                          <p:attrName>ppt_x</p:attrName>
                                        </p:attrNameLst>
                                      </p:cBhvr>
                                      <p:tavLst>
                                        <p:tav tm="0">
                                          <p:val>
                                            <p:strVal val="#ppt_x"/>
                                          </p:val>
                                        </p:tav>
                                        <p:tav tm="100000">
                                          <p:val>
                                            <p:strVal val="#ppt_x"/>
                                          </p:val>
                                        </p:tav>
                                      </p:tavLst>
                                    </p:anim>
                                    <p:anim calcmode="lin" valueType="num">
                                      <p:cBhvr>
                                        <p:cTn id="18" dur="500" fill="hold"/>
                                        <p:tgtEl>
                                          <p:spTgt spid="4128"/>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76818"/>
                                        </p:tgtEl>
                                        <p:attrNameLst>
                                          <p:attrName>style.visibility</p:attrName>
                                        </p:attrNameLst>
                                      </p:cBhvr>
                                      <p:to>
                                        <p:strVal val="visible"/>
                                      </p:to>
                                    </p:set>
                                    <p:animEffect transition="in" filter="fade">
                                      <p:cBhvr>
                                        <p:cTn id="22" dur="500"/>
                                        <p:tgtEl>
                                          <p:spTgt spid="76818"/>
                                        </p:tgtEl>
                                      </p:cBhvr>
                                    </p:animEffect>
                                  </p:childTnLst>
                                </p:cTn>
                              </p:par>
                              <p:par>
                                <p:cTn id="23" presetID="47" presetClass="entr" presetSubtype="0" fill="hold" grpId="0" nodeType="withEffect">
                                  <p:stCondLst>
                                    <p:cond delay="0"/>
                                  </p:stCondLst>
                                  <p:childTnLst>
                                    <p:set>
                                      <p:cBhvr>
                                        <p:cTn id="24" dur="1" fill="hold">
                                          <p:stCondLst>
                                            <p:cond delay="0"/>
                                          </p:stCondLst>
                                        </p:cTn>
                                        <p:tgtEl>
                                          <p:spTgt spid="4129"/>
                                        </p:tgtEl>
                                        <p:attrNameLst>
                                          <p:attrName>style.visibility</p:attrName>
                                        </p:attrNameLst>
                                      </p:cBhvr>
                                      <p:to>
                                        <p:strVal val="visible"/>
                                      </p:to>
                                    </p:set>
                                    <p:animEffect transition="in" filter="fade">
                                      <p:cBhvr>
                                        <p:cTn id="25" dur="500"/>
                                        <p:tgtEl>
                                          <p:spTgt spid="4129"/>
                                        </p:tgtEl>
                                      </p:cBhvr>
                                    </p:animEffect>
                                    <p:anim calcmode="lin" valueType="num">
                                      <p:cBhvr>
                                        <p:cTn id="26" dur="500" fill="hold"/>
                                        <p:tgtEl>
                                          <p:spTgt spid="4129"/>
                                        </p:tgtEl>
                                        <p:attrNameLst>
                                          <p:attrName>ppt_x</p:attrName>
                                        </p:attrNameLst>
                                      </p:cBhvr>
                                      <p:tavLst>
                                        <p:tav tm="0">
                                          <p:val>
                                            <p:strVal val="#ppt_x"/>
                                          </p:val>
                                        </p:tav>
                                        <p:tav tm="100000">
                                          <p:val>
                                            <p:strVal val="#ppt_x"/>
                                          </p:val>
                                        </p:tav>
                                      </p:tavLst>
                                    </p:anim>
                                    <p:anim calcmode="lin" valueType="num">
                                      <p:cBhvr>
                                        <p:cTn id="27" dur="500" fill="hold"/>
                                        <p:tgtEl>
                                          <p:spTgt spid="4129"/>
                                        </p:tgtEl>
                                        <p:attrNameLst>
                                          <p:attrName>ppt_y</p:attrName>
                                        </p:attrNameLst>
                                      </p:cBhvr>
                                      <p:tavLst>
                                        <p:tav tm="0">
                                          <p:val>
                                            <p:strVal val="#ppt_y-.1"/>
                                          </p:val>
                                        </p:tav>
                                        <p:tav tm="100000">
                                          <p:val>
                                            <p:strVal val="#ppt_y"/>
                                          </p:val>
                                        </p:tav>
                                      </p:tavLst>
                                    </p:anim>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76819"/>
                                        </p:tgtEl>
                                        <p:attrNameLst>
                                          <p:attrName>style.visibility</p:attrName>
                                        </p:attrNameLst>
                                      </p:cBhvr>
                                      <p:to>
                                        <p:strVal val="visible"/>
                                      </p:to>
                                    </p:set>
                                    <p:animEffect transition="in" filter="fade">
                                      <p:cBhvr>
                                        <p:cTn id="31" dur="500"/>
                                        <p:tgtEl>
                                          <p:spTgt spid="76819"/>
                                        </p:tgtEl>
                                      </p:cBhvr>
                                    </p:animEffect>
                                  </p:childTnLst>
                                </p:cTn>
                              </p:par>
                              <p:par>
                                <p:cTn id="32" presetID="47" presetClass="entr" presetSubtype="0" fill="hold" grpId="0" nodeType="withEffect">
                                  <p:stCondLst>
                                    <p:cond delay="0"/>
                                  </p:stCondLst>
                                  <p:childTnLst>
                                    <p:set>
                                      <p:cBhvr>
                                        <p:cTn id="33" dur="1" fill="hold">
                                          <p:stCondLst>
                                            <p:cond delay="0"/>
                                          </p:stCondLst>
                                        </p:cTn>
                                        <p:tgtEl>
                                          <p:spTgt spid="4130"/>
                                        </p:tgtEl>
                                        <p:attrNameLst>
                                          <p:attrName>style.visibility</p:attrName>
                                        </p:attrNameLst>
                                      </p:cBhvr>
                                      <p:to>
                                        <p:strVal val="visible"/>
                                      </p:to>
                                    </p:set>
                                    <p:animEffect transition="in" filter="fade">
                                      <p:cBhvr>
                                        <p:cTn id="34" dur="500"/>
                                        <p:tgtEl>
                                          <p:spTgt spid="4130"/>
                                        </p:tgtEl>
                                      </p:cBhvr>
                                    </p:animEffect>
                                    <p:anim calcmode="lin" valueType="num">
                                      <p:cBhvr>
                                        <p:cTn id="35" dur="500" fill="hold"/>
                                        <p:tgtEl>
                                          <p:spTgt spid="4130"/>
                                        </p:tgtEl>
                                        <p:attrNameLst>
                                          <p:attrName>ppt_x</p:attrName>
                                        </p:attrNameLst>
                                      </p:cBhvr>
                                      <p:tavLst>
                                        <p:tav tm="0">
                                          <p:val>
                                            <p:strVal val="#ppt_x"/>
                                          </p:val>
                                        </p:tav>
                                        <p:tav tm="100000">
                                          <p:val>
                                            <p:strVal val="#ppt_x"/>
                                          </p:val>
                                        </p:tav>
                                      </p:tavLst>
                                    </p:anim>
                                    <p:anim calcmode="lin" valueType="num">
                                      <p:cBhvr>
                                        <p:cTn id="36" dur="500" fill="hold"/>
                                        <p:tgtEl>
                                          <p:spTgt spid="41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8" grpId="0" animBg="1"/>
      <p:bldP spid="4129" grpId="0" animBg="1"/>
      <p:bldP spid="4130" grpId="0" animBg="1"/>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7"/>
          <p:cNvSpPr>
            <a:spLocks noGrp="1" noChangeArrowheads="1"/>
          </p:cNvSpPr>
          <p:nvPr>
            <p:ph type="title"/>
          </p:nvPr>
        </p:nvSpPr>
        <p:spPr/>
        <p:txBody>
          <a:bodyPr/>
          <a:lstStyle/>
          <a:p>
            <a:r>
              <a:rPr lang="en-US" sz="3200" dirty="0" smtClean="0"/>
              <a:t>Challenges for National Government</a:t>
            </a:r>
            <a:endParaRPr lang="en-US" dirty="0" smtClean="0"/>
          </a:p>
        </p:txBody>
      </p:sp>
      <p:cxnSp>
        <p:nvCxnSpPr>
          <p:cNvPr id="34" name="Straight Connector 33"/>
          <p:cNvCxnSpPr/>
          <p:nvPr/>
        </p:nvCxnSpPr>
        <p:spPr>
          <a:xfrm rot="5400000">
            <a:off x="900509" y="5461397"/>
            <a:ext cx="1651794" cy="1588"/>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rot="5400000">
            <a:off x="854868" y="2267744"/>
            <a:ext cx="1487488" cy="1588"/>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rot="10800000">
            <a:off x="-393700" y="3013870"/>
            <a:ext cx="4419600" cy="1588"/>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rot="10800000">
            <a:off x="-393700" y="4639470"/>
            <a:ext cx="4419600" cy="1588"/>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rot="5400000">
            <a:off x="1634727" y="3823891"/>
            <a:ext cx="1627982" cy="1588"/>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3" name="Picture 7" descr="training_p04"/>
          <p:cNvPicPr>
            <a:picLocks noChangeAspect="1" noChangeArrowheads="1"/>
          </p:cNvPicPr>
          <p:nvPr/>
        </p:nvPicPr>
        <p:blipFill>
          <a:blip r:embed="rId3" cstate="print"/>
          <a:srcRect l="18180" b="26984"/>
          <a:stretch>
            <a:fillRect/>
          </a:stretch>
        </p:blipFill>
        <p:spPr bwMode="auto">
          <a:xfrm>
            <a:off x="123825" y="4652151"/>
            <a:ext cx="1733549" cy="2005824"/>
          </a:xfrm>
          <a:prstGeom prst="rect">
            <a:avLst/>
          </a:prstGeom>
          <a:noFill/>
          <a:ln w="9525">
            <a:noFill/>
            <a:miter lim="800000"/>
            <a:headEnd/>
            <a:tailEnd/>
          </a:ln>
        </p:spPr>
      </p:pic>
      <p:pic>
        <p:nvPicPr>
          <p:cNvPr id="33" name="Picture 32" descr="MAG29950.jpg"/>
          <p:cNvPicPr>
            <a:picLocks noChangeAspect="1"/>
          </p:cNvPicPr>
          <p:nvPr/>
        </p:nvPicPr>
        <p:blipFill>
          <a:blip r:embed="rId4" cstate="print"/>
          <a:srcRect r="9455"/>
          <a:stretch>
            <a:fillRect/>
          </a:stretch>
        </p:blipFill>
        <p:spPr>
          <a:xfrm>
            <a:off x="1719995" y="1436724"/>
            <a:ext cx="2366229" cy="1563649"/>
          </a:xfrm>
          <a:prstGeom prst="rect">
            <a:avLst/>
          </a:prstGeom>
        </p:spPr>
      </p:pic>
      <p:pic>
        <p:nvPicPr>
          <p:cNvPr id="37" name="Picture 36" descr="G1.jpg"/>
          <p:cNvPicPr>
            <a:picLocks noChangeAspect="1"/>
          </p:cNvPicPr>
          <p:nvPr/>
        </p:nvPicPr>
        <p:blipFill>
          <a:blip r:embed="rId5" cstate="print"/>
          <a:srcRect l="18085" t="9120" r="34462" b="18792"/>
          <a:stretch>
            <a:fillRect/>
          </a:stretch>
        </p:blipFill>
        <p:spPr>
          <a:xfrm>
            <a:off x="133350" y="1438275"/>
            <a:ext cx="1561219" cy="1581150"/>
          </a:xfrm>
          <a:prstGeom prst="rect">
            <a:avLst/>
          </a:prstGeom>
        </p:spPr>
      </p:pic>
      <p:pic>
        <p:nvPicPr>
          <p:cNvPr id="35" name="Picture 3"/>
          <p:cNvPicPr>
            <a:picLocks noChangeAspect="1" noChangeArrowheads="1"/>
          </p:cNvPicPr>
          <p:nvPr/>
        </p:nvPicPr>
        <p:blipFill>
          <a:blip r:embed="rId6" cstate="print"/>
          <a:srcRect r="22881"/>
          <a:stretch>
            <a:fillRect/>
          </a:stretch>
        </p:blipFill>
        <p:spPr bwMode="auto">
          <a:xfrm>
            <a:off x="114299" y="3068405"/>
            <a:ext cx="1788459" cy="1551220"/>
          </a:xfrm>
          <a:prstGeom prst="rect">
            <a:avLst/>
          </a:prstGeom>
          <a:noFill/>
          <a:ln w="9525">
            <a:noFill/>
            <a:miter lim="800000"/>
            <a:headEnd/>
            <a:tailEnd/>
          </a:ln>
        </p:spPr>
      </p:pic>
      <p:pic>
        <p:nvPicPr>
          <p:cNvPr id="39" name="Picture 38" descr="F10.jpg"/>
          <p:cNvPicPr>
            <a:picLocks noChangeAspect="1"/>
          </p:cNvPicPr>
          <p:nvPr/>
        </p:nvPicPr>
        <p:blipFill>
          <a:blip r:embed="rId7" cstate="print"/>
          <a:srcRect r="8980"/>
          <a:stretch>
            <a:fillRect/>
          </a:stretch>
        </p:blipFill>
        <p:spPr>
          <a:xfrm>
            <a:off x="1885241" y="4648200"/>
            <a:ext cx="2258011" cy="1485028"/>
          </a:xfrm>
          <a:prstGeom prst="rect">
            <a:avLst/>
          </a:prstGeom>
        </p:spPr>
      </p:pic>
      <p:pic>
        <p:nvPicPr>
          <p:cNvPr id="24" name="Picture 23" descr="G5-back.jpg"/>
          <p:cNvPicPr>
            <a:picLocks noChangeAspect="1"/>
          </p:cNvPicPr>
          <p:nvPr/>
        </p:nvPicPr>
        <p:blipFill>
          <a:blip r:embed="rId8" cstate="print"/>
          <a:srcRect r="1205" b="10542"/>
          <a:stretch>
            <a:fillRect/>
          </a:stretch>
        </p:blipFill>
        <p:spPr>
          <a:xfrm>
            <a:off x="1946276" y="3042967"/>
            <a:ext cx="2159000" cy="1563958"/>
          </a:xfrm>
          <a:prstGeom prst="rect">
            <a:avLst/>
          </a:prstGeom>
        </p:spPr>
      </p:pic>
      <p:sp>
        <p:nvSpPr>
          <p:cNvPr id="20" name="Content Placeholder 2"/>
          <p:cNvSpPr txBox="1">
            <a:spLocks/>
          </p:cNvSpPr>
          <p:nvPr/>
        </p:nvSpPr>
        <p:spPr>
          <a:xfrm>
            <a:off x="4821238" y="2308225"/>
            <a:ext cx="3903662" cy="3571875"/>
          </a:xfrm>
          <a:prstGeom prst="rect">
            <a:avLst/>
          </a:prstGeom>
        </p:spPr>
        <p:txBody>
          <a:bodyPr anchor="ctr"/>
          <a:lstStyle/>
          <a:p>
            <a:pPr marL="236538" indent="-236538" defTabSz="814388">
              <a:lnSpc>
                <a:spcPct val="95000"/>
              </a:lnSpc>
              <a:spcBef>
                <a:spcPct val="50000"/>
              </a:spcBef>
              <a:spcAft>
                <a:spcPts val="600"/>
              </a:spcAft>
              <a:buSzPct val="100000"/>
              <a:buFont typeface="Arial"/>
              <a:buChar char="•"/>
              <a:defRPr/>
            </a:pPr>
            <a:r>
              <a:rPr lang="en-US" kern="0" dirty="0" smtClean="0">
                <a:solidFill>
                  <a:srgbClr val="000090"/>
                </a:solidFill>
              </a:rPr>
              <a:t>Government organizations under severe pressure to reduce costs</a:t>
            </a:r>
          </a:p>
          <a:p>
            <a:pPr marL="236538" indent="-236538" defTabSz="814388">
              <a:lnSpc>
                <a:spcPct val="95000"/>
              </a:lnSpc>
              <a:spcBef>
                <a:spcPct val="50000"/>
              </a:spcBef>
              <a:spcAft>
                <a:spcPts val="600"/>
              </a:spcAft>
              <a:buSzPct val="100000"/>
              <a:buFont typeface="Arial"/>
              <a:buChar char="•"/>
              <a:defRPr/>
            </a:pPr>
            <a:r>
              <a:rPr lang="en-US" kern="0" dirty="0" smtClean="0">
                <a:solidFill>
                  <a:srgbClr val="000090"/>
                </a:solidFill>
              </a:rPr>
              <a:t>Expected to provide constituents with a variety of services while streamlining processes</a:t>
            </a:r>
          </a:p>
          <a:p>
            <a:pPr marL="236538" indent="-236538" algn="l" defTabSz="814388" eaLnBrk="1" hangingPunct="1">
              <a:lnSpc>
                <a:spcPct val="95000"/>
              </a:lnSpc>
              <a:spcBef>
                <a:spcPct val="50000"/>
              </a:spcBef>
              <a:spcAft>
                <a:spcPts val="600"/>
              </a:spcAft>
              <a:buSzPct val="100000"/>
              <a:buFont typeface="Arial"/>
              <a:buChar char="•"/>
              <a:defRPr/>
            </a:pPr>
            <a:r>
              <a:rPr lang="en-US" kern="0" dirty="0" smtClean="0">
                <a:solidFill>
                  <a:srgbClr val="000090"/>
                </a:solidFill>
              </a:rPr>
              <a:t>Need to provide secure applications, communications and information to geographically dispersed workforce</a:t>
            </a:r>
          </a:p>
          <a:p>
            <a:pPr marL="236538" indent="-236538" algn="l" defTabSz="814388" eaLnBrk="1" hangingPunct="1">
              <a:lnSpc>
                <a:spcPct val="95000"/>
              </a:lnSpc>
              <a:spcBef>
                <a:spcPct val="50000"/>
              </a:spcBef>
              <a:spcAft>
                <a:spcPts val="600"/>
              </a:spcAft>
              <a:buSzPct val="100000"/>
              <a:buFont typeface="Arial"/>
              <a:buChar char="•"/>
              <a:defRPr/>
            </a:pPr>
            <a:r>
              <a:rPr lang="en-US" kern="0" dirty="0" smtClean="0">
                <a:solidFill>
                  <a:srgbClr val="000090"/>
                </a:solidFill>
              </a:rPr>
              <a:t>Need to ensure critical infrastructure projection and continuity of government during planned and unplanned events</a:t>
            </a:r>
          </a:p>
        </p:txBody>
      </p:sp>
      <p:sp>
        <p:nvSpPr>
          <p:cNvPr id="21" name="Rectangle 20"/>
          <p:cNvSpPr/>
          <p:nvPr/>
        </p:nvSpPr>
        <p:spPr>
          <a:xfrm>
            <a:off x="-787400" y="3009900"/>
            <a:ext cx="5029200" cy="3848100"/>
          </a:xfrm>
          <a:prstGeom prst="rect">
            <a:avLst/>
          </a:prstGeom>
          <a:solidFill>
            <a:schemeClr val="bg1">
              <a:alpha val="8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p:cNvCxnSpPr/>
          <p:nvPr/>
        </p:nvCxnSpPr>
        <p:spPr>
          <a:xfrm rot="5400000">
            <a:off x="1005284" y="5356622"/>
            <a:ext cx="1651794" cy="1588"/>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702" y="101598"/>
            <a:ext cx="8588861" cy="838200"/>
          </a:xfrm>
        </p:spPr>
        <p:txBody>
          <a:bodyPr/>
          <a:lstStyle/>
          <a:p>
            <a:r>
              <a:rPr lang="en-US" spc="-100" dirty="0" smtClean="0">
                <a:gradFill>
                  <a:gsLst>
                    <a:gs pos="0">
                      <a:schemeClr val="tx1"/>
                    </a:gs>
                    <a:gs pos="44000">
                      <a:srgbClr val="01BBBB"/>
                    </a:gs>
                    <a:gs pos="100000">
                      <a:schemeClr val="accent4"/>
                    </a:gs>
                  </a:gsLst>
                  <a:lin ang="4800000" scaled="0"/>
                </a:gradFill>
              </a:rPr>
              <a:t>Cisco VXI TCO Customer Examples</a:t>
            </a:r>
            <a:endParaRPr lang="en-US" spc="-100" dirty="0">
              <a:gradFill>
                <a:gsLst>
                  <a:gs pos="0">
                    <a:schemeClr val="tx1"/>
                  </a:gs>
                  <a:gs pos="44000">
                    <a:srgbClr val="01BBBB"/>
                  </a:gs>
                  <a:gs pos="100000">
                    <a:schemeClr val="accent4"/>
                  </a:gs>
                </a:gsLst>
                <a:lin ang="4800000" scaled="0"/>
              </a:gradFill>
            </a:endParaRPr>
          </a:p>
        </p:txBody>
      </p:sp>
      <p:sp>
        <p:nvSpPr>
          <p:cNvPr id="9" name="Rounded Rectangle 8"/>
          <p:cNvSpPr/>
          <p:nvPr/>
        </p:nvSpPr>
        <p:spPr>
          <a:xfrm>
            <a:off x="4378045" y="1371600"/>
            <a:ext cx="1752600" cy="838200"/>
          </a:xfrm>
          <a:prstGeom prst="roundRect">
            <a:avLst/>
          </a:prstGeom>
          <a:solidFill>
            <a:schemeClr val="accent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600" b="1" dirty="0" smtClean="0">
                <a:solidFill>
                  <a:srgbClr val="FFFFFF"/>
                </a:solidFill>
              </a:rPr>
              <a:t>Healthcare</a:t>
            </a:r>
            <a:endParaRPr lang="en-US" sz="1600" b="1" dirty="0">
              <a:solidFill>
                <a:srgbClr val="FFFFFF"/>
              </a:solidFill>
            </a:endParaRPr>
          </a:p>
        </p:txBody>
      </p:sp>
      <p:sp>
        <p:nvSpPr>
          <p:cNvPr id="10" name="Rounded Rectangle 9"/>
          <p:cNvSpPr/>
          <p:nvPr/>
        </p:nvSpPr>
        <p:spPr>
          <a:xfrm>
            <a:off x="4378045" y="2667000"/>
            <a:ext cx="1752600" cy="838200"/>
          </a:xfrm>
          <a:prstGeom prst="roundRect">
            <a:avLst/>
          </a:prstGeom>
          <a:solidFill>
            <a:schemeClr val="accent1">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600" b="1" dirty="0" smtClean="0">
                <a:solidFill>
                  <a:srgbClr val="FFFFFF"/>
                </a:solidFill>
              </a:rPr>
              <a:t>University</a:t>
            </a:r>
            <a:endParaRPr lang="en-US" sz="1600" b="1" dirty="0">
              <a:solidFill>
                <a:srgbClr val="FFFFFF"/>
              </a:solidFill>
            </a:endParaRPr>
          </a:p>
        </p:txBody>
      </p:sp>
      <p:sp>
        <p:nvSpPr>
          <p:cNvPr id="11" name="Rounded Rectangle 10"/>
          <p:cNvSpPr/>
          <p:nvPr/>
        </p:nvSpPr>
        <p:spPr>
          <a:xfrm>
            <a:off x="4378045" y="4038600"/>
            <a:ext cx="1752600" cy="838200"/>
          </a:xfrm>
          <a:prstGeom prst="roundRect">
            <a:avLst/>
          </a:prstGeom>
          <a:solidFill>
            <a:schemeClr val="accent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600" b="1" dirty="0" smtClean="0">
                <a:solidFill>
                  <a:srgbClr val="FFFFFF"/>
                </a:solidFill>
              </a:rPr>
              <a:t>Financial</a:t>
            </a:r>
            <a:endParaRPr lang="en-US" sz="1600" b="1" dirty="0">
              <a:solidFill>
                <a:srgbClr val="FFFFFF"/>
              </a:solidFill>
            </a:endParaRPr>
          </a:p>
        </p:txBody>
      </p:sp>
      <p:sp>
        <p:nvSpPr>
          <p:cNvPr id="13" name="Text Placeholder 2"/>
          <p:cNvSpPr txBox="1">
            <a:spLocks/>
          </p:cNvSpPr>
          <p:nvPr/>
        </p:nvSpPr>
        <p:spPr>
          <a:xfrm>
            <a:off x="6206844" y="1371600"/>
            <a:ext cx="3048001" cy="914400"/>
          </a:xfrm>
          <a:prstGeom prst="rect">
            <a:avLst/>
          </a:prstGeom>
        </p:spPr>
        <p:txBody>
          <a:bodyPr/>
          <a:lstStyle/>
          <a:p>
            <a:pPr marL="166688" indent="-166688">
              <a:lnSpc>
                <a:spcPct val="95000"/>
              </a:lnSpc>
              <a:spcBef>
                <a:spcPts val="1440"/>
              </a:spcBef>
              <a:buClr>
                <a:srgbClr val="FFFFFF">
                  <a:lumMod val="65000"/>
                </a:srgbClr>
              </a:buClr>
              <a:buSzPct val="90000"/>
              <a:buFont typeface="Arial" pitchFamily="34" charset="0"/>
              <a:buChar char="•"/>
              <a:defRPr/>
            </a:pPr>
            <a:r>
              <a:rPr lang="en-US" sz="1600" dirty="0" smtClean="0"/>
              <a:t>3,000 users Windows XP</a:t>
            </a:r>
            <a:endParaRPr lang="en-US" sz="1600" dirty="0"/>
          </a:p>
          <a:p>
            <a:pPr marL="166688" indent="-166688">
              <a:lnSpc>
                <a:spcPct val="95000"/>
              </a:lnSpc>
              <a:spcBef>
                <a:spcPts val="1440"/>
              </a:spcBef>
              <a:buClr>
                <a:srgbClr val="FFFFFF">
                  <a:lumMod val="65000"/>
                </a:srgbClr>
              </a:buClr>
              <a:buSzPct val="90000"/>
              <a:buFont typeface="Arial" pitchFamily="34" charset="0"/>
              <a:buChar char="•"/>
              <a:defRPr/>
            </a:pPr>
            <a:r>
              <a:rPr lang="en-US" sz="1600" dirty="0" smtClean="0"/>
              <a:t>5 year savings 32%</a:t>
            </a:r>
            <a:endParaRPr lang="en-US" sz="1600" dirty="0"/>
          </a:p>
        </p:txBody>
      </p:sp>
      <p:sp>
        <p:nvSpPr>
          <p:cNvPr id="14" name="Text Placeholder 2"/>
          <p:cNvSpPr txBox="1">
            <a:spLocks/>
          </p:cNvSpPr>
          <p:nvPr/>
        </p:nvSpPr>
        <p:spPr>
          <a:xfrm>
            <a:off x="6206844" y="2667000"/>
            <a:ext cx="3048001" cy="914400"/>
          </a:xfrm>
          <a:prstGeom prst="rect">
            <a:avLst/>
          </a:prstGeom>
        </p:spPr>
        <p:txBody>
          <a:bodyPr/>
          <a:lstStyle/>
          <a:p>
            <a:pPr marL="166688" indent="-166688">
              <a:lnSpc>
                <a:spcPct val="95000"/>
              </a:lnSpc>
              <a:spcBef>
                <a:spcPts val="1440"/>
              </a:spcBef>
              <a:buClr>
                <a:srgbClr val="FFFFFF">
                  <a:lumMod val="65000"/>
                </a:srgbClr>
              </a:buClr>
              <a:buSzPct val="90000"/>
              <a:buFont typeface="Arial" pitchFamily="34" charset="0"/>
              <a:buChar char="•"/>
              <a:defRPr/>
            </a:pPr>
            <a:r>
              <a:rPr lang="en-US" sz="1600" dirty="0" smtClean="0"/>
              <a:t>3,750 users Windows 7</a:t>
            </a:r>
          </a:p>
          <a:p>
            <a:pPr marL="166688" indent="-166688">
              <a:lnSpc>
                <a:spcPct val="95000"/>
              </a:lnSpc>
              <a:spcBef>
                <a:spcPts val="1440"/>
              </a:spcBef>
              <a:buClr>
                <a:srgbClr val="FFFFFF">
                  <a:lumMod val="65000"/>
                </a:srgbClr>
              </a:buClr>
              <a:buSzPct val="90000"/>
              <a:buFont typeface="Arial" pitchFamily="34" charset="0"/>
              <a:buChar char="•"/>
              <a:defRPr/>
            </a:pPr>
            <a:r>
              <a:rPr lang="en-US" sz="1600" dirty="0" smtClean="0"/>
              <a:t>5 year saving 18%</a:t>
            </a:r>
          </a:p>
          <a:p>
            <a:pPr marL="166688" indent="-166688">
              <a:lnSpc>
                <a:spcPct val="95000"/>
              </a:lnSpc>
              <a:spcBef>
                <a:spcPts val="1440"/>
              </a:spcBef>
              <a:buClr>
                <a:srgbClr val="FFFFFF">
                  <a:lumMod val="65000"/>
                </a:srgbClr>
              </a:buClr>
              <a:buSzPct val="90000"/>
              <a:buFont typeface="Arial" pitchFamily="34" charset="0"/>
              <a:buChar char="•"/>
              <a:defRPr/>
            </a:pPr>
            <a:endParaRPr lang="en-US" sz="1600" dirty="0"/>
          </a:p>
        </p:txBody>
      </p:sp>
      <p:sp>
        <p:nvSpPr>
          <p:cNvPr id="15" name="Text Placeholder 2"/>
          <p:cNvSpPr txBox="1">
            <a:spLocks/>
          </p:cNvSpPr>
          <p:nvPr/>
        </p:nvSpPr>
        <p:spPr>
          <a:xfrm>
            <a:off x="6206844" y="3810000"/>
            <a:ext cx="3048001" cy="914400"/>
          </a:xfrm>
          <a:prstGeom prst="rect">
            <a:avLst/>
          </a:prstGeom>
        </p:spPr>
        <p:txBody>
          <a:bodyPr/>
          <a:lstStyle/>
          <a:p>
            <a:pPr marL="166688" indent="-166688">
              <a:spcBef>
                <a:spcPts val="1440"/>
              </a:spcBef>
              <a:buClr>
                <a:srgbClr val="FFFFFF">
                  <a:lumMod val="65000"/>
                </a:srgbClr>
              </a:buClr>
              <a:buSzPct val="90000"/>
              <a:buFont typeface="Arial" pitchFamily="34" charset="0"/>
              <a:buChar char="•"/>
              <a:defRPr/>
            </a:pPr>
            <a:r>
              <a:rPr lang="en-US" sz="1600" dirty="0" smtClean="0"/>
              <a:t>3,000 users Windows 7</a:t>
            </a:r>
          </a:p>
          <a:p>
            <a:pPr marL="166688" indent="-166688">
              <a:spcBef>
                <a:spcPts val="1440"/>
              </a:spcBef>
              <a:buClr>
                <a:srgbClr val="FFFFFF">
                  <a:lumMod val="65000"/>
                </a:srgbClr>
              </a:buClr>
              <a:buSzPct val="90000"/>
              <a:buFont typeface="Arial" pitchFamily="34" charset="0"/>
              <a:buChar char="•"/>
              <a:defRPr/>
            </a:pPr>
            <a:r>
              <a:rPr lang="en-US" sz="1600" dirty="0" smtClean="0"/>
              <a:t>6 year savings 24%</a:t>
            </a:r>
          </a:p>
          <a:p>
            <a:pPr marL="166688" indent="-166688">
              <a:spcBef>
                <a:spcPts val="1440"/>
              </a:spcBef>
              <a:buClr>
                <a:srgbClr val="FFFFFF">
                  <a:lumMod val="65000"/>
                </a:srgbClr>
              </a:buClr>
              <a:buSzPct val="90000"/>
              <a:buFont typeface="Arial" pitchFamily="34" charset="0"/>
              <a:buChar char="•"/>
              <a:defRPr/>
            </a:pPr>
            <a:r>
              <a:rPr lang="en-US" sz="1600" dirty="0" smtClean="0"/>
              <a:t>Saves $1,000 per user per year</a:t>
            </a:r>
            <a:endParaRPr lang="en-US" sz="1600" dirty="0"/>
          </a:p>
        </p:txBody>
      </p:sp>
      <p:sp>
        <p:nvSpPr>
          <p:cNvPr id="16" name="Text Placeholder 2"/>
          <p:cNvSpPr txBox="1">
            <a:spLocks/>
          </p:cNvSpPr>
          <p:nvPr/>
        </p:nvSpPr>
        <p:spPr>
          <a:xfrm>
            <a:off x="6206844" y="5486400"/>
            <a:ext cx="3048001" cy="914400"/>
          </a:xfrm>
          <a:prstGeom prst="rect">
            <a:avLst/>
          </a:prstGeom>
        </p:spPr>
        <p:txBody>
          <a:bodyPr/>
          <a:lstStyle/>
          <a:p>
            <a:pPr marL="166688" indent="-166688">
              <a:lnSpc>
                <a:spcPct val="95000"/>
              </a:lnSpc>
              <a:spcBef>
                <a:spcPts val="1440"/>
              </a:spcBef>
              <a:buClr>
                <a:srgbClr val="FFFFFF">
                  <a:lumMod val="65000"/>
                </a:srgbClr>
              </a:buClr>
              <a:buSzPct val="90000"/>
              <a:buFont typeface="Arial" pitchFamily="34" charset="0"/>
              <a:buChar char="•"/>
              <a:defRPr/>
            </a:pPr>
            <a:r>
              <a:rPr lang="en-US" sz="1600" dirty="0" smtClean="0">
                <a:solidFill>
                  <a:srgbClr val="FFFFFF"/>
                </a:solidFill>
              </a:rPr>
              <a:t>1,200 users Windows 7</a:t>
            </a:r>
          </a:p>
          <a:p>
            <a:pPr marL="166688" indent="-166688">
              <a:lnSpc>
                <a:spcPct val="95000"/>
              </a:lnSpc>
              <a:spcBef>
                <a:spcPts val="1440"/>
              </a:spcBef>
              <a:buClr>
                <a:srgbClr val="FFFFFF">
                  <a:lumMod val="65000"/>
                </a:srgbClr>
              </a:buClr>
              <a:buSzPct val="90000"/>
              <a:buFont typeface="Arial" pitchFamily="34" charset="0"/>
              <a:buChar char="•"/>
              <a:defRPr/>
            </a:pPr>
            <a:r>
              <a:rPr lang="en-US" sz="1600" dirty="0" smtClean="0">
                <a:solidFill>
                  <a:srgbClr val="FFFFFF"/>
                </a:solidFill>
              </a:rPr>
              <a:t>5 year savings 22%</a:t>
            </a:r>
            <a:endParaRPr lang="en-US" sz="1600" dirty="0">
              <a:solidFill>
                <a:srgbClr val="FFFFFF"/>
              </a:solidFill>
            </a:endParaRPr>
          </a:p>
        </p:txBody>
      </p:sp>
      <p:cxnSp>
        <p:nvCxnSpPr>
          <p:cNvPr id="18" name="Straight Connector 17"/>
          <p:cNvCxnSpPr/>
          <p:nvPr/>
        </p:nvCxnSpPr>
        <p:spPr>
          <a:xfrm>
            <a:off x="4454245" y="5256212"/>
            <a:ext cx="44958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454245" y="3733800"/>
            <a:ext cx="44958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454245" y="2436812"/>
            <a:ext cx="44958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a:off x="4378045" y="5410200"/>
            <a:ext cx="1752600" cy="838200"/>
          </a:xfrm>
          <a:prstGeom prst="roundRect">
            <a:avLst/>
          </a:prstGeom>
          <a:solidFill>
            <a:schemeClr val="accent1">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600" b="1" dirty="0" smtClean="0">
                <a:solidFill>
                  <a:srgbClr val="FFFFFF"/>
                </a:solidFill>
              </a:rPr>
              <a:t>Government</a:t>
            </a:r>
            <a:endParaRPr lang="en-US" sz="1600" b="1" dirty="0">
              <a:solidFill>
                <a:srgbClr val="FFFFFF"/>
              </a:solidFill>
            </a:endParaRPr>
          </a:p>
        </p:txBody>
      </p:sp>
      <p:graphicFrame>
        <p:nvGraphicFramePr>
          <p:cNvPr id="28" name="Chart 27"/>
          <p:cNvGraphicFramePr/>
          <p:nvPr/>
        </p:nvGraphicFramePr>
        <p:xfrm>
          <a:off x="228600" y="1295400"/>
          <a:ext cx="3733800" cy="5257800"/>
        </p:xfrm>
        <a:graphic>
          <a:graphicData uri="http://schemas.openxmlformats.org/drawingml/2006/chart">
            <c:chart xmlns:c="http://schemas.openxmlformats.org/drawingml/2006/chart" xmlns:r="http://schemas.openxmlformats.org/officeDocument/2006/relationships" r:id="rId3"/>
          </a:graphicData>
        </a:graphic>
      </p:graphicFrame>
      <p:sp>
        <p:nvSpPr>
          <p:cNvPr id="30" name="TextBox 29"/>
          <p:cNvSpPr txBox="1"/>
          <p:nvPr/>
        </p:nvSpPr>
        <p:spPr>
          <a:xfrm>
            <a:off x="3531205" y="3886200"/>
            <a:ext cx="990600" cy="600164"/>
          </a:xfrm>
          <a:prstGeom prst="rect">
            <a:avLst/>
          </a:prstGeom>
          <a:noFill/>
        </p:spPr>
        <p:txBody>
          <a:bodyPr wrap="square" rtlCol="0">
            <a:spAutoFit/>
          </a:bodyPr>
          <a:lstStyle/>
          <a:p>
            <a:r>
              <a:rPr lang="en-US" sz="1100" dirty="0" smtClean="0">
                <a:solidFill>
                  <a:schemeClr val="bg1"/>
                </a:solidFill>
              </a:rPr>
              <a:t>Desktop Support </a:t>
            </a:r>
          </a:p>
          <a:p>
            <a:r>
              <a:rPr lang="en-US" sz="1100" dirty="0" smtClean="0">
                <a:solidFill>
                  <a:schemeClr val="bg1"/>
                </a:solidFill>
              </a:rPr>
              <a:t>– 37%</a:t>
            </a:r>
            <a:endParaRPr lang="en-US" sz="1100" dirty="0">
              <a:solidFill>
                <a:schemeClr val="bg1"/>
              </a:solidFill>
            </a:endParaRPr>
          </a:p>
        </p:txBody>
      </p:sp>
      <p:sp>
        <p:nvSpPr>
          <p:cNvPr id="31" name="TextBox 1"/>
          <p:cNvSpPr txBox="1"/>
          <p:nvPr/>
        </p:nvSpPr>
        <p:spPr>
          <a:xfrm>
            <a:off x="3531205" y="2781300"/>
            <a:ext cx="914400" cy="4572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smtClean="0">
                <a:solidFill>
                  <a:schemeClr val="bg1"/>
                </a:solidFill>
              </a:rPr>
              <a:t>Power</a:t>
            </a:r>
          </a:p>
          <a:p>
            <a:r>
              <a:rPr lang="en-US" dirty="0" smtClean="0">
                <a:solidFill>
                  <a:schemeClr val="bg1"/>
                </a:solidFill>
              </a:rPr>
              <a:t>-73%</a:t>
            </a:r>
            <a:endParaRPr lang="en-US" sz="1100" dirty="0" smtClean="0">
              <a:solidFill>
                <a:schemeClr val="bg1"/>
              </a:solidFill>
            </a:endParaRPr>
          </a:p>
          <a:p>
            <a:endParaRPr lang="en-US" sz="1100" dirty="0">
              <a:solidFill>
                <a:schemeClr val="bg1"/>
              </a:solidFill>
            </a:endParaRPr>
          </a:p>
        </p:txBody>
      </p:sp>
      <p:cxnSp>
        <p:nvCxnSpPr>
          <p:cNvPr id="33" name="Straight Arrow Connector 32"/>
          <p:cNvCxnSpPr/>
          <p:nvPr/>
        </p:nvCxnSpPr>
        <p:spPr>
          <a:xfrm>
            <a:off x="1752600" y="1905000"/>
            <a:ext cx="762000" cy="457200"/>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sp>
        <p:nvSpPr>
          <p:cNvPr id="34" name="TextBox 33"/>
          <p:cNvSpPr txBox="1"/>
          <p:nvPr/>
        </p:nvSpPr>
        <p:spPr>
          <a:xfrm>
            <a:off x="2209800" y="1600200"/>
            <a:ext cx="1556901" cy="646331"/>
          </a:xfrm>
          <a:prstGeom prst="rect">
            <a:avLst/>
          </a:prstGeom>
          <a:noFill/>
        </p:spPr>
        <p:txBody>
          <a:bodyPr wrap="none" rtlCol="0">
            <a:spAutoFit/>
          </a:bodyPr>
          <a:lstStyle/>
          <a:p>
            <a:r>
              <a:rPr lang="en-US" dirty="0" smtClean="0">
                <a:solidFill>
                  <a:schemeClr val="tx2"/>
                </a:solidFill>
              </a:rPr>
              <a:t>Total Savings</a:t>
            </a:r>
          </a:p>
          <a:p>
            <a:r>
              <a:rPr lang="en-US" dirty="0" smtClean="0">
                <a:solidFill>
                  <a:schemeClr val="tx2"/>
                </a:solidFill>
              </a:rPr>
              <a:t>16%</a:t>
            </a:r>
            <a:endParaRPr lang="en-US" dirty="0">
              <a:solidFill>
                <a:schemeClr val="tx2"/>
              </a:solidFill>
            </a:endParaRPr>
          </a:p>
        </p:txBody>
      </p:sp>
      <p:sp>
        <p:nvSpPr>
          <p:cNvPr id="35" name="TextBox 34"/>
          <p:cNvSpPr txBox="1"/>
          <p:nvPr/>
        </p:nvSpPr>
        <p:spPr>
          <a:xfrm>
            <a:off x="762000" y="1143000"/>
            <a:ext cx="2667000" cy="369332"/>
          </a:xfrm>
          <a:prstGeom prst="rect">
            <a:avLst/>
          </a:prstGeom>
          <a:noFill/>
        </p:spPr>
        <p:txBody>
          <a:bodyPr wrap="square" rtlCol="0">
            <a:spAutoFit/>
          </a:bodyPr>
          <a:lstStyle/>
          <a:p>
            <a:pPr algn="ctr"/>
            <a:r>
              <a:rPr lang="en-US" b="1" dirty="0" smtClean="0">
                <a:solidFill>
                  <a:srgbClr val="0096D6"/>
                </a:solidFill>
              </a:rPr>
              <a:t>5 Year Desktop </a:t>
            </a:r>
            <a:r>
              <a:rPr lang="en-US" b="1" dirty="0">
                <a:solidFill>
                  <a:srgbClr val="0096D6"/>
                </a:solidFill>
              </a:rPr>
              <a:t>TCO</a:t>
            </a:r>
          </a:p>
        </p:txBody>
      </p:sp>
      <p:sp>
        <p:nvSpPr>
          <p:cNvPr id="21" name="TextBox 20"/>
          <p:cNvSpPr txBox="1"/>
          <p:nvPr/>
        </p:nvSpPr>
        <p:spPr>
          <a:xfrm>
            <a:off x="3531205" y="3222048"/>
            <a:ext cx="859531" cy="430887"/>
          </a:xfrm>
          <a:prstGeom prst="rect">
            <a:avLst/>
          </a:prstGeom>
          <a:noFill/>
        </p:spPr>
        <p:txBody>
          <a:bodyPr wrap="none" rtlCol="0">
            <a:spAutoFit/>
          </a:bodyPr>
          <a:lstStyle/>
          <a:p>
            <a:r>
              <a:rPr lang="en-US" sz="1100" dirty="0" smtClean="0">
                <a:solidFill>
                  <a:schemeClr val="bg1"/>
                </a:solidFill>
              </a:rPr>
              <a:t>Client H/W</a:t>
            </a:r>
          </a:p>
          <a:p>
            <a:r>
              <a:rPr lang="en-US" sz="1100" dirty="0" smtClean="0">
                <a:solidFill>
                  <a:schemeClr val="bg1"/>
                </a:solidFill>
              </a:rPr>
              <a:t>-46%</a:t>
            </a:r>
            <a:endParaRPr lang="en-US" sz="1100" dirty="0">
              <a:solidFill>
                <a:schemeClr val="bg1"/>
              </a:solidFill>
            </a:endParaRPr>
          </a:p>
        </p:txBody>
      </p:sp>
      <p:sp>
        <p:nvSpPr>
          <p:cNvPr id="22" name="Left Brace 21"/>
          <p:cNvSpPr/>
          <p:nvPr/>
        </p:nvSpPr>
        <p:spPr>
          <a:xfrm>
            <a:off x="3459481" y="2809009"/>
            <a:ext cx="140969" cy="36021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Left Brace 23"/>
          <p:cNvSpPr/>
          <p:nvPr/>
        </p:nvSpPr>
        <p:spPr>
          <a:xfrm>
            <a:off x="3449956" y="3237634"/>
            <a:ext cx="140969" cy="36021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Left Brace 24"/>
          <p:cNvSpPr/>
          <p:nvPr/>
        </p:nvSpPr>
        <p:spPr>
          <a:xfrm>
            <a:off x="3440431" y="3920836"/>
            <a:ext cx="179070" cy="51781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up)">
                                      <p:cBhvr>
                                        <p:cTn id="10" dur="500"/>
                                        <p:tgtEl>
                                          <p:spTgt spid="14"/>
                                        </p:tgtEl>
                                      </p:cBhvr>
                                    </p:animEffect>
                                  </p:childTnLst>
                                </p:cTn>
                              </p:par>
                              <p:par>
                                <p:cTn id="11" presetID="22" presetClass="entr" presetSubtype="1"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up)">
                                      <p:cBhvr>
                                        <p:cTn id="13" dur="500"/>
                                        <p:tgtEl>
                                          <p:spTgt spid="20"/>
                                        </p:tgtEl>
                                      </p:cBhvr>
                                    </p:animEffect>
                                  </p:childTnLst>
                                </p:cTn>
                              </p:par>
                            </p:childTnLst>
                          </p:cTn>
                        </p:par>
                        <p:par>
                          <p:cTn id="14" fill="hold">
                            <p:stCondLst>
                              <p:cond delay="500"/>
                            </p:stCondLst>
                            <p:childTnLst>
                              <p:par>
                                <p:cTn id="15" presetID="22" presetClass="entr" presetSubtype="4"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500"/>
                                        <p:tgtEl>
                                          <p:spTgt spid="19"/>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up)">
                                      <p:cBhvr>
                                        <p:cTn id="20" dur="500"/>
                                        <p:tgtEl>
                                          <p:spTgt spid="11"/>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up)">
                                      <p:cBhvr>
                                        <p:cTn id="23" dur="500"/>
                                        <p:tgtEl>
                                          <p:spTgt spid="15"/>
                                        </p:tgtEl>
                                      </p:cBhvr>
                                    </p:animEffect>
                                  </p:childTnLst>
                                </p:cTn>
                              </p:par>
                            </p:childTnLst>
                          </p:cTn>
                        </p:par>
                        <p:par>
                          <p:cTn id="24" fill="hold">
                            <p:stCondLst>
                              <p:cond delay="1000"/>
                            </p:stCondLst>
                            <p:childTnLst>
                              <p:par>
                                <p:cTn id="25" presetID="22" presetClass="entr" presetSubtype="1"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up)">
                                      <p:cBhvr>
                                        <p:cTn id="27" dur="500"/>
                                        <p:tgtEl>
                                          <p:spTgt spid="18"/>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childTnLst>
                          </p:cTn>
                        </p:par>
                        <p:par>
                          <p:cTn id="31" fill="hold">
                            <p:stCondLst>
                              <p:cond delay="1500"/>
                            </p:stCondLst>
                            <p:childTnLst>
                              <p:par>
                                <p:cTn id="32" presetID="22" presetClass="entr" presetSubtype="1"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wipe(up)">
                                      <p:cBhvr>
                                        <p:cTn id="3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4" grpId="0"/>
      <p:bldP spid="15" grpId="0"/>
      <p:bldP spid="16" grpId="0"/>
      <p:bldP spid="2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Resources</a:t>
            </a:r>
            <a:endParaRPr lang="en-US" dirty="0"/>
          </a:p>
        </p:txBody>
      </p:sp>
      <p:pic>
        <p:nvPicPr>
          <p:cNvPr id="5122" name="Picture 2"/>
          <p:cNvPicPr>
            <a:picLocks noChangeAspect="1" noChangeArrowheads="1"/>
          </p:cNvPicPr>
          <p:nvPr/>
        </p:nvPicPr>
        <p:blipFill>
          <a:blip r:embed="rId2"/>
          <a:srcRect/>
          <a:stretch>
            <a:fillRect/>
          </a:stretch>
        </p:blipFill>
        <p:spPr bwMode="auto">
          <a:xfrm>
            <a:off x="478971" y="3298372"/>
            <a:ext cx="4803148" cy="3292158"/>
          </a:xfrm>
          <a:prstGeom prst="rect">
            <a:avLst/>
          </a:prstGeom>
          <a:noFill/>
          <a:ln w="9525">
            <a:noFill/>
            <a:miter lim="800000"/>
            <a:headEnd/>
            <a:tailEnd/>
          </a:ln>
          <a:effectLst>
            <a:outerShdw blurRad="228600" dist="38100" dir="16920000">
              <a:srgbClr val="000000">
                <a:alpha val="30000"/>
              </a:srgbClr>
            </a:outerShdw>
            <a:reflection stA="27000" endPos="15000" dist="25400" dir="5400000" sy="-100000" algn="bl" rotWithShape="0"/>
          </a:effectLst>
        </p:spPr>
      </p:pic>
      <p:sp>
        <p:nvSpPr>
          <p:cNvPr id="5" name="Rectangle 4"/>
          <p:cNvSpPr/>
          <p:nvPr/>
        </p:nvSpPr>
        <p:spPr>
          <a:xfrm>
            <a:off x="762000" y="1371600"/>
            <a:ext cx="8686800" cy="1615827"/>
          </a:xfrm>
          <a:prstGeom prst="rect">
            <a:avLst/>
          </a:prstGeom>
        </p:spPr>
        <p:txBody>
          <a:bodyPr wrap="square">
            <a:spAutoFit/>
          </a:bodyPr>
          <a:lstStyle/>
          <a:p>
            <a:pPr>
              <a:lnSpc>
                <a:spcPct val="150000"/>
              </a:lnSpc>
              <a:spcAft>
                <a:spcPts val="600"/>
              </a:spcAft>
            </a:pPr>
            <a:r>
              <a:rPr lang="en-US" sz="1400" b="1" dirty="0" smtClean="0"/>
              <a:t>Blog:  </a:t>
            </a:r>
            <a:r>
              <a:rPr lang="en-US" sz="1400" dirty="0" smtClean="0"/>
              <a:t>blogs.cisco.com/government</a:t>
            </a:r>
          </a:p>
          <a:p>
            <a:pPr>
              <a:lnSpc>
                <a:spcPct val="150000"/>
              </a:lnSpc>
              <a:spcAft>
                <a:spcPts val="600"/>
              </a:spcAft>
            </a:pPr>
            <a:r>
              <a:rPr lang="en-US" sz="1400" b="1" dirty="0" smtClean="0"/>
              <a:t>Twitter:  </a:t>
            </a:r>
            <a:r>
              <a:rPr lang="en-US" sz="1400" dirty="0" smtClean="0"/>
              <a:t>@</a:t>
            </a:r>
            <a:r>
              <a:rPr lang="en-US" sz="1400" dirty="0" err="1" smtClean="0"/>
              <a:t>CiscoGovt</a:t>
            </a:r>
            <a:endParaRPr lang="en-US" sz="1400" dirty="0" smtClean="0"/>
          </a:p>
          <a:p>
            <a:pPr>
              <a:lnSpc>
                <a:spcPct val="150000"/>
              </a:lnSpc>
              <a:spcAft>
                <a:spcPts val="600"/>
              </a:spcAft>
            </a:pPr>
            <a:r>
              <a:rPr lang="en-US" sz="1400" b="1" dirty="0" smtClean="0"/>
              <a:t>Public Sector Customer Connection: </a:t>
            </a:r>
            <a:r>
              <a:rPr lang="en-US" sz="1200" dirty="0" smtClean="0">
                <a:hlinkClick r:id="rId3"/>
              </a:rPr>
              <a:t>https://communities.cisco.com/community/usergroups/publicsector</a:t>
            </a:r>
            <a:endParaRPr lang="en-US" sz="1200" dirty="0" smtClean="0"/>
          </a:p>
          <a:p>
            <a:pPr>
              <a:lnSpc>
                <a:spcPct val="150000"/>
              </a:lnSpc>
              <a:spcAft>
                <a:spcPts val="600"/>
              </a:spcAft>
            </a:pPr>
            <a:r>
              <a:rPr lang="en-US" sz="1400" b="1" dirty="0" smtClean="0"/>
              <a:t>Cisco.com:  </a:t>
            </a:r>
            <a:r>
              <a:rPr lang="en-US" sz="1400" dirty="0" smtClean="0">
                <a:hlinkClick r:id="rId4"/>
              </a:rPr>
              <a:t>www.cisco.com/go/government</a:t>
            </a:r>
            <a:r>
              <a:rPr lang="en-US" sz="1400" dirty="0" smtClean="0"/>
              <a:t>, </a:t>
            </a:r>
            <a:r>
              <a:rPr lang="en-US" sz="1400" dirty="0" smtClean="0">
                <a:hlinkClick r:id="rId5"/>
              </a:rPr>
              <a:t>www.cisco.com/go/vxi</a:t>
            </a:r>
            <a:r>
              <a:rPr lang="en-US" sz="1400" dirty="0" smtClean="0"/>
              <a:t> and www.cisco.com/go/designzone</a:t>
            </a:r>
            <a:endParaRPr lang="en-US" sz="1400" dirty="0"/>
          </a:p>
        </p:txBody>
      </p:sp>
      <p:pic>
        <p:nvPicPr>
          <p:cNvPr id="6" name="Picture 5" descr="Blogger.png"/>
          <p:cNvPicPr>
            <a:picLocks noChangeAspect="1"/>
          </p:cNvPicPr>
          <p:nvPr/>
        </p:nvPicPr>
        <p:blipFill>
          <a:blip r:embed="rId6" cstate="print"/>
          <a:stretch>
            <a:fillRect/>
          </a:stretch>
        </p:blipFill>
        <p:spPr>
          <a:xfrm>
            <a:off x="462395" y="1447800"/>
            <a:ext cx="299605" cy="303048"/>
          </a:xfrm>
          <a:prstGeom prst="rect">
            <a:avLst/>
          </a:prstGeom>
        </p:spPr>
      </p:pic>
      <p:pic>
        <p:nvPicPr>
          <p:cNvPr id="7" name="Picture 6" descr="CiscoBlue.png"/>
          <p:cNvPicPr>
            <a:picLocks noChangeAspect="1"/>
          </p:cNvPicPr>
          <p:nvPr/>
        </p:nvPicPr>
        <p:blipFill>
          <a:blip r:embed="rId7" cstate="print"/>
          <a:stretch>
            <a:fillRect/>
          </a:stretch>
        </p:blipFill>
        <p:spPr>
          <a:xfrm>
            <a:off x="457200" y="2668752"/>
            <a:ext cx="303048" cy="303048"/>
          </a:xfrm>
          <a:prstGeom prst="rect">
            <a:avLst/>
          </a:prstGeom>
        </p:spPr>
      </p:pic>
      <p:pic>
        <p:nvPicPr>
          <p:cNvPr id="8" name="Picture 7" descr="Twitter.png"/>
          <p:cNvPicPr>
            <a:picLocks noChangeAspect="1"/>
          </p:cNvPicPr>
          <p:nvPr/>
        </p:nvPicPr>
        <p:blipFill>
          <a:blip r:embed="rId8" cstate="print"/>
          <a:stretch>
            <a:fillRect/>
          </a:stretch>
        </p:blipFill>
        <p:spPr>
          <a:xfrm>
            <a:off x="457200" y="1841500"/>
            <a:ext cx="299605" cy="299605"/>
          </a:xfrm>
          <a:prstGeom prst="rect">
            <a:avLst/>
          </a:prstGeom>
        </p:spPr>
      </p:pic>
      <p:pic>
        <p:nvPicPr>
          <p:cNvPr id="9" name="Picture 8" descr="CiscoBlue.png"/>
          <p:cNvPicPr>
            <a:picLocks noChangeAspect="1"/>
          </p:cNvPicPr>
          <p:nvPr/>
        </p:nvPicPr>
        <p:blipFill>
          <a:blip r:embed="rId7" cstate="print"/>
          <a:stretch>
            <a:fillRect/>
          </a:stretch>
        </p:blipFill>
        <p:spPr>
          <a:xfrm>
            <a:off x="457200" y="2260600"/>
            <a:ext cx="303048" cy="303048"/>
          </a:xfrm>
          <a:prstGeom prst="rect">
            <a:avLst/>
          </a:prstGeom>
        </p:spPr>
      </p:pic>
      <p:pic>
        <p:nvPicPr>
          <p:cNvPr id="1026" name="Picture 2"/>
          <p:cNvPicPr>
            <a:picLocks noChangeAspect="1" noChangeArrowheads="1"/>
          </p:cNvPicPr>
          <p:nvPr/>
        </p:nvPicPr>
        <p:blipFill>
          <a:blip r:embed="rId9"/>
          <a:srcRect l="16461" t="19885" r="30041" b="6897"/>
          <a:stretch>
            <a:fillRect/>
          </a:stretch>
        </p:blipFill>
        <p:spPr bwMode="auto">
          <a:xfrm>
            <a:off x="5007429" y="3039434"/>
            <a:ext cx="3776940" cy="3230737"/>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7"/>
          <p:cNvSpPr>
            <a:spLocks noGrp="1" noChangeArrowheads="1"/>
          </p:cNvSpPr>
          <p:nvPr>
            <p:ph type="title"/>
          </p:nvPr>
        </p:nvSpPr>
        <p:spPr/>
        <p:txBody>
          <a:bodyPr/>
          <a:lstStyle/>
          <a:p>
            <a:r>
              <a:rPr lang="en-US" sz="3200" dirty="0" smtClean="0"/>
              <a:t>Challenges for Regional Government</a:t>
            </a:r>
            <a:endParaRPr lang="en-US" dirty="0" smtClean="0"/>
          </a:p>
        </p:txBody>
      </p:sp>
      <p:cxnSp>
        <p:nvCxnSpPr>
          <p:cNvPr id="34" name="Straight Connector 33"/>
          <p:cNvCxnSpPr/>
          <p:nvPr/>
        </p:nvCxnSpPr>
        <p:spPr>
          <a:xfrm rot="5400000">
            <a:off x="900509" y="5461397"/>
            <a:ext cx="1651794" cy="1588"/>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rot="5400000">
            <a:off x="854868" y="2267744"/>
            <a:ext cx="1487488" cy="1588"/>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rot="10800000">
            <a:off x="-393700" y="3013870"/>
            <a:ext cx="4419600" cy="1588"/>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rot="10800000">
            <a:off x="-393700" y="4639470"/>
            <a:ext cx="4419600" cy="1588"/>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rot="5400000">
            <a:off x="1634727" y="3823891"/>
            <a:ext cx="1627982" cy="1588"/>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3" name="Picture 7" descr="training_p04"/>
          <p:cNvPicPr>
            <a:picLocks noChangeAspect="1" noChangeArrowheads="1"/>
          </p:cNvPicPr>
          <p:nvPr/>
        </p:nvPicPr>
        <p:blipFill>
          <a:blip r:embed="rId3" cstate="print"/>
          <a:srcRect l="18180" b="26984"/>
          <a:stretch>
            <a:fillRect/>
          </a:stretch>
        </p:blipFill>
        <p:spPr bwMode="auto">
          <a:xfrm>
            <a:off x="123825" y="4652151"/>
            <a:ext cx="1733549" cy="2005824"/>
          </a:xfrm>
          <a:prstGeom prst="rect">
            <a:avLst/>
          </a:prstGeom>
          <a:noFill/>
          <a:ln w="9525">
            <a:noFill/>
            <a:miter lim="800000"/>
            <a:headEnd/>
            <a:tailEnd/>
          </a:ln>
        </p:spPr>
      </p:pic>
      <p:pic>
        <p:nvPicPr>
          <p:cNvPr id="33" name="Picture 32" descr="MAG29950.jpg"/>
          <p:cNvPicPr>
            <a:picLocks noChangeAspect="1"/>
          </p:cNvPicPr>
          <p:nvPr/>
        </p:nvPicPr>
        <p:blipFill>
          <a:blip r:embed="rId4" cstate="print"/>
          <a:srcRect r="9455"/>
          <a:stretch>
            <a:fillRect/>
          </a:stretch>
        </p:blipFill>
        <p:spPr>
          <a:xfrm>
            <a:off x="1719995" y="1436724"/>
            <a:ext cx="2366229" cy="1563649"/>
          </a:xfrm>
          <a:prstGeom prst="rect">
            <a:avLst/>
          </a:prstGeom>
        </p:spPr>
      </p:pic>
      <p:pic>
        <p:nvPicPr>
          <p:cNvPr id="37" name="Picture 36" descr="G1.jpg"/>
          <p:cNvPicPr>
            <a:picLocks noChangeAspect="1"/>
          </p:cNvPicPr>
          <p:nvPr/>
        </p:nvPicPr>
        <p:blipFill>
          <a:blip r:embed="rId5" cstate="print"/>
          <a:srcRect l="18085" t="9120" r="34462" b="18792"/>
          <a:stretch>
            <a:fillRect/>
          </a:stretch>
        </p:blipFill>
        <p:spPr>
          <a:xfrm>
            <a:off x="133350" y="1438275"/>
            <a:ext cx="1561219" cy="1581150"/>
          </a:xfrm>
          <a:prstGeom prst="rect">
            <a:avLst/>
          </a:prstGeom>
        </p:spPr>
      </p:pic>
      <p:pic>
        <p:nvPicPr>
          <p:cNvPr id="35" name="Picture 3"/>
          <p:cNvPicPr>
            <a:picLocks noChangeAspect="1" noChangeArrowheads="1"/>
          </p:cNvPicPr>
          <p:nvPr/>
        </p:nvPicPr>
        <p:blipFill>
          <a:blip r:embed="rId6" cstate="print"/>
          <a:srcRect r="22881"/>
          <a:stretch>
            <a:fillRect/>
          </a:stretch>
        </p:blipFill>
        <p:spPr bwMode="auto">
          <a:xfrm>
            <a:off x="114299" y="3068405"/>
            <a:ext cx="1788459" cy="1551220"/>
          </a:xfrm>
          <a:prstGeom prst="rect">
            <a:avLst/>
          </a:prstGeom>
          <a:noFill/>
          <a:ln w="9525">
            <a:noFill/>
            <a:miter lim="800000"/>
            <a:headEnd/>
            <a:tailEnd/>
          </a:ln>
        </p:spPr>
      </p:pic>
      <p:pic>
        <p:nvPicPr>
          <p:cNvPr id="39" name="Picture 38" descr="F10.jpg"/>
          <p:cNvPicPr>
            <a:picLocks noChangeAspect="1"/>
          </p:cNvPicPr>
          <p:nvPr/>
        </p:nvPicPr>
        <p:blipFill>
          <a:blip r:embed="rId7" cstate="print"/>
          <a:srcRect r="8980"/>
          <a:stretch>
            <a:fillRect/>
          </a:stretch>
        </p:blipFill>
        <p:spPr>
          <a:xfrm>
            <a:off x="1885241" y="4648200"/>
            <a:ext cx="2258011" cy="1485028"/>
          </a:xfrm>
          <a:prstGeom prst="rect">
            <a:avLst/>
          </a:prstGeom>
        </p:spPr>
      </p:pic>
      <p:pic>
        <p:nvPicPr>
          <p:cNvPr id="24" name="Picture 23" descr="G5-back.jpg"/>
          <p:cNvPicPr>
            <a:picLocks noChangeAspect="1"/>
          </p:cNvPicPr>
          <p:nvPr/>
        </p:nvPicPr>
        <p:blipFill>
          <a:blip r:embed="rId8" cstate="print"/>
          <a:srcRect r="1205" b="10542"/>
          <a:stretch>
            <a:fillRect/>
          </a:stretch>
        </p:blipFill>
        <p:spPr>
          <a:xfrm>
            <a:off x="1946276" y="3042967"/>
            <a:ext cx="2159000" cy="1563958"/>
          </a:xfrm>
          <a:prstGeom prst="rect">
            <a:avLst/>
          </a:prstGeom>
        </p:spPr>
      </p:pic>
      <p:sp>
        <p:nvSpPr>
          <p:cNvPr id="20" name="Content Placeholder 2"/>
          <p:cNvSpPr txBox="1">
            <a:spLocks/>
          </p:cNvSpPr>
          <p:nvPr/>
        </p:nvSpPr>
        <p:spPr>
          <a:xfrm>
            <a:off x="4821238" y="2308225"/>
            <a:ext cx="3903662" cy="3571875"/>
          </a:xfrm>
          <a:prstGeom prst="rect">
            <a:avLst/>
          </a:prstGeom>
        </p:spPr>
        <p:txBody>
          <a:bodyPr anchor="ctr"/>
          <a:lstStyle/>
          <a:p>
            <a:pPr marL="236538" indent="-236538" defTabSz="814388">
              <a:lnSpc>
                <a:spcPct val="95000"/>
              </a:lnSpc>
              <a:spcBef>
                <a:spcPct val="50000"/>
              </a:spcBef>
              <a:spcAft>
                <a:spcPts val="600"/>
              </a:spcAft>
              <a:buSzPct val="100000"/>
              <a:buFont typeface="Arial"/>
              <a:buChar char="•"/>
              <a:defRPr/>
            </a:pPr>
            <a:r>
              <a:rPr lang="en-US" sz="2000" kern="0" dirty="0" smtClean="0">
                <a:solidFill>
                  <a:srgbClr val="000090"/>
                </a:solidFill>
              </a:rPr>
              <a:t>Streamline and cut costs </a:t>
            </a:r>
          </a:p>
          <a:p>
            <a:pPr marL="236538" indent="-236538" defTabSz="814388">
              <a:lnSpc>
                <a:spcPct val="95000"/>
              </a:lnSpc>
              <a:spcBef>
                <a:spcPct val="50000"/>
              </a:spcBef>
              <a:spcAft>
                <a:spcPts val="600"/>
              </a:spcAft>
              <a:buSzPct val="100000"/>
              <a:buFont typeface="Arial"/>
              <a:buChar char="•"/>
              <a:defRPr/>
            </a:pPr>
            <a:r>
              <a:rPr lang="en-US" sz="2000" kern="0" dirty="0" smtClean="0">
                <a:solidFill>
                  <a:srgbClr val="000090"/>
                </a:solidFill>
              </a:rPr>
              <a:t>Improve operational efficiency and government workforce productivity</a:t>
            </a:r>
          </a:p>
          <a:p>
            <a:pPr marL="236538" indent="-236538" defTabSz="814388">
              <a:lnSpc>
                <a:spcPct val="95000"/>
              </a:lnSpc>
              <a:spcBef>
                <a:spcPct val="50000"/>
              </a:spcBef>
              <a:spcAft>
                <a:spcPts val="600"/>
              </a:spcAft>
              <a:buSzPct val="100000"/>
              <a:buFont typeface="Arial"/>
              <a:buChar char="•"/>
              <a:defRPr/>
            </a:pPr>
            <a:r>
              <a:rPr lang="en-US" sz="2000" kern="0" dirty="0" smtClean="0">
                <a:solidFill>
                  <a:srgbClr val="000090"/>
                </a:solidFill>
              </a:rPr>
              <a:t>Stimulate economic development</a:t>
            </a:r>
          </a:p>
          <a:p>
            <a:pPr marL="236538" indent="-236538" defTabSz="814388">
              <a:lnSpc>
                <a:spcPct val="95000"/>
              </a:lnSpc>
              <a:spcBef>
                <a:spcPct val="50000"/>
              </a:spcBef>
              <a:spcAft>
                <a:spcPts val="600"/>
              </a:spcAft>
              <a:buSzPct val="100000"/>
              <a:buFont typeface="Arial"/>
              <a:buChar char="•"/>
              <a:defRPr/>
            </a:pPr>
            <a:r>
              <a:rPr lang="en-US" sz="2000" kern="0" dirty="0" smtClean="0">
                <a:solidFill>
                  <a:srgbClr val="000090"/>
                </a:solidFill>
              </a:rPr>
              <a:t>Enhance services for citizens</a:t>
            </a:r>
          </a:p>
        </p:txBody>
      </p:sp>
      <p:sp>
        <p:nvSpPr>
          <p:cNvPr id="16" name="Rectangle 15"/>
          <p:cNvSpPr/>
          <p:nvPr/>
        </p:nvSpPr>
        <p:spPr>
          <a:xfrm>
            <a:off x="-787400" y="4622800"/>
            <a:ext cx="5130800" cy="2071914"/>
          </a:xfrm>
          <a:prstGeom prst="rect">
            <a:avLst/>
          </a:prstGeom>
          <a:solidFill>
            <a:schemeClr val="bg1">
              <a:alpha val="8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787400" y="1358900"/>
            <a:ext cx="5130800" cy="1689100"/>
          </a:xfrm>
          <a:prstGeom prst="rect">
            <a:avLst/>
          </a:prstGeom>
          <a:solidFill>
            <a:schemeClr val="bg1">
              <a:alpha val="8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smtClean="0"/>
              <a:t>f</a:t>
            </a:r>
            <a:endParaRPr lang="en-US"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7"/>
          <p:cNvSpPr>
            <a:spLocks noGrp="1" noChangeArrowheads="1"/>
          </p:cNvSpPr>
          <p:nvPr>
            <p:ph type="title"/>
          </p:nvPr>
        </p:nvSpPr>
        <p:spPr/>
        <p:txBody>
          <a:bodyPr/>
          <a:lstStyle/>
          <a:p>
            <a:r>
              <a:rPr lang="en-US" sz="3200" dirty="0" smtClean="0"/>
              <a:t>Challenges for Public Safety and Defense</a:t>
            </a:r>
            <a:endParaRPr lang="en-US" dirty="0" smtClean="0"/>
          </a:p>
        </p:txBody>
      </p:sp>
      <p:cxnSp>
        <p:nvCxnSpPr>
          <p:cNvPr id="34" name="Straight Connector 33"/>
          <p:cNvCxnSpPr/>
          <p:nvPr/>
        </p:nvCxnSpPr>
        <p:spPr>
          <a:xfrm rot="5400000">
            <a:off x="900509" y="5461397"/>
            <a:ext cx="1651794" cy="1588"/>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rot="5400000">
            <a:off x="854868" y="2267744"/>
            <a:ext cx="1487488" cy="1588"/>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rot="10800000">
            <a:off x="-393700" y="3013870"/>
            <a:ext cx="4419600" cy="1588"/>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rot="10800000">
            <a:off x="-393700" y="4639470"/>
            <a:ext cx="4419600" cy="1588"/>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rot="5400000">
            <a:off x="1634727" y="3823891"/>
            <a:ext cx="1627982" cy="1588"/>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3" name="Picture 7" descr="training_p04"/>
          <p:cNvPicPr>
            <a:picLocks noChangeAspect="1" noChangeArrowheads="1"/>
          </p:cNvPicPr>
          <p:nvPr/>
        </p:nvPicPr>
        <p:blipFill>
          <a:blip r:embed="rId3" cstate="print"/>
          <a:srcRect l="18180" b="26984"/>
          <a:stretch>
            <a:fillRect/>
          </a:stretch>
        </p:blipFill>
        <p:spPr bwMode="auto">
          <a:xfrm>
            <a:off x="123825" y="4652151"/>
            <a:ext cx="1733549" cy="2005824"/>
          </a:xfrm>
          <a:prstGeom prst="rect">
            <a:avLst/>
          </a:prstGeom>
          <a:noFill/>
          <a:ln w="9525">
            <a:noFill/>
            <a:miter lim="800000"/>
            <a:headEnd/>
            <a:tailEnd/>
          </a:ln>
        </p:spPr>
      </p:pic>
      <p:pic>
        <p:nvPicPr>
          <p:cNvPr id="33" name="Picture 32" descr="MAG29950.jpg"/>
          <p:cNvPicPr>
            <a:picLocks noChangeAspect="1"/>
          </p:cNvPicPr>
          <p:nvPr/>
        </p:nvPicPr>
        <p:blipFill>
          <a:blip r:embed="rId4" cstate="print"/>
          <a:srcRect r="9455"/>
          <a:stretch>
            <a:fillRect/>
          </a:stretch>
        </p:blipFill>
        <p:spPr>
          <a:xfrm>
            <a:off x="1719995" y="1436724"/>
            <a:ext cx="2366229" cy="1563649"/>
          </a:xfrm>
          <a:prstGeom prst="rect">
            <a:avLst/>
          </a:prstGeom>
        </p:spPr>
      </p:pic>
      <p:pic>
        <p:nvPicPr>
          <p:cNvPr id="37" name="Picture 36" descr="G1.jpg"/>
          <p:cNvPicPr>
            <a:picLocks noChangeAspect="1"/>
          </p:cNvPicPr>
          <p:nvPr/>
        </p:nvPicPr>
        <p:blipFill>
          <a:blip r:embed="rId5" cstate="print"/>
          <a:srcRect l="18085" t="9120" r="34462" b="18792"/>
          <a:stretch>
            <a:fillRect/>
          </a:stretch>
        </p:blipFill>
        <p:spPr>
          <a:xfrm>
            <a:off x="133350" y="1438275"/>
            <a:ext cx="1561219" cy="1581150"/>
          </a:xfrm>
          <a:prstGeom prst="rect">
            <a:avLst/>
          </a:prstGeom>
        </p:spPr>
      </p:pic>
      <p:pic>
        <p:nvPicPr>
          <p:cNvPr id="35" name="Picture 3"/>
          <p:cNvPicPr>
            <a:picLocks noChangeAspect="1" noChangeArrowheads="1"/>
          </p:cNvPicPr>
          <p:nvPr/>
        </p:nvPicPr>
        <p:blipFill>
          <a:blip r:embed="rId6" cstate="print"/>
          <a:srcRect r="22881"/>
          <a:stretch>
            <a:fillRect/>
          </a:stretch>
        </p:blipFill>
        <p:spPr bwMode="auto">
          <a:xfrm>
            <a:off x="114299" y="3068405"/>
            <a:ext cx="1788459" cy="1551220"/>
          </a:xfrm>
          <a:prstGeom prst="rect">
            <a:avLst/>
          </a:prstGeom>
          <a:noFill/>
          <a:ln w="9525">
            <a:noFill/>
            <a:miter lim="800000"/>
            <a:headEnd/>
            <a:tailEnd/>
          </a:ln>
        </p:spPr>
      </p:pic>
      <p:pic>
        <p:nvPicPr>
          <p:cNvPr id="39" name="Picture 38" descr="F10.jpg"/>
          <p:cNvPicPr>
            <a:picLocks noChangeAspect="1"/>
          </p:cNvPicPr>
          <p:nvPr/>
        </p:nvPicPr>
        <p:blipFill>
          <a:blip r:embed="rId7" cstate="print"/>
          <a:srcRect r="8980"/>
          <a:stretch>
            <a:fillRect/>
          </a:stretch>
        </p:blipFill>
        <p:spPr>
          <a:xfrm>
            <a:off x="1885241" y="4648200"/>
            <a:ext cx="2258011" cy="1485028"/>
          </a:xfrm>
          <a:prstGeom prst="rect">
            <a:avLst/>
          </a:prstGeom>
        </p:spPr>
      </p:pic>
      <p:pic>
        <p:nvPicPr>
          <p:cNvPr id="24" name="Picture 23" descr="G5-back.jpg"/>
          <p:cNvPicPr>
            <a:picLocks noChangeAspect="1"/>
          </p:cNvPicPr>
          <p:nvPr/>
        </p:nvPicPr>
        <p:blipFill>
          <a:blip r:embed="rId8" cstate="print"/>
          <a:srcRect r="1205" b="10542"/>
          <a:stretch>
            <a:fillRect/>
          </a:stretch>
        </p:blipFill>
        <p:spPr>
          <a:xfrm>
            <a:off x="1946276" y="3042967"/>
            <a:ext cx="2159000" cy="1563958"/>
          </a:xfrm>
          <a:prstGeom prst="rect">
            <a:avLst/>
          </a:prstGeom>
        </p:spPr>
      </p:pic>
      <p:sp>
        <p:nvSpPr>
          <p:cNvPr id="20" name="Content Placeholder 2"/>
          <p:cNvSpPr txBox="1">
            <a:spLocks/>
          </p:cNvSpPr>
          <p:nvPr/>
        </p:nvSpPr>
        <p:spPr>
          <a:xfrm>
            <a:off x="4821238" y="2308225"/>
            <a:ext cx="3903662" cy="3571875"/>
          </a:xfrm>
          <a:prstGeom prst="rect">
            <a:avLst/>
          </a:prstGeom>
        </p:spPr>
        <p:txBody>
          <a:bodyPr anchor="ctr"/>
          <a:lstStyle/>
          <a:p>
            <a:pPr marL="236538" indent="-236538" defTabSz="814388">
              <a:lnSpc>
                <a:spcPct val="95000"/>
              </a:lnSpc>
              <a:spcBef>
                <a:spcPct val="50000"/>
              </a:spcBef>
              <a:spcAft>
                <a:spcPts val="600"/>
              </a:spcAft>
              <a:buSzPct val="100000"/>
              <a:buFont typeface="Arial"/>
              <a:buChar char="•"/>
              <a:defRPr/>
            </a:pPr>
            <a:r>
              <a:rPr lang="en-US" sz="2000" kern="0" dirty="0" smtClean="0">
                <a:solidFill>
                  <a:srgbClr val="000090"/>
                </a:solidFill>
              </a:rPr>
              <a:t>Provide force multiplier to support agency missions</a:t>
            </a:r>
          </a:p>
          <a:p>
            <a:pPr marL="236538" indent="-236538" defTabSz="814388">
              <a:lnSpc>
                <a:spcPct val="95000"/>
              </a:lnSpc>
              <a:spcBef>
                <a:spcPct val="50000"/>
              </a:spcBef>
              <a:spcAft>
                <a:spcPts val="600"/>
              </a:spcAft>
              <a:buSzPct val="100000"/>
              <a:buFont typeface="Arial"/>
              <a:buChar char="•"/>
              <a:defRPr/>
            </a:pPr>
            <a:r>
              <a:rPr lang="en-US" sz="2000" kern="0" dirty="0" smtClean="0">
                <a:solidFill>
                  <a:srgbClr val="000090"/>
                </a:solidFill>
              </a:rPr>
              <a:t>Provide real-time services to service personnel as they deploy and deliver mission-critical services</a:t>
            </a:r>
          </a:p>
          <a:p>
            <a:pPr marL="236538" indent="-236538" defTabSz="814388">
              <a:lnSpc>
                <a:spcPct val="95000"/>
              </a:lnSpc>
              <a:spcBef>
                <a:spcPct val="50000"/>
              </a:spcBef>
              <a:spcAft>
                <a:spcPts val="600"/>
              </a:spcAft>
              <a:buSzPct val="100000"/>
              <a:buFont typeface="Arial"/>
              <a:buChar char="•"/>
              <a:defRPr/>
            </a:pPr>
            <a:r>
              <a:rPr lang="en-US" sz="2000" kern="0" dirty="0" smtClean="0">
                <a:solidFill>
                  <a:srgbClr val="000090"/>
                </a:solidFill>
              </a:rPr>
              <a:t>Unify workspace for multiple communications systems</a:t>
            </a:r>
          </a:p>
          <a:p>
            <a:pPr marL="236538" indent="-236538" defTabSz="814388">
              <a:lnSpc>
                <a:spcPct val="95000"/>
              </a:lnSpc>
              <a:spcBef>
                <a:spcPct val="50000"/>
              </a:spcBef>
              <a:spcAft>
                <a:spcPts val="600"/>
              </a:spcAft>
              <a:buSzPct val="100000"/>
              <a:buFont typeface="Arial"/>
              <a:buChar char="•"/>
              <a:defRPr/>
            </a:pPr>
            <a:r>
              <a:rPr lang="en-US" sz="2000" kern="0" dirty="0" smtClean="0">
                <a:solidFill>
                  <a:srgbClr val="000090"/>
                </a:solidFill>
              </a:rPr>
              <a:t>Mobilize responders with situational awareness and interoperable communications capabilities</a:t>
            </a:r>
          </a:p>
        </p:txBody>
      </p:sp>
      <p:sp>
        <p:nvSpPr>
          <p:cNvPr id="21" name="Rectangle 20"/>
          <p:cNvSpPr/>
          <p:nvPr/>
        </p:nvSpPr>
        <p:spPr>
          <a:xfrm>
            <a:off x="-787400" y="1362075"/>
            <a:ext cx="5029200" cy="3257550"/>
          </a:xfrm>
          <a:prstGeom prst="rect">
            <a:avLst/>
          </a:prstGeom>
          <a:solidFill>
            <a:schemeClr val="bg1">
              <a:alpha val="8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M3.jpg"/>
          <p:cNvPicPr>
            <a:picLocks noChangeAspect="1"/>
          </p:cNvPicPr>
          <p:nvPr/>
        </p:nvPicPr>
        <p:blipFill>
          <a:blip r:embed="rId3">
            <a:alphaModFix amt="79000"/>
          </a:blip>
          <a:srcRect t="21035" r="10433" b="9850"/>
          <a:stretch>
            <a:fillRect/>
          </a:stretch>
        </p:blipFill>
        <p:spPr>
          <a:xfrm>
            <a:off x="0" y="1600200"/>
            <a:ext cx="9144000" cy="5257800"/>
          </a:xfrm>
          <a:prstGeom prst="rect">
            <a:avLst/>
          </a:prstGeom>
        </p:spPr>
      </p:pic>
      <p:pic>
        <p:nvPicPr>
          <p:cNvPr id="23" name="Picture 22" descr="CISCO_TEXTURE_02.png"/>
          <p:cNvPicPr>
            <a:picLocks noChangeAspect="1"/>
          </p:cNvPicPr>
          <p:nvPr/>
        </p:nvPicPr>
        <p:blipFill>
          <a:blip r:embed="rId4">
            <a:alphaModFix amt="82000"/>
          </a:blip>
          <a:stretch>
            <a:fillRect/>
          </a:stretch>
        </p:blipFill>
        <p:spPr>
          <a:xfrm>
            <a:off x="0" y="1600200"/>
            <a:ext cx="9144000" cy="5257800"/>
          </a:xfrm>
          <a:prstGeom prst="rect">
            <a:avLst/>
          </a:prstGeom>
        </p:spPr>
      </p:pic>
      <p:sp>
        <p:nvSpPr>
          <p:cNvPr id="5" name="Title 4"/>
          <p:cNvSpPr>
            <a:spLocks noGrp="1"/>
          </p:cNvSpPr>
          <p:nvPr>
            <p:ph type="title"/>
          </p:nvPr>
        </p:nvSpPr>
        <p:spPr/>
        <p:txBody>
          <a:bodyPr/>
          <a:lstStyle/>
          <a:p>
            <a:r>
              <a:rPr lang="en-US" smtClean="0"/>
              <a:t> Challenges</a:t>
            </a:r>
            <a:endParaRPr lang="en-US" dirty="0"/>
          </a:p>
        </p:txBody>
      </p:sp>
      <p:pic>
        <p:nvPicPr>
          <p:cNvPr id="17" name="Picture 16" descr="line.png"/>
          <p:cNvPicPr>
            <a:picLocks noChangeAspect="1"/>
          </p:cNvPicPr>
          <p:nvPr/>
        </p:nvPicPr>
        <p:blipFill>
          <a:blip r:embed="rId5"/>
          <a:stretch>
            <a:fillRect/>
          </a:stretch>
        </p:blipFill>
        <p:spPr>
          <a:xfrm>
            <a:off x="-93133" y="1490133"/>
            <a:ext cx="9321800" cy="197253"/>
          </a:xfrm>
          <a:prstGeom prst="rect">
            <a:avLst/>
          </a:prstGeom>
        </p:spPr>
      </p:pic>
      <p:sp>
        <p:nvSpPr>
          <p:cNvPr id="19" name="Round Diagonal Corner Rectangle 18"/>
          <p:cNvSpPr/>
          <p:nvPr/>
        </p:nvSpPr>
        <p:spPr>
          <a:xfrm>
            <a:off x="838200" y="2362200"/>
            <a:ext cx="7391400" cy="3352800"/>
          </a:xfrm>
          <a:prstGeom prst="round2DiagRect">
            <a:avLst/>
          </a:prstGeom>
          <a:gradFill flip="none" rotWithShape="1">
            <a:gsLst>
              <a:gs pos="0">
                <a:schemeClr val="accent6">
                  <a:lumMod val="50000"/>
                </a:schemeClr>
              </a:gs>
              <a:gs pos="100000">
                <a:schemeClr val="accent6">
                  <a:lumMod val="60000"/>
                  <a:lumOff val="40000"/>
                </a:schemeClr>
              </a:gs>
            </a:gsLst>
            <a:lin ang="16860000" scaled="0"/>
            <a:tileRect/>
          </a:gradFill>
          <a:ln>
            <a:noFill/>
          </a:ln>
          <a:effectLst>
            <a:outerShdw blurRad="50800" dist="38100" dir="270000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sp>
      <p:sp>
        <p:nvSpPr>
          <p:cNvPr id="18" name="Content Placeholder 21"/>
          <p:cNvSpPr>
            <a:spLocks noGrp="1"/>
          </p:cNvSpPr>
          <p:nvPr>
            <p:ph type="body" sz="quarter" idx="10"/>
          </p:nvPr>
        </p:nvSpPr>
        <p:spPr>
          <a:xfrm>
            <a:off x="1066800" y="2743200"/>
            <a:ext cx="7010400" cy="2743200"/>
          </a:xfrm>
        </p:spPr>
        <p:txBody>
          <a:bodyPr/>
          <a:lstStyle/>
          <a:p>
            <a:pPr marL="0" indent="0">
              <a:buNone/>
            </a:pPr>
            <a:r>
              <a:rPr lang="en-US" dirty="0" smtClean="0">
                <a:solidFill>
                  <a:schemeClr val="bg1"/>
                </a:solidFill>
                <a:effectLst>
                  <a:outerShdw blurRad="50800" dist="38100" dir="2700000">
                    <a:srgbClr val="000000">
                      <a:alpha val="43000"/>
                    </a:srgbClr>
                  </a:outerShdw>
                </a:effectLst>
              </a:rPr>
              <a:t>Challenging times require government to consider how their communities can prevail over current obstacles and pave the way for future prosperity</a:t>
            </a:r>
          </a:p>
          <a:p>
            <a:pPr marL="0" indent="0">
              <a:buNone/>
            </a:pPr>
            <a:r>
              <a:rPr lang="en-US" dirty="0" smtClean="0">
                <a:solidFill>
                  <a:schemeClr val="bg1"/>
                </a:solidFill>
                <a:effectLst>
                  <a:outerShdw blurRad="50800" dist="38100" dir="2700000">
                    <a:srgbClr val="000000">
                      <a:alpha val="43000"/>
                    </a:srgbClr>
                  </a:outerShdw>
                </a:effectLst>
              </a:rPr>
              <a:t>Under pressure to: </a:t>
            </a:r>
          </a:p>
          <a:p>
            <a:pPr lvl="1"/>
            <a:r>
              <a:rPr lang="en-US" dirty="0" smtClean="0">
                <a:solidFill>
                  <a:schemeClr val="bg1"/>
                </a:solidFill>
                <a:effectLst>
                  <a:outerShdw blurRad="50800" dist="38100" dir="2700000">
                    <a:srgbClr val="000000">
                      <a:alpha val="43000"/>
                    </a:srgbClr>
                  </a:outerShdw>
                </a:effectLst>
              </a:rPr>
              <a:t>Stimulate economic development</a:t>
            </a:r>
          </a:p>
          <a:p>
            <a:pPr lvl="1"/>
            <a:r>
              <a:rPr lang="en-US" dirty="0" smtClean="0">
                <a:solidFill>
                  <a:schemeClr val="bg1"/>
                </a:solidFill>
                <a:effectLst>
                  <a:outerShdw blurRad="50800" dist="38100" dir="2700000">
                    <a:srgbClr val="000000">
                      <a:alpha val="43000"/>
                    </a:srgbClr>
                  </a:outerShdw>
                </a:effectLst>
              </a:rPr>
              <a:t>Streamline to cut costs and improve operational efficiency</a:t>
            </a:r>
          </a:p>
          <a:p>
            <a:pPr lvl="1"/>
            <a:r>
              <a:rPr lang="en-US" dirty="0" smtClean="0">
                <a:solidFill>
                  <a:schemeClr val="bg1"/>
                </a:solidFill>
                <a:effectLst>
                  <a:outerShdw blurRad="50800" dist="38100" dir="2700000">
                    <a:srgbClr val="000000">
                      <a:alpha val="43000"/>
                    </a:srgbClr>
                  </a:outerShdw>
                </a:effectLst>
              </a:rPr>
              <a:t>Enhance services for citizens</a:t>
            </a:r>
            <a:endParaRPr lang="en-US" dirty="0">
              <a:solidFill>
                <a:schemeClr val="bg1"/>
              </a:solidFill>
              <a:effectLst>
                <a:outerShdw blurRad="50800" dist="38100" dir="2700000">
                  <a:srgbClr val="000000">
                    <a:alpha val="43000"/>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strVal val="#ppt_w*0.70"/>
                                          </p:val>
                                        </p:tav>
                                        <p:tav tm="100000">
                                          <p:val>
                                            <p:strVal val="#ppt_w"/>
                                          </p:val>
                                        </p:tav>
                                      </p:tavLst>
                                    </p:anim>
                                    <p:anim calcmode="lin" valueType="num">
                                      <p:cBhvr>
                                        <p:cTn id="8" dur="1000" fill="hold"/>
                                        <p:tgtEl>
                                          <p:spTgt spid="19"/>
                                        </p:tgtEl>
                                        <p:attrNameLst>
                                          <p:attrName>ppt_h</p:attrName>
                                        </p:attrNameLst>
                                      </p:cBhvr>
                                      <p:tavLst>
                                        <p:tav tm="0">
                                          <p:val>
                                            <p:strVal val="#ppt_h"/>
                                          </p:val>
                                        </p:tav>
                                        <p:tav tm="100000">
                                          <p:val>
                                            <p:strVal val="#ppt_h"/>
                                          </p:val>
                                        </p:tav>
                                      </p:tavLst>
                                    </p:anim>
                                    <p:animEffect transition="in" filter="fade">
                                      <p:cBhvr>
                                        <p:cTn id="9" dur="1000"/>
                                        <p:tgtEl>
                                          <p:spTgt spid="19"/>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8">
                                            <p:txEl>
                                              <p:pRg st="0" end="0"/>
                                            </p:txEl>
                                          </p:spTgt>
                                        </p:tgtEl>
                                        <p:attrNameLst>
                                          <p:attrName>style.visibility</p:attrName>
                                        </p:attrNameLst>
                                      </p:cBhvr>
                                      <p:to>
                                        <p:strVal val="visible"/>
                                      </p:to>
                                    </p:set>
                                    <p:animEffect transition="in" filter="fade">
                                      <p:cBhvr>
                                        <p:cTn id="13" dur="500"/>
                                        <p:tgtEl>
                                          <p:spTgt spid="18">
                                            <p:txEl>
                                              <p:pRg st="0" end="0"/>
                                            </p:txEl>
                                          </p:spTgt>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18">
                                            <p:txEl>
                                              <p:pRg st="1" end="1"/>
                                            </p:txEl>
                                          </p:spTgt>
                                        </p:tgtEl>
                                        <p:attrNameLst>
                                          <p:attrName>style.visibility</p:attrName>
                                        </p:attrNameLst>
                                      </p:cBhvr>
                                      <p:to>
                                        <p:strVal val="visible"/>
                                      </p:to>
                                    </p:set>
                                    <p:animEffect transition="in" filter="fade">
                                      <p:cBhvr>
                                        <p:cTn id="17" dur="500"/>
                                        <p:tgtEl>
                                          <p:spTgt spid="18">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8">
                                            <p:txEl>
                                              <p:pRg st="2" end="2"/>
                                            </p:txEl>
                                          </p:spTgt>
                                        </p:tgtEl>
                                        <p:attrNameLst>
                                          <p:attrName>style.visibility</p:attrName>
                                        </p:attrNameLst>
                                      </p:cBhvr>
                                      <p:to>
                                        <p:strVal val="visible"/>
                                      </p:to>
                                    </p:set>
                                    <p:animEffect transition="in" filter="fade">
                                      <p:cBhvr>
                                        <p:cTn id="20" dur="500"/>
                                        <p:tgtEl>
                                          <p:spTgt spid="18">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8">
                                            <p:txEl>
                                              <p:pRg st="3" end="3"/>
                                            </p:txEl>
                                          </p:spTgt>
                                        </p:tgtEl>
                                        <p:attrNameLst>
                                          <p:attrName>style.visibility</p:attrName>
                                        </p:attrNameLst>
                                      </p:cBhvr>
                                      <p:to>
                                        <p:strVal val="visible"/>
                                      </p:to>
                                    </p:set>
                                    <p:animEffect transition="in" filter="fade">
                                      <p:cBhvr>
                                        <p:cTn id="23" dur="500"/>
                                        <p:tgtEl>
                                          <p:spTgt spid="18">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8">
                                            <p:txEl>
                                              <p:pRg st="4" end="4"/>
                                            </p:txEl>
                                          </p:spTgt>
                                        </p:tgtEl>
                                        <p:attrNameLst>
                                          <p:attrName>style.visibility</p:attrName>
                                        </p:attrNameLst>
                                      </p:cBhvr>
                                      <p:to>
                                        <p:strVal val="visible"/>
                                      </p:to>
                                    </p:set>
                                    <p:animEffect transition="in" filter="fade">
                                      <p:cBhvr>
                                        <p:cTn id="26" dur="500"/>
                                        <p:tgtEl>
                                          <p:spTgt spid="1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M3.jpg"/>
          <p:cNvPicPr>
            <a:picLocks noChangeAspect="1"/>
          </p:cNvPicPr>
          <p:nvPr/>
        </p:nvPicPr>
        <p:blipFill>
          <a:blip r:embed="rId3">
            <a:alphaModFix amt="78000"/>
          </a:blip>
          <a:srcRect t="8808" b="11537"/>
          <a:stretch>
            <a:fillRect/>
          </a:stretch>
        </p:blipFill>
        <p:spPr>
          <a:xfrm>
            <a:off x="-1" y="1574800"/>
            <a:ext cx="9144001" cy="5283200"/>
          </a:xfrm>
          <a:prstGeom prst="rect">
            <a:avLst/>
          </a:prstGeom>
        </p:spPr>
      </p:pic>
      <p:pic>
        <p:nvPicPr>
          <p:cNvPr id="29" name="Picture 28" descr="CISCO_TEXTURE_02.png"/>
          <p:cNvPicPr>
            <a:picLocks noChangeAspect="1"/>
          </p:cNvPicPr>
          <p:nvPr/>
        </p:nvPicPr>
        <p:blipFill>
          <a:blip r:embed="rId4">
            <a:alphaModFix amt="82000"/>
          </a:blip>
          <a:stretch>
            <a:fillRect/>
          </a:stretch>
        </p:blipFill>
        <p:spPr>
          <a:xfrm>
            <a:off x="0" y="1600200"/>
            <a:ext cx="9144000" cy="5257800"/>
          </a:xfrm>
          <a:prstGeom prst="rect">
            <a:avLst/>
          </a:prstGeom>
        </p:spPr>
      </p:pic>
      <p:sp>
        <p:nvSpPr>
          <p:cNvPr id="10" name="Round Diagonal Corner Rectangle 9"/>
          <p:cNvSpPr/>
          <p:nvPr/>
        </p:nvSpPr>
        <p:spPr>
          <a:xfrm>
            <a:off x="4038600" y="2133600"/>
            <a:ext cx="4419600" cy="3810000"/>
          </a:xfrm>
          <a:prstGeom prst="round2DiagRect">
            <a:avLst/>
          </a:prstGeom>
          <a:gradFill flip="none" rotWithShape="1">
            <a:gsLst>
              <a:gs pos="0">
                <a:schemeClr val="accent6">
                  <a:lumMod val="50000"/>
                </a:schemeClr>
              </a:gs>
              <a:gs pos="100000">
                <a:schemeClr val="accent6">
                  <a:lumMod val="60000"/>
                  <a:lumOff val="40000"/>
                </a:schemeClr>
              </a:gs>
            </a:gsLst>
            <a:lin ang="16860000" scaled="0"/>
            <a:tileRect/>
          </a:gradFill>
          <a:ln>
            <a:noFill/>
          </a:ln>
          <a:effectLst>
            <a:outerShdw blurRad="50800" dist="38100" dir="270000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sp>
      <p:sp>
        <p:nvSpPr>
          <p:cNvPr id="5" name="Title 4"/>
          <p:cNvSpPr>
            <a:spLocks noGrp="1"/>
          </p:cNvSpPr>
          <p:nvPr>
            <p:ph type="title"/>
          </p:nvPr>
        </p:nvSpPr>
        <p:spPr/>
        <p:txBody>
          <a:bodyPr/>
          <a:lstStyle/>
          <a:p>
            <a:r>
              <a:rPr lang="en-US" smtClean="0"/>
              <a:t> Network Platform</a:t>
            </a:r>
            <a:endParaRPr lang="en-US" dirty="0"/>
          </a:p>
        </p:txBody>
      </p:sp>
      <p:pic>
        <p:nvPicPr>
          <p:cNvPr id="17" name="Picture 16" descr="line.png"/>
          <p:cNvPicPr>
            <a:picLocks noChangeAspect="1"/>
          </p:cNvPicPr>
          <p:nvPr/>
        </p:nvPicPr>
        <p:blipFill>
          <a:blip r:embed="rId5"/>
          <a:stretch>
            <a:fillRect/>
          </a:stretch>
        </p:blipFill>
        <p:spPr>
          <a:xfrm>
            <a:off x="-88900" y="1478054"/>
            <a:ext cx="9321800" cy="197253"/>
          </a:xfrm>
          <a:prstGeom prst="rect">
            <a:avLst/>
          </a:prstGeom>
        </p:spPr>
      </p:pic>
      <p:sp>
        <p:nvSpPr>
          <p:cNvPr id="27" name="Content Placeholder 21"/>
          <p:cNvSpPr txBox="1">
            <a:spLocks/>
          </p:cNvSpPr>
          <p:nvPr/>
        </p:nvSpPr>
        <p:spPr>
          <a:xfrm>
            <a:off x="4254500" y="2578100"/>
            <a:ext cx="4051300" cy="3594100"/>
          </a:xfrm>
          <a:prstGeom prst="rect">
            <a:avLst/>
          </a:prstGeom>
        </p:spPr>
        <p:txBody>
          <a:bodyPr vert="horz" lIns="91440" tIns="45720" rIns="91440" bIns="45720" rtlCol="0">
            <a:normAutofit/>
          </a:bodyPr>
          <a:lstStyle/>
          <a:p>
            <a:pPr marR="0" lvl="0" algn="l" defTabSz="914400" rtl="0" eaLnBrk="1" fontAlgn="auto" latinLnBrk="0" hangingPunct="1">
              <a:lnSpc>
                <a:spcPct val="95000"/>
              </a:lnSpc>
              <a:spcBef>
                <a:spcPts val="1440"/>
              </a:spcBef>
              <a:spcAft>
                <a:spcPts val="0"/>
              </a:spcAft>
              <a:buClr>
                <a:srgbClr val="00ADEF"/>
              </a:buClr>
              <a:buSzPct val="90000"/>
              <a:tabLst/>
              <a:defRPr/>
            </a:pPr>
            <a:r>
              <a:rPr kumimoji="0" lang="en-US" sz="2000" b="0" i="0" u="none" strike="noStrike" kern="1200" cap="none" spc="0" normalizeH="0" baseline="0" noProof="0" dirty="0" smtClean="0">
                <a:ln>
                  <a:noFill/>
                </a:ln>
                <a:solidFill>
                  <a:schemeClr val="bg1"/>
                </a:solidFill>
                <a:effectLst/>
                <a:uLnTx/>
                <a:uFillTx/>
                <a:latin typeface="+mj-lt"/>
                <a:ea typeface="+mn-ea"/>
                <a:cs typeface="+mn-cs"/>
              </a:rPr>
              <a:t>Use the network platform as the unifying force to:</a:t>
            </a:r>
          </a:p>
          <a:p>
            <a:pPr marL="287338" marR="0" lvl="1" indent="-168275" algn="l" defTabSz="914400" rtl="0" eaLnBrk="1" fontAlgn="auto" latinLnBrk="0" hangingPunct="1">
              <a:lnSpc>
                <a:spcPct val="95000"/>
              </a:lnSpc>
              <a:spcBef>
                <a:spcPts val="840"/>
              </a:spcBef>
              <a:spcAft>
                <a:spcPts val="0"/>
              </a:spcAft>
              <a:buClr>
                <a:srgbClr val="00ADEF"/>
              </a:buClr>
              <a:buSzTx/>
              <a:buFont typeface="Arial"/>
              <a:buChar char="•"/>
              <a:tabLst/>
              <a:defRPr/>
            </a:pPr>
            <a:r>
              <a:rPr kumimoji="0" lang="en-US" sz="1800" b="0" i="0" u="none" strike="noStrike" kern="1200" cap="none" spc="0" normalizeH="0" baseline="0" noProof="0" dirty="0" smtClean="0">
                <a:ln>
                  <a:noFill/>
                </a:ln>
                <a:solidFill>
                  <a:schemeClr val="bg1"/>
                </a:solidFill>
                <a:effectLst/>
                <a:uLnTx/>
                <a:uFillTx/>
                <a:latin typeface="+mj-lt"/>
                <a:ea typeface="+mn-ea"/>
                <a:cs typeface="+mn-cs"/>
              </a:rPr>
              <a:t>Equip citizens, businesses, and government employees with 24/7 access to information</a:t>
            </a:r>
          </a:p>
          <a:p>
            <a:pPr marL="287338" marR="0" lvl="1" indent="-168275" algn="l" defTabSz="914400" rtl="0" eaLnBrk="1" fontAlgn="auto" latinLnBrk="0" hangingPunct="1">
              <a:lnSpc>
                <a:spcPct val="95000"/>
              </a:lnSpc>
              <a:spcBef>
                <a:spcPts val="840"/>
              </a:spcBef>
              <a:spcAft>
                <a:spcPts val="0"/>
              </a:spcAft>
              <a:buClr>
                <a:srgbClr val="00ADEF"/>
              </a:buClr>
              <a:buSzTx/>
              <a:buFont typeface="Arial"/>
              <a:buChar char="•"/>
              <a:tabLst/>
              <a:defRPr/>
            </a:pPr>
            <a:r>
              <a:rPr kumimoji="0" lang="en-US" sz="1800" b="0" i="0" u="none" strike="noStrike" kern="1200" cap="none" spc="0" normalizeH="0" baseline="0" noProof="0" dirty="0" smtClean="0">
                <a:ln>
                  <a:noFill/>
                </a:ln>
                <a:solidFill>
                  <a:schemeClr val="bg1"/>
                </a:solidFill>
                <a:effectLst/>
                <a:uLnTx/>
                <a:uFillTx/>
                <a:latin typeface="+mj-lt"/>
                <a:ea typeface="+mn-ea"/>
                <a:cs typeface="+mn-cs"/>
              </a:rPr>
              <a:t>Encourage collaboration among agencies and departments</a:t>
            </a:r>
          </a:p>
          <a:p>
            <a:pPr marL="287338" marR="0" lvl="1" indent="-168275" algn="l" defTabSz="914400" rtl="0" eaLnBrk="1" fontAlgn="auto" latinLnBrk="0" hangingPunct="1">
              <a:lnSpc>
                <a:spcPct val="95000"/>
              </a:lnSpc>
              <a:spcBef>
                <a:spcPts val="840"/>
              </a:spcBef>
              <a:spcAft>
                <a:spcPts val="0"/>
              </a:spcAft>
              <a:buClr>
                <a:srgbClr val="00ADEF"/>
              </a:buClr>
              <a:buSzTx/>
              <a:buFont typeface="Arial"/>
              <a:buChar char="•"/>
              <a:tabLst/>
              <a:defRPr/>
            </a:pPr>
            <a:r>
              <a:rPr kumimoji="0" lang="en-US" sz="1800" b="0" i="0" u="none" strike="noStrike" kern="1200" cap="none" spc="0" normalizeH="0" baseline="0" noProof="0" dirty="0" smtClean="0">
                <a:ln>
                  <a:noFill/>
                </a:ln>
                <a:solidFill>
                  <a:schemeClr val="bg1"/>
                </a:solidFill>
                <a:effectLst/>
                <a:uLnTx/>
                <a:uFillTx/>
                <a:latin typeface="+mj-lt"/>
                <a:ea typeface="+mn-ea"/>
                <a:cs typeface="+mn-cs"/>
              </a:rPr>
              <a:t>Empower all constituents to participate in the community</a:t>
            </a:r>
          </a:p>
          <a:p>
            <a:pPr marL="287338" marR="0" lvl="1" indent="-168275" algn="l" defTabSz="914400" rtl="0" eaLnBrk="1" fontAlgn="auto" latinLnBrk="0" hangingPunct="1">
              <a:lnSpc>
                <a:spcPct val="95000"/>
              </a:lnSpc>
              <a:spcBef>
                <a:spcPts val="840"/>
              </a:spcBef>
              <a:spcAft>
                <a:spcPts val="0"/>
              </a:spcAft>
              <a:buClr>
                <a:srgbClr val="00ADEF"/>
              </a:buClr>
              <a:buSzTx/>
              <a:buFont typeface="Arial"/>
              <a:buChar char="•"/>
              <a:tabLst/>
              <a:defRPr/>
            </a:pPr>
            <a:endParaRPr kumimoji="0" lang="en-US" sz="1800" b="0" i="0" u="none" strike="noStrike" kern="1200" cap="none" spc="0" normalizeH="0" baseline="0" noProof="0" dirty="0">
              <a:ln>
                <a:noFill/>
              </a:ln>
              <a:solidFill>
                <a:schemeClr val="bg1"/>
              </a:solidFill>
              <a:effectLst/>
              <a:uLnTx/>
              <a:uFillTx/>
              <a:latin typeface="+mj-lt"/>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71"/>
          <p:cNvGrpSpPr/>
          <p:nvPr/>
        </p:nvGrpSpPr>
        <p:grpSpPr>
          <a:xfrm>
            <a:off x="5067110" y="2071024"/>
            <a:ext cx="2756558" cy="2756558"/>
            <a:chOff x="6387442" y="438286"/>
            <a:chExt cx="2756558" cy="2756558"/>
          </a:xfrm>
          <a:effectLst>
            <a:reflection blurRad="6350" stA="52000" endA="300" endPos="35000" dir="5400000" sy="-100000" algn="bl" rotWithShape="0"/>
          </a:effectLst>
        </p:grpSpPr>
        <p:sp>
          <p:nvSpPr>
            <p:cNvPr id="69" name="Oval 83"/>
            <p:cNvSpPr>
              <a:spLocks noChangeArrowheads="1"/>
            </p:cNvSpPr>
            <p:nvPr/>
          </p:nvSpPr>
          <p:spPr bwMode="auto">
            <a:xfrm>
              <a:off x="6387442" y="438286"/>
              <a:ext cx="2756558" cy="2756558"/>
            </a:xfrm>
            <a:prstGeom prst="ellipse">
              <a:avLst/>
            </a:prstGeom>
            <a:gradFill rotWithShape="1">
              <a:gsLst>
                <a:gs pos="0">
                  <a:srgbClr val="FFFFFF">
                    <a:alpha val="39999"/>
                  </a:srgbClr>
                </a:gs>
                <a:gs pos="50000">
                  <a:srgbClr val="767676">
                    <a:alpha val="0"/>
                  </a:srgbClr>
                </a:gs>
                <a:gs pos="100000">
                  <a:srgbClr val="FFFFFF">
                    <a:alpha val="39999"/>
                  </a:srgbClr>
                </a:gs>
              </a:gsLst>
              <a:lin ang="5400000" scaled="1"/>
            </a:gradFill>
            <a:ln w="9525" algn="ctr">
              <a:noFill/>
              <a:round/>
              <a:headEnd/>
              <a:tailEnd/>
            </a:ln>
            <a:effectLst/>
          </p:spPr>
          <p:txBody>
            <a:bodyPr lIns="82124" tIns="41061" rIns="82124" bIns="41061"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17" name="Picture 2" descr="C:\Documents and Settings\mguedet\Desktop\Photography\New Folder (5)\24665_AK82611_c_R5.jpg"/>
            <p:cNvPicPr>
              <a:picLocks noChangeArrowheads="1"/>
            </p:cNvPicPr>
            <p:nvPr/>
          </p:nvPicPr>
          <p:blipFill>
            <a:blip r:embed="rId2" cstate="screen"/>
            <a:srcRect l="27135" r="9993" b="5813"/>
            <a:stretch>
              <a:fillRect/>
            </a:stretch>
          </p:blipFill>
          <p:spPr bwMode="auto">
            <a:xfrm>
              <a:off x="6538346" y="560313"/>
              <a:ext cx="2478024" cy="2478024"/>
            </a:xfrm>
            <a:prstGeom prst="ellipse">
              <a:avLst/>
            </a:prstGeom>
            <a:noFill/>
            <a:ln>
              <a:noFill/>
            </a:ln>
          </p:spPr>
        </p:pic>
      </p:grpSp>
      <p:sp>
        <p:nvSpPr>
          <p:cNvPr id="2" name="Title 1"/>
          <p:cNvSpPr>
            <a:spLocks noGrp="1"/>
          </p:cNvSpPr>
          <p:nvPr>
            <p:ph type="title"/>
          </p:nvPr>
        </p:nvSpPr>
        <p:spPr>
          <a:xfrm>
            <a:off x="229702" y="265223"/>
            <a:ext cx="8588861" cy="838200"/>
          </a:xfrm>
        </p:spPr>
        <p:txBody>
          <a:bodyPr/>
          <a:lstStyle/>
          <a:p>
            <a:r>
              <a:rPr lang="en-US" dirty="0" smtClean="0"/>
              <a:t>Convergence of Workspace Modalities</a:t>
            </a:r>
            <a:br>
              <a:rPr lang="en-US" dirty="0" smtClean="0"/>
            </a:br>
            <a:r>
              <a:rPr lang="en-US" sz="2400" dirty="0" smtClean="0"/>
              <a:t>Any App, Any Data, Any Device, Any Media  -  Anywhere</a:t>
            </a:r>
            <a:endParaRPr lang="en-US" sz="2400" dirty="0"/>
          </a:p>
        </p:txBody>
      </p:sp>
      <p:pic>
        <p:nvPicPr>
          <p:cNvPr id="9" name="Picture 8" descr="Post PC Bottom Row.png"/>
          <p:cNvPicPr>
            <a:picLocks noChangeAspect="1"/>
          </p:cNvPicPr>
          <p:nvPr/>
        </p:nvPicPr>
        <p:blipFill>
          <a:blip r:embed="rId3" cstate="print"/>
          <a:srcRect b="9348"/>
          <a:stretch>
            <a:fillRect/>
          </a:stretch>
        </p:blipFill>
        <p:spPr>
          <a:xfrm>
            <a:off x="4268819" y="4866900"/>
            <a:ext cx="4353140" cy="804380"/>
          </a:xfrm>
          <a:prstGeom prst="rect">
            <a:avLst/>
          </a:prstGeom>
          <a:effectLst>
            <a:outerShdw blurRad="50800" dist="38100" dir="5400000" algn="t" rotWithShape="0">
              <a:prstClr val="black">
                <a:alpha val="40000"/>
              </a:prstClr>
            </a:outerShdw>
            <a:reflection blurRad="6350" stA="52000" endA="300" endPos="35000" dir="5400000" sy="-100000" algn="bl" rotWithShape="0"/>
          </a:effectLst>
        </p:spPr>
      </p:pic>
      <p:grpSp>
        <p:nvGrpSpPr>
          <p:cNvPr id="4" name="Group 84"/>
          <p:cNvGrpSpPr/>
          <p:nvPr/>
        </p:nvGrpSpPr>
        <p:grpSpPr>
          <a:xfrm>
            <a:off x="1474957" y="1236806"/>
            <a:ext cx="2045767" cy="1600169"/>
            <a:chOff x="1692667" y="1236806"/>
            <a:chExt cx="2045767" cy="1600169"/>
          </a:xfrm>
        </p:grpSpPr>
        <p:grpSp>
          <p:nvGrpSpPr>
            <p:cNvPr id="5" name="Group 67"/>
            <p:cNvGrpSpPr/>
            <p:nvPr/>
          </p:nvGrpSpPr>
          <p:grpSpPr>
            <a:xfrm>
              <a:off x="1692667" y="1236806"/>
              <a:ext cx="2045767" cy="1422700"/>
              <a:chOff x="4790860" y="1426724"/>
              <a:chExt cx="2473037" cy="2029986"/>
            </a:xfrm>
          </p:grpSpPr>
          <p:sp>
            <p:nvSpPr>
              <p:cNvPr id="66" name="Rounded Rectangle 65"/>
              <p:cNvSpPr/>
              <p:nvPr/>
            </p:nvSpPr>
            <p:spPr>
              <a:xfrm>
                <a:off x="4790860" y="1856510"/>
                <a:ext cx="2473037" cy="1600200"/>
              </a:xfrm>
              <a:prstGeom prst="roundRect">
                <a:avLst/>
              </a:prstGeom>
              <a:solidFill>
                <a:schemeClr val="accent1"/>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lstStyle/>
              <a:p>
                <a:pPr algn="ctr"/>
                <a:endParaRPr lang="en-US" dirty="0" smtClean="0"/>
              </a:p>
            </p:txBody>
          </p:sp>
          <p:sp>
            <p:nvSpPr>
              <p:cNvPr id="67" name="TextBox 66"/>
              <p:cNvSpPr txBox="1"/>
              <p:nvPr/>
            </p:nvSpPr>
            <p:spPr>
              <a:xfrm>
                <a:off x="5377200" y="1426724"/>
                <a:ext cx="1416919" cy="526983"/>
              </a:xfrm>
              <a:prstGeom prst="rect">
                <a:avLst/>
              </a:prstGeom>
              <a:noFill/>
            </p:spPr>
            <p:txBody>
              <a:bodyPr wrap="none" rtlCol="0" anchor="ctr" anchorCtr="0">
                <a:spAutoFit/>
              </a:bodyPr>
              <a:lstStyle/>
              <a:p>
                <a:pPr algn="ctr"/>
                <a:r>
                  <a:rPr lang="en-US" spc="-100" dirty="0" smtClean="0">
                    <a:solidFill>
                      <a:srgbClr val="873CBA"/>
                    </a:solidFill>
                  </a:rPr>
                  <a:t>PC Centric</a:t>
                </a:r>
                <a:endParaRPr lang="en-US" spc="-100" dirty="0">
                  <a:solidFill>
                    <a:srgbClr val="873CBA"/>
                  </a:solidFill>
                </a:endParaRPr>
              </a:p>
            </p:txBody>
          </p:sp>
        </p:grpSp>
        <p:pic>
          <p:nvPicPr>
            <p:cNvPr id="82" name="Picture 38" descr="desktop2a.png"/>
            <p:cNvPicPr>
              <a:picLocks noChangeAspect="1"/>
            </p:cNvPicPr>
            <p:nvPr/>
          </p:nvPicPr>
          <p:blipFill>
            <a:blip r:embed="rId4" cstate="print"/>
            <a:srcRect/>
            <a:stretch>
              <a:fillRect/>
            </a:stretch>
          </p:blipFill>
          <p:spPr bwMode="auto">
            <a:xfrm>
              <a:off x="1865081" y="1669723"/>
              <a:ext cx="1753923" cy="1167252"/>
            </a:xfrm>
            <a:prstGeom prst="rect">
              <a:avLst/>
            </a:prstGeom>
            <a:noFill/>
            <a:ln w="9525">
              <a:noFill/>
              <a:miter lim="800000"/>
              <a:headEnd/>
              <a:tailEnd/>
            </a:ln>
            <a:effectLst>
              <a:outerShdw blurRad="50800" dist="38100" dir="2700000" algn="tl" rotWithShape="0">
                <a:prstClr val="black">
                  <a:alpha val="40000"/>
                </a:prstClr>
              </a:outerShdw>
            </a:effectLst>
          </p:spPr>
        </p:pic>
      </p:grpSp>
      <p:grpSp>
        <p:nvGrpSpPr>
          <p:cNvPr id="6" name="Group 85"/>
          <p:cNvGrpSpPr/>
          <p:nvPr/>
        </p:nvGrpSpPr>
        <p:grpSpPr>
          <a:xfrm>
            <a:off x="755386" y="2865786"/>
            <a:ext cx="2045767" cy="1722920"/>
            <a:chOff x="973096" y="2775853"/>
            <a:chExt cx="2045767" cy="1722920"/>
          </a:xfrm>
        </p:grpSpPr>
        <p:grpSp>
          <p:nvGrpSpPr>
            <p:cNvPr id="7" name="Group 72"/>
            <p:cNvGrpSpPr/>
            <p:nvPr/>
          </p:nvGrpSpPr>
          <p:grpSpPr>
            <a:xfrm>
              <a:off x="973096" y="2775853"/>
              <a:ext cx="2045767" cy="1455358"/>
              <a:chOff x="4842766" y="1380125"/>
              <a:chExt cx="2473037" cy="2076585"/>
            </a:xfrm>
          </p:grpSpPr>
          <p:sp>
            <p:nvSpPr>
              <p:cNvPr id="74" name="Rounded Rectangle 73"/>
              <p:cNvSpPr/>
              <p:nvPr/>
            </p:nvSpPr>
            <p:spPr>
              <a:xfrm>
                <a:off x="4842766" y="1856510"/>
                <a:ext cx="2473037" cy="1600200"/>
              </a:xfrm>
              <a:prstGeom prst="roundRect">
                <a:avLst/>
              </a:prstGeom>
              <a:solidFill>
                <a:schemeClr val="accent1"/>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lstStyle/>
              <a:p>
                <a:pPr algn="ctr"/>
                <a:endParaRPr lang="en-US" dirty="0" smtClean="0"/>
              </a:p>
            </p:txBody>
          </p:sp>
          <p:sp>
            <p:nvSpPr>
              <p:cNvPr id="75" name="TextBox 74"/>
              <p:cNvSpPr txBox="1"/>
              <p:nvPr/>
            </p:nvSpPr>
            <p:spPr>
              <a:xfrm>
                <a:off x="5084029" y="1380125"/>
                <a:ext cx="1788976" cy="526983"/>
              </a:xfrm>
              <a:prstGeom prst="rect">
                <a:avLst/>
              </a:prstGeom>
              <a:noFill/>
            </p:spPr>
            <p:txBody>
              <a:bodyPr wrap="none" rtlCol="0" anchor="ctr" anchorCtr="0">
                <a:spAutoFit/>
              </a:bodyPr>
              <a:lstStyle/>
              <a:p>
                <a:pPr algn="ctr"/>
                <a:r>
                  <a:rPr lang="en-US" spc="-100" dirty="0" smtClean="0">
                    <a:solidFill>
                      <a:srgbClr val="873CBA"/>
                    </a:solidFill>
                  </a:rPr>
                  <a:t>Phone Centric</a:t>
                </a:r>
                <a:endParaRPr lang="en-US" spc="-100" dirty="0">
                  <a:solidFill>
                    <a:srgbClr val="873CBA"/>
                  </a:solidFill>
                </a:endParaRPr>
              </a:p>
            </p:txBody>
          </p:sp>
        </p:grpSp>
        <p:pic>
          <p:nvPicPr>
            <p:cNvPr id="83" name="Picture 82" descr="phone.png"/>
            <p:cNvPicPr>
              <a:picLocks noChangeAspect="1"/>
            </p:cNvPicPr>
            <p:nvPr/>
          </p:nvPicPr>
          <p:blipFill>
            <a:blip r:embed="rId5" cstate="print"/>
            <a:stretch>
              <a:fillRect/>
            </a:stretch>
          </p:blipFill>
          <p:spPr>
            <a:xfrm>
              <a:off x="1056563" y="3139681"/>
              <a:ext cx="1833695" cy="1359092"/>
            </a:xfrm>
            <a:prstGeom prst="rect">
              <a:avLst/>
            </a:prstGeom>
            <a:noFill/>
            <a:ln w="9525">
              <a:noFill/>
              <a:miter lim="800000"/>
              <a:headEnd/>
              <a:tailEnd/>
            </a:ln>
            <a:effectLst>
              <a:outerShdw blurRad="50800" dist="38100" dir="2700000" algn="tl" rotWithShape="0">
                <a:prstClr val="black">
                  <a:alpha val="40000"/>
                </a:prstClr>
              </a:outerShdw>
            </a:effectLst>
          </p:spPr>
        </p:pic>
      </p:grpSp>
      <p:grpSp>
        <p:nvGrpSpPr>
          <p:cNvPr id="8" name="Group 83"/>
          <p:cNvGrpSpPr/>
          <p:nvPr/>
        </p:nvGrpSpPr>
        <p:grpSpPr>
          <a:xfrm>
            <a:off x="1271000" y="4581236"/>
            <a:ext cx="2255966" cy="1462785"/>
            <a:chOff x="1488710" y="4581236"/>
            <a:chExt cx="2255966" cy="1462785"/>
          </a:xfrm>
        </p:grpSpPr>
        <p:pic>
          <p:nvPicPr>
            <p:cNvPr id="13" name="Picture 12"/>
            <p:cNvPicPr>
              <a:picLocks noChangeAspect="1"/>
            </p:cNvPicPr>
            <p:nvPr/>
          </p:nvPicPr>
          <p:blipFill>
            <a:blip r:embed="rId6" cstate="print"/>
            <a:srcRect l="8336" r="12744"/>
            <a:stretch>
              <a:fillRect/>
            </a:stretch>
          </p:blipFill>
          <p:spPr>
            <a:xfrm>
              <a:off x="1488710" y="4905372"/>
              <a:ext cx="2255966" cy="1138649"/>
            </a:xfrm>
            <a:prstGeom prst="roundRect">
              <a:avLst/>
            </a:prstGeom>
            <a:effectLst>
              <a:outerShdw blurRad="50800" dist="38100" dir="5400000" algn="t" rotWithShape="0">
                <a:prstClr val="black">
                  <a:alpha val="40000"/>
                </a:prstClr>
              </a:outerShdw>
              <a:reflection blurRad="6350" stA="52000" endA="300" endPos="35000" dir="5400000" sy="-100000" algn="bl" rotWithShape="0"/>
            </a:effectLst>
          </p:spPr>
        </p:pic>
        <p:sp>
          <p:nvSpPr>
            <p:cNvPr id="14" name="TextBox 13"/>
            <p:cNvSpPr txBox="1"/>
            <p:nvPr/>
          </p:nvSpPr>
          <p:spPr bwMode="auto">
            <a:xfrm>
              <a:off x="1845206" y="4581236"/>
              <a:ext cx="1398780" cy="369332"/>
            </a:xfrm>
            <a:prstGeom prst="rect">
              <a:avLst/>
            </a:prstGeom>
            <a:noFill/>
          </p:spPr>
          <p:txBody>
            <a:bodyPr wrap="none">
              <a:spAutoFit/>
            </a:bodyPr>
            <a:lstStyle/>
            <a:p>
              <a:pPr algn="ctr">
                <a:defRPr/>
              </a:pPr>
              <a:r>
                <a:rPr lang="en-US" spc="-100" dirty="0" smtClean="0">
                  <a:solidFill>
                    <a:srgbClr val="873CBA"/>
                  </a:solidFill>
                </a:rPr>
                <a:t>Video Centric</a:t>
              </a:r>
              <a:endParaRPr lang="en-US" spc="-100" dirty="0">
                <a:solidFill>
                  <a:srgbClr val="873CBA"/>
                </a:solidFill>
              </a:endParaRPr>
            </a:p>
          </p:txBody>
        </p:sp>
      </p:grpSp>
      <p:sp>
        <p:nvSpPr>
          <p:cNvPr id="62" name="Right Arrow 61"/>
          <p:cNvSpPr/>
          <p:nvPr/>
        </p:nvSpPr>
        <p:spPr>
          <a:xfrm rot="900000">
            <a:off x="3231413" y="2116588"/>
            <a:ext cx="1721174" cy="595512"/>
          </a:xfrm>
          <a:prstGeom prst="rightArrow">
            <a:avLst>
              <a:gd name="adj1" fmla="val 50000"/>
              <a:gd name="adj2" fmla="val 53769"/>
            </a:avLst>
          </a:prstGeom>
          <a:gradFill flip="none" rotWithShape="1">
            <a:gsLst>
              <a:gs pos="0">
                <a:srgbClr val="0096D6">
                  <a:alpha val="0"/>
                </a:srgbClr>
              </a:gs>
              <a:gs pos="100000">
                <a:srgbClr val="0096D6">
                  <a:tint val="15000"/>
                  <a:satMod val="350000"/>
                </a:srgbClr>
              </a:gs>
            </a:gsLst>
            <a:lin ang="0" scaled="1"/>
            <a:tileRect/>
          </a:gradFill>
          <a:ln w="9525" cap="flat" cmpd="sng" algn="ctr">
            <a:gradFill flip="none" rotWithShape="1">
              <a:gsLst>
                <a:gs pos="0">
                  <a:srgbClr val="0096D6">
                    <a:tint val="66000"/>
                    <a:satMod val="160000"/>
                    <a:alpha val="0"/>
                  </a:srgbClr>
                </a:gs>
                <a:gs pos="50000">
                  <a:srgbClr val="0096D6">
                    <a:tint val="44500"/>
                    <a:satMod val="160000"/>
                  </a:srgbClr>
                </a:gs>
                <a:gs pos="100000">
                  <a:srgbClr val="0096D6">
                    <a:tint val="23500"/>
                    <a:satMod val="160000"/>
                  </a:srgbClr>
                </a:gs>
              </a:gsLst>
              <a:lin ang="0" scaled="1"/>
              <a:tileRect/>
            </a:gra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96D6"/>
              </a:solidFill>
              <a:effectLst/>
              <a:uLnTx/>
              <a:uFillTx/>
              <a:latin typeface="Arial"/>
              <a:ea typeface="+mn-ea"/>
              <a:cs typeface="+mn-cs"/>
            </a:endParaRPr>
          </a:p>
        </p:txBody>
      </p:sp>
      <p:sp>
        <p:nvSpPr>
          <p:cNvPr id="81" name="Right Arrow 80"/>
          <p:cNvSpPr/>
          <p:nvPr/>
        </p:nvSpPr>
        <p:spPr>
          <a:xfrm>
            <a:off x="2601573" y="3404116"/>
            <a:ext cx="2131190" cy="595512"/>
          </a:xfrm>
          <a:prstGeom prst="rightArrow">
            <a:avLst>
              <a:gd name="adj1" fmla="val 50000"/>
              <a:gd name="adj2" fmla="val 53769"/>
            </a:avLst>
          </a:prstGeom>
          <a:gradFill flip="none" rotWithShape="1">
            <a:gsLst>
              <a:gs pos="0">
                <a:srgbClr val="0096D6">
                  <a:alpha val="0"/>
                </a:srgbClr>
              </a:gs>
              <a:gs pos="100000">
                <a:srgbClr val="0096D6">
                  <a:tint val="15000"/>
                  <a:satMod val="350000"/>
                </a:srgbClr>
              </a:gs>
            </a:gsLst>
            <a:lin ang="0" scaled="1"/>
            <a:tileRect/>
          </a:gradFill>
          <a:ln w="9525" cap="flat" cmpd="sng" algn="ctr">
            <a:gradFill flip="none" rotWithShape="1">
              <a:gsLst>
                <a:gs pos="0">
                  <a:srgbClr val="0096D6">
                    <a:tint val="66000"/>
                    <a:satMod val="160000"/>
                    <a:alpha val="0"/>
                  </a:srgbClr>
                </a:gs>
                <a:gs pos="50000">
                  <a:srgbClr val="0096D6">
                    <a:tint val="44500"/>
                    <a:satMod val="160000"/>
                  </a:srgbClr>
                </a:gs>
                <a:gs pos="100000">
                  <a:srgbClr val="0096D6">
                    <a:tint val="23500"/>
                    <a:satMod val="160000"/>
                  </a:srgbClr>
                </a:gs>
              </a:gsLst>
              <a:lin ang="0" scaled="1"/>
              <a:tileRect/>
            </a:gra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96D6"/>
              </a:solidFill>
              <a:effectLst/>
              <a:uLnTx/>
              <a:uFillTx/>
              <a:latin typeface="Arial"/>
              <a:ea typeface="+mn-ea"/>
              <a:cs typeface="+mn-cs"/>
            </a:endParaRPr>
          </a:p>
        </p:txBody>
      </p:sp>
      <p:sp>
        <p:nvSpPr>
          <p:cNvPr id="88" name="Right Arrow 87"/>
          <p:cNvSpPr/>
          <p:nvPr/>
        </p:nvSpPr>
        <p:spPr>
          <a:xfrm rot="19800000">
            <a:off x="3125391" y="4686256"/>
            <a:ext cx="1931609" cy="595512"/>
          </a:xfrm>
          <a:prstGeom prst="rightArrow">
            <a:avLst>
              <a:gd name="adj1" fmla="val 50000"/>
              <a:gd name="adj2" fmla="val 53769"/>
            </a:avLst>
          </a:prstGeom>
          <a:gradFill flip="none" rotWithShape="1">
            <a:gsLst>
              <a:gs pos="0">
                <a:srgbClr val="0096D6">
                  <a:alpha val="0"/>
                </a:srgbClr>
              </a:gs>
              <a:gs pos="100000">
                <a:srgbClr val="0096D6">
                  <a:tint val="15000"/>
                  <a:satMod val="350000"/>
                </a:srgbClr>
              </a:gs>
            </a:gsLst>
            <a:lin ang="0" scaled="1"/>
            <a:tileRect/>
          </a:gradFill>
          <a:ln w="9525" cap="flat" cmpd="sng" algn="ctr">
            <a:gradFill flip="none" rotWithShape="1">
              <a:gsLst>
                <a:gs pos="0">
                  <a:srgbClr val="0096D6">
                    <a:tint val="66000"/>
                    <a:satMod val="160000"/>
                    <a:alpha val="0"/>
                  </a:srgbClr>
                </a:gs>
                <a:gs pos="50000">
                  <a:srgbClr val="0096D6">
                    <a:tint val="44500"/>
                    <a:satMod val="160000"/>
                  </a:srgbClr>
                </a:gs>
                <a:gs pos="100000">
                  <a:srgbClr val="0096D6">
                    <a:tint val="23500"/>
                    <a:satMod val="160000"/>
                  </a:srgbClr>
                </a:gs>
              </a:gsLst>
              <a:lin ang="0" scaled="1"/>
              <a:tileRect/>
            </a:gra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96D6"/>
              </a:solidFill>
              <a:effectLst/>
              <a:uLnTx/>
              <a:uFillTx/>
              <a:latin typeface="Arial"/>
              <a:ea typeface="+mn-ea"/>
              <a:cs typeface="+mn-cs"/>
            </a:endParaRPr>
          </a:p>
        </p:txBody>
      </p:sp>
      <p:sp>
        <p:nvSpPr>
          <p:cNvPr id="23" name="TextBox 22"/>
          <p:cNvSpPr txBox="1"/>
          <p:nvPr/>
        </p:nvSpPr>
        <p:spPr>
          <a:xfrm>
            <a:off x="5026690" y="1648076"/>
            <a:ext cx="2715487" cy="369332"/>
          </a:xfrm>
          <a:prstGeom prst="rect">
            <a:avLst/>
          </a:prstGeom>
          <a:noFill/>
        </p:spPr>
        <p:txBody>
          <a:bodyPr wrap="none" rtlCol="0" anchor="ctr" anchorCtr="0">
            <a:spAutoFit/>
          </a:bodyPr>
          <a:lstStyle/>
          <a:p>
            <a:pPr algn="ctr"/>
            <a:r>
              <a:rPr lang="en-US" spc="-100" dirty="0" smtClean="0">
                <a:solidFill>
                  <a:srgbClr val="873CBA"/>
                </a:solidFill>
              </a:rPr>
              <a:t>The New Virtual Workspace</a:t>
            </a:r>
            <a:endParaRPr lang="en-US" spc="-100" dirty="0">
              <a:solidFill>
                <a:srgbClr val="873CBA"/>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100"/>
                                  </p:stCondLst>
                                  <p:childTnLst>
                                    <p:set>
                                      <p:cBhvr>
                                        <p:cTn id="6" dur="1" fill="hold">
                                          <p:stCondLst>
                                            <p:cond delay="0"/>
                                          </p:stCondLst>
                                        </p:cTn>
                                        <p:tgtEl>
                                          <p:spTgt spid="9"/>
                                        </p:tgtEl>
                                        <p:attrNameLst>
                                          <p:attrName>style.visibility</p:attrName>
                                        </p:attrNameLst>
                                      </p:cBhvr>
                                      <p:to>
                                        <p:strVal val="visible"/>
                                      </p:to>
                                    </p:set>
                                    <p:animEffect transition="in" filter="slide(fromLeft)">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gi5NSZAC60q3EyorB2zGDg"/>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gi5NSZAC60q3EyorB2zGD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gi5NSZAC60q3EyorB2zGD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gi5NSZAC60q3EyorB2zGD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gi5NSZAC60q3EyorB2zGD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gi5NSZAC60q3EyorB2zGD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gi5NSZAC60q3EyorB2zGD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gi5NSZAC60q3EyorB2zGD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gi5NSZAC60q3EyorB2zGD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gi5NSZAC60q3EyorB2zGD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gi5NSZAC60q3EyorB2zGD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gi5NSZAC60q3EyorB2zGD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gi5NSZAC60q3EyorB2zGD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gi5NSZAC60q3EyorB2zGD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gi5NSZAC60q3EyorB2zGD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gi5NSZAC60q3EyorB2zGD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gi5NSZAC60q3EyorB2zGD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O1fhrN.rZ0C9NfeE5OfC5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gi5NSZAC60q3EyorB2zGD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gi5NSZAC60q3EyorB2zGD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gi5NSZAC60q3EyorB2zGD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O1fhrN.rZ0C9NfeE5OfC5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gi5NSZAC60q3EyorB2zGDg"/>
</p:tagLst>
</file>

<file path=ppt/theme/theme1.xml><?xml version="1.0" encoding="utf-8"?>
<a:theme xmlns:a="http://schemas.openxmlformats.org/drawingml/2006/main" name="Cisco Arial 4x3 template_dark">
  <a:themeElements>
    <a:clrScheme name="Cisco 2010 Color Palette">
      <a:dk1>
        <a:srgbClr val="0096D6"/>
      </a:dk1>
      <a:lt1>
        <a:srgbClr val="FFFFFF"/>
      </a:lt1>
      <a:dk2>
        <a:srgbClr val="6DB344"/>
      </a:dk2>
      <a:lt2>
        <a:srgbClr val="FFFFFF"/>
      </a:lt2>
      <a:accent1>
        <a:srgbClr val="0096D6"/>
      </a:accent1>
      <a:accent2>
        <a:srgbClr val="6DB344"/>
      </a:accent2>
      <a:accent3>
        <a:srgbClr val="ABDFF0"/>
      </a:accent3>
      <a:accent4>
        <a:srgbClr val="008041"/>
      </a:accent4>
      <a:accent5>
        <a:srgbClr val="B7D333"/>
      </a:accent5>
      <a:accent6>
        <a:srgbClr val="652D89"/>
      </a:accent6>
      <a:hlink>
        <a:srgbClr val="3CBADC"/>
      </a:hlink>
      <a:folHlink>
        <a:srgbClr val="A6A8AB"/>
      </a:folHlink>
    </a:clrScheme>
    <a:fontScheme name="Cisco 2010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96D6"/>
        </a:solidFill>
        <a:ln>
          <a:noFill/>
        </a:ln>
        <a:effectLst>
          <a:outerShdw blurRad="76200" dist="50800" dir="5400000" algn="ctr" rotWithShape="0">
            <a:srgbClr val="000000">
              <a:alpha val="27000"/>
            </a:srgbClr>
          </a:outerShdw>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sco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isco 2010">
    <a:dk1>
      <a:srgbClr val="0096D6"/>
    </a:dk1>
    <a:lt1>
      <a:srgbClr val="FFFFFF"/>
    </a:lt1>
    <a:dk2>
      <a:srgbClr val="6DB344"/>
    </a:dk2>
    <a:lt2>
      <a:srgbClr val="FFFFFF"/>
    </a:lt2>
    <a:accent1>
      <a:srgbClr val="0096D6"/>
    </a:accent1>
    <a:accent2>
      <a:srgbClr val="6DB344"/>
    </a:accent2>
    <a:accent3>
      <a:srgbClr val="ABDFF0"/>
    </a:accent3>
    <a:accent4>
      <a:srgbClr val="008041"/>
    </a:accent4>
    <a:accent5>
      <a:srgbClr val="B7D333"/>
    </a:accent5>
    <a:accent6>
      <a:srgbClr val="652D89"/>
    </a:accent6>
    <a:hlink>
      <a:srgbClr val="3CBADC"/>
    </a:hlink>
    <a:folHlink>
      <a:srgbClr val="A6A8AB"/>
    </a:folHlink>
  </a:clrScheme>
  <a:fontScheme name="Cisco 2010">
    <a:majorFont>
      <a:latin typeface="CiscoSans ExtraLight"/>
      <a:ea typeface=""/>
      <a:cs typeface=""/>
    </a:majorFont>
    <a:minorFont>
      <a:latin typeface="CiscoSans Extra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isco 2010">
    <a:dk1>
      <a:srgbClr val="0096D6"/>
    </a:dk1>
    <a:lt1>
      <a:srgbClr val="FFFFFF"/>
    </a:lt1>
    <a:dk2>
      <a:srgbClr val="6DB344"/>
    </a:dk2>
    <a:lt2>
      <a:srgbClr val="FFFFFF"/>
    </a:lt2>
    <a:accent1>
      <a:srgbClr val="0096D6"/>
    </a:accent1>
    <a:accent2>
      <a:srgbClr val="6DB344"/>
    </a:accent2>
    <a:accent3>
      <a:srgbClr val="ABDFF0"/>
    </a:accent3>
    <a:accent4>
      <a:srgbClr val="008041"/>
    </a:accent4>
    <a:accent5>
      <a:srgbClr val="B7D333"/>
    </a:accent5>
    <a:accent6>
      <a:srgbClr val="652D89"/>
    </a:accent6>
    <a:hlink>
      <a:srgbClr val="3CBADC"/>
    </a:hlink>
    <a:folHlink>
      <a:srgbClr val="A6A8AB"/>
    </a:folHlink>
  </a:clrScheme>
  <a:fontScheme name="Cisco 2010">
    <a:majorFont>
      <a:latin typeface="CiscoSans ExtraLight"/>
      <a:ea typeface=""/>
      <a:cs typeface=""/>
    </a:majorFont>
    <a:minorFont>
      <a:latin typeface="CiscoSans Extra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192263472D11A4286BA8AD5BC215F21" ma:contentTypeVersion="6" ma:contentTypeDescription="Create a new document." ma:contentTypeScope="" ma:versionID="1732f645af9afbf3db365491fb4248e9">
  <xsd:schema xmlns:xsd="http://www.w3.org/2001/XMLSchema" xmlns:p="http://schemas.microsoft.com/office/2006/metadata/properties" xmlns:ns1="http://schemas.microsoft.com/sharepoint/v3" xmlns:ns2="dec458b3-cf08-43be-b843-d5b7c8cf1fd6" targetNamespace="http://schemas.microsoft.com/office/2006/metadata/properties" ma:root="true" ma:fieldsID="2a053076d7f6f2dda3c9d83306c788f7" ns1:_="" ns2:_="">
    <xsd:import namespace="http://schemas.microsoft.com/sharepoint/v3"/>
    <xsd:import namespace="dec458b3-cf08-43be-b843-d5b7c8cf1fd6"/>
    <xsd:element name="properties">
      <xsd:complexType>
        <xsd:sequence>
          <xsd:element name="documentManagement">
            <xsd:complexType>
              <xsd:all>
                <xsd:element ref="ns1:EmailSender" minOccurs="0"/>
                <xsd:element ref="ns1:EmailTo" minOccurs="0"/>
                <xsd:element ref="ns1:EmailCc" minOccurs="0"/>
                <xsd:element ref="ns1:EmailFrom" minOccurs="0"/>
                <xsd:element ref="ns1:EmailSubject" minOccurs="0"/>
                <xsd:element ref="ns2:EPMLiveListConfig"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EmailSender" ma:index="8" nillable="true" ma:displayName="E-Mail Sender" ma:hidden="true" ma:internalName="EmailSender">
      <xsd:simpleType>
        <xsd:restriction base="dms:Note"/>
      </xsd:simpleType>
    </xsd:element>
    <xsd:element name="EmailTo" ma:index="9" nillable="true" ma:displayName="E-Mail To" ma:hidden="true" ma:internalName="EmailTo">
      <xsd:simpleType>
        <xsd:restriction base="dms:Note"/>
      </xsd:simpleType>
    </xsd:element>
    <xsd:element name="EmailCc" ma:index="10" nillable="true" ma:displayName="E-Mail Cc" ma:hidden="true" ma:internalName="EmailCc">
      <xsd:simpleType>
        <xsd:restriction base="dms:Note"/>
      </xsd:simpleType>
    </xsd:element>
    <xsd:element name="EmailFrom" ma:index="11" nillable="true" ma:displayName="E-Mail From" ma:hidden="true" ma:internalName="EmailFrom">
      <xsd:simpleType>
        <xsd:restriction base="dms:Text"/>
      </xsd:simpleType>
    </xsd:element>
    <xsd:element name="EmailSubject" ma:index="12" nillable="true" ma:displayName="E-Mail Subject" ma:hidden="true" ma:internalName="EmailSubject">
      <xsd:simpleType>
        <xsd:restriction base="dms:Text"/>
      </xsd:simpleType>
    </xsd:element>
  </xsd:schema>
  <xsd:schema xmlns:xsd="http://www.w3.org/2001/XMLSchema" xmlns:dms="http://schemas.microsoft.com/office/2006/documentManagement/types" targetNamespace="dec458b3-cf08-43be-b843-d5b7c8cf1fd6" elementFormDefault="qualified">
    <xsd:import namespace="http://schemas.microsoft.com/office/2006/documentManagement/types"/>
    <xsd:element name="EPMLiveListConfig" ma:index="13" nillable="true" ma:displayName="EPMLiveListConfig" ma:hidden="true" ma:internalName="EPMLiveListConfig">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Item 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EPMLiveListConfig xmlns="dec458b3-cf08-43be-b843-d5b7c8cf1fd6" xsi:nil="true"/>
    <EmailTo xmlns="http://schemas.microsoft.com/sharepoint/v3">marco-attachments(mailer list) &amp;lt;marco-attachments@cisco.com&amp;gt;; marco-attachments@team.cisco.com &amp;lt;marco-attachments@team.cisco.com&amp;gt;</EmailTo>
    <EmailSender xmlns="http://schemas.microsoft.com/sharepoint/v3">&lt;a href="mailto:lheidema@cisco.com"&gt;lheidema@cisco.com&lt;/a&gt;</EmailSender>
    <EmailFrom xmlns="http://schemas.microsoft.com/sharepoint/v3">Lynda Heideman (lheidema) &lt;lheidema@cisco.com&gt;</EmailFrom>
    <EmailSubject xmlns="http://schemas.microsoft.com/sharepoint/v3">INC000024400734 Attachments</EmailSubject>
    <EmailCc xmlns="http://schemas.microsoft.com/sharepoint/v3" xsi:nil="true"/>
  </documentManagement>
</p:properties>
</file>

<file path=customXml/itemProps1.xml><?xml version="1.0" encoding="utf-8"?>
<ds:datastoreItem xmlns:ds="http://schemas.openxmlformats.org/officeDocument/2006/customXml" ds:itemID="{B372B478-AA2F-40D7-BABF-8B5A9AA5203F}"/>
</file>

<file path=customXml/itemProps2.xml><?xml version="1.0" encoding="utf-8"?>
<ds:datastoreItem xmlns:ds="http://schemas.openxmlformats.org/officeDocument/2006/customXml" ds:itemID="{2A3013EE-FAE3-42C4-B23E-B26C869AC3C3}"/>
</file>

<file path=customXml/itemProps3.xml><?xml version="1.0" encoding="utf-8"?>
<ds:datastoreItem xmlns:ds="http://schemas.openxmlformats.org/officeDocument/2006/customXml" ds:itemID="{6764CF5A-DF66-43ED-95AE-3447FA013F6C}"/>
</file>

<file path=docProps/app.xml><?xml version="1.0" encoding="utf-8"?>
<Properties xmlns="http://schemas.openxmlformats.org/officeDocument/2006/extended-properties" xmlns:vt="http://schemas.openxmlformats.org/officeDocument/2006/docPropsVTypes">
  <Template>Cisco_White_Template_2010</Template>
  <TotalTime>15089</TotalTime>
  <Words>5192</Words>
  <Application>Microsoft Office PowerPoint</Application>
  <PresentationFormat>On-screen Show (4:3)</PresentationFormat>
  <Paragraphs>815</Paragraphs>
  <Slides>42</Slides>
  <Notes>35</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Cisco Arial 4x3 template_dark</vt:lpstr>
      <vt:lpstr>Delivering the New Virtual Workspace for Government  Unified Virtual Desktop, Voice, and Video</vt:lpstr>
      <vt:lpstr>Cisco Desktop Virtualization for Government Journey to Virtualization Experience Infrastructure (VXI)</vt:lpstr>
      <vt:lpstr>PowerPoint Presentation</vt:lpstr>
      <vt:lpstr>Challenges for National Government</vt:lpstr>
      <vt:lpstr>Challenges for Regional Government</vt:lpstr>
      <vt:lpstr>Challenges for Public Safety and Defense</vt:lpstr>
      <vt:lpstr> Challenges</vt:lpstr>
      <vt:lpstr> Network Platform</vt:lpstr>
      <vt:lpstr>Convergence of Workspace Modalities Any App, Any Data, Any Device, Any Media  -  Anywhere</vt:lpstr>
      <vt:lpstr>PowerPoint Presentation</vt:lpstr>
      <vt:lpstr>PowerPoint Presentation</vt:lpstr>
      <vt:lpstr>Use Case: Windows 7 Migration</vt:lpstr>
      <vt:lpstr>Use Case: Shared Inter-Agency Services</vt:lpstr>
      <vt:lpstr>Use Case: Mobile and Teleworkers</vt:lpstr>
      <vt:lpstr>Use Case: Continuity of Government</vt:lpstr>
      <vt:lpstr>Use Case: Public Safety and Security</vt:lpstr>
      <vt:lpstr>Use Case: Public Works</vt:lpstr>
      <vt:lpstr>Use Case: Streamline IT Processes and Improve Operational Efficiency</vt:lpstr>
      <vt:lpstr>PowerPoint Presentation</vt:lpstr>
      <vt:lpstr>21st Century Government Relies on the Network</vt:lpstr>
      <vt:lpstr>Vision of the Virtualization Experience Infrastructure</vt:lpstr>
      <vt:lpstr>New Architecture for Virtual Workspaces</vt:lpstr>
      <vt:lpstr>Voice, Video, Virtual Desktop Challenge </vt:lpstr>
      <vt:lpstr>Next Generation Virtual Workspace Unifying virtual desktop, voice, video</vt:lpstr>
      <vt:lpstr>New Virtual Workspace Experience</vt:lpstr>
      <vt:lpstr>PowerPoint Presentation</vt:lpstr>
      <vt:lpstr>PowerPoint Presentation</vt:lpstr>
      <vt:lpstr>Virtual Workspace / Hardphone Integration</vt:lpstr>
      <vt:lpstr>Network Optimization of Display Traffic</vt:lpstr>
      <vt:lpstr>Data Center Optimizations  for Virtual Workspaces</vt:lpstr>
      <vt:lpstr>Optimized Infrastructure for  Next-Generation Workspaces Ideal Architecture for Desktop Virtualization</vt:lpstr>
      <vt:lpstr>PowerPoint Presentation</vt:lpstr>
      <vt:lpstr>Bourget Airport Municipal Community </vt:lpstr>
      <vt:lpstr>Pennsylvania Office of Attorney General </vt:lpstr>
      <vt:lpstr>PowerPoint Presentation</vt:lpstr>
      <vt:lpstr>Why Cisco?  Delivering Sustainable  Advantage</vt:lpstr>
      <vt:lpstr>Cisco Services Planning and Support Process Led, People Delivered Technology Enabled</vt:lpstr>
      <vt:lpstr>VDI Services Portfolio </vt:lpstr>
      <vt:lpstr>Cisco Capital Exists for Your Success</vt:lpstr>
      <vt:lpstr>Cisco VXI TCO Customer Examples</vt:lpstr>
      <vt:lpstr>Additional Resources</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Before You Use This Template,  Please Read</dc:title>
  <dc:creator>Kelly</dc:creator>
  <dc:description>www.duarte.com</dc:description>
  <cp:lastModifiedBy>Information Technology</cp:lastModifiedBy>
  <cp:revision>982</cp:revision>
  <dcterms:created xsi:type="dcterms:W3CDTF">2011-08-05T19:21:26Z</dcterms:created>
  <dcterms:modified xsi:type="dcterms:W3CDTF">2012-07-09T00:53:43Z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0x010100D192263472D11A4286BA8AD5BC215F21</vt:lpwstr>
  </property>
</Properties>
</file>