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Default Extension="fntdata" ContentType="application/x-fontdata"/>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tags/tag12.xml" ContentType="application/vnd.openxmlformats-officedocument.presentationml.tags+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Default Extension="wdp" ContentType="image/vnd.ms-photo"/>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gif" ContentType="image/gif"/>
  <Default Extension="vml" ContentType="application/vnd.openxmlformats-officedocument.vmlDrawing"/>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charts/chart4.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customXml/itemProps1.xml" ContentType="application/vnd.openxmlformats-officedocument.customXmlProperti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Lst>
  <p:notesMasterIdLst>
    <p:notesMasterId r:id="rId35"/>
  </p:notesMasterIdLst>
  <p:sldIdLst>
    <p:sldId id="256" r:id="rId2"/>
    <p:sldId id="308" r:id="rId3"/>
    <p:sldId id="309" r:id="rId4"/>
    <p:sldId id="310" r:id="rId5"/>
    <p:sldId id="296" r:id="rId6"/>
    <p:sldId id="262" r:id="rId7"/>
    <p:sldId id="260" r:id="rId8"/>
    <p:sldId id="263" r:id="rId9"/>
    <p:sldId id="312" r:id="rId10"/>
    <p:sldId id="313" r:id="rId11"/>
    <p:sldId id="314" r:id="rId12"/>
    <p:sldId id="302" r:id="rId13"/>
    <p:sldId id="299" r:id="rId14"/>
    <p:sldId id="272" r:id="rId15"/>
    <p:sldId id="300" r:id="rId16"/>
    <p:sldId id="301" r:id="rId17"/>
    <p:sldId id="305" r:id="rId18"/>
    <p:sldId id="279" r:id="rId19"/>
    <p:sldId id="280" r:id="rId20"/>
    <p:sldId id="281" r:id="rId21"/>
    <p:sldId id="282" r:id="rId22"/>
    <p:sldId id="283" r:id="rId23"/>
    <p:sldId id="284" r:id="rId24"/>
    <p:sldId id="303" r:id="rId25"/>
    <p:sldId id="286" r:id="rId26"/>
    <p:sldId id="287" r:id="rId27"/>
    <p:sldId id="315" r:id="rId28"/>
    <p:sldId id="289" r:id="rId29"/>
    <p:sldId id="290" r:id="rId30"/>
    <p:sldId id="291" r:id="rId31"/>
    <p:sldId id="293" r:id="rId32"/>
    <p:sldId id="316" r:id="rId33"/>
    <p:sldId id="295" r:id="rId34"/>
  </p:sldIdLst>
  <p:sldSz cx="9144000" cy="6858000" type="screen4x3"/>
  <p:notesSz cx="6858000" cy="9296400"/>
  <p:embeddedFontLst>
    <p:embeddedFont>
      <p:font typeface="Calibri" pitchFamily="34" charset="0"/>
      <p:regular r:id="rId36"/>
      <p:bold r:id="rId37"/>
      <p:italic r:id="rId38"/>
      <p:boldItalic r:id="rId39"/>
    </p:embeddedFont>
    <p:embeddedFont>
      <p:font typeface="Ciscolight"/>
      <p:regular r:id="rId40"/>
    </p:embeddedFont>
    <p:embeddedFont>
      <p:font typeface="ＭＳ Ｐゴシック" pitchFamily="34" charset="-128"/>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000000"/>
    <a:srgbClr val="F68B1F"/>
    <a:srgbClr val="435153"/>
    <a:srgbClr val="526984"/>
    <a:srgbClr val="7F7F7F"/>
    <a:srgbClr val="652D89"/>
    <a:srgbClr val="009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14" autoAdjust="0"/>
    <p:restoredTop sz="99628" autoAdjust="0"/>
  </p:normalViewPr>
  <p:slideViewPr>
    <p:cSldViewPr snapToGrid="0" snapToObjects="1">
      <p:cViewPr>
        <p:scale>
          <a:sx n="100" d="100"/>
          <a:sy n="100" d="100"/>
        </p:scale>
        <p:origin x="-708" y="-72"/>
      </p:cViewPr>
      <p:guideLst>
        <p:guide orient="horz" pos="271"/>
        <p:guide pos="223"/>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6.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barChart>
        <c:barDir val="col"/>
        <c:grouping val="clustered"/>
        <c:varyColors val="0"/>
        <c:ser>
          <c:idx val="1"/>
          <c:order val="0"/>
          <c:tx>
            <c:strRef>
              <c:f>Sheet1!$C$1</c:f>
              <c:strCache>
                <c:ptCount val="1"/>
                <c:pt idx="0">
                  <c:v>Jun-12</c:v>
                </c:pt>
              </c:strCache>
            </c:strRef>
          </c:tx>
          <c:spPr>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c:spPr>
          <c:invertIfNegative val="0"/>
          <c:dPt>
            <c:idx val="0"/>
            <c:invertIfNegative val="0"/>
            <c:bubble3D val="0"/>
            <c:spPr>
              <a:solidFill>
                <a:schemeClr val="accent1">
                  <a:lumMod val="75000"/>
                </a:schemeClr>
              </a:solidFill>
            </c:spPr>
          </c:dPt>
          <c:dPt>
            <c:idx val="1"/>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2"/>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3"/>
            <c:invertIfNegative val="0"/>
            <c:bubble3D val="0"/>
            <c: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c:spPr>
          </c:dPt>
          <c:dPt>
            <c:idx val="4"/>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5"/>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6"/>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7"/>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dPt>
            <c:idx val="8"/>
            <c:invertIfNegative val="0"/>
            <c:bubble3D val="0"/>
            <c:spPr>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c:spPr>
          </c:dPt>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Sheet1!$C$2:$C$10</c:f>
              <c:numCache>
                <c:formatCode>General</c:formatCode>
                <c:ptCount val="9"/>
                <c:pt idx="0">
                  <c:v>0.46500000000000002</c:v>
                </c:pt>
                <c:pt idx="1">
                  <c:v>1.5780000000000001</c:v>
                </c:pt>
                <c:pt idx="2">
                  <c:v>5.6929999999999996</c:v>
                </c:pt>
                <c:pt idx="3">
                  <c:v>11.599</c:v>
                </c:pt>
                <c:pt idx="4">
                  <c:v>18.564</c:v>
                </c:pt>
                <c:pt idx="5">
                  <c:v>29.004000000000001</c:v>
                </c:pt>
                <c:pt idx="6">
                  <c:v>43.168999999999997</c:v>
                </c:pt>
                <c:pt idx="7">
                  <c:v>59.533999999999999</c:v>
                </c:pt>
                <c:pt idx="8">
                  <c:v>77.616</c:v>
                </c:pt>
              </c:numCache>
            </c:numRef>
          </c:val>
        </c:ser>
        <c:dLbls>
          <c:showLegendKey val="0"/>
          <c:showVal val="0"/>
          <c:showCatName val="0"/>
          <c:showSerName val="0"/>
          <c:showPercent val="0"/>
          <c:showBubbleSize val="0"/>
        </c:dLbls>
        <c:gapWidth val="75"/>
        <c:overlap val="-25"/>
        <c:axId val="75741824"/>
        <c:axId val="75747712"/>
      </c:barChart>
      <c:catAx>
        <c:axId val="75741824"/>
        <c:scaling>
          <c:orientation val="minMax"/>
        </c:scaling>
        <c:delete val="0"/>
        <c:axPos val="b"/>
        <c:numFmt formatCode="General" sourceLinked="1"/>
        <c:majorTickMark val="none"/>
        <c:minorTickMark val="none"/>
        <c:tickLblPos val="nextTo"/>
        <c:txPr>
          <a:bodyPr/>
          <a:lstStyle/>
          <a:p>
            <a:pPr>
              <a:defRPr sz="1400">
                <a:solidFill>
                  <a:srgbClr val="5F5F5F"/>
                </a:solidFill>
              </a:defRPr>
            </a:pPr>
            <a:endParaRPr lang="en-US"/>
          </a:p>
        </c:txPr>
        <c:crossAx val="75747712"/>
        <c:crosses val="autoZero"/>
        <c:auto val="1"/>
        <c:lblAlgn val="ctr"/>
        <c:lblOffset val="100"/>
        <c:noMultiLvlLbl val="0"/>
      </c:catAx>
      <c:valAx>
        <c:axId val="75747712"/>
        <c:scaling>
          <c:orientation val="minMax"/>
        </c:scaling>
        <c:delete val="0"/>
        <c:axPos val="l"/>
        <c:majorGridlines/>
        <c:numFmt formatCode="General" sourceLinked="1"/>
        <c:majorTickMark val="none"/>
        <c:minorTickMark val="none"/>
        <c:tickLblPos val="nextTo"/>
        <c:txPr>
          <a:bodyPr/>
          <a:lstStyle/>
          <a:p>
            <a:pPr>
              <a:defRPr sz="1400">
                <a:solidFill>
                  <a:srgbClr val="5F5F5F"/>
                </a:solidFill>
              </a:defRPr>
            </a:pPr>
            <a:endParaRPr lang="en-US"/>
          </a:p>
        </c:txPr>
        <c:crossAx val="757418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c:spPr>
          </c:dPt>
          <c:dPt>
            <c:idx val="1"/>
            <c:bubble3D val="0"/>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c:spPr>
          </c:dPt>
          <c:dPt>
            <c:idx val="2"/>
            <c:bubble3D val="0"/>
            <c:spPr>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c:spPr>
          </c:dPt>
          <c:dPt>
            <c:idx val="3"/>
            <c:bubble3D val="0"/>
            <c:spPr>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c:spPr>
          </c:dPt>
          <c:dPt>
            <c:idx val="4"/>
            <c:bubble3D val="0"/>
            <c:spPr>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c:spPr>
          </c:dPt>
          <c:dPt>
            <c:idx val="5"/>
            <c:bubble3D val="0"/>
            <c:spPr>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c:spPr>
          </c:dPt>
          <c:dLbls>
            <c:delete val="1"/>
          </c:dLbls>
          <c:cat>
            <c:strRef>
              <c:f>Sheet1!$A$2:$A$7</c:f>
              <c:strCache>
                <c:ptCount val="6"/>
                <c:pt idx="0">
                  <c:v>Remote Access</c:v>
                </c:pt>
                <c:pt idx="1">
                  <c:v>Desktop Manageability</c:v>
                </c:pt>
                <c:pt idx="2">
                  <c:v>Desktop Roaming</c:v>
                </c:pt>
                <c:pt idx="3">
                  <c:v>Information Security</c:v>
                </c:pt>
                <c:pt idx="4">
                  <c:v>Mobile Device Support</c:v>
                </c:pt>
                <c:pt idx="5">
                  <c:v>Other</c:v>
                </c:pt>
              </c:strCache>
            </c:strRef>
          </c:cat>
          <c:val>
            <c:numRef>
              <c:f>Sheet1!$B$2:$B$7</c:f>
              <c:numCache>
                <c:formatCode>0%</c:formatCode>
                <c:ptCount val="6"/>
                <c:pt idx="0">
                  <c:v>0.39000000000000073</c:v>
                </c:pt>
                <c:pt idx="1">
                  <c:v>0.27</c:v>
                </c:pt>
                <c:pt idx="2">
                  <c:v>0.14000000000000001</c:v>
                </c:pt>
                <c:pt idx="3">
                  <c:v>8.0000000000000043E-2</c:v>
                </c:pt>
                <c:pt idx="4">
                  <c:v>3.0000000000000002E-2</c:v>
                </c:pt>
                <c:pt idx="5">
                  <c:v>9.0000000000000024E-2</c:v>
                </c:pt>
              </c:numCache>
            </c:numRef>
          </c:val>
        </c:ser>
        <c:dLbls>
          <c:showLegendKey val="0"/>
          <c:showVal val="0"/>
          <c:showCatName val="0"/>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379425049503611"/>
          <c:y val="0.11099748263274101"/>
          <c:w val="0.582264163895437"/>
          <c:h val="0.77769676991520786"/>
        </c:manualLayout>
      </c:layout>
      <c:barChart>
        <c:barDir val="col"/>
        <c:grouping val="clustered"/>
        <c:varyColors val="0"/>
        <c:ser>
          <c:idx val="0"/>
          <c:order val="0"/>
          <c:tx>
            <c:strRef>
              <c:f>Sheet1!$B$1</c:f>
              <c:strCache>
                <c:ptCount val="1"/>
                <c:pt idx="0">
                  <c:v>XenServer</c:v>
                </c:pt>
              </c:strCache>
            </c:strRef>
          </c:tx>
          <c:invertIfNegative val="0"/>
          <c:cat>
            <c:numRef>
              <c:f>Sheet1!$A$2:$A$4</c:f>
              <c:numCache>
                <c:formatCode>General</c:formatCode>
                <c:ptCount val="3"/>
                <c:pt idx="0">
                  <c:v>1</c:v>
                </c:pt>
                <c:pt idx="1">
                  <c:v>8</c:v>
                </c:pt>
                <c:pt idx="2">
                  <c:v>16</c:v>
                </c:pt>
              </c:numCache>
            </c:numRef>
          </c:cat>
          <c:val>
            <c:numRef>
              <c:f>Sheet1!$B$2:$B$4</c:f>
              <c:numCache>
                <c:formatCode>General</c:formatCode>
                <c:ptCount val="3"/>
                <c:pt idx="0">
                  <c:v>110</c:v>
                </c:pt>
                <c:pt idx="1">
                  <c:v>880</c:v>
                </c:pt>
                <c:pt idx="2">
                  <c:v>1760</c:v>
                </c:pt>
              </c:numCache>
            </c:numRef>
          </c:val>
        </c:ser>
        <c:ser>
          <c:idx val="1"/>
          <c:order val="1"/>
          <c:tx>
            <c:strRef>
              <c:f>Sheet1!$C$1</c:f>
              <c:strCache>
                <c:ptCount val="1"/>
                <c:pt idx="0">
                  <c:v>vSphere</c:v>
                </c:pt>
              </c:strCache>
            </c:strRef>
          </c:tx>
          <c:invertIfNegative val="0"/>
          <c:cat>
            <c:numRef>
              <c:f>Sheet1!$A$2:$A$4</c:f>
              <c:numCache>
                <c:formatCode>General</c:formatCode>
                <c:ptCount val="3"/>
                <c:pt idx="0">
                  <c:v>1</c:v>
                </c:pt>
                <c:pt idx="1">
                  <c:v>8</c:v>
                </c:pt>
                <c:pt idx="2">
                  <c:v>16</c:v>
                </c:pt>
              </c:numCache>
            </c:numRef>
          </c:cat>
          <c:val>
            <c:numRef>
              <c:f>Sheet1!$C$2:$C$4</c:f>
              <c:numCache>
                <c:formatCode>General</c:formatCode>
                <c:ptCount val="3"/>
                <c:pt idx="0">
                  <c:v>110</c:v>
                </c:pt>
                <c:pt idx="1">
                  <c:v>880</c:v>
                </c:pt>
                <c:pt idx="2">
                  <c:v>1760</c:v>
                </c:pt>
              </c:numCache>
            </c:numRef>
          </c:val>
        </c:ser>
        <c:ser>
          <c:idx val="2"/>
          <c:order val="2"/>
          <c:tx>
            <c:strRef>
              <c:f>Sheet1!$D$1</c:f>
              <c:strCache>
                <c:ptCount val="1"/>
                <c:pt idx="0">
                  <c:v>Hyper-V</c:v>
                </c:pt>
              </c:strCache>
            </c:strRef>
          </c:tx>
          <c:invertIfNegative val="0"/>
          <c:cat>
            <c:numRef>
              <c:f>Sheet1!$A$2:$A$4</c:f>
              <c:numCache>
                <c:formatCode>General</c:formatCode>
                <c:ptCount val="3"/>
                <c:pt idx="0">
                  <c:v>1</c:v>
                </c:pt>
                <c:pt idx="1">
                  <c:v>8</c:v>
                </c:pt>
                <c:pt idx="2">
                  <c:v>16</c:v>
                </c:pt>
              </c:numCache>
            </c:numRef>
          </c:cat>
          <c:val>
            <c:numRef>
              <c:f>Sheet1!$D$2:$D$4</c:f>
              <c:numCache>
                <c:formatCode>General</c:formatCode>
                <c:ptCount val="3"/>
                <c:pt idx="0">
                  <c:v>110</c:v>
                </c:pt>
                <c:pt idx="1">
                  <c:v>880</c:v>
                </c:pt>
                <c:pt idx="2">
                  <c:v>1760</c:v>
                </c:pt>
              </c:numCache>
            </c:numRef>
          </c:val>
        </c:ser>
        <c:dLbls>
          <c:showLegendKey val="0"/>
          <c:showVal val="0"/>
          <c:showCatName val="0"/>
          <c:showSerName val="0"/>
          <c:showPercent val="0"/>
          <c:showBubbleSize val="0"/>
        </c:dLbls>
        <c:gapWidth val="150"/>
        <c:axId val="96387840"/>
        <c:axId val="96389376"/>
      </c:barChart>
      <c:catAx>
        <c:axId val="96387840"/>
        <c:scaling>
          <c:orientation val="minMax"/>
        </c:scaling>
        <c:delete val="0"/>
        <c:axPos val="b"/>
        <c:numFmt formatCode="General" sourceLinked="1"/>
        <c:majorTickMark val="out"/>
        <c:minorTickMark val="none"/>
        <c:tickLblPos val="nextTo"/>
        <c:crossAx val="96389376"/>
        <c:crosses val="autoZero"/>
        <c:auto val="1"/>
        <c:lblAlgn val="ctr"/>
        <c:lblOffset val="100"/>
        <c:noMultiLvlLbl val="0"/>
      </c:catAx>
      <c:valAx>
        <c:axId val="96389376"/>
        <c:scaling>
          <c:orientation val="minMax"/>
        </c:scaling>
        <c:delete val="0"/>
        <c:axPos val="l"/>
        <c:majorGridlines/>
        <c:numFmt formatCode="General" sourceLinked="1"/>
        <c:majorTickMark val="out"/>
        <c:minorTickMark val="none"/>
        <c:tickLblPos val="nextTo"/>
        <c:crossAx val="96387840"/>
        <c:crosses val="autoZero"/>
        <c:crossBetween val="between"/>
      </c:valAx>
    </c:plotArea>
    <c:legend>
      <c:legendPos val="r"/>
      <c:layout>
        <c:manualLayout>
          <c:xMode val="edge"/>
          <c:yMode val="edge"/>
          <c:x val="0.73068606371038392"/>
          <c:y val="0.43384964042209362"/>
          <c:w val="0.17561559107103875"/>
          <c:h val="0.21079596448645108"/>
        </c:manualLayout>
      </c:layout>
      <c:overlay val="0"/>
      <c:txPr>
        <a:bodyPr/>
        <a:lstStyle/>
        <a:p>
          <a:pPr>
            <a:defRPr>
              <a:solidFill>
                <a:schemeClr val="tx1">
                  <a:lumMod val="50000"/>
                </a:schemeClr>
              </a:solidFill>
            </a:defRPr>
          </a:pPr>
          <a:endParaRPr lang="en-US"/>
        </a:p>
      </c:txPr>
    </c:legend>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0"/>
          <c:order val="0"/>
          <c:tx>
            <c:strRef>
              <c:f>Sheet1!$B$1</c:f>
              <c:strCache>
                <c:ptCount val="1"/>
                <c:pt idx="0">
                  <c:v>Capital Expense</c:v>
                </c:pt>
              </c:strCache>
            </c:strRef>
          </c:tx>
          <c:spPr>
            <a:scene3d>
              <a:camera prst="orthographicFront"/>
              <a:lightRig rig="threePt" dir="t">
                <a:rot lat="0" lon="0" rev="1200000"/>
              </a:lightRig>
            </a:scene3d>
            <a:sp3d/>
          </c:spPr>
          <c:invertIfNegative val="0"/>
          <c:cat>
            <c:strRef>
              <c:f>Sheet1!$A$2:$A$3</c:f>
              <c:strCache>
                <c:ptCount val="2"/>
                <c:pt idx="0">
                  <c:v>Traditional Desktop TCO</c:v>
                </c:pt>
                <c:pt idx="1">
                  <c:v>Cisco VXI TCO</c:v>
                </c:pt>
              </c:strCache>
            </c:strRef>
          </c:cat>
          <c:val>
            <c:numRef>
              <c:f>Sheet1!$B$2:$B$3</c:f>
              <c:numCache>
                <c:formatCode>General</c:formatCode>
                <c:ptCount val="2"/>
                <c:pt idx="0">
                  <c:v>5.8</c:v>
                </c:pt>
                <c:pt idx="1">
                  <c:v>5</c:v>
                </c:pt>
              </c:numCache>
            </c:numRef>
          </c:val>
        </c:ser>
        <c:ser>
          <c:idx val="1"/>
          <c:order val="1"/>
          <c:tx>
            <c:strRef>
              <c:f>Sheet1!$C$1</c:f>
              <c:strCache>
                <c:ptCount val="1"/>
                <c:pt idx="0">
                  <c:v>Operating Expense</c:v>
                </c:pt>
              </c:strCache>
            </c:strRef>
          </c:tx>
          <c:spPr>
            <a:scene3d>
              <a:camera prst="orthographicFront"/>
              <a:lightRig rig="threePt" dir="t">
                <a:rot lat="0" lon="0" rev="1200000"/>
              </a:lightRig>
            </a:scene3d>
            <a:sp3d/>
          </c:spPr>
          <c:invertIfNegative val="0"/>
          <c:cat>
            <c:strRef>
              <c:f>Sheet1!$A$2:$A$3</c:f>
              <c:strCache>
                <c:ptCount val="2"/>
                <c:pt idx="0">
                  <c:v>Traditional Desktop TCO</c:v>
                </c:pt>
                <c:pt idx="1">
                  <c:v>Cisco VXI TCO</c:v>
                </c:pt>
              </c:strCache>
            </c:strRef>
          </c:cat>
          <c:val>
            <c:numRef>
              <c:f>Sheet1!$C$2:$C$3</c:f>
              <c:numCache>
                <c:formatCode>General</c:formatCode>
                <c:ptCount val="2"/>
                <c:pt idx="0">
                  <c:v>18</c:v>
                </c:pt>
                <c:pt idx="1">
                  <c:v>13</c:v>
                </c:pt>
              </c:numCache>
            </c:numRef>
          </c:val>
        </c:ser>
        <c:dLbls>
          <c:showLegendKey val="0"/>
          <c:showVal val="0"/>
          <c:showCatName val="0"/>
          <c:showSerName val="0"/>
          <c:showPercent val="0"/>
          <c:showBubbleSize val="0"/>
        </c:dLbls>
        <c:gapWidth val="75"/>
        <c:overlap val="100"/>
        <c:axId val="97217920"/>
        <c:axId val="97248384"/>
      </c:barChart>
      <c:catAx>
        <c:axId val="97217920"/>
        <c:scaling>
          <c:orientation val="minMax"/>
        </c:scaling>
        <c:delete val="0"/>
        <c:axPos val="b"/>
        <c:majorTickMark val="none"/>
        <c:minorTickMark val="none"/>
        <c:tickLblPos val="nextTo"/>
        <c:txPr>
          <a:bodyPr/>
          <a:lstStyle/>
          <a:p>
            <a:pPr>
              <a:defRPr sz="1200" b="0">
                <a:solidFill>
                  <a:srgbClr val="435153"/>
                </a:solidFill>
              </a:defRPr>
            </a:pPr>
            <a:endParaRPr lang="en-US"/>
          </a:p>
        </c:txPr>
        <c:crossAx val="97248384"/>
        <c:crosses val="autoZero"/>
        <c:auto val="1"/>
        <c:lblAlgn val="ctr"/>
        <c:lblOffset val="100"/>
        <c:noMultiLvlLbl val="0"/>
      </c:catAx>
      <c:valAx>
        <c:axId val="97248384"/>
        <c:scaling>
          <c:orientation val="minMax"/>
        </c:scaling>
        <c:delete val="1"/>
        <c:axPos val="l"/>
        <c:numFmt formatCode="General" sourceLinked="1"/>
        <c:majorTickMark val="none"/>
        <c:minorTickMark val="none"/>
        <c:tickLblPos val="none"/>
        <c:crossAx val="97217920"/>
        <c:crosses val="autoZero"/>
        <c:crossBetween val="between"/>
      </c:valAx>
    </c:plotArea>
    <c:legend>
      <c:legendPos val="l"/>
      <c:overlay val="0"/>
      <c:txPr>
        <a:bodyPr/>
        <a:lstStyle/>
        <a:p>
          <a:pPr>
            <a:defRPr sz="1100">
              <a:solidFill>
                <a:srgbClr val="435153"/>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2197E038-456D-4F94-9843-02B94BFBDD53}" type="datetimeFigureOut">
              <a:rPr lang="en-US" smtClean="0"/>
              <a:t>12/17/2012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38074735-29A4-4EE5-810E-D37DC501CE6D}" type="slidenum">
              <a:rPr lang="en-US" smtClean="0"/>
              <a:t>‹#›</a:t>
            </a:fld>
            <a:endParaRPr lang="en-US"/>
          </a:p>
        </p:txBody>
      </p:sp>
    </p:spTree>
    <p:extLst>
      <p:ext uri="{BB962C8B-B14F-4D97-AF65-F5344CB8AC3E}">
        <p14:creationId xmlns:p14="http://schemas.microsoft.com/office/powerpoint/2010/main" val="190343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nformationweek.com/news/galleries/global-cio/interviews/231601038?pgno=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txBox="1">
            <a:spLocks noGrp="1" noChangeArrowheads="1"/>
          </p:cNvSpPr>
          <p:nvPr/>
        </p:nvSpPr>
        <p:spPr bwMode="auto">
          <a:xfrm>
            <a:off x="5800417" y="8680452"/>
            <a:ext cx="796683" cy="288926"/>
          </a:xfrm>
          <a:prstGeom prst="rect">
            <a:avLst/>
          </a:prstGeom>
          <a:noFill/>
          <a:ln w="9525">
            <a:noFill/>
            <a:miter lim="800000"/>
            <a:headEnd/>
            <a:tailEnd/>
          </a:ln>
        </p:spPr>
        <p:txBody>
          <a:bodyPr lIns="18769" tIns="0" rIns="18769" bIns="0" anchor="b"/>
          <a:lstStyle/>
          <a:p>
            <a:pPr algn="r" defTabSz="899461" eaLnBrk="0" hangingPunct="0"/>
            <a:fld id="{AFADD62D-4B1A-431D-9358-5D868E3510AE}" type="slidenum">
              <a:rPr lang="en-US" sz="800"/>
              <a:pPr algn="r" defTabSz="899461" eaLnBrk="0" hangingPunct="0"/>
              <a:t>1</a:t>
            </a:fld>
            <a:endParaRPr lang="en-US" sz="8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394461" y="4378328"/>
            <a:ext cx="5988326" cy="4251325"/>
          </a:xfrm>
          <a:noFill/>
          <a:ln/>
        </p:spPr>
        <p:txBody>
          <a:bodyPr>
            <a:normAutofit fontScale="70000" lnSpcReduction="20000"/>
          </a:bodyPr>
          <a:lstStyle/>
          <a:p>
            <a:pPr marL="228033" indent="-228033"/>
            <a:r>
              <a:rPr lang="en-GB" dirty="0" smtClean="0"/>
              <a:t>Define VXI here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12</a:t>
            </a:fld>
            <a:endParaRPr lang="en-US"/>
          </a:p>
        </p:txBody>
      </p:sp>
    </p:spTree>
    <p:extLst>
      <p:ext uri="{BB962C8B-B14F-4D97-AF65-F5344CB8AC3E}">
        <p14:creationId xmlns:p14="http://schemas.microsoft.com/office/powerpoint/2010/main" val="419277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396875"/>
            <a:ext cx="5448300" cy="4086225"/>
          </a:xfrm>
        </p:spPr>
      </p:sp>
      <p:sp>
        <p:nvSpPr>
          <p:cNvPr id="3" name="Notes Placeholder 2"/>
          <p:cNvSpPr>
            <a:spLocks noGrp="1"/>
          </p:cNvSpPr>
          <p:nvPr>
            <p:ph type="body" idx="1"/>
          </p:nvPr>
        </p:nvSpPr>
        <p:spPr/>
        <p:txBody>
          <a:bodyPr>
            <a:normAutofit/>
          </a:bodyPr>
          <a:lstStyle/>
          <a:p>
            <a:endParaRPr lang="en-US" dirty="0" smtClean="0"/>
          </a:p>
          <a:p>
            <a:r>
              <a:rPr lang="en-US" dirty="0" smtClean="0"/>
              <a:t>Built on the leading desktop virtualization, data center and storage platforms</a:t>
            </a:r>
          </a:p>
          <a:p>
            <a:endParaRPr lang="en-US" dirty="0" smtClean="0"/>
          </a:p>
          <a:p>
            <a:r>
              <a:rPr lang="en-US" dirty="0" smtClean="0"/>
              <a:t>Built with the leading collaboration, networking, security technologies</a:t>
            </a:r>
          </a:p>
          <a:p>
            <a:endParaRPr lang="en-US"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a:xfrm>
            <a:off x="6366672" y="8934879"/>
            <a:ext cx="388936" cy="278905"/>
          </a:xfrm>
        </p:spPr>
        <p:txBody>
          <a:bodyPr/>
          <a:lstStyle/>
          <a:p>
            <a:pPr algn="r" rtl="0"/>
            <a:fld id="{168FE730-B185-4C56-BE69-9870AA471BAF}" type="slidenum">
              <a:rPr lang="en-US" sz="1200" kern="1200">
                <a:solidFill>
                  <a:prstClr val="black"/>
                </a:solidFill>
                <a:latin typeface="Calibri"/>
                <a:ea typeface="+mn-ea"/>
                <a:cs typeface="+mn-cs"/>
              </a:rPr>
              <a:pPr algn="r" rtl="0"/>
              <a:t>14</a:t>
            </a:fld>
            <a:endParaRPr lang="en-US" sz="1200" kern="1200" dirty="0">
              <a:solidFill>
                <a:prstClr val="black"/>
              </a:solidFill>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274" y="696276"/>
            <a:ext cx="4557453" cy="3486151"/>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5800418" y="8680453"/>
            <a:ext cx="796683" cy="288926"/>
          </a:xfrm>
          <a:prstGeom prst="rect">
            <a:avLst/>
          </a:prstGeom>
          <a:noFill/>
          <a:ln w="9525">
            <a:noFill/>
            <a:miter lim="800000"/>
            <a:headEnd/>
            <a:tailEnd/>
          </a:ln>
        </p:spPr>
        <p:txBody>
          <a:bodyPr lIns="18783" tIns="0" rIns="18783" bIns="0" anchor="b"/>
          <a:lstStyle/>
          <a:p>
            <a:pPr algn="r" defTabSz="901731" eaLnBrk="0" hangingPunct="0"/>
            <a:fld id="{13BA62FE-A262-47BE-B4A1-25A2F9BED1C0}" type="slidenum">
              <a:rPr lang="en-US" sz="800">
                <a:solidFill>
                  <a:prstClr val="black"/>
                </a:solidFill>
                <a:latin typeface="Calibri"/>
              </a:rPr>
              <a:pPr algn="r" defTabSz="901731" eaLnBrk="0" hangingPunct="0"/>
              <a:t>17</a:t>
            </a:fld>
            <a:endParaRPr lang="en-US" sz="800" dirty="0">
              <a:solidFill>
                <a:prstClr val="black"/>
              </a:solidFill>
              <a:latin typeface="Calibri"/>
            </a:endParaRPr>
          </a:p>
        </p:txBody>
      </p:sp>
      <p:sp>
        <p:nvSpPr>
          <p:cNvPr id="90114" name="Rectangle 2"/>
          <p:cNvSpPr>
            <a:spLocks noGrp="1" noRot="1" noChangeAspect="1" noChangeArrowheads="1" noTextEdit="1"/>
          </p:cNvSpPr>
          <p:nvPr>
            <p:ph type="sldImg"/>
          </p:nvPr>
        </p:nvSpPr>
        <p:spPr>
          <a:xfrm>
            <a:off x="793750" y="242888"/>
            <a:ext cx="5324475" cy="3994150"/>
          </a:xfrm>
          <a:ln/>
        </p:spPr>
      </p:sp>
      <p:sp>
        <p:nvSpPr>
          <p:cNvPr id="90115" name="Rectangle 3"/>
          <p:cNvSpPr>
            <a:spLocks noGrp="1" noChangeArrowheads="1"/>
          </p:cNvSpPr>
          <p:nvPr>
            <p:ph type="body" idx="1"/>
          </p:nvPr>
        </p:nvSpPr>
        <p:spPr>
          <a:xfrm>
            <a:off x="751647" y="4378329"/>
            <a:ext cx="5350048" cy="4251325"/>
          </a:xfrm>
          <a:noFill/>
          <a:ln/>
        </p:spPr>
        <p:txBody>
          <a:bodyPr lIns="95487" tIns="50092" rIns="95487" bIns="50092">
            <a:normAutofit fontScale="25000" lnSpcReduction="20000"/>
          </a:bodyPr>
          <a:lstStyle/>
          <a:p>
            <a:r>
              <a:rPr lang="en-US" sz="1200" b="1" kern="1200" dirty="0" smtClean="0">
                <a:solidFill>
                  <a:schemeClr val="tx1"/>
                </a:solidFill>
                <a:latin typeface="+mn-lt"/>
                <a:ea typeface="+mn-ea"/>
                <a:cs typeface="+mn-cs"/>
              </a:rPr>
              <a:t>Policy based Access for VXI with Cisco Identity Services Engine (ISE)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Identity Services Engine (ISE) – designed to deliver policy-based services that easily scale across multiple applications and network services – has been validated for the Cisco Virtualization Experience Infrastructure (VXI) to provide secure role-based and device-based access to corporate data via virtual desktops. By combining network and VDI capabilities, businesses now have the flexibility to allow users to bring personal devices onto the corporate network without compromising data integrity. .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Scales to Meet Organizational Need</a:t>
            </a:r>
            <a:r>
              <a:rPr lang="en-US" sz="1200" kern="1200" dirty="0" smtClean="0">
                <a:solidFill>
                  <a:schemeClr val="tx1"/>
                </a:solidFill>
                <a:latin typeface="+mn-lt"/>
                <a:ea typeface="+mn-ea"/>
                <a:cs typeface="+mn-cs"/>
              </a:rPr>
              <a:t>: Allows IT to efficiently and easily extend support from physical desktops to virtual desktop environments with multiple devices per user. ISE centralizes all policy creation, and seamlessly propagates the information to all Cisco switches, wireless controllers, and network access devices (NAD).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Data Security and Compliance for</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Bring Your Own Desktop (BYOD) and Mobile Tablets</a:t>
            </a:r>
            <a:r>
              <a:rPr lang="en-US" sz="1200" kern="1200" dirty="0" smtClean="0">
                <a:solidFill>
                  <a:schemeClr val="tx1"/>
                </a:solidFill>
                <a:latin typeface="+mn-lt"/>
                <a:ea typeface="+mn-ea"/>
                <a:cs typeface="+mn-cs"/>
              </a:rPr>
              <a:t> -  ISE helps IT simplify how to manage the bring-your-own-device (BYOD) phenomena, where users expect to access their virtual desktops through multiple devices.  Cisco ISE centralized policy platform enables coordinated policy creation and consistent policy enforcement across the entire corporate infrastructure, with any user, using any device from anywhere -- both virtual and non-virtual sessions.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ISE provides device profiling and associates different policies for corporate vs. non-corporate devices or on a per device basis. It recognizes tablets such as </a:t>
            </a:r>
            <a:r>
              <a:rPr lang="en-US" sz="1200" kern="1200" dirty="0" err="1" smtClean="0">
                <a:solidFill>
                  <a:schemeClr val="tx1"/>
                </a:solidFill>
                <a:latin typeface="+mn-lt"/>
                <a:ea typeface="+mn-ea"/>
                <a:cs typeface="+mn-cs"/>
              </a:rPr>
              <a:t>iPad</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Ultrabook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other non-corporate devices and mandates that the user in corporate network on personal device or tablets accesses any and every corporate data through virtual desktop alone. The corporate device will have better flexibility of accessing data directly on the desktop or through a VDI session. This model of flexibility and control allows the IT admin to be assured of data containment in virtual desktops or corporate devices and minimizes the threat of leaking data via employee’s personal desktop after employee leaves the company.</a:t>
            </a:r>
          </a:p>
          <a:p>
            <a:r>
              <a:rPr lang="en-US" sz="1200" kern="1200" dirty="0" smtClean="0">
                <a:solidFill>
                  <a:schemeClr val="tx1"/>
                </a:solidFill>
                <a:latin typeface="+mn-lt"/>
                <a:ea typeface="+mn-ea"/>
                <a:cs typeface="+mn-cs"/>
              </a:rPr>
              <a:t> </a:t>
            </a:r>
          </a:p>
          <a:p>
            <a:pPr rtl="0" eaLnBrk="0" fontAlgn="base" latinLnBrk="0" hangingPunct="0"/>
            <a:endParaRPr lang="en-US" sz="12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6A53-60E4-4737-872B-D4F17AD05882}"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2CA977-E1D8-4980-A1BB-3647E7DEA6DA}"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244475"/>
            <a:ext cx="5319713" cy="3990975"/>
          </a:xfrm>
        </p:spPr>
      </p:sp>
      <p:sp>
        <p:nvSpPr>
          <p:cNvPr id="3" name="Notes Placeholder 2"/>
          <p:cNvSpPr>
            <a:spLocks noGrp="1"/>
          </p:cNvSpPr>
          <p:nvPr>
            <p:ph type="body" idx="1"/>
          </p:nvPr>
        </p:nvSpPr>
        <p:spPr/>
        <p:txBody>
          <a:bodyPr>
            <a:normAutofit lnSpcReduction="10000"/>
          </a:bodyPr>
          <a:lstStyle/>
          <a:p>
            <a:pPr defTabSz="895743"/>
            <a:r>
              <a:rPr lang="en-US" dirty="0" smtClean="0"/>
              <a:t>Our VXI system is anchored on the Unified Computing System</a:t>
            </a:r>
          </a:p>
          <a:p>
            <a:pPr defTabSz="895743"/>
            <a:endParaRPr lang="en-US" dirty="0" smtClean="0"/>
          </a:p>
          <a:p>
            <a:pPr defTabSz="895743"/>
            <a:r>
              <a:rPr lang="en-US" dirty="0" smtClean="0"/>
              <a:t>UCS has been in the market now for just over 2 years, and in that short time, has created a huge disruption to the status quo of virtualized blade computing.  With over 7400 customers and counting, and vaulting to the #3 position in blade server technology, IT organizations everywhere are resonating with it</a:t>
            </a:r>
          </a:p>
          <a:p>
            <a:pPr defTabSz="895743"/>
            <a:endParaRPr lang="en-US" dirty="0" smtClean="0"/>
          </a:p>
          <a:p>
            <a:pPr defTabSz="895743"/>
            <a:r>
              <a:rPr lang="en-US" dirty="0" smtClean="0"/>
              <a:t>Why?</a:t>
            </a:r>
          </a:p>
          <a:p>
            <a:pPr defTabSz="895743"/>
            <a:endParaRPr lang="en-US" dirty="0" smtClean="0"/>
          </a:p>
          <a:p>
            <a:pPr defTabSz="895743"/>
            <a:r>
              <a:rPr lang="en-US" dirty="0" smtClean="0"/>
              <a:t>When you think about deploying virtual desktops on any infrastructure, there are 3 key dimensions that dictate whether our compute platform is up to the task</a:t>
            </a:r>
          </a:p>
          <a:p>
            <a:pPr defTabSz="895743"/>
            <a:endParaRPr lang="en-US" dirty="0" smtClean="0"/>
          </a:p>
          <a:p>
            <a:pPr defTabSz="895743"/>
            <a:r>
              <a:rPr lang="en-US" dirty="0" smtClean="0"/>
              <a:t>These are:</a:t>
            </a:r>
          </a:p>
          <a:p>
            <a:pPr defTabSz="895743"/>
            <a:endParaRPr lang="en-US" dirty="0" smtClean="0"/>
          </a:p>
          <a:p>
            <a:pPr defTabSz="895743"/>
            <a:r>
              <a:rPr lang="en-US" dirty="0" smtClean="0"/>
              <a:t>1.) leveraging the latest generation of Intel Xeon processors, utilizing the most advanced computing footprint available, ensuring great desktop performance</a:t>
            </a:r>
          </a:p>
          <a:p>
            <a:pPr defTabSz="895743"/>
            <a:endParaRPr lang="en-US" dirty="0" smtClean="0"/>
          </a:p>
          <a:p>
            <a:pPr defTabSz="895743"/>
            <a:r>
              <a:rPr lang="en-US" dirty="0" smtClean="0"/>
              <a:t>2.) having a hugely scalable, but cost-effective memory footprint that enables greater densities of hosted desktops per server blade, without sacrificing application responsiveness</a:t>
            </a:r>
          </a:p>
          <a:p>
            <a:pPr defTabSz="895743"/>
            <a:endParaRPr lang="en-US" dirty="0" smtClean="0"/>
          </a:p>
          <a:p>
            <a:pPr defTabSz="895743"/>
            <a:r>
              <a:rPr lang="en-US" dirty="0" smtClean="0"/>
              <a:t>3. Leveraging a consolidated networking infrastructure for both storage access and LAN, using </a:t>
            </a:r>
            <a:r>
              <a:rPr lang="en-US" dirty="0" err="1" smtClean="0"/>
              <a:t>10GbE</a:t>
            </a:r>
            <a:r>
              <a:rPr lang="en-US" dirty="0" smtClean="0"/>
              <a:t> lossless Ethernet to drive higher I/O throughput with lower latency.</a:t>
            </a:r>
          </a:p>
        </p:txBody>
      </p:sp>
      <p:sp>
        <p:nvSpPr>
          <p:cNvPr id="4" name="Slide Number Placeholder 3"/>
          <p:cNvSpPr>
            <a:spLocks noGrp="1"/>
          </p:cNvSpPr>
          <p:nvPr>
            <p:ph type="sldNum" sz="quarter" idx="10"/>
          </p:nvPr>
        </p:nvSpPr>
        <p:spPr/>
        <p:txBody>
          <a:bodyPr/>
          <a:lstStyle/>
          <a:p>
            <a:fld id="{634D9984-92D9-4FC0-9CDC-A25ECE250237}"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A </a:t>
            </a:r>
            <a:r>
              <a:rPr lang="en-US" sz="1200" dirty="0" err="1"/>
              <a:t>PVS</a:t>
            </a:r>
            <a:r>
              <a:rPr lang="en-US" sz="1200" dirty="0"/>
              <a:t> based design for VMware View essentially needs a fast/low-latency network</a:t>
            </a:r>
          </a:p>
          <a:p>
            <a:r>
              <a:rPr lang="en-US" sz="1200" dirty="0"/>
              <a:t>Cisco </a:t>
            </a:r>
            <a:r>
              <a:rPr lang="en-US" sz="1200" dirty="0" err="1"/>
              <a:t>UCS</a:t>
            </a:r>
            <a:r>
              <a:rPr lang="en-US" sz="1200" dirty="0"/>
              <a:t> provides not only </a:t>
            </a:r>
            <a:r>
              <a:rPr lang="en-US" sz="1200" dirty="0" err="1"/>
              <a:t>10G</a:t>
            </a:r>
            <a:r>
              <a:rPr lang="en-US" sz="1200" dirty="0"/>
              <a:t> low-latency cut-through architecture but also provides </a:t>
            </a:r>
            <a:r>
              <a:rPr lang="en-US" sz="1200" dirty="0" err="1"/>
              <a:t>QOS</a:t>
            </a:r>
            <a:r>
              <a:rPr lang="en-US" sz="1200" dirty="0"/>
              <a:t> guarantees</a:t>
            </a:r>
          </a:p>
          <a:p>
            <a:r>
              <a:rPr lang="en-US" sz="1200" dirty="0"/>
              <a:t>Other server vendors have to have multiple switching points to achieve this level of service</a:t>
            </a:r>
          </a:p>
          <a:p>
            <a:r>
              <a:rPr lang="en-US" sz="1200" b="1" dirty="0"/>
              <a:t>Our unique architecture delivers the best in class Compute/Network and storage for View Deployment</a:t>
            </a:r>
          </a:p>
          <a:p>
            <a:pPr marL="0" indent="0" defTabSz="899404">
              <a:lnSpc>
                <a:spcPct val="100000"/>
              </a:lnSpc>
              <a:spcBef>
                <a:spcPts val="0"/>
              </a:spcBef>
              <a:buNone/>
              <a:defRPr/>
            </a:pPr>
            <a:r>
              <a:rPr lang="en-US" sz="1200" dirty="0"/>
              <a:t>With Provisioning Server deployments the </a:t>
            </a:r>
            <a:r>
              <a:rPr lang="en-US" sz="1200" dirty="0" err="1"/>
              <a:t>10G</a:t>
            </a:r>
            <a:r>
              <a:rPr lang="en-US" sz="1200" dirty="0"/>
              <a:t> network really shines and with </a:t>
            </a:r>
            <a:r>
              <a:rPr lang="en-US" sz="1200" dirty="0" err="1"/>
              <a:t>QoS</a:t>
            </a:r>
            <a:r>
              <a:rPr lang="en-US" sz="1200" dirty="0"/>
              <a:t> also benefits all storage</a:t>
            </a:r>
          </a:p>
          <a:p>
            <a:endParaRPr lang="en-US" dirty="0"/>
          </a:p>
        </p:txBody>
      </p:sp>
      <p:sp>
        <p:nvSpPr>
          <p:cNvPr id="4" name="Slide Number Placeholder 3"/>
          <p:cNvSpPr>
            <a:spLocks noGrp="1"/>
          </p:cNvSpPr>
          <p:nvPr>
            <p:ph type="sldNum" sz="quarter" idx="10"/>
          </p:nvPr>
        </p:nvSpPr>
        <p:spPr/>
        <p:txBody>
          <a:bodyPr/>
          <a:lstStyle/>
          <a:p>
            <a:fld id="{5AAF4D9A-3F41-0942-9EE1-9817937665F2}"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2713" marR="0" lvl="0" indent="-112713" algn="l" defTabSz="1020763" rtl="0" eaLnBrk="0" fontAlgn="base" latinLnBrk="0" hangingPunct="0">
              <a:lnSpc>
                <a:spcPct val="90000"/>
              </a:lnSpc>
              <a:spcBef>
                <a:spcPct val="50000"/>
              </a:spcBef>
              <a:spcAft>
                <a:spcPct val="0"/>
              </a:spcAft>
              <a:buClrTx/>
              <a:buSzPct val="100000"/>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This is it vision of the Cisco Unified Workspace – to give you access to any information, any application, any expertise from anywhere on any device.  But it is also bounded by policy – policy which mitigates risk for the business, based on their risk profile – so that sensitive data is protected, whether that be electronic health records, or sensitive manufacturing processes. </a:t>
            </a:r>
          </a:p>
          <a:p>
            <a:pPr marL="112713" marR="0" lvl="0" indent="-112713" algn="l" defTabSz="1020763" rtl="0" eaLnBrk="0" fontAlgn="base" latinLnBrk="0" hangingPunct="0">
              <a:lnSpc>
                <a:spcPct val="90000"/>
              </a:lnSpc>
              <a:spcBef>
                <a:spcPct val="50000"/>
              </a:spcBef>
              <a:spcAft>
                <a:spcPct val="0"/>
              </a:spcAft>
              <a:buClrTx/>
              <a:buSzPct val="100000"/>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12713" marR="0" lvl="0" indent="-112713" algn="l" defTabSz="1020763" rtl="0" eaLnBrk="0" fontAlgn="base" latinLnBrk="0" hangingPunct="0">
              <a:lnSpc>
                <a:spcPct val="90000"/>
              </a:lnSpc>
              <a:spcBef>
                <a:spcPct val="50000"/>
              </a:spcBef>
              <a:spcAft>
                <a:spcPct val="0"/>
              </a:spcAft>
              <a:buClrTx/>
              <a:buSzPct val="100000"/>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The defining attributes of the Unified Workspace is mobility– your workspace moves with you, and it is secure. And, like </a:t>
            </a:r>
            <a:r>
              <a:rPr kumimoji="0" lang="en-US" sz="1200" b="0" i="0" u="none" strike="noStrike" kern="1200" cap="none" spc="0" normalizeH="0" baseline="0" noProof="0" dirty="0" err="1" smtClean="0">
                <a:ln>
                  <a:noFill/>
                </a:ln>
                <a:solidFill>
                  <a:srgbClr val="000000"/>
                </a:solidFill>
                <a:effectLst/>
                <a:uLnTx/>
                <a:uFillTx/>
                <a:latin typeface="Arial" charset="0"/>
                <a:ea typeface="+mn-ea"/>
                <a:cs typeface="+mn-cs"/>
              </a:rPr>
              <a:t>Telepresence</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before it, the experience is the key attribute. Even with the best technology available today, if the user experience is poor, then neither Cisco nor our customers can be successful. Conversely, as we empower our customer to Work, Their Way with greater freedom and flexibility, both Cisco and our customer base benefit.</a:t>
            </a:r>
          </a:p>
          <a:p>
            <a:pPr marL="112713" marR="0" lvl="0" indent="-112713" algn="l" defTabSz="1020763" rtl="0" eaLnBrk="0" fontAlgn="base" latinLnBrk="0" hangingPunct="0">
              <a:lnSpc>
                <a:spcPct val="90000"/>
              </a:lnSpc>
              <a:spcBef>
                <a:spcPct val="50000"/>
              </a:spcBef>
              <a:spcAft>
                <a:spcPct val="0"/>
              </a:spcAft>
              <a:buClrTx/>
              <a:buSzPct val="100000"/>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B82CA977-E1D8-4980-A1BB-3647E7DEA6DA}"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622703" lvl="1" indent="-169828">
              <a:buFont typeface="Arial" pitchFamily="34" charset="0"/>
              <a:buChar char="•"/>
            </a:pPr>
            <a:r>
              <a:rPr lang="en-US" dirty="0"/>
              <a:t>Faster payback and ongoing savings (better ROI and lower TCO)</a:t>
            </a:r>
          </a:p>
          <a:p>
            <a:pPr marL="1075579" lvl="2" indent="-169828">
              <a:buFont typeface="Arial" pitchFamily="34" charset="0"/>
              <a:buChar char="•"/>
            </a:pPr>
            <a:r>
              <a:rPr lang="en-US" dirty="0"/>
              <a:t>Industry’s highest virtual desktop density on a single blade server – fewer servers needed to support X virtual desktops</a:t>
            </a:r>
          </a:p>
          <a:p>
            <a:pPr marL="1075579" lvl="2" indent="-169828">
              <a:buFont typeface="Arial" pitchFamily="34" charset="0"/>
              <a:buChar char="•"/>
            </a:pPr>
            <a:r>
              <a:rPr lang="en-US" dirty="0"/>
              <a:t>One-third lower network infrastructure costs – fewer cables needed per server with UCS architecture and unified fabric</a:t>
            </a:r>
          </a:p>
          <a:p>
            <a:pPr marL="1075579" lvl="2" indent="-169828">
              <a:buFont typeface="Arial" pitchFamily="34" charset="0"/>
              <a:buChar char="•"/>
            </a:pPr>
            <a:r>
              <a:rPr lang="en-US" dirty="0"/>
              <a:t>Reduced storage costs with storage </a:t>
            </a:r>
            <a:r>
              <a:rPr lang="en-US" dirty="0" err="1"/>
              <a:t>tiering</a:t>
            </a:r>
            <a:r>
              <a:rPr lang="en-US" dirty="0"/>
              <a:t> and </a:t>
            </a:r>
            <a:r>
              <a:rPr lang="en-US" dirty="0" err="1"/>
              <a:t>deduplication</a:t>
            </a:r>
            <a:r>
              <a:rPr lang="en-US" dirty="0"/>
              <a:t>, with up to 50 percent less storage space needed per desktop</a:t>
            </a:r>
          </a:p>
          <a:p>
            <a:pPr marL="622703" lvl="1" indent="-169828">
              <a:buFont typeface="Arial" pitchFamily="34" charset="0"/>
              <a:buChar char="•"/>
            </a:pPr>
            <a:r>
              <a:rPr lang="en-US" dirty="0"/>
              <a:t>Improved deployment time and high performance speeds productivity and provides business agility</a:t>
            </a:r>
          </a:p>
          <a:p>
            <a:pPr marL="1075579" lvl="2" indent="-169828">
              <a:buFont typeface="Arial" pitchFamily="34" charset="0"/>
              <a:buChar char="•"/>
            </a:pPr>
            <a:r>
              <a:rPr lang="en-US" dirty="0"/>
              <a:t>Faster and simpler deployment reduces implementation times and costs for lost productivity – IT and end-users</a:t>
            </a:r>
          </a:p>
          <a:p>
            <a:pPr marL="1075579" lvl="2" indent="-169828">
              <a:buFont typeface="Arial" pitchFamily="34" charset="0"/>
              <a:buChar char="•"/>
            </a:pPr>
            <a:r>
              <a:rPr lang="en-US" dirty="0"/>
              <a:t>High performance systems and network provide best user experience</a:t>
            </a:r>
          </a:p>
          <a:p>
            <a:pPr marL="1075579" lvl="2" indent="-169828">
              <a:buFont typeface="Arial" pitchFamily="34" charset="0"/>
              <a:buChar char="•"/>
            </a:pPr>
            <a:r>
              <a:rPr lang="en-US" dirty="0"/>
              <a:t>Quickly react to changing market, competitive, or internal conditions</a:t>
            </a:r>
          </a:p>
          <a:p>
            <a:pPr marL="622703" lvl="1" indent="-169828">
              <a:buFont typeface="Arial" pitchFamily="34" charset="0"/>
              <a:buChar char="•"/>
            </a:pPr>
            <a:r>
              <a:rPr lang="en-US" dirty="0"/>
              <a:t>Investment protection</a:t>
            </a:r>
          </a:p>
          <a:p>
            <a:pPr marL="1075579" lvl="2" indent="-169828">
              <a:buFont typeface="Arial" pitchFamily="34" charset="0"/>
              <a:buChar char="•"/>
            </a:pPr>
            <a:r>
              <a:rPr lang="en-US" dirty="0"/>
              <a:t>Latest technology with best of breed partners</a:t>
            </a:r>
          </a:p>
          <a:p>
            <a:pPr marL="1075579" lvl="2" indent="-169828">
              <a:buFont typeface="Arial" pitchFamily="34" charset="0"/>
              <a:buChar char="•"/>
            </a:pPr>
            <a:r>
              <a:rPr lang="en-US" dirty="0"/>
              <a:t>Flexibility and choice of form factor, hypervisor, desktop virtualization software, storage</a:t>
            </a:r>
          </a:p>
          <a:p>
            <a:pPr marL="1075579" lvl="2" indent="-169828">
              <a:buFont typeface="Arial" pitchFamily="34" charset="0"/>
              <a:buChar char="•"/>
            </a:pPr>
            <a:r>
              <a:rPr lang="en-US" dirty="0"/>
              <a:t>Scalable, flexible, secure architecture for desktop virtualization, VXI, datacenter apps, cloud, etc.</a:t>
            </a:r>
          </a:p>
        </p:txBody>
      </p:sp>
      <p:sp>
        <p:nvSpPr>
          <p:cNvPr id="4" name="Slide Number Placeholder 3"/>
          <p:cNvSpPr>
            <a:spLocks noGrp="1"/>
          </p:cNvSpPr>
          <p:nvPr>
            <p:ph type="sldNum" sz="quarter" idx="10"/>
          </p:nvPr>
        </p:nvSpPr>
        <p:spPr/>
        <p:txBody>
          <a:bodyPr/>
          <a:lstStyle/>
          <a:p>
            <a:fld id="{FDA4D267-26D7-446E-9C26-527D78C5C6B4}" type="slidenum">
              <a:rPr lang="en-US" smtClean="0"/>
              <a:pPr/>
              <a:t>23</a:t>
            </a:fld>
            <a:endParaRPr lang="en-US"/>
          </a:p>
        </p:txBody>
      </p:sp>
    </p:spTree>
    <p:extLst>
      <p:ext uri="{BB962C8B-B14F-4D97-AF65-F5344CB8AC3E}">
        <p14:creationId xmlns:p14="http://schemas.microsoft.com/office/powerpoint/2010/main" val="3256740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lnSpcReduction="10000"/>
          </a:bodyPr>
          <a:lstStyle/>
          <a:p>
            <a:pPr>
              <a:spcBef>
                <a:spcPts val="800"/>
              </a:spcBef>
            </a:pPr>
            <a:r>
              <a:rPr lang="en-US" sz="2000" dirty="0" smtClean="0">
                <a:solidFill>
                  <a:schemeClr val="bg2"/>
                </a:solidFill>
                <a:latin typeface="+mn-lt"/>
              </a:rPr>
              <a:t>186 Desktops on </a:t>
            </a:r>
            <a:r>
              <a:rPr lang="en-US" sz="2000" dirty="0" err="1" smtClean="0">
                <a:solidFill>
                  <a:schemeClr val="bg2"/>
                </a:solidFill>
                <a:latin typeface="+mn-lt"/>
              </a:rPr>
              <a:t>B200</a:t>
            </a:r>
            <a:r>
              <a:rPr lang="en-US" sz="2000" dirty="0" smtClean="0">
                <a:solidFill>
                  <a:schemeClr val="bg2"/>
                </a:solidFill>
                <a:latin typeface="+mn-lt"/>
              </a:rPr>
              <a:t> </a:t>
            </a:r>
            <a:r>
              <a:rPr lang="en-US" sz="2000" dirty="0" err="1" smtClean="0">
                <a:solidFill>
                  <a:schemeClr val="bg2"/>
                </a:solidFill>
                <a:latin typeface="+mn-lt"/>
              </a:rPr>
              <a:t>M3</a:t>
            </a:r>
            <a:r>
              <a:rPr lang="en-US" sz="2000" dirty="0" smtClean="0">
                <a:solidFill>
                  <a:schemeClr val="bg2"/>
                </a:solidFill>
                <a:latin typeface="+mn-lt"/>
              </a:rPr>
              <a:t>**</a:t>
            </a:r>
          </a:p>
          <a:p>
            <a:pPr lvl="1">
              <a:spcBef>
                <a:spcPts val="800"/>
              </a:spcBef>
            </a:pPr>
            <a:r>
              <a:rPr lang="en-US" sz="1600" dirty="0" smtClean="0">
                <a:solidFill>
                  <a:schemeClr val="bg2"/>
                </a:solidFill>
                <a:latin typeface="+mn-lt"/>
              </a:rPr>
              <a:t>Knowledge Worker Profile</a:t>
            </a:r>
          </a:p>
          <a:p>
            <a:pPr lvl="1">
              <a:spcBef>
                <a:spcPts val="800"/>
              </a:spcBef>
            </a:pPr>
            <a:r>
              <a:rPr lang="en-US" sz="1600" dirty="0" smtClean="0">
                <a:solidFill>
                  <a:schemeClr val="bg2"/>
                </a:solidFill>
                <a:latin typeface="+mn-lt"/>
              </a:rPr>
              <a:t>384 G memory, Dual Xeon </a:t>
            </a:r>
            <a:br>
              <a:rPr lang="en-US" sz="1600" dirty="0" smtClean="0">
                <a:solidFill>
                  <a:schemeClr val="bg2"/>
                </a:solidFill>
                <a:latin typeface="+mn-lt"/>
              </a:rPr>
            </a:br>
            <a:r>
              <a:rPr lang="en-US" sz="1600" dirty="0" err="1" smtClean="0">
                <a:solidFill>
                  <a:schemeClr val="bg2"/>
                </a:solidFill>
                <a:latin typeface="+mn-lt"/>
              </a:rPr>
              <a:t>E5</a:t>
            </a:r>
            <a:r>
              <a:rPr lang="en-US" sz="1600" dirty="0" smtClean="0">
                <a:solidFill>
                  <a:schemeClr val="bg2"/>
                </a:solidFill>
                <a:latin typeface="+mn-lt"/>
              </a:rPr>
              <a:t>-2690/8-Core CPU</a:t>
            </a:r>
          </a:p>
          <a:p>
            <a:pPr>
              <a:spcBef>
                <a:spcPts val="800"/>
              </a:spcBef>
            </a:pPr>
            <a:r>
              <a:rPr lang="en-US" sz="2000" dirty="0" smtClean="0">
                <a:solidFill>
                  <a:schemeClr val="bg2"/>
                </a:solidFill>
                <a:latin typeface="+mn-lt"/>
              </a:rPr>
              <a:t>175 Desktops on </a:t>
            </a:r>
            <a:r>
              <a:rPr lang="en-US" sz="2000" dirty="0" err="1" smtClean="0">
                <a:solidFill>
                  <a:schemeClr val="bg2"/>
                </a:solidFill>
                <a:latin typeface="+mn-lt"/>
              </a:rPr>
              <a:t>B230</a:t>
            </a:r>
            <a:r>
              <a:rPr lang="en-US" sz="2000" dirty="0" smtClean="0">
                <a:solidFill>
                  <a:schemeClr val="bg2"/>
                </a:solidFill>
                <a:latin typeface="+mn-lt"/>
              </a:rPr>
              <a:t> </a:t>
            </a:r>
            <a:r>
              <a:rPr lang="en-US" sz="2000" dirty="0" err="1" smtClean="0">
                <a:solidFill>
                  <a:schemeClr val="bg2"/>
                </a:solidFill>
                <a:latin typeface="+mn-lt"/>
              </a:rPr>
              <a:t>M2</a:t>
            </a:r>
            <a:r>
              <a:rPr lang="en-US" sz="2000" dirty="0" smtClean="0">
                <a:solidFill>
                  <a:schemeClr val="bg2"/>
                </a:solidFill>
                <a:latin typeface="+mn-lt"/>
              </a:rPr>
              <a:t>*</a:t>
            </a:r>
          </a:p>
          <a:p>
            <a:pPr lvl="1">
              <a:spcBef>
                <a:spcPts val="800"/>
              </a:spcBef>
            </a:pPr>
            <a:r>
              <a:rPr lang="en-US" sz="1600" dirty="0" smtClean="0">
                <a:solidFill>
                  <a:schemeClr val="bg2"/>
                </a:solidFill>
                <a:latin typeface="+mn-lt"/>
              </a:rPr>
              <a:t>Knowledge Worker Profile</a:t>
            </a:r>
          </a:p>
          <a:p>
            <a:pPr lvl="1">
              <a:spcBef>
                <a:spcPts val="800"/>
              </a:spcBef>
            </a:pPr>
            <a:r>
              <a:rPr lang="en-US" sz="1600" dirty="0" smtClean="0">
                <a:solidFill>
                  <a:schemeClr val="bg2"/>
                </a:solidFill>
                <a:latin typeface="+mn-lt"/>
              </a:rPr>
              <a:t>384 G memory, Dual </a:t>
            </a:r>
            <a:br>
              <a:rPr lang="en-US" sz="1600" dirty="0" smtClean="0">
                <a:solidFill>
                  <a:schemeClr val="bg2"/>
                </a:solidFill>
                <a:latin typeface="+mn-lt"/>
              </a:rPr>
            </a:br>
            <a:r>
              <a:rPr lang="en-US" sz="1600" dirty="0" err="1" smtClean="0">
                <a:solidFill>
                  <a:schemeClr val="bg2"/>
                </a:solidFill>
                <a:latin typeface="+mn-lt"/>
              </a:rPr>
              <a:t>E7</a:t>
            </a:r>
            <a:r>
              <a:rPr lang="en-US" sz="1600" dirty="0" smtClean="0">
                <a:solidFill>
                  <a:schemeClr val="bg2"/>
                </a:solidFill>
                <a:latin typeface="+mn-lt"/>
              </a:rPr>
              <a:t>-2870/10-Core CPU</a:t>
            </a:r>
          </a:p>
          <a:p>
            <a:pPr lvl="0" rtl="0"/>
            <a:endParaRPr lang="en-US" sz="1200" kern="1200" dirty="0" smtClean="0">
              <a:solidFill>
                <a:schemeClr val="tx1"/>
              </a:solidFill>
              <a:latin typeface="+mn-lt"/>
              <a:ea typeface="+mn-ea"/>
              <a:cs typeface="+mn-cs"/>
            </a:endParaRPr>
          </a:p>
          <a:p>
            <a:pPr lvl="0" rtl="0"/>
            <a:r>
              <a:rPr lang="en-US" sz="1200" kern="1200" dirty="0" smtClean="0">
                <a:solidFill>
                  <a:schemeClr val="tx1"/>
                </a:solidFill>
                <a:latin typeface="+mn-lt"/>
                <a:ea typeface="+mn-ea"/>
                <a:cs typeface="+mn-cs"/>
              </a:rPr>
              <a:t>Management domain scalability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Previously</a:t>
            </a:r>
            <a:r>
              <a:rPr lang="en-US" sz="1200" kern="1200" baseline="0" dirty="0" smtClean="0">
                <a:solidFill>
                  <a:schemeClr val="tx1"/>
                </a:solidFill>
                <a:latin typeface="+mn-lt"/>
                <a:ea typeface="+mn-ea"/>
                <a:cs typeface="+mn-cs"/>
              </a:rPr>
              <a:t> supported 12 chassis per Fabric Interconnect with </a:t>
            </a:r>
            <a:r>
              <a:rPr lang="en-US" sz="1200" kern="1200" baseline="0" dirty="0" err="1" smtClean="0">
                <a:solidFill>
                  <a:schemeClr val="tx1"/>
                </a:solidFill>
                <a:latin typeface="+mn-lt"/>
                <a:ea typeface="+mn-ea"/>
                <a:cs typeface="+mn-cs"/>
              </a:rPr>
              <a:t>B250</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M2</a:t>
            </a:r>
            <a:r>
              <a:rPr lang="en-US" sz="1200" kern="1200" baseline="0" dirty="0" smtClean="0">
                <a:solidFill>
                  <a:schemeClr val="tx1"/>
                </a:solidFill>
                <a:latin typeface="+mn-lt"/>
                <a:ea typeface="+mn-ea"/>
                <a:cs typeface="+mn-cs"/>
              </a:rPr>
              <a:t> = 110 virtual desktops per blade: </a:t>
            </a:r>
          </a:p>
          <a:p>
            <a:r>
              <a:rPr lang="en-US" sz="1200" kern="1200" baseline="0" dirty="0" smtClean="0">
                <a:solidFill>
                  <a:schemeClr val="tx1"/>
                </a:solidFill>
                <a:latin typeface="+mn-lt"/>
                <a:ea typeface="+mn-ea"/>
                <a:cs typeface="+mn-cs"/>
              </a:rPr>
              <a:t>= 4*110 per chassis * 12 = 5280 per management domain</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QA confirmed that 20 chassis is supported with </a:t>
            </a:r>
            <a:r>
              <a:rPr lang="en-US" sz="1200" kern="1200" dirty="0" err="1" smtClean="0">
                <a:solidFill>
                  <a:schemeClr val="tx1"/>
                </a:solidFill>
                <a:latin typeface="+mn-lt"/>
                <a:ea typeface="+mn-ea"/>
                <a:cs typeface="+mn-cs"/>
              </a:rPr>
              <a:t>capitola</a:t>
            </a:r>
            <a:r>
              <a:rPr lang="en-US" sz="1200" kern="1200" dirty="0" smtClean="0">
                <a:solidFill>
                  <a:schemeClr val="tx1"/>
                </a:solidFill>
                <a:latin typeface="+mn-lt"/>
                <a:ea typeface="+mn-ea"/>
                <a:cs typeface="+mn-cs"/>
              </a:rPr>
              <a:t>. One thing we can talk about is in the old architecture it was </a:t>
            </a:r>
            <a:r>
              <a:rPr lang="en-US" sz="1200" kern="1200" dirty="0" err="1" smtClean="0">
                <a:solidFill>
                  <a:schemeClr val="tx1"/>
                </a:solidFill>
                <a:latin typeface="+mn-lt"/>
                <a:ea typeface="+mn-ea"/>
                <a:cs typeface="+mn-cs"/>
              </a:rPr>
              <a:t>B250M2</a:t>
            </a:r>
            <a:r>
              <a:rPr lang="en-US" sz="1200" kern="1200" dirty="0" smtClean="0">
                <a:solidFill>
                  <a:schemeClr val="tx1"/>
                </a:solidFill>
                <a:latin typeface="+mn-lt"/>
                <a:ea typeface="+mn-ea"/>
                <a:cs typeface="+mn-cs"/>
              </a:rPr>
              <a:t> on 20 chassis = </a:t>
            </a:r>
            <a:r>
              <a:rPr lang="en-US" sz="1200" kern="1200" dirty="0" err="1" smtClean="0">
                <a:solidFill>
                  <a:schemeClr val="tx1"/>
                </a:solidFill>
                <a:latin typeface="+mn-lt"/>
                <a:ea typeface="+mn-ea"/>
                <a:cs typeface="+mn-cs"/>
              </a:rPr>
              <a:t>160x4</a:t>
            </a:r>
            <a:r>
              <a:rPr lang="en-US" sz="1200" kern="1200" dirty="0" smtClean="0">
                <a:solidFill>
                  <a:schemeClr val="tx1"/>
                </a:solidFill>
                <a:latin typeface="+mn-lt"/>
                <a:ea typeface="+mn-ea"/>
                <a:cs typeface="+mn-cs"/>
              </a:rPr>
              <a:t> = 640 desktops/chassis -&gt; </a:t>
            </a:r>
            <a:r>
              <a:rPr lang="en-US" sz="1200" kern="1200" dirty="0" err="1" smtClean="0">
                <a:solidFill>
                  <a:schemeClr val="tx1"/>
                </a:solidFill>
                <a:latin typeface="+mn-lt"/>
                <a:ea typeface="+mn-ea"/>
                <a:cs typeface="+mn-cs"/>
              </a:rPr>
              <a:t>640x20</a:t>
            </a:r>
            <a:r>
              <a:rPr lang="en-US" sz="1200" kern="1200" dirty="0" smtClean="0">
                <a:solidFill>
                  <a:schemeClr val="tx1"/>
                </a:solidFill>
                <a:latin typeface="+mn-lt"/>
                <a:ea typeface="+mn-ea"/>
                <a:cs typeface="+mn-cs"/>
              </a:rPr>
              <a:t> = 12800 desktops/</a:t>
            </a:r>
            <a:r>
              <a:rPr lang="en-US" sz="1200" kern="1200" dirty="0" err="1" smtClean="0">
                <a:solidFill>
                  <a:schemeClr val="tx1"/>
                </a:solidFill>
                <a:latin typeface="+mn-lt"/>
                <a:ea typeface="+mn-ea"/>
                <a:cs typeface="+mn-cs"/>
              </a:rPr>
              <a:t>UCS</a:t>
            </a:r>
            <a:r>
              <a:rPr lang="en-US" sz="1200" kern="1200" dirty="0" smtClean="0">
                <a:solidFill>
                  <a:schemeClr val="tx1"/>
                </a:solidFill>
                <a:latin typeface="+mn-lt"/>
                <a:ea typeface="+mn-ea"/>
                <a:cs typeface="+mn-cs"/>
              </a:rPr>
              <a:t> management domain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With </a:t>
            </a:r>
            <a:r>
              <a:rPr lang="en-US" sz="1200" kern="1200" dirty="0" err="1" smtClean="0">
                <a:solidFill>
                  <a:schemeClr val="tx1"/>
                </a:solidFill>
                <a:latin typeface="+mn-lt"/>
                <a:ea typeface="+mn-ea"/>
                <a:cs typeface="+mn-cs"/>
              </a:rPr>
              <a:t>B230M1</a:t>
            </a:r>
            <a:r>
              <a:rPr lang="en-US" sz="1200" kern="1200" dirty="0" smtClean="0">
                <a:solidFill>
                  <a:schemeClr val="tx1"/>
                </a:solidFill>
                <a:latin typeface="+mn-lt"/>
                <a:ea typeface="+mn-ea"/>
                <a:cs typeface="+mn-cs"/>
              </a:rPr>
              <a:t> we will get the same per server density as </a:t>
            </a:r>
            <a:r>
              <a:rPr lang="en-US" sz="1200" kern="1200" dirty="0" err="1" smtClean="0">
                <a:solidFill>
                  <a:schemeClr val="tx1"/>
                </a:solidFill>
                <a:latin typeface="+mn-lt"/>
                <a:ea typeface="+mn-ea"/>
                <a:cs typeface="+mn-cs"/>
              </a:rPr>
              <a:t>B250M2</a:t>
            </a:r>
            <a:r>
              <a:rPr lang="en-US" sz="1200" kern="1200" dirty="0" smtClean="0">
                <a:solidFill>
                  <a:schemeClr val="tx1"/>
                </a:solidFill>
                <a:latin typeface="+mn-lt"/>
                <a:ea typeface="+mn-ea"/>
                <a:cs typeface="+mn-cs"/>
              </a:rPr>
              <a:t>, so that means </a:t>
            </a:r>
            <a:r>
              <a:rPr lang="en-US" sz="1200" kern="1200" dirty="0" err="1" smtClean="0">
                <a:solidFill>
                  <a:schemeClr val="tx1"/>
                </a:solidFill>
                <a:latin typeface="+mn-lt"/>
                <a:ea typeface="+mn-ea"/>
                <a:cs typeface="+mn-cs"/>
              </a:rPr>
              <a:t>2x</a:t>
            </a:r>
            <a:r>
              <a:rPr lang="en-US" sz="1200" kern="1200" dirty="0" smtClean="0">
                <a:solidFill>
                  <a:schemeClr val="tx1"/>
                </a:solidFill>
                <a:latin typeface="+mn-lt"/>
                <a:ea typeface="+mn-ea"/>
                <a:cs typeface="+mn-cs"/>
              </a:rPr>
              <a:t> more </a:t>
            </a:r>
            <a:r>
              <a:rPr lang="en-US" sz="1200" kern="1200" dirty="0" err="1" smtClean="0">
                <a:solidFill>
                  <a:schemeClr val="tx1"/>
                </a:solidFill>
                <a:latin typeface="+mn-lt"/>
                <a:ea typeface="+mn-ea"/>
                <a:cs typeface="+mn-cs"/>
              </a:rPr>
              <a:t>VMs</a:t>
            </a:r>
            <a:r>
              <a:rPr lang="en-US" sz="1200" kern="1200" dirty="0" smtClean="0">
                <a:solidFill>
                  <a:schemeClr val="tx1"/>
                </a:solidFill>
                <a:latin typeface="+mn-lt"/>
                <a:ea typeface="+mn-ea"/>
                <a:cs typeface="+mn-cs"/>
              </a:rPr>
              <a:t> on the </a:t>
            </a:r>
            <a:r>
              <a:rPr lang="en-US" sz="1200" kern="1200" dirty="0" err="1" smtClean="0">
                <a:solidFill>
                  <a:schemeClr val="tx1"/>
                </a:solidFill>
                <a:latin typeface="+mn-lt"/>
                <a:ea typeface="+mn-ea"/>
                <a:cs typeface="+mn-cs"/>
              </a:rPr>
              <a:t>UCS</a:t>
            </a:r>
            <a:r>
              <a:rPr lang="en-US" sz="1200" kern="1200" dirty="0" smtClean="0">
                <a:solidFill>
                  <a:schemeClr val="tx1"/>
                </a:solidFill>
                <a:latin typeface="+mn-lt"/>
                <a:ea typeface="+mn-ea"/>
                <a:cs typeface="+mn-cs"/>
              </a:rPr>
              <a:t> Management domain (</a:t>
            </a:r>
            <a:r>
              <a:rPr lang="en-US" sz="1200" kern="1200" dirty="0" err="1" smtClean="0">
                <a:solidFill>
                  <a:schemeClr val="tx1"/>
                </a:solidFill>
                <a:latin typeface="+mn-lt"/>
                <a:ea typeface="+mn-ea"/>
                <a:cs typeface="+mn-cs"/>
              </a:rPr>
              <a:t>B230</a:t>
            </a:r>
            <a:r>
              <a:rPr lang="en-US" sz="1200" kern="1200" dirty="0" smtClean="0">
                <a:solidFill>
                  <a:schemeClr val="tx1"/>
                </a:solidFill>
                <a:latin typeface="+mn-lt"/>
                <a:ea typeface="+mn-ea"/>
                <a:cs typeface="+mn-cs"/>
              </a:rPr>
              <a:t> is half width compared to </a:t>
            </a:r>
            <a:r>
              <a:rPr lang="en-US" sz="1200" kern="1200" dirty="0" err="1" smtClean="0">
                <a:solidFill>
                  <a:schemeClr val="tx1"/>
                </a:solidFill>
                <a:latin typeface="+mn-lt"/>
                <a:ea typeface="+mn-ea"/>
                <a:cs typeface="+mn-cs"/>
              </a:rPr>
              <a:t>b250</a:t>
            </a:r>
            <a:r>
              <a:rPr lang="en-US" sz="1200" kern="1200" dirty="0" smtClean="0">
                <a:solidFill>
                  <a:schemeClr val="tx1"/>
                </a:solidFill>
                <a:latin typeface="+mn-lt"/>
                <a:ea typeface="+mn-ea"/>
                <a:cs typeface="+mn-cs"/>
              </a:rPr>
              <a:t> is </a:t>
            </a:r>
            <a:r>
              <a:rPr lang="en-US" sz="1200" kern="1200" dirty="0" err="1" smtClean="0">
                <a:solidFill>
                  <a:schemeClr val="tx1"/>
                </a:solidFill>
                <a:latin typeface="+mn-lt"/>
                <a:ea typeface="+mn-ea"/>
                <a:cs typeface="+mn-cs"/>
              </a:rPr>
              <a:t>fullwidth</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Adding 20% more density with </a:t>
            </a:r>
            <a:r>
              <a:rPr lang="en-US" sz="1200" kern="1200" dirty="0" err="1" smtClean="0">
                <a:solidFill>
                  <a:schemeClr val="tx1"/>
                </a:solidFill>
                <a:latin typeface="+mn-lt"/>
                <a:ea typeface="+mn-ea"/>
                <a:cs typeface="+mn-cs"/>
              </a:rPr>
              <a:t>B230M2</a:t>
            </a:r>
            <a:r>
              <a:rPr lang="en-US" sz="1200" kern="1200" dirty="0" smtClean="0">
                <a:solidFill>
                  <a:schemeClr val="tx1"/>
                </a:solidFill>
                <a:latin typeface="+mn-lt"/>
                <a:ea typeface="+mn-ea"/>
                <a:cs typeface="+mn-cs"/>
              </a:rPr>
              <a:t>. That is roughly 192 </a:t>
            </a:r>
            <a:r>
              <a:rPr lang="en-US" sz="1200" kern="1200" dirty="0" err="1" smtClean="0">
                <a:solidFill>
                  <a:schemeClr val="tx1"/>
                </a:solidFill>
                <a:latin typeface="+mn-lt"/>
                <a:ea typeface="+mn-ea"/>
                <a:cs typeface="+mn-cs"/>
              </a:rPr>
              <a:t>VM</a:t>
            </a:r>
            <a:r>
              <a:rPr lang="en-US" sz="1200" kern="1200" dirty="0" smtClean="0">
                <a:solidFill>
                  <a:schemeClr val="tx1"/>
                </a:solidFill>
                <a:latin typeface="+mn-lt"/>
                <a:ea typeface="+mn-ea"/>
                <a:cs typeface="+mn-cs"/>
              </a:rPr>
              <a:t>/blade.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Net increased</a:t>
            </a:r>
            <a:r>
              <a:rPr lang="en-US" sz="1200" kern="1200" baseline="0" dirty="0" smtClean="0">
                <a:solidFill>
                  <a:schemeClr val="tx1"/>
                </a:solidFill>
                <a:latin typeface="+mn-lt"/>
                <a:ea typeface="+mn-ea"/>
                <a:cs typeface="+mn-cs"/>
              </a:rPr>
              <a:t> management domain scalability with </a:t>
            </a:r>
            <a:r>
              <a:rPr lang="en-US" sz="1200" kern="1200" baseline="0" dirty="0" err="1" smtClean="0">
                <a:solidFill>
                  <a:schemeClr val="tx1"/>
                </a:solidFill>
                <a:latin typeface="+mn-lt"/>
                <a:ea typeface="+mn-ea"/>
                <a:cs typeface="+mn-cs"/>
              </a:rPr>
              <a:t>B230M2</a:t>
            </a:r>
            <a:r>
              <a:rPr lang="en-US" sz="1200" kern="1200" baseline="0" dirty="0" smtClean="0">
                <a:solidFill>
                  <a:schemeClr val="tx1"/>
                </a:solidFill>
                <a:latin typeface="+mn-lt"/>
                <a:ea typeface="+mn-ea"/>
                <a:cs typeface="+mn-cs"/>
              </a:rPr>
              <a:t> and 20 chassis per domain from 5280 virtual desktops per </a:t>
            </a:r>
            <a:r>
              <a:rPr lang="en-US" sz="1200" kern="1200" baseline="0" dirty="0" err="1" smtClean="0">
                <a:solidFill>
                  <a:schemeClr val="tx1"/>
                </a:solidFill>
                <a:latin typeface="+mn-lt"/>
                <a:ea typeface="+mn-ea"/>
                <a:cs typeface="+mn-cs"/>
              </a:rPr>
              <a:t>FI</a:t>
            </a:r>
            <a:r>
              <a:rPr lang="en-US" sz="1200" kern="1200" baseline="0" dirty="0" smtClean="0">
                <a:solidFill>
                  <a:schemeClr val="tx1"/>
                </a:solidFill>
                <a:latin typeface="+mn-lt"/>
                <a:ea typeface="+mn-ea"/>
                <a:cs typeface="+mn-cs"/>
              </a:rPr>
              <a:t> management in old architecture per domain to 192*8 blades*20 chassis =  30,720 virtual desktops with Capitola architecture.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Moving from 110 Windows 7 Virtual Desktops per </a:t>
            </a:r>
            <a:r>
              <a:rPr lang="en-US" sz="1200" kern="1200" baseline="0" dirty="0" err="1" smtClean="0">
                <a:solidFill>
                  <a:schemeClr val="tx1"/>
                </a:solidFill>
                <a:latin typeface="+mn-lt"/>
                <a:ea typeface="+mn-ea"/>
                <a:cs typeface="+mn-cs"/>
              </a:rPr>
              <a:t>B250</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M2</a:t>
            </a:r>
            <a:r>
              <a:rPr lang="en-US" sz="1200" kern="1200" baseline="0" dirty="0" smtClean="0">
                <a:solidFill>
                  <a:schemeClr val="tx1"/>
                </a:solidFill>
                <a:latin typeface="+mn-lt"/>
                <a:ea typeface="+mn-ea"/>
                <a:cs typeface="+mn-cs"/>
              </a:rPr>
              <a:t> server to 160 Virtual Desktops per </a:t>
            </a:r>
            <a:r>
              <a:rPr lang="en-US" sz="1200" kern="1200" baseline="0" dirty="0" err="1" smtClean="0">
                <a:solidFill>
                  <a:schemeClr val="tx1"/>
                </a:solidFill>
                <a:latin typeface="+mn-lt"/>
                <a:ea typeface="+mn-ea"/>
                <a:cs typeface="+mn-cs"/>
              </a:rPr>
              <a:t>B250</a:t>
            </a:r>
            <a:r>
              <a:rPr lang="en-US" sz="1200" kern="1200" baseline="0" dirty="0" smtClean="0">
                <a:solidFill>
                  <a:schemeClr val="tx1"/>
                </a:solidFill>
                <a:latin typeface="+mn-lt"/>
                <a:ea typeface="+mn-ea"/>
                <a:cs typeface="+mn-cs"/>
              </a:rPr>
              <a:t> server.</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876B895-5FFE-434B-978E-B9447D6E27B9}" type="slidenum">
              <a:rPr lang="en-US" sz="1200" kern="1200">
                <a:solidFill>
                  <a:prstClr val="black"/>
                </a:solidFill>
                <a:latin typeface="Calibri"/>
                <a:ea typeface="+mn-ea"/>
                <a:cs typeface="+mn-cs"/>
              </a:rPr>
              <a:pPr algn="r" rtl="0"/>
              <a:t>26</a:t>
            </a:fld>
            <a:endParaRPr lang="en-US" sz="1200" kern="1200">
              <a:solidFill>
                <a:prstClr val="black"/>
              </a:solidFill>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27</a:t>
            </a:fld>
            <a:endParaRPr lang="en-US" dirty="0"/>
          </a:p>
        </p:txBody>
      </p:sp>
    </p:spTree>
    <p:extLst>
      <p:ext uri="{BB962C8B-B14F-4D97-AF65-F5344CB8AC3E}">
        <p14:creationId xmlns:p14="http://schemas.microsoft.com/office/powerpoint/2010/main" val="909713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1"/>
          <p:cNvSpPr txBox="1">
            <a:spLocks noGrp="1" noChangeArrowheads="1"/>
          </p:cNvSpPr>
          <p:nvPr/>
        </p:nvSpPr>
        <p:spPr bwMode="auto">
          <a:xfrm>
            <a:off x="5800416" y="8680452"/>
            <a:ext cx="795130" cy="287339"/>
          </a:xfrm>
          <a:prstGeom prst="rect">
            <a:avLst/>
          </a:prstGeom>
          <a:noFill/>
          <a:ln w="9525">
            <a:noFill/>
            <a:miter lim="800000"/>
            <a:headEnd/>
            <a:tailEnd/>
          </a:ln>
        </p:spPr>
        <p:txBody>
          <a:bodyPr lIns="18798" tIns="0" rIns="18798" bIns="0" anchor="b">
            <a:prstTxWarp prst="textNoShape">
              <a:avLst/>
            </a:prstTxWarp>
          </a:bodyPr>
          <a:lstStyle/>
          <a:p>
            <a:pPr algn="r" defTabSz="900817" rtl="0"/>
            <a:fld id="{2DDB3A79-E8CF-CF40-B8D4-62CF50EFB882}" type="slidenum">
              <a:rPr lang="en-US" sz="800" kern="1200">
                <a:solidFill>
                  <a:prstClr val="black"/>
                </a:solidFill>
                <a:latin typeface="Calibri"/>
                <a:ea typeface="+mn-ea"/>
                <a:cs typeface="+mn-cs"/>
              </a:rPr>
              <a:pPr algn="r" defTabSz="900817" rtl="0"/>
              <a:t>28</a:t>
            </a:fld>
            <a:endParaRPr lang="en-US" sz="800" kern="1200" dirty="0">
              <a:solidFill>
                <a:prstClr val="black"/>
              </a:solidFill>
              <a:latin typeface="Calibri"/>
              <a:ea typeface="+mn-ea"/>
              <a:cs typeface="+mn-cs"/>
            </a:endParaRPr>
          </a:p>
        </p:txBody>
      </p:sp>
      <p:sp>
        <p:nvSpPr>
          <p:cNvPr id="126979" name="Rectangle 2"/>
          <p:cNvSpPr>
            <a:spLocks noGrp="1" noRot="1" noChangeAspect="1" noChangeArrowheads="1" noTextEdit="1"/>
          </p:cNvSpPr>
          <p:nvPr>
            <p:ph type="sldImg"/>
          </p:nvPr>
        </p:nvSpPr>
        <p:spPr>
          <a:xfrm>
            <a:off x="798513" y="242888"/>
            <a:ext cx="5322887" cy="3992562"/>
          </a:xfrm>
          <a:noFill/>
        </p:spPr>
      </p:sp>
      <p:sp>
        <p:nvSpPr>
          <p:cNvPr id="126980" name="Rectangle 3"/>
          <p:cNvSpPr>
            <a:spLocks noGrp="1" noChangeArrowheads="1"/>
          </p:cNvSpPr>
          <p:nvPr>
            <p:ph type="body" idx="1"/>
          </p:nvPr>
        </p:nvSpPr>
        <p:spPr>
          <a:xfrm>
            <a:off x="751647" y="4378327"/>
            <a:ext cx="5350048" cy="4252913"/>
          </a:xfrm>
          <a:noFill/>
          <a:ln/>
        </p:spPr>
        <p:txBody>
          <a:bodyPr lIns="95564" tIns="50131" rIns="95564" bIns="50131"/>
          <a:lstStyle/>
          <a:p>
            <a:pPr marL="112603" indent="-112603" defTabSz="1019764"/>
            <a:endParaRPr lang="en-US" sz="900" dirty="0">
              <a:ea typeface="ＭＳ Ｐゴシック" pitchFamily="-109" charset="-128"/>
              <a:cs typeface="ＭＳ Ｐゴシック" pitchFamily="-10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1"/>
          <p:cNvSpPr txBox="1">
            <a:spLocks noGrp="1" noChangeArrowheads="1"/>
          </p:cNvSpPr>
          <p:nvPr/>
        </p:nvSpPr>
        <p:spPr bwMode="auto">
          <a:xfrm>
            <a:off x="5800416" y="8680452"/>
            <a:ext cx="795130" cy="287339"/>
          </a:xfrm>
          <a:prstGeom prst="rect">
            <a:avLst/>
          </a:prstGeom>
          <a:noFill/>
          <a:ln w="9525">
            <a:noFill/>
            <a:miter lim="800000"/>
            <a:headEnd/>
            <a:tailEnd/>
          </a:ln>
        </p:spPr>
        <p:txBody>
          <a:bodyPr lIns="18798" tIns="0" rIns="18798" bIns="0" anchor="b">
            <a:prstTxWarp prst="textNoShape">
              <a:avLst/>
            </a:prstTxWarp>
          </a:bodyPr>
          <a:lstStyle/>
          <a:p>
            <a:pPr algn="r" defTabSz="900817" rtl="0"/>
            <a:fld id="{2DDB3A79-E8CF-CF40-B8D4-62CF50EFB882}" type="slidenum">
              <a:rPr lang="en-US" sz="800" kern="1200">
                <a:solidFill>
                  <a:prstClr val="black"/>
                </a:solidFill>
                <a:latin typeface="Calibri"/>
                <a:ea typeface="+mn-ea"/>
                <a:cs typeface="+mn-cs"/>
              </a:rPr>
              <a:pPr algn="r" defTabSz="900817" rtl="0"/>
              <a:t>29</a:t>
            </a:fld>
            <a:endParaRPr lang="en-US" sz="800" kern="1200" dirty="0">
              <a:solidFill>
                <a:prstClr val="black"/>
              </a:solidFill>
              <a:latin typeface="Calibri"/>
              <a:ea typeface="+mn-ea"/>
              <a:cs typeface="+mn-cs"/>
            </a:endParaRPr>
          </a:p>
        </p:txBody>
      </p:sp>
      <p:sp>
        <p:nvSpPr>
          <p:cNvPr id="126979" name="Rectangle 2"/>
          <p:cNvSpPr>
            <a:spLocks noGrp="1" noRot="1" noChangeAspect="1" noChangeArrowheads="1" noTextEdit="1"/>
          </p:cNvSpPr>
          <p:nvPr>
            <p:ph type="sldImg"/>
          </p:nvPr>
        </p:nvSpPr>
        <p:spPr>
          <a:xfrm>
            <a:off x="798513" y="242888"/>
            <a:ext cx="5322887" cy="3992562"/>
          </a:xfrm>
          <a:noFill/>
        </p:spPr>
      </p:sp>
      <p:sp>
        <p:nvSpPr>
          <p:cNvPr id="126980" name="Rectangle 3"/>
          <p:cNvSpPr>
            <a:spLocks noGrp="1" noChangeArrowheads="1"/>
          </p:cNvSpPr>
          <p:nvPr>
            <p:ph type="body" idx="1"/>
          </p:nvPr>
        </p:nvSpPr>
        <p:spPr>
          <a:xfrm>
            <a:off x="751647" y="4378327"/>
            <a:ext cx="5350048" cy="4252913"/>
          </a:xfrm>
          <a:noFill/>
          <a:ln/>
        </p:spPr>
        <p:txBody>
          <a:bodyPr lIns="95564" tIns="50131" rIns="95564" bIns="50131"/>
          <a:lstStyle/>
          <a:p>
            <a:pPr marL="112603" indent="-112603" defTabSz="1019764"/>
            <a:endParaRPr lang="en-US" sz="900" dirty="0">
              <a:ea typeface="ＭＳ Ｐゴシック" pitchFamily="-109" charset="-128"/>
              <a:cs typeface="ＭＳ Ｐゴシック" pitchFamily="-10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defRPr/>
            </a:pPr>
            <a:r>
              <a:rPr lang="en-US" sz="1200" kern="1200" dirty="0" smtClean="0">
                <a:solidFill>
                  <a:schemeClr val="tx1"/>
                </a:solidFill>
                <a:latin typeface="+mn-lt"/>
                <a:ea typeface="+mn-ea"/>
                <a:cs typeface="+mn-cs"/>
              </a:rPr>
              <a:t>Head</a:t>
            </a:r>
            <a:r>
              <a:rPr lang="en-US" sz="1200" kern="1200" baseline="0" dirty="0" smtClean="0">
                <a:solidFill>
                  <a:schemeClr val="tx1"/>
                </a:solidFill>
                <a:latin typeface="+mn-lt"/>
                <a:ea typeface="+mn-ea"/>
                <a:cs typeface="+mn-cs"/>
              </a:rPr>
              <a:t> quartered in Research Triangle Park, NC, </a:t>
            </a:r>
            <a:r>
              <a:rPr lang="en-US" sz="1200" kern="1200" dirty="0" smtClean="0">
                <a:solidFill>
                  <a:schemeClr val="tx1"/>
                </a:solidFill>
                <a:latin typeface="+mn-lt"/>
                <a:ea typeface="+mn-ea"/>
                <a:cs typeface="+mn-cs"/>
              </a:rPr>
              <a:t>Quintiles is the only fully integrated bio and pharmaceutical services provider offering clinical, commercial, consulting and capital solutions. More than 22,000 Quintiles employees in 60 countries helped develop or commercialize all of 2010’s top 50 best-selling products or compounds.</a:t>
            </a:r>
          </a:p>
          <a:p>
            <a:pPr>
              <a:defRPr/>
            </a:pPr>
            <a:endParaRPr lang="en-US" sz="1200" dirty="0" smtClean="0"/>
          </a:p>
          <a:p>
            <a:r>
              <a:rPr lang="en-US" sz="1200" kern="1200" dirty="0" smtClean="0">
                <a:solidFill>
                  <a:schemeClr val="tx1"/>
                </a:solidFill>
                <a:latin typeface="+mn-lt"/>
                <a:ea typeface="+mn-ea"/>
                <a:cs typeface="+mn-cs"/>
              </a:rPr>
              <a:t>Quintiles was named Top 10 IT Innovators for Information Week 500 – Sept 2011</a:t>
            </a:r>
          </a:p>
          <a:p>
            <a:r>
              <a:rPr lang="en-US" sz="1200" u="sng" kern="1200" dirty="0" smtClean="0">
                <a:solidFill>
                  <a:schemeClr val="tx1"/>
                </a:solidFill>
                <a:latin typeface="+mn-lt"/>
                <a:ea typeface="+mn-ea"/>
                <a:cs typeface="+mn-cs"/>
                <a:hlinkClick r:id="rId3"/>
              </a:rPr>
              <a:t>http://www.informationweek.com/news/galleries/global-cio/interviews/231601038?pgno=5</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•Challenge - With more dependency being placed on the WAN for delivering centralized applications via Citrix, we needed to ensure optimal network performance by accelerating traffic and reducing bandwidth demands to allow a seamless VDI experience.  </a:t>
            </a:r>
          </a:p>
          <a:p>
            <a:r>
              <a:rPr lang="en-US" sz="1200" kern="1200" dirty="0" smtClean="0">
                <a:solidFill>
                  <a:schemeClr val="tx1"/>
                </a:solidFill>
                <a:latin typeface="+mn-lt"/>
                <a:ea typeface="+mn-ea"/>
                <a:cs typeface="+mn-cs"/>
              </a:rPr>
              <a:t>•Solution - WAAS allows us to optimize our traditional file/print traffic, as well as reducing the bandwidth required for ICA ensuring consistent performance for all users.  </a:t>
            </a:r>
          </a:p>
          <a:p>
            <a:r>
              <a:rPr lang="en-US" sz="1200" kern="1200" dirty="0" smtClean="0">
                <a:solidFill>
                  <a:schemeClr val="tx1"/>
                </a:solidFill>
                <a:latin typeface="+mn-lt"/>
                <a:ea typeface="+mn-ea"/>
                <a:cs typeface="+mn-cs"/>
              </a:rPr>
              <a:t>•Impact - We’ve leveraged WAAS optimization to allow us to centralize users file and print requirements to the datacenter and maintain a consistent level of LAN like performance.  This has reduced our infrastructure requirements at the branch office, and enabled us to avoid costly bandwidth upgrades.</a:t>
            </a:r>
            <a:endParaRPr lang="en-US" sz="1200" kern="1200" dirty="0">
              <a:solidFill>
                <a:schemeClr val="tx1"/>
              </a:solidFill>
              <a:latin typeface="+mn-lt"/>
              <a:ea typeface="+mn-ea"/>
              <a:cs typeface="+mn-cs"/>
            </a:endParaRP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rtl="0" fontAlgn="base">
              <a:spcBef>
                <a:spcPct val="0"/>
              </a:spcBef>
              <a:spcAft>
                <a:spcPct val="0"/>
              </a:spcAft>
              <a:defRPr/>
            </a:pPr>
            <a:fld id="{AC73F991-A760-4D1E-AE27-230D42DCCB7C}" type="slidenum">
              <a:rPr lang="en-US" sz="1200" kern="1200">
                <a:solidFill>
                  <a:srgbClr val="000000"/>
                </a:solidFill>
                <a:latin typeface="Calibri"/>
                <a:ea typeface="+mn-ea"/>
                <a:cs typeface="+mn-cs"/>
              </a:rPr>
              <a:pPr algn="r" rtl="0" fontAlgn="base">
                <a:spcBef>
                  <a:spcPct val="0"/>
                </a:spcBef>
                <a:spcAft>
                  <a:spcPct val="0"/>
                </a:spcAft>
                <a:defRPr/>
              </a:pPr>
              <a:t>30</a:t>
            </a:fld>
            <a:endParaRPr lang="en-US" sz="1200" kern="1200">
              <a:solidFill>
                <a:srgbClr val="000000"/>
              </a:solidFill>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ROI calculator tool will be available….</a:t>
            </a:r>
          </a:p>
          <a:p>
            <a:endParaRPr lang="en-US" dirty="0" smtClean="0"/>
          </a:p>
          <a:p>
            <a:r>
              <a:rPr lang="en-US" dirty="0" smtClean="0"/>
              <a:t>Who is this typically sold to? There are different</a:t>
            </a:r>
            <a:r>
              <a:rPr lang="en-US" baseline="0" dirty="0" smtClean="0"/>
              <a:t> buying centers, people that worry about voice/UC, and people that worry about network, then people that focus on DC, people that are focused on desktops….</a:t>
            </a:r>
          </a:p>
          <a:p>
            <a:endParaRPr lang="en-US" baseline="0" dirty="0" smtClean="0"/>
          </a:p>
          <a:p>
            <a:r>
              <a:rPr lang="en-US" baseline="0" dirty="0" smtClean="0"/>
              <a:t>Each customer is starting to wake up….most are moving this way….about 25% of customers will move 25-50% of their desktops in this direction!  All orgs are restructuring their companies to deal with this new VXI approach….mandated by CIO to change….taking a look at technology, about the process and about the people.</a:t>
            </a:r>
          </a:p>
          <a:p>
            <a:endParaRPr lang="en-US" baseline="0" dirty="0" smtClean="0"/>
          </a:p>
          <a:p>
            <a:r>
              <a:rPr lang="en-US" baseline="0" dirty="0" smtClean="0"/>
              <a:t>80%+ of our customers….are looking at virtualization in this environment. Some key triggers:</a:t>
            </a:r>
          </a:p>
          <a:p>
            <a:pPr lvl="1"/>
            <a:r>
              <a:rPr lang="en-US" baseline="0" dirty="0" smtClean="0"/>
              <a:t>Windows 7 migration.</a:t>
            </a:r>
          </a:p>
          <a:p>
            <a:pPr lvl="1"/>
            <a:r>
              <a:rPr lang="en-US" baseline="0" dirty="0" smtClean="0"/>
              <a:t>Out-tasked workers (call centers)</a:t>
            </a:r>
          </a:p>
          <a:p>
            <a:pPr lvl="1"/>
            <a:r>
              <a:rPr lang="en-US" baseline="0" dirty="0" smtClean="0"/>
              <a:t>Greenfield opportunity for a server</a:t>
            </a:r>
          </a:p>
          <a:p>
            <a:pPr lvl="1"/>
            <a:r>
              <a:rPr lang="en-US" baseline="0" dirty="0" smtClean="0"/>
              <a:t>Where in DC upgrade cycle, partner with your DC colleagues</a:t>
            </a:r>
          </a:p>
          <a:p>
            <a:pPr lvl="1"/>
            <a:endParaRPr lang="en-US" baseline="0" dirty="0" smtClean="0"/>
          </a:p>
          <a:p>
            <a:pPr lvl="1"/>
            <a:r>
              <a:rPr lang="en-US" baseline="0" dirty="0" smtClean="0"/>
              <a:t>VMworld---analyst take away was how surprised he was, how many customers were trying to bring UC and DV together. It goes together, the partnership with UC and DV and upgrade cycles. Cisco is perfectly positioned to do that.</a:t>
            </a:r>
          </a:p>
          <a:p>
            <a:pPr lvl="1"/>
            <a:endParaRPr lang="en-US" baseline="0" dirty="0" smtClean="0"/>
          </a:p>
          <a:p>
            <a:pPr lvl="1"/>
            <a:r>
              <a:rPr lang="en-US" baseline="0" dirty="0" smtClean="0"/>
              <a:t>Screenpop to a desktop, technically not hugely different. Virtual machine in DC running as your PC. Same connections as the normal way. User sees on their monitor…ability to have UC applications virtualized in DC, but locally it works via CPI controlling that phone</a:t>
            </a:r>
          </a:p>
          <a:p>
            <a:pPr lvl="1"/>
            <a:endParaRPr lang="en-US" baseline="0" dirty="0" smtClean="0"/>
          </a:p>
          <a:p>
            <a:pPr lvl="1"/>
            <a:r>
              <a:rPr lang="en-US" baseline="0" dirty="0" smtClean="0"/>
              <a:t>Microsoft---relationship---what does this mean for Cisco. (at the virtualization level) Setting aside the licensing…..partner, in UC, banging heads OCS….overlap in competing some spaces, and partner in others…what we are doing in the DC, is different from what we are doing at the end points….partnering and competing.</a:t>
            </a:r>
          </a:p>
          <a:p>
            <a:pPr lvl="1"/>
            <a:endParaRPr lang="en-US" baseline="0" dirty="0" smtClean="0"/>
          </a:p>
          <a:p>
            <a:pPr lvl="1"/>
            <a:r>
              <a:rPr lang="en-US" baseline="0" dirty="0" smtClean="0"/>
              <a:t>Citrix and Vmware----are the big players in the hypervisor space.</a:t>
            </a:r>
          </a:p>
          <a:p>
            <a:pPr lvl="1"/>
            <a:endParaRPr lang="en-US" baseline="0" dirty="0" smtClean="0"/>
          </a:p>
          <a:p>
            <a:pPr lvl="1"/>
            <a:r>
              <a:rPr lang="en-US" baseline="0" dirty="0" smtClean="0"/>
              <a:t>Pricing---will be competitive. Price the value in the “solution”. Range is $300-400/unit </a:t>
            </a:r>
          </a:p>
          <a:p>
            <a:pPr lvl="1"/>
            <a:endParaRPr lang="en-US" baseline="0" dirty="0" smtClean="0"/>
          </a:p>
          <a:p>
            <a:pPr lvl="1"/>
            <a:r>
              <a:rPr lang="en-US" baseline="0" dirty="0" smtClean="0"/>
              <a:t>Bring your own…..workers bringing their own laptops. Don’t care what device, as long as you buy licensing, it will work. Wide variety, device agnostic, best in class. User to pick it, not thrust a endpoint on the user.</a:t>
            </a:r>
          </a:p>
          <a:p>
            <a:pPr lvl="1"/>
            <a:endParaRPr lang="en-US" baseline="0" dirty="0" smtClean="0"/>
          </a:p>
          <a:p>
            <a:pPr lvl="1"/>
            <a:r>
              <a:rPr lang="en-US" baseline="0" dirty="0" smtClean="0"/>
              <a:t>Much of this came from Sales org, from the GET team…tremendous interest from customers….lots of credit is due to sales team for demanding this from CDO.</a:t>
            </a:r>
          </a:p>
          <a:p>
            <a:pPr lvl="1"/>
            <a:endParaRPr lang="en-US" baseline="0" dirty="0" smtClean="0"/>
          </a:p>
          <a:p>
            <a:pPr lvl="1"/>
            <a:r>
              <a:rPr lang="en-US" baseline="0" dirty="0" smtClean="0"/>
              <a:t>Demos will be available in EBCs and portable kits….couple of VDs, Quad, etc…one uses Quad to call the other with CUPC…demos are key part of sales enablement.</a:t>
            </a:r>
          </a:p>
          <a:p>
            <a:pPr lvl="1"/>
            <a:endParaRPr lang="en-US" baseline="0" dirty="0" smtClean="0"/>
          </a:p>
          <a:p>
            <a:pPr lvl="1"/>
            <a:r>
              <a:rPr lang="en-US" baseline="0" dirty="0" smtClean="0"/>
              <a:t>Customer stories will be KEY! </a:t>
            </a:r>
          </a:p>
          <a:p>
            <a:pPr lvl="1"/>
            <a:endParaRPr lang="en-US" baseline="0" dirty="0" smtClean="0"/>
          </a:p>
          <a:p>
            <a:pPr lvl="1"/>
            <a:r>
              <a:rPr lang="en-US" baseline="0" dirty="0" smtClean="0"/>
              <a:t>Customer story: ING, huge $14M deal…in DC. </a:t>
            </a:r>
          </a:p>
        </p:txBody>
      </p:sp>
      <p:sp>
        <p:nvSpPr>
          <p:cNvPr id="4" name="Slide Number Placeholder 3"/>
          <p:cNvSpPr>
            <a:spLocks noGrp="1"/>
          </p:cNvSpPr>
          <p:nvPr>
            <p:ph type="sldNum" sz="quarter" idx="10"/>
          </p:nvPr>
        </p:nvSpPr>
        <p:spPr/>
        <p:txBody>
          <a:bodyPr/>
          <a:lstStyle/>
          <a:p>
            <a:fld id="{567B6F56-350B-4E5B-A84B-F03C933C9AF6}"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33</a:t>
            </a:fld>
            <a:endParaRPr lang="en-US" dirty="0"/>
          </a:p>
        </p:txBody>
      </p:sp>
    </p:spTree>
    <p:extLst>
      <p:ext uri="{BB962C8B-B14F-4D97-AF65-F5344CB8AC3E}">
        <p14:creationId xmlns:p14="http://schemas.microsoft.com/office/powerpoint/2010/main" val="357414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Cisco Smart Solutions include:</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Cisco Validated Design -process and documentation</a:t>
            </a:r>
          </a:p>
          <a:p>
            <a:pPr marL="171450" indent="-171450">
              <a:buFont typeface="Arial" pitchFamily="34" charset="0"/>
              <a:buChar char="•"/>
            </a:pPr>
            <a:r>
              <a:rPr lang="en-US" sz="1200" kern="1200" dirty="0" smtClean="0">
                <a:solidFill>
                  <a:schemeClr val="tx1"/>
                </a:solidFill>
                <a:effectLst/>
                <a:latin typeface="+mn-lt"/>
                <a:ea typeface="+mn-ea"/>
                <a:cs typeface="+mn-cs"/>
              </a:rPr>
              <a:t>Integrated Cisco + 3rd Party Roadmaps</a:t>
            </a:r>
          </a:p>
          <a:p>
            <a:pPr marL="171450" indent="-171450">
              <a:buFont typeface="Arial" pitchFamily="34" charset="0"/>
              <a:buChar char="•"/>
            </a:pPr>
            <a:r>
              <a:rPr lang="en-US" sz="1200" kern="1200" dirty="0" smtClean="0">
                <a:solidFill>
                  <a:schemeClr val="tx1"/>
                </a:solidFill>
                <a:effectLst/>
                <a:latin typeface="+mn-lt"/>
                <a:ea typeface="+mn-ea"/>
                <a:cs typeface="+mn-cs"/>
              </a:rPr>
              <a:t>Solution Lifecycle Management</a:t>
            </a:r>
          </a:p>
          <a:p>
            <a:pPr marL="171450" indent="-171450">
              <a:buFont typeface="Arial" pitchFamily="34" charset="0"/>
              <a:buChar char="•"/>
            </a:pPr>
            <a:r>
              <a:rPr lang="en-US" sz="1200" kern="1200" dirty="0" smtClean="0">
                <a:solidFill>
                  <a:schemeClr val="tx1"/>
                </a:solidFill>
                <a:effectLst/>
                <a:latin typeface="+mn-lt"/>
                <a:ea typeface="+mn-ea"/>
                <a:cs typeface="+mn-cs"/>
              </a:rPr>
              <a:t>Service Practices</a:t>
            </a:r>
          </a:p>
          <a:p>
            <a:pPr marL="171450" indent="-171450">
              <a:buFont typeface="Arial" pitchFamily="34" charset="0"/>
              <a:buChar char="•"/>
            </a:pPr>
            <a:r>
              <a:rPr lang="en-US" sz="1200" kern="1200" dirty="0" smtClean="0">
                <a:solidFill>
                  <a:schemeClr val="tx1"/>
                </a:solidFill>
                <a:effectLst/>
                <a:latin typeface="+mn-lt"/>
                <a:ea typeface="+mn-ea"/>
                <a:cs typeface="+mn-cs"/>
              </a:rPr>
              <a:t>Sales and Technical Training and support</a:t>
            </a:r>
          </a:p>
          <a:p>
            <a:pPr marL="171450" indent="-171450">
              <a:buFont typeface="Arial" pitchFamily="34" charset="0"/>
              <a:buChar char="•"/>
            </a:pPr>
            <a:r>
              <a:rPr lang="en-US" sz="1200" kern="1200" dirty="0" smtClean="0">
                <a:solidFill>
                  <a:schemeClr val="tx1"/>
                </a:solidFill>
                <a:effectLst/>
                <a:latin typeface="+mn-lt"/>
                <a:ea typeface="+mn-ea"/>
                <a:cs typeface="+mn-cs"/>
              </a:rPr>
              <a:t>Solutions Enablement, Tools, Demos and Financing</a:t>
            </a: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Customer Benefits: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Sustainable</a:t>
            </a:r>
            <a:r>
              <a:rPr lang="en-US" sz="1200" kern="1200" baseline="0" dirty="0" smtClean="0">
                <a:solidFill>
                  <a:schemeClr val="tx1"/>
                </a:solidFill>
                <a:effectLst/>
                <a:latin typeface="+mn-lt"/>
                <a:ea typeface="+mn-ea"/>
                <a:cs typeface="+mn-cs"/>
              </a:rPr>
              <a:t> solution for customers – reduce complexity today, provide continuity and investment protection as solution evolves (roadmap for solution)</a:t>
            </a:r>
          </a:p>
          <a:p>
            <a:pPr lvl="0"/>
            <a:r>
              <a:rPr lang="en-US" sz="1200" kern="1200" dirty="0" smtClean="0">
                <a:solidFill>
                  <a:schemeClr val="tx1"/>
                </a:solidFill>
                <a:effectLst/>
                <a:latin typeface="+mn-lt"/>
                <a:ea typeface="+mn-ea"/>
                <a:cs typeface="+mn-cs"/>
              </a:rPr>
              <a:t>Cisco absorbs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complexity – Assuming</a:t>
            </a:r>
            <a:r>
              <a:rPr lang="en-US" sz="1200" kern="1200" baseline="0" dirty="0" smtClean="0">
                <a:solidFill>
                  <a:schemeClr val="tx1"/>
                </a:solidFill>
                <a:effectLst/>
                <a:latin typeface="+mn-lt"/>
                <a:ea typeface="+mn-ea"/>
                <a:cs typeface="+mn-cs"/>
              </a:rPr>
              <a:t> responsibility for complex integration work </a:t>
            </a:r>
            <a:r>
              <a:rPr lang="en-US" sz="1200" kern="1200" dirty="0" smtClean="0">
                <a:solidFill>
                  <a:schemeClr val="tx1"/>
                </a:solidFill>
                <a:effectLst/>
                <a:latin typeface="+mn-lt"/>
                <a:ea typeface="+mn-ea"/>
                <a:cs typeface="+mn-cs"/>
              </a:rPr>
              <a:t> for our customers, so they don’t have to integrate for themselves</a:t>
            </a:r>
          </a:p>
          <a:p>
            <a:r>
              <a:rPr lang="en-US" sz="1200" kern="1200" dirty="0" smtClean="0">
                <a:solidFill>
                  <a:schemeClr val="tx1"/>
                </a:solidFill>
                <a:effectLst/>
                <a:latin typeface="+mn-lt"/>
                <a:ea typeface="+mn-ea"/>
                <a:cs typeface="+mn-cs"/>
              </a:rPr>
              <a:t>Reducing risk – Customer is assured  solution components will work together, can depend on Cisco for Smart Solution support</a:t>
            </a:r>
            <a:br>
              <a:rPr lang="en-US" sz="1200" kern="1200" dirty="0" smtClean="0">
                <a:solidFill>
                  <a:schemeClr val="tx1"/>
                </a:solidFill>
                <a:effectLst/>
                <a:latin typeface="+mn-lt"/>
                <a:ea typeface="+mn-ea"/>
                <a:cs typeface="+mn-cs"/>
              </a:rPr>
            </a:br>
            <a:endParaRPr lang="en-US" baseline="0" dirty="0" smtClean="0"/>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Internally, Cisco manages Smart Solutions in the following way:</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Governed by the Enterprise Business Council </a:t>
            </a:r>
          </a:p>
          <a:p>
            <a:pPr lvl="0"/>
            <a:r>
              <a:rPr lang="en-US" sz="1200" kern="1200" dirty="0" smtClean="0">
                <a:solidFill>
                  <a:schemeClr val="tx1"/>
                </a:solidFill>
                <a:effectLst/>
                <a:latin typeface="+mn-lt"/>
                <a:ea typeface="+mn-ea"/>
                <a:cs typeface="+mn-cs"/>
              </a:rPr>
              <a:t>Smart Solutions by definition are cross architectural</a:t>
            </a:r>
          </a:p>
          <a:p>
            <a:pPr lvl="0"/>
            <a:r>
              <a:rPr lang="en-US" sz="1200" kern="1200" dirty="0" smtClean="0">
                <a:solidFill>
                  <a:schemeClr val="tx1"/>
                </a:solidFill>
                <a:effectLst/>
                <a:latin typeface="+mn-lt"/>
                <a:ea typeface="+mn-ea"/>
                <a:cs typeface="+mn-cs"/>
              </a:rPr>
              <a:t>Smart Solutions typically driven by third-party component/integration</a:t>
            </a:r>
            <a:r>
              <a:rPr lang="en-US" sz="1200" kern="1200" baseline="0" dirty="0" smtClean="0">
                <a:solidFill>
                  <a:schemeClr val="tx1"/>
                </a:solidFill>
                <a:effectLst/>
                <a:latin typeface="+mn-lt"/>
                <a:ea typeface="+mn-ea"/>
                <a:cs typeface="+mn-cs"/>
              </a:rPr>
              <a:t> requirements</a:t>
            </a:r>
            <a:r>
              <a:rPr lang="en-US" sz="1200" kern="1200" dirty="0" smtClean="0">
                <a:solidFill>
                  <a:schemeClr val="tx1"/>
                </a:solidFill>
                <a:effectLst/>
                <a:latin typeface="+mn-lt"/>
                <a:ea typeface="+mn-ea"/>
                <a:cs typeface="+mn-cs"/>
              </a:rPr>
              <a:t> from Cisco ecosystem partners</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82CA977-E1D8-4980-A1BB-3647E7DEA6D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NOTES: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New Forecast</a:t>
            </a:r>
          </a:p>
          <a:p>
            <a:r>
              <a:rPr lang="en-US" sz="1200" kern="1200" dirty="0" smtClean="0">
                <a:solidFill>
                  <a:schemeClr val="tx1"/>
                </a:solidFill>
                <a:latin typeface="+mn-lt"/>
                <a:ea typeface="+mn-ea"/>
                <a:cs typeface="+mn-cs"/>
              </a:rPr>
              <a:t>The Gartner forecast for </a:t>
            </a:r>
            <a:r>
              <a:rPr lang="en-US" sz="1200" kern="1200" dirty="0" err="1" smtClean="0">
                <a:solidFill>
                  <a:schemeClr val="tx1"/>
                </a:solidFill>
                <a:latin typeface="+mn-lt"/>
                <a:ea typeface="+mn-ea"/>
                <a:cs typeface="+mn-cs"/>
              </a:rPr>
              <a:t>HVD</a:t>
            </a:r>
            <a:r>
              <a:rPr lang="en-US" sz="1200" kern="1200" dirty="0" smtClean="0">
                <a:solidFill>
                  <a:schemeClr val="tx1"/>
                </a:solidFill>
                <a:latin typeface="+mn-lt"/>
                <a:ea typeface="+mn-ea"/>
                <a:cs typeface="+mn-cs"/>
              </a:rPr>
              <a:t> now extends to 2016. Compared to our previous </a:t>
            </a:r>
            <a:r>
              <a:rPr lang="en-US" sz="1200" kern="1200" dirty="0" err="1" smtClean="0">
                <a:solidFill>
                  <a:schemeClr val="tx1"/>
                </a:solidFill>
                <a:latin typeface="+mn-lt"/>
                <a:ea typeface="+mn-ea"/>
                <a:cs typeface="+mn-cs"/>
              </a:rPr>
              <a:t>HVD</a:t>
            </a:r>
            <a:r>
              <a:rPr lang="en-US" sz="1200" kern="1200" dirty="0" smtClean="0">
                <a:solidFill>
                  <a:schemeClr val="tx1"/>
                </a:solidFill>
                <a:latin typeface="+mn-lt"/>
                <a:ea typeface="+mn-ea"/>
                <a:cs typeface="+mn-cs"/>
              </a:rPr>
              <a:t> forecast (in 2010), the total penetration or migration of users from the professional PC installed base is similar but takes place over a longer period. Our expectation is that current deployments, while starting to become more consistent in volume, are still low. In 2011 we saw just under 6 million new users deployed on </a:t>
            </a:r>
            <a:r>
              <a:rPr lang="en-US" sz="1200" kern="1200" dirty="0" err="1" smtClean="0">
                <a:solidFill>
                  <a:schemeClr val="tx1"/>
                </a:solidFill>
                <a:latin typeface="+mn-lt"/>
                <a:ea typeface="+mn-ea"/>
                <a:cs typeface="+mn-cs"/>
              </a:rPr>
              <a:t>HVD</a:t>
            </a:r>
            <a:r>
              <a:rPr lang="en-US" sz="1200" kern="1200" dirty="0" smtClean="0">
                <a:solidFill>
                  <a:schemeClr val="tx1"/>
                </a:solidFill>
                <a:latin typeface="+mn-lt"/>
                <a:ea typeface="+mn-ea"/>
                <a:cs typeface="+mn-cs"/>
              </a:rPr>
              <a:t>. To put this figure into perspective, it represents less than 1.6% of the current worldwide total professional PC installed base — and highlights the difference between hype and reality. Our user surveys have all indicated the intention of organizations both large and midsize to adopt </a:t>
            </a:r>
            <a:r>
              <a:rPr lang="en-US" sz="1200" kern="1200" dirty="0" err="1" smtClean="0">
                <a:solidFill>
                  <a:schemeClr val="tx1"/>
                </a:solidFill>
                <a:latin typeface="+mn-lt"/>
                <a:ea typeface="+mn-ea"/>
                <a:cs typeface="+mn-cs"/>
              </a:rPr>
              <a:t>HVD</a:t>
            </a:r>
            <a:r>
              <a:rPr lang="en-US" sz="1200" kern="1200" dirty="0" smtClean="0">
                <a:solidFill>
                  <a:schemeClr val="tx1"/>
                </a:solidFill>
                <a:latin typeface="+mn-lt"/>
                <a:ea typeface="+mn-ea"/>
                <a:cs typeface="+mn-cs"/>
              </a:rPr>
              <a:t>. The reality is that in the short-term the prohibitive cost will continue to limit the real appeal of this platform. </a:t>
            </a:r>
          </a:p>
          <a:p>
            <a:endParaRPr lang="en-US" dirty="0" smtClean="0"/>
          </a:p>
          <a:p>
            <a:r>
              <a:rPr lang="en-US" dirty="0" smtClean="0"/>
              <a:t>QUOTES:</a:t>
            </a:r>
          </a:p>
          <a:p>
            <a:pPr>
              <a:buNone/>
            </a:pPr>
            <a:r>
              <a:rPr lang="en-US" b="1" dirty="0" smtClean="0"/>
              <a:t>Quotes</a:t>
            </a:r>
          </a:p>
          <a:p>
            <a:r>
              <a:rPr lang="en-US" sz="1200" i="1" dirty="0" smtClean="0"/>
              <a:t>Gartner expects that by the end of 2016, 30% of large organizations (more than 1,000 users) will have deployed </a:t>
            </a:r>
            <a:r>
              <a:rPr lang="en-US" sz="1200" i="1" dirty="0" err="1" smtClean="0"/>
              <a:t>HVDs</a:t>
            </a:r>
            <a:r>
              <a:rPr lang="en-US" sz="1200" i="1" dirty="0" smtClean="0"/>
              <a:t> to 20% of their users or more.</a:t>
            </a:r>
          </a:p>
          <a:p>
            <a:r>
              <a:rPr lang="en-US" sz="1200" i="1" dirty="0" smtClean="0"/>
              <a:t>Gartner expects that </a:t>
            </a:r>
            <a:r>
              <a:rPr lang="en-US" sz="1200" i="1" dirty="0" err="1" smtClean="0"/>
              <a:t>HVD</a:t>
            </a:r>
            <a:r>
              <a:rPr lang="en-US" sz="1200" i="1" dirty="0" smtClean="0"/>
              <a:t> capabilities will provide a user experience comparable to that of PCs by 2014.</a:t>
            </a:r>
          </a:p>
          <a:p>
            <a:r>
              <a:rPr lang="en-US" sz="1200" i="1" dirty="0" smtClean="0"/>
              <a:t>Gartner believes </a:t>
            </a:r>
            <a:r>
              <a:rPr lang="en-US" sz="1200" i="1" dirty="0" err="1" smtClean="0"/>
              <a:t>HVD</a:t>
            </a:r>
            <a:r>
              <a:rPr lang="en-US" sz="1200" i="1" dirty="0" smtClean="0"/>
              <a:t> </a:t>
            </a:r>
            <a:r>
              <a:rPr lang="en-US" sz="1200" i="1" dirty="0" err="1" smtClean="0"/>
              <a:t>capex</a:t>
            </a:r>
            <a:r>
              <a:rPr lang="en-US" sz="1200" i="1" dirty="0" smtClean="0"/>
              <a:t> will fall by 10% by 2014.</a:t>
            </a:r>
          </a:p>
          <a:p>
            <a:r>
              <a:rPr lang="en-US" sz="1200" i="1" dirty="0" err="1" smtClean="0"/>
              <a:t>TCO</a:t>
            </a:r>
            <a:r>
              <a:rPr lang="en-US" sz="1200" i="1" dirty="0" smtClean="0"/>
              <a:t> reductions of up to 13% compared to well-managed desktops are likely to be realized beyond year three of a deployment</a:t>
            </a:r>
            <a:r>
              <a:rPr lang="en-US" i="1" dirty="0" smtClean="0"/>
              <a:t>.</a:t>
            </a:r>
          </a:p>
          <a:p>
            <a:r>
              <a:rPr lang="en-US" i="1" dirty="0" err="1" smtClean="0"/>
              <a:t>CAGR</a:t>
            </a:r>
            <a:r>
              <a:rPr lang="en-US" i="1" dirty="0" smtClean="0"/>
              <a:t> if Total Installed Base is 33.1% from 2012-2016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AA74A9D-AB68-4BD3-8021-AA31D810452F}"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6</a:t>
            </a:fld>
            <a:endParaRPr lang="en-US" dirty="0"/>
          </a:p>
        </p:txBody>
      </p:sp>
    </p:spTree>
    <p:extLst>
      <p:ext uri="{BB962C8B-B14F-4D97-AF65-F5344CB8AC3E}">
        <p14:creationId xmlns:p14="http://schemas.microsoft.com/office/powerpoint/2010/main" val="277952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7</a:t>
            </a:fld>
            <a:endParaRPr lang="en-US" dirty="0"/>
          </a:p>
        </p:txBody>
      </p:sp>
    </p:spTree>
    <p:extLst>
      <p:ext uri="{BB962C8B-B14F-4D97-AF65-F5344CB8AC3E}">
        <p14:creationId xmlns:p14="http://schemas.microsoft.com/office/powerpoint/2010/main" val="182770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8</a:t>
            </a:fld>
            <a:endParaRPr lang="en-US" dirty="0"/>
          </a:p>
        </p:txBody>
      </p:sp>
    </p:spTree>
    <p:extLst>
      <p:ext uri="{BB962C8B-B14F-4D97-AF65-F5344CB8AC3E}">
        <p14:creationId xmlns:p14="http://schemas.microsoft.com/office/powerpoint/2010/main" val="3468680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39" name="Rectangle 38"/>
          <p:cNvSpPr/>
          <p:nvPr userDrawn="1"/>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Rectangle 39"/>
          <p:cNvSpPr/>
          <p:nvPr userDrawn="1"/>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ectangle 41"/>
          <p:cNvSpPr/>
          <p:nvPr userDrawn="1"/>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Rounded Rectangle 42"/>
          <p:cNvSpPr/>
          <p:nvPr userDrawn="1"/>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ounded Rectangle 44"/>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ounded Rectangle 45"/>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Rounded Rectangle 46"/>
          <p:cNvSpPr/>
          <p:nvPr userDrawn="1"/>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Rounded Rectangle 47"/>
          <p:cNvSpPr/>
          <p:nvPr userDrawn="1"/>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ounded Rectangle 48"/>
          <p:cNvSpPr/>
          <p:nvPr userDrawn="1"/>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Rounded Rectangle 49"/>
          <p:cNvSpPr/>
          <p:nvPr userDrawn="1"/>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Rounded Rectangle 50"/>
          <p:cNvSpPr/>
          <p:nvPr userDrawn="1"/>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Rounded Rectangle 51"/>
          <p:cNvSpPr/>
          <p:nvPr userDrawn="1"/>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ounded Rectangle 52"/>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4" name="Rounded Rectangle 53"/>
          <p:cNvSpPr/>
          <p:nvPr userDrawn="1"/>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Rounded Rectangle 54"/>
          <p:cNvSpPr/>
          <p:nvPr userDrawn="1"/>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6" name="Rounded Rectangle 55"/>
          <p:cNvSpPr/>
          <p:nvPr userDrawn="1"/>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Rectangle 56"/>
          <p:cNvSpPr/>
          <p:nvPr userDrawn="1"/>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9"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0" grpId="1" animBg="1"/>
      <p:bldP spid="42" grpId="0" animBg="1"/>
      <p:bldP spid="42" grpId="1" animBg="1"/>
      <p:bldP spid="43" grpId="0" animBg="1"/>
      <p:bldP spid="43"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0"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2010 Cisco and/or its affiliates. All rights reserved.</a:t>
            </a:r>
            <a:endParaRPr lang="en-US" sz="600" kern="1200" dirty="0">
              <a:solidFill>
                <a:srgbClr val="C0C0C0"/>
              </a:solidFill>
              <a:latin typeface="+mj-lt"/>
              <a:ea typeface="+mn-ea"/>
              <a:cs typeface="+mn-cs"/>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ext Placeholder 15"/>
          <p:cNvSpPr>
            <a:spLocks noGrp="1"/>
          </p:cNvSpPr>
          <p:nvPr>
            <p:ph type="body" sz="quarter" idx="13" hasCustomPrompt="1"/>
          </p:nvPr>
        </p:nvSpPr>
        <p:spPr>
          <a:xfrm>
            <a:off x="4830903" y="295275"/>
            <a:ext cx="4132262" cy="838200"/>
          </a:xfrm>
        </p:spPr>
        <p:txBody>
          <a:bodyPr lIns="82296" rIns="82296"/>
          <a:lstStyle>
            <a:lvl1pPr marL="0" indent="0" algn="l" defTabSz="914400" rtl="0" eaLnBrk="1" latinLnBrk="0" hangingPunct="1">
              <a:lnSpc>
                <a:spcPct val="80000"/>
              </a:lnSpc>
              <a:spcBef>
                <a:spcPct val="0"/>
              </a:spcBef>
              <a:buFontTx/>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lvl="0"/>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Title Right</a:t>
            </a:r>
            <a:endParaRPr lang="en-US" dirty="0"/>
          </a:p>
        </p:txBody>
      </p:sp>
      <p:pic>
        <p:nvPicPr>
          <p:cNvPr id="13" name="Picture 12"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Tree>
  </p:cSld>
  <p:clrMapOvr>
    <a:masterClrMapping/>
  </p:clrMapOvr>
  <p:transition>
    <p:wipe dir="r"/>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57" name="Rectangle 56"/>
          <p:cNvSpPr/>
          <p:nvPr userDrawn="1"/>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4"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Rounded Rectangle 10"/>
          <p:cNvSpPr/>
          <p:nvPr userDrawn="1"/>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5" name="Rounded Rectangle 6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66" name="Rounded Rectangle 65"/>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7" name="Rounded Rectangle 66"/>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3"/>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7" name="Freeform 6"/>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6" name="Freeform 35"/>
          <p:cNvSpPr>
            <a:spLocks/>
          </p:cNvSpPr>
          <p:nvPr userDrawn="1"/>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 Slide Heavy Text">
    <p:spTree>
      <p:nvGrpSpPr>
        <p:cNvPr id="1" name=""/>
        <p:cNvGrpSpPr/>
        <p:nvPr/>
      </p:nvGrpSpPr>
      <p:grpSpPr>
        <a:xfrm>
          <a:off x="0" y="0"/>
          <a:ext cx="0" cy="0"/>
          <a:chOff x="0" y="0"/>
          <a:chExt cx="0" cy="0"/>
        </a:xfrm>
      </p:grpSpPr>
      <p:sp>
        <p:nvSpPr>
          <p:cNvPr id="5" name="Title 1"/>
          <p:cNvSpPr>
            <a:spLocks noGrp="1"/>
          </p:cNvSpPr>
          <p:nvPr>
            <p:ph type="title"/>
          </p:nvPr>
        </p:nvSpPr>
        <p:spPr>
          <a:xfrm>
            <a:off x="219513" y="439420"/>
            <a:ext cx="8711929"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19513" y="1216660"/>
            <a:ext cx="8711929"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10" name="Text Placeholder 3"/>
          <p:cNvSpPr>
            <a:spLocks noGrp="1"/>
          </p:cNvSpPr>
          <p:nvPr>
            <p:ph type="body" sz="quarter" idx="12" hasCustomPrompt="1"/>
          </p:nvPr>
        </p:nvSpPr>
        <p:spPr>
          <a:xfrm>
            <a:off x="219513" y="1689100"/>
            <a:ext cx="4252448" cy="4557486"/>
          </a:xfrm>
          <a:prstGeom prst="rect">
            <a:avLst/>
          </a:prstGeom>
        </p:spPr>
        <p:txBody>
          <a:bodyPr/>
          <a:lstStyle>
            <a:lvl1pPr marL="228600" indent="-228600" algn="l" defTabSz="914400" rtl="0" eaLnBrk="1" latinLnBrk="0" hangingPunct="1">
              <a:lnSpc>
                <a:spcPct val="95000"/>
              </a:lnSpc>
              <a:spcBef>
                <a:spcPts val="1480"/>
              </a:spcBef>
              <a:buClr>
                <a:schemeClr val="accent1">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600"/>
              </a:spcBef>
              <a:buClr>
                <a:schemeClr val="tx2"/>
              </a:buClr>
              <a:buSzPct val="90000"/>
              <a:buFontTx/>
              <a:buNone/>
              <a:tabLst/>
              <a:defRPr>
                <a:solidFill>
                  <a:schemeClr val="bg1">
                    <a:lumMod val="20000"/>
                    <a:lumOff val="80000"/>
                  </a:schemeClr>
                </a:solidFill>
                <a:latin typeface="+mj-lt"/>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solidFill>
                  <a:schemeClr val="bg1">
                    <a:lumMod val="20000"/>
                    <a:lumOff val="80000"/>
                  </a:schemeClr>
                </a:solidFill>
                <a:latin typeface="+mj-lt"/>
              </a:defRPr>
            </a:lvl3pPr>
            <a:lvl4pPr>
              <a:defRPr>
                <a:solidFill>
                  <a:schemeClr val="bg1">
                    <a:lumMod val="20000"/>
                    <a:lumOff val="80000"/>
                  </a:schemeClr>
                </a:solidFill>
                <a:latin typeface="+mj-lt"/>
              </a:defRPr>
            </a:lvl4pPr>
            <a:lvl5pPr>
              <a:defRPr>
                <a:solidFill>
                  <a:schemeClr val="bg1">
                    <a:lumMod val="20000"/>
                    <a:lumOff val="80000"/>
                  </a:schemeClr>
                </a:solidFill>
                <a:latin typeface="+mj-lt"/>
              </a:defRPr>
            </a:lvl5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sz="quarter" idx="15" hasCustomPrompt="1"/>
          </p:nvPr>
        </p:nvSpPr>
        <p:spPr>
          <a:xfrm>
            <a:off x="4680737" y="1689100"/>
            <a:ext cx="4235794" cy="4559300"/>
          </a:xfrm>
          <a:prstGeom prst="rect">
            <a:avLst/>
          </a:prstGeom>
        </p:spPr>
        <p:txBody>
          <a:bodyPr/>
          <a:lstStyle>
            <a:lvl1pPr marL="228600" indent="-228600" algn="l" defTabSz="914400" rtl="0" eaLnBrk="1" latinLnBrk="0" hangingPunct="1">
              <a:lnSpc>
                <a:spcPct val="95000"/>
              </a:lnSpc>
              <a:spcBef>
                <a:spcPts val="1480"/>
              </a:spcBef>
              <a:buClr>
                <a:schemeClr val="accent1">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600"/>
              </a:spcBef>
              <a:buClr>
                <a:schemeClr val="tx2"/>
              </a:buClr>
              <a:buSzPct val="90000"/>
              <a:buFontTx/>
              <a:buNone/>
              <a:tabLst/>
              <a:defRPr>
                <a:solidFill>
                  <a:schemeClr val="bg1">
                    <a:lumMod val="20000"/>
                    <a:lumOff val="80000"/>
                  </a:schemeClr>
                </a:solidFill>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solidFill>
                  <a:schemeClr val="bg1">
                    <a:lumMod val="20000"/>
                    <a:lumOff val="80000"/>
                  </a:schemeClr>
                </a:solidFill>
              </a:defRPr>
            </a:lvl3pPr>
            <a:lvl4pPr>
              <a:defRPr>
                <a:solidFill>
                  <a:schemeClr val="bg1">
                    <a:lumMod val="20000"/>
                    <a:lumOff val="80000"/>
                  </a:schemeClr>
                </a:solidFill>
              </a:defRPr>
            </a:lvl4pPr>
            <a:lvl5pPr>
              <a:defRPr>
                <a:solidFill>
                  <a:schemeClr val="bg1">
                    <a:lumMod val="20000"/>
                    <a:lumOff val="80000"/>
                  </a:schemeClr>
                </a:solidFill>
              </a:defRPr>
            </a:lvl5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737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680782"/>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300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700"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9"/>
            <a:ext cx="8694295" cy="175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2010 Cisco and/or its affiliates. All rights reserved.</a:t>
            </a:r>
            <a:endParaRPr lang="en-US" sz="600" kern="1200" dirty="0">
              <a:solidFill>
                <a:srgbClr val="C0C0C0"/>
              </a:solidFill>
              <a:latin typeface="+mj-lt"/>
              <a:ea typeface="+mn-ea"/>
              <a:cs typeface="+mn-cs"/>
            </a:endParaRP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pic>
        <p:nvPicPr>
          <p:cNvPr id="9" name="Picture 8"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p:nvPicPr>
        <p:blipFill>
          <a:blip r:embed="rId38" cstate="print"/>
          <a:stretch>
            <a:fillRect/>
          </a:stretch>
        </p:blipFill>
        <p:spPr>
          <a:xfrm>
            <a:off x="333375" y="6378339"/>
            <a:ext cx="8477250" cy="162912"/>
          </a:xfrm>
          <a:prstGeom prst="rect">
            <a:avLst/>
          </a:prstGeom>
        </p:spPr>
      </p:pic>
    </p:spTree>
  </p:cSld>
  <p:clrMap bg1="lt1" tx1="dk1" bg2="lt2" tx2="dk2" accent1="accent1" accent2="accent2" accent3="accent3" accent4="accent4" accent5="accent5" accent6="accent6" hlink="hlink" folHlink="folHlink"/>
  <p:sldLayoutIdLst>
    <p:sldLayoutId id="2147483899" r:id="rId1"/>
    <p:sldLayoutId id="2147483935" r:id="rId2"/>
    <p:sldLayoutId id="2147483936" r:id="rId3"/>
    <p:sldLayoutId id="2147483937" r:id="rId4"/>
    <p:sldLayoutId id="2147483900" r:id="rId5"/>
    <p:sldLayoutId id="214748393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3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1" r:id="rId27"/>
    <p:sldLayoutId id="2147483922" r:id="rId28"/>
    <p:sldLayoutId id="2147483923" r:id="rId29"/>
    <p:sldLayoutId id="2147483924" r:id="rId30"/>
    <p:sldLayoutId id="2147483925" r:id="rId31"/>
    <p:sldLayoutId id="2147483926" r:id="rId32"/>
    <p:sldLayoutId id="2147483927" r:id="rId33"/>
    <p:sldLayoutId id="2147483938" r:id="rId34"/>
    <p:sldLayoutId id="2147483940" r:id="rId35"/>
    <p:sldLayoutId id="2147483941" r:id="rId36"/>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68.jpe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69.jpeg"/><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gif"/><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5.png"/><Relationship Id="rId21" Type="http://schemas.openxmlformats.org/officeDocument/2006/relationships/image" Target="../media/image92.emf"/><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5" Type="http://schemas.openxmlformats.org/officeDocument/2006/relationships/image" Target="../media/image86.pn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emf"/><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emf"/><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emf"/><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cisco.com/en/US/solutions/ns340/ns414/ns742/ns1100/landing_vxi.html" TargetMode="External"/><Relationship Id="rId2" Type="http://schemas.openxmlformats.org/officeDocument/2006/relationships/hyperlink" Target="http://www.cisco.com/go/vxi"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tags" Target="../tags/tag3.xml"/><Relationship Id="rId7" Type="http://schemas.openxmlformats.org/officeDocument/2006/relationships/slideLayout" Target="../slideLayouts/slideLayout10.xml"/><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tags" Target="../tags/tag2.xml"/><Relationship Id="rId16" Type="http://schemas.openxmlformats.org/officeDocument/2006/relationships/image" Target="../media/image5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0.jpeg"/><Relationship Id="rId5" Type="http://schemas.openxmlformats.org/officeDocument/2006/relationships/tags" Target="../tags/tag5.xml"/><Relationship Id="rId15" Type="http://schemas.openxmlformats.org/officeDocument/2006/relationships/image" Target="../media/image54.pn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tags" Target="../tags/tag4.xml"/><Relationship Id="rId9" Type="http://schemas.openxmlformats.org/officeDocument/2006/relationships/image" Target="../media/image48.jpeg"/><Relationship Id="rId1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67.jpe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400" dirty="0" smtClean="0"/>
              <a:t>Cisco Virtualization Experience Infrastructure (VXI) Smart Solution</a:t>
            </a:r>
            <a:br>
              <a:rPr lang="en-US" sz="4400" dirty="0" smtClean="0"/>
            </a:br>
            <a:r>
              <a:rPr lang="en-US" sz="4400" dirty="0" smtClean="0"/>
              <a:t>for Healthcare</a:t>
            </a:r>
            <a:endParaRPr lang="en-US" sz="4400" dirty="0"/>
          </a:p>
        </p:txBody>
      </p:sp>
      <p:sp>
        <p:nvSpPr>
          <p:cNvPr id="9" name="Text Placeholder 8"/>
          <p:cNvSpPr>
            <a:spLocks noGrp="1"/>
          </p:cNvSpPr>
          <p:nvPr>
            <p:ph type="body" sz="quarter" idx="10"/>
          </p:nvPr>
        </p:nvSpPr>
        <p:spPr>
          <a:xfrm>
            <a:off x="236383" y="4853916"/>
            <a:ext cx="8097838" cy="384175"/>
          </a:xfrm>
        </p:spPr>
        <p:txBody>
          <a:bodyPr/>
          <a:lstStyle/>
          <a:p>
            <a:endParaRPr lang="en-US" dirty="0">
              <a:solidFill>
                <a:schemeClr val="tx2"/>
              </a:solidFill>
            </a:endParaRPr>
          </a:p>
        </p:txBody>
      </p:sp>
      <p:sp>
        <p:nvSpPr>
          <p:cNvPr id="14" name="Text Placeholder 13"/>
          <p:cNvSpPr>
            <a:spLocks noGrp="1"/>
          </p:cNvSpPr>
          <p:nvPr>
            <p:ph type="body" sz="quarter" idx="11"/>
          </p:nvPr>
        </p:nvSpPr>
        <p:spPr/>
        <p:txBody>
          <a:bodyPr/>
          <a:lstStyle/>
          <a:p>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5106734"/>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3303280"/>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TextBox 3"/>
          <p:cNvSpPr txBox="1">
            <a:spLocks noChangeArrowheads="1"/>
          </p:cNvSpPr>
          <p:nvPr/>
        </p:nvSpPr>
        <p:spPr bwMode="auto">
          <a:xfrm>
            <a:off x="378372" y="1331192"/>
            <a:ext cx="4367049" cy="4608954"/>
          </a:xfrm>
          <a:prstGeom prst="rect">
            <a:avLst/>
          </a:prstGeom>
          <a:noFill/>
          <a:ln w="9525">
            <a:noFill/>
            <a:miter lim="800000"/>
            <a:headEnd/>
            <a:tailEnd/>
          </a:ln>
        </p:spPr>
        <p:txBody>
          <a:bodyPr wrap="square">
            <a:spAutoFit/>
          </a:bodyPr>
          <a:lstStyle/>
          <a:p>
            <a:pPr>
              <a:lnSpc>
                <a:spcPct val="95000"/>
              </a:lnSpc>
              <a:spcBef>
                <a:spcPts val="1800"/>
              </a:spcBef>
              <a:spcAft>
                <a:spcPts val="600"/>
              </a:spcAft>
              <a:buClr>
                <a:srgbClr val="00ADEF"/>
              </a:buClr>
              <a:buSzPct val="90000"/>
            </a:pP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Workflow</a:t>
            </a:r>
          </a:p>
          <a:p>
            <a:pPr marL="396875" lvl="1" indent="-285750">
              <a:lnSpc>
                <a:spcPct val="95000"/>
              </a:lnSpc>
              <a:spcAft>
                <a:spcPts val="600"/>
              </a:spcAft>
              <a:buClr>
                <a:schemeClr val="accent2"/>
              </a:buClr>
              <a:buSzPct val="80000"/>
              <a:buFont typeface="Arial" pitchFamily="34" charset="0"/>
              <a:buChar char="•"/>
              <a:defRPr/>
            </a:pPr>
            <a:r>
              <a:rPr lang="en-US" sz="1600" dirty="0">
                <a:solidFill>
                  <a:srgbClr val="3A3A3A"/>
                </a:solidFill>
                <a:latin typeface="+mj-lt"/>
              </a:rPr>
              <a:t>50+ Logins per day</a:t>
            </a:r>
          </a:p>
          <a:p>
            <a:pPr marL="396875" lvl="1" indent="-285750">
              <a:lnSpc>
                <a:spcPct val="95000"/>
              </a:lnSpc>
              <a:spcAft>
                <a:spcPts val="600"/>
              </a:spcAft>
              <a:buClr>
                <a:schemeClr val="accent2"/>
              </a:buClr>
              <a:buSzPct val="80000"/>
              <a:buFont typeface="Arial" pitchFamily="34" charset="0"/>
              <a:buChar char="•"/>
              <a:defRPr/>
            </a:pPr>
            <a:r>
              <a:rPr lang="en-US" sz="1600" dirty="0">
                <a:solidFill>
                  <a:srgbClr val="3A3A3A"/>
                </a:solidFill>
                <a:latin typeface="+mj-lt"/>
              </a:rPr>
              <a:t>2+ min to log in, launch app and view patient </a:t>
            </a:r>
            <a:r>
              <a:rPr lang="en-US" sz="1600" dirty="0" smtClean="0">
                <a:solidFill>
                  <a:srgbClr val="3A3A3A"/>
                </a:solidFill>
                <a:latin typeface="+mj-lt"/>
              </a:rPr>
              <a:t>data</a:t>
            </a:r>
          </a:p>
          <a:p>
            <a:pPr marL="396875" lvl="1" indent="-285750">
              <a:lnSpc>
                <a:spcPct val="95000"/>
              </a:lnSpc>
              <a:spcAft>
                <a:spcPts val="600"/>
              </a:spcAft>
              <a:buClr>
                <a:schemeClr val="accent2"/>
              </a:buClr>
              <a:buSzPct val="80000"/>
              <a:buFont typeface="Arial" pitchFamily="34" charset="0"/>
              <a:buChar char="•"/>
              <a:defRPr/>
            </a:pPr>
            <a:r>
              <a:rPr lang="en-US" sz="1600" dirty="0" smtClean="0">
                <a:solidFill>
                  <a:srgbClr val="3A3A3A"/>
                </a:solidFill>
                <a:latin typeface="+mj-lt"/>
              </a:rPr>
              <a:t>Time consuming process hampering nurse productivity</a:t>
            </a:r>
            <a:endParaRPr lang="en-US" sz="1600" dirty="0">
              <a:solidFill>
                <a:srgbClr val="3A3A3A"/>
              </a:solidFill>
              <a:latin typeface="+mj-lt"/>
            </a:endParaRPr>
          </a:p>
          <a:p>
            <a:pPr>
              <a:lnSpc>
                <a:spcPct val="95000"/>
              </a:lnSpc>
              <a:spcBef>
                <a:spcPts val="1800"/>
              </a:spcBef>
              <a:spcAft>
                <a:spcPts val="600"/>
              </a:spcAft>
              <a:buClr>
                <a:srgbClr val="00ADEF"/>
              </a:buClr>
              <a:buSzPct val="90000"/>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a:t>
            </a: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New Workflow</a:t>
            </a:r>
          </a:p>
          <a:p>
            <a:pPr marL="290513" lvl="1" indent="-179388">
              <a:lnSpc>
                <a:spcPct val="95000"/>
              </a:lnSpc>
              <a:spcAft>
                <a:spcPts val="600"/>
              </a:spcAft>
              <a:buClr>
                <a:schemeClr val="accent2"/>
              </a:buClr>
              <a:buSzPct val="80000"/>
              <a:buFont typeface="Arial"/>
              <a:buChar char="•"/>
              <a:defRPr/>
            </a:pPr>
            <a:r>
              <a:rPr lang="en-US" sz="1600" dirty="0">
                <a:solidFill>
                  <a:srgbClr val="3A3A3A"/>
                </a:solidFill>
                <a:latin typeface="+mj-lt"/>
              </a:rPr>
              <a:t>Access virtual desktop </a:t>
            </a:r>
            <a:r>
              <a:rPr lang="en-US" sz="1600" dirty="0" smtClean="0">
                <a:solidFill>
                  <a:srgbClr val="3A3A3A"/>
                </a:solidFill>
                <a:latin typeface="+mj-lt"/>
              </a:rPr>
              <a:t>from</a:t>
            </a:r>
            <a:br>
              <a:rPr lang="en-US" sz="1600" dirty="0" smtClean="0">
                <a:solidFill>
                  <a:srgbClr val="3A3A3A"/>
                </a:solidFill>
                <a:latin typeface="+mj-lt"/>
              </a:rPr>
            </a:br>
            <a:r>
              <a:rPr lang="en-US" sz="1600" dirty="0" smtClean="0">
                <a:solidFill>
                  <a:srgbClr val="3A3A3A"/>
                </a:solidFill>
                <a:latin typeface="+mj-lt"/>
              </a:rPr>
              <a:t>any </a:t>
            </a:r>
            <a:r>
              <a:rPr lang="en-US" sz="1600" dirty="0">
                <a:solidFill>
                  <a:srgbClr val="3A3A3A"/>
                </a:solidFill>
                <a:latin typeface="+mj-lt"/>
              </a:rPr>
              <a:t>endpoint</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Instantly </a:t>
            </a:r>
            <a:r>
              <a:rPr lang="en-US" sz="1600" dirty="0">
                <a:solidFill>
                  <a:srgbClr val="3A3A3A"/>
                </a:solidFill>
                <a:latin typeface="+mj-lt"/>
              </a:rPr>
              <a:t>resumes all apps and data</a:t>
            </a:r>
          </a:p>
          <a:p>
            <a:pPr>
              <a:lnSpc>
                <a:spcPct val="95000"/>
              </a:lnSpc>
              <a:spcBef>
                <a:spcPts val="1800"/>
              </a:spcBef>
              <a:spcAft>
                <a:spcPts val="600"/>
              </a:spcAft>
              <a:buClr>
                <a:srgbClr val="00ADEF"/>
              </a:buClr>
              <a:buSzPct val="90000"/>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a:t>
            </a: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Clr>
                <a:schemeClr val="accent2"/>
              </a:buClr>
              <a:buSzPct val="80000"/>
              <a:buFont typeface="Arial"/>
              <a:buChar char="•"/>
              <a:defRPr/>
            </a:pPr>
            <a:r>
              <a:rPr lang="en-US" sz="1600" dirty="0">
                <a:solidFill>
                  <a:srgbClr val="3A3A3A"/>
                </a:solidFill>
                <a:latin typeface="+mj-lt"/>
              </a:rPr>
              <a:t> </a:t>
            </a:r>
            <a:r>
              <a:rPr lang="en-US" sz="1600" dirty="0" smtClean="0">
                <a:solidFill>
                  <a:srgbClr val="3A3A3A"/>
                </a:solidFill>
                <a:latin typeface="+mj-lt"/>
              </a:rPr>
              <a:t>Reduced login time</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Improved productivity</a:t>
            </a:r>
            <a:r>
              <a:rPr lang="en-US" sz="1600" dirty="0">
                <a:solidFill>
                  <a:srgbClr val="3A3A3A"/>
                </a:solidFill>
                <a:latin typeface="+mj-lt"/>
              </a:rPr>
              <a:t> </a:t>
            </a:r>
            <a:r>
              <a:rPr lang="en-US" sz="1600" dirty="0" smtClean="0">
                <a:solidFill>
                  <a:srgbClr val="3A3A3A"/>
                </a:solidFill>
                <a:latin typeface="+mj-lt"/>
              </a:rPr>
              <a:t>resulting in  better patient care</a:t>
            </a:r>
          </a:p>
        </p:txBody>
      </p:sp>
      <p:grpSp>
        <p:nvGrpSpPr>
          <p:cNvPr id="22" name="Group 21"/>
          <p:cNvGrpSpPr/>
          <p:nvPr/>
        </p:nvGrpSpPr>
        <p:grpSpPr>
          <a:xfrm>
            <a:off x="520261" y="1674534"/>
            <a:ext cx="4366120" cy="3359165"/>
            <a:chOff x="405389" y="2016701"/>
            <a:chExt cx="4480992" cy="3359165"/>
          </a:xfrm>
        </p:grpSpPr>
        <p:cxnSp>
          <p:nvCxnSpPr>
            <p:cNvPr id="23" name="Straight Connector 22"/>
            <p:cNvCxnSpPr/>
            <p:nvPr/>
          </p:nvCxnSpPr>
          <p:spPr>
            <a:xfrm>
              <a:off x="405390" y="2016701"/>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05390" y="5375866"/>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5389" y="3956519"/>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5126"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5" name="Title 4"/>
          <p:cNvSpPr>
            <a:spLocks noGrp="1"/>
          </p:cNvSpPr>
          <p:nvPr>
            <p:ph type="title"/>
          </p:nvPr>
        </p:nvSpPr>
        <p:spPr>
          <a:xfrm>
            <a:off x="229702" y="161925"/>
            <a:ext cx="8588861" cy="838200"/>
          </a:xfrm>
        </p:spPr>
        <p:txBody>
          <a:bodyPr/>
          <a:lstStyle/>
          <a:p>
            <a:pPr lvl="0"/>
            <a:r>
              <a:rPr lang="en-US" sz="3200" dirty="0" smtClean="0"/>
              <a:t>Use Case: “Follow-Me Clinical Desktops”</a:t>
            </a:r>
            <a:endParaRPr lang="en-US" sz="3200" dirty="0"/>
          </a:p>
        </p:txBody>
      </p:sp>
      <p:pic>
        <p:nvPicPr>
          <p:cNvPr id="2074" name="Picture 26" descr="\\MV-FS\Projects\Cisco\03_Assets\Photography\01_Cisco_Photography\People\01_Adjacencies\Healthcare\HAL2815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610" t="21557" r="22780" b="3932"/>
          <a:stretch/>
        </p:blipFill>
        <p:spPr bwMode="auto">
          <a:xfrm>
            <a:off x="5366037" y="1779838"/>
            <a:ext cx="3075697" cy="3957153"/>
          </a:xfrm>
          <a:prstGeom prst="rect">
            <a:avLst/>
          </a:prstGeom>
          <a:ln w="38100">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23913"/>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
          <p:cNvSpPr txBox="1">
            <a:spLocks noChangeArrowheads="1"/>
          </p:cNvSpPr>
          <p:nvPr/>
        </p:nvSpPr>
        <p:spPr bwMode="auto">
          <a:xfrm>
            <a:off x="378372" y="1224904"/>
            <a:ext cx="5193088" cy="5007525"/>
          </a:xfrm>
          <a:prstGeom prst="rect">
            <a:avLst/>
          </a:prstGeom>
          <a:noFill/>
          <a:ln w="9525">
            <a:noFill/>
            <a:miter lim="800000"/>
            <a:headEnd/>
            <a:tailEnd/>
          </a:ln>
        </p:spPr>
        <p:txBody>
          <a:bodyPr wrap="square">
            <a:spAutoFit/>
          </a:bodyPr>
          <a:lstStyle/>
          <a:p>
            <a:pPr>
              <a:lnSpc>
                <a:spcPct val="95000"/>
              </a:lnSpc>
              <a:spcBef>
                <a:spcPts val="1800"/>
              </a:spcBef>
              <a:spcAft>
                <a:spcPts val="600"/>
              </a:spcAft>
              <a:buClr>
                <a:srgbClr val="00ADEF"/>
              </a:buClr>
              <a:buSzPct val="90000"/>
            </a:pPr>
            <a:r>
              <a:rPr lang="en-US" sz="20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Workflow</a:t>
            </a:r>
          </a:p>
          <a:p>
            <a:pPr marL="290513" lvl="1" indent="-179388">
              <a:lnSpc>
                <a:spcPct val="95000"/>
              </a:lnSpc>
              <a:spcAft>
                <a:spcPts val="600"/>
              </a:spcAft>
              <a:buClr>
                <a:schemeClr val="accent2"/>
              </a:buClr>
              <a:buSzPct val="80000"/>
              <a:buFont typeface="Arial"/>
              <a:buChar char="•"/>
              <a:defRPr/>
            </a:pPr>
            <a:r>
              <a:rPr lang="en-US" sz="1600" dirty="0">
                <a:solidFill>
                  <a:srgbClr val="3A3A3A"/>
                </a:solidFill>
                <a:latin typeface="+mj-lt"/>
              </a:rPr>
              <a:t>Dedicated workstations with application </a:t>
            </a:r>
            <a:r>
              <a:rPr lang="en-US" sz="1600" dirty="0" smtClean="0">
                <a:solidFill>
                  <a:srgbClr val="3A3A3A"/>
                </a:solidFill>
                <a:latin typeface="+mj-lt"/>
              </a:rPr>
              <a:t>and</a:t>
            </a:r>
            <a:br>
              <a:rPr lang="en-US" sz="1600" dirty="0" smtClean="0">
                <a:solidFill>
                  <a:srgbClr val="3A3A3A"/>
                </a:solidFill>
                <a:latin typeface="+mj-lt"/>
              </a:rPr>
            </a:br>
            <a:r>
              <a:rPr lang="en-US" sz="1600" dirty="0" smtClean="0">
                <a:solidFill>
                  <a:srgbClr val="3A3A3A"/>
                </a:solidFill>
                <a:latin typeface="+mj-lt"/>
              </a:rPr>
              <a:t>USB </a:t>
            </a:r>
            <a:r>
              <a:rPr lang="en-US" sz="1600" dirty="0">
                <a:solidFill>
                  <a:srgbClr val="3A3A3A"/>
                </a:solidFill>
                <a:latin typeface="+mj-lt"/>
              </a:rPr>
              <a:t>microphone</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Physicians </a:t>
            </a:r>
            <a:r>
              <a:rPr lang="en-US" sz="1600" dirty="0">
                <a:solidFill>
                  <a:srgbClr val="3A3A3A"/>
                </a:solidFill>
                <a:latin typeface="+mj-lt"/>
              </a:rPr>
              <a:t>take 5-minute round trip </a:t>
            </a:r>
            <a:r>
              <a:rPr lang="en-US" sz="1600" dirty="0" smtClean="0">
                <a:solidFill>
                  <a:srgbClr val="3A3A3A"/>
                </a:solidFill>
                <a:latin typeface="+mj-lt"/>
              </a:rPr>
              <a:t>to</a:t>
            </a:r>
            <a:br>
              <a:rPr lang="en-US" sz="1600" dirty="0" smtClean="0">
                <a:solidFill>
                  <a:srgbClr val="3A3A3A"/>
                </a:solidFill>
                <a:latin typeface="+mj-lt"/>
              </a:rPr>
            </a:br>
            <a:r>
              <a:rPr lang="en-US" sz="1600" dirty="0" smtClean="0">
                <a:solidFill>
                  <a:srgbClr val="3A3A3A"/>
                </a:solidFill>
                <a:latin typeface="+mj-lt"/>
              </a:rPr>
              <a:t>workstation </a:t>
            </a:r>
            <a:r>
              <a:rPr lang="en-US" sz="1600" dirty="0">
                <a:solidFill>
                  <a:srgbClr val="3A3A3A"/>
                </a:solidFill>
                <a:latin typeface="+mj-lt"/>
              </a:rPr>
              <a:t>each time</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Remote </a:t>
            </a:r>
            <a:r>
              <a:rPr lang="en-US" sz="1600" dirty="0">
                <a:solidFill>
                  <a:srgbClr val="3A3A3A"/>
                </a:solidFill>
                <a:latin typeface="+mj-lt"/>
              </a:rPr>
              <a:t>physicians must be provisioned separately</a:t>
            </a:r>
          </a:p>
          <a:p>
            <a:pPr>
              <a:lnSpc>
                <a:spcPct val="95000"/>
              </a:lnSpc>
              <a:spcBef>
                <a:spcPts val="1800"/>
              </a:spcBef>
              <a:spcAft>
                <a:spcPts val="600"/>
              </a:spcAft>
              <a:buClr>
                <a:srgbClr val="00ADEF"/>
              </a:buClr>
              <a:buSzPct val="90000"/>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a:t>
            </a:r>
            <a:r>
              <a:rPr lang="en-US" sz="20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New Workflow</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Any </a:t>
            </a:r>
            <a:r>
              <a:rPr lang="en-US" sz="1600" dirty="0">
                <a:solidFill>
                  <a:srgbClr val="3A3A3A"/>
                </a:solidFill>
                <a:latin typeface="+mj-lt"/>
              </a:rPr>
              <a:t>USB-enabled endpoint that accepts dictation</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No </a:t>
            </a:r>
            <a:r>
              <a:rPr lang="en-US" sz="1600" dirty="0">
                <a:solidFill>
                  <a:srgbClr val="3A3A3A"/>
                </a:solidFill>
                <a:latin typeface="+mj-lt"/>
              </a:rPr>
              <a:t>need to provision dedicated </a:t>
            </a:r>
            <a:r>
              <a:rPr lang="en-US" sz="1600" dirty="0" smtClean="0">
                <a:solidFill>
                  <a:srgbClr val="3A3A3A"/>
                </a:solidFill>
                <a:latin typeface="+mj-lt"/>
              </a:rPr>
              <a:t>hardware</a:t>
            </a:r>
            <a:br>
              <a:rPr lang="en-US" sz="1600" dirty="0" smtClean="0">
                <a:solidFill>
                  <a:srgbClr val="3A3A3A"/>
                </a:solidFill>
                <a:latin typeface="+mj-lt"/>
              </a:rPr>
            </a:br>
            <a:r>
              <a:rPr lang="en-US" sz="1600" dirty="0" smtClean="0">
                <a:solidFill>
                  <a:srgbClr val="3A3A3A"/>
                </a:solidFill>
                <a:latin typeface="+mj-lt"/>
              </a:rPr>
              <a:t>for </a:t>
            </a:r>
            <a:r>
              <a:rPr lang="en-US" sz="1600" dirty="0">
                <a:solidFill>
                  <a:srgbClr val="3A3A3A"/>
                </a:solidFill>
                <a:latin typeface="+mj-lt"/>
              </a:rPr>
              <a:t>remote physicians</a:t>
            </a:r>
          </a:p>
          <a:p>
            <a:pPr>
              <a:lnSpc>
                <a:spcPct val="95000"/>
              </a:lnSpc>
              <a:spcBef>
                <a:spcPts val="1800"/>
              </a:spcBef>
              <a:spcAft>
                <a:spcPts val="600"/>
              </a:spcAft>
              <a:buClr>
                <a:srgbClr val="00ADEF"/>
              </a:buClr>
              <a:buSzPct val="90000"/>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a:t>
            </a:r>
            <a:r>
              <a:rPr lang="en-US" sz="20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Reduction in “Time-to-reach</a:t>
            </a:r>
            <a:r>
              <a:rPr lang="en-US" sz="1600" dirty="0">
                <a:solidFill>
                  <a:srgbClr val="3A3A3A"/>
                </a:solidFill>
                <a:latin typeface="+mj-lt"/>
              </a:rPr>
              <a:t>” workstation </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Potential </a:t>
            </a:r>
            <a:r>
              <a:rPr lang="en-US" sz="1600" dirty="0">
                <a:solidFill>
                  <a:srgbClr val="3A3A3A"/>
                </a:solidFill>
                <a:latin typeface="+mj-lt"/>
              </a:rPr>
              <a:t>reduction in software licensing and hardware costs</a:t>
            </a:r>
          </a:p>
          <a:p>
            <a:pPr marL="290513" lvl="1" indent="-179388">
              <a:lnSpc>
                <a:spcPct val="95000"/>
              </a:lnSpc>
              <a:spcAft>
                <a:spcPts val="600"/>
              </a:spcAft>
              <a:buClr>
                <a:schemeClr val="accent2"/>
              </a:buClr>
              <a:buSzPct val="80000"/>
              <a:buFont typeface="Arial"/>
              <a:buChar char="•"/>
              <a:defRPr/>
            </a:pPr>
            <a:r>
              <a:rPr lang="en-US" sz="1600" dirty="0" smtClean="0">
                <a:solidFill>
                  <a:srgbClr val="3A3A3A"/>
                </a:solidFill>
                <a:latin typeface="+mj-lt"/>
              </a:rPr>
              <a:t>Improved Productivity </a:t>
            </a:r>
            <a:r>
              <a:rPr lang="en-US" sz="1600" dirty="0">
                <a:solidFill>
                  <a:srgbClr val="3A3A3A"/>
                </a:solidFill>
                <a:latin typeface="+mj-lt"/>
              </a:rPr>
              <a:t>gain </a:t>
            </a:r>
          </a:p>
        </p:txBody>
      </p:sp>
      <p:cxnSp>
        <p:nvCxnSpPr>
          <p:cNvPr id="24" name="Straight Connector 23"/>
          <p:cNvCxnSpPr/>
          <p:nvPr/>
        </p:nvCxnSpPr>
        <p:spPr>
          <a:xfrm>
            <a:off x="520262" y="1568246"/>
            <a:ext cx="4366119"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0262" y="4979666"/>
            <a:ext cx="4366119"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0262" y="3536280"/>
            <a:ext cx="4366119"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6149"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7" name="Title 6"/>
          <p:cNvSpPr>
            <a:spLocks noGrp="1"/>
          </p:cNvSpPr>
          <p:nvPr>
            <p:ph type="title"/>
          </p:nvPr>
        </p:nvSpPr>
        <p:spPr>
          <a:xfrm>
            <a:off x="229702" y="251457"/>
            <a:ext cx="8588861" cy="838200"/>
          </a:xfrm>
        </p:spPr>
        <p:txBody>
          <a:bodyPr/>
          <a:lstStyle/>
          <a:p>
            <a:pPr lvl="0"/>
            <a:r>
              <a:rPr lang="en-US" sz="3200" dirty="0" smtClean="0"/>
              <a:t>Use Case: “Ubiquitous” Dictation</a:t>
            </a:r>
            <a:endParaRPr lang="en-US" sz="3200" dirty="0"/>
          </a:p>
        </p:txBody>
      </p:sp>
      <p:sp>
        <p:nvSpPr>
          <p:cNvPr id="30" name="TextBox 29"/>
          <p:cNvSpPr txBox="1"/>
          <p:nvPr/>
        </p:nvSpPr>
        <p:spPr>
          <a:xfrm>
            <a:off x="378372" y="6157998"/>
            <a:ext cx="3359966" cy="246221"/>
          </a:xfrm>
          <a:prstGeom prst="rect">
            <a:avLst/>
          </a:prstGeom>
          <a:noFill/>
        </p:spPr>
        <p:txBody>
          <a:bodyPr wrap="square" rtlCol="0">
            <a:spAutoFit/>
          </a:bodyPr>
          <a:lstStyle/>
          <a:p>
            <a:r>
              <a:rPr lang="en-US" sz="1000" dirty="0" smtClean="0">
                <a:solidFill>
                  <a:schemeClr val="bg1">
                    <a:lumMod val="50000"/>
                  </a:schemeClr>
                </a:solidFill>
              </a:rPr>
              <a:t>Qualitative benefit </a:t>
            </a:r>
            <a:endParaRPr lang="en-US" sz="1000" dirty="0">
              <a:solidFill>
                <a:schemeClr val="bg1">
                  <a:lumMod val="50000"/>
                </a:schemeClr>
              </a:solidFill>
            </a:endParaRPr>
          </a:p>
        </p:txBody>
      </p:sp>
      <p:pic>
        <p:nvPicPr>
          <p:cNvPr id="3098" name="Picture 26" descr="\\MV-FS\Projects\Cisco\03_Assets\Photography\01_Cisco_Photography\People\01_Adjacencies\Healthcare\HAL285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17" r="10089"/>
          <a:stretch/>
        </p:blipFill>
        <p:spPr bwMode="auto">
          <a:xfrm>
            <a:off x="5571460" y="2170862"/>
            <a:ext cx="3115671" cy="2520985"/>
          </a:xfrm>
          <a:prstGeom prst="rect">
            <a:avLst/>
          </a:prstGeom>
          <a:ln w="38100">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85626"/>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 name="Rounded Rectangle 135"/>
          <p:cNvSpPr/>
          <p:nvPr/>
        </p:nvSpPr>
        <p:spPr>
          <a:xfrm>
            <a:off x="3614468" y="1667773"/>
            <a:ext cx="1690332" cy="925296"/>
          </a:xfrm>
          <a:prstGeom prst="roundRect">
            <a:avLst>
              <a:gd name="adj" fmla="val 12006"/>
            </a:avLst>
          </a:prstGeom>
          <a:solidFill>
            <a:srgbClr val="4D4D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pic>
        <p:nvPicPr>
          <p:cNvPr id="73" name="Picture 72" descr="Device_cloud_white_3041_default_256.png"/>
          <p:cNvPicPr>
            <a:picLocks noChangeAspect="1"/>
          </p:cNvPicPr>
          <p:nvPr/>
        </p:nvPicPr>
        <p:blipFill>
          <a:blip r:embed="rId3" cstate="print"/>
          <a:stretch>
            <a:fillRect/>
          </a:stretch>
        </p:blipFill>
        <p:spPr>
          <a:xfrm>
            <a:off x="3810467" y="1423931"/>
            <a:ext cx="1348367" cy="1350252"/>
          </a:xfrm>
          <a:prstGeom prst="rect">
            <a:avLst/>
          </a:prstGeom>
          <a:effectLst>
            <a:outerShdw blurRad="685800" sx="102000" sy="102000" algn="ctr" rotWithShape="0">
              <a:schemeClr val="bg1"/>
            </a:outerShdw>
          </a:effectLst>
        </p:spPr>
      </p:pic>
      <p:sp>
        <p:nvSpPr>
          <p:cNvPr id="157" name="Right Arrow 156"/>
          <p:cNvSpPr/>
          <p:nvPr/>
        </p:nvSpPr>
        <p:spPr>
          <a:xfrm rot="5400000" flipV="1">
            <a:off x="3940940" y="2258184"/>
            <a:ext cx="1047779" cy="532023"/>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gradFill flip="none" rotWithShape="1">
              <a:gsLst>
                <a:gs pos="0">
                  <a:srgbClr val="0096D6">
                    <a:tint val="66000"/>
                    <a:satMod val="160000"/>
                    <a:alpha val="0"/>
                  </a:srgbClr>
                </a:gs>
                <a:gs pos="50000">
                  <a:srgbClr val="0096D6">
                    <a:tint val="44500"/>
                    <a:satMod val="160000"/>
                  </a:srgbClr>
                </a:gs>
                <a:gs pos="100000">
                  <a:srgbClr val="0096D6">
                    <a:tint val="23500"/>
                    <a:satMod val="160000"/>
                  </a:srgbClr>
                </a:gs>
              </a:gsLst>
              <a:lin ang="0" scaled="1"/>
              <a:tileRect/>
            </a:gradFill>
            <a:prstDash val="solid"/>
          </a:ln>
          <a:effectLst>
            <a:outerShdw blurRad="40000" dist="20000" dir="5400000" rotWithShape="0">
              <a:srgbClr val="000000">
                <a:alpha val="38000"/>
              </a:srgbClr>
            </a:outerShdw>
          </a:effectLst>
        </p:spPr>
        <p:txBody>
          <a:bodyPr rtlCol="0" anchor="ctr"/>
          <a:lstStyle/>
          <a:p>
            <a:pPr algn="ctr">
              <a:defRPr/>
            </a:pPr>
            <a:endParaRPr lang="en-US" sz="1600" kern="0" dirty="0" smtClean="0">
              <a:solidFill>
                <a:prstClr val="white"/>
              </a:solidFill>
            </a:endParaRPr>
          </a:p>
        </p:txBody>
      </p:sp>
      <p:sp>
        <p:nvSpPr>
          <p:cNvPr id="6" name="Title 5"/>
          <p:cNvSpPr>
            <a:spLocks noGrp="1"/>
          </p:cNvSpPr>
          <p:nvPr>
            <p:ph type="title"/>
          </p:nvPr>
        </p:nvSpPr>
        <p:spPr>
          <a:xfrm>
            <a:off x="155067" y="275782"/>
            <a:ext cx="8786910" cy="1149003"/>
          </a:xfrm>
        </p:spPr>
        <p:txBody>
          <a:bodyPr/>
          <a:lstStyle/>
          <a:p>
            <a:pPr>
              <a:lnSpc>
                <a:spcPct val="100000"/>
              </a:lnSpc>
            </a:pPr>
            <a:r>
              <a:rPr lang="en-US" sz="3200" dirty="0" smtClean="0"/>
              <a:t>Cisco VXI Smart Solution</a:t>
            </a:r>
            <a:br>
              <a:rPr lang="en-US" sz="3200" dirty="0" smtClean="0"/>
            </a:br>
            <a:r>
              <a:rPr lang="en-US" sz="2400" dirty="0" smtClean="0">
                <a:solidFill>
                  <a:srgbClr val="435153"/>
                </a:solidFill>
              </a:rPr>
              <a:t>Delivering a Unified </a:t>
            </a:r>
            <a:r>
              <a:rPr lang="en-US" sz="2400" dirty="0">
                <a:solidFill>
                  <a:srgbClr val="435153"/>
                </a:solidFill>
              </a:rPr>
              <a:t>Workspace Experience </a:t>
            </a:r>
            <a:r>
              <a:rPr lang="en-US" sz="2400" dirty="0"/>
              <a:t/>
            </a:r>
            <a:br>
              <a:rPr lang="en-US" sz="2400" dirty="0"/>
            </a:br>
            <a:endParaRPr lang="en-US" sz="2000" dirty="0"/>
          </a:p>
        </p:txBody>
      </p:sp>
      <p:grpSp>
        <p:nvGrpSpPr>
          <p:cNvPr id="2" name="Group 72"/>
          <p:cNvGrpSpPr/>
          <p:nvPr/>
        </p:nvGrpSpPr>
        <p:grpSpPr>
          <a:xfrm>
            <a:off x="2943961" y="2983721"/>
            <a:ext cx="3181237" cy="3126088"/>
            <a:chOff x="2497516" y="1809353"/>
            <a:chExt cx="4052603" cy="4005461"/>
          </a:xfrm>
        </p:grpSpPr>
        <p:sp>
          <p:nvSpPr>
            <p:cNvPr id="76" name="Oval 59"/>
            <p:cNvSpPr>
              <a:spLocks noChangeArrowheads="1"/>
            </p:cNvSpPr>
            <p:nvPr/>
          </p:nvSpPr>
          <p:spPr bwMode="auto">
            <a:xfrm>
              <a:off x="2497516" y="1809353"/>
              <a:ext cx="4005462" cy="4005461"/>
            </a:xfrm>
            <a:prstGeom prst="ellipse">
              <a:avLst/>
            </a:prstGeom>
            <a:gradFill rotWithShape="1">
              <a:gsLst>
                <a:gs pos="0">
                  <a:schemeClr val="tx1">
                    <a:alpha val="60000"/>
                  </a:schemeClr>
                </a:gs>
                <a:gs pos="50000">
                  <a:srgbClr val="767676">
                    <a:alpha val="0"/>
                  </a:srgbClr>
                </a:gs>
                <a:gs pos="100000">
                  <a:schemeClr val="tx1">
                    <a:alpha val="50000"/>
                  </a:schemeClr>
                </a:gs>
              </a:gsLst>
              <a:lin ang="5400000" scaled="1"/>
            </a:gradFill>
            <a:ln w="9525" algn="ctr">
              <a:solidFill>
                <a:schemeClr val="tx1">
                  <a:lumMod val="75000"/>
                </a:schemeClr>
              </a:solidFill>
              <a:round/>
              <a:headEnd/>
              <a:tailEnd/>
            </a:ln>
            <a:effectLst>
              <a:outerShdw blurRad="50800" dist="38100" dir="5400000" algn="t" rotWithShape="0">
                <a:prstClr val="black">
                  <a:alpha val="40000"/>
                </a:prstClr>
              </a:outerShdw>
            </a:effectLst>
          </p:spPr>
          <p:txBody>
            <a:bodyPr lIns="82124" tIns="41061" rIns="82124" bIns="41061" anchor="ctr"/>
            <a:lstStyle/>
            <a:p>
              <a:pPr>
                <a:defRPr/>
              </a:pPr>
              <a:endParaRPr lang="en-US" sz="1400" kern="0">
                <a:solidFill>
                  <a:sysClr val="windowText" lastClr="000000"/>
                </a:solidFill>
              </a:endParaRPr>
            </a:p>
          </p:txBody>
        </p:sp>
        <p:sp>
          <p:nvSpPr>
            <p:cNvPr id="77" name="Oval 167"/>
            <p:cNvSpPr>
              <a:spLocks noChangeArrowheads="1"/>
            </p:cNvSpPr>
            <p:nvPr/>
          </p:nvSpPr>
          <p:spPr bwMode="auto">
            <a:xfrm>
              <a:off x="3005913" y="2382955"/>
              <a:ext cx="3049780" cy="2937293"/>
            </a:xfrm>
            <a:prstGeom prst="ellipse">
              <a:avLst/>
            </a:prstGeom>
            <a:solidFill>
              <a:schemeClr val="bg1">
                <a:lumMod val="65000"/>
                <a:alpha val="70000"/>
              </a:schemeClr>
            </a:solidFill>
            <a:ln w="28575">
              <a:solidFill>
                <a:srgbClr val="FFFFFF">
                  <a:alpha val="59999"/>
                </a:srgbClr>
              </a:solidFill>
              <a:round/>
              <a:headEnd/>
              <a:tailEnd/>
            </a:ln>
            <a:effectLst>
              <a:outerShdw blurRad="482600" sx="102000" sy="102000" algn="ctr" rotWithShape="0">
                <a:prstClr val="black"/>
              </a:outerShdw>
            </a:effectLst>
          </p:spPr>
          <p:txBody>
            <a:bodyPr wrap="none" anchor="ctr"/>
            <a:lstStyle/>
            <a:p>
              <a:endParaRPr lang="en-US" sz="1000" b="1" dirty="0">
                <a:solidFill>
                  <a:srgbClr val="0096D6"/>
                </a:solidFill>
                <a:ea typeface="ＭＳ Ｐゴシック" pitchFamily="34" charset="-128"/>
              </a:endParaRPr>
            </a:p>
          </p:txBody>
        </p:sp>
        <p:sp>
          <p:nvSpPr>
            <p:cNvPr id="78" name="Oval 1268"/>
            <p:cNvSpPr>
              <a:spLocks noChangeArrowheads="1"/>
            </p:cNvSpPr>
            <p:nvPr/>
          </p:nvSpPr>
          <p:spPr bwMode="auto">
            <a:xfrm>
              <a:off x="2693736" y="5009600"/>
              <a:ext cx="1156462" cy="208545"/>
            </a:xfrm>
            <a:prstGeom prst="ellipse">
              <a:avLst/>
            </a:prstGeom>
            <a:gradFill rotWithShape="1">
              <a:gsLst>
                <a:gs pos="0">
                  <a:srgbClr val="000000">
                    <a:alpha val="71999"/>
                  </a:srgbClr>
                </a:gs>
                <a:gs pos="100000">
                  <a:srgbClr val="FFFFFF">
                    <a:alpha val="0"/>
                  </a:srgbClr>
                </a:gs>
              </a:gsLst>
              <a:path path="shape">
                <a:fillToRect l="50000" t="50000" r="50000" b="50000"/>
              </a:path>
            </a:gradFill>
            <a:ln w="9525" algn="ctr">
              <a:noFill/>
              <a:round/>
              <a:headEnd/>
              <a:tailEnd/>
            </a:ln>
          </p:spPr>
          <p:txBody>
            <a:bodyPr wrap="none" anchor="ctr"/>
            <a:lstStyle/>
            <a:p>
              <a:endParaRPr lang="en-US" sz="1050" dirty="0">
                <a:solidFill>
                  <a:srgbClr val="0096D6"/>
                </a:solidFill>
              </a:endParaRPr>
            </a:p>
          </p:txBody>
        </p:sp>
        <p:sp>
          <p:nvSpPr>
            <p:cNvPr id="79" name="Oval 167"/>
            <p:cNvSpPr>
              <a:spLocks noChangeArrowheads="1"/>
            </p:cNvSpPr>
            <p:nvPr/>
          </p:nvSpPr>
          <p:spPr bwMode="auto">
            <a:xfrm>
              <a:off x="2530325" y="3685811"/>
              <a:ext cx="1442729" cy="1362023"/>
            </a:xfrm>
            <a:prstGeom prst="ellipse">
              <a:avLst/>
            </a:prstGeom>
            <a:gradFill rotWithShape="1">
              <a:gsLst>
                <a:gs pos="0">
                  <a:schemeClr val="accent1">
                    <a:lumMod val="75000"/>
                  </a:schemeClr>
                </a:gs>
                <a:gs pos="100000">
                  <a:srgbClr val="003246"/>
                </a:gs>
              </a:gsLst>
              <a:lin ang="5400000" scaled="1"/>
            </a:gradFill>
            <a:ln w="3810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80" name="Oval 168"/>
            <p:cNvSpPr>
              <a:spLocks noChangeArrowheads="1"/>
            </p:cNvSpPr>
            <p:nvPr/>
          </p:nvSpPr>
          <p:spPr bwMode="auto">
            <a:xfrm>
              <a:off x="2602792" y="3760525"/>
              <a:ext cx="1289815" cy="1212596"/>
            </a:xfrm>
            <a:prstGeom prst="ellipse">
              <a:avLst/>
            </a:prstGeom>
            <a:solidFill>
              <a:schemeClr val="tx1">
                <a:lumMod val="75000"/>
              </a:schemeClr>
            </a:solidFill>
            <a:ln w="635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108" name="AutoShape 19"/>
            <p:cNvSpPr>
              <a:spLocks noChangeArrowheads="1"/>
            </p:cNvSpPr>
            <p:nvPr/>
          </p:nvSpPr>
          <p:spPr bwMode="auto">
            <a:xfrm rot="5400000">
              <a:off x="2975199" y="3394817"/>
              <a:ext cx="529925" cy="1277441"/>
            </a:xfrm>
            <a:prstGeom prst="moon">
              <a:avLst>
                <a:gd name="adj" fmla="val 87500"/>
              </a:avLst>
            </a:prstGeom>
            <a:gradFill rotWithShape="0">
              <a:gsLst>
                <a:gs pos="0">
                  <a:srgbClr val="FFFFFF">
                    <a:alpha val="46001"/>
                  </a:srgbClr>
                </a:gs>
                <a:gs pos="100000">
                  <a:srgbClr val="000000">
                    <a:alpha val="0"/>
                  </a:srgbClr>
                </a:gs>
              </a:gsLst>
              <a:lin ang="5400000" scaled="1"/>
            </a:gradFill>
            <a:ln w="9525">
              <a:noFill/>
              <a:miter lim="800000"/>
              <a:headEnd/>
              <a:tailEnd/>
            </a:ln>
          </p:spPr>
          <p:txBody>
            <a:bodyPr wrap="none" lIns="82124" tIns="41061" rIns="82124" bIns="41061" anchor="ctr"/>
            <a:lstStyle/>
            <a:p>
              <a:endParaRPr lang="en-US" sz="1050" dirty="0">
                <a:solidFill>
                  <a:srgbClr val="FFFFFF"/>
                </a:solidFill>
                <a:ea typeface="ＭＳ Ｐゴシック" pitchFamily="34" charset="-128"/>
              </a:endParaRPr>
            </a:p>
          </p:txBody>
        </p:sp>
        <p:sp>
          <p:nvSpPr>
            <p:cNvPr id="111" name="Oval 1268"/>
            <p:cNvSpPr>
              <a:spLocks noChangeArrowheads="1"/>
            </p:cNvSpPr>
            <p:nvPr/>
          </p:nvSpPr>
          <p:spPr bwMode="auto">
            <a:xfrm>
              <a:off x="5221615" y="4932237"/>
              <a:ext cx="1156462" cy="208545"/>
            </a:xfrm>
            <a:prstGeom prst="ellipse">
              <a:avLst/>
            </a:prstGeom>
            <a:gradFill rotWithShape="1">
              <a:gsLst>
                <a:gs pos="0">
                  <a:srgbClr val="000000">
                    <a:alpha val="71999"/>
                  </a:srgbClr>
                </a:gs>
                <a:gs pos="100000">
                  <a:srgbClr val="FFFFFF">
                    <a:alpha val="0"/>
                  </a:srgbClr>
                </a:gs>
              </a:gsLst>
              <a:path path="shape">
                <a:fillToRect l="50000" t="50000" r="50000" b="50000"/>
              </a:path>
            </a:gradFill>
            <a:ln w="9525" algn="ctr">
              <a:noFill/>
              <a:round/>
              <a:headEnd/>
              <a:tailEnd/>
            </a:ln>
          </p:spPr>
          <p:txBody>
            <a:bodyPr wrap="none" anchor="ctr"/>
            <a:lstStyle/>
            <a:p>
              <a:endParaRPr lang="en-US" sz="1050" dirty="0">
                <a:solidFill>
                  <a:srgbClr val="0096D6"/>
                </a:solidFill>
              </a:endParaRPr>
            </a:p>
          </p:txBody>
        </p:sp>
        <p:sp>
          <p:nvSpPr>
            <p:cNvPr id="112" name="Oval 167"/>
            <p:cNvSpPr>
              <a:spLocks noChangeArrowheads="1"/>
            </p:cNvSpPr>
            <p:nvPr/>
          </p:nvSpPr>
          <p:spPr bwMode="auto">
            <a:xfrm>
              <a:off x="5107390" y="3636606"/>
              <a:ext cx="1442729" cy="1362023"/>
            </a:xfrm>
            <a:prstGeom prst="ellipse">
              <a:avLst/>
            </a:prstGeom>
            <a:solidFill>
              <a:schemeClr val="accent2">
                <a:lumMod val="50000"/>
              </a:schemeClr>
            </a:solidFill>
            <a:ln w="3810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113" name="Oval 168"/>
            <p:cNvSpPr>
              <a:spLocks noChangeArrowheads="1"/>
            </p:cNvSpPr>
            <p:nvPr/>
          </p:nvSpPr>
          <p:spPr bwMode="auto">
            <a:xfrm>
              <a:off x="5179207" y="3709445"/>
              <a:ext cx="1289815" cy="1212596"/>
            </a:xfrm>
            <a:prstGeom prst="ellipse">
              <a:avLst/>
            </a:prstGeom>
            <a:solidFill>
              <a:schemeClr val="accent2">
                <a:lumMod val="75000"/>
              </a:schemeClr>
            </a:solidFill>
            <a:ln w="635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114" name="AutoShape 19"/>
            <p:cNvSpPr>
              <a:spLocks noChangeArrowheads="1"/>
            </p:cNvSpPr>
            <p:nvPr/>
          </p:nvSpPr>
          <p:spPr bwMode="auto">
            <a:xfrm rot="5400000">
              <a:off x="5562244" y="3342227"/>
              <a:ext cx="529925" cy="1277442"/>
            </a:xfrm>
            <a:prstGeom prst="moon">
              <a:avLst>
                <a:gd name="adj" fmla="val 87500"/>
              </a:avLst>
            </a:prstGeom>
            <a:gradFill rotWithShape="0">
              <a:gsLst>
                <a:gs pos="0">
                  <a:srgbClr val="FFFFFF">
                    <a:alpha val="46001"/>
                  </a:srgbClr>
                </a:gs>
                <a:gs pos="100000">
                  <a:srgbClr val="000000">
                    <a:alpha val="0"/>
                  </a:srgbClr>
                </a:gs>
              </a:gsLst>
              <a:lin ang="5400000" scaled="1"/>
            </a:gradFill>
            <a:ln w="9525">
              <a:noFill/>
              <a:miter lim="800000"/>
              <a:headEnd/>
              <a:tailEnd/>
            </a:ln>
          </p:spPr>
          <p:txBody>
            <a:bodyPr wrap="none" lIns="82124" tIns="41061" rIns="82124" bIns="41061" anchor="ctr"/>
            <a:lstStyle/>
            <a:p>
              <a:endParaRPr lang="en-US" sz="1050" dirty="0">
                <a:solidFill>
                  <a:srgbClr val="FFFFFF"/>
                </a:solidFill>
                <a:ea typeface="ＭＳ Ｐゴシック" pitchFamily="34" charset="-128"/>
              </a:endParaRPr>
            </a:p>
          </p:txBody>
        </p:sp>
        <p:sp>
          <p:nvSpPr>
            <p:cNvPr id="115" name="Text Box 4"/>
            <p:cNvSpPr txBox="1">
              <a:spLocks noChangeArrowheads="1"/>
            </p:cNvSpPr>
            <p:nvPr/>
          </p:nvSpPr>
          <p:spPr bwMode="auto">
            <a:xfrm>
              <a:off x="5309896" y="4153801"/>
              <a:ext cx="1154070" cy="388023"/>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50" b="1" dirty="0" smtClean="0">
                  <a:solidFill>
                    <a:srgbClr val="FFFFFF"/>
                  </a:solidFill>
                  <a:ea typeface="ＭＳ Ｐゴシック" pitchFamily="34" charset="-128"/>
                  <a:cs typeface="Arial" charset="0"/>
                </a:rPr>
                <a:t>Borderless</a:t>
              </a:r>
              <a:br>
                <a:rPr lang="en-US" sz="1050" b="1" dirty="0" smtClean="0">
                  <a:solidFill>
                    <a:srgbClr val="FFFFFF"/>
                  </a:solidFill>
                  <a:ea typeface="ＭＳ Ｐゴシック" pitchFamily="34" charset="-128"/>
                  <a:cs typeface="Arial" charset="0"/>
                </a:rPr>
              </a:br>
              <a:r>
                <a:rPr lang="en-US" sz="1050" b="1" dirty="0" smtClean="0">
                  <a:solidFill>
                    <a:srgbClr val="FFFFFF"/>
                  </a:solidFill>
                  <a:ea typeface="ＭＳ Ｐゴシック" pitchFamily="34" charset="-128"/>
                  <a:cs typeface="Arial" charset="0"/>
                </a:rPr>
                <a:t>Networks</a:t>
              </a:r>
              <a:endParaRPr lang="en-US" sz="1050" b="1" dirty="0">
                <a:solidFill>
                  <a:srgbClr val="FFFFFF"/>
                </a:solidFill>
                <a:ea typeface="ＭＳ Ｐゴシック" pitchFamily="34" charset="-128"/>
                <a:cs typeface="Arial" charset="0"/>
              </a:endParaRPr>
            </a:p>
          </p:txBody>
        </p:sp>
        <p:sp>
          <p:nvSpPr>
            <p:cNvPr id="116" name="Oval 167"/>
            <p:cNvSpPr>
              <a:spLocks noChangeArrowheads="1"/>
            </p:cNvSpPr>
            <p:nvPr/>
          </p:nvSpPr>
          <p:spPr bwMode="auto">
            <a:xfrm>
              <a:off x="3742993" y="1943504"/>
              <a:ext cx="1442729" cy="1362022"/>
            </a:xfrm>
            <a:prstGeom prst="ellipse">
              <a:avLst/>
            </a:prstGeom>
            <a:solidFill>
              <a:schemeClr val="accent6">
                <a:lumMod val="50000"/>
              </a:schemeClr>
            </a:solidFill>
            <a:ln w="3810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117" name="Oval 168"/>
            <p:cNvSpPr>
              <a:spLocks noChangeArrowheads="1"/>
            </p:cNvSpPr>
            <p:nvPr/>
          </p:nvSpPr>
          <p:spPr bwMode="auto">
            <a:xfrm>
              <a:off x="3819450" y="2018218"/>
              <a:ext cx="1289815" cy="1212596"/>
            </a:xfrm>
            <a:prstGeom prst="ellipse">
              <a:avLst/>
            </a:prstGeom>
            <a:solidFill>
              <a:schemeClr val="accent6">
                <a:lumMod val="75000"/>
              </a:schemeClr>
            </a:solidFill>
            <a:ln w="6350">
              <a:solidFill>
                <a:srgbClr val="FFFFFF">
                  <a:alpha val="59999"/>
                </a:srgbClr>
              </a:solidFill>
              <a:round/>
              <a:headEnd/>
              <a:tailEnd/>
            </a:ln>
          </p:spPr>
          <p:txBody>
            <a:bodyPr wrap="none" anchor="ctr"/>
            <a:lstStyle/>
            <a:p>
              <a:endParaRPr lang="en-US" sz="1050" b="1" dirty="0">
                <a:solidFill>
                  <a:srgbClr val="0096D6"/>
                </a:solidFill>
                <a:ea typeface="ＭＳ Ｐゴシック" pitchFamily="34" charset="-128"/>
              </a:endParaRPr>
            </a:p>
          </p:txBody>
        </p:sp>
        <p:sp>
          <p:nvSpPr>
            <p:cNvPr id="118" name="AutoShape 19"/>
            <p:cNvSpPr>
              <a:spLocks noChangeArrowheads="1"/>
            </p:cNvSpPr>
            <p:nvPr/>
          </p:nvSpPr>
          <p:spPr bwMode="auto">
            <a:xfrm rot="5400000">
              <a:off x="4215369" y="1592446"/>
              <a:ext cx="529924" cy="1277442"/>
            </a:xfrm>
            <a:prstGeom prst="moon">
              <a:avLst>
                <a:gd name="adj" fmla="val 87500"/>
              </a:avLst>
            </a:prstGeom>
            <a:gradFill rotWithShape="0">
              <a:gsLst>
                <a:gs pos="0">
                  <a:srgbClr val="FFFFFF">
                    <a:alpha val="46001"/>
                  </a:srgbClr>
                </a:gs>
                <a:gs pos="100000">
                  <a:srgbClr val="000000">
                    <a:alpha val="0"/>
                  </a:srgbClr>
                </a:gs>
              </a:gsLst>
              <a:lin ang="5400000" scaled="1"/>
            </a:gradFill>
            <a:ln w="9525">
              <a:noFill/>
              <a:miter lim="800000"/>
              <a:headEnd/>
              <a:tailEnd/>
            </a:ln>
          </p:spPr>
          <p:txBody>
            <a:bodyPr wrap="none" lIns="82124" tIns="41061" rIns="82124" bIns="41061" anchor="ctr"/>
            <a:lstStyle/>
            <a:p>
              <a:endParaRPr lang="en-US" sz="1050" dirty="0">
                <a:solidFill>
                  <a:srgbClr val="FFFFFF"/>
                </a:solidFill>
                <a:ea typeface="ＭＳ Ｐゴシック" pitchFamily="34" charset="-128"/>
              </a:endParaRPr>
            </a:p>
          </p:txBody>
        </p:sp>
        <p:sp>
          <p:nvSpPr>
            <p:cNvPr id="119" name="Text Box 4"/>
            <p:cNvSpPr txBox="1">
              <a:spLocks noChangeArrowheads="1"/>
            </p:cNvSpPr>
            <p:nvPr/>
          </p:nvSpPr>
          <p:spPr bwMode="auto">
            <a:xfrm>
              <a:off x="3903296" y="2405401"/>
              <a:ext cx="1154069" cy="388023"/>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50" b="1" dirty="0" smtClean="0">
                  <a:solidFill>
                    <a:srgbClr val="FFFFFF"/>
                  </a:solidFill>
                  <a:ea typeface="ＭＳ Ｐゴシック" pitchFamily="34" charset="-128"/>
                  <a:cs typeface="Arial" charset="0"/>
                </a:rPr>
                <a:t>Data Center</a:t>
              </a:r>
              <a:endParaRPr lang="en-US" sz="1050" b="1" dirty="0">
                <a:solidFill>
                  <a:srgbClr val="FFFFFF"/>
                </a:solidFill>
                <a:ea typeface="ＭＳ Ｐゴシック" pitchFamily="34" charset="-128"/>
                <a:cs typeface="Arial" charset="0"/>
              </a:endParaRPr>
            </a:p>
          </p:txBody>
        </p:sp>
        <p:sp>
          <p:nvSpPr>
            <p:cNvPr id="120" name="Oval 167"/>
            <p:cNvSpPr>
              <a:spLocks noChangeArrowheads="1"/>
            </p:cNvSpPr>
            <p:nvPr/>
          </p:nvSpPr>
          <p:spPr bwMode="auto">
            <a:xfrm>
              <a:off x="3537941" y="2894071"/>
              <a:ext cx="1919270" cy="1954830"/>
            </a:xfrm>
            <a:prstGeom prst="ellipse">
              <a:avLst/>
            </a:prstGeom>
            <a:solidFill>
              <a:srgbClr val="F68B1F">
                <a:alpha val="50000"/>
              </a:srgbClr>
            </a:solidFill>
            <a:ln w="28575">
              <a:solidFill>
                <a:srgbClr val="F68B1F">
                  <a:alpha val="59999"/>
                </a:srgbClr>
              </a:solidFill>
              <a:round/>
              <a:headEnd/>
              <a:tailEnd/>
            </a:ln>
            <a:effectLst>
              <a:outerShdw blurRad="482600" sx="102000" sy="102000" algn="ctr" rotWithShape="0">
                <a:prstClr val="black"/>
              </a:outerShdw>
            </a:effectLst>
          </p:spPr>
          <p:txBody>
            <a:bodyPr wrap="none" anchor="ctr"/>
            <a:lstStyle/>
            <a:p>
              <a:endParaRPr lang="en-US" sz="1000" b="1" dirty="0">
                <a:solidFill>
                  <a:srgbClr val="0096D6"/>
                </a:solidFill>
                <a:ea typeface="ＭＳ Ｐゴシック" pitchFamily="34" charset="-128"/>
              </a:endParaRPr>
            </a:p>
          </p:txBody>
        </p:sp>
        <p:sp>
          <p:nvSpPr>
            <p:cNvPr id="121" name="Text Box 4"/>
            <p:cNvSpPr txBox="1">
              <a:spLocks noChangeArrowheads="1"/>
            </p:cNvSpPr>
            <p:nvPr/>
          </p:nvSpPr>
          <p:spPr bwMode="auto">
            <a:xfrm>
              <a:off x="3780161" y="3617458"/>
              <a:ext cx="1434824" cy="520472"/>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rgbClr val="FFFFFF"/>
                  </a:solidFill>
                  <a:ea typeface="ＭＳ Ｐゴシック" pitchFamily="34" charset="-128"/>
                  <a:cs typeface="Arial" charset="0"/>
                </a:rPr>
                <a:t>Virtual</a:t>
              </a:r>
              <a:br>
                <a:rPr lang="en-US" sz="1000" b="1" dirty="0" smtClean="0">
                  <a:solidFill>
                    <a:srgbClr val="FFFFFF"/>
                  </a:solidFill>
                  <a:ea typeface="ＭＳ Ｐゴシック" pitchFamily="34" charset="-128"/>
                  <a:cs typeface="Arial" charset="0"/>
                </a:rPr>
              </a:br>
              <a:r>
                <a:rPr lang="en-US" sz="1000" b="1" dirty="0" smtClean="0">
                  <a:solidFill>
                    <a:srgbClr val="FFFFFF"/>
                  </a:solidFill>
                  <a:ea typeface="ＭＳ Ｐゴシック" pitchFamily="34" charset="-128"/>
                  <a:cs typeface="Arial" charset="0"/>
                </a:rPr>
                <a:t>Workspace</a:t>
              </a:r>
              <a:endParaRPr lang="en-US" sz="1000" b="1" dirty="0">
                <a:solidFill>
                  <a:srgbClr val="FFFFFF"/>
                </a:solidFill>
                <a:ea typeface="ＭＳ Ｐゴシック" pitchFamily="34" charset="-128"/>
                <a:cs typeface="Arial" charset="0"/>
              </a:endParaRPr>
            </a:p>
          </p:txBody>
        </p:sp>
        <p:sp>
          <p:nvSpPr>
            <p:cNvPr id="122" name="Oval 167"/>
            <p:cNvSpPr>
              <a:spLocks noChangeArrowheads="1"/>
            </p:cNvSpPr>
            <p:nvPr/>
          </p:nvSpPr>
          <p:spPr bwMode="auto">
            <a:xfrm>
              <a:off x="3999149" y="3445272"/>
              <a:ext cx="950774" cy="897588"/>
            </a:xfrm>
            <a:prstGeom prst="ellipse">
              <a:avLst/>
            </a:prstGeom>
            <a:gradFill flip="none" rotWithShape="1">
              <a:gsLst>
                <a:gs pos="0">
                  <a:srgbClr val="EB3A23"/>
                </a:gs>
                <a:gs pos="50000">
                  <a:srgbClr val="F68B1F">
                    <a:shade val="67500"/>
                    <a:satMod val="115000"/>
                  </a:srgbClr>
                </a:gs>
                <a:gs pos="100000">
                  <a:srgbClr val="F68B1F">
                    <a:shade val="100000"/>
                    <a:satMod val="115000"/>
                  </a:srgbClr>
                </a:gs>
              </a:gsLst>
              <a:path path="circle">
                <a:fillToRect l="100000" t="100000"/>
              </a:path>
              <a:tileRect r="-100000" b="-100000"/>
            </a:gradFill>
            <a:ln w="28575">
              <a:solidFill>
                <a:srgbClr val="FFFFFF">
                  <a:alpha val="59999"/>
                </a:srgbClr>
              </a:solidFill>
              <a:round/>
              <a:headEnd/>
              <a:tailEnd/>
            </a:ln>
            <a:effectLst>
              <a:outerShdw blurRad="482600" sx="102000" sy="102000" algn="ctr" rotWithShape="0">
                <a:prstClr val="black"/>
              </a:outerShdw>
            </a:effectLst>
          </p:spPr>
          <p:txBody>
            <a:bodyPr wrap="none" anchor="ctr"/>
            <a:lstStyle/>
            <a:p>
              <a:endParaRPr lang="en-US" sz="1000" b="1" dirty="0">
                <a:solidFill>
                  <a:srgbClr val="0096D6"/>
                </a:solidFill>
                <a:ea typeface="ＭＳ Ｐゴシック" pitchFamily="34" charset="-128"/>
              </a:endParaRPr>
            </a:p>
          </p:txBody>
        </p:sp>
        <p:sp>
          <p:nvSpPr>
            <p:cNvPr id="123" name="Text Box 4"/>
            <p:cNvSpPr txBox="1">
              <a:spLocks noChangeArrowheads="1"/>
            </p:cNvSpPr>
            <p:nvPr/>
          </p:nvSpPr>
          <p:spPr bwMode="auto">
            <a:xfrm>
              <a:off x="3971640" y="3646275"/>
              <a:ext cx="1063075" cy="462838"/>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rgbClr val="FFFFFF"/>
                  </a:solidFill>
                  <a:ea typeface="ＭＳ Ｐゴシック" pitchFamily="34" charset="-128"/>
                  <a:cs typeface="Arial" charset="0"/>
                </a:rPr>
                <a:t>Workspace</a:t>
              </a:r>
              <a:endParaRPr lang="en-US" sz="1000" b="1" dirty="0">
                <a:solidFill>
                  <a:srgbClr val="FFFFFF"/>
                </a:solidFill>
                <a:ea typeface="ＭＳ Ｐゴシック" pitchFamily="34" charset="-128"/>
                <a:cs typeface="Arial" charset="0"/>
              </a:endParaRPr>
            </a:p>
          </p:txBody>
        </p:sp>
        <p:sp>
          <p:nvSpPr>
            <p:cNvPr id="124" name="Text Box 4"/>
            <p:cNvSpPr txBox="1">
              <a:spLocks noChangeArrowheads="1"/>
            </p:cNvSpPr>
            <p:nvPr/>
          </p:nvSpPr>
          <p:spPr bwMode="auto">
            <a:xfrm>
              <a:off x="4429616" y="3160823"/>
              <a:ext cx="861298" cy="345471"/>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chemeClr val="bg1"/>
                  </a:solidFill>
                  <a:ea typeface="ＭＳ Ｐゴシック" pitchFamily="34" charset="-128"/>
                  <a:cs typeface="Arial" charset="0"/>
                </a:rPr>
                <a:t>Apps</a:t>
              </a:r>
              <a:endParaRPr lang="en-US" sz="1000" b="1" dirty="0">
                <a:solidFill>
                  <a:schemeClr val="bg1"/>
                </a:solidFill>
                <a:ea typeface="ＭＳ Ｐゴシック" pitchFamily="34" charset="-128"/>
                <a:cs typeface="Arial" charset="0"/>
              </a:endParaRPr>
            </a:p>
          </p:txBody>
        </p:sp>
        <p:sp>
          <p:nvSpPr>
            <p:cNvPr id="125" name="Text Box 4"/>
            <p:cNvSpPr txBox="1">
              <a:spLocks noChangeArrowheads="1"/>
            </p:cNvSpPr>
            <p:nvPr/>
          </p:nvSpPr>
          <p:spPr bwMode="auto">
            <a:xfrm>
              <a:off x="3886440" y="2803837"/>
              <a:ext cx="376058" cy="871389"/>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chemeClr val="bg1"/>
                  </a:solidFill>
                  <a:ea typeface="ＭＳ Ｐゴシック" pitchFamily="34" charset="-128"/>
                  <a:cs typeface="Arial" charset="0"/>
                </a:rPr>
                <a:t/>
              </a:r>
              <a:br>
                <a:rPr lang="en-US" sz="1000" b="1" dirty="0" smtClean="0">
                  <a:solidFill>
                    <a:schemeClr val="bg1"/>
                  </a:solidFill>
                  <a:ea typeface="ＭＳ Ｐゴシック" pitchFamily="34" charset="-128"/>
                  <a:cs typeface="Arial" charset="0"/>
                </a:rPr>
              </a:br>
              <a:r>
                <a:rPr lang="en-US" sz="1000" b="1" dirty="0" smtClean="0">
                  <a:solidFill>
                    <a:schemeClr val="bg1"/>
                  </a:solidFill>
                  <a:ea typeface="ＭＳ Ｐゴシック" pitchFamily="34" charset="-128"/>
                  <a:cs typeface="Arial" charset="0"/>
                </a:rPr>
                <a:t>Data</a:t>
              </a:r>
              <a:endParaRPr lang="en-US" sz="1000" b="1" dirty="0">
                <a:solidFill>
                  <a:schemeClr val="bg1"/>
                </a:solidFill>
                <a:ea typeface="ＭＳ Ｐゴシック" pitchFamily="34" charset="-128"/>
                <a:cs typeface="Arial" charset="0"/>
              </a:endParaRPr>
            </a:p>
          </p:txBody>
        </p:sp>
        <p:sp>
          <p:nvSpPr>
            <p:cNvPr id="126" name="Text Box 4"/>
            <p:cNvSpPr txBox="1">
              <a:spLocks noChangeArrowheads="1"/>
            </p:cNvSpPr>
            <p:nvPr/>
          </p:nvSpPr>
          <p:spPr bwMode="auto">
            <a:xfrm>
              <a:off x="4901954" y="3858352"/>
              <a:ext cx="603736" cy="490472"/>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chemeClr val="bg1"/>
                  </a:solidFill>
                  <a:ea typeface="ＭＳ Ｐゴシック" pitchFamily="34" charset="-128"/>
                  <a:cs typeface="Arial" charset="0"/>
                </a:rPr>
                <a:t> Media</a:t>
              </a:r>
              <a:endParaRPr lang="en-US" sz="1000" b="1" dirty="0">
                <a:solidFill>
                  <a:schemeClr val="bg1"/>
                </a:solidFill>
                <a:ea typeface="ＭＳ Ｐゴシック" pitchFamily="34" charset="-128"/>
                <a:cs typeface="Arial" charset="0"/>
              </a:endParaRPr>
            </a:p>
          </p:txBody>
        </p:sp>
        <p:sp>
          <p:nvSpPr>
            <p:cNvPr id="127" name="Text Box 4"/>
            <p:cNvSpPr txBox="1">
              <a:spLocks noChangeArrowheads="1"/>
            </p:cNvSpPr>
            <p:nvPr/>
          </p:nvSpPr>
          <p:spPr bwMode="auto">
            <a:xfrm>
              <a:off x="3426362" y="3840171"/>
              <a:ext cx="613457" cy="490472"/>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chemeClr val="bg1"/>
                  </a:solidFill>
                  <a:ea typeface="ＭＳ Ｐゴシック" pitchFamily="34" charset="-128"/>
                  <a:cs typeface="Arial" charset="0"/>
                </a:rPr>
                <a:t> Device</a:t>
              </a:r>
              <a:endParaRPr lang="en-US" sz="1000" b="1" dirty="0">
                <a:solidFill>
                  <a:schemeClr val="bg1"/>
                </a:solidFill>
                <a:ea typeface="ＭＳ Ｐゴシック" pitchFamily="34" charset="-128"/>
                <a:cs typeface="Arial" charset="0"/>
              </a:endParaRPr>
            </a:p>
          </p:txBody>
        </p:sp>
        <p:sp>
          <p:nvSpPr>
            <p:cNvPr id="128" name="Text Box 4"/>
            <p:cNvSpPr txBox="1">
              <a:spLocks noChangeArrowheads="1"/>
            </p:cNvSpPr>
            <p:nvPr/>
          </p:nvSpPr>
          <p:spPr bwMode="auto">
            <a:xfrm>
              <a:off x="4166777" y="4276607"/>
              <a:ext cx="680788" cy="490472"/>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00" b="1" dirty="0" smtClean="0">
                  <a:solidFill>
                    <a:schemeClr val="bg1"/>
                  </a:solidFill>
                  <a:ea typeface="ＭＳ Ｐゴシック" pitchFamily="34" charset="-128"/>
                  <a:cs typeface="Arial" charset="0"/>
                </a:rPr>
                <a:t> Location</a:t>
              </a:r>
              <a:endParaRPr lang="en-US" sz="1000" b="1" dirty="0">
                <a:solidFill>
                  <a:schemeClr val="bg1"/>
                </a:solidFill>
                <a:ea typeface="ＭＳ Ｐゴシック" pitchFamily="34" charset="-128"/>
                <a:cs typeface="Arial" charset="0"/>
              </a:endParaRPr>
            </a:p>
          </p:txBody>
        </p:sp>
        <p:sp>
          <p:nvSpPr>
            <p:cNvPr id="81" name="Text Box 4"/>
            <p:cNvSpPr txBox="1">
              <a:spLocks noChangeArrowheads="1"/>
            </p:cNvSpPr>
            <p:nvPr/>
          </p:nvSpPr>
          <p:spPr bwMode="auto">
            <a:xfrm>
              <a:off x="2665846" y="4197264"/>
              <a:ext cx="1154070" cy="388023"/>
            </a:xfrm>
            <a:prstGeom prst="rect">
              <a:avLst/>
            </a:prstGeom>
            <a:noFill/>
            <a:ln w="38100">
              <a:noFill/>
              <a:miter lim="800000"/>
              <a:headEnd/>
              <a:tailEnd type="none" w="lg" len="lg"/>
            </a:ln>
          </p:spPr>
          <p:txBody>
            <a:bodyPr lIns="0" tIns="0" rIns="0" bIns="0" anchor="ctr"/>
            <a:lstStyle/>
            <a:p>
              <a:pPr algn="ctr" defTabSz="814388" fontAlgn="base">
                <a:spcBef>
                  <a:spcPct val="30000"/>
                </a:spcBef>
                <a:spcAft>
                  <a:spcPct val="0"/>
                </a:spcAft>
              </a:pPr>
              <a:r>
                <a:rPr lang="en-US" sz="1050" b="1" dirty="0" smtClean="0">
                  <a:solidFill>
                    <a:srgbClr val="FFFFFF"/>
                  </a:solidFill>
                  <a:ea typeface="ＭＳ Ｐゴシック" pitchFamily="34" charset="-128"/>
                  <a:cs typeface="Arial" charset="0"/>
                </a:rPr>
                <a:t>Collaboration</a:t>
              </a:r>
              <a:endParaRPr lang="en-US" sz="1050" b="1" dirty="0">
                <a:solidFill>
                  <a:srgbClr val="FFFFFF"/>
                </a:solidFill>
                <a:ea typeface="ＭＳ Ｐゴシック" pitchFamily="34" charset="-128"/>
                <a:cs typeface="Arial" charset="0"/>
              </a:endParaRPr>
            </a:p>
          </p:txBody>
        </p:sp>
      </p:grpSp>
      <p:pic>
        <p:nvPicPr>
          <p:cNvPr id="140" name="Picture 2"/>
          <p:cNvPicPr>
            <a:picLocks noChangeAspect="1" noChangeArrowheads="1"/>
          </p:cNvPicPr>
          <p:nvPr/>
        </p:nvPicPr>
        <p:blipFill>
          <a:blip r:embed="rId4" cstate="print"/>
          <a:srcRect l="936" t="13229" r="6626" b="1279"/>
          <a:stretch>
            <a:fillRect/>
          </a:stretch>
        </p:blipFill>
        <p:spPr bwMode="auto">
          <a:xfrm>
            <a:off x="4101128" y="1938394"/>
            <a:ext cx="765556" cy="478701"/>
          </a:xfrm>
          <a:prstGeom prst="rect">
            <a:avLst/>
          </a:prstGeom>
          <a:noFill/>
          <a:ln w="9525">
            <a:noFill/>
            <a:miter lim="800000"/>
            <a:headEnd/>
            <a:tailEnd/>
          </a:ln>
          <a:effectLst>
            <a:innerShdw blurRad="114300">
              <a:prstClr val="black"/>
            </a:innerShdw>
          </a:effectLst>
        </p:spPr>
      </p:pic>
      <p:sp>
        <p:nvSpPr>
          <p:cNvPr id="133" name="Right Arrow 132"/>
          <p:cNvSpPr/>
          <p:nvPr/>
        </p:nvSpPr>
        <p:spPr>
          <a:xfrm rot="19857000">
            <a:off x="1885264" y="4620035"/>
            <a:ext cx="1059558" cy="526110"/>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gradFill flip="none" rotWithShape="1">
              <a:gsLst>
                <a:gs pos="0">
                  <a:srgbClr val="0096D6">
                    <a:tint val="66000"/>
                    <a:satMod val="160000"/>
                    <a:alpha val="0"/>
                  </a:srgbClr>
                </a:gs>
                <a:gs pos="50000">
                  <a:srgbClr val="0096D6">
                    <a:tint val="44500"/>
                    <a:satMod val="160000"/>
                  </a:srgbClr>
                </a:gs>
                <a:gs pos="100000">
                  <a:srgbClr val="0096D6">
                    <a:tint val="23500"/>
                    <a:satMod val="160000"/>
                  </a:srgbClr>
                </a:gs>
              </a:gsLst>
              <a:lin ang="0" scaled="1"/>
              <a:tileRect/>
            </a:gradFill>
            <a:prstDash val="solid"/>
          </a:ln>
          <a:effectLst>
            <a:outerShdw blurRad="40000" dist="20000" dir="5400000" rotWithShape="0">
              <a:srgbClr val="000000">
                <a:alpha val="38000"/>
              </a:srgbClr>
            </a:outerShdw>
          </a:effectLst>
        </p:spPr>
        <p:txBody>
          <a:bodyPr rtlCol="0" anchor="ctr"/>
          <a:lstStyle/>
          <a:p>
            <a:pPr algn="ctr">
              <a:defRPr/>
            </a:pPr>
            <a:endParaRPr lang="en-US" sz="1600" kern="0" dirty="0" smtClean="0">
              <a:solidFill>
                <a:prstClr val="white"/>
              </a:solidFill>
            </a:endParaRPr>
          </a:p>
        </p:txBody>
      </p:sp>
      <p:sp>
        <p:nvSpPr>
          <p:cNvPr id="158" name="Rounded Rectangle 31"/>
          <p:cNvSpPr/>
          <p:nvPr/>
        </p:nvSpPr>
        <p:spPr>
          <a:xfrm>
            <a:off x="551572" y="4864126"/>
            <a:ext cx="1812341" cy="1064437"/>
          </a:xfrm>
          <a:prstGeom prst="roundRect">
            <a:avLst>
              <a:gd name="adj" fmla="val 12615"/>
            </a:avLst>
          </a:prstGeom>
          <a:gradFill flip="none" rotWithShape="1">
            <a:gsLst>
              <a:gs pos="0">
                <a:srgbClr val="4D4D4D">
                  <a:shade val="30000"/>
                  <a:satMod val="115000"/>
                </a:srgbClr>
              </a:gs>
              <a:gs pos="50000">
                <a:srgbClr val="4D4D4D">
                  <a:shade val="67500"/>
                  <a:satMod val="115000"/>
                </a:srgbClr>
              </a:gs>
              <a:gs pos="100000">
                <a:srgbClr val="4D4D4D">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sp>
        <p:nvSpPr>
          <p:cNvPr id="156" name="TextBox 155"/>
          <p:cNvSpPr txBox="1"/>
          <p:nvPr/>
        </p:nvSpPr>
        <p:spPr>
          <a:xfrm>
            <a:off x="1056811" y="4520149"/>
            <a:ext cx="770404" cy="369332"/>
          </a:xfrm>
          <a:prstGeom prst="rect">
            <a:avLst/>
          </a:prstGeom>
          <a:noFill/>
        </p:spPr>
        <p:txBody>
          <a:bodyPr wrap="none" rtlCol="0">
            <a:spAutoFit/>
          </a:bodyPr>
          <a:lstStyle/>
          <a:p>
            <a:r>
              <a:rPr lang="en-US" dirty="0" smtClean="0">
                <a:solidFill>
                  <a:schemeClr val="tx1">
                    <a:lumMod val="75000"/>
                  </a:schemeClr>
                </a:solidFill>
              </a:rPr>
              <a:t>Video</a:t>
            </a:r>
            <a:endParaRPr lang="en-US" dirty="0">
              <a:solidFill>
                <a:schemeClr val="tx1">
                  <a:lumMod val="75000"/>
                </a:schemeClr>
              </a:solidFill>
            </a:endParaRPr>
          </a:p>
        </p:txBody>
      </p:sp>
      <p:sp>
        <p:nvSpPr>
          <p:cNvPr id="165" name="Right Arrow 164"/>
          <p:cNvSpPr/>
          <p:nvPr/>
        </p:nvSpPr>
        <p:spPr>
          <a:xfrm rot="2052232" flipH="1">
            <a:off x="6073088" y="4632879"/>
            <a:ext cx="1059556" cy="526110"/>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gradFill flip="none" rotWithShape="1">
              <a:gsLst>
                <a:gs pos="0">
                  <a:srgbClr val="0096D6">
                    <a:tint val="66000"/>
                    <a:satMod val="160000"/>
                    <a:alpha val="0"/>
                  </a:srgbClr>
                </a:gs>
                <a:gs pos="50000">
                  <a:srgbClr val="0096D6">
                    <a:tint val="44500"/>
                    <a:satMod val="160000"/>
                  </a:srgbClr>
                </a:gs>
                <a:gs pos="100000">
                  <a:srgbClr val="0096D6">
                    <a:tint val="23500"/>
                    <a:satMod val="160000"/>
                  </a:srgbClr>
                </a:gs>
              </a:gsLst>
              <a:lin ang="0" scaled="1"/>
              <a:tileRect/>
            </a:gradFill>
            <a:prstDash val="solid"/>
          </a:ln>
          <a:effectLst>
            <a:outerShdw blurRad="40000" dist="20000" dir="5400000" rotWithShape="0">
              <a:srgbClr val="000000">
                <a:alpha val="38000"/>
              </a:srgbClr>
            </a:outerShdw>
          </a:effectLst>
        </p:spPr>
        <p:txBody>
          <a:bodyPr rtlCol="0" anchor="ctr"/>
          <a:lstStyle/>
          <a:p>
            <a:pPr algn="ctr">
              <a:defRPr/>
            </a:pPr>
            <a:endParaRPr lang="en-US" sz="1600" kern="0" dirty="0" smtClean="0">
              <a:solidFill>
                <a:prstClr val="white"/>
              </a:solidFill>
            </a:endParaRPr>
          </a:p>
        </p:txBody>
      </p:sp>
      <p:grpSp>
        <p:nvGrpSpPr>
          <p:cNvPr id="14" name="Group 128"/>
          <p:cNvGrpSpPr/>
          <p:nvPr/>
        </p:nvGrpSpPr>
        <p:grpSpPr>
          <a:xfrm>
            <a:off x="6589793" y="4598028"/>
            <a:ext cx="1727897" cy="1374455"/>
            <a:chOff x="6225756" y="-98692"/>
            <a:chExt cx="2473037" cy="2098723"/>
          </a:xfrm>
        </p:grpSpPr>
        <p:sp>
          <p:nvSpPr>
            <p:cNvPr id="168" name="TextBox 167"/>
            <p:cNvSpPr txBox="1"/>
            <p:nvPr/>
          </p:nvSpPr>
          <p:spPr>
            <a:xfrm>
              <a:off x="7006475" y="-98692"/>
              <a:ext cx="1071982" cy="563951"/>
            </a:xfrm>
            <a:prstGeom prst="rect">
              <a:avLst/>
            </a:prstGeom>
            <a:noFill/>
          </p:spPr>
          <p:txBody>
            <a:bodyPr wrap="none" rtlCol="0">
              <a:spAutoFit/>
            </a:bodyPr>
            <a:lstStyle/>
            <a:p>
              <a:r>
                <a:rPr lang="en-US" dirty="0" smtClean="0">
                  <a:solidFill>
                    <a:schemeClr val="tx1">
                      <a:lumMod val="75000"/>
                    </a:schemeClr>
                  </a:solidFill>
                </a:rPr>
                <a:t>Voice</a:t>
              </a:r>
              <a:endParaRPr lang="en-US" dirty="0">
                <a:solidFill>
                  <a:schemeClr val="tx1">
                    <a:lumMod val="75000"/>
                  </a:schemeClr>
                </a:solidFill>
              </a:endParaRPr>
            </a:p>
          </p:txBody>
        </p:sp>
        <p:sp>
          <p:nvSpPr>
            <p:cNvPr id="169" name="Rounded Rectangle 168"/>
            <p:cNvSpPr/>
            <p:nvPr/>
          </p:nvSpPr>
          <p:spPr>
            <a:xfrm>
              <a:off x="6225756" y="399831"/>
              <a:ext cx="2473037" cy="1600200"/>
            </a:xfrm>
            <a:prstGeom prst="roundRect">
              <a:avLst>
                <a:gd name="adj" fmla="val 10905"/>
              </a:avLst>
            </a:prstGeom>
            <a:gradFill flip="none" rotWithShape="1">
              <a:gsLst>
                <a:gs pos="0">
                  <a:srgbClr val="4D4D4D">
                    <a:shade val="30000"/>
                    <a:satMod val="115000"/>
                  </a:srgbClr>
                </a:gs>
                <a:gs pos="50000">
                  <a:srgbClr val="4D4D4D">
                    <a:shade val="67500"/>
                    <a:satMod val="115000"/>
                  </a:srgbClr>
                </a:gs>
                <a:gs pos="100000">
                  <a:srgbClr val="4D4D4D">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prstClr val="white"/>
                </a:solidFill>
              </a:endParaRPr>
            </a:p>
          </p:txBody>
        </p:sp>
        <p:pic>
          <p:nvPicPr>
            <p:cNvPr id="170" name="Picture 3" descr="http://resources.cisco.com/servletwl3/FileDownloader/vamprod/608125/AK33402lg.jpg"/>
            <p:cNvPicPr preferRelativeResize="0">
              <a:picLocks noChangeArrowheads="1"/>
            </p:cNvPicPr>
            <p:nvPr/>
          </p:nvPicPr>
          <p:blipFill>
            <a:blip r:embed="rId5" cstate="print"/>
            <a:srcRect r="21877" b="10652"/>
            <a:stretch>
              <a:fillRect/>
            </a:stretch>
          </p:blipFill>
          <p:spPr bwMode="auto">
            <a:xfrm>
              <a:off x="6536674" y="498345"/>
              <a:ext cx="1851199" cy="1428302"/>
            </a:xfrm>
            <a:prstGeom prst="rect">
              <a:avLst/>
            </a:prstGeom>
            <a:noFill/>
            <a:effectLst>
              <a:softEdge rad="31750"/>
            </a:effectLst>
          </p:spPr>
        </p:pic>
      </p:grpSp>
      <p:sp>
        <p:nvSpPr>
          <p:cNvPr id="134" name="TextBox 133"/>
          <p:cNvSpPr txBox="1"/>
          <p:nvPr/>
        </p:nvSpPr>
        <p:spPr>
          <a:xfrm>
            <a:off x="3077596" y="1339326"/>
            <a:ext cx="2655599" cy="369332"/>
          </a:xfrm>
          <a:prstGeom prst="rect">
            <a:avLst/>
          </a:prstGeom>
          <a:noFill/>
        </p:spPr>
        <p:txBody>
          <a:bodyPr wrap="none" rtlCol="0">
            <a:spAutoFit/>
          </a:bodyPr>
          <a:lstStyle/>
          <a:p>
            <a:r>
              <a:rPr lang="en-US" dirty="0" smtClean="0">
                <a:solidFill>
                  <a:schemeClr val="tx1">
                    <a:lumMod val="75000"/>
                  </a:schemeClr>
                </a:solidFill>
              </a:rPr>
              <a:t>Virtual Desktops &amp; Apps</a:t>
            </a:r>
            <a:endParaRPr lang="en-US" dirty="0">
              <a:solidFill>
                <a:schemeClr val="tx1">
                  <a:lumMod val="75000"/>
                </a:schemeClr>
              </a:solidFill>
            </a:endParaRPr>
          </a:p>
        </p:txBody>
      </p:sp>
      <p:pic>
        <p:nvPicPr>
          <p:cNvPr id="163" name="Picture 36" descr="shownshare.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629" y="5116296"/>
            <a:ext cx="800610" cy="467460"/>
          </a:xfrm>
          <a:prstGeom prst="rect">
            <a:avLst/>
          </a:prstGeom>
          <a:effectLst>
            <a:softEdge rad="31750"/>
          </a:effectLst>
        </p:spPr>
      </p:pic>
      <p:pic>
        <p:nvPicPr>
          <p:cNvPr id="161" name="Picture 34" descr="EX60-STRAIGHT3.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212" y="4806232"/>
            <a:ext cx="1643602" cy="988226"/>
          </a:xfrm>
          <a:prstGeom prst="rect">
            <a:avLst/>
          </a:prstGeom>
          <a:effectLst>
            <a:softEdge rad="31750"/>
          </a:effectLst>
        </p:spPr>
      </p:pic>
      <p:sp>
        <p:nvSpPr>
          <p:cNvPr id="44" name="TextBox 43"/>
          <p:cNvSpPr txBox="1"/>
          <p:nvPr/>
        </p:nvSpPr>
        <p:spPr>
          <a:xfrm>
            <a:off x="916660" y="3040881"/>
            <a:ext cx="1961471" cy="461665"/>
          </a:xfrm>
          <a:prstGeom prst="rect">
            <a:avLst/>
          </a:prstGeom>
          <a:noFill/>
          <a:ln>
            <a:noFill/>
          </a:ln>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smtClean="0">
                <a:solidFill>
                  <a:srgbClr val="5F5F5F"/>
                </a:solidFill>
              </a:rPr>
              <a:t>Secure</a:t>
            </a:r>
            <a:endParaRPr lang="en-US" sz="2400" b="1" dirty="0">
              <a:solidFill>
                <a:srgbClr val="5F5F5F"/>
              </a:solidFill>
            </a:endParaRPr>
          </a:p>
        </p:txBody>
      </p:sp>
      <p:sp>
        <p:nvSpPr>
          <p:cNvPr id="45" name="TextBox 44"/>
          <p:cNvSpPr txBox="1"/>
          <p:nvPr/>
        </p:nvSpPr>
        <p:spPr>
          <a:xfrm>
            <a:off x="6020759" y="3026943"/>
            <a:ext cx="1961471" cy="461665"/>
          </a:xfrm>
          <a:prstGeom prst="rect">
            <a:avLst/>
          </a:prstGeom>
          <a:noFill/>
          <a:ln>
            <a:noFill/>
          </a:ln>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smtClean="0">
                <a:solidFill>
                  <a:srgbClr val="5F5F5F"/>
                </a:solidFill>
              </a:rPr>
              <a:t>Flexible</a:t>
            </a:r>
            <a:endParaRPr lang="en-US" sz="2400" b="1" dirty="0">
              <a:solidFill>
                <a:srgbClr val="5F5F5F"/>
              </a:solidFill>
            </a:endParaRPr>
          </a:p>
        </p:txBody>
      </p:sp>
      <p:sp>
        <p:nvSpPr>
          <p:cNvPr id="46" name="TextBox 45"/>
          <p:cNvSpPr txBox="1"/>
          <p:nvPr/>
        </p:nvSpPr>
        <p:spPr>
          <a:xfrm>
            <a:off x="2878131" y="6109809"/>
            <a:ext cx="3173396" cy="461665"/>
          </a:xfrm>
          <a:prstGeom prst="rect">
            <a:avLst/>
          </a:prstGeom>
          <a:noFill/>
          <a:ln>
            <a:noFill/>
          </a:ln>
          <a:effectLst>
            <a:glow rad="139700">
              <a:schemeClr val="accent6">
                <a:satMod val="175000"/>
                <a:alpha val="40000"/>
              </a:schemeClr>
            </a:glo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smtClean="0">
                <a:solidFill>
                  <a:srgbClr val="5F5F5F"/>
                </a:solidFill>
              </a:rPr>
              <a:t>Uncompromised</a:t>
            </a:r>
            <a:endParaRPr lang="en-US" sz="2400" b="1" dirty="0">
              <a:solidFill>
                <a:srgbClr val="5F5F5F"/>
              </a:solidFill>
            </a:endParaRPr>
          </a:p>
        </p:txBody>
      </p:sp>
    </p:spTree>
    <p:extLst>
      <p:ext uri="{BB962C8B-B14F-4D97-AF65-F5344CB8AC3E}">
        <p14:creationId xmlns:p14="http://schemas.microsoft.com/office/powerpoint/2010/main" val="1240607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230874"/>
            <a:ext cx="8588861" cy="838200"/>
          </a:xfrm>
        </p:spPr>
        <p:txBody>
          <a:bodyPr/>
          <a:lstStyle/>
          <a:p>
            <a:r>
              <a:rPr lang="en-US" dirty="0" smtClean="0"/>
              <a:t>VXI Smart Solution</a:t>
            </a:r>
            <a:br>
              <a:rPr lang="en-US" dirty="0" smtClean="0"/>
            </a:br>
            <a:r>
              <a:rPr lang="en-US" sz="2800" dirty="0" smtClean="0">
                <a:solidFill>
                  <a:srgbClr val="5F5F5F"/>
                </a:solidFill>
              </a:rPr>
              <a:t>More than Desktop Virtualization</a:t>
            </a:r>
            <a:endParaRPr lang="en-US" dirty="0">
              <a:solidFill>
                <a:srgbClr val="5F5F5F"/>
              </a:solidFill>
            </a:endParaRPr>
          </a:p>
        </p:txBody>
      </p:sp>
      <p:grpSp>
        <p:nvGrpSpPr>
          <p:cNvPr id="3" name="Group 2"/>
          <p:cNvGrpSpPr/>
          <p:nvPr/>
        </p:nvGrpSpPr>
        <p:grpSpPr>
          <a:xfrm>
            <a:off x="561247" y="1595398"/>
            <a:ext cx="3970212" cy="3393599"/>
            <a:chOff x="561247" y="1595398"/>
            <a:chExt cx="3970212" cy="3393599"/>
          </a:xfrm>
        </p:grpSpPr>
        <p:sp>
          <p:nvSpPr>
            <p:cNvPr id="20" name="Rounded Rectangle 19"/>
            <p:cNvSpPr/>
            <p:nvPr/>
          </p:nvSpPr>
          <p:spPr>
            <a:xfrm>
              <a:off x="750626" y="2266195"/>
              <a:ext cx="3780833" cy="2722802"/>
            </a:xfrm>
            <a:prstGeom prst="roundRect">
              <a:avLst>
                <a:gd name="adj" fmla="val 6333"/>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solidFill>
                <a:schemeClr val="accent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effectLst>
                    <a:outerShdw blurRad="38100" dist="38100" dir="2700000" algn="tl">
                      <a:srgbClr val="000000">
                        <a:alpha val="43137"/>
                      </a:srgbClr>
                    </a:outerShdw>
                  </a:effectLst>
                </a:rPr>
                <a:t>Virtual </a:t>
              </a:r>
              <a:r>
                <a:rPr lang="en-US" sz="2400" b="1" dirty="0" smtClean="0">
                  <a:solidFill>
                    <a:schemeClr val="accent1">
                      <a:lumMod val="60000"/>
                      <a:lumOff val="40000"/>
                    </a:schemeClr>
                  </a:solidFill>
                  <a:effectLst>
                    <a:outerShdw blurRad="38100" dist="38100" dir="2700000" algn="tl">
                      <a:srgbClr val="000000">
                        <a:alpha val="43137"/>
                      </a:srgbClr>
                    </a:outerShdw>
                  </a:effectLst>
                </a:rPr>
                <a:t>Desktops</a:t>
              </a:r>
            </a:p>
            <a:p>
              <a:pPr marL="568325" indent="-222250"/>
              <a:endParaRPr lang="en-US" sz="1600" b="1" dirty="0" smtClean="0">
                <a:effectLst>
                  <a:outerShdw blurRad="38100" dist="38100" dir="2700000" algn="tl">
                    <a:srgbClr val="000000">
                      <a:alpha val="43137"/>
                    </a:srgbClr>
                  </a:outerShdw>
                </a:effectLst>
              </a:endParaRPr>
            </a:p>
            <a:p>
              <a:pPr marL="631825"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More scalable</a:t>
              </a:r>
            </a:p>
            <a:p>
              <a:pPr marL="631825"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More secure</a:t>
              </a:r>
            </a:p>
            <a:p>
              <a:pPr marL="631825"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Higher performance</a:t>
              </a:r>
            </a:p>
            <a:p>
              <a:pPr marL="631825"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Simplified deployment</a:t>
              </a:r>
            </a:p>
            <a:p>
              <a:pPr marL="631825"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Reduced costs</a:t>
              </a:r>
            </a:p>
          </p:txBody>
        </p:sp>
        <p:sp>
          <p:nvSpPr>
            <p:cNvPr id="25" name="TextBox 24"/>
            <p:cNvSpPr txBox="1"/>
            <p:nvPr/>
          </p:nvSpPr>
          <p:spPr>
            <a:xfrm>
              <a:off x="561247" y="1595398"/>
              <a:ext cx="3688669" cy="646331"/>
            </a:xfrm>
            <a:prstGeom prst="rect">
              <a:avLst/>
            </a:prstGeom>
            <a:noFill/>
          </p:spPr>
          <p:txBody>
            <a:bodyPr wrap="square" rtlCol="0">
              <a:spAutoFit/>
            </a:bodyPr>
            <a:lstStyle/>
            <a:p>
              <a:pPr algn="ctr"/>
              <a:r>
                <a:rPr lang="en-US" dirty="0" smtClean="0">
                  <a:solidFill>
                    <a:srgbClr val="435153"/>
                  </a:solidFill>
                </a:rPr>
                <a:t>VXI is the ideal platform for </a:t>
              </a:r>
              <a:r>
                <a:rPr lang="en-US" b="1" dirty="0" smtClean="0">
                  <a:solidFill>
                    <a:srgbClr val="435153"/>
                  </a:solidFill>
                </a:rPr>
                <a:t>desktop virtualization… </a:t>
              </a:r>
              <a:r>
                <a:rPr lang="en-US" dirty="0" smtClean="0">
                  <a:solidFill>
                    <a:srgbClr val="F68B1F"/>
                  </a:solidFill>
                </a:rPr>
                <a:t>▼</a:t>
              </a:r>
              <a:endParaRPr lang="en-US" dirty="0">
                <a:solidFill>
                  <a:srgbClr val="F68B1F"/>
                </a:solidFill>
              </a:endParaRPr>
            </a:p>
          </p:txBody>
        </p:sp>
      </p:grpSp>
      <p:grpSp>
        <p:nvGrpSpPr>
          <p:cNvPr id="4" name="Group 3"/>
          <p:cNvGrpSpPr/>
          <p:nvPr/>
        </p:nvGrpSpPr>
        <p:grpSpPr>
          <a:xfrm>
            <a:off x="4247604" y="1794294"/>
            <a:ext cx="4035158" cy="3517868"/>
            <a:chOff x="4247604" y="1794294"/>
            <a:chExt cx="4035158" cy="3517868"/>
          </a:xfrm>
        </p:grpSpPr>
        <p:sp>
          <p:nvSpPr>
            <p:cNvPr id="24" name="Rounded Rectangle 23"/>
            <p:cNvSpPr/>
            <p:nvPr/>
          </p:nvSpPr>
          <p:spPr>
            <a:xfrm>
              <a:off x="4247604" y="1794294"/>
              <a:ext cx="3831870" cy="2862984"/>
            </a:xfrm>
            <a:prstGeom prst="roundRect">
              <a:avLst>
                <a:gd name="adj" fmla="val 6391"/>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solidFill>
                <a:schemeClr val="accent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p>
            <a:p>
              <a:pPr algn="ctr"/>
              <a:endParaRPr lang="en-US" sz="2400" b="1" dirty="0" smtClean="0">
                <a:effectLst>
                  <a:outerShdw blurRad="38100" dist="38100" dir="2700000" algn="tl">
                    <a:srgbClr val="000000">
                      <a:alpha val="43137"/>
                    </a:srgbClr>
                  </a:outerShdw>
                </a:effectLst>
              </a:endParaRPr>
            </a:p>
            <a:p>
              <a:pPr algn="ctr"/>
              <a:r>
                <a:rPr lang="en-US" sz="2400" b="1" dirty="0" smtClean="0">
                  <a:effectLst>
                    <a:outerShdw blurRad="38100" dist="38100" dir="2700000" algn="tl">
                      <a:srgbClr val="000000">
                        <a:alpha val="43137"/>
                      </a:srgbClr>
                    </a:outerShdw>
                  </a:effectLst>
                </a:rPr>
                <a:t>Unified </a:t>
              </a:r>
              <a:r>
                <a:rPr lang="en-US" sz="2400" b="1" dirty="0" smtClean="0">
                  <a:solidFill>
                    <a:schemeClr val="accent1">
                      <a:lumMod val="60000"/>
                      <a:lumOff val="40000"/>
                    </a:schemeClr>
                  </a:solidFill>
                  <a:effectLst>
                    <a:outerShdw blurRad="38100" dist="38100" dir="2700000" algn="tl">
                      <a:srgbClr val="000000">
                        <a:alpha val="43137"/>
                      </a:srgbClr>
                    </a:outerShdw>
                  </a:effectLst>
                </a:rPr>
                <a:t>Workspace</a:t>
              </a:r>
            </a:p>
            <a:p>
              <a:pPr algn="ctr"/>
              <a:endParaRPr lang="en-US" sz="2000" b="1" dirty="0" smtClean="0">
                <a:solidFill>
                  <a:schemeClr val="accent4">
                    <a:lumMod val="40000"/>
                    <a:lumOff val="60000"/>
                  </a:schemeClr>
                </a:solidFill>
                <a:effectLst>
                  <a:outerShdw blurRad="38100" dist="38100" dir="2700000" algn="tl">
                    <a:srgbClr val="000000">
                      <a:alpha val="43137"/>
                    </a:srgbClr>
                  </a:outerShdw>
                </a:effectLst>
              </a:endParaRPr>
            </a:p>
            <a:p>
              <a:pPr marL="747712"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Rich Media, Voice, Video</a:t>
              </a:r>
            </a:p>
            <a:p>
              <a:pPr marL="747712"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Unified Communications</a:t>
              </a:r>
            </a:p>
            <a:p>
              <a:pPr marL="747712"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Network Optimization</a:t>
              </a:r>
            </a:p>
            <a:p>
              <a:pPr marL="747712"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End-to-End Security</a:t>
              </a:r>
            </a:p>
            <a:p>
              <a:pPr marL="747712" indent="-285750">
                <a:buClr>
                  <a:schemeClr val="accent5"/>
                </a:buClr>
                <a:buFont typeface="Arial" pitchFamily="34" charset="0"/>
                <a:buChar char="•"/>
              </a:pPr>
              <a:r>
                <a:rPr lang="en-US" sz="1600" b="1" dirty="0" smtClean="0">
                  <a:effectLst>
                    <a:outerShdw blurRad="38100" dist="38100" dir="2700000" algn="tl">
                      <a:srgbClr val="000000">
                        <a:alpha val="43137"/>
                      </a:srgbClr>
                    </a:outerShdw>
                  </a:effectLst>
                </a:rPr>
                <a:t>Fully integrated solution</a:t>
              </a:r>
            </a:p>
            <a:p>
              <a:pPr algn="ctr"/>
              <a:r>
                <a:rPr lang="en-US" sz="1600" b="1" i="1" dirty="0" smtClean="0"/>
                <a:t/>
              </a:r>
              <a:br>
                <a:rPr lang="en-US" sz="1600" b="1" i="1" dirty="0" smtClean="0"/>
              </a:br>
              <a:endParaRPr lang="en-US" sz="1600" b="1" dirty="0" smtClean="0"/>
            </a:p>
            <a:p>
              <a:pPr algn="ctr"/>
              <a:endParaRPr lang="en-US" sz="1600" b="1" dirty="0" smtClean="0"/>
            </a:p>
            <a:p>
              <a:pPr algn="ctr"/>
              <a:endParaRPr lang="en-US" sz="1600" b="1" dirty="0" smtClean="0"/>
            </a:p>
          </p:txBody>
        </p:sp>
        <p:sp>
          <p:nvSpPr>
            <p:cNvPr id="26" name="TextBox 25"/>
            <p:cNvSpPr txBox="1"/>
            <p:nvPr/>
          </p:nvSpPr>
          <p:spPr>
            <a:xfrm>
              <a:off x="4531459" y="4665831"/>
              <a:ext cx="3751303" cy="646331"/>
            </a:xfrm>
            <a:prstGeom prst="rect">
              <a:avLst/>
            </a:prstGeom>
            <a:noFill/>
          </p:spPr>
          <p:txBody>
            <a:bodyPr wrap="square" rtlCol="0">
              <a:spAutoFit/>
            </a:bodyPr>
            <a:lstStyle/>
            <a:p>
              <a:pPr algn="ctr"/>
              <a:r>
                <a:rPr lang="en-US" dirty="0" smtClean="0">
                  <a:solidFill>
                    <a:srgbClr val="F68B1F"/>
                  </a:solidFill>
                </a:rPr>
                <a:t>▲</a:t>
              </a:r>
              <a:r>
                <a:rPr lang="en-US" dirty="0" smtClean="0">
                  <a:solidFill>
                    <a:srgbClr val="435153"/>
                  </a:solidFill>
                </a:rPr>
                <a:t> …and delivers the virtual solution</a:t>
              </a:r>
              <a:r>
                <a:rPr lang="en-US" dirty="0">
                  <a:solidFill>
                    <a:srgbClr val="435153"/>
                  </a:solidFill>
                </a:rPr>
                <a:t> </a:t>
              </a:r>
              <a:r>
                <a:rPr lang="en-US" dirty="0" smtClean="0">
                  <a:solidFill>
                    <a:srgbClr val="435153"/>
                  </a:solidFill>
                </a:rPr>
                <a:t>for </a:t>
              </a:r>
              <a:r>
                <a:rPr lang="en-US" dirty="0">
                  <a:solidFill>
                    <a:srgbClr val="435153"/>
                  </a:solidFill>
                </a:rPr>
                <a:t> </a:t>
              </a:r>
              <a:r>
                <a:rPr lang="en-US" dirty="0" smtClean="0">
                  <a:solidFill>
                    <a:srgbClr val="435153"/>
                  </a:solidFill>
                </a:rPr>
                <a:t>a </a:t>
              </a:r>
              <a:r>
                <a:rPr lang="en-US" b="1" dirty="0" smtClean="0">
                  <a:solidFill>
                    <a:srgbClr val="435153"/>
                  </a:solidFill>
                </a:rPr>
                <a:t>Unified Workspace</a:t>
              </a:r>
              <a:endParaRPr lang="en-US" b="1" dirty="0">
                <a:solidFill>
                  <a:srgbClr val="435153"/>
                </a:solidFill>
              </a:endParaRPr>
            </a:p>
          </p:txBody>
        </p:sp>
      </p:grpSp>
      <p:sp>
        <p:nvSpPr>
          <p:cNvPr id="27" name="Right Arrow 26"/>
          <p:cNvSpPr/>
          <p:nvPr/>
        </p:nvSpPr>
        <p:spPr>
          <a:xfrm rot="19328037">
            <a:off x="3548361" y="3108727"/>
            <a:ext cx="1398486" cy="938298"/>
          </a:xfrm>
          <a:prstGeom prst="rightArrow">
            <a:avLst/>
          </a:prstGeom>
          <a:gradFill>
            <a:gsLst>
              <a:gs pos="0">
                <a:srgbClr val="EB3A23"/>
              </a:gs>
              <a:gs pos="100000">
                <a:srgbClr val="F68B1F"/>
              </a:gs>
            </a:gsLst>
            <a:lin ang="0" scaled="1"/>
          </a:gradFill>
          <a:ln w="190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655725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86"/>
          <p:cNvSpPr>
            <a:spLocks noGrp="1"/>
          </p:cNvSpPr>
          <p:nvPr>
            <p:ph type="title"/>
          </p:nvPr>
        </p:nvSpPr>
        <p:spPr/>
        <p:txBody>
          <a:bodyPr/>
          <a:lstStyle/>
          <a:p>
            <a:r>
              <a:rPr lang="en-US" smtClean="0"/>
              <a:t>Cisco VXI Smart Solution Architecture</a:t>
            </a:r>
            <a:br>
              <a:rPr lang="en-US" smtClean="0"/>
            </a:br>
            <a:endParaRPr lang="en-US" dirty="0" smtClean="0"/>
          </a:p>
        </p:txBody>
      </p:sp>
      <p:sp>
        <p:nvSpPr>
          <p:cNvPr id="2052" name="AutoShape 4"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a:solidFill>
                <a:srgbClr val="0096D6"/>
              </a:solidFill>
              <a:latin typeface="Arial"/>
              <a:ea typeface="+mn-ea"/>
              <a:cs typeface="+mn-cs"/>
            </a:endParaRPr>
          </a:p>
        </p:txBody>
      </p:sp>
      <p:sp>
        <p:nvSpPr>
          <p:cNvPr id="2054" name="AutoShape 6"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a:solidFill>
                <a:srgbClr val="0096D6"/>
              </a:solidFill>
              <a:latin typeface="Arial"/>
              <a:ea typeface="+mn-ea"/>
              <a:cs typeface="+mn-cs"/>
            </a:endParaRPr>
          </a:p>
        </p:txBody>
      </p:sp>
      <p:sp>
        <p:nvSpPr>
          <p:cNvPr id="2056" name="AutoShape 8"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a:solidFill>
                <a:srgbClr val="0096D6"/>
              </a:solidFill>
              <a:latin typeface="Arial"/>
              <a:ea typeface="+mn-ea"/>
              <a:cs typeface="+mn-cs"/>
            </a:endParaRPr>
          </a:p>
        </p:txBody>
      </p:sp>
      <p:sp>
        <p:nvSpPr>
          <p:cNvPr id="2058" name="AutoShape 10"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a:solidFill>
                <a:srgbClr val="0096D6"/>
              </a:solidFill>
              <a:latin typeface="Arial"/>
              <a:ea typeface="+mn-ea"/>
              <a:cs typeface="+mn-cs"/>
            </a:endParaRPr>
          </a:p>
        </p:txBody>
      </p:sp>
      <p:sp>
        <p:nvSpPr>
          <p:cNvPr id="143" name="Rectangle 142"/>
          <p:cNvSpPr/>
          <p:nvPr/>
        </p:nvSpPr>
        <p:spPr>
          <a:xfrm>
            <a:off x="5793090" y="4554458"/>
            <a:ext cx="2961690" cy="1117361"/>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noFill/>
            <a:headEnd/>
            <a:tailEnd/>
          </a:ln>
          <a:effectLst/>
          <a:scene3d>
            <a:camera prst="orthographicFront">
              <a:rot lat="0" lon="0" rev="0"/>
            </a:camera>
            <a:lightRig rig="threePt" dir="t">
              <a:rot lat="0" lon="0" rev="1200000"/>
            </a:lightRig>
          </a:scene3d>
          <a:sp3d/>
        </p:spPr>
        <p:txBody>
          <a:bodyPr wrap="none" lIns="73025" tIns="36511" rIns="73025" bIns="36511" anchor="ctr" anchorCtr="0"/>
          <a:lstStyle/>
          <a:p>
            <a:pPr algn="ctr" fontAlgn="base">
              <a:lnSpc>
                <a:spcPct val="95000"/>
              </a:lnSpc>
              <a:spcBef>
                <a:spcPct val="0"/>
              </a:spcBef>
              <a:spcAft>
                <a:spcPct val="0"/>
              </a:spcAft>
            </a:pPr>
            <a:endParaRPr lang="en-US" sz="1200" kern="0" dirty="0">
              <a:solidFill>
                <a:srgbClr val="FFFFFF"/>
              </a:solidFill>
              <a:effectLst>
                <a:outerShdw blurRad="38100" dist="38100" dir="2700000" algn="tl">
                  <a:srgbClr val="000000">
                    <a:alpha val="43137"/>
                  </a:srgbClr>
                </a:outerShdw>
              </a:effectLst>
              <a:latin typeface="Arial"/>
            </a:endParaRPr>
          </a:p>
        </p:txBody>
      </p:sp>
      <p:sp>
        <p:nvSpPr>
          <p:cNvPr id="152" name="Rectangle 151"/>
          <p:cNvSpPr/>
          <p:nvPr/>
        </p:nvSpPr>
        <p:spPr>
          <a:xfrm>
            <a:off x="395002" y="5234791"/>
            <a:ext cx="2933816" cy="437028"/>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noFill/>
            <a:headEnd/>
            <a:tailEnd/>
          </a:ln>
          <a:effectLst/>
          <a:scene3d>
            <a:camera prst="orthographicFront">
              <a:rot lat="0" lon="0" rev="0"/>
            </a:camera>
            <a:lightRig rig="threePt" dir="t">
              <a:rot lat="0" lon="0" rev="1200000"/>
            </a:lightRig>
          </a:scene3d>
          <a:sp3d/>
        </p:spPr>
        <p:txBody>
          <a:bodyPr wrap="none" lIns="73025" tIns="36511" rIns="73025" bIns="36511" anchor="ctr" anchorCtr="0"/>
          <a:lstStyle/>
          <a:p>
            <a:pPr marL="0" marR="0" lvl="0" indent="0" algn="ctr" defTabSz="914400" eaLnBrk="1" fontAlgn="base" latinLnBrk="0" hangingPunct="1">
              <a:lnSpc>
                <a:spcPct val="95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72" name="Rectangle 171"/>
          <p:cNvSpPr/>
          <p:nvPr/>
        </p:nvSpPr>
        <p:spPr>
          <a:xfrm>
            <a:off x="404527" y="2803470"/>
            <a:ext cx="2933816" cy="471176"/>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noFill/>
            <a:headEnd/>
            <a:tailEnd/>
          </a:ln>
          <a:effectLst/>
          <a:scene3d>
            <a:camera prst="orthographicFront">
              <a:rot lat="0" lon="0" rev="0"/>
            </a:camera>
            <a:lightRig rig="threePt" dir="t">
              <a:rot lat="0" lon="0" rev="1200000"/>
            </a:lightRig>
          </a:scene3d>
          <a:sp3d/>
        </p:spPr>
        <p:txBody>
          <a:bodyPr wrap="none" lIns="73025" tIns="36511" rIns="73025" bIns="36511" anchor="ctr" anchorCtr="0"/>
          <a:lstStyle/>
          <a:p>
            <a:pPr marL="0" marR="0" lvl="0" indent="0" algn="ctr" defTabSz="914400" eaLnBrk="1" fontAlgn="base" latinLnBrk="0" hangingPunct="1">
              <a:lnSpc>
                <a:spcPct val="95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78" name="Rectangle 177"/>
          <p:cNvSpPr/>
          <p:nvPr/>
        </p:nvSpPr>
        <p:spPr>
          <a:xfrm>
            <a:off x="404527" y="3274646"/>
            <a:ext cx="2933816" cy="1963557"/>
          </a:xfrm>
          <a:prstGeom prst="rect">
            <a:avLst/>
          </a:prstGeom>
          <a:gradFill flip="none" rotWithShape="1">
            <a:gsLst>
              <a:gs pos="0">
                <a:srgbClr val="08ACF6">
                  <a:lumMod val="50000"/>
                </a:srgbClr>
              </a:gs>
              <a:gs pos="100000">
                <a:srgbClr val="08ACF6"/>
              </a:gs>
            </a:gsLst>
            <a:lin ang="13500000" scaled="1"/>
            <a:tileRect/>
          </a:gradFill>
          <a:ln w="19050" cap="flat" cmpd="sng" algn="ctr">
            <a:solidFill>
              <a:srgbClr val="F68B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sp>
        <p:nvSpPr>
          <p:cNvPr id="179" name="Rectangle 178"/>
          <p:cNvSpPr/>
          <p:nvPr/>
        </p:nvSpPr>
        <p:spPr>
          <a:xfrm>
            <a:off x="404527" y="1545295"/>
            <a:ext cx="2933816" cy="741726"/>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noFill/>
            <a:headEnd/>
            <a:tailEnd/>
          </a:ln>
          <a:effectLst/>
          <a:scene3d>
            <a:camera prst="orthographicFront">
              <a:rot lat="0" lon="0" rev="0"/>
            </a:camera>
            <a:lightRig rig="threePt" dir="t">
              <a:rot lat="0" lon="0" rev="1200000"/>
            </a:lightRig>
          </a:scene3d>
          <a:sp3d/>
        </p:spPr>
        <p:txBody>
          <a:bodyPr wrap="none" lIns="73025" tIns="36511" rIns="73025" bIns="36511" anchor="ctr" anchorCtr="0"/>
          <a:lstStyle/>
          <a:p>
            <a:pPr marL="0" marR="0" lvl="0" indent="0" algn="ctr" defTabSz="914400" eaLnBrk="1" fontAlgn="base" latinLnBrk="0" hangingPunct="1">
              <a:lnSpc>
                <a:spcPct val="95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80" name="TextBox 179"/>
          <p:cNvSpPr txBox="1"/>
          <p:nvPr/>
        </p:nvSpPr>
        <p:spPr>
          <a:xfrm>
            <a:off x="330741" y="1239828"/>
            <a:ext cx="3081392" cy="233910"/>
          </a:xfrm>
          <a:prstGeom prst="rect">
            <a:avLst/>
          </a:prstGeom>
          <a:noFill/>
          <a:ln w="9525">
            <a:noFill/>
            <a:miter lim="800000"/>
            <a:headEnd/>
            <a:tailEnd/>
          </a:ln>
        </p:spPr>
        <p:txBody>
          <a:bodyPr wrap="square" lIns="0" tIns="0" rIns="0" bIns="0">
            <a:spAutoFit/>
          </a:bodyPr>
          <a:lstStyle/>
          <a:p>
            <a:pPr marL="0" marR="0" lvl="0" indent="0" algn="ctr" defTabSz="814388" eaLnBrk="0" fontAlgn="auto" latinLnBrk="0" hangingPunct="0">
              <a:lnSpc>
                <a:spcPct val="95000"/>
              </a:lnSpc>
              <a:spcBef>
                <a:spcPct val="50000"/>
              </a:spcBef>
              <a:spcAft>
                <a:spcPts val="0"/>
              </a:spcAft>
              <a:buClr>
                <a:srgbClr val="FFFFFF"/>
              </a:buClr>
              <a:buSzPct val="100000"/>
              <a:buFontTx/>
              <a:buNone/>
              <a:tabLst/>
              <a:defRPr/>
            </a:pPr>
            <a:r>
              <a:rPr kumimoji="0" lang="en-US" sz="1600" b="1" i="0" u="none" strike="noStrike" kern="0" cap="none" spc="0" normalizeH="0" baseline="0" noProof="0" dirty="0" smtClean="0">
                <a:ln>
                  <a:noFill/>
                </a:ln>
                <a:solidFill>
                  <a:srgbClr val="435153"/>
                </a:solidFill>
                <a:uLnTx/>
                <a:uFillTx/>
              </a:rPr>
              <a:t>Virtualized Data Center</a:t>
            </a:r>
            <a:endParaRPr kumimoji="0" lang="en-US" sz="1600" b="1" i="0" u="none" strike="noStrike" kern="0" cap="none" spc="0" normalizeH="0" baseline="0" noProof="0" dirty="0">
              <a:ln>
                <a:noFill/>
              </a:ln>
              <a:solidFill>
                <a:srgbClr val="435153"/>
              </a:solidFill>
              <a:uLnTx/>
              <a:uFillTx/>
            </a:endParaRPr>
          </a:p>
        </p:txBody>
      </p:sp>
      <p:sp>
        <p:nvSpPr>
          <p:cNvPr id="181" name="TextBox 180"/>
          <p:cNvSpPr txBox="1"/>
          <p:nvPr/>
        </p:nvSpPr>
        <p:spPr>
          <a:xfrm>
            <a:off x="5793090" y="1257712"/>
            <a:ext cx="3081392" cy="233910"/>
          </a:xfrm>
          <a:prstGeom prst="rect">
            <a:avLst/>
          </a:prstGeom>
          <a:noFill/>
          <a:ln w="9525">
            <a:noFill/>
            <a:miter lim="800000"/>
            <a:headEnd/>
            <a:tailEnd/>
          </a:ln>
        </p:spPr>
        <p:txBody>
          <a:bodyPr wrap="square" lIns="0" tIns="0" rIns="0" bIns="0">
            <a:spAutoFit/>
          </a:bodyPr>
          <a:lstStyle/>
          <a:p>
            <a:pPr marL="0" marR="0" lvl="0" indent="0" algn="ctr" defTabSz="814388" eaLnBrk="0" fontAlgn="auto" latinLnBrk="0" hangingPunct="0">
              <a:lnSpc>
                <a:spcPct val="95000"/>
              </a:lnSpc>
              <a:spcBef>
                <a:spcPct val="50000"/>
              </a:spcBef>
              <a:spcAft>
                <a:spcPts val="0"/>
              </a:spcAft>
              <a:buClr>
                <a:srgbClr val="FFFFFF"/>
              </a:buClr>
              <a:buSzPct val="100000"/>
              <a:buFontTx/>
              <a:buNone/>
              <a:tabLst/>
              <a:defRPr/>
            </a:pPr>
            <a:r>
              <a:rPr kumimoji="0" lang="en-US" sz="1600" b="1" i="0" u="none" strike="noStrike" kern="0" cap="none" spc="0" normalizeH="0" baseline="0" noProof="0" dirty="0" smtClean="0">
                <a:ln>
                  <a:noFill/>
                </a:ln>
                <a:solidFill>
                  <a:srgbClr val="435153"/>
                </a:solidFill>
                <a:uLnTx/>
                <a:uFillTx/>
              </a:rPr>
              <a:t>Collaborative Workspace</a:t>
            </a:r>
            <a:endParaRPr kumimoji="0" lang="en-US" sz="1600" b="1" i="0" u="none" strike="noStrike" kern="0" cap="none" spc="0" normalizeH="0" baseline="0" noProof="0" dirty="0">
              <a:ln>
                <a:noFill/>
              </a:ln>
              <a:solidFill>
                <a:srgbClr val="435153"/>
              </a:solidFill>
              <a:uLnTx/>
              <a:uFillTx/>
            </a:endParaRPr>
          </a:p>
        </p:txBody>
      </p:sp>
      <p:sp>
        <p:nvSpPr>
          <p:cNvPr id="186" name="TextBox 185"/>
          <p:cNvSpPr txBox="1"/>
          <p:nvPr/>
        </p:nvSpPr>
        <p:spPr>
          <a:xfrm>
            <a:off x="3140645" y="1233951"/>
            <a:ext cx="2943950" cy="233910"/>
          </a:xfrm>
          <a:prstGeom prst="rect">
            <a:avLst/>
          </a:prstGeom>
          <a:noFill/>
          <a:ln w="9525">
            <a:noFill/>
            <a:miter lim="800000"/>
            <a:headEnd/>
            <a:tailEnd/>
          </a:ln>
        </p:spPr>
        <p:txBody>
          <a:bodyPr wrap="square" lIns="0" tIns="0" rIns="0" bIns="0">
            <a:spAutoFit/>
          </a:bodyPr>
          <a:lstStyle/>
          <a:p>
            <a:pPr marL="0" marR="0" lvl="0" indent="0" algn="ctr" defTabSz="814388" eaLnBrk="0" fontAlgn="auto" latinLnBrk="0" hangingPunct="0">
              <a:lnSpc>
                <a:spcPct val="95000"/>
              </a:lnSpc>
              <a:spcBef>
                <a:spcPct val="50000"/>
              </a:spcBef>
              <a:spcAft>
                <a:spcPts val="0"/>
              </a:spcAft>
              <a:buClr>
                <a:srgbClr val="FFFFFF"/>
              </a:buClr>
              <a:buSzPct val="100000"/>
              <a:buFontTx/>
              <a:buNone/>
              <a:tabLst/>
              <a:defRPr/>
            </a:pPr>
            <a:r>
              <a:rPr kumimoji="0" lang="en-US" sz="1600" b="1" i="0" u="none" strike="noStrike" kern="0" cap="none" spc="0" normalizeH="0" baseline="0" noProof="0" dirty="0">
                <a:ln>
                  <a:noFill/>
                </a:ln>
                <a:solidFill>
                  <a:srgbClr val="435153"/>
                </a:solidFill>
                <a:uLnTx/>
                <a:uFillTx/>
              </a:rPr>
              <a:t>Borderless Network</a:t>
            </a:r>
          </a:p>
        </p:txBody>
      </p:sp>
      <p:sp>
        <p:nvSpPr>
          <p:cNvPr id="200" name="Rounded Rectangle 33"/>
          <p:cNvSpPr>
            <a:spLocks noChangeArrowheads="1"/>
          </p:cNvSpPr>
          <p:nvPr/>
        </p:nvSpPr>
        <p:spPr bwMode="auto">
          <a:xfrm>
            <a:off x="2682091" y="1818774"/>
            <a:ext cx="582122" cy="338122"/>
          </a:xfrm>
          <a:prstGeom prst="rect">
            <a:avLst/>
          </a:prstGeom>
          <a:noFill/>
          <a:ln w="12700" algn="ctr">
            <a:noFill/>
            <a:round/>
            <a:headEnd/>
            <a:tailEnd/>
          </a:ln>
          <a:effectLst>
            <a:outerShdw blurRad="63500" sx="102000" sy="102000" algn="ctr"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rPr>
              <a:t>MS</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rPr>
              <a:t> </a:t>
            </a:r>
            <a:r>
              <a:rPr kumimoji="0" lang="en-US" sz="1000" b="0" i="0" u="none" strike="noStrike" kern="0" cap="none" spc="0" normalizeH="0" baseline="0" noProof="0" dirty="0">
                <a:ln>
                  <a:noFill/>
                </a:ln>
                <a:solidFill>
                  <a:srgbClr val="FFFFFF"/>
                </a:solidFill>
                <a:effectLst/>
                <a:uLnTx/>
                <a:uFillTx/>
              </a:rPr>
              <a:t>Office</a:t>
            </a:r>
          </a:p>
        </p:txBody>
      </p:sp>
      <p:sp>
        <p:nvSpPr>
          <p:cNvPr id="202" name="TextBox 201"/>
          <p:cNvSpPr txBox="1"/>
          <p:nvPr/>
        </p:nvSpPr>
        <p:spPr>
          <a:xfrm>
            <a:off x="855421" y="1566704"/>
            <a:ext cx="2012089" cy="246221"/>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APPLICATIONS/DESKTOP OS</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04" name="Rounded Rectangle 33"/>
          <p:cNvSpPr>
            <a:spLocks noChangeArrowheads="1"/>
          </p:cNvSpPr>
          <p:nvPr/>
        </p:nvSpPr>
        <p:spPr bwMode="auto">
          <a:xfrm>
            <a:off x="491738" y="1787253"/>
            <a:ext cx="2054367" cy="405108"/>
          </a:xfrm>
          <a:prstGeom prst="rect">
            <a:avLst/>
          </a:prstGeom>
          <a:gradFill flip="none" rotWithShape="1">
            <a:gsLst>
              <a:gs pos="0">
                <a:srgbClr val="08ACF6">
                  <a:lumMod val="50000"/>
                </a:srgbClr>
              </a:gs>
              <a:gs pos="100000">
                <a:srgbClr val="08ACF6"/>
              </a:gs>
            </a:gsLst>
            <a:lin ang="13500000" scaled="1"/>
            <a:tileRect/>
          </a:gradFill>
          <a:ln w="19050" cap="flat" cmpd="sng" algn="ctr">
            <a:solidFill>
              <a:srgbClr val="F68B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207" name="TextBox 206"/>
          <p:cNvSpPr txBox="1"/>
          <p:nvPr/>
        </p:nvSpPr>
        <p:spPr>
          <a:xfrm>
            <a:off x="1349948" y="2825639"/>
            <a:ext cx="1023036" cy="246221"/>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HYPERVISOR</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pic>
        <p:nvPicPr>
          <p:cNvPr id="209" name="Picture 208" descr="microsoft-wt.png"/>
          <p:cNvPicPr>
            <a:picLocks noChangeAspect="1"/>
          </p:cNvPicPr>
          <p:nvPr/>
        </p:nvPicPr>
        <p:blipFill>
          <a:blip r:embed="rId3" cstate="print"/>
          <a:stretch>
            <a:fillRect/>
          </a:stretch>
        </p:blipFill>
        <p:spPr>
          <a:xfrm>
            <a:off x="2632917" y="3085672"/>
            <a:ext cx="525265" cy="104057"/>
          </a:xfrm>
          <a:prstGeom prst="rect">
            <a:avLst/>
          </a:prstGeom>
          <a:effectLst>
            <a:outerShdw blurRad="63500" sx="102000" sy="102000" algn="ctr" rotWithShape="0">
              <a:prstClr val="black">
                <a:alpha val="40000"/>
              </a:prstClr>
            </a:outerShdw>
          </a:effectLst>
        </p:spPr>
      </p:pic>
      <p:pic>
        <p:nvPicPr>
          <p:cNvPr id="210" name="Picture 209" descr="citrix-wt.png"/>
          <p:cNvPicPr>
            <a:picLocks noChangeAspect="1"/>
          </p:cNvPicPr>
          <p:nvPr/>
        </p:nvPicPr>
        <p:blipFill>
          <a:blip r:embed="rId4" cstate="print"/>
          <a:stretch>
            <a:fillRect/>
          </a:stretch>
        </p:blipFill>
        <p:spPr>
          <a:xfrm>
            <a:off x="619554" y="3063390"/>
            <a:ext cx="385343" cy="154485"/>
          </a:xfrm>
          <a:prstGeom prst="rect">
            <a:avLst/>
          </a:prstGeom>
          <a:effectLst>
            <a:outerShdw blurRad="63500" sx="102000" sy="102000" algn="ctr" rotWithShape="0">
              <a:prstClr val="black">
                <a:alpha val="40000"/>
              </a:prstClr>
            </a:outerShdw>
          </a:effectLst>
        </p:spPr>
      </p:pic>
      <p:pic>
        <p:nvPicPr>
          <p:cNvPr id="211" name="Picture 210" descr="vmware-wt.png"/>
          <p:cNvPicPr>
            <a:picLocks noChangeAspect="1"/>
          </p:cNvPicPr>
          <p:nvPr/>
        </p:nvPicPr>
        <p:blipFill>
          <a:blip r:embed="rId5" cstate="print"/>
          <a:stretch>
            <a:fillRect/>
          </a:stretch>
        </p:blipFill>
        <p:spPr>
          <a:xfrm>
            <a:off x="1553585" y="3087391"/>
            <a:ext cx="525265" cy="100168"/>
          </a:xfrm>
          <a:prstGeom prst="rect">
            <a:avLst/>
          </a:prstGeom>
          <a:effectLst>
            <a:outerShdw blurRad="63500" sx="102000" sy="102000" algn="ctr" rotWithShape="0">
              <a:prstClr val="black">
                <a:alpha val="40000"/>
              </a:prstClr>
            </a:outerShdw>
          </a:effectLst>
        </p:spPr>
      </p:pic>
      <p:sp>
        <p:nvSpPr>
          <p:cNvPr id="216" name="Rectangle 215"/>
          <p:cNvSpPr/>
          <p:nvPr/>
        </p:nvSpPr>
        <p:spPr>
          <a:xfrm>
            <a:off x="404527" y="2267150"/>
            <a:ext cx="2933816" cy="527925"/>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w="12700">
            <a:noFill/>
            <a:headEnd/>
            <a:tailEnd/>
          </a:ln>
          <a:effectLst/>
          <a:scene3d>
            <a:camera prst="orthographicFront">
              <a:rot lat="0" lon="0" rev="0"/>
            </a:camera>
            <a:lightRig rig="threePt" dir="t">
              <a:rot lat="0" lon="0" rev="1200000"/>
            </a:lightRig>
          </a:scene3d>
          <a:sp3d/>
        </p:spPr>
        <p:txBody>
          <a:bodyPr wrap="none" lIns="73025" tIns="36511" rIns="73025" bIns="36511" anchor="ctr" anchorCtr="0"/>
          <a:lstStyle/>
          <a:p>
            <a:pPr marL="0" marR="0" lvl="0" indent="0" algn="ctr" defTabSz="914400" eaLnBrk="1" fontAlgn="base" latinLnBrk="0" hangingPunct="1">
              <a:lnSpc>
                <a:spcPct val="95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22" name="TextBox 221"/>
          <p:cNvSpPr txBox="1"/>
          <p:nvPr/>
        </p:nvSpPr>
        <p:spPr>
          <a:xfrm>
            <a:off x="522798" y="2310675"/>
            <a:ext cx="2677336" cy="246221"/>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DESKTOP VIRTUALIZATION SOFTWARE</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23" name="Rounded Rectangle 222"/>
          <p:cNvSpPr/>
          <p:nvPr/>
        </p:nvSpPr>
        <p:spPr>
          <a:xfrm>
            <a:off x="1148500" y="3300331"/>
            <a:ext cx="1240606" cy="1720843"/>
          </a:xfrm>
          <a:prstGeom prst="roundRect">
            <a:avLst>
              <a:gd name="adj" fmla="val 0"/>
            </a:avLst>
          </a:prstGeom>
          <a:solidFill>
            <a:schemeClr val="accent1">
              <a:lumMod val="50000"/>
              <a:alpha val="25000"/>
            </a:schemeClr>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grpSp>
        <p:nvGrpSpPr>
          <p:cNvPr id="226" name="Group 225"/>
          <p:cNvGrpSpPr/>
          <p:nvPr/>
        </p:nvGrpSpPr>
        <p:grpSpPr>
          <a:xfrm>
            <a:off x="1097294" y="4382083"/>
            <a:ext cx="761330" cy="560764"/>
            <a:chOff x="498257" y="4577266"/>
            <a:chExt cx="761330" cy="560764"/>
          </a:xfrm>
        </p:grpSpPr>
        <p:sp>
          <p:nvSpPr>
            <p:cNvPr id="232" name="Text Box 46"/>
            <p:cNvSpPr txBox="1">
              <a:spLocks noChangeArrowheads="1"/>
            </p:cNvSpPr>
            <p:nvPr/>
          </p:nvSpPr>
          <p:spPr bwMode="auto">
            <a:xfrm>
              <a:off x="498257" y="4577266"/>
              <a:ext cx="761330" cy="387623"/>
            </a:xfrm>
            <a:prstGeom prst="rect">
              <a:avLst/>
            </a:prstGeom>
            <a:noFill/>
            <a:ln w="9525">
              <a:noFill/>
              <a:miter lim="800000"/>
              <a:headEnd/>
              <a:tailEnd/>
            </a:ln>
          </p:spPr>
          <p:txBody>
            <a:bodyPr wrap="square" lIns="82124" tIns="41061" rIns="82124" bIns="41061">
              <a:prstTxWarp prst="textNoShape">
                <a:avLst/>
              </a:prstTxWarp>
              <a:spAutoFit/>
            </a:body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Security </a:t>
              </a:r>
              <a:r>
                <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Gateway</a:t>
              </a:r>
            </a:p>
          </p:txBody>
        </p:sp>
        <p:sp>
          <p:nvSpPr>
            <p:cNvPr id="233" name="Rectangle 126"/>
            <p:cNvSpPr/>
            <p:nvPr/>
          </p:nvSpPr>
          <p:spPr>
            <a:xfrm>
              <a:off x="738108" y="4960712"/>
              <a:ext cx="298103" cy="177318"/>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rgbClr val="FFFFFF"/>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grpSp>
      <p:sp>
        <p:nvSpPr>
          <p:cNvPr id="234" name="Text Box 46"/>
          <p:cNvSpPr txBox="1">
            <a:spLocks noChangeArrowheads="1"/>
          </p:cNvSpPr>
          <p:nvPr/>
        </p:nvSpPr>
        <p:spPr bwMode="auto">
          <a:xfrm>
            <a:off x="1709006" y="3314036"/>
            <a:ext cx="729753"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vWAAS</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nvGrpSpPr>
          <p:cNvPr id="235" name="Group 234"/>
          <p:cNvGrpSpPr/>
          <p:nvPr/>
        </p:nvGrpSpPr>
        <p:grpSpPr>
          <a:xfrm>
            <a:off x="1899242" y="3530917"/>
            <a:ext cx="359216" cy="207934"/>
            <a:chOff x="829419" y="2682350"/>
            <a:chExt cx="702035" cy="360351"/>
          </a:xfrm>
          <a:solidFill>
            <a:srgbClr val="FFFFFF"/>
          </a:solidFill>
          <a:effectLst/>
        </p:grpSpPr>
        <p:sp>
          <p:nvSpPr>
            <p:cNvPr id="236" name="Freeform 207"/>
            <p:cNvSpPr>
              <a:spLocks/>
            </p:cNvSpPr>
            <p:nvPr/>
          </p:nvSpPr>
          <p:spPr bwMode="auto">
            <a:xfrm>
              <a:off x="1146042" y="2714026"/>
              <a:ext cx="174940" cy="297659"/>
            </a:xfrm>
            <a:custGeom>
              <a:avLst/>
              <a:gdLst>
                <a:gd name="T0" fmla="*/ 0 w 477"/>
                <a:gd name="T1" fmla="*/ 0 h 361"/>
                <a:gd name="T2" fmla="*/ 0 w 477"/>
                <a:gd name="T3" fmla="*/ 361 h 361"/>
                <a:gd name="T4" fmla="*/ 477 w 477"/>
                <a:gd name="T5" fmla="*/ 182 h 361"/>
                <a:gd name="T6" fmla="*/ 0 w 477"/>
                <a:gd name="T7" fmla="*/ 0 h 361"/>
                <a:gd name="T8" fmla="*/ 0 w 477"/>
                <a:gd name="T9" fmla="*/ 0 h 361"/>
              </a:gdLst>
              <a:ahLst/>
              <a:cxnLst>
                <a:cxn ang="0">
                  <a:pos x="T0" y="T1"/>
                </a:cxn>
                <a:cxn ang="0">
                  <a:pos x="T2" y="T3"/>
                </a:cxn>
                <a:cxn ang="0">
                  <a:pos x="T4" y="T5"/>
                </a:cxn>
                <a:cxn ang="0">
                  <a:pos x="T6" y="T7"/>
                </a:cxn>
                <a:cxn ang="0">
                  <a:pos x="T8" y="T9"/>
                </a:cxn>
              </a:cxnLst>
              <a:rect l="0" t="0" r="r" b="b"/>
              <a:pathLst>
                <a:path w="477" h="361">
                  <a:moveTo>
                    <a:pt x="0" y="0"/>
                  </a:moveTo>
                  <a:lnTo>
                    <a:pt x="0" y="361"/>
                  </a:lnTo>
                  <a:lnTo>
                    <a:pt x="477" y="182"/>
                  </a:lnTo>
                  <a:lnTo>
                    <a:pt x="0" y="0"/>
                  </a:lnTo>
                  <a:lnTo>
                    <a:pt x="0" y="0"/>
                  </a:lnTo>
                  <a:close/>
                </a:path>
              </a:pathLst>
            </a:custGeom>
            <a:grpFill/>
            <a:ln w="12"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37" name="Left-Right Arrow 236"/>
            <p:cNvSpPr/>
            <p:nvPr/>
          </p:nvSpPr>
          <p:spPr>
            <a:xfrm>
              <a:off x="1330121" y="2811657"/>
              <a:ext cx="201333" cy="108659"/>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238" name="Left-Right Arrow 237"/>
            <p:cNvSpPr/>
            <p:nvPr/>
          </p:nvSpPr>
          <p:spPr>
            <a:xfrm rot="1031538">
              <a:off x="829606" y="2682350"/>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239" name="Left-Right Arrow 238"/>
            <p:cNvSpPr/>
            <p:nvPr/>
          </p:nvSpPr>
          <p:spPr>
            <a:xfrm>
              <a:off x="829419" y="2818538"/>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240" name="Left-Right Arrow 239"/>
            <p:cNvSpPr/>
            <p:nvPr/>
          </p:nvSpPr>
          <p:spPr>
            <a:xfrm rot="20568462" flipV="1">
              <a:off x="832348" y="2964057"/>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grpSp>
      <p:sp>
        <p:nvSpPr>
          <p:cNvPr id="241" name="TextBox 149"/>
          <p:cNvSpPr txBox="1">
            <a:spLocks noChangeArrowheads="1"/>
          </p:cNvSpPr>
          <p:nvPr/>
        </p:nvSpPr>
        <p:spPr bwMode="auto">
          <a:xfrm>
            <a:off x="1434806" y="4980746"/>
            <a:ext cx="1452213"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smtClean="0">
                <a:solidFill>
                  <a:schemeClr val="bg1"/>
                </a:solidFill>
                <a:effectLst>
                  <a:outerShdw blurRad="38100" dist="38100" dir="2700000" algn="tl">
                    <a:srgbClr val="000000">
                      <a:alpha val="43137"/>
                    </a:srgbClr>
                  </a:outerShdw>
                </a:effectLst>
                <a:ea typeface="ＭＳ Ｐゴシック" charset="-128"/>
              </a:rPr>
              <a:t>Cloud Compute</a:t>
            </a:r>
            <a:endParaRPr lang="en-US" sz="1200" b="1" dirty="0">
              <a:solidFill>
                <a:schemeClr val="bg1"/>
              </a:solidFill>
              <a:effectLst>
                <a:outerShdw blurRad="38100" dist="38100" dir="2700000" algn="tl">
                  <a:srgbClr val="000000">
                    <a:alpha val="43137"/>
                  </a:srgbClr>
                </a:outerShdw>
              </a:effectLst>
              <a:ea typeface="ＭＳ Ｐゴシック" charset="-128"/>
            </a:endParaRPr>
          </a:p>
        </p:txBody>
      </p:sp>
      <p:grpSp>
        <p:nvGrpSpPr>
          <p:cNvPr id="243" name="Group 242"/>
          <p:cNvGrpSpPr/>
          <p:nvPr/>
        </p:nvGrpSpPr>
        <p:grpSpPr>
          <a:xfrm>
            <a:off x="1266580" y="3535260"/>
            <a:ext cx="422757" cy="225858"/>
            <a:chOff x="4249415" y="4436254"/>
            <a:chExt cx="1514848" cy="568942"/>
          </a:xfrm>
          <a:solidFill>
            <a:srgbClr val="FFFFFF"/>
          </a:solidFill>
          <a:effectLst>
            <a:outerShdw blurRad="50800" dist="38100" dir="8100000" algn="tr" rotWithShape="0">
              <a:prstClr val="black">
                <a:alpha val="40000"/>
              </a:prstClr>
            </a:outerShdw>
          </a:effectLst>
        </p:grpSpPr>
        <p:sp>
          <p:nvSpPr>
            <p:cNvPr id="245" name="Rectangle 135"/>
            <p:cNvSpPr>
              <a:spLocks noChangeArrowheads="1"/>
            </p:cNvSpPr>
            <p:nvPr/>
          </p:nvSpPr>
          <p:spPr bwMode="auto">
            <a:xfrm>
              <a:off x="4583035" y="4752221"/>
              <a:ext cx="861445" cy="252975"/>
            </a:xfrm>
            <a:prstGeom prst="rect">
              <a:avLst/>
            </a:prstGeom>
            <a:grpFill/>
            <a:ln w="6">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grpSp>
          <p:nvGrpSpPr>
            <p:cNvPr id="246" name="Group 245"/>
            <p:cNvGrpSpPr/>
            <p:nvPr/>
          </p:nvGrpSpPr>
          <p:grpSpPr>
            <a:xfrm>
              <a:off x="4563553" y="4436254"/>
              <a:ext cx="883713" cy="290300"/>
              <a:chOff x="4591841" y="4866769"/>
              <a:chExt cx="883713" cy="290300"/>
            </a:xfrm>
            <a:grpFill/>
          </p:grpSpPr>
          <p:sp>
            <p:nvSpPr>
              <p:cNvPr id="251" name="Freeform 135"/>
              <p:cNvSpPr>
                <a:spLocks/>
              </p:cNvSpPr>
              <p:nvPr/>
            </p:nvSpPr>
            <p:spPr bwMode="auto">
              <a:xfrm>
                <a:off x="4591841" y="4866769"/>
                <a:ext cx="883713" cy="216871"/>
              </a:xfrm>
              <a:custGeom>
                <a:avLst/>
                <a:gdLst>
                  <a:gd name="T0" fmla="*/ 3420 w 3594"/>
                  <a:gd name="T1" fmla="*/ 322 h 882"/>
                  <a:gd name="T2" fmla="*/ 3512 w 3594"/>
                  <a:gd name="T3" fmla="*/ 524 h 882"/>
                  <a:gd name="T4" fmla="*/ 3578 w 3594"/>
                  <a:gd name="T5" fmla="*/ 746 h 882"/>
                  <a:gd name="T6" fmla="*/ 3508 w 3594"/>
                  <a:gd name="T7" fmla="*/ 840 h 882"/>
                  <a:gd name="T8" fmla="*/ 3260 w 3594"/>
                  <a:gd name="T9" fmla="*/ 858 h 882"/>
                  <a:gd name="T10" fmla="*/ 3118 w 3594"/>
                  <a:gd name="T11" fmla="*/ 850 h 882"/>
                  <a:gd name="T12" fmla="*/ 2900 w 3594"/>
                  <a:gd name="T13" fmla="*/ 804 h 882"/>
                  <a:gd name="T14" fmla="*/ 2674 w 3594"/>
                  <a:gd name="T15" fmla="*/ 718 h 882"/>
                  <a:gd name="T16" fmla="*/ 2672 w 3594"/>
                  <a:gd name="T17" fmla="*/ 662 h 882"/>
                  <a:gd name="T18" fmla="*/ 2660 w 3594"/>
                  <a:gd name="T19" fmla="*/ 616 h 882"/>
                  <a:gd name="T20" fmla="*/ 2632 w 3594"/>
                  <a:gd name="T21" fmla="*/ 574 h 882"/>
                  <a:gd name="T22" fmla="*/ 2590 w 3594"/>
                  <a:gd name="T23" fmla="*/ 536 h 882"/>
                  <a:gd name="T24" fmla="*/ 2508 w 3594"/>
                  <a:gd name="T25" fmla="*/ 494 h 882"/>
                  <a:gd name="T26" fmla="*/ 2336 w 3594"/>
                  <a:gd name="T27" fmla="*/ 446 h 882"/>
                  <a:gd name="T28" fmla="*/ 2104 w 3594"/>
                  <a:gd name="T29" fmla="*/ 416 h 882"/>
                  <a:gd name="T30" fmla="*/ 1812 w 3594"/>
                  <a:gd name="T31" fmla="*/ 408 h 882"/>
                  <a:gd name="T32" fmla="*/ 1602 w 3594"/>
                  <a:gd name="T33" fmla="*/ 412 h 882"/>
                  <a:gd name="T34" fmla="*/ 1342 w 3594"/>
                  <a:gd name="T35" fmla="*/ 434 h 882"/>
                  <a:gd name="T36" fmla="*/ 1144 w 3594"/>
                  <a:gd name="T37" fmla="*/ 476 h 882"/>
                  <a:gd name="T38" fmla="*/ 1026 w 3594"/>
                  <a:gd name="T39" fmla="*/ 524 h 882"/>
                  <a:gd name="T40" fmla="*/ 976 w 3594"/>
                  <a:gd name="T41" fmla="*/ 560 h 882"/>
                  <a:gd name="T42" fmla="*/ 942 w 3594"/>
                  <a:gd name="T43" fmla="*/ 600 h 882"/>
                  <a:gd name="T44" fmla="*/ 924 w 3594"/>
                  <a:gd name="T45" fmla="*/ 646 h 882"/>
                  <a:gd name="T46" fmla="*/ 922 w 3594"/>
                  <a:gd name="T47" fmla="*/ 718 h 882"/>
                  <a:gd name="T48" fmla="*/ 774 w 3594"/>
                  <a:gd name="T49" fmla="*/ 790 h 882"/>
                  <a:gd name="T50" fmla="*/ 626 w 3594"/>
                  <a:gd name="T51" fmla="*/ 842 h 882"/>
                  <a:gd name="T52" fmla="*/ 518 w 3594"/>
                  <a:gd name="T53" fmla="*/ 866 h 882"/>
                  <a:gd name="T54" fmla="*/ 408 w 3594"/>
                  <a:gd name="T55" fmla="*/ 880 h 882"/>
                  <a:gd name="T56" fmla="*/ 336 w 3594"/>
                  <a:gd name="T57" fmla="*/ 882 h 882"/>
                  <a:gd name="T58" fmla="*/ 210 w 3594"/>
                  <a:gd name="T59" fmla="*/ 874 h 882"/>
                  <a:gd name="T60" fmla="*/ 84 w 3594"/>
                  <a:gd name="T61" fmla="*/ 850 h 882"/>
                  <a:gd name="T62" fmla="*/ 0 w 3594"/>
                  <a:gd name="T63" fmla="*/ 826 h 882"/>
                  <a:gd name="T64" fmla="*/ 54 w 3594"/>
                  <a:gd name="T65" fmla="*/ 606 h 882"/>
                  <a:gd name="T66" fmla="*/ 138 w 3594"/>
                  <a:gd name="T67" fmla="*/ 396 h 882"/>
                  <a:gd name="T68" fmla="*/ 212 w 3594"/>
                  <a:gd name="T69" fmla="*/ 260 h 882"/>
                  <a:gd name="T70" fmla="*/ 488 w 3594"/>
                  <a:gd name="T71" fmla="*/ 170 h 882"/>
                  <a:gd name="T72" fmla="*/ 774 w 3594"/>
                  <a:gd name="T73" fmla="*/ 100 h 882"/>
                  <a:gd name="T74" fmla="*/ 968 w 3594"/>
                  <a:gd name="T75" fmla="*/ 64 h 882"/>
                  <a:gd name="T76" fmla="*/ 1268 w 3594"/>
                  <a:gd name="T77" fmla="*/ 26 h 882"/>
                  <a:gd name="T78" fmla="*/ 1578 w 3594"/>
                  <a:gd name="T79" fmla="*/ 4 h 882"/>
                  <a:gd name="T80" fmla="*/ 1790 w 3594"/>
                  <a:gd name="T81" fmla="*/ 0 h 882"/>
                  <a:gd name="T82" fmla="*/ 2114 w 3594"/>
                  <a:gd name="T83" fmla="*/ 10 h 882"/>
                  <a:gd name="T84" fmla="*/ 2426 w 3594"/>
                  <a:gd name="T85" fmla="*/ 36 h 882"/>
                  <a:gd name="T86" fmla="*/ 2628 w 3594"/>
                  <a:gd name="T87" fmla="*/ 64 h 882"/>
                  <a:gd name="T88" fmla="*/ 2920 w 3594"/>
                  <a:gd name="T89" fmla="*/ 122 h 882"/>
                  <a:gd name="T90" fmla="*/ 3202 w 3594"/>
                  <a:gd name="T91" fmla="*/ 198 h 882"/>
                  <a:gd name="T92" fmla="*/ 3384 w 3594"/>
                  <a:gd name="T93" fmla="*/ 26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94" h="882">
                    <a:moveTo>
                      <a:pt x="3384" y="260"/>
                    </a:moveTo>
                    <a:lnTo>
                      <a:pt x="3384" y="260"/>
                    </a:lnTo>
                    <a:lnTo>
                      <a:pt x="3420" y="322"/>
                    </a:lnTo>
                    <a:lnTo>
                      <a:pt x="3454" y="388"/>
                    </a:lnTo>
                    <a:lnTo>
                      <a:pt x="3484" y="454"/>
                    </a:lnTo>
                    <a:lnTo>
                      <a:pt x="3512" y="524"/>
                    </a:lnTo>
                    <a:lnTo>
                      <a:pt x="3536" y="596"/>
                    </a:lnTo>
                    <a:lnTo>
                      <a:pt x="3558" y="670"/>
                    </a:lnTo>
                    <a:lnTo>
                      <a:pt x="3578" y="746"/>
                    </a:lnTo>
                    <a:lnTo>
                      <a:pt x="3594" y="826"/>
                    </a:lnTo>
                    <a:lnTo>
                      <a:pt x="3594" y="826"/>
                    </a:lnTo>
                    <a:lnTo>
                      <a:pt x="3508" y="840"/>
                    </a:lnTo>
                    <a:lnTo>
                      <a:pt x="3424" y="850"/>
                    </a:lnTo>
                    <a:lnTo>
                      <a:pt x="3342" y="856"/>
                    </a:lnTo>
                    <a:lnTo>
                      <a:pt x="3260" y="858"/>
                    </a:lnTo>
                    <a:lnTo>
                      <a:pt x="3260" y="858"/>
                    </a:lnTo>
                    <a:lnTo>
                      <a:pt x="3190" y="856"/>
                    </a:lnTo>
                    <a:lnTo>
                      <a:pt x="3118" y="850"/>
                    </a:lnTo>
                    <a:lnTo>
                      <a:pt x="3046" y="838"/>
                    </a:lnTo>
                    <a:lnTo>
                      <a:pt x="2974" y="824"/>
                    </a:lnTo>
                    <a:lnTo>
                      <a:pt x="2900" y="804"/>
                    </a:lnTo>
                    <a:lnTo>
                      <a:pt x="2826" y="780"/>
                    </a:lnTo>
                    <a:lnTo>
                      <a:pt x="2750" y="752"/>
                    </a:lnTo>
                    <a:lnTo>
                      <a:pt x="2674" y="718"/>
                    </a:lnTo>
                    <a:lnTo>
                      <a:pt x="2674" y="680"/>
                    </a:lnTo>
                    <a:lnTo>
                      <a:pt x="2674" y="680"/>
                    </a:lnTo>
                    <a:lnTo>
                      <a:pt x="2672" y="662"/>
                    </a:lnTo>
                    <a:lnTo>
                      <a:pt x="2670" y="646"/>
                    </a:lnTo>
                    <a:lnTo>
                      <a:pt x="2666" y="630"/>
                    </a:lnTo>
                    <a:lnTo>
                      <a:pt x="2660" y="616"/>
                    </a:lnTo>
                    <a:lnTo>
                      <a:pt x="2652" y="600"/>
                    </a:lnTo>
                    <a:lnTo>
                      <a:pt x="2644" y="586"/>
                    </a:lnTo>
                    <a:lnTo>
                      <a:pt x="2632" y="574"/>
                    </a:lnTo>
                    <a:lnTo>
                      <a:pt x="2620" y="560"/>
                    </a:lnTo>
                    <a:lnTo>
                      <a:pt x="2606" y="548"/>
                    </a:lnTo>
                    <a:lnTo>
                      <a:pt x="2590" y="536"/>
                    </a:lnTo>
                    <a:lnTo>
                      <a:pt x="2572" y="524"/>
                    </a:lnTo>
                    <a:lnTo>
                      <a:pt x="2552" y="514"/>
                    </a:lnTo>
                    <a:lnTo>
                      <a:pt x="2508" y="494"/>
                    </a:lnTo>
                    <a:lnTo>
                      <a:pt x="2458" y="476"/>
                    </a:lnTo>
                    <a:lnTo>
                      <a:pt x="2400" y="460"/>
                    </a:lnTo>
                    <a:lnTo>
                      <a:pt x="2336" y="446"/>
                    </a:lnTo>
                    <a:lnTo>
                      <a:pt x="2266" y="434"/>
                    </a:lnTo>
                    <a:lnTo>
                      <a:pt x="2188" y="424"/>
                    </a:lnTo>
                    <a:lnTo>
                      <a:pt x="2104" y="416"/>
                    </a:lnTo>
                    <a:lnTo>
                      <a:pt x="2014" y="412"/>
                    </a:lnTo>
                    <a:lnTo>
                      <a:pt x="1916" y="408"/>
                    </a:lnTo>
                    <a:lnTo>
                      <a:pt x="1812" y="408"/>
                    </a:lnTo>
                    <a:lnTo>
                      <a:pt x="1812" y="408"/>
                    </a:lnTo>
                    <a:lnTo>
                      <a:pt x="1704" y="408"/>
                    </a:lnTo>
                    <a:lnTo>
                      <a:pt x="1602" y="412"/>
                    </a:lnTo>
                    <a:lnTo>
                      <a:pt x="1508" y="416"/>
                    </a:lnTo>
                    <a:lnTo>
                      <a:pt x="1422" y="424"/>
                    </a:lnTo>
                    <a:lnTo>
                      <a:pt x="1342" y="434"/>
                    </a:lnTo>
                    <a:lnTo>
                      <a:pt x="1268" y="446"/>
                    </a:lnTo>
                    <a:lnTo>
                      <a:pt x="1202" y="460"/>
                    </a:lnTo>
                    <a:lnTo>
                      <a:pt x="1144" y="476"/>
                    </a:lnTo>
                    <a:lnTo>
                      <a:pt x="1092" y="494"/>
                    </a:lnTo>
                    <a:lnTo>
                      <a:pt x="1046" y="514"/>
                    </a:lnTo>
                    <a:lnTo>
                      <a:pt x="1026" y="524"/>
                    </a:lnTo>
                    <a:lnTo>
                      <a:pt x="1008" y="536"/>
                    </a:lnTo>
                    <a:lnTo>
                      <a:pt x="992" y="548"/>
                    </a:lnTo>
                    <a:lnTo>
                      <a:pt x="976" y="560"/>
                    </a:lnTo>
                    <a:lnTo>
                      <a:pt x="964" y="574"/>
                    </a:lnTo>
                    <a:lnTo>
                      <a:pt x="952" y="586"/>
                    </a:lnTo>
                    <a:lnTo>
                      <a:pt x="942" y="600"/>
                    </a:lnTo>
                    <a:lnTo>
                      <a:pt x="934" y="616"/>
                    </a:lnTo>
                    <a:lnTo>
                      <a:pt x="928" y="630"/>
                    </a:lnTo>
                    <a:lnTo>
                      <a:pt x="924" y="646"/>
                    </a:lnTo>
                    <a:lnTo>
                      <a:pt x="922" y="662"/>
                    </a:lnTo>
                    <a:lnTo>
                      <a:pt x="922" y="680"/>
                    </a:lnTo>
                    <a:lnTo>
                      <a:pt x="922" y="718"/>
                    </a:lnTo>
                    <a:lnTo>
                      <a:pt x="922" y="718"/>
                    </a:lnTo>
                    <a:lnTo>
                      <a:pt x="848" y="758"/>
                    </a:lnTo>
                    <a:lnTo>
                      <a:pt x="774" y="790"/>
                    </a:lnTo>
                    <a:lnTo>
                      <a:pt x="700" y="818"/>
                    </a:lnTo>
                    <a:lnTo>
                      <a:pt x="664" y="830"/>
                    </a:lnTo>
                    <a:lnTo>
                      <a:pt x="626" y="842"/>
                    </a:lnTo>
                    <a:lnTo>
                      <a:pt x="590" y="852"/>
                    </a:lnTo>
                    <a:lnTo>
                      <a:pt x="554" y="860"/>
                    </a:lnTo>
                    <a:lnTo>
                      <a:pt x="518" y="866"/>
                    </a:lnTo>
                    <a:lnTo>
                      <a:pt x="482" y="872"/>
                    </a:lnTo>
                    <a:lnTo>
                      <a:pt x="444" y="876"/>
                    </a:lnTo>
                    <a:lnTo>
                      <a:pt x="408" y="880"/>
                    </a:lnTo>
                    <a:lnTo>
                      <a:pt x="372" y="882"/>
                    </a:lnTo>
                    <a:lnTo>
                      <a:pt x="336" y="882"/>
                    </a:lnTo>
                    <a:lnTo>
                      <a:pt x="336" y="882"/>
                    </a:lnTo>
                    <a:lnTo>
                      <a:pt x="294" y="882"/>
                    </a:lnTo>
                    <a:lnTo>
                      <a:pt x="252" y="878"/>
                    </a:lnTo>
                    <a:lnTo>
                      <a:pt x="210" y="874"/>
                    </a:lnTo>
                    <a:lnTo>
                      <a:pt x="168" y="868"/>
                    </a:lnTo>
                    <a:lnTo>
                      <a:pt x="126" y="860"/>
                    </a:lnTo>
                    <a:lnTo>
                      <a:pt x="84" y="850"/>
                    </a:lnTo>
                    <a:lnTo>
                      <a:pt x="42" y="838"/>
                    </a:lnTo>
                    <a:lnTo>
                      <a:pt x="0" y="826"/>
                    </a:lnTo>
                    <a:lnTo>
                      <a:pt x="0" y="826"/>
                    </a:lnTo>
                    <a:lnTo>
                      <a:pt x="16" y="752"/>
                    </a:lnTo>
                    <a:lnTo>
                      <a:pt x="34" y="678"/>
                    </a:lnTo>
                    <a:lnTo>
                      <a:pt x="54" y="606"/>
                    </a:lnTo>
                    <a:lnTo>
                      <a:pt x="78" y="536"/>
                    </a:lnTo>
                    <a:lnTo>
                      <a:pt x="106" y="466"/>
                    </a:lnTo>
                    <a:lnTo>
                      <a:pt x="138" y="396"/>
                    </a:lnTo>
                    <a:lnTo>
                      <a:pt x="174" y="326"/>
                    </a:lnTo>
                    <a:lnTo>
                      <a:pt x="212" y="260"/>
                    </a:lnTo>
                    <a:lnTo>
                      <a:pt x="212" y="260"/>
                    </a:lnTo>
                    <a:lnTo>
                      <a:pt x="302" y="228"/>
                    </a:lnTo>
                    <a:lnTo>
                      <a:pt x="394" y="198"/>
                    </a:lnTo>
                    <a:lnTo>
                      <a:pt x="488" y="170"/>
                    </a:lnTo>
                    <a:lnTo>
                      <a:pt x="582" y="146"/>
                    </a:lnTo>
                    <a:lnTo>
                      <a:pt x="678" y="122"/>
                    </a:lnTo>
                    <a:lnTo>
                      <a:pt x="774" y="100"/>
                    </a:lnTo>
                    <a:lnTo>
                      <a:pt x="870" y="82"/>
                    </a:lnTo>
                    <a:lnTo>
                      <a:pt x="968" y="64"/>
                    </a:lnTo>
                    <a:lnTo>
                      <a:pt x="968" y="64"/>
                    </a:lnTo>
                    <a:lnTo>
                      <a:pt x="1068" y="50"/>
                    </a:lnTo>
                    <a:lnTo>
                      <a:pt x="1168" y="36"/>
                    </a:lnTo>
                    <a:lnTo>
                      <a:pt x="1268" y="26"/>
                    </a:lnTo>
                    <a:lnTo>
                      <a:pt x="1370" y="16"/>
                    </a:lnTo>
                    <a:lnTo>
                      <a:pt x="1474" y="10"/>
                    </a:lnTo>
                    <a:lnTo>
                      <a:pt x="1578" y="4"/>
                    </a:lnTo>
                    <a:lnTo>
                      <a:pt x="1684" y="2"/>
                    </a:lnTo>
                    <a:lnTo>
                      <a:pt x="1790" y="0"/>
                    </a:lnTo>
                    <a:lnTo>
                      <a:pt x="1790" y="0"/>
                    </a:lnTo>
                    <a:lnTo>
                      <a:pt x="1900" y="2"/>
                    </a:lnTo>
                    <a:lnTo>
                      <a:pt x="2008" y="4"/>
                    </a:lnTo>
                    <a:lnTo>
                      <a:pt x="2114" y="10"/>
                    </a:lnTo>
                    <a:lnTo>
                      <a:pt x="2220" y="16"/>
                    </a:lnTo>
                    <a:lnTo>
                      <a:pt x="2324" y="26"/>
                    </a:lnTo>
                    <a:lnTo>
                      <a:pt x="2426" y="36"/>
                    </a:lnTo>
                    <a:lnTo>
                      <a:pt x="2528" y="50"/>
                    </a:lnTo>
                    <a:lnTo>
                      <a:pt x="2628" y="64"/>
                    </a:lnTo>
                    <a:lnTo>
                      <a:pt x="2628" y="64"/>
                    </a:lnTo>
                    <a:lnTo>
                      <a:pt x="2726" y="82"/>
                    </a:lnTo>
                    <a:lnTo>
                      <a:pt x="2824" y="100"/>
                    </a:lnTo>
                    <a:lnTo>
                      <a:pt x="2920" y="122"/>
                    </a:lnTo>
                    <a:lnTo>
                      <a:pt x="3014" y="146"/>
                    </a:lnTo>
                    <a:lnTo>
                      <a:pt x="3108" y="170"/>
                    </a:lnTo>
                    <a:lnTo>
                      <a:pt x="3202" y="198"/>
                    </a:lnTo>
                    <a:lnTo>
                      <a:pt x="3292" y="228"/>
                    </a:lnTo>
                    <a:lnTo>
                      <a:pt x="3384" y="260"/>
                    </a:lnTo>
                    <a:lnTo>
                      <a:pt x="3384"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52" name="Freeform 136"/>
              <p:cNvSpPr>
                <a:spLocks/>
              </p:cNvSpPr>
              <p:nvPr/>
            </p:nvSpPr>
            <p:spPr bwMode="auto">
              <a:xfrm>
                <a:off x="4592333" y="5037077"/>
                <a:ext cx="226215" cy="119992"/>
              </a:xfrm>
              <a:custGeom>
                <a:avLst/>
                <a:gdLst>
                  <a:gd name="T0" fmla="*/ 920 w 920"/>
                  <a:gd name="T1" fmla="*/ 68 h 488"/>
                  <a:gd name="T2" fmla="*/ 918 w 920"/>
                  <a:gd name="T3" fmla="*/ 122 h 488"/>
                  <a:gd name="T4" fmla="*/ 908 w 920"/>
                  <a:gd name="T5" fmla="*/ 194 h 488"/>
                  <a:gd name="T6" fmla="*/ 896 w 920"/>
                  <a:gd name="T7" fmla="*/ 238 h 488"/>
                  <a:gd name="T8" fmla="*/ 878 w 920"/>
                  <a:gd name="T9" fmla="*/ 278 h 488"/>
                  <a:gd name="T10" fmla="*/ 858 w 920"/>
                  <a:gd name="T11" fmla="*/ 314 h 488"/>
                  <a:gd name="T12" fmla="*/ 832 w 920"/>
                  <a:gd name="T13" fmla="*/ 346 h 488"/>
                  <a:gd name="T14" fmla="*/ 804 w 920"/>
                  <a:gd name="T15" fmla="*/ 376 h 488"/>
                  <a:gd name="T16" fmla="*/ 788 w 920"/>
                  <a:gd name="T17" fmla="*/ 388 h 488"/>
                  <a:gd name="T18" fmla="*/ 752 w 920"/>
                  <a:gd name="T19" fmla="*/ 412 h 488"/>
                  <a:gd name="T20" fmla="*/ 712 w 920"/>
                  <a:gd name="T21" fmla="*/ 432 h 488"/>
                  <a:gd name="T22" fmla="*/ 614 w 920"/>
                  <a:gd name="T23" fmla="*/ 464 h 488"/>
                  <a:gd name="T24" fmla="*/ 496 w 920"/>
                  <a:gd name="T25" fmla="*/ 482 h 488"/>
                  <a:gd name="T26" fmla="*/ 358 w 920"/>
                  <a:gd name="T27" fmla="*/ 488 h 488"/>
                  <a:gd name="T28" fmla="*/ 308 w 920"/>
                  <a:gd name="T29" fmla="*/ 486 h 488"/>
                  <a:gd name="T30" fmla="*/ 220 w 920"/>
                  <a:gd name="T31" fmla="*/ 478 h 488"/>
                  <a:gd name="T32" fmla="*/ 150 w 920"/>
                  <a:gd name="T33" fmla="*/ 462 h 488"/>
                  <a:gd name="T34" fmla="*/ 96 w 920"/>
                  <a:gd name="T35" fmla="*/ 438 h 488"/>
                  <a:gd name="T36" fmla="*/ 74 w 920"/>
                  <a:gd name="T37" fmla="*/ 422 h 488"/>
                  <a:gd name="T38" fmla="*/ 42 w 920"/>
                  <a:gd name="T39" fmla="*/ 380 h 488"/>
                  <a:gd name="T40" fmla="*/ 20 w 920"/>
                  <a:gd name="T41" fmla="*/ 324 h 488"/>
                  <a:gd name="T42" fmla="*/ 6 w 920"/>
                  <a:gd name="T43" fmla="*/ 254 h 488"/>
                  <a:gd name="T44" fmla="*/ 0 w 920"/>
                  <a:gd name="T45" fmla="*/ 168 h 488"/>
                  <a:gd name="T46" fmla="*/ 0 w 920"/>
                  <a:gd name="T47" fmla="*/ 88 h 488"/>
                  <a:gd name="T48" fmla="*/ 96 w 920"/>
                  <a:gd name="T49" fmla="*/ 114 h 488"/>
                  <a:gd name="T50" fmla="*/ 184 w 920"/>
                  <a:gd name="T51" fmla="*/ 134 h 488"/>
                  <a:gd name="T52" fmla="*/ 268 w 920"/>
                  <a:gd name="T53" fmla="*/ 146 h 488"/>
                  <a:gd name="T54" fmla="*/ 348 w 920"/>
                  <a:gd name="T55" fmla="*/ 150 h 488"/>
                  <a:gd name="T56" fmla="*/ 422 w 920"/>
                  <a:gd name="T57" fmla="*/ 148 h 488"/>
                  <a:gd name="T58" fmla="*/ 568 w 920"/>
                  <a:gd name="T59" fmla="*/ 128 h 488"/>
                  <a:gd name="T60" fmla="*/ 712 w 920"/>
                  <a:gd name="T61" fmla="*/ 90 h 488"/>
                  <a:gd name="T62" fmla="*/ 852 w 920"/>
                  <a:gd name="T63" fmla="*/ 34 h 488"/>
                  <a:gd name="T64" fmla="*/ 920 w 920"/>
                  <a:gd name="T65"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0" h="488">
                    <a:moveTo>
                      <a:pt x="920" y="0"/>
                    </a:moveTo>
                    <a:lnTo>
                      <a:pt x="920" y="68"/>
                    </a:lnTo>
                    <a:lnTo>
                      <a:pt x="920" y="68"/>
                    </a:lnTo>
                    <a:lnTo>
                      <a:pt x="918" y="122"/>
                    </a:lnTo>
                    <a:lnTo>
                      <a:pt x="912" y="170"/>
                    </a:lnTo>
                    <a:lnTo>
                      <a:pt x="908" y="194"/>
                    </a:lnTo>
                    <a:lnTo>
                      <a:pt x="902" y="216"/>
                    </a:lnTo>
                    <a:lnTo>
                      <a:pt x="896" y="238"/>
                    </a:lnTo>
                    <a:lnTo>
                      <a:pt x="888" y="258"/>
                    </a:lnTo>
                    <a:lnTo>
                      <a:pt x="878" y="278"/>
                    </a:lnTo>
                    <a:lnTo>
                      <a:pt x="868" y="296"/>
                    </a:lnTo>
                    <a:lnTo>
                      <a:pt x="858" y="314"/>
                    </a:lnTo>
                    <a:lnTo>
                      <a:pt x="846" y="332"/>
                    </a:lnTo>
                    <a:lnTo>
                      <a:pt x="832" y="346"/>
                    </a:lnTo>
                    <a:lnTo>
                      <a:pt x="818" y="362"/>
                    </a:lnTo>
                    <a:lnTo>
                      <a:pt x="804" y="376"/>
                    </a:lnTo>
                    <a:lnTo>
                      <a:pt x="788" y="388"/>
                    </a:lnTo>
                    <a:lnTo>
                      <a:pt x="788" y="388"/>
                    </a:lnTo>
                    <a:lnTo>
                      <a:pt x="770" y="400"/>
                    </a:lnTo>
                    <a:lnTo>
                      <a:pt x="752" y="412"/>
                    </a:lnTo>
                    <a:lnTo>
                      <a:pt x="732" y="422"/>
                    </a:lnTo>
                    <a:lnTo>
                      <a:pt x="712" y="432"/>
                    </a:lnTo>
                    <a:lnTo>
                      <a:pt x="666" y="450"/>
                    </a:lnTo>
                    <a:lnTo>
                      <a:pt x="614" y="464"/>
                    </a:lnTo>
                    <a:lnTo>
                      <a:pt x="558" y="474"/>
                    </a:lnTo>
                    <a:lnTo>
                      <a:pt x="496" y="482"/>
                    </a:lnTo>
                    <a:lnTo>
                      <a:pt x="430" y="486"/>
                    </a:lnTo>
                    <a:lnTo>
                      <a:pt x="358" y="488"/>
                    </a:lnTo>
                    <a:lnTo>
                      <a:pt x="358" y="488"/>
                    </a:lnTo>
                    <a:lnTo>
                      <a:pt x="308" y="486"/>
                    </a:lnTo>
                    <a:lnTo>
                      <a:pt x="262" y="484"/>
                    </a:lnTo>
                    <a:lnTo>
                      <a:pt x="220" y="478"/>
                    </a:lnTo>
                    <a:lnTo>
                      <a:pt x="182" y="472"/>
                    </a:lnTo>
                    <a:lnTo>
                      <a:pt x="150" y="462"/>
                    </a:lnTo>
                    <a:lnTo>
                      <a:pt x="120" y="450"/>
                    </a:lnTo>
                    <a:lnTo>
                      <a:pt x="96" y="438"/>
                    </a:lnTo>
                    <a:lnTo>
                      <a:pt x="74" y="422"/>
                    </a:lnTo>
                    <a:lnTo>
                      <a:pt x="74" y="422"/>
                    </a:lnTo>
                    <a:lnTo>
                      <a:pt x="58" y="404"/>
                    </a:lnTo>
                    <a:lnTo>
                      <a:pt x="42" y="380"/>
                    </a:lnTo>
                    <a:lnTo>
                      <a:pt x="30" y="354"/>
                    </a:lnTo>
                    <a:lnTo>
                      <a:pt x="20" y="324"/>
                    </a:lnTo>
                    <a:lnTo>
                      <a:pt x="12" y="292"/>
                    </a:lnTo>
                    <a:lnTo>
                      <a:pt x="6" y="254"/>
                    </a:lnTo>
                    <a:lnTo>
                      <a:pt x="2" y="212"/>
                    </a:lnTo>
                    <a:lnTo>
                      <a:pt x="0" y="168"/>
                    </a:lnTo>
                    <a:lnTo>
                      <a:pt x="0" y="88"/>
                    </a:lnTo>
                    <a:lnTo>
                      <a:pt x="0" y="88"/>
                    </a:lnTo>
                    <a:lnTo>
                      <a:pt x="48" y="102"/>
                    </a:lnTo>
                    <a:lnTo>
                      <a:pt x="96" y="114"/>
                    </a:lnTo>
                    <a:lnTo>
                      <a:pt x="140" y="126"/>
                    </a:lnTo>
                    <a:lnTo>
                      <a:pt x="184" y="134"/>
                    </a:lnTo>
                    <a:lnTo>
                      <a:pt x="228" y="140"/>
                    </a:lnTo>
                    <a:lnTo>
                      <a:pt x="268" y="146"/>
                    </a:lnTo>
                    <a:lnTo>
                      <a:pt x="308" y="148"/>
                    </a:lnTo>
                    <a:lnTo>
                      <a:pt x="348" y="150"/>
                    </a:lnTo>
                    <a:lnTo>
                      <a:pt x="348" y="150"/>
                    </a:lnTo>
                    <a:lnTo>
                      <a:pt x="422" y="148"/>
                    </a:lnTo>
                    <a:lnTo>
                      <a:pt x="496" y="140"/>
                    </a:lnTo>
                    <a:lnTo>
                      <a:pt x="568" y="128"/>
                    </a:lnTo>
                    <a:lnTo>
                      <a:pt x="640" y="112"/>
                    </a:lnTo>
                    <a:lnTo>
                      <a:pt x="712" y="90"/>
                    </a:lnTo>
                    <a:lnTo>
                      <a:pt x="782" y="66"/>
                    </a:lnTo>
                    <a:lnTo>
                      <a:pt x="852" y="34"/>
                    </a:lnTo>
                    <a:lnTo>
                      <a:pt x="920" y="0"/>
                    </a:lnTo>
                    <a:lnTo>
                      <a:pt x="9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53" name="Freeform 137"/>
              <p:cNvSpPr>
                <a:spLocks/>
              </p:cNvSpPr>
              <p:nvPr/>
            </p:nvSpPr>
            <p:spPr bwMode="auto">
              <a:xfrm>
                <a:off x="5249339" y="5036093"/>
                <a:ext cx="226215" cy="118025"/>
              </a:xfrm>
              <a:custGeom>
                <a:avLst/>
                <a:gdLst>
                  <a:gd name="T0" fmla="*/ 920 w 920"/>
                  <a:gd name="T1" fmla="*/ 184 h 480"/>
                  <a:gd name="T2" fmla="*/ 918 w 920"/>
                  <a:gd name="T3" fmla="*/ 224 h 480"/>
                  <a:gd name="T4" fmla="*/ 908 w 920"/>
                  <a:gd name="T5" fmla="*/ 294 h 480"/>
                  <a:gd name="T6" fmla="*/ 890 w 920"/>
                  <a:gd name="T7" fmla="*/ 352 h 480"/>
                  <a:gd name="T8" fmla="*/ 862 w 920"/>
                  <a:gd name="T9" fmla="*/ 398 h 480"/>
                  <a:gd name="T10" fmla="*/ 844 w 920"/>
                  <a:gd name="T11" fmla="*/ 416 h 480"/>
                  <a:gd name="T12" fmla="*/ 798 w 920"/>
                  <a:gd name="T13" fmla="*/ 444 h 480"/>
                  <a:gd name="T14" fmla="*/ 738 w 920"/>
                  <a:gd name="T15" fmla="*/ 464 h 480"/>
                  <a:gd name="T16" fmla="*/ 660 w 920"/>
                  <a:gd name="T17" fmla="*/ 476 h 480"/>
                  <a:gd name="T18" fmla="*/ 566 w 920"/>
                  <a:gd name="T19" fmla="*/ 480 h 480"/>
                  <a:gd name="T20" fmla="*/ 498 w 920"/>
                  <a:gd name="T21" fmla="*/ 478 h 480"/>
                  <a:gd name="T22" fmla="*/ 374 w 920"/>
                  <a:gd name="T23" fmla="*/ 466 h 480"/>
                  <a:gd name="T24" fmla="*/ 268 w 920"/>
                  <a:gd name="T25" fmla="*/ 440 h 480"/>
                  <a:gd name="T26" fmla="*/ 178 w 920"/>
                  <a:gd name="T27" fmla="*/ 404 h 480"/>
                  <a:gd name="T28" fmla="*/ 140 w 920"/>
                  <a:gd name="T29" fmla="*/ 380 h 480"/>
                  <a:gd name="T30" fmla="*/ 108 w 920"/>
                  <a:gd name="T31" fmla="*/ 354 h 480"/>
                  <a:gd name="T32" fmla="*/ 80 w 920"/>
                  <a:gd name="T33" fmla="*/ 324 h 480"/>
                  <a:gd name="T34" fmla="*/ 54 w 920"/>
                  <a:gd name="T35" fmla="*/ 292 h 480"/>
                  <a:gd name="T36" fmla="*/ 34 w 920"/>
                  <a:gd name="T37" fmla="*/ 256 h 480"/>
                  <a:gd name="T38" fmla="*/ 20 w 920"/>
                  <a:gd name="T39" fmla="*/ 218 h 480"/>
                  <a:gd name="T40" fmla="*/ 8 w 920"/>
                  <a:gd name="T41" fmla="*/ 176 h 480"/>
                  <a:gd name="T42" fmla="*/ 2 w 920"/>
                  <a:gd name="T43" fmla="*/ 132 h 480"/>
                  <a:gd name="T44" fmla="*/ 0 w 920"/>
                  <a:gd name="T45" fmla="*/ 0 h 480"/>
                  <a:gd name="T46" fmla="*/ 68 w 920"/>
                  <a:gd name="T47" fmla="*/ 32 h 480"/>
                  <a:gd name="T48" fmla="*/ 210 w 920"/>
                  <a:gd name="T49" fmla="*/ 84 h 480"/>
                  <a:gd name="T50" fmla="*/ 358 w 920"/>
                  <a:gd name="T51" fmla="*/ 120 h 480"/>
                  <a:gd name="T52" fmla="*/ 510 w 920"/>
                  <a:gd name="T53" fmla="*/ 136 h 480"/>
                  <a:gd name="T54" fmla="*/ 586 w 920"/>
                  <a:gd name="T55" fmla="*/ 140 h 480"/>
                  <a:gd name="T56" fmla="*/ 674 w 920"/>
                  <a:gd name="T57" fmla="*/ 136 h 480"/>
                  <a:gd name="T58" fmla="*/ 758 w 920"/>
                  <a:gd name="T59" fmla="*/ 128 h 480"/>
                  <a:gd name="T60" fmla="*/ 840 w 920"/>
                  <a:gd name="T61" fmla="*/ 114 h 480"/>
                  <a:gd name="T62" fmla="*/ 920 w 920"/>
                  <a:gd name="T63" fmla="*/ 9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0" h="480">
                    <a:moveTo>
                      <a:pt x="920" y="94"/>
                    </a:moveTo>
                    <a:lnTo>
                      <a:pt x="920" y="184"/>
                    </a:lnTo>
                    <a:lnTo>
                      <a:pt x="920" y="184"/>
                    </a:lnTo>
                    <a:lnTo>
                      <a:pt x="918" y="224"/>
                    </a:lnTo>
                    <a:lnTo>
                      <a:pt x="914" y="260"/>
                    </a:lnTo>
                    <a:lnTo>
                      <a:pt x="908" y="294"/>
                    </a:lnTo>
                    <a:lnTo>
                      <a:pt x="900" y="326"/>
                    </a:lnTo>
                    <a:lnTo>
                      <a:pt x="890" y="352"/>
                    </a:lnTo>
                    <a:lnTo>
                      <a:pt x="878" y="376"/>
                    </a:lnTo>
                    <a:lnTo>
                      <a:pt x="862" y="398"/>
                    </a:lnTo>
                    <a:lnTo>
                      <a:pt x="844" y="416"/>
                    </a:lnTo>
                    <a:lnTo>
                      <a:pt x="844" y="416"/>
                    </a:lnTo>
                    <a:lnTo>
                      <a:pt x="824" y="430"/>
                    </a:lnTo>
                    <a:lnTo>
                      <a:pt x="798" y="444"/>
                    </a:lnTo>
                    <a:lnTo>
                      <a:pt x="770" y="454"/>
                    </a:lnTo>
                    <a:lnTo>
                      <a:pt x="738" y="464"/>
                    </a:lnTo>
                    <a:lnTo>
                      <a:pt x="700" y="470"/>
                    </a:lnTo>
                    <a:lnTo>
                      <a:pt x="660" y="476"/>
                    </a:lnTo>
                    <a:lnTo>
                      <a:pt x="614" y="478"/>
                    </a:lnTo>
                    <a:lnTo>
                      <a:pt x="566" y="480"/>
                    </a:lnTo>
                    <a:lnTo>
                      <a:pt x="566" y="480"/>
                    </a:lnTo>
                    <a:lnTo>
                      <a:pt x="498" y="478"/>
                    </a:lnTo>
                    <a:lnTo>
                      <a:pt x="434" y="474"/>
                    </a:lnTo>
                    <a:lnTo>
                      <a:pt x="374" y="466"/>
                    </a:lnTo>
                    <a:lnTo>
                      <a:pt x="318" y="454"/>
                    </a:lnTo>
                    <a:lnTo>
                      <a:pt x="268" y="440"/>
                    </a:lnTo>
                    <a:lnTo>
                      <a:pt x="220" y="424"/>
                    </a:lnTo>
                    <a:lnTo>
                      <a:pt x="178" y="404"/>
                    </a:lnTo>
                    <a:lnTo>
                      <a:pt x="160" y="392"/>
                    </a:lnTo>
                    <a:lnTo>
                      <a:pt x="140" y="380"/>
                    </a:lnTo>
                    <a:lnTo>
                      <a:pt x="124" y="368"/>
                    </a:lnTo>
                    <a:lnTo>
                      <a:pt x="108" y="354"/>
                    </a:lnTo>
                    <a:lnTo>
                      <a:pt x="92" y="340"/>
                    </a:lnTo>
                    <a:lnTo>
                      <a:pt x="80" y="324"/>
                    </a:lnTo>
                    <a:lnTo>
                      <a:pt x="66" y="310"/>
                    </a:lnTo>
                    <a:lnTo>
                      <a:pt x="54" y="292"/>
                    </a:lnTo>
                    <a:lnTo>
                      <a:pt x="44" y="276"/>
                    </a:lnTo>
                    <a:lnTo>
                      <a:pt x="34" y="256"/>
                    </a:lnTo>
                    <a:lnTo>
                      <a:pt x="26" y="238"/>
                    </a:lnTo>
                    <a:lnTo>
                      <a:pt x="20" y="218"/>
                    </a:lnTo>
                    <a:lnTo>
                      <a:pt x="14" y="198"/>
                    </a:lnTo>
                    <a:lnTo>
                      <a:pt x="8" y="176"/>
                    </a:lnTo>
                    <a:lnTo>
                      <a:pt x="4" y="154"/>
                    </a:lnTo>
                    <a:lnTo>
                      <a:pt x="2" y="132"/>
                    </a:lnTo>
                    <a:lnTo>
                      <a:pt x="0" y="84"/>
                    </a:lnTo>
                    <a:lnTo>
                      <a:pt x="0" y="0"/>
                    </a:lnTo>
                    <a:lnTo>
                      <a:pt x="0" y="0"/>
                    </a:lnTo>
                    <a:lnTo>
                      <a:pt x="68" y="32"/>
                    </a:lnTo>
                    <a:lnTo>
                      <a:pt x="140" y="60"/>
                    </a:lnTo>
                    <a:lnTo>
                      <a:pt x="210" y="84"/>
                    </a:lnTo>
                    <a:lnTo>
                      <a:pt x="284" y="104"/>
                    </a:lnTo>
                    <a:lnTo>
                      <a:pt x="358" y="120"/>
                    </a:lnTo>
                    <a:lnTo>
                      <a:pt x="432" y="130"/>
                    </a:lnTo>
                    <a:lnTo>
                      <a:pt x="510" y="136"/>
                    </a:lnTo>
                    <a:lnTo>
                      <a:pt x="586" y="140"/>
                    </a:lnTo>
                    <a:lnTo>
                      <a:pt x="586" y="140"/>
                    </a:lnTo>
                    <a:lnTo>
                      <a:pt x="630" y="138"/>
                    </a:lnTo>
                    <a:lnTo>
                      <a:pt x="674" y="136"/>
                    </a:lnTo>
                    <a:lnTo>
                      <a:pt x="716" y="132"/>
                    </a:lnTo>
                    <a:lnTo>
                      <a:pt x="758" y="128"/>
                    </a:lnTo>
                    <a:lnTo>
                      <a:pt x="800" y="122"/>
                    </a:lnTo>
                    <a:lnTo>
                      <a:pt x="840" y="114"/>
                    </a:lnTo>
                    <a:lnTo>
                      <a:pt x="880" y="106"/>
                    </a:lnTo>
                    <a:lnTo>
                      <a:pt x="920" y="94"/>
                    </a:lnTo>
                    <a:lnTo>
                      <a:pt x="920"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grpSp>
        <p:sp>
          <p:nvSpPr>
            <p:cNvPr id="247" name="Freeform 52"/>
            <p:cNvSpPr>
              <a:spLocks/>
            </p:cNvSpPr>
            <p:nvPr/>
          </p:nvSpPr>
          <p:spPr bwMode="auto">
            <a:xfrm flipH="1">
              <a:off x="4249415" y="4520855"/>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48" name="Freeform 52"/>
            <p:cNvSpPr>
              <a:spLocks/>
            </p:cNvSpPr>
            <p:nvPr/>
          </p:nvSpPr>
          <p:spPr bwMode="auto">
            <a:xfrm flipH="1">
              <a:off x="5464731" y="4775345"/>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49" name="Freeform 52"/>
            <p:cNvSpPr>
              <a:spLocks/>
            </p:cNvSpPr>
            <p:nvPr/>
          </p:nvSpPr>
          <p:spPr bwMode="auto">
            <a:xfrm>
              <a:off x="5468295" y="4527609"/>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250" name="Freeform 52"/>
            <p:cNvSpPr>
              <a:spLocks/>
            </p:cNvSpPr>
            <p:nvPr/>
          </p:nvSpPr>
          <p:spPr bwMode="auto">
            <a:xfrm>
              <a:off x="4268077" y="4787813"/>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grpSp>
      <p:sp>
        <p:nvSpPr>
          <p:cNvPr id="254" name="Text Box 46"/>
          <p:cNvSpPr txBox="1">
            <a:spLocks noChangeArrowheads="1"/>
          </p:cNvSpPr>
          <p:nvPr/>
        </p:nvSpPr>
        <p:spPr bwMode="auto">
          <a:xfrm>
            <a:off x="1063067" y="3307983"/>
            <a:ext cx="798399"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 </a:t>
            </a: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UC</a:t>
            </a:r>
            <a:r>
              <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 </a:t>
            </a: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Mgr</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55" name="Rectangle 254"/>
          <p:cNvSpPr/>
          <p:nvPr/>
        </p:nvSpPr>
        <p:spPr>
          <a:xfrm>
            <a:off x="3838906" y="1535248"/>
            <a:ext cx="1499125" cy="4136571"/>
          </a:xfrm>
          <a:prstGeom prst="rect">
            <a:avLst/>
          </a:prstGeom>
          <a:gradFill flip="none" rotWithShape="1">
            <a:gsLst>
              <a:gs pos="0">
                <a:srgbClr val="08ACF6">
                  <a:lumMod val="50000"/>
                </a:srgbClr>
              </a:gs>
              <a:gs pos="100000">
                <a:srgbClr val="08ACF6"/>
              </a:gs>
            </a:gsLst>
            <a:lin ang="13500000" scaled="1"/>
            <a:tileRect/>
          </a:gradFill>
          <a:ln w="19050" cap="flat" cmpd="sng" algn="ctr">
            <a:solidFill>
              <a:srgbClr val="F68B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sp>
        <p:nvSpPr>
          <p:cNvPr id="256" name="TextBox 255"/>
          <p:cNvSpPr txBox="1"/>
          <p:nvPr/>
        </p:nvSpPr>
        <p:spPr>
          <a:xfrm>
            <a:off x="1452540" y="5219515"/>
            <a:ext cx="817853" cy="246221"/>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STORAGE</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pic>
        <p:nvPicPr>
          <p:cNvPr id="257" name="Picture 256" descr="EMC-wt.png"/>
          <p:cNvPicPr>
            <a:picLocks noChangeAspect="1"/>
          </p:cNvPicPr>
          <p:nvPr/>
        </p:nvPicPr>
        <p:blipFill>
          <a:blip r:embed="rId6" cstate="screen"/>
          <a:stretch>
            <a:fillRect/>
          </a:stretch>
        </p:blipFill>
        <p:spPr>
          <a:xfrm>
            <a:off x="814095" y="5425939"/>
            <a:ext cx="494123" cy="175488"/>
          </a:xfrm>
          <a:prstGeom prst="rect">
            <a:avLst/>
          </a:prstGeom>
          <a:effectLst>
            <a:outerShdw blurRad="63500" sx="102000" sy="102000" algn="ctr" rotWithShape="0">
              <a:prstClr val="black">
                <a:alpha val="40000"/>
              </a:prstClr>
            </a:outerShdw>
          </a:effectLst>
        </p:spPr>
      </p:pic>
      <p:pic>
        <p:nvPicPr>
          <p:cNvPr id="258" name="Picture 257" descr="NetApp-H.png"/>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339290" y="5435965"/>
            <a:ext cx="638259" cy="162539"/>
          </a:xfrm>
          <a:prstGeom prst="rect">
            <a:avLst/>
          </a:prstGeom>
          <a:effectLst>
            <a:outerShdw blurRad="63500" sx="102000" sy="102000" algn="ctr" rotWithShape="0">
              <a:prstClr val="black">
                <a:alpha val="40000"/>
              </a:prstClr>
            </a:outerShdw>
          </a:effectLst>
        </p:spPr>
      </p:pic>
      <p:sp>
        <p:nvSpPr>
          <p:cNvPr id="259" name="Rectangle 258"/>
          <p:cNvSpPr/>
          <p:nvPr/>
        </p:nvSpPr>
        <p:spPr>
          <a:xfrm>
            <a:off x="5820964" y="1555559"/>
            <a:ext cx="2933816" cy="3001836"/>
          </a:xfrm>
          <a:prstGeom prst="rect">
            <a:avLst/>
          </a:prstGeom>
          <a:gradFill flip="none" rotWithShape="1">
            <a:gsLst>
              <a:gs pos="0">
                <a:srgbClr val="08ACF6">
                  <a:lumMod val="50000"/>
                </a:srgbClr>
              </a:gs>
              <a:gs pos="100000">
                <a:srgbClr val="08ACF6"/>
              </a:gs>
            </a:gsLst>
            <a:lin ang="13500000" scaled="1"/>
            <a:tileRect/>
          </a:gradFill>
          <a:ln w="19050" cap="flat" cmpd="sng" algn="ctr">
            <a:solidFill>
              <a:srgbClr val="F68B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pic>
        <p:nvPicPr>
          <p:cNvPr id="260" name="Picture 2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5371" y="4632988"/>
            <a:ext cx="952842" cy="807678"/>
          </a:xfrm>
          <a:prstGeom prst="rect">
            <a:avLst/>
          </a:prstGeom>
          <a:effectLst>
            <a:outerShdw blurRad="63500" sx="102000" sy="102000" algn="ctr" rotWithShape="0">
              <a:prstClr val="black">
                <a:alpha val="40000"/>
              </a:prstClr>
            </a:outerShdw>
          </a:effectLst>
        </p:spPr>
      </p:pic>
      <p:pic>
        <p:nvPicPr>
          <p:cNvPr id="261" name="Picture 4" descr="http://images.apple.com/ipad/features/images/overview_homescreen_20100225.jpg"/>
          <p:cNvPicPr>
            <a:picLocks noChangeAspect="1" noChangeArrowheads="1"/>
          </p:cNvPicPr>
          <p:nvPr/>
        </p:nvPicPr>
        <p:blipFill>
          <a:blip r:embed="rId10" cstate="screen"/>
          <a:srcRect/>
          <a:stretch>
            <a:fillRect/>
          </a:stretch>
        </p:blipFill>
        <p:spPr bwMode="auto">
          <a:xfrm>
            <a:off x="6517715" y="4829875"/>
            <a:ext cx="490339" cy="614501"/>
          </a:xfrm>
          <a:prstGeom prst="rect">
            <a:avLst/>
          </a:prstGeom>
          <a:noFill/>
          <a:effectLst>
            <a:outerShdw blurRad="63500" sx="102000" sy="102000" algn="ctr" rotWithShape="0">
              <a:prstClr val="black">
                <a:alpha val="40000"/>
              </a:prstClr>
            </a:outerShdw>
          </a:effectLst>
        </p:spPr>
      </p:pic>
      <p:pic>
        <p:nvPicPr>
          <p:cNvPr id="262" name="Picture 261" descr="HTC HD.png"/>
          <p:cNvPicPr>
            <a:picLocks noChangeAspect="1"/>
          </p:cNvPicPr>
          <p:nvPr/>
        </p:nvPicPr>
        <p:blipFill>
          <a:blip r:embed="rId11" cstate="screen"/>
          <a:stretch>
            <a:fillRect/>
          </a:stretch>
        </p:blipFill>
        <p:spPr>
          <a:xfrm>
            <a:off x="6780615" y="5061617"/>
            <a:ext cx="304779" cy="452301"/>
          </a:xfrm>
          <a:prstGeom prst="rect">
            <a:avLst/>
          </a:prstGeom>
          <a:effectLst>
            <a:outerShdw blurRad="63500" sx="102000" sy="102000" algn="ctr" rotWithShape="0">
              <a:prstClr val="black">
                <a:alpha val="40000"/>
              </a:prstClr>
            </a:outerShdw>
          </a:effectLst>
        </p:spPr>
      </p:pic>
      <p:sp>
        <p:nvSpPr>
          <p:cNvPr id="263" name="TextBox 149"/>
          <p:cNvSpPr txBox="1">
            <a:spLocks noChangeArrowheads="1"/>
          </p:cNvSpPr>
          <p:nvPr/>
        </p:nvSpPr>
        <p:spPr bwMode="auto">
          <a:xfrm>
            <a:off x="7263721" y="4706025"/>
            <a:ext cx="1230756" cy="757130"/>
          </a:xfrm>
          <a:prstGeom prst="rect">
            <a:avLst/>
          </a:prstGeom>
          <a:noFill/>
          <a:ln w="9525">
            <a:noFill/>
            <a:miter lim="800000"/>
            <a:headEnd/>
            <a:tailEnd/>
          </a:ln>
        </p:spPr>
        <p:txBody>
          <a:bodyPr wrap="square">
            <a:prstTxWarp prst="textNoShape">
              <a:avLst/>
            </a:prstTxWarp>
            <a:sp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Tablets </a:t>
            </a:r>
            <a:b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b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Smart Phones Laptops</a:t>
            </a:r>
          </a:p>
          <a:p>
            <a:pPr marL="0" marR="0" lvl="0" indent="0" algn="ctr" defTabSz="914400" eaLnBrk="0" fontAlgn="base" latinLnBrk="0" hangingPunct="0">
              <a:lnSpc>
                <a:spcPct val="90000"/>
              </a:lnSpc>
              <a:spcBef>
                <a:spcPct val="0"/>
              </a:spcBef>
              <a:spcAft>
                <a:spcPct val="0"/>
              </a:spcAft>
              <a:buClrTx/>
              <a:buSzTx/>
              <a:buFontTx/>
              <a:buNone/>
              <a:tabLst/>
              <a:defRPr/>
            </a:pPr>
            <a:r>
              <a:rPr kumimoji="0" lang="en-US" sz="12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Ultrabooks</a:t>
            </a:r>
            <a:endParaRPr kumimoji="0" lang="en-US"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64" name="Rectangle 263"/>
          <p:cNvSpPr/>
          <p:nvPr/>
        </p:nvSpPr>
        <p:spPr>
          <a:xfrm>
            <a:off x="7444616" y="932912"/>
            <a:ext cx="1265710" cy="210252"/>
          </a:xfrm>
          <a:prstGeom prst="rect">
            <a:avLst/>
          </a:prstGeom>
          <a:gradFill flip="none" rotWithShape="1">
            <a:gsLst>
              <a:gs pos="0">
                <a:srgbClr val="08ACF6">
                  <a:lumMod val="50000"/>
                </a:srgbClr>
              </a:gs>
              <a:gs pos="100000">
                <a:srgbClr val="08ACF6"/>
              </a:gs>
            </a:gsLst>
            <a:lin ang="13500000" scaled="1"/>
            <a:tileRect/>
          </a:gradFill>
          <a:ln w="19050" cap="flat" cmpd="sng" algn="ctr">
            <a:solidFill>
              <a:srgbClr val="F68B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rPr>
              <a:t>Cisco Products</a:t>
            </a:r>
          </a:p>
        </p:txBody>
      </p:sp>
      <p:sp>
        <p:nvSpPr>
          <p:cNvPr id="265" name="Rounded Rectangle 264"/>
          <p:cNvSpPr/>
          <p:nvPr/>
        </p:nvSpPr>
        <p:spPr>
          <a:xfrm>
            <a:off x="435326" y="3300331"/>
            <a:ext cx="632671" cy="1723716"/>
          </a:xfrm>
          <a:prstGeom prst="roundRect">
            <a:avLst>
              <a:gd name="adj" fmla="val 0"/>
            </a:avLst>
          </a:prstGeom>
          <a:solidFill>
            <a:schemeClr val="accent1">
              <a:lumMod val="50000"/>
              <a:alpha val="25000"/>
            </a:schemeClr>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pic>
        <p:nvPicPr>
          <p:cNvPr id="266" name="Picture 2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0664" y="4988961"/>
            <a:ext cx="373032" cy="476775"/>
          </a:xfrm>
          <a:prstGeom prst="rect">
            <a:avLst/>
          </a:prstGeom>
          <a:effectLst>
            <a:outerShdw blurRad="50800" dist="38100" dir="8100000" algn="tr" rotWithShape="0">
              <a:prstClr val="black">
                <a:alpha val="40000"/>
              </a:prstClr>
            </a:outerShdw>
          </a:effectLst>
        </p:spPr>
      </p:pic>
      <p:sp>
        <p:nvSpPr>
          <p:cNvPr id="267" name="TextBox 149"/>
          <p:cNvSpPr txBox="1">
            <a:spLocks noChangeArrowheads="1"/>
          </p:cNvSpPr>
          <p:nvPr/>
        </p:nvSpPr>
        <p:spPr bwMode="auto">
          <a:xfrm>
            <a:off x="473615" y="4980746"/>
            <a:ext cx="556092"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err="1">
                <a:solidFill>
                  <a:schemeClr val="bg1"/>
                </a:solidFill>
                <a:ea typeface="ＭＳ Ｐゴシック" charset="-128"/>
              </a:rPr>
              <a:t>DCN</a:t>
            </a:r>
            <a:endParaRPr lang="en-US" sz="1200" b="1" dirty="0">
              <a:solidFill>
                <a:schemeClr val="bg1"/>
              </a:solidFill>
              <a:ea typeface="ＭＳ Ｐゴシック" charset="-128"/>
            </a:endParaRPr>
          </a:p>
        </p:txBody>
      </p:sp>
      <p:cxnSp>
        <p:nvCxnSpPr>
          <p:cNvPr id="268" name="Straight Arrow Connector 267"/>
          <p:cNvCxnSpPr/>
          <p:nvPr/>
        </p:nvCxnSpPr>
        <p:spPr>
          <a:xfrm flipH="1">
            <a:off x="1114694" y="5119245"/>
            <a:ext cx="445295" cy="0"/>
          </a:xfrm>
          <a:prstGeom prst="straightConnector1">
            <a:avLst/>
          </a:prstGeom>
          <a:noFill/>
          <a:ln w="9525" cap="flat" cmpd="sng" algn="ctr">
            <a:solidFill>
              <a:srgbClr val="FFFFFF"/>
            </a:solidFill>
            <a:prstDash val="solid"/>
            <a:headEnd type="none" w="med" len="med"/>
            <a:tailEnd type="triangle" w="med" len="med"/>
          </a:ln>
          <a:effectLst/>
        </p:spPr>
      </p:cxnSp>
      <p:cxnSp>
        <p:nvCxnSpPr>
          <p:cNvPr id="269" name="Straight Arrow Connector 268"/>
          <p:cNvCxnSpPr/>
          <p:nvPr/>
        </p:nvCxnSpPr>
        <p:spPr>
          <a:xfrm>
            <a:off x="2762250" y="5119245"/>
            <a:ext cx="540246" cy="0"/>
          </a:xfrm>
          <a:prstGeom prst="straightConnector1">
            <a:avLst/>
          </a:prstGeom>
          <a:noFill/>
          <a:ln w="9525" cap="flat" cmpd="sng" algn="ctr">
            <a:solidFill>
              <a:srgbClr val="FFFFFF"/>
            </a:solidFill>
            <a:prstDash val="solid"/>
            <a:headEnd type="none" w="med" len="med"/>
            <a:tailEnd type="triangle" w="med" len="med"/>
          </a:ln>
          <a:effectLst/>
        </p:spPr>
      </p:cxnSp>
      <p:cxnSp>
        <p:nvCxnSpPr>
          <p:cNvPr id="270" name="Straight Arrow Connector 269"/>
          <p:cNvCxnSpPr/>
          <p:nvPr/>
        </p:nvCxnSpPr>
        <p:spPr>
          <a:xfrm flipH="1">
            <a:off x="435326" y="5119245"/>
            <a:ext cx="112826" cy="0"/>
          </a:xfrm>
          <a:prstGeom prst="straightConnector1">
            <a:avLst/>
          </a:prstGeom>
          <a:noFill/>
          <a:ln w="9525" cap="flat" cmpd="sng" algn="ctr">
            <a:solidFill>
              <a:srgbClr val="FFFFFF"/>
            </a:solidFill>
            <a:prstDash val="solid"/>
            <a:headEnd type="none" w="med" len="med"/>
            <a:tailEnd type="triangle" w="med" len="med"/>
          </a:ln>
          <a:effectLst/>
        </p:spPr>
      </p:cxnSp>
      <p:cxnSp>
        <p:nvCxnSpPr>
          <p:cNvPr id="271" name="Straight Arrow Connector 270"/>
          <p:cNvCxnSpPr/>
          <p:nvPr/>
        </p:nvCxnSpPr>
        <p:spPr>
          <a:xfrm>
            <a:off x="936280" y="5119245"/>
            <a:ext cx="131717" cy="0"/>
          </a:xfrm>
          <a:prstGeom prst="straightConnector1">
            <a:avLst/>
          </a:prstGeom>
          <a:noFill/>
          <a:ln w="9525" cap="flat" cmpd="sng" algn="ctr">
            <a:solidFill>
              <a:srgbClr val="FFFFFF"/>
            </a:solidFill>
            <a:prstDash val="solid"/>
            <a:headEnd type="none" w="med" len="med"/>
            <a:tailEnd type="triangle" w="med" len="med"/>
          </a:ln>
          <a:effectLst/>
        </p:spPr>
      </p:cxnSp>
      <p:sp>
        <p:nvSpPr>
          <p:cNvPr id="272" name="Rectangle 271"/>
          <p:cNvSpPr/>
          <p:nvPr/>
        </p:nvSpPr>
        <p:spPr>
          <a:xfrm>
            <a:off x="3838907" y="2002611"/>
            <a:ext cx="1486644" cy="988435"/>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lvl="0">
              <a:lnSpc>
                <a:spcPct val="90000"/>
              </a:lnSpc>
              <a:defRPr/>
            </a:pPr>
            <a:r>
              <a:rPr lang="en-US" sz="1400" dirty="0">
                <a:solidFill>
                  <a:srgbClr val="FFFFFF"/>
                </a:solidFill>
                <a:effectLst>
                  <a:outerShdw blurRad="38100" dist="38100" dir="2700000" algn="tl">
                    <a:srgbClr val="000000">
                      <a:alpha val="43137"/>
                    </a:srgbClr>
                  </a:outerShdw>
                </a:effectLst>
              </a:rPr>
              <a:t>Identity</a:t>
            </a:r>
          </a:p>
          <a:p>
            <a:pPr lvl="0">
              <a:lnSpc>
                <a:spcPct val="90000"/>
              </a:lnSpc>
              <a:defRPr/>
            </a:pPr>
            <a:r>
              <a:rPr lang="en-US" sz="1400" dirty="0">
                <a:solidFill>
                  <a:srgbClr val="FFFFFF"/>
                </a:solidFill>
                <a:effectLst>
                  <a:outerShdw blurRad="38100" dist="38100" dir="2700000" algn="tl">
                    <a:srgbClr val="000000">
                      <a:alpha val="43137"/>
                    </a:srgbClr>
                  </a:outerShdw>
                </a:effectLst>
              </a:rPr>
              <a:t>Services </a:t>
            </a:r>
          </a:p>
          <a:p>
            <a:pPr lvl="0">
              <a:lnSpc>
                <a:spcPct val="90000"/>
              </a:lnSpc>
              <a:defRPr/>
            </a:pPr>
            <a:r>
              <a:rPr lang="en-US" sz="1400" dirty="0">
                <a:solidFill>
                  <a:srgbClr val="FFFFFF"/>
                </a:solidFill>
                <a:effectLst>
                  <a:outerShdw blurRad="38100" dist="38100" dir="2700000" algn="tl">
                    <a:srgbClr val="000000">
                      <a:alpha val="43137"/>
                    </a:srgbClr>
                  </a:outerShdw>
                </a:effectLst>
              </a:rPr>
              <a:t>Engine</a:t>
            </a:r>
          </a:p>
        </p:txBody>
      </p:sp>
      <p:sp>
        <p:nvSpPr>
          <p:cNvPr id="273" name="TextBox 66"/>
          <p:cNvSpPr txBox="1"/>
          <p:nvPr/>
        </p:nvSpPr>
        <p:spPr bwMode="auto">
          <a:xfrm>
            <a:off x="4893650" y="2398548"/>
            <a:ext cx="247137" cy="127461"/>
          </a:xfrm>
          <a:prstGeom prst="rect">
            <a:avLst/>
          </a:prstGeom>
          <a:noFill/>
          <a:effectLst>
            <a:outerShdw blurRad="50800" dist="38100" dir="2700000" algn="tl" rotWithShape="0">
              <a:prstClr val="black">
                <a:alpha val="40000"/>
              </a:prstClr>
            </a:outerShdw>
          </a:effectLst>
        </p:spPr>
        <p:txBody>
          <a:bodyPr>
            <a:normAutofit fontScale="3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96D6"/>
              </a:solidFill>
              <a:effectLst/>
              <a:uLnTx/>
              <a:uFillTx/>
              <a:latin typeface="Arial"/>
              <a:ea typeface="+mn-ea"/>
              <a:cs typeface="+mn-cs"/>
            </a:endParaRPr>
          </a:p>
        </p:txBody>
      </p:sp>
      <p:grpSp>
        <p:nvGrpSpPr>
          <p:cNvPr id="274" name="Group 273"/>
          <p:cNvGrpSpPr/>
          <p:nvPr/>
        </p:nvGrpSpPr>
        <p:grpSpPr>
          <a:xfrm>
            <a:off x="4702183" y="2231831"/>
            <a:ext cx="433905" cy="575094"/>
            <a:chOff x="836706" y="2848072"/>
            <a:chExt cx="382845" cy="547992"/>
          </a:xfrm>
          <a:solidFill>
            <a:srgbClr val="FFFFFF"/>
          </a:solidFill>
          <a:effectLst>
            <a:outerShdw blurRad="50800" dist="38100" dir="2700000" algn="tl" rotWithShape="0">
              <a:prstClr val="black">
                <a:alpha val="40000"/>
              </a:prstClr>
            </a:outerShdw>
          </a:effectLst>
        </p:grpSpPr>
        <p:sp>
          <p:nvSpPr>
            <p:cNvPr id="275" name="Freeform 274"/>
            <p:cNvSpPr>
              <a:spLocks/>
            </p:cNvSpPr>
            <p:nvPr/>
          </p:nvSpPr>
          <p:spPr bwMode="auto">
            <a:xfrm>
              <a:off x="1004357" y="2856412"/>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6" name="Freeform 275"/>
            <p:cNvSpPr>
              <a:spLocks/>
            </p:cNvSpPr>
            <p:nvPr/>
          </p:nvSpPr>
          <p:spPr bwMode="auto">
            <a:xfrm>
              <a:off x="945138" y="2848072"/>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7" name="Freeform 276"/>
            <p:cNvSpPr>
              <a:spLocks/>
            </p:cNvSpPr>
            <p:nvPr/>
          </p:nvSpPr>
          <p:spPr bwMode="auto">
            <a:xfrm>
              <a:off x="1087765" y="2865588"/>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8" name="Freeform 277"/>
            <p:cNvSpPr>
              <a:spLocks/>
            </p:cNvSpPr>
            <p:nvPr/>
          </p:nvSpPr>
          <p:spPr bwMode="auto">
            <a:xfrm>
              <a:off x="880079" y="2893112"/>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9" name="Freeform 278"/>
            <p:cNvSpPr>
              <a:spLocks/>
            </p:cNvSpPr>
            <p:nvPr/>
          </p:nvSpPr>
          <p:spPr bwMode="auto">
            <a:xfrm>
              <a:off x="905935" y="2901453"/>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0" name="Freeform 279"/>
            <p:cNvSpPr>
              <a:spLocks/>
            </p:cNvSpPr>
            <p:nvPr/>
          </p:nvSpPr>
          <p:spPr bwMode="auto">
            <a:xfrm>
              <a:off x="849217" y="2927310"/>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1" name="Freeform 280"/>
            <p:cNvSpPr>
              <a:spLocks/>
            </p:cNvSpPr>
            <p:nvPr/>
          </p:nvSpPr>
          <p:spPr bwMode="auto">
            <a:xfrm>
              <a:off x="931792" y="2938987"/>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2" name="Freeform 281"/>
            <p:cNvSpPr>
              <a:spLocks/>
            </p:cNvSpPr>
            <p:nvPr/>
          </p:nvSpPr>
          <p:spPr bwMode="auto">
            <a:xfrm>
              <a:off x="836706" y="2964009"/>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3" name="Freeform 282"/>
            <p:cNvSpPr>
              <a:spLocks/>
            </p:cNvSpPr>
            <p:nvPr/>
          </p:nvSpPr>
          <p:spPr bwMode="auto">
            <a:xfrm>
              <a:off x="868401" y="2972350"/>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4" name="Freeform 283"/>
            <p:cNvSpPr>
              <a:spLocks/>
            </p:cNvSpPr>
            <p:nvPr/>
          </p:nvSpPr>
          <p:spPr bwMode="auto">
            <a:xfrm>
              <a:off x="843379" y="2988198"/>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5" name="Freeform 284"/>
            <p:cNvSpPr>
              <a:spLocks/>
            </p:cNvSpPr>
            <p:nvPr/>
          </p:nvSpPr>
          <p:spPr bwMode="auto">
            <a:xfrm>
              <a:off x="1051900" y="2989866"/>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6" name="Freeform 285"/>
            <p:cNvSpPr>
              <a:spLocks/>
            </p:cNvSpPr>
            <p:nvPr/>
          </p:nvSpPr>
          <p:spPr bwMode="auto">
            <a:xfrm>
              <a:off x="843379" y="3027400"/>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7" name="Freeform 286"/>
            <p:cNvSpPr>
              <a:spLocks/>
            </p:cNvSpPr>
            <p:nvPr/>
          </p:nvSpPr>
          <p:spPr bwMode="auto">
            <a:xfrm>
              <a:off x="872571" y="3037409"/>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8" name="Freeform 287"/>
            <p:cNvSpPr>
              <a:spLocks/>
            </p:cNvSpPr>
            <p:nvPr/>
          </p:nvSpPr>
          <p:spPr bwMode="auto">
            <a:xfrm>
              <a:off x="1014366" y="3088287"/>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9" name="Freeform 288"/>
            <p:cNvSpPr>
              <a:spLocks/>
            </p:cNvSpPr>
            <p:nvPr/>
          </p:nvSpPr>
          <p:spPr bwMode="auto">
            <a:xfrm>
              <a:off x="937630" y="3090790"/>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0" name="Freeform 289"/>
            <p:cNvSpPr>
              <a:spLocks/>
            </p:cNvSpPr>
            <p:nvPr/>
          </p:nvSpPr>
          <p:spPr bwMode="auto">
            <a:xfrm>
              <a:off x="884249" y="3115812"/>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1" name="Freeform 290"/>
            <p:cNvSpPr>
              <a:spLocks noEditPoints="1"/>
            </p:cNvSpPr>
            <p:nvPr/>
          </p:nvSpPr>
          <p:spPr bwMode="auto">
            <a:xfrm>
              <a:off x="888419" y="3143337"/>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2" name="Freeform 291"/>
            <p:cNvSpPr>
              <a:spLocks/>
            </p:cNvSpPr>
            <p:nvPr/>
          </p:nvSpPr>
          <p:spPr bwMode="auto">
            <a:xfrm>
              <a:off x="1131138" y="3150009"/>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3" name="Freeform 292"/>
            <p:cNvSpPr>
              <a:spLocks/>
            </p:cNvSpPr>
            <p:nvPr/>
          </p:nvSpPr>
          <p:spPr bwMode="auto">
            <a:xfrm>
              <a:off x="855055" y="3155849"/>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4" name="Freeform 293"/>
            <p:cNvSpPr>
              <a:spLocks/>
            </p:cNvSpPr>
            <p:nvPr/>
          </p:nvSpPr>
          <p:spPr bwMode="auto">
            <a:xfrm>
              <a:off x="966824" y="3215068"/>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5" name="Freeform 294"/>
            <p:cNvSpPr>
              <a:spLocks/>
            </p:cNvSpPr>
            <p:nvPr/>
          </p:nvSpPr>
          <p:spPr bwMode="auto">
            <a:xfrm>
              <a:off x="1085263" y="3218405"/>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6" name="Freeform 295"/>
            <p:cNvSpPr>
              <a:spLocks/>
            </p:cNvSpPr>
            <p:nvPr/>
          </p:nvSpPr>
          <p:spPr bwMode="auto">
            <a:xfrm>
              <a:off x="1061909" y="3285965"/>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7" name="Freeform 296"/>
            <p:cNvSpPr>
              <a:spLocks/>
            </p:cNvSpPr>
            <p:nvPr/>
          </p:nvSpPr>
          <p:spPr bwMode="auto">
            <a:xfrm>
              <a:off x="937630" y="335436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8" name="Freeform 297"/>
            <p:cNvSpPr>
              <a:spLocks/>
            </p:cNvSpPr>
            <p:nvPr/>
          </p:nvSpPr>
          <p:spPr bwMode="auto">
            <a:xfrm>
              <a:off x="992679" y="3368540"/>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99" name="Group 298"/>
          <p:cNvGrpSpPr/>
          <p:nvPr/>
        </p:nvGrpSpPr>
        <p:grpSpPr>
          <a:xfrm>
            <a:off x="3838906" y="3896337"/>
            <a:ext cx="1538080" cy="480131"/>
            <a:chOff x="3838906" y="4074802"/>
            <a:chExt cx="1598462" cy="480131"/>
          </a:xfrm>
        </p:grpSpPr>
        <p:sp>
          <p:nvSpPr>
            <p:cNvPr id="300" name="Rectangle 299"/>
            <p:cNvSpPr/>
            <p:nvPr/>
          </p:nvSpPr>
          <p:spPr>
            <a:xfrm>
              <a:off x="3838906" y="4081039"/>
              <a:ext cx="1486645" cy="462875"/>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01" name="TextBox 149"/>
            <p:cNvSpPr txBox="1">
              <a:spLocks noChangeArrowheads="1"/>
            </p:cNvSpPr>
            <p:nvPr/>
          </p:nvSpPr>
          <p:spPr bwMode="auto">
            <a:xfrm>
              <a:off x="4589501" y="4074802"/>
              <a:ext cx="847867" cy="480131"/>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prstTxWarp prst="textNoShape">
                <a:avLst/>
              </a:prstTxWarp>
              <a:spAutoFit/>
            </a:body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Routing</a:t>
              </a:r>
            </a:p>
            <a:p>
              <a:pPr marL="0" marR="0" lvl="0" indent="0" defTabSz="914400" eaLnBrk="0" fontAlgn="base" latinLnBrk="0" hangingPunct="0">
                <a:lnSpc>
                  <a:spcPct val="9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a:t>
              </a:r>
              <a:r>
                <a:rPr kumimoji="0" lang="en-US" sz="14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ISR</a:t>
              </a: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nvGrpSpPr>
            <p:cNvPr id="302" name="Group 301"/>
            <p:cNvGrpSpPr/>
            <p:nvPr/>
          </p:nvGrpSpPr>
          <p:grpSpPr>
            <a:xfrm>
              <a:off x="4124800" y="4127787"/>
              <a:ext cx="451100" cy="306984"/>
              <a:chOff x="4269497" y="3393352"/>
              <a:chExt cx="556713" cy="362391"/>
            </a:xfrm>
            <a:effectLst>
              <a:outerShdw blurRad="50800" dist="38100" dir="2700000" algn="tl" rotWithShape="0">
                <a:prstClr val="black">
                  <a:alpha val="40000"/>
                </a:prstClr>
              </a:outerShdw>
            </a:effectLst>
          </p:grpSpPr>
          <p:sp>
            <p:nvSpPr>
              <p:cNvPr id="303" name="Freeform 22"/>
              <p:cNvSpPr>
                <a:spLocks/>
              </p:cNvSpPr>
              <p:nvPr/>
            </p:nvSpPr>
            <p:spPr bwMode="auto">
              <a:xfrm>
                <a:off x="4269497" y="3531659"/>
                <a:ext cx="556533" cy="224084"/>
              </a:xfrm>
              <a:custGeom>
                <a:avLst/>
                <a:gdLst>
                  <a:gd name="T0" fmla="*/ 680 w 792"/>
                  <a:gd name="T1" fmla="*/ 56 h 297"/>
                  <a:gd name="T2" fmla="*/ 396 w 792"/>
                  <a:gd name="T3" fmla="*/ 89 h 297"/>
                  <a:gd name="T4" fmla="*/ 112 w 792"/>
                  <a:gd name="T5" fmla="*/ 56 h 297"/>
                  <a:gd name="T6" fmla="*/ 0 w 792"/>
                  <a:gd name="T7" fmla="*/ 0 h 297"/>
                  <a:gd name="T8" fmla="*/ 0 w 792"/>
                  <a:gd name="T9" fmla="*/ 176 h 297"/>
                  <a:gd name="T10" fmla="*/ 0 w 792"/>
                  <a:gd name="T11" fmla="*/ 178 h 297"/>
                  <a:gd name="T12" fmla="*/ 116 w 792"/>
                  <a:gd name="T13" fmla="*/ 262 h 297"/>
                  <a:gd name="T14" fmla="*/ 116 w 792"/>
                  <a:gd name="T15" fmla="*/ 262 h 297"/>
                  <a:gd name="T16" fmla="*/ 327 w 792"/>
                  <a:gd name="T17" fmla="*/ 295 h 297"/>
                  <a:gd name="T18" fmla="*/ 329 w 792"/>
                  <a:gd name="T19" fmla="*/ 295 h 297"/>
                  <a:gd name="T20" fmla="*/ 395 w 792"/>
                  <a:gd name="T21" fmla="*/ 297 h 297"/>
                  <a:gd name="T22" fmla="*/ 640 w 792"/>
                  <a:gd name="T23" fmla="*/ 271 h 297"/>
                  <a:gd name="T24" fmla="*/ 644 w 792"/>
                  <a:gd name="T25" fmla="*/ 270 h 297"/>
                  <a:gd name="T26" fmla="*/ 792 w 792"/>
                  <a:gd name="T27" fmla="*/ 178 h 297"/>
                  <a:gd name="T28" fmla="*/ 792 w 792"/>
                  <a:gd name="T29" fmla="*/ 178 h 297"/>
                  <a:gd name="T30" fmla="*/ 792 w 792"/>
                  <a:gd name="T31" fmla="*/ 0 h 297"/>
                  <a:gd name="T32" fmla="*/ 680 w 792"/>
                  <a:gd name="T33" fmla="*/ 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2" h="297">
                    <a:moveTo>
                      <a:pt x="680" y="56"/>
                    </a:moveTo>
                    <a:cubicBezTo>
                      <a:pt x="604" y="78"/>
                      <a:pt x="503" y="89"/>
                      <a:pt x="396" y="89"/>
                    </a:cubicBezTo>
                    <a:cubicBezTo>
                      <a:pt x="289" y="89"/>
                      <a:pt x="188" y="78"/>
                      <a:pt x="112" y="56"/>
                    </a:cubicBezTo>
                    <a:cubicBezTo>
                      <a:pt x="58" y="41"/>
                      <a:pt x="20" y="22"/>
                      <a:pt x="0" y="0"/>
                    </a:cubicBezTo>
                    <a:cubicBezTo>
                      <a:pt x="0" y="176"/>
                      <a:pt x="0" y="176"/>
                      <a:pt x="0" y="176"/>
                    </a:cubicBezTo>
                    <a:cubicBezTo>
                      <a:pt x="0" y="177"/>
                      <a:pt x="0" y="178"/>
                      <a:pt x="0" y="178"/>
                    </a:cubicBezTo>
                    <a:cubicBezTo>
                      <a:pt x="0" y="211"/>
                      <a:pt x="44" y="240"/>
                      <a:pt x="116" y="262"/>
                    </a:cubicBezTo>
                    <a:cubicBezTo>
                      <a:pt x="116" y="262"/>
                      <a:pt x="116" y="262"/>
                      <a:pt x="116" y="262"/>
                    </a:cubicBezTo>
                    <a:cubicBezTo>
                      <a:pt x="172" y="279"/>
                      <a:pt x="245" y="290"/>
                      <a:pt x="327" y="295"/>
                    </a:cubicBezTo>
                    <a:cubicBezTo>
                      <a:pt x="329" y="295"/>
                      <a:pt x="329" y="295"/>
                      <a:pt x="329" y="295"/>
                    </a:cubicBezTo>
                    <a:cubicBezTo>
                      <a:pt x="351" y="296"/>
                      <a:pt x="372" y="297"/>
                      <a:pt x="395" y="297"/>
                    </a:cubicBezTo>
                    <a:cubicBezTo>
                      <a:pt x="487" y="297"/>
                      <a:pt x="573" y="287"/>
                      <a:pt x="640" y="271"/>
                    </a:cubicBezTo>
                    <a:cubicBezTo>
                      <a:pt x="644" y="270"/>
                      <a:pt x="644" y="270"/>
                      <a:pt x="644" y="270"/>
                    </a:cubicBezTo>
                    <a:cubicBezTo>
                      <a:pt x="734" y="248"/>
                      <a:pt x="792" y="215"/>
                      <a:pt x="792" y="178"/>
                    </a:cubicBezTo>
                    <a:cubicBezTo>
                      <a:pt x="792" y="178"/>
                      <a:pt x="792" y="178"/>
                      <a:pt x="792" y="178"/>
                    </a:cubicBezTo>
                    <a:cubicBezTo>
                      <a:pt x="792" y="0"/>
                      <a:pt x="792" y="0"/>
                      <a:pt x="792" y="0"/>
                    </a:cubicBezTo>
                    <a:cubicBezTo>
                      <a:pt x="772" y="22"/>
                      <a:pt x="734" y="41"/>
                      <a:pt x="680" y="5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4" name="Freeform 14"/>
              <p:cNvSpPr>
                <a:spLocks/>
              </p:cNvSpPr>
              <p:nvPr/>
            </p:nvSpPr>
            <p:spPr bwMode="auto">
              <a:xfrm>
                <a:off x="4274883" y="3393352"/>
                <a:ext cx="551327" cy="191862"/>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305" name="Group 304"/>
              <p:cNvGrpSpPr/>
              <p:nvPr/>
            </p:nvGrpSpPr>
            <p:grpSpPr>
              <a:xfrm>
                <a:off x="4358547" y="3410200"/>
                <a:ext cx="374412" cy="160236"/>
                <a:chOff x="3130056" y="3361513"/>
                <a:chExt cx="960537" cy="378097"/>
              </a:xfrm>
              <a:solidFill>
                <a:srgbClr val="0C3744"/>
              </a:solidFill>
            </p:grpSpPr>
            <p:sp>
              <p:nvSpPr>
                <p:cNvPr id="306" name="Freeform 20"/>
                <p:cNvSpPr>
                  <a:spLocks/>
                </p:cNvSpPr>
                <p:nvPr/>
              </p:nvSpPr>
              <p:spPr bwMode="auto">
                <a:xfrm>
                  <a:off x="3630618" y="3364285"/>
                  <a:ext cx="459975" cy="166808"/>
                </a:xfrm>
                <a:custGeom>
                  <a:avLst/>
                  <a:gdLst/>
                  <a:ahLst/>
                  <a:cxnLst>
                    <a:cxn ang="0">
                      <a:pos x="0" y="47"/>
                    </a:cxn>
                    <a:cxn ang="0">
                      <a:pos x="30" y="60"/>
                    </a:cxn>
                    <a:cxn ang="0">
                      <a:pos x="102" y="23"/>
                    </a:cxn>
                    <a:cxn ang="0">
                      <a:pos x="136" y="34"/>
                    </a:cxn>
                    <a:cxn ang="0">
                      <a:pos x="118" y="0"/>
                    </a:cxn>
                    <a:cxn ang="0">
                      <a:pos x="31" y="0"/>
                    </a:cxn>
                    <a:cxn ang="0">
                      <a:pos x="68" y="12"/>
                    </a:cxn>
                    <a:cxn ang="0">
                      <a:pos x="0" y="47"/>
                    </a:cxn>
                    <a:cxn ang="0">
                      <a:pos x="0" y="47"/>
                    </a:cxn>
                  </a:cxnLst>
                  <a:rect l="0" t="0" r="r" b="b"/>
                  <a:pathLst>
                    <a:path w="136" h="60">
                      <a:moveTo>
                        <a:pt x="0" y="47"/>
                      </a:moveTo>
                      <a:lnTo>
                        <a:pt x="30" y="60"/>
                      </a:lnTo>
                      <a:lnTo>
                        <a:pt x="102" y="23"/>
                      </a:lnTo>
                      <a:lnTo>
                        <a:pt x="136" y="34"/>
                      </a:lnTo>
                      <a:lnTo>
                        <a:pt x="118" y="0"/>
                      </a:lnTo>
                      <a:lnTo>
                        <a:pt x="31" y="0"/>
                      </a:lnTo>
                      <a:lnTo>
                        <a:pt x="68" y="12"/>
                      </a:lnTo>
                      <a:lnTo>
                        <a:pt x="0" y="47"/>
                      </a:lnTo>
                      <a:lnTo>
                        <a:pt x="0" y="47"/>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7" name="Freeform 21"/>
                <p:cNvSpPr>
                  <a:spLocks/>
                </p:cNvSpPr>
                <p:nvPr/>
              </p:nvSpPr>
              <p:spPr bwMode="auto">
                <a:xfrm>
                  <a:off x="3130056" y="3561675"/>
                  <a:ext cx="456592" cy="164028"/>
                </a:xfrm>
                <a:custGeom>
                  <a:avLst/>
                  <a:gdLst/>
                  <a:ahLst/>
                  <a:cxnLst>
                    <a:cxn ang="0">
                      <a:pos x="135" y="13"/>
                    </a:cxn>
                    <a:cxn ang="0">
                      <a:pos x="105" y="0"/>
                    </a:cxn>
                    <a:cxn ang="0">
                      <a:pos x="33" y="38"/>
                    </a:cxn>
                    <a:cxn ang="0">
                      <a:pos x="0" y="27"/>
                    </a:cxn>
                    <a:cxn ang="0">
                      <a:pos x="18" y="59"/>
                    </a:cxn>
                    <a:cxn ang="0">
                      <a:pos x="104" y="59"/>
                    </a:cxn>
                    <a:cxn ang="0">
                      <a:pos x="68" y="48"/>
                    </a:cxn>
                    <a:cxn ang="0">
                      <a:pos x="135" y="13"/>
                    </a:cxn>
                    <a:cxn ang="0">
                      <a:pos x="135" y="13"/>
                    </a:cxn>
                  </a:cxnLst>
                  <a:rect l="0" t="0" r="r" b="b"/>
                  <a:pathLst>
                    <a:path w="135" h="59">
                      <a:moveTo>
                        <a:pt x="135" y="13"/>
                      </a:moveTo>
                      <a:lnTo>
                        <a:pt x="105" y="0"/>
                      </a:lnTo>
                      <a:lnTo>
                        <a:pt x="33" y="38"/>
                      </a:lnTo>
                      <a:lnTo>
                        <a:pt x="0" y="27"/>
                      </a:lnTo>
                      <a:lnTo>
                        <a:pt x="18" y="59"/>
                      </a:lnTo>
                      <a:lnTo>
                        <a:pt x="104" y="59"/>
                      </a:lnTo>
                      <a:lnTo>
                        <a:pt x="68" y="48"/>
                      </a:lnTo>
                      <a:lnTo>
                        <a:pt x="135" y="13"/>
                      </a:lnTo>
                      <a:lnTo>
                        <a:pt x="135" y="13"/>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8" name="Freeform 22"/>
                <p:cNvSpPr>
                  <a:spLocks/>
                </p:cNvSpPr>
                <p:nvPr/>
              </p:nvSpPr>
              <p:spPr bwMode="auto">
                <a:xfrm>
                  <a:off x="3153733" y="3361513"/>
                  <a:ext cx="459975" cy="164028"/>
                </a:xfrm>
                <a:custGeom>
                  <a:avLst/>
                  <a:gdLst/>
                  <a:ahLst/>
                  <a:cxnLst>
                    <a:cxn ang="0">
                      <a:pos x="0" y="13"/>
                    </a:cxn>
                    <a:cxn ang="0">
                      <a:pos x="31" y="0"/>
                    </a:cxn>
                    <a:cxn ang="0">
                      <a:pos x="103" y="37"/>
                    </a:cxn>
                    <a:cxn ang="0">
                      <a:pos x="136" y="27"/>
                    </a:cxn>
                    <a:cxn ang="0">
                      <a:pos x="118" y="59"/>
                    </a:cxn>
                    <a:cxn ang="0">
                      <a:pos x="32" y="59"/>
                    </a:cxn>
                    <a:cxn ang="0">
                      <a:pos x="68" y="48"/>
                    </a:cxn>
                    <a:cxn ang="0">
                      <a:pos x="0" y="13"/>
                    </a:cxn>
                    <a:cxn ang="0">
                      <a:pos x="0" y="13"/>
                    </a:cxn>
                  </a:cxnLst>
                  <a:rect l="0" t="0" r="r" b="b"/>
                  <a:pathLst>
                    <a:path w="136" h="59">
                      <a:moveTo>
                        <a:pt x="0" y="13"/>
                      </a:moveTo>
                      <a:lnTo>
                        <a:pt x="31" y="0"/>
                      </a:lnTo>
                      <a:lnTo>
                        <a:pt x="103" y="37"/>
                      </a:lnTo>
                      <a:lnTo>
                        <a:pt x="136" y="27"/>
                      </a:lnTo>
                      <a:lnTo>
                        <a:pt x="118" y="59"/>
                      </a:lnTo>
                      <a:lnTo>
                        <a:pt x="32" y="59"/>
                      </a:lnTo>
                      <a:lnTo>
                        <a:pt x="68" y="48"/>
                      </a:lnTo>
                      <a:lnTo>
                        <a:pt x="0" y="13"/>
                      </a:lnTo>
                      <a:lnTo>
                        <a:pt x="0" y="13"/>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9" name="Freeform 23"/>
                <p:cNvSpPr>
                  <a:spLocks/>
                </p:cNvSpPr>
                <p:nvPr/>
              </p:nvSpPr>
              <p:spPr bwMode="auto">
                <a:xfrm>
                  <a:off x="3617090" y="3572802"/>
                  <a:ext cx="456592" cy="166808"/>
                </a:xfrm>
                <a:custGeom>
                  <a:avLst/>
                  <a:gdLst/>
                  <a:ahLst/>
                  <a:cxnLst>
                    <a:cxn ang="0">
                      <a:pos x="135" y="47"/>
                    </a:cxn>
                    <a:cxn ang="0">
                      <a:pos x="105" y="60"/>
                    </a:cxn>
                    <a:cxn ang="0">
                      <a:pos x="33" y="23"/>
                    </a:cxn>
                    <a:cxn ang="0">
                      <a:pos x="0" y="34"/>
                    </a:cxn>
                    <a:cxn ang="0">
                      <a:pos x="17" y="0"/>
                    </a:cxn>
                    <a:cxn ang="0">
                      <a:pos x="104" y="0"/>
                    </a:cxn>
                    <a:cxn ang="0">
                      <a:pos x="67" y="12"/>
                    </a:cxn>
                    <a:cxn ang="0">
                      <a:pos x="135" y="47"/>
                    </a:cxn>
                    <a:cxn ang="0">
                      <a:pos x="135" y="47"/>
                    </a:cxn>
                  </a:cxnLst>
                  <a:rect l="0" t="0" r="r" b="b"/>
                  <a:pathLst>
                    <a:path w="135" h="60">
                      <a:moveTo>
                        <a:pt x="135" y="47"/>
                      </a:moveTo>
                      <a:lnTo>
                        <a:pt x="105" y="60"/>
                      </a:lnTo>
                      <a:lnTo>
                        <a:pt x="33" y="23"/>
                      </a:lnTo>
                      <a:lnTo>
                        <a:pt x="0" y="34"/>
                      </a:lnTo>
                      <a:lnTo>
                        <a:pt x="17" y="0"/>
                      </a:lnTo>
                      <a:lnTo>
                        <a:pt x="104" y="0"/>
                      </a:lnTo>
                      <a:lnTo>
                        <a:pt x="67" y="12"/>
                      </a:lnTo>
                      <a:lnTo>
                        <a:pt x="135" y="47"/>
                      </a:lnTo>
                      <a:lnTo>
                        <a:pt x="135" y="47"/>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grpSp>
      <p:grpSp>
        <p:nvGrpSpPr>
          <p:cNvPr id="310" name="Group 309"/>
          <p:cNvGrpSpPr/>
          <p:nvPr/>
        </p:nvGrpSpPr>
        <p:grpSpPr>
          <a:xfrm>
            <a:off x="3838906" y="3063390"/>
            <a:ext cx="1486645" cy="795190"/>
            <a:chOff x="3838906" y="3442118"/>
            <a:chExt cx="1486645" cy="558250"/>
          </a:xfrm>
        </p:grpSpPr>
        <p:sp>
          <p:nvSpPr>
            <p:cNvPr id="311" name="Rectangle 310"/>
            <p:cNvSpPr/>
            <p:nvPr/>
          </p:nvSpPr>
          <p:spPr>
            <a:xfrm>
              <a:off x="3838906" y="3442118"/>
              <a:ext cx="1486645" cy="558250"/>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12" name="TextBox 149"/>
            <p:cNvSpPr txBox="1">
              <a:spLocks noChangeArrowheads="1"/>
            </p:cNvSpPr>
            <p:nvPr/>
          </p:nvSpPr>
          <p:spPr bwMode="auto">
            <a:xfrm>
              <a:off x="3902000" y="3581529"/>
              <a:ext cx="852488" cy="28623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prstTxWarp prst="textNoShape">
                <a:avLst/>
              </a:prstTxWarp>
              <a:sp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1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WAAS</a:t>
              </a:r>
              <a:r>
                <a:rPr kumimoji="0" lang="en-US" sz="1400" b="0" i="0" u="none" strike="noStrike" kern="0" cap="none" spc="0" normalizeH="0" baseline="0" noProof="0" dirty="0">
                  <a:ln>
                    <a:noFill/>
                  </a:ln>
                  <a:solidFill>
                    <a:srgbClr val="FFFFFF"/>
                  </a:solidFill>
                  <a:effectLst/>
                  <a:uLnTx/>
                  <a:uFillTx/>
                </a:rPr>
                <a:t> </a:t>
              </a:r>
            </a:p>
          </p:txBody>
        </p:sp>
        <p:grpSp>
          <p:nvGrpSpPr>
            <p:cNvPr id="313" name="Group 312"/>
            <p:cNvGrpSpPr/>
            <p:nvPr/>
          </p:nvGrpSpPr>
          <p:grpSpPr>
            <a:xfrm>
              <a:off x="4723687" y="3569592"/>
              <a:ext cx="481436" cy="301730"/>
              <a:chOff x="4774701" y="3151021"/>
              <a:chExt cx="481436" cy="301730"/>
            </a:xfrm>
            <a:effectLst>
              <a:outerShdw blurRad="50800" dist="38100" dir="2700000" algn="tl" rotWithShape="0">
                <a:prstClr val="black">
                  <a:alpha val="40000"/>
                </a:prstClr>
              </a:outerShdw>
            </a:effectLst>
          </p:grpSpPr>
          <p:sp>
            <p:nvSpPr>
              <p:cNvPr id="314" name="Freeform 207"/>
              <p:cNvSpPr>
                <a:spLocks/>
              </p:cNvSpPr>
              <p:nvPr/>
            </p:nvSpPr>
            <p:spPr bwMode="auto">
              <a:xfrm>
                <a:off x="4991832" y="3177544"/>
                <a:ext cx="119969" cy="249237"/>
              </a:xfrm>
              <a:custGeom>
                <a:avLst/>
                <a:gdLst>
                  <a:gd name="T0" fmla="*/ 0 w 477"/>
                  <a:gd name="T1" fmla="*/ 0 h 361"/>
                  <a:gd name="T2" fmla="*/ 0 w 477"/>
                  <a:gd name="T3" fmla="*/ 361 h 361"/>
                  <a:gd name="T4" fmla="*/ 477 w 477"/>
                  <a:gd name="T5" fmla="*/ 182 h 361"/>
                  <a:gd name="T6" fmla="*/ 0 w 477"/>
                  <a:gd name="T7" fmla="*/ 0 h 361"/>
                  <a:gd name="T8" fmla="*/ 0 w 477"/>
                  <a:gd name="T9" fmla="*/ 0 h 361"/>
                </a:gdLst>
                <a:ahLst/>
                <a:cxnLst>
                  <a:cxn ang="0">
                    <a:pos x="T0" y="T1"/>
                  </a:cxn>
                  <a:cxn ang="0">
                    <a:pos x="T2" y="T3"/>
                  </a:cxn>
                  <a:cxn ang="0">
                    <a:pos x="T4" y="T5"/>
                  </a:cxn>
                  <a:cxn ang="0">
                    <a:pos x="T6" y="T7"/>
                  </a:cxn>
                  <a:cxn ang="0">
                    <a:pos x="T8" y="T9"/>
                  </a:cxn>
                </a:cxnLst>
                <a:rect l="0" t="0" r="r" b="b"/>
                <a:pathLst>
                  <a:path w="477" h="361">
                    <a:moveTo>
                      <a:pt x="0" y="0"/>
                    </a:moveTo>
                    <a:lnTo>
                      <a:pt x="0" y="361"/>
                    </a:lnTo>
                    <a:lnTo>
                      <a:pt x="477" y="182"/>
                    </a:lnTo>
                    <a:lnTo>
                      <a:pt x="0" y="0"/>
                    </a:lnTo>
                    <a:lnTo>
                      <a:pt x="0" y="0"/>
                    </a:lnTo>
                    <a:close/>
                  </a:path>
                </a:pathLst>
              </a:custGeom>
              <a:solidFill>
                <a:srgbClr val="FFFFFF"/>
              </a:solidFill>
              <a:ln w="12"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5" name="Left-Right Arrow 314"/>
              <p:cNvSpPr/>
              <p:nvPr/>
            </p:nvSpPr>
            <p:spPr>
              <a:xfrm>
                <a:off x="5118068" y="3259293"/>
                <a:ext cx="138069" cy="90983"/>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16" name="Left-Right Arrow 315"/>
              <p:cNvSpPr/>
              <p:nvPr/>
            </p:nvSpPr>
            <p:spPr>
              <a:xfrm rot="1031538">
                <a:off x="4774829" y="3151021"/>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17" name="Left-Right Arrow 316"/>
              <p:cNvSpPr/>
              <p:nvPr/>
            </p:nvSpPr>
            <p:spPr>
              <a:xfrm>
                <a:off x="4774701" y="3265054"/>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18" name="Left-Right Arrow 317"/>
              <p:cNvSpPr/>
              <p:nvPr/>
            </p:nvSpPr>
            <p:spPr>
              <a:xfrm rot="20568462" flipV="1">
                <a:off x="4776710" y="3386901"/>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grpSp>
      <p:grpSp>
        <p:nvGrpSpPr>
          <p:cNvPr id="319" name="Group 318"/>
          <p:cNvGrpSpPr/>
          <p:nvPr/>
        </p:nvGrpSpPr>
        <p:grpSpPr>
          <a:xfrm>
            <a:off x="3838907" y="1566705"/>
            <a:ext cx="1532584" cy="398630"/>
            <a:chOff x="3897427" y="1748950"/>
            <a:chExt cx="1532584" cy="398630"/>
          </a:xfrm>
        </p:grpSpPr>
        <p:sp>
          <p:nvSpPr>
            <p:cNvPr id="320" name="Rectangle 319"/>
            <p:cNvSpPr/>
            <p:nvPr/>
          </p:nvSpPr>
          <p:spPr>
            <a:xfrm>
              <a:off x="3897427" y="1748950"/>
              <a:ext cx="1499808" cy="398630"/>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21" name="TextBox 320"/>
            <p:cNvSpPr txBox="1"/>
            <p:nvPr/>
          </p:nvSpPr>
          <p:spPr>
            <a:xfrm>
              <a:off x="4269116" y="1782303"/>
              <a:ext cx="1160895" cy="307777"/>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AnyConnect</a:t>
              </a:r>
            </a:p>
          </p:txBody>
        </p:sp>
      </p:grpSp>
      <p:sp>
        <p:nvSpPr>
          <p:cNvPr id="322" name="Rectangle 321"/>
          <p:cNvSpPr/>
          <p:nvPr/>
        </p:nvSpPr>
        <p:spPr>
          <a:xfrm>
            <a:off x="3838906" y="4430586"/>
            <a:ext cx="1486645" cy="1212659"/>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nvGrpSpPr>
          <p:cNvPr id="323" name="Group 322"/>
          <p:cNvGrpSpPr/>
          <p:nvPr/>
        </p:nvGrpSpPr>
        <p:grpSpPr>
          <a:xfrm>
            <a:off x="4380637" y="4666698"/>
            <a:ext cx="386646" cy="650750"/>
            <a:chOff x="4428343" y="4550752"/>
            <a:chExt cx="386646" cy="650750"/>
          </a:xfrm>
        </p:grpSpPr>
        <p:sp>
          <p:nvSpPr>
            <p:cNvPr id="324" name="Rectangle 323"/>
            <p:cNvSpPr/>
            <p:nvPr/>
          </p:nvSpPr>
          <p:spPr>
            <a:xfrm>
              <a:off x="4434950" y="4824836"/>
              <a:ext cx="373432" cy="376666"/>
            </a:xfrm>
            <a:prstGeom prst="rect">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nvGrpSpPr>
            <p:cNvPr id="325" name="Group 324"/>
            <p:cNvGrpSpPr/>
            <p:nvPr/>
          </p:nvGrpSpPr>
          <p:grpSpPr>
            <a:xfrm>
              <a:off x="4441491" y="4836851"/>
              <a:ext cx="360350" cy="349399"/>
              <a:chOff x="3246438" y="2111375"/>
              <a:chExt cx="2246312" cy="2178050"/>
            </a:xfrm>
            <a:solidFill>
              <a:srgbClr val="08252E"/>
            </a:solidFill>
            <a:effectLst>
              <a:outerShdw blurRad="50800" dist="38100" dir="2700000" algn="tl" rotWithShape="0">
                <a:prstClr val="black">
                  <a:alpha val="40000"/>
                </a:prstClr>
              </a:outerShdw>
            </a:effectLst>
          </p:grpSpPr>
          <p:sp>
            <p:nvSpPr>
              <p:cNvPr id="335" name="Freeform 224"/>
              <p:cNvSpPr>
                <a:spLocks/>
              </p:cNvSpPr>
              <p:nvPr/>
            </p:nvSpPr>
            <p:spPr bwMode="auto">
              <a:xfrm>
                <a:off x="3246438" y="3008313"/>
                <a:ext cx="879475" cy="382588"/>
              </a:xfrm>
              <a:custGeom>
                <a:avLst/>
                <a:gdLst>
                  <a:gd name="T0" fmla="*/ 554 w 554"/>
                  <a:gd name="T1" fmla="*/ 57 h 241"/>
                  <a:gd name="T2" fmla="*/ 131 w 554"/>
                  <a:gd name="T3" fmla="*/ 57 h 241"/>
                  <a:gd name="T4" fmla="*/ 131 w 554"/>
                  <a:gd name="T5" fmla="*/ 0 h 241"/>
                  <a:gd name="T6" fmla="*/ 0 w 554"/>
                  <a:gd name="T7" fmla="*/ 114 h 241"/>
                  <a:gd name="T8" fmla="*/ 131 w 554"/>
                  <a:gd name="T9" fmla="*/ 241 h 241"/>
                  <a:gd name="T10" fmla="*/ 131 w 554"/>
                  <a:gd name="T11" fmla="*/ 184 h 241"/>
                  <a:gd name="T12" fmla="*/ 554 w 554"/>
                  <a:gd name="T13" fmla="*/ 184 h 241"/>
                  <a:gd name="T14" fmla="*/ 554 w 554"/>
                  <a:gd name="T15" fmla="*/ 57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241">
                    <a:moveTo>
                      <a:pt x="554" y="57"/>
                    </a:moveTo>
                    <a:lnTo>
                      <a:pt x="131" y="57"/>
                    </a:lnTo>
                    <a:lnTo>
                      <a:pt x="131" y="0"/>
                    </a:lnTo>
                    <a:lnTo>
                      <a:pt x="0" y="114"/>
                    </a:lnTo>
                    <a:lnTo>
                      <a:pt x="131" y="241"/>
                    </a:lnTo>
                    <a:lnTo>
                      <a:pt x="131" y="184"/>
                    </a:lnTo>
                    <a:lnTo>
                      <a:pt x="554" y="184"/>
                    </a:lnTo>
                    <a:lnTo>
                      <a:pt x="554" y="57"/>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6" name="Freeform 227"/>
              <p:cNvSpPr>
                <a:spLocks/>
              </p:cNvSpPr>
              <p:nvPr/>
            </p:nvSpPr>
            <p:spPr bwMode="auto">
              <a:xfrm>
                <a:off x="3570288" y="2425700"/>
                <a:ext cx="695325" cy="673100"/>
              </a:xfrm>
              <a:custGeom>
                <a:avLst/>
                <a:gdLst>
                  <a:gd name="T0" fmla="*/ 438 w 438"/>
                  <a:gd name="T1" fmla="*/ 339 h 424"/>
                  <a:gd name="T2" fmla="*/ 131 w 438"/>
                  <a:gd name="T3" fmla="*/ 42 h 424"/>
                  <a:gd name="T4" fmla="*/ 175 w 438"/>
                  <a:gd name="T5" fmla="*/ 0 h 424"/>
                  <a:gd name="T6" fmla="*/ 0 w 438"/>
                  <a:gd name="T7" fmla="*/ 0 h 424"/>
                  <a:gd name="T8" fmla="*/ 0 w 438"/>
                  <a:gd name="T9" fmla="*/ 169 h 424"/>
                  <a:gd name="T10" fmla="*/ 44 w 438"/>
                  <a:gd name="T11" fmla="*/ 127 h 424"/>
                  <a:gd name="T12" fmla="*/ 350 w 438"/>
                  <a:gd name="T13" fmla="*/ 424 h 424"/>
                  <a:gd name="T14" fmla="*/ 438 w 438"/>
                  <a:gd name="T15" fmla="*/ 33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8" h="424">
                    <a:moveTo>
                      <a:pt x="438" y="339"/>
                    </a:moveTo>
                    <a:lnTo>
                      <a:pt x="131" y="42"/>
                    </a:lnTo>
                    <a:lnTo>
                      <a:pt x="175" y="0"/>
                    </a:lnTo>
                    <a:lnTo>
                      <a:pt x="0" y="0"/>
                    </a:lnTo>
                    <a:lnTo>
                      <a:pt x="0" y="169"/>
                    </a:lnTo>
                    <a:lnTo>
                      <a:pt x="44" y="127"/>
                    </a:lnTo>
                    <a:lnTo>
                      <a:pt x="350" y="424"/>
                    </a:lnTo>
                    <a:lnTo>
                      <a:pt x="438" y="339"/>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7" name="Freeform 229"/>
              <p:cNvSpPr>
                <a:spLocks/>
              </p:cNvSpPr>
              <p:nvPr/>
            </p:nvSpPr>
            <p:spPr bwMode="auto">
              <a:xfrm>
                <a:off x="4171950" y="2111375"/>
                <a:ext cx="393700" cy="852488"/>
              </a:xfrm>
              <a:custGeom>
                <a:avLst/>
                <a:gdLst>
                  <a:gd name="T0" fmla="*/ 190 w 248"/>
                  <a:gd name="T1" fmla="*/ 537 h 537"/>
                  <a:gd name="T2" fmla="*/ 190 w 248"/>
                  <a:gd name="T3" fmla="*/ 113 h 537"/>
                  <a:gd name="T4" fmla="*/ 248 w 248"/>
                  <a:gd name="T5" fmla="*/ 113 h 537"/>
                  <a:gd name="T6" fmla="*/ 131 w 248"/>
                  <a:gd name="T7" fmla="*/ 0 h 537"/>
                  <a:gd name="T8" fmla="*/ 0 w 248"/>
                  <a:gd name="T9" fmla="*/ 113 h 537"/>
                  <a:gd name="T10" fmla="*/ 59 w 248"/>
                  <a:gd name="T11" fmla="*/ 113 h 537"/>
                  <a:gd name="T12" fmla="*/ 59 w 248"/>
                  <a:gd name="T13" fmla="*/ 537 h 537"/>
                  <a:gd name="T14" fmla="*/ 190 w 248"/>
                  <a:gd name="T15" fmla="*/ 537 h 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537">
                    <a:moveTo>
                      <a:pt x="190" y="537"/>
                    </a:moveTo>
                    <a:lnTo>
                      <a:pt x="190" y="113"/>
                    </a:lnTo>
                    <a:lnTo>
                      <a:pt x="248" y="113"/>
                    </a:lnTo>
                    <a:lnTo>
                      <a:pt x="131" y="0"/>
                    </a:lnTo>
                    <a:lnTo>
                      <a:pt x="0" y="113"/>
                    </a:lnTo>
                    <a:lnTo>
                      <a:pt x="59" y="113"/>
                    </a:lnTo>
                    <a:lnTo>
                      <a:pt x="59" y="537"/>
                    </a:lnTo>
                    <a:lnTo>
                      <a:pt x="190" y="537"/>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8" name="Freeform 231"/>
              <p:cNvSpPr>
                <a:spLocks/>
              </p:cNvSpPr>
              <p:nvPr/>
            </p:nvSpPr>
            <p:spPr bwMode="auto">
              <a:xfrm>
                <a:off x="4473575" y="2425700"/>
                <a:ext cx="695325" cy="673100"/>
              </a:xfrm>
              <a:custGeom>
                <a:avLst/>
                <a:gdLst>
                  <a:gd name="T0" fmla="*/ 87 w 438"/>
                  <a:gd name="T1" fmla="*/ 424 h 424"/>
                  <a:gd name="T2" fmla="*/ 394 w 438"/>
                  <a:gd name="T3" fmla="*/ 127 h 424"/>
                  <a:gd name="T4" fmla="*/ 438 w 438"/>
                  <a:gd name="T5" fmla="*/ 169 h 424"/>
                  <a:gd name="T6" fmla="*/ 438 w 438"/>
                  <a:gd name="T7" fmla="*/ 0 h 424"/>
                  <a:gd name="T8" fmla="*/ 262 w 438"/>
                  <a:gd name="T9" fmla="*/ 0 h 424"/>
                  <a:gd name="T10" fmla="*/ 306 w 438"/>
                  <a:gd name="T11" fmla="*/ 42 h 424"/>
                  <a:gd name="T12" fmla="*/ 0 w 438"/>
                  <a:gd name="T13" fmla="*/ 339 h 424"/>
                  <a:gd name="T14" fmla="*/ 87 w 438"/>
                  <a:gd name="T15" fmla="*/ 424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8" h="424">
                    <a:moveTo>
                      <a:pt x="87" y="424"/>
                    </a:moveTo>
                    <a:lnTo>
                      <a:pt x="394" y="127"/>
                    </a:lnTo>
                    <a:lnTo>
                      <a:pt x="438" y="169"/>
                    </a:lnTo>
                    <a:lnTo>
                      <a:pt x="438" y="0"/>
                    </a:lnTo>
                    <a:lnTo>
                      <a:pt x="262" y="0"/>
                    </a:lnTo>
                    <a:lnTo>
                      <a:pt x="306" y="42"/>
                    </a:lnTo>
                    <a:lnTo>
                      <a:pt x="0" y="339"/>
                    </a:lnTo>
                    <a:lnTo>
                      <a:pt x="87" y="424"/>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9" name="Freeform 233"/>
              <p:cNvSpPr>
                <a:spLocks/>
              </p:cNvSpPr>
              <p:nvPr/>
            </p:nvSpPr>
            <p:spPr bwMode="auto">
              <a:xfrm>
                <a:off x="4611688" y="3008313"/>
                <a:ext cx="881062" cy="382588"/>
              </a:xfrm>
              <a:custGeom>
                <a:avLst/>
                <a:gdLst>
                  <a:gd name="T0" fmla="*/ 0 w 555"/>
                  <a:gd name="T1" fmla="*/ 184 h 241"/>
                  <a:gd name="T2" fmla="*/ 438 w 555"/>
                  <a:gd name="T3" fmla="*/ 184 h 241"/>
                  <a:gd name="T4" fmla="*/ 438 w 555"/>
                  <a:gd name="T5" fmla="*/ 241 h 241"/>
                  <a:gd name="T6" fmla="*/ 555 w 555"/>
                  <a:gd name="T7" fmla="*/ 114 h 241"/>
                  <a:gd name="T8" fmla="*/ 438 w 555"/>
                  <a:gd name="T9" fmla="*/ 0 h 241"/>
                  <a:gd name="T10" fmla="*/ 438 w 555"/>
                  <a:gd name="T11" fmla="*/ 57 h 241"/>
                  <a:gd name="T12" fmla="*/ 0 w 555"/>
                  <a:gd name="T13" fmla="*/ 57 h 241"/>
                  <a:gd name="T14" fmla="*/ 0 w 555"/>
                  <a:gd name="T15" fmla="*/ 184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5" h="241">
                    <a:moveTo>
                      <a:pt x="0" y="184"/>
                    </a:moveTo>
                    <a:lnTo>
                      <a:pt x="438" y="184"/>
                    </a:lnTo>
                    <a:lnTo>
                      <a:pt x="438" y="241"/>
                    </a:lnTo>
                    <a:lnTo>
                      <a:pt x="555" y="114"/>
                    </a:lnTo>
                    <a:lnTo>
                      <a:pt x="438" y="0"/>
                    </a:lnTo>
                    <a:lnTo>
                      <a:pt x="438" y="57"/>
                    </a:lnTo>
                    <a:lnTo>
                      <a:pt x="0" y="57"/>
                    </a:lnTo>
                    <a:lnTo>
                      <a:pt x="0" y="184"/>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0" name="Freeform 235"/>
              <p:cNvSpPr>
                <a:spLocks/>
              </p:cNvSpPr>
              <p:nvPr/>
            </p:nvSpPr>
            <p:spPr bwMode="auto">
              <a:xfrm>
                <a:off x="4473575" y="3300413"/>
                <a:ext cx="695325" cy="674688"/>
              </a:xfrm>
              <a:custGeom>
                <a:avLst/>
                <a:gdLst>
                  <a:gd name="T0" fmla="*/ 0 w 438"/>
                  <a:gd name="T1" fmla="*/ 85 h 425"/>
                  <a:gd name="T2" fmla="*/ 306 w 438"/>
                  <a:gd name="T3" fmla="*/ 382 h 425"/>
                  <a:gd name="T4" fmla="*/ 262 w 438"/>
                  <a:gd name="T5" fmla="*/ 425 h 425"/>
                  <a:gd name="T6" fmla="*/ 438 w 438"/>
                  <a:gd name="T7" fmla="*/ 411 h 425"/>
                  <a:gd name="T8" fmla="*/ 438 w 438"/>
                  <a:gd name="T9" fmla="*/ 255 h 425"/>
                  <a:gd name="T10" fmla="*/ 394 w 438"/>
                  <a:gd name="T11" fmla="*/ 297 h 425"/>
                  <a:gd name="T12" fmla="*/ 87 w 438"/>
                  <a:gd name="T13" fmla="*/ 0 h 425"/>
                  <a:gd name="T14" fmla="*/ 0 w 438"/>
                  <a:gd name="T15" fmla="*/ 85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8" h="425">
                    <a:moveTo>
                      <a:pt x="0" y="85"/>
                    </a:moveTo>
                    <a:lnTo>
                      <a:pt x="306" y="382"/>
                    </a:lnTo>
                    <a:lnTo>
                      <a:pt x="262" y="425"/>
                    </a:lnTo>
                    <a:lnTo>
                      <a:pt x="438" y="411"/>
                    </a:lnTo>
                    <a:lnTo>
                      <a:pt x="438" y="255"/>
                    </a:lnTo>
                    <a:lnTo>
                      <a:pt x="394" y="297"/>
                    </a:lnTo>
                    <a:lnTo>
                      <a:pt x="87" y="0"/>
                    </a:lnTo>
                    <a:lnTo>
                      <a:pt x="0" y="85"/>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1" name="Freeform 237"/>
              <p:cNvSpPr>
                <a:spLocks/>
              </p:cNvSpPr>
              <p:nvPr/>
            </p:nvSpPr>
            <p:spPr bwMode="auto">
              <a:xfrm>
                <a:off x="4171950" y="3435350"/>
                <a:ext cx="393700" cy="854075"/>
              </a:xfrm>
              <a:custGeom>
                <a:avLst/>
                <a:gdLst>
                  <a:gd name="T0" fmla="*/ 59 w 248"/>
                  <a:gd name="T1" fmla="*/ 0 h 538"/>
                  <a:gd name="T2" fmla="*/ 59 w 248"/>
                  <a:gd name="T3" fmla="*/ 425 h 538"/>
                  <a:gd name="T4" fmla="*/ 0 w 248"/>
                  <a:gd name="T5" fmla="*/ 425 h 538"/>
                  <a:gd name="T6" fmla="*/ 131 w 248"/>
                  <a:gd name="T7" fmla="*/ 538 h 538"/>
                  <a:gd name="T8" fmla="*/ 248 w 248"/>
                  <a:gd name="T9" fmla="*/ 425 h 538"/>
                  <a:gd name="T10" fmla="*/ 190 w 248"/>
                  <a:gd name="T11" fmla="*/ 425 h 538"/>
                  <a:gd name="T12" fmla="*/ 190 w 248"/>
                  <a:gd name="T13" fmla="*/ 0 h 538"/>
                  <a:gd name="T14" fmla="*/ 59 w 248"/>
                  <a:gd name="T15" fmla="*/ 0 h 5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538">
                    <a:moveTo>
                      <a:pt x="59" y="0"/>
                    </a:moveTo>
                    <a:lnTo>
                      <a:pt x="59" y="425"/>
                    </a:lnTo>
                    <a:lnTo>
                      <a:pt x="0" y="425"/>
                    </a:lnTo>
                    <a:lnTo>
                      <a:pt x="131" y="538"/>
                    </a:lnTo>
                    <a:lnTo>
                      <a:pt x="248" y="425"/>
                    </a:lnTo>
                    <a:lnTo>
                      <a:pt x="190" y="425"/>
                    </a:lnTo>
                    <a:lnTo>
                      <a:pt x="190" y="0"/>
                    </a:lnTo>
                    <a:lnTo>
                      <a:pt x="59" y="0"/>
                    </a:lnTo>
                    <a:close/>
                  </a:path>
                </a:pathLst>
              </a:custGeom>
              <a:solidFill>
                <a:srgbClr val="212227">
                  <a:lumMod val="50000"/>
                  <a:lumOff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2" name="Freeform 255"/>
              <p:cNvSpPr>
                <a:spLocks/>
              </p:cNvSpPr>
              <p:nvPr/>
            </p:nvSpPr>
            <p:spPr bwMode="auto">
              <a:xfrm>
                <a:off x="3592513" y="3322638"/>
                <a:ext cx="695325" cy="674688"/>
              </a:xfrm>
              <a:custGeom>
                <a:avLst/>
                <a:gdLst>
                  <a:gd name="T0" fmla="*/ 351 w 438"/>
                  <a:gd name="T1" fmla="*/ 0 h 425"/>
                  <a:gd name="T2" fmla="*/ 44 w 438"/>
                  <a:gd name="T3" fmla="*/ 298 h 425"/>
                  <a:gd name="T4" fmla="*/ 0 w 438"/>
                  <a:gd name="T5" fmla="*/ 255 h 425"/>
                  <a:gd name="T6" fmla="*/ 0 w 438"/>
                  <a:gd name="T7" fmla="*/ 425 h 425"/>
                  <a:gd name="T8" fmla="*/ 175 w 438"/>
                  <a:gd name="T9" fmla="*/ 425 h 425"/>
                  <a:gd name="T10" fmla="*/ 132 w 438"/>
                  <a:gd name="T11" fmla="*/ 382 h 425"/>
                  <a:gd name="T12" fmla="*/ 438 w 438"/>
                  <a:gd name="T13" fmla="*/ 85 h 425"/>
                  <a:gd name="T14" fmla="*/ 351 w 438"/>
                  <a:gd name="T15" fmla="*/ 0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8" h="425">
                    <a:moveTo>
                      <a:pt x="351" y="0"/>
                    </a:moveTo>
                    <a:lnTo>
                      <a:pt x="44" y="298"/>
                    </a:lnTo>
                    <a:lnTo>
                      <a:pt x="0" y="255"/>
                    </a:lnTo>
                    <a:lnTo>
                      <a:pt x="0" y="425"/>
                    </a:lnTo>
                    <a:lnTo>
                      <a:pt x="175" y="425"/>
                    </a:lnTo>
                    <a:lnTo>
                      <a:pt x="132" y="382"/>
                    </a:lnTo>
                    <a:lnTo>
                      <a:pt x="438" y="85"/>
                    </a:lnTo>
                    <a:lnTo>
                      <a:pt x="351" y="0"/>
                    </a:lnTo>
                    <a:close/>
                  </a:path>
                </a:pathLst>
              </a:custGeom>
              <a:solidFill>
                <a:srgbClr val="212227">
                  <a:lumMod val="50000"/>
                  <a:lumOff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3" name="Oval 257"/>
              <p:cNvSpPr>
                <a:spLocks noChangeArrowheads="1"/>
              </p:cNvSpPr>
              <p:nvPr/>
            </p:nvSpPr>
            <p:spPr bwMode="auto">
              <a:xfrm>
                <a:off x="4005148" y="2839809"/>
                <a:ext cx="763588" cy="741362"/>
              </a:xfrm>
              <a:prstGeom prst="ellipse">
                <a:avLst/>
              </a:prstGeom>
              <a:solidFill>
                <a:srgbClr val="212227">
                  <a:lumMod val="50000"/>
                  <a:lumOff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nvGrpSpPr>
            <p:cNvPr id="326" name="Group 273"/>
            <p:cNvGrpSpPr>
              <a:grpSpLocks/>
            </p:cNvGrpSpPr>
            <p:nvPr/>
          </p:nvGrpSpPr>
          <p:grpSpPr bwMode="auto">
            <a:xfrm>
              <a:off x="4428343" y="4550752"/>
              <a:ext cx="386646" cy="250106"/>
              <a:chOff x="2074" y="523"/>
              <a:chExt cx="1342" cy="608"/>
            </a:xfrm>
            <a:solidFill>
              <a:srgbClr val="025CE0">
                <a:lumMod val="40000"/>
                <a:lumOff val="60000"/>
              </a:srgbClr>
            </a:solidFill>
            <a:effectLst>
              <a:outerShdw blurRad="50800" dist="38100" dir="2700000" algn="tl" rotWithShape="0">
                <a:prstClr val="black">
                  <a:alpha val="40000"/>
                </a:prstClr>
              </a:outerShdw>
            </a:effectLst>
          </p:grpSpPr>
          <p:sp>
            <p:nvSpPr>
              <p:cNvPr id="327" name="Line 265"/>
              <p:cNvSpPr>
                <a:spLocks noChangeShapeType="1"/>
              </p:cNvSpPr>
              <p:nvPr/>
            </p:nvSpPr>
            <p:spPr bwMode="auto">
              <a:xfrm>
                <a:off x="2395" y="672"/>
                <a:ext cx="729" cy="309"/>
              </a:xfrm>
              <a:prstGeom prst="line">
                <a:avLst/>
              </a:prstGeom>
              <a:grpFill/>
              <a:ln w="28575">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8" name="Line 266"/>
              <p:cNvSpPr>
                <a:spLocks noChangeShapeType="1"/>
              </p:cNvSpPr>
              <p:nvPr/>
            </p:nvSpPr>
            <p:spPr bwMode="auto">
              <a:xfrm>
                <a:off x="2176" y="608"/>
                <a:ext cx="1153" cy="0"/>
              </a:xfrm>
              <a:prstGeom prst="line">
                <a:avLst/>
              </a:prstGeom>
              <a:grpFill/>
              <a:ln w="28575">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9" name="Line 267"/>
              <p:cNvSpPr>
                <a:spLocks noChangeShapeType="1"/>
              </p:cNvSpPr>
              <p:nvPr/>
            </p:nvSpPr>
            <p:spPr bwMode="auto">
              <a:xfrm>
                <a:off x="2176" y="1032"/>
                <a:ext cx="1153" cy="1"/>
              </a:xfrm>
              <a:prstGeom prst="line">
                <a:avLst/>
              </a:prstGeom>
              <a:grpFill/>
              <a:ln w="28575">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0" name="Rectangle 268"/>
              <p:cNvSpPr>
                <a:spLocks noChangeArrowheads="1"/>
              </p:cNvSpPr>
              <p:nvPr/>
            </p:nvSpPr>
            <p:spPr bwMode="auto">
              <a:xfrm>
                <a:off x="2074" y="523"/>
                <a:ext cx="364" cy="184"/>
              </a:xfrm>
              <a:prstGeom prst="rect">
                <a:avLst/>
              </a:prstGeom>
              <a:solidFill>
                <a:srgbClr val="FFFFFF"/>
              </a:solidFill>
              <a:ln w="15">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1" name="Rectangle 269"/>
              <p:cNvSpPr>
                <a:spLocks noChangeArrowheads="1"/>
              </p:cNvSpPr>
              <p:nvPr/>
            </p:nvSpPr>
            <p:spPr bwMode="auto">
              <a:xfrm>
                <a:off x="3066" y="523"/>
                <a:ext cx="350" cy="184"/>
              </a:xfrm>
              <a:prstGeom prst="rect">
                <a:avLst/>
              </a:prstGeom>
              <a:solidFill>
                <a:srgbClr val="FFFFFF"/>
              </a:solidFill>
              <a:ln w="15">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2" name="Rectangle 270"/>
              <p:cNvSpPr>
                <a:spLocks noChangeArrowheads="1"/>
              </p:cNvSpPr>
              <p:nvPr/>
            </p:nvSpPr>
            <p:spPr bwMode="auto">
              <a:xfrm>
                <a:off x="2074" y="948"/>
                <a:ext cx="364" cy="183"/>
              </a:xfrm>
              <a:prstGeom prst="rect">
                <a:avLst/>
              </a:prstGeom>
              <a:solidFill>
                <a:srgbClr val="FFFFFF"/>
              </a:solidFill>
              <a:ln w="15">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3" name="Rectangle 271"/>
              <p:cNvSpPr>
                <a:spLocks noChangeArrowheads="1"/>
              </p:cNvSpPr>
              <p:nvPr/>
            </p:nvSpPr>
            <p:spPr bwMode="auto">
              <a:xfrm>
                <a:off x="3066" y="948"/>
                <a:ext cx="350" cy="183"/>
              </a:xfrm>
              <a:prstGeom prst="rect">
                <a:avLst/>
              </a:prstGeom>
              <a:solidFill>
                <a:srgbClr val="FFFFFF"/>
              </a:solidFill>
              <a:ln w="15">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4" name="Line 272"/>
              <p:cNvSpPr>
                <a:spLocks noChangeShapeType="1"/>
              </p:cNvSpPr>
              <p:nvPr/>
            </p:nvSpPr>
            <p:spPr bwMode="auto">
              <a:xfrm flipH="1">
                <a:off x="2380" y="672"/>
                <a:ext cx="730" cy="309"/>
              </a:xfrm>
              <a:prstGeom prst="line">
                <a:avLst/>
              </a:prstGeom>
              <a:grpFill/>
              <a:ln w="28575">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sp>
        <p:nvSpPr>
          <p:cNvPr id="344" name="TextBox 149"/>
          <p:cNvSpPr txBox="1">
            <a:spLocks noChangeArrowheads="1"/>
          </p:cNvSpPr>
          <p:nvPr/>
        </p:nvSpPr>
        <p:spPr bwMode="auto">
          <a:xfrm>
            <a:off x="4096373" y="5342162"/>
            <a:ext cx="995761" cy="28623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prstTxWarp prst="textNoShape">
              <a:avLst/>
            </a:prstTxWarp>
            <a:sp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Switching</a:t>
            </a:r>
            <a:endPar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345" name="TextBox 149"/>
          <p:cNvSpPr txBox="1">
            <a:spLocks noChangeArrowheads="1"/>
          </p:cNvSpPr>
          <p:nvPr/>
        </p:nvSpPr>
        <p:spPr bwMode="auto">
          <a:xfrm>
            <a:off x="4255664" y="4402766"/>
            <a:ext cx="626068" cy="28623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prstTxWarp prst="textNoShape">
              <a:avLst/>
            </a:prstTxWarp>
            <a:sp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14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PoE</a:t>
            </a:r>
            <a:endPar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nvGrpSpPr>
          <p:cNvPr id="346" name="Group 345"/>
          <p:cNvGrpSpPr/>
          <p:nvPr/>
        </p:nvGrpSpPr>
        <p:grpSpPr>
          <a:xfrm>
            <a:off x="5820963" y="2605689"/>
            <a:ext cx="2919235" cy="960477"/>
            <a:chOff x="5861907" y="2697126"/>
            <a:chExt cx="2919235" cy="960477"/>
          </a:xfrm>
        </p:grpSpPr>
        <p:sp>
          <p:nvSpPr>
            <p:cNvPr id="347" name="Rectangle 346"/>
            <p:cNvSpPr/>
            <p:nvPr/>
          </p:nvSpPr>
          <p:spPr>
            <a:xfrm>
              <a:off x="5861907" y="2697126"/>
              <a:ext cx="2919235" cy="960477"/>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nvGrpSpPr>
            <p:cNvPr id="348" name="Group 23"/>
            <p:cNvGrpSpPr/>
            <p:nvPr/>
          </p:nvGrpSpPr>
          <p:grpSpPr>
            <a:xfrm>
              <a:off x="6152835" y="2765897"/>
              <a:ext cx="919678" cy="822934"/>
              <a:chOff x="1167261" y="382415"/>
              <a:chExt cx="6452740" cy="5773957"/>
            </a:xfrm>
          </p:grpSpPr>
          <p:grpSp>
            <p:nvGrpSpPr>
              <p:cNvPr id="350" name="Group 16"/>
              <p:cNvGrpSpPr/>
              <p:nvPr/>
            </p:nvGrpSpPr>
            <p:grpSpPr>
              <a:xfrm>
                <a:off x="1167261" y="382415"/>
                <a:ext cx="6452740" cy="5773957"/>
                <a:chOff x="1167261" y="382415"/>
                <a:chExt cx="6452740" cy="5773957"/>
              </a:xfrm>
            </p:grpSpPr>
            <p:pic>
              <p:nvPicPr>
                <p:cNvPr id="355" name="Picture 354" descr="PC_Laptop.png"/>
                <p:cNvPicPr>
                  <a:picLocks noChangeAspect="1"/>
                </p:cNvPicPr>
                <p:nvPr/>
              </p:nvPicPr>
              <p:blipFill>
                <a:blip r:embed="rId13" cstate="print"/>
                <a:stretch>
                  <a:fillRect/>
                </a:stretch>
              </p:blipFill>
              <p:spPr>
                <a:xfrm>
                  <a:off x="1167261" y="382415"/>
                  <a:ext cx="6452740" cy="5773957"/>
                </a:xfrm>
                <a:prstGeom prst="rect">
                  <a:avLst/>
                </a:prstGeom>
                <a:effectLst>
                  <a:outerShdw blurRad="50800" dist="38100" dir="8100000" algn="tr" rotWithShape="0">
                    <a:prstClr val="black">
                      <a:alpha val="40000"/>
                    </a:prstClr>
                  </a:outerShdw>
                </a:effectLst>
              </p:spPr>
            </p:pic>
            <p:sp>
              <p:nvSpPr>
                <p:cNvPr id="356" name="Rectangle 355"/>
                <p:cNvSpPr/>
                <p:nvPr/>
              </p:nvSpPr>
              <p:spPr>
                <a:xfrm>
                  <a:off x="2079535" y="662544"/>
                  <a:ext cx="4745127" cy="2890281"/>
                </a:xfrm>
                <a:prstGeom prst="rect">
                  <a:avLst/>
                </a:prstGeom>
                <a:solidFill>
                  <a:srgbClr val="08252E">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pic>
            <p:nvPicPr>
              <p:cNvPr id="351" name="Picture 350" descr="CUPC Hub_DO.PNG"/>
              <p:cNvPicPr>
                <a:picLocks noChangeAspect="1"/>
              </p:cNvPicPr>
              <p:nvPr/>
            </p:nvPicPr>
            <p:blipFill>
              <a:blip r:embed="rId14" cstate="print"/>
              <a:stretch>
                <a:fillRect/>
              </a:stretch>
            </p:blipFill>
            <p:spPr>
              <a:xfrm>
                <a:off x="1984036" y="1692650"/>
                <a:ext cx="1302169" cy="1915691"/>
              </a:xfrm>
              <a:prstGeom prst="rect">
                <a:avLst/>
              </a:prstGeom>
              <a:effectLst>
                <a:outerShdw blurRad="50800" dist="38100" dir="8100000" algn="tr" rotWithShape="0">
                  <a:prstClr val="black">
                    <a:alpha val="40000"/>
                  </a:prstClr>
                </a:outerShdw>
              </a:effectLst>
            </p:spPr>
          </p:pic>
          <p:sp>
            <p:nvSpPr>
              <p:cNvPr id="352" name="Rectangle 351"/>
              <p:cNvSpPr/>
              <p:nvPr/>
            </p:nvSpPr>
            <p:spPr>
              <a:xfrm>
                <a:off x="2079535" y="1745990"/>
                <a:ext cx="1098005" cy="1806835"/>
              </a:xfrm>
              <a:prstGeom prst="rect">
                <a:avLst/>
              </a:prstGeom>
              <a:noFill/>
              <a:ln w="25400" cap="flat" cmpd="sng" algn="ctr">
                <a:solidFill>
                  <a:srgbClr val="08ACF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pic>
            <p:nvPicPr>
              <p:cNvPr id="353" name="Picture 352" descr="Call_Audio.png"/>
              <p:cNvPicPr>
                <a:picLocks noChangeAspect="1"/>
              </p:cNvPicPr>
              <p:nvPr/>
            </p:nvPicPr>
            <p:blipFill>
              <a:blip r:embed="rId15" cstate="print"/>
              <a:stretch>
                <a:fillRect/>
              </a:stretch>
            </p:blipFill>
            <p:spPr>
              <a:xfrm>
                <a:off x="2022475" y="2395693"/>
                <a:ext cx="2028991" cy="1009448"/>
              </a:xfrm>
              <a:prstGeom prst="rect">
                <a:avLst/>
              </a:prstGeom>
              <a:effectLst>
                <a:outerShdw blurRad="50800" dist="38100" dir="8100000" algn="tr" rotWithShape="0">
                  <a:prstClr val="black">
                    <a:alpha val="40000"/>
                  </a:prstClr>
                </a:outerShdw>
              </a:effectLst>
            </p:spPr>
          </p:pic>
          <p:sp>
            <p:nvSpPr>
              <p:cNvPr id="354" name="Rectangle 353"/>
              <p:cNvSpPr/>
              <p:nvPr/>
            </p:nvSpPr>
            <p:spPr>
              <a:xfrm>
                <a:off x="2079535" y="2603687"/>
                <a:ext cx="1875245" cy="543373"/>
              </a:xfrm>
              <a:prstGeom prst="rect">
                <a:avLst/>
              </a:prstGeom>
              <a:noFill/>
              <a:ln w="25400" cap="flat" cmpd="sng" algn="ctr">
                <a:solidFill>
                  <a:srgbClr val="08ACF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grpSp>
        <p:sp>
          <p:nvSpPr>
            <p:cNvPr id="349" name="Text Box 22"/>
            <p:cNvSpPr txBox="1">
              <a:spLocks noChangeArrowheads="1"/>
            </p:cNvSpPr>
            <p:nvPr/>
          </p:nvSpPr>
          <p:spPr bwMode="auto">
            <a:xfrm>
              <a:off x="7393878" y="2814443"/>
              <a:ext cx="1141543" cy="73866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VXC 4000 Software Appliance</a:t>
              </a:r>
            </a:p>
          </p:txBody>
        </p:sp>
      </p:grpSp>
      <p:grpSp>
        <p:nvGrpSpPr>
          <p:cNvPr id="357" name="Group 356"/>
          <p:cNvGrpSpPr/>
          <p:nvPr/>
        </p:nvGrpSpPr>
        <p:grpSpPr>
          <a:xfrm>
            <a:off x="5830016" y="1566705"/>
            <a:ext cx="2919235" cy="963917"/>
            <a:chOff x="5861907" y="1719690"/>
            <a:chExt cx="2919235" cy="963917"/>
          </a:xfrm>
        </p:grpSpPr>
        <p:sp>
          <p:nvSpPr>
            <p:cNvPr id="358" name="Rectangle 357"/>
            <p:cNvSpPr/>
            <p:nvPr/>
          </p:nvSpPr>
          <p:spPr>
            <a:xfrm>
              <a:off x="5861907" y="1719690"/>
              <a:ext cx="2919235" cy="963917"/>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pic>
          <p:nvPicPr>
            <p:cNvPr id="35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21072" y="1817873"/>
              <a:ext cx="972569" cy="822668"/>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0" name="Text Box 22"/>
            <p:cNvSpPr txBox="1">
              <a:spLocks noChangeArrowheads="1"/>
            </p:cNvSpPr>
            <p:nvPr/>
          </p:nvSpPr>
          <p:spPr bwMode="auto">
            <a:xfrm>
              <a:off x="7387926" y="1958619"/>
              <a:ext cx="1042070" cy="52322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VXC</a:t>
              </a: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6215 Thin Client</a:t>
              </a:r>
            </a:p>
          </p:txBody>
        </p:sp>
      </p:grpSp>
      <p:grpSp>
        <p:nvGrpSpPr>
          <p:cNvPr id="361" name="Group 360"/>
          <p:cNvGrpSpPr/>
          <p:nvPr/>
        </p:nvGrpSpPr>
        <p:grpSpPr>
          <a:xfrm>
            <a:off x="5820963" y="3641233"/>
            <a:ext cx="2919235" cy="879401"/>
            <a:chOff x="5861907" y="3743013"/>
            <a:chExt cx="2919235" cy="879401"/>
          </a:xfrm>
        </p:grpSpPr>
        <p:sp>
          <p:nvSpPr>
            <p:cNvPr id="362" name="Rectangle 361"/>
            <p:cNvSpPr/>
            <p:nvPr/>
          </p:nvSpPr>
          <p:spPr>
            <a:xfrm>
              <a:off x="5861907" y="3743013"/>
              <a:ext cx="2919235" cy="879401"/>
            </a:xfrm>
            <a:prstGeom prst="rect">
              <a:avLst/>
            </a:prstGeom>
            <a:solidFill>
              <a:schemeClr val="accent1">
                <a:lumMod val="50000"/>
                <a:alpha val="25000"/>
              </a:schemeClr>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63" name="Text Box 22"/>
            <p:cNvSpPr txBox="1">
              <a:spLocks noChangeArrowheads="1"/>
            </p:cNvSpPr>
            <p:nvPr/>
          </p:nvSpPr>
          <p:spPr bwMode="auto">
            <a:xfrm>
              <a:off x="7391941" y="3793702"/>
              <a:ext cx="1350238" cy="73866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VXC</a:t>
              </a: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0" lang="en-US" sz="14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rPr>
                <a:t>22xx</a:t>
              </a: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t>
              </a: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&amp; </a:t>
              </a:r>
              <a:r>
                <a:rPr kumimoji="0" lang="en-US" sz="1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21xx</a:t>
              </a: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  Zero </a:t>
              </a:r>
              <a:r>
                <a:rPr kumimoji="0" lang="en-US" sz="1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Clients</a:t>
              </a:r>
              <a:endPar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pic>
          <p:nvPicPr>
            <p:cNvPr id="364" name="Picture 363" descr="BP_3q_back_01.png"/>
            <p:cNvPicPr>
              <a:picLocks noChangeAspect="1"/>
            </p:cNvPicPr>
            <p:nvPr/>
          </p:nvPicPr>
          <p:blipFill>
            <a:blip r:embed="rId17" cstate="screen"/>
            <a:srcRect/>
            <a:stretch>
              <a:fillRect/>
            </a:stretch>
          </p:blipFill>
          <p:spPr>
            <a:xfrm>
              <a:off x="5902561" y="3747548"/>
              <a:ext cx="908663" cy="700976"/>
            </a:xfrm>
            <a:prstGeom prst="rect">
              <a:avLst/>
            </a:prstGeom>
            <a:effectLst>
              <a:outerShdw blurRad="50800" dist="38100" dir="8100000" algn="tr" rotWithShape="0">
                <a:prstClr val="black">
                  <a:alpha val="40000"/>
                </a:prstClr>
              </a:outerShdw>
            </a:effectLst>
          </p:spPr>
        </p:pic>
        <p:pic>
          <p:nvPicPr>
            <p:cNvPr id="365" name="Picture 364"/>
            <p:cNvPicPr>
              <a:picLocks noChangeAspect="1"/>
            </p:cNvPicPr>
            <p:nvPr/>
          </p:nvPicPr>
          <p:blipFill>
            <a:blip r:embed="rId18" cstate="print"/>
            <a:stretch>
              <a:fillRect/>
            </a:stretch>
          </p:blipFill>
          <p:spPr>
            <a:xfrm>
              <a:off x="6811224" y="3807738"/>
              <a:ext cx="333324" cy="579694"/>
            </a:xfrm>
            <a:prstGeom prst="rect">
              <a:avLst/>
            </a:prstGeom>
            <a:effectLst>
              <a:outerShdw blurRad="50800" dist="38100" dir="8100000" algn="tr" rotWithShape="0">
                <a:prstClr val="black">
                  <a:alpha val="40000"/>
                </a:prstClr>
              </a:outerShdw>
            </a:effectLst>
          </p:spPr>
        </p:pic>
      </p:grpSp>
      <p:sp>
        <p:nvSpPr>
          <p:cNvPr id="366" name="Rounded Rectangle 365"/>
          <p:cNvSpPr/>
          <p:nvPr/>
        </p:nvSpPr>
        <p:spPr>
          <a:xfrm>
            <a:off x="2432644" y="3300331"/>
            <a:ext cx="840592" cy="1720843"/>
          </a:xfrm>
          <a:prstGeom prst="roundRect">
            <a:avLst>
              <a:gd name="adj" fmla="val 0"/>
            </a:avLst>
          </a:prstGeom>
          <a:solidFill>
            <a:schemeClr val="accent1">
              <a:lumMod val="50000"/>
              <a:alpha val="25000"/>
            </a:schemeClr>
          </a:solidFill>
          <a:ln w="12700" cap="flat" cmpd="sng" algn="ctr">
            <a:no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E909E"/>
              </a:solidFill>
              <a:effectLst/>
              <a:uLnTx/>
              <a:uFillTx/>
              <a:latin typeface="Arial"/>
              <a:ea typeface="+mn-ea"/>
              <a:cs typeface="+mn-cs"/>
            </a:endParaRPr>
          </a:p>
        </p:txBody>
      </p:sp>
      <p:grpSp>
        <p:nvGrpSpPr>
          <p:cNvPr id="367" name="Group 366"/>
          <p:cNvGrpSpPr/>
          <p:nvPr/>
        </p:nvGrpSpPr>
        <p:grpSpPr>
          <a:xfrm>
            <a:off x="456523" y="4404850"/>
            <a:ext cx="590276" cy="474314"/>
            <a:chOff x="2523435" y="4150744"/>
            <a:chExt cx="783901" cy="620273"/>
          </a:xfrm>
          <a:solidFill>
            <a:srgbClr val="025CE0">
              <a:lumMod val="40000"/>
              <a:lumOff val="60000"/>
            </a:srgbClr>
          </a:solidFill>
        </p:grpSpPr>
        <p:sp>
          <p:nvSpPr>
            <p:cNvPr id="368" name="TextBox 149"/>
            <p:cNvSpPr txBox="1">
              <a:spLocks noChangeArrowheads="1"/>
            </p:cNvSpPr>
            <p:nvPr/>
          </p:nvSpPr>
          <p:spPr bwMode="auto">
            <a:xfrm>
              <a:off x="2523435" y="4150744"/>
              <a:ext cx="783901" cy="312447"/>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ACE</a:t>
              </a:r>
            </a:p>
          </p:txBody>
        </p:sp>
        <p:grpSp>
          <p:nvGrpSpPr>
            <p:cNvPr id="369" name="Group 368"/>
            <p:cNvGrpSpPr/>
            <p:nvPr/>
          </p:nvGrpSpPr>
          <p:grpSpPr>
            <a:xfrm>
              <a:off x="2608954" y="4377025"/>
              <a:ext cx="657971" cy="393992"/>
              <a:chOff x="2576870" y="4138760"/>
              <a:chExt cx="721026" cy="413262"/>
            </a:xfrm>
            <a:grpFill/>
            <a:effectLst>
              <a:outerShdw blurRad="50800" dist="38100" dir="8100000" algn="tr" rotWithShape="0">
                <a:prstClr val="black">
                  <a:alpha val="40000"/>
                </a:prstClr>
              </a:outerShdw>
            </a:effectLst>
          </p:grpSpPr>
          <p:sp>
            <p:nvSpPr>
              <p:cNvPr id="370" name="Freeform 52"/>
              <p:cNvSpPr>
                <a:spLocks/>
              </p:cNvSpPr>
              <p:nvPr/>
            </p:nvSpPr>
            <p:spPr bwMode="auto">
              <a:xfrm>
                <a:off x="2576870" y="4305781"/>
                <a:ext cx="189042" cy="89122"/>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371" name="Freeform 53"/>
              <p:cNvSpPr>
                <a:spLocks/>
              </p:cNvSpPr>
              <p:nvPr/>
            </p:nvSpPr>
            <p:spPr bwMode="auto">
              <a:xfrm>
                <a:off x="3059661" y="4138760"/>
                <a:ext cx="174987" cy="114209"/>
              </a:xfrm>
              <a:custGeom>
                <a:avLst/>
                <a:gdLst>
                  <a:gd name="T0" fmla="*/ 0 w 249"/>
                  <a:gd name="T1" fmla="*/ 118 h 173"/>
                  <a:gd name="T2" fmla="*/ 25 w 249"/>
                  <a:gd name="T3" fmla="*/ 173 h 173"/>
                  <a:gd name="T4" fmla="*/ 200 w 249"/>
                  <a:gd name="T5" fmla="*/ 90 h 173"/>
                  <a:gd name="T6" fmla="*/ 217 w 249"/>
                  <a:gd name="T7" fmla="*/ 123 h 173"/>
                  <a:gd name="T8" fmla="*/ 249 w 249"/>
                  <a:gd name="T9" fmla="*/ 35 h 173"/>
                  <a:gd name="T10" fmla="*/ 160 w 249"/>
                  <a:gd name="T11" fmla="*/ 0 h 173"/>
                  <a:gd name="T12" fmla="*/ 175 w 249"/>
                  <a:gd name="T13" fmla="*/ 35 h 173"/>
                  <a:gd name="T14" fmla="*/ 0 w 249"/>
                  <a:gd name="T15" fmla="*/ 118 h 173"/>
                  <a:gd name="T16" fmla="*/ 0 w 249"/>
                  <a:gd name="T17" fmla="*/ 11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173">
                    <a:moveTo>
                      <a:pt x="0" y="118"/>
                    </a:moveTo>
                    <a:lnTo>
                      <a:pt x="25" y="173"/>
                    </a:lnTo>
                    <a:lnTo>
                      <a:pt x="200" y="90"/>
                    </a:lnTo>
                    <a:lnTo>
                      <a:pt x="217" y="123"/>
                    </a:lnTo>
                    <a:lnTo>
                      <a:pt x="249" y="35"/>
                    </a:lnTo>
                    <a:lnTo>
                      <a:pt x="160" y="0"/>
                    </a:lnTo>
                    <a:lnTo>
                      <a:pt x="175" y="35"/>
                    </a:lnTo>
                    <a:lnTo>
                      <a:pt x="0" y="118"/>
                    </a:lnTo>
                    <a:lnTo>
                      <a:pt x="0" y="11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372" name="Freeform 54"/>
              <p:cNvSpPr>
                <a:spLocks/>
              </p:cNvSpPr>
              <p:nvPr/>
            </p:nvSpPr>
            <p:spPr bwMode="auto">
              <a:xfrm>
                <a:off x="3068094" y="4443095"/>
                <a:ext cx="166554" cy="108927"/>
              </a:xfrm>
              <a:custGeom>
                <a:avLst/>
                <a:gdLst>
                  <a:gd name="T0" fmla="*/ 0 w 237"/>
                  <a:gd name="T1" fmla="*/ 55 h 165"/>
                  <a:gd name="T2" fmla="*/ 28 w 237"/>
                  <a:gd name="T3" fmla="*/ 0 h 165"/>
                  <a:gd name="T4" fmla="*/ 188 w 237"/>
                  <a:gd name="T5" fmla="*/ 75 h 165"/>
                  <a:gd name="T6" fmla="*/ 205 w 237"/>
                  <a:gd name="T7" fmla="*/ 43 h 165"/>
                  <a:gd name="T8" fmla="*/ 237 w 237"/>
                  <a:gd name="T9" fmla="*/ 130 h 165"/>
                  <a:gd name="T10" fmla="*/ 148 w 237"/>
                  <a:gd name="T11" fmla="*/ 165 h 165"/>
                  <a:gd name="T12" fmla="*/ 163 w 237"/>
                  <a:gd name="T13" fmla="*/ 130 h 165"/>
                  <a:gd name="T14" fmla="*/ 0 w 237"/>
                  <a:gd name="T15" fmla="*/ 55 h 165"/>
                  <a:gd name="T16" fmla="*/ 0 w 237"/>
                  <a:gd name="T17" fmla="*/ 5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165">
                    <a:moveTo>
                      <a:pt x="0" y="55"/>
                    </a:moveTo>
                    <a:lnTo>
                      <a:pt x="28" y="0"/>
                    </a:lnTo>
                    <a:lnTo>
                      <a:pt x="188" y="75"/>
                    </a:lnTo>
                    <a:lnTo>
                      <a:pt x="205" y="43"/>
                    </a:lnTo>
                    <a:lnTo>
                      <a:pt x="237" y="130"/>
                    </a:lnTo>
                    <a:lnTo>
                      <a:pt x="148" y="165"/>
                    </a:lnTo>
                    <a:lnTo>
                      <a:pt x="163" y="130"/>
                    </a:lnTo>
                    <a:lnTo>
                      <a:pt x="0" y="55"/>
                    </a:lnTo>
                    <a:lnTo>
                      <a:pt x="0" y="5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373" name="Freeform 56"/>
              <p:cNvSpPr>
                <a:spLocks/>
              </p:cNvSpPr>
              <p:nvPr/>
            </p:nvSpPr>
            <p:spPr bwMode="auto">
              <a:xfrm>
                <a:off x="3108854" y="4305781"/>
                <a:ext cx="189042" cy="89122"/>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374" name="Freeform 61"/>
              <p:cNvSpPr>
                <a:spLocks/>
              </p:cNvSpPr>
              <p:nvPr/>
            </p:nvSpPr>
            <p:spPr bwMode="auto">
              <a:xfrm>
                <a:off x="2800961" y="4224910"/>
                <a:ext cx="263535" cy="250863"/>
              </a:xfrm>
              <a:custGeom>
                <a:avLst/>
                <a:gdLst>
                  <a:gd name="T0" fmla="*/ 152 w 152"/>
                  <a:gd name="T1" fmla="*/ 76 h 152"/>
                  <a:gd name="T2" fmla="*/ 152 w 152"/>
                  <a:gd name="T3" fmla="*/ 76 h 152"/>
                  <a:gd name="T4" fmla="*/ 76 w 152"/>
                  <a:gd name="T5" fmla="*/ 152 h 152"/>
                  <a:gd name="T6" fmla="*/ 0 w 152"/>
                  <a:gd name="T7" fmla="*/ 76 h 152"/>
                  <a:gd name="T8" fmla="*/ 76 w 152"/>
                  <a:gd name="T9" fmla="*/ 0 h 152"/>
                  <a:gd name="T10" fmla="*/ 152 w 152"/>
                  <a:gd name="T11" fmla="*/ 76 h 152"/>
                </a:gdLst>
                <a:ahLst/>
                <a:cxnLst>
                  <a:cxn ang="0">
                    <a:pos x="T0" y="T1"/>
                  </a:cxn>
                  <a:cxn ang="0">
                    <a:pos x="T2" y="T3"/>
                  </a:cxn>
                  <a:cxn ang="0">
                    <a:pos x="T4" y="T5"/>
                  </a:cxn>
                  <a:cxn ang="0">
                    <a:pos x="T6" y="T7"/>
                  </a:cxn>
                  <a:cxn ang="0">
                    <a:pos x="T8" y="T9"/>
                  </a:cxn>
                  <a:cxn ang="0">
                    <a:pos x="T10" y="T11"/>
                  </a:cxn>
                </a:cxnLst>
                <a:rect l="0" t="0" r="r" b="b"/>
                <a:pathLst>
                  <a:path w="152" h="152">
                    <a:moveTo>
                      <a:pt x="152" y="76"/>
                    </a:moveTo>
                    <a:cubicBezTo>
                      <a:pt x="152" y="76"/>
                      <a:pt x="152" y="76"/>
                      <a:pt x="152" y="76"/>
                    </a:cubicBezTo>
                    <a:cubicBezTo>
                      <a:pt x="152" y="118"/>
                      <a:pt x="118" y="152"/>
                      <a:pt x="76" y="152"/>
                    </a:cubicBezTo>
                    <a:cubicBezTo>
                      <a:pt x="34" y="152"/>
                      <a:pt x="0" y="118"/>
                      <a:pt x="0" y="76"/>
                    </a:cubicBezTo>
                    <a:cubicBezTo>
                      <a:pt x="0" y="34"/>
                      <a:pt x="34" y="0"/>
                      <a:pt x="76" y="0"/>
                    </a:cubicBezTo>
                    <a:cubicBezTo>
                      <a:pt x="118" y="0"/>
                      <a:pt x="152" y="34"/>
                      <a:pt x="152" y="76"/>
                    </a:cubicBezTo>
                    <a:close/>
                  </a:path>
                </a:pathLst>
              </a:custGeom>
              <a:noFill/>
              <a:ln w="38100" cap="flat">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grpSp>
      </p:grpSp>
      <p:grpSp>
        <p:nvGrpSpPr>
          <p:cNvPr id="375" name="Group 374"/>
          <p:cNvGrpSpPr/>
          <p:nvPr/>
        </p:nvGrpSpPr>
        <p:grpSpPr>
          <a:xfrm>
            <a:off x="411936" y="3831686"/>
            <a:ext cx="679451" cy="425907"/>
            <a:chOff x="2494577" y="3862865"/>
            <a:chExt cx="679451" cy="425907"/>
          </a:xfrm>
        </p:grpSpPr>
        <p:sp>
          <p:nvSpPr>
            <p:cNvPr id="376" name="Rectangle 126"/>
            <p:cNvSpPr/>
            <p:nvPr/>
          </p:nvSpPr>
          <p:spPr>
            <a:xfrm>
              <a:off x="2670321" y="4063557"/>
              <a:ext cx="324163" cy="225215"/>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rgbClr val="FFFFFF"/>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rial"/>
                <a:ea typeface="+mn-ea"/>
                <a:cs typeface="+mn-cs"/>
              </a:endParaRPr>
            </a:p>
          </p:txBody>
        </p:sp>
        <p:sp>
          <p:nvSpPr>
            <p:cNvPr id="377" name="TextBox 149"/>
            <p:cNvSpPr txBox="1">
              <a:spLocks noChangeArrowheads="1"/>
            </p:cNvSpPr>
            <p:nvPr/>
          </p:nvSpPr>
          <p:spPr bwMode="auto">
            <a:xfrm>
              <a:off x="2494577" y="3862865"/>
              <a:ext cx="679451"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ASA</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grpSp>
        <p:nvGrpSpPr>
          <p:cNvPr id="378" name="Group 377"/>
          <p:cNvGrpSpPr/>
          <p:nvPr/>
        </p:nvGrpSpPr>
        <p:grpSpPr>
          <a:xfrm>
            <a:off x="379364" y="3336402"/>
            <a:ext cx="781193" cy="398850"/>
            <a:chOff x="1038428" y="3793522"/>
            <a:chExt cx="692836" cy="359764"/>
          </a:xfrm>
        </p:grpSpPr>
        <p:sp>
          <p:nvSpPr>
            <p:cNvPr id="379" name="Text Box 46"/>
            <p:cNvSpPr txBox="1">
              <a:spLocks noChangeArrowheads="1"/>
            </p:cNvSpPr>
            <p:nvPr/>
          </p:nvSpPr>
          <p:spPr bwMode="auto">
            <a:xfrm>
              <a:off x="1038428" y="3793522"/>
              <a:ext cx="692836"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WAAS</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nvGrpSpPr>
            <p:cNvPr id="380" name="Group 379"/>
            <p:cNvGrpSpPr/>
            <p:nvPr/>
          </p:nvGrpSpPr>
          <p:grpSpPr>
            <a:xfrm>
              <a:off x="1234961" y="3987577"/>
              <a:ext cx="322834" cy="165709"/>
              <a:chOff x="829419" y="2682350"/>
              <a:chExt cx="702035" cy="360351"/>
            </a:xfrm>
            <a:solidFill>
              <a:srgbClr val="FFFFFF"/>
            </a:solidFill>
            <a:effectLst/>
          </p:grpSpPr>
          <p:sp>
            <p:nvSpPr>
              <p:cNvPr id="381" name="Freeform 207"/>
              <p:cNvSpPr>
                <a:spLocks/>
              </p:cNvSpPr>
              <p:nvPr/>
            </p:nvSpPr>
            <p:spPr bwMode="auto">
              <a:xfrm>
                <a:off x="1146042" y="2714026"/>
                <a:ext cx="174940" cy="297659"/>
              </a:xfrm>
              <a:custGeom>
                <a:avLst/>
                <a:gdLst>
                  <a:gd name="T0" fmla="*/ 0 w 477"/>
                  <a:gd name="T1" fmla="*/ 0 h 361"/>
                  <a:gd name="T2" fmla="*/ 0 w 477"/>
                  <a:gd name="T3" fmla="*/ 361 h 361"/>
                  <a:gd name="T4" fmla="*/ 477 w 477"/>
                  <a:gd name="T5" fmla="*/ 182 h 361"/>
                  <a:gd name="T6" fmla="*/ 0 w 477"/>
                  <a:gd name="T7" fmla="*/ 0 h 361"/>
                  <a:gd name="T8" fmla="*/ 0 w 477"/>
                  <a:gd name="T9" fmla="*/ 0 h 361"/>
                </a:gdLst>
                <a:ahLst/>
                <a:cxnLst>
                  <a:cxn ang="0">
                    <a:pos x="T0" y="T1"/>
                  </a:cxn>
                  <a:cxn ang="0">
                    <a:pos x="T2" y="T3"/>
                  </a:cxn>
                  <a:cxn ang="0">
                    <a:pos x="T4" y="T5"/>
                  </a:cxn>
                  <a:cxn ang="0">
                    <a:pos x="T6" y="T7"/>
                  </a:cxn>
                  <a:cxn ang="0">
                    <a:pos x="T8" y="T9"/>
                  </a:cxn>
                </a:cxnLst>
                <a:rect l="0" t="0" r="r" b="b"/>
                <a:pathLst>
                  <a:path w="477" h="361">
                    <a:moveTo>
                      <a:pt x="0" y="0"/>
                    </a:moveTo>
                    <a:lnTo>
                      <a:pt x="0" y="361"/>
                    </a:lnTo>
                    <a:lnTo>
                      <a:pt x="477" y="182"/>
                    </a:lnTo>
                    <a:lnTo>
                      <a:pt x="0" y="0"/>
                    </a:lnTo>
                    <a:lnTo>
                      <a:pt x="0" y="0"/>
                    </a:lnTo>
                    <a:close/>
                  </a:path>
                </a:pathLst>
              </a:custGeom>
              <a:grpFill/>
              <a:ln w="12"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FFFFFF"/>
                  </a:solidFill>
                  <a:effectLst/>
                  <a:uLnTx/>
                  <a:uFillTx/>
                </a:endParaRPr>
              </a:p>
            </p:txBody>
          </p:sp>
          <p:sp>
            <p:nvSpPr>
              <p:cNvPr id="382" name="Left-Right Arrow 381"/>
              <p:cNvSpPr/>
              <p:nvPr/>
            </p:nvSpPr>
            <p:spPr>
              <a:xfrm>
                <a:off x="1330121" y="2811657"/>
                <a:ext cx="201333" cy="108659"/>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83" name="Left-Right Arrow 382"/>
              <p:cNvSpPr/>
              <p:nvPr/>
            </p:nvSpPr>
            <p:spPr>
              <a:xfrm rot="1031538">
                <a:off x="829606" y="2682350"/>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84" name="Left-Right Arrow 383"/>
              <p:cNvSpPr/>
              <p:nvPr/>
            </p:nvSpPr>
            <p:spPr>
              <a:xfrm>
                <a:off x="829419" y="2818538"/>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sp>
            <p:nvSpPr>
              <p:cNvPr id="385" name="Left-Right Arrow 384"/>
              <p:cNvSpPr/>
              <p:nvPr/>
            </p:nvSpPr>
            <p:spPr>
              <a:xfrm rot="20568462" flipV="1">
                <a:off x="832348" y="2964057"/>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srgbClr val="8E909E"/>
                  </a:solidFill>
                  <a:effectLst/>
                  <a:uLnTx/>
                  <a:uFillTx/>
                  <a:latin typeface="Arial"/>
                  <a:ea typeface="+mn-ea"/>
                  <a:cs typeface="+mn-cs"/>
                </a:endParaRPr>
              </a:p>
            </p:txBody>
          </p:sp>
        </p:grpSp>
      </p:grpSp>
      <p:sp>
        <p:nvSpPr>
          <p:cNvPr id="386" name="TextBox 149"/>
          <p:cNvSpPr txBox="1">
            <a:spLocks noChangeArrowheads="1"/>
          </p:cNvSpPr>
          <p:nvPr/>
        </p:nvSpPr>
        <p:spPr bwMode="auto">
          <a:xfrm>
            <a:off x="2430098" y="3304559"/>
            <a:ext cx="833323"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rPr>
              <a:t>UCS</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pic>
        <p:nvPicPr>
          <p:cNvPr id="387" name="Picture 386" descr="citrix-wt.png"/>
          <p:cNvPicPr>
            <a:picLocks noChangeAspect="1"/>
          </p:cNvPicPr>
          <p:nvPr/>
        </p:nvPicPr>
        <p:blipFill>
          <a:blip r:embed="rId4" cstate="print"/>
          <a:stretch>
            <a:fillRect/>
          </a:stretch>
        </p:blipFill>
        <p:spPr>
          <a:xfrm>
            <a:off x="1090062" y="2559929"/>
            <a:ext cx="385343" cy="154485"/>
          </a:xfrm>
          <a:prstGeom prst="rect">
            <a:avLst/>
          </a:prstGeom>
          <a:effectLst>
            <a:outerShdw blurRad="63500" sx="102000" sy="102000" algn="ctr" rotWithShape="0">
              <a:prstClr val="black">
                <a:alpha val="40000"/>
              </a:prstClr>
            </a:outerShdw>
          </a:effectLst>
        </p:spPr>
      </p:pic>
      <p:pic>
        <p:nvPicPr>
          <p:cNvPr id="388" name="Picture 387" descr="vmware-wt.png"/>
          <p:cNvPicPr>
            <a:picLocks noChangeAspect="1"/>
          </p:cNvPicPr>
          <p:nvPr/>
        </p:nvPicPr>
        <p:blipFill>
          <a:blip r:embed="rId5" cstate="print"/>
          <a:stretch>
            <a:fillRect/>
          </a:stretch>
        </p:blipFill>
        <p:spPr>
          <a:xfrm>
            <a:off x="2024093" y="2583930"/>
            <a:ext cx="525265" cy="100168"/>
          </a:xfrm>
          <a:prstGeom prst="rect">
            <a:avLst/>
          </a:prstGeom>
          <a:effectLst>
            <a:outerShdw blurRad="63500" sx="102000" sy="102000" algn="ctr" rotWithShape="0">
              <a:prstClr val="black">
                <a:alpha val="40000"/>
              </a:prstClr>
            </a:outerShdw>
          </a:effectLst>
        </p:spPr>
      </p:pic>
      <p:cxnSp>
        <p:nvCxnSpPr>
          <p:cNvPr id="389" name="Straight Connector 388"/>
          <p:cNvCxnSpPr/>
          <p:nvPr/>
        </p:nvCxnSpPr>
        <p:spPr>
          <a:xfrm>
            <a:off x="1103999" y="3379968"/>
            <a:ext cx="0" cy="1787911"/>
          </a:xfrm>
          <a:prstGeom prst="line">
            <a:avLst/>
          </a:prstGeom>
          <a:noFill/>
          <a:ln w="9525" cap="flat" cmpd="sng" algn="ctr">
            <a:solidFill>
              <a:srgbClr val="08ACF6">
                <a:lumMod val="40000"/>
                <a:lumOff val="60000"/>
              </a:srgbClr>
            </a:solidFill>
            <a:prstDash val="sysDot"/>
          </a:ln>
          <a:effectLst/>
        </p:spPr>
      </p:cxnSp>
      <p:sp>
        <p:nvSpPr>
          <p:cNvPr id="390" name="Right Arrow 51"/>
          <p:cNvSpPr/>
          <p:nvPr/>
        </p:nvSpPr>
        <p:spPr>
          <a:xfrm rot="10800000" flipH="1">
            <a:off x="72190" y="5644026"/>
            <a:ext cx="9047748" cy="500967"/>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91" name="TextBox 390"/>
          <p:cNvSpPr txBox="1"/>
          <p:nvPr/>
        </p:nvSpPr>
        <p:spPr>
          <a:xfrm>
            <a:off x="180474" y="5725392"/>
            <a:ext cx="893946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uLnTx/>
                <a:uFillTx/>
              </a:rPr>
              <a:t>End to End</a:t>
            </a:r>
            <a:r>
              <a:rPr kumimoji="0" lang="en-US" sz="1600" b="1" i="0" u="none" strike="noStrike" kern="0" cap="none" spc="0" normalizeH="0" noProof="0" dirty="0" smtClean="0">
                <a:ln>
                  <a:noFill/>
                </a:ln>
                <a:solidFill>
                  <a:srgbClr val="FFFFFF"/>
                </a:solidFill>
                <a:uLnTx/>
                <a:uFillTx/>
              </a:rPr>
              <a:t> Management , Optimization and Services</a:t>
            </a:r>
            <a:endParaRPr kumimoji="0" lang="en-US" sz="1600" b="1" i="0" u="none" strike="noStrike" kern="0" cap="none" spc="0" normalizeH="0" baseline="0" noProof="0" dirty="0">
              <a:ln>
                <a:noFill/>
              </a:ln>
              <a:solidFill>
                <a:srgbClr val="FFFFFF"/>
              </a:solidFill>
              <a:uLnTx/>
              <a:uFillTx/>
            </a:endParaRPr>
          </a:p>
        </p:txBody>
      </p:sp>
      <p:grpSp>
        <p:nvGrpSpPr>
          <p:cNvPr id="392" name="Group 262"/>
          <p:cNvGrpSpPr/>
          <p:nvPr/>
        </p:nvGrpSpPr>
        <p:grpSpPr>
          <a:xfrm>
            <a:off x="3949539" y="1606170"/>
            <a:ext cx="296723" cy="300463"/>
            <a:chOff x="2607293" y="4200834"/>
            <a:chExt cx="500887" cy="507201"/>
          </a:xfrm>
          <a:solidFill>
            <a:schemeClr val="bg1"/>
          </a:solidFill>
          <a:effectLst>
            <a:outerShdw blurRad="50800" dist="38100" dir="5400000" algn="t" rotWithShape="0">
              <a:prstClr val="black">
                <a:alpha val="40000"/>
              </a:prstClr>
            </a:outerShdw>
          </a:effectLst>
        </p:grpSpPr>
        <p:sp>
          <p:nvSpPr>
            <p:cNvPr id="393" name="Freeform 392"/>
            <p:cNvSpPr>
              <a:spLocks/>
            </p:cNvSpPr>
            <p:nvPr/>
          </p:nvSpPr>
          <p:spPr bwMode="auto">
            <a:xfrm>
              <a:off x="2610801" y="4200834"/>
              <a:ext cx="288676" cy="184150"/>
            </a:xfrm>
            <a:custGeom>
              <a:avLst/>
              <a:gdLst>
                <a:gd name="T0" fmla="*/ 1300 w 1300"/>
                <a:gd name="T1" fmla="*/ 18 h 829"/>
                <a:gd name="T2" fmla="*/ 1098 w 1300"/>
                <a:gd name="T3" fmla="*/ 0 h 829"/>
                <a:gd name="T4" fmla="*/ 0 w 1300"/>
                <a:gd name="T5" fmla="*/ 829 h 829"/>
                <a:gd name="T6" fmla="*/ 918 w 1300"/>
                <a:gd name="T7" fmla="*/ 437 h 829"/>
                <a:gd name="T8" fmla="*/ 1300 w 1300"/>
                <a:gd name="T9" fmla="*/ 18 h 829"/>
              </a:gdLst>
              <a:ahLst/>
              <a:cxnLst>
                <a:cxn ang="0">
                  <a:pos x="T0" y="T1"/>
                </a:cxn>
                <a:cxn ang="0">
                  <a:pos x="T2" y="T3"/>
                </a:cxn>
                <a:cxn ang="0">
                  <a:pos x="T4" y="T5"/>
                </a:cxn>
                <a:cxn ang="0">
                  <a:pos x="T6" y="T7"/>
                </a:cxn>
                <a:cxn ang="0">
                  <a:pos x="T8" y="T9"/>
                </a:cxn>
              </a:cxnLst>
              <a:rect l="0" t="0" r="r" b="b"/>
              <a:pathLst>
                <a:path w="1300" h="829">
                  <a:moveTo>
                    <a:pt x="1300" y="18"/>
                  </a:moveTo>
                  <a:cubicBezTo>
                    <a:pt x="1234" y="6"/>
                    <a:pt x="1167" y="0"/>
                    <a:pt x="1098" y="0"/>
                  </a:cubicBezTo>
                  <a:cubicBezTo>
                    <a:pt x="576" y="0"/>
                    <a:pt x="136" y="350"/>
                    <a:pt x="0" y="829"/>
                  </a:cubicBezTo>
                  <a:cubicBezTo>
                    <a:pt x="286" y="609"/>
                    <a:pt x="600" y="445"/>
                    <a:pt x="918" y="437"/>
                  </a:cubicBezTo>
                  <a:cubicBezTo>
                    <a:pt x="989" y="284"/>
                    <a:pt x="1118" y="145"/>
                    <a:pt x="130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endParaRPr>
            </a:p>
          </p:txBody>
        </p:sp>
        <p:sp>
          <p:nvSpPr>
            <p:cNvPr id="394" name="Freeform 393"/>
            <p:cNvSpPr>
              <a:spLocks/>
            </p:cNvSpPr>
            <p:nvPr/>
          </p:nvSpPr>
          <p:spPr bwMode="auto">
            <a:xfrm>
              <a:off x="3011721" y="4543879"/>
              <a:ext cx="79974" cy="109087"/>
            </a:xfrm>
            <a:custGeom>
              <a:avLst/>
              <a:gdLst>
                <a:gd name="T0" fmla="*/ 106 w 360"/>
                <a:gd name="T1" fmla="*/ 5 h 492"/>
                <a:gd name="T2" fmla="*/ 0 w 360"/>
                <a:gd name="T3" fmla="*/ 492 h 492"/>
                <a:gd name="T4" fmla="*/ 360 w 360"/>
                <a:gd name="T5" fmla="*/ 0 h 492"/>
                <a:gd name="T6" fmla="*/ 106 w 360"/>
                <a:gd name="T7" fmla="*/ 5 h 492"/>
              </a:gdLst>
              <a:ahLst/>
              <a:cxnLst>
                <a:cxn ang="0">
                  <a:pos x="T0" y="T1"/>
                </a:cxn>
                <a:cxn ang="0">
                  <a:pos x="T2" y="T3"/>
                </a:cxn>
                <a:cxn ang="0">
                  <a:pos x="T4" y="T5"/>
                </a:cxn>
                <a:cxn ang="0">
                  <a:pos x="T6" y="T7"/>
                </a:cxn>
              </a:cxnLst>
              <a:rect l="0" t="0" r="r" b="b"/>
              <a:pathLst>
                <a:path w="360" h="492">
                  <a:moveTo>
                    <a:pt x="106" y="5"/>
                  </a:moveTo>
                  <a:cubicBezTo>
                    <a:pt x="94" y="156"/>
                    <a:pt x="58" y="318"/>
                    <a:pt x="0" y="492"/>
                  </a:cubicBezTo>
                  <a:cubicBezTo>
                    <a:pt x="161" y="365"/>
                    <a:pt x="286" y="195"/>
                    <a:pt x="360" y="0"/>
                  </a:cubicBezTo>
                  <a:cubicBezTo>
                    <a:pt x="276" y="5"/>
                    <a:pt x="191" y="7"/>
                    <a:pt x="10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endParaRPr>
            </a:p>
          </p:txBody>
        </p:sp>
        <p:sp>
          <p:nvSpPr>
            <p:cNvPr id="395" name="Freeform 394"/>
            <p:cNvSpPr>
              <a:spLocks/>
            </p:cNvSpPr>
            <p:nvPr/>
          </p:nvSpPr>
          <p:spPr bwMode="auto">
            <a:xfrm>
              <a:off x="2876327" y="4235559"/>
              <a:ext cx="231853" cy="256757"/>
            </a:xfrm>
            <a:custGeom>
              <a:avLst/>
              <a:gdLst>
                <a:gd name="T0" fmla="*/ 478 w 1043"/>
                <a:gd name="T1" fmla="*/ 0 h 1156"/>
                <a:gd name="T2" fmla="*/ 0 w 1043"/>
                <a:gd name="T3" fmla="*/ 317 h 1156"/>
                <a:gd name="T4" fmla="*/ 376 w 1043"/>
                <a:gd name="T5" fmla="*/ 519 h 1156"/>
                <a:gd name="T6" fmla="*/ 715 w 1043"/>
                <a:gd name="T7" fmla="*/ 1152 h 1156"/>
                <a:gd name="T8" fmla="*/ 1031 w 1043"/>
                <a:gd name="T9" fmla="*/ 1147 h 1156"/>
                <a:gd name="T10" fmla="*/ 1043 w 1043"/>
                <a:gd name="T11" fmla="*/ 985 h 1156"/>
                <a:gd name="T12" fmla="*/ 478 w 1043"/>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1043" h="1156">
                  <a:moveTo>
                    <a:pt x="478" y="0"/>
                  </a:moveTo>
                  <a:cubicBezTo>
                    <a:pt x="253" y="85"/>
                    <a:pt x="89" y="187"/>
                    <a:pt x="0" y="317"/>
                  </a:cubicBezTo>
                  <a:cubicBezTo>
                    <a:pt x="126" y="353"/>
                    <a:pt x="252" y="418"/>
                    <a:pt x="376" y="519"/>
                  </a:cubicBezTo>
                  <a:cubicBezTo>
                    <a:pt x="581" y="686"/>
                    <a:pt x="690" y="898"/>
                    <a:pt x="715" y="1152"/>
                  </a:cubicBezTo>
                  <a:cubicBezTo>
                    <a:pt x="825" y="1156"/>
                    <a:pt x="934" y="1152"/>
                    <a:pt x="1031" y="1147"/>
                  </a:cubicBezTo>
                  <a:cubicBezTo>
                    <a:pt x="1039" y="1094"/>
                    <a:pt x="1043" y="1040"/>
                    <a:pt x="1043" y="985"/>
                  </a:cubicBezTo>
                  <a:cubicBezTo>
                    <a:pt x="1043" y="565"/>
                    <a:pt x="816" y="198"/>
                    <a:pt x="4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endParaRPr>
            </a:p>
          </p:txBody>
        </p:sp>
        <p:sp>
          <p:nvSpPr>
            <p:cNvPr id="396" name="Freeform 395"/>
            <p:cNvSpPr>
              <a:spLocks/>
            </p:cNvSpPr>
            <p:nvPr/>
          </p:nvSpPr>
          <p:spPr bwMode="auto">
            <a:xfrm>
              <a:off x="2607293" y="4369199"/>
              <a:ext cx="354620" cy="338836"/>
            </a:xfrm>
            <a:custGeom>
              <a:avLst/>
              <a:gdLst>
                <a:gd name="T0" fmla="*/ 884 w 1596"/>
                <a:gd name="T1" fmla="*/ 104 h 1524"/>
                <a:gd name="T2" fmla="*/ 871 w 1596"/>
                <a:gd name="T3" fmla="*/ 0 h 1524"/>
                <a:gd name="T4" fmla="*/ 0 w 1596"/>
                <a:gd name="T5" fmla="*/ 638 h 1524"/>
                <a:gd name="T6" fmla="*/ 1113 w 1596"/>
                <a:gd name="T7" fmla="*/ 1524 h 1524"/>
                <a:gd name="T8" fmla="*/ 1300 w 1596"/>
                <a:gd name="T9" fmla="*/ 1509 h 1524"/>
                <a:gd name="T10" fmla="*/ 1596 w 1596"/>
                <a:gd name="T11" fmla="*/ 756 h 1524"/>
                <a:gd name="T12" fmla="*/ 884 w 1596"/>
                <a:gd name="T13" fmla="*/ 104 h 1524"/>
              </a:gdLst>
              <a:ahLst/>
              <a:cxnLst>
                <a:cxn ang="0">
                  <a:pos x="T0" y="T1"/>
                </a:cxn>
                <a:cxn ang="0">
                  <a:pos x="T2" y="T3"/>
                </a:cxn>
                <a:cxn ang="0">
                  <a:pos x="T4" y="T5"/>
                </a:cxn>
                <a:cxn ang="0">
                  <a:pos x="T6" y="T7"/>
                </a:cxn>
                <a:cxn ang="0">
                  <a:pos x="T8" y="T9"/>
                </a:cxn>
                <a:cxn ang="0">
                  <a:pos x="T10" y="T11"/>
                </a:cxn>
                <a:cxn ang="0">
                  <a:pos x="T12" y="T13"/>
                </a:cxn>
              </a:cxnLst>
              <a:rect l="0" t="0" r="r" b="b"/>
              <a:pathLst>
                <a:path w="1596" h="1524">
                  <a:moveTo>
                    <a:pt x="884" y="104"/>
                  </a:moveTo>
                  <a:cubicBezTo>
                    <a:pt x="877" y="69"/>
                    <a:pt x="873" y="34"/>
                    <a:pt x="871" y="0"/>
                  </a:cubicBezTo>
                  <a:cubicBezTo>
                    <a:pt x="548" y="47"/>
                    <a:pt x="243" y="358"/>
                    <a:pt x="0" y="638"/>
                  </a:cubicBezTo>
                  <a:cubicBezTo>
                    <a:pt x="116" y="1145"/>
                    <a:pt x="570" y="1524"/>
                    <a:pt x="1113" y="1524"/>
                  </a:cubicBezTo>
                  <a:cubicBezTo>
                    <a:pt x="1176" y="1524"/>
                    <a:pt x="1239" y="1519"/>
                    <a:pt x="1300" y="1509"/>
                  </a:cubicBezTo>
                  <a:cubicBezTo>
                    <a:pt x="1461" y="1222"/>
                    <a:pt x="1571" y="974"/>
                    <a:pt x="1596" y="756"/>
                  </a:cubicBezTo>
                  <a:cubicBezTo>
                    <a:pt x="1249" y="689"/>
                    <a:pt x="961" y="509"/>
                    <a:pt x="884"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endParaRPr>
            </a:p>
          </p:txBody>
        </p:sp>
        <p:sp>
          <p:nvSpPr>
            <p:cNvPr id="397" name="Freeform 396"/>
            <p:cNvSpPr>
              <a:spLocks/>
            </p:cNvSpPr>
            <p:nvPr/>
          </p:nvSpPr>
          <p:spPr bwMode="auto">
            <a:xfrm>
              <a:off x="2859490" y="4375163"/>
              <a:ext cx="99265" cy="105930"/>
            </a:xfrm>
            <a:custGeom>
              <a:avLst/>
              <a:gdLst>
                <a:gd name="T0" fmla="*/ 222 w 447"/>
                <a:gd name="T1" fmla="*/ 134 h 477"/>
                <a:gd name="T2" fmla="*/ 0 w 447"/>
                <a:gd name="T3" fmla="*/ 0 h 477"/>
                <a:gd name="T4" fmla="*/ 8 w 447"/>
                <a:gd name="T5" fmla="*/ 48 h 477"/>
                <a:gd name="T6" fmla="*/ 447 w 447"/>
                <a:gd name="T7" fmla="*/ 477 h 477"/>
                <a:gd name="T8" fmla="*/ 222 w 447"/>
                <a:gd name="T9" fmla="*/ 134 h 477"/>
              </a:gdLst>
              <a:ahLst/>
              <a:cxnLst>
                <a:cxn ang="0">
                  <a:pos x="T0" y="T1"/>
                </a:cxn>
                <a:cxn ang="0">
                  <a:pos x="T2" y="T3"/>
                </a:cxn>
                <a:cxn ang="0">
                  <a:pos x="T4" y="T5"/>
                </a:cxn>
                <a:cxn ang="0">
                  <a:pos x="T6" y="T7"/>
                </a:cxn>
                <a:cxn ang="0">
                  <a:pos x="T8" y="T9"/>
                </a:cxn>
              </a:cxnLst>
              <a:rect l="0" t="0" r="r" b="b"/>
              <a:pathLst>
                <a:path w="447" h="477">
                  <a:moveTo>
                    <a:pt x="222" y="134"/>
                  </a:moveTo>
                  <a:cubicBezTo>
                    <a:pt x="148" y="70"/>
                    <a:pt x="74" y="26"/>
                    <a:pt x="0" y="0"/>
                  </a:cubicBezTo>
                  <a:cubicBezTo>
                    <a:pt x="2" y="16"/>
                    <a:pt x="4" y="31"/>
                    <a:pt x="8" y="48"/>
                  </a:cubicBezTo>
                  <a:cubicBezTo>
                    <a:pt x="55" y="295"/>
                    <a:pt x="232" y="419"/>
                    <a:pt x="447" y="477"/>
                  </a:cubicBezTo>
                  <a:cubicBezTo>
                    <a:pt x="415" y="354"/>
                    <a:pt x="343" y="240"/>
                    <a:pt x="222"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FFFF"/>
                </a:solidFill>
              </a:endParaRPr>
            </a:p>
          </p:txBody>
        </p:sp>
      </p:grpSp>
      <p:grpSp>
        <p:nvGrpSpPr>
          <p:cNvPr id="398" name="Group 397"/>
          <p:cNvGrpSpPr/>
          <p:nvPr/>
        </p:nvGrpSpPr>
        <p:grpSpPr>
          <a:xfrm>
            <a:off x="1700003" y="4381050"/>
            <a:ext cx="714634" cy="627254"/>
            <a:chOff x="1700003" y="4291290"/>
            <a:chExt cx="714634" cy="627254"/>
          </a:xfrm>
        </p:grpSpPr>
        <p:sp>
          <p:nvSpPr>
            <p:cNvPr id="399" name="TextBox 149"/>
            <p:cNvSpPr txBox="1">
              <a:spLocks noChangeArrowheads="1"/>
            </p:cNvSpPr>
            <p:nvPr/>
          </p:nvSpPr>
          <p:spPr bwMode="auto">
            <a:xfrm>
              <a:off x="1700003" y="4291290"/>
              <a:ext cx="714634" cy="38762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rPr>
                <a:t>Nexus </a:t>
              </a:r>
              <a:r>
                <a:rPr kumimoji="0" lang="en-US"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
              </a:r>
              <a:br>
                <a:rPr kumimoji="0" lang="en-US"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br>
              <a:r>
                <a:rPr kumimoji="0" lang="en-US"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1000v </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400" name="Freeform 11"/>
            <p:cNvSpPr>
              <a:spLocks noEditPoints="1"/>
            </p:cNvSpPr>
            <p:nvPr/>
          </p:nvSpPr>
          <p:spPr bwMode="auto">
            <a:xfrm>
              <a:off x="1895052" y="4624317"/>
              <a:ext cx="300509" cy="294227"/>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25400" cap="flat" cmpd="sng" algn="ctr">
              <a:noFill/>
              <a:prstDash val="solid"/>
            </a:ln>
            <a:effectLst>
              <a:outerShdw blurRad="63500" sx="102000" sy="102000" algn="ctr" rotWithShape="0">
                <a:prstClr val="black">
                  <a:alpha val="40000"/>
                </a:prstClr>
              </a:outerShdw>
            </a:effectLst>
          </p:spPr>
          <p:txBody>
            <a:bodyPr anchor="ctr"/>
            <a:lstStyle/>
            <a:p>
              <a:pPr algn="ctr">
                <a:defRPr/>
              </a:pPr>
              <a:endParaRPr lang="en-US" kern="0">
                <a:solidFill>
                  <a:srgbClr val="FFFFFF"/>
                </a:solidFill>
                <a:latin typeface="Arial"/>
                <a:cs typeface="Arial"/>
              </a:endParaRPr>
            </a:p>
          </p:txBody>
        </p:sp>
      </p:grpSp>
      <p:grpSp>
        <p:nvGrpSpPr>
          <p:cNvPr id="401" name="Group 11"/>
          <p:cNvGrpSpPr>
            <a:grpSpLocks noChangeAspect="1"/>
          </p:cNvGrpSpPr>
          <p:nvPr/>
        </p:nvGrpSpPr>
        <p:grpSpPr bwMode="auto">
          <a:xfrm>
            <a:off x="2522694" y="3616841"/>
            <a:ext cx="720319" cy="1281505"/>
            <a:chOff x="369" y="1030"/>
            <a:chExt cx="1599" cy="2846"/>
          </a:xfrm>
        </p:grpSpPr>
        <p:pic>
          <p:nvPicPr>
            <p:cNvPr id="402" name="Picture 336" descr="D:\090308MyDocuments01\My Documents\Images\DataCenter\racks\rack-california expansion.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9" y="1032"/>
              <a:ext cx="800"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337" descr="D:\090308MyDocuments01\My Documents\Images\DataCenter\racks\rack-california switch.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67" y="1030"/>
              <a:ext cx="801" cy="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04" name="Straight Arrow Connector 403"/>
          <p:cNvCxnSpPr/>
          <p:nvPr/>
        </p:nvCxnSpPr>
        <p:spPr>
          <a:xfrm>
            <a:off x="2353512" y="4136918"/>
            <a:ext cx="185677" cy="0"/>
          </a:xfrm>
          <a:prstGeom prst="straightConnector1">
            <a:avLst/>
          </a:prstGeom>
          <a:noFill/>
          <a:ln w="9525" cap="flat" cmpd="sng" algn="ctr">
            <a:solidFill>
              <a:srgbClr val="FFFFFF"/>
            </a:solidFill>
            <a:prstDash val="solid"/>
            <a:headEnd type="none" w="med" len="med"/>
            <a:tailEnd type="triangle" w="med" len="med"/>
          </a:ln>
          <a:effectLst/>
        </p:spPr>
      </p:cxnSp>
      <p:pic>
        <p:nvPicPr>
          <p:cNvPr id="405"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1599206" y="4018645"/>
            <a:ext cx="335202" cy="36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 name="TextBox 149"/>
          <p:cNvSpPr txBox="1">
            <a:spLocks noChangeArrowheads="1"/>
          </p:cNvSpPr>
          <p:nvPr/>
        </p:nvSpPr>
        <p:spPr bwMode="auto">
          <a:xfrm>
            <a:off x="1084413" y="3851837"/>
            <a:ext cx="1391096"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marL="0" marR="0" lvl="0" indent="0" algn="ctr" defTabSz="1028700" eaLnBrk="0" fontAlgn="base" latinLnBrk="0" hangingPunct="0">
              <a:lnSpc>
                <a:spcPct val="90000"/>
              </a:lnSpc>
              <a:spcBef>
                <a:spcPct val="50000"/>
              </a:spcBef>
              <a:spcAft>
                <a:spcPct val="0"/>
              </a:spcAft>
              <a:buClrTx/>
              <a:buSzTx/>
              <a:buFontTx/>
              <a:buNone/>
              <a:tabLst/>
              <a:defRPr/>
            </a:pPr>
            <a:r>
              <a:rPr lang="en-US" kern="0" noProof="0" dirty="0" smtClean="0"/>
              <a:t>Contact Center</a:t>
            </a:r>
            <a:endParaRPr kumimoji="0" lang="en-US"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407" name="TextBox 406"/>
          <p:cNvSpPr txBox="1"/>
          <p:nvPr/>
        </p:nvSpPr>
        <p:spPr>
          <a:xfrm>
            <a:off x="6148426" y="4273750"/>
            <a:ext cx="1047082"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rPr>
              <a:t>Smart Cards</a:t>
            </a:r>
            <a:endParaRPr lang="en-US" sz="1200" dirty="0">
              <a:solidFill>
                <a:schemeClr val="bg1"/>
              </a:solidFill>
              <a:effectLst>
                <a:outerShdw blurRad="38100" dist="38100" dir="2700000" algn="tl">
                  <a:srgbClr val="000000">
                    <a:alpha val="43137"/>
                  </a:srgbClr>
                </a:outerShdw>
              </a:effectLst>
            </a:endParaRPr>
          </a:p>
        </p:txBody>
      </p:sp>
      <p:sp>
        <p:nvSpPr>
          <p:cNvPr id="408" name="TextBox 407"/>
          <p:cNvSpPr txBox="1"/>
          <p:nvPr/>
        </p:nvSpPr>
        <p:spPr>
          <a:xfrm>
            <a:off x="6196381" y="5371278"/>
            <a:ext cx="652743"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rPr>
              <a:t>Jabber</a:t>
            </a:r>
            <a:endParaRPr lang="en-US" sz="1200" dirty="0">
              <a:solidFill>
                <a:schemeClr val="bg1"/>
              </a:solidFill>
              <a:effectLst>
                <a:outerShdw blurRad="38100" dist="38100" dir="2700000" algn="tl">
                  <a:srgbClr val="000000">
                    <a:alpha val="43137"/>
                  </a:srgbClr>
                </a:outerShdw>
              </a:effectLst>
            </a:endParaRPr>
          </a:p>
        </p:txBody>
      </p:sp>
      <p:sp>
        <p:nvSpPr>
          <p:cNvPr id="409" name="Rectangle 408"/>
          <p:cNvSpPr/>
          <p:nvPr/>
        </p:nvSpPr>
        <p:spPr>
          <a:xfrm>
            <a:off x="530487" y="1844087"/>
            <a:ext cx="655949" cy="276999"/>
          </a:xfrm>
          <a:prstGeom prst="rect">
            <a:avLst/>
          </a:prstGeom>
        </p:spPr>
        <p:txBody>
          <a:bodyPr wrap="none">
            <a:spAutoFit/>
          </a:bodyPr>
          <a:lstStyle/>
          <a:p>
            <a:pPr lvl="0" algn="ctr">
              <a:defRPr/>
            </a:pPr>
            <a:r>
              <a:rPr lang="en-US" sz="1200" b="1" kern="0" dirty="0" err="1">
                <a:solidFill>
                  <a:srgbClr val="FFFFFF"/>
                </a:solidFill>
                <a:effectLst>
                  <a:outerShdw blurRad="38100" dist="38100" dir="2700000" algn="tl">
                    <a:srgbClr val="000000">
                      <a:alpha val="43137"/>
                    </a:srgbClr>
                  </a:outerShdw>
                </a:effectLst>
              </a:rPr>
              <a:t>Collab</a:t>
            </a:r>
            <a:endParaRPr lang="en-US" sz="1200" b="1" kern="0" dirty="0">
              <a:solidFill>
                <a:srgbClr val="FFFFFF"/>
              </a:solidFill>
              <a:effectLst>
                <a:outerShdw blurRad="38100" dist="38100" dir="2700000" algn="tl">
                  <a:srgbClr val="000000">
                    <a:alpha val="43137"/>
                  </a:srgbClr>
                </a:outerShdw>
              </a:effectLst>
            </a:endParaRPr>
          </a:p>
        </p:txBody>
      </p:sp>
      <p:sp>
        <p:nvSpPr>
          <p:cNvPr id="410" name="Rectangle 409"/>
          <p:cNvSpPr/>
          <p:nvPr/>
        </p:nvSpPr>
        <p:spPr>
          <a:xfrm>
            <a:off x="1186583" y="1847432"/>
            <a:ext cx="756938" cy="276999"/>
          </a:xfrm>
          <a:prstGeom prst="rect">
            <a:avLst/>
          </a:prstGeom>
        </p:spPr>
        <p:txBody>
          <a:bodyPr wrap="none">
            <a:spAutoFit/>
          </a:bodyPr>
          <a:lstStyle/>
          <a:p>
            <a:pPr lvl="0" algn="ctr">
              <a:defRPr/>
            </a:pPr>
            <a:r>
              <a:rPr lang="en-US" sz="1200" b="1" kern="0" dirty="0" smtClean="0">
                <a:solidFill>
                  <a:srgbClr val="FFFFFF"/>
                </a:solidFill>
                <a:effectLst>
                  <a:outerShdw blurRad="38100" dist="38100" dir="2700000" algn="tl">
                    <a:srgbClr val="000000">
                      <a:alpha val="43137"/>
                    </a:srgbClr>
                  </a:outerShdw>
                </a:effectLst>
              </a:rPr>
              <a:t>Finesse</a:t>
            </a:r>
            <a:endParaRPr lang="en-US" sz="1200" b="1" kern="0" dirty="0">
              <a:solidFill>
                <a:srgbClr val="FFFFFF"/>
              </a:solidFill>
              <a:effectLst>
                <a:outerShdw blurRad="38100" dist="38100" dir="2700000" algn="tl">
                  <a:srgbClr val="000000">
                    <a:alpha val="43137"/>
                  </a:srgbClr>
                </a:outerShdw>
              </a:effectLst>
            </a:endParaRPr>
          </a:p>
        </p:txBody>
      </p:sp>
      <p:sp>
        <p:nvSpPr>
          <p:cNvPr id="411" name="Rectangle 410"/>
          <p:cNvSpPr/>
          <p:nvPr/>
        </p:nvSpPr>
        <p:spPr>
          <a:xfrm>
            <a:off x="1883241" y="1849361"/>
            <a:ext cx="655949" cy="276999"/>
          </a:xfrm>
          <a:prstGeom prst="rect">
            <a:avLst/>
          </a:prstGeom>
        </p:spPr>
        <p:txBody>
          <a:bodyPr wrap="none">
            <a:spAutoFit/>
          </a:bodyPr>
          <a:lstStyle/>
          <a:p>
            <a:pPr lvl="0" algn="ctr">
              <a:defRPr/>
            </a:pPr>
            <a:r>
              <a:rPr lang="en-US" sz="1200" b="1" kern="0" dirty="0" err="1" smtClean="0">
                <a:solidFill>
                  <a:srgbClr val="FFFFFF"/>
                </a:solidFill>
                <a:effectLst>
                  <a:outerShdw blurRad="38100" dist="38100" dir="2700000" algn="tl">
                    <a:srgbClr val="000000">
                      <a:alpha val="43137"/>
                    </a:srgbClr>
                  </a:outerShdw>
                </a:effectLst>
              </a:rPr>
              <a:t>CTIOS</a:t>
            </a:r>
            <a:endParaRPr lang="en-US" sz="1200" b="1"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581999"/>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754" y="216911"/>
            <a:ext cx="8588861" cy="838200"/>
          </a:xfrm>
        </p:spPr>
        <p:txBody>
          <a:bodyPr/>
          <a:lstStyle/>
          <a:p>
            <a:r>
              <a:rPr lang="en-US" sz="3200" dirty="0" smtClean="0"/>
              <a:t>Cisco VXI Smart Solution in Action</a:t>
            </a:r>
            <a:endParaRPr lang="en-US" sz="4000" dirty="0">
              <a:solidFill>
                <a:srgbClr val="FF0000"/>
              </a:solidFill>
            </a:endParaRPr>
          </a:p>
        </p:txBody>
      </p:sp>
      <p:grpSp>
        <p:nvGrpSpPr>
          <p:cNvPr id="10" name="Group 9"/>
          <p:cNvGrpSpPr/>
          <p:nvPr/>
        </p:nvGrpSpPr>
        <p:grpSpPr>
          <a:xfrm>
            <a:off x="4778232" y="1434668"/>
            <a:ext cx="3303838" cy="3033150"/>
            <a:chOff x="4778232" y="1434668"/>
            <a:chExt cx="3303838" cy="3033150"/>
          </a:xfrm>
        </p:grpSpPr>
        <p:sp>
          <p:nvSpPr>
            <p:cNvPr id="22" name="TextBox 21"/>
            <p:cNvSpPr txBox="1"/>
            <p:nvPr/>
          </p:nvSpPr>
          <p:spPr>
            <a:xfrm>
              <a:off x="5890003" y="1434668"/>
              <a:ext cx="833883" cy="461665"/>
            </a:xfrm>
            <a:prstGeom prst="rect">
              <a:avLst/>
            </a:prstGeom>
            <a:noFill/>
          </p:spPr>
          <p:txBody>
            <a:bodyPr wrap="none" rtlCol="0">
              <a:spAutoFit/>
            </a:bodyPr>
            <a:lstStyle/>
            <a:p>
              <a:r>
                <a:rPr lang="en-US" sz="2400" dirty="0" smtClean="0">
                  <a:solidFill>
                    <a:schemeClr val="bg1"/>
                  </a:solidFill>
                </a:rPr>
                <a:t>After</a:t>
              </a:r>
              <a:endParaRPr lang="en-US" sz="2400" dirty="0">
                <a:solidFill>
                  <a:schemeClr val="bg1"/>
                </a:solidFill>
              </a:endParaRPr>
            </a:p>
          </p:txBody>
        </p:sp>
        <p:pic>
          <p:nvPicPr>
            <p:cNvPr id="23" name="Picture 22" descr="Screen shot 2011-09-29 at 11.17.26 PM.png"/>
            <p:cNvPicPr>
              <a:picLocks noChangeAspect="1"/>
            </p:cNvPicPr>
            <p:nvPr/>
          </p:nvPicPr>
          <p:blipFill>
            <a:blip r:embed="rId3" cstate="print"/>
            <a:srcRect l="2106" t="2368"/>
            <a:stretch>
              <a:fillRect/>
            </a:stretch>
          </p:blipFill>
          <p:spPr>
            <a:xfrm>
              <a:off x="4778232" y="1904959"/>
              <a:ext cx="3303838" cy="2562859"/>
            </a:xfrm>
            <a:prstGeom prst="roundRect">
              <a:avLst>
                <a:gd name="adj" fmla="val 4414"/>
              </a:avLst>
            </a:prstGeom>
            <a:solidFill>
              <a:srgbClr val="FFFFFF">
                <a:shade val="85000"/>
              </a:srgbClr>
            </a:solidFill>
            <a:ln>
              <a:noFill/>
            </a:ln>
            <a:effectLst>
              <a:reflection blurRad="12700" stA="38000" endPos="28000" dist="5000" dir="5400000" sy="-100000" algn="bl" rotWithShape="0"/>
            </a:effectLst>
          </p:spPr>
        </p:pic>
      </p:grpSp>
      <p:grpSp>
        <p:nvGrpSpPr>
          <p:cNvPr id="11" name="Group 10"/>
          <p:cNvGrpSpPr/>
          <p:nvPr/>
        </p:nvGrpSpPr>
        <p:grpSpPr>
          <a:xfrm>
            <a:off x="906545" y="1434668"/>
            <a:ext cx="3360002" cy="3024524"/>
            <a:chOff x="906545" y="1434668"/>
            <a:chExt cx="3360002" cy="3024524"/>
          </a:xfrm>
        </p:grpSpPr>
        <p:sp>
          <p:nvSpPr>
            <p:cNvPr id="21" name="TextBox 20"/>
            <p:cNvSpPr txBox="1"/>
            <p:nvPr/>
          </p:nvSpPr>
          <p:spPr>
            <a:xfrm>
              <a:off x="2025469" y="1434668"/>
              <a:ext cx="1091966" cy="461665"/>
            </a:xfrm>
            <a:prstGeom prst="rect">
              <a:avLst/>
            </a:prstGeom>
            <a:noFill/>
          </p:spPr>
          <p:txBody>
            <a:bodyPr wrap="none" rtlCol="0">
              <a:spAutoFit/>
            </a:bodyPr>
            <a:lstStyle/>
            <a:p>
              <a:r>
                <a:rPr lang="en-US" sz="2400" dirty="0" smtClean="0">
                  <a:solidFill>
                    <a:schemeClr val="bg1"/>
                  </a:solidFill>
                </a:rPr>
                <a:t>Before</a:t>
              </a:r>
              <a:endParaRPr lang="en-US" sz="2400" dirty="0">
                <a:solidFill>
                  <a:schemeClr val="bg1"/>
                </a:solidFill>
              </a:endParaRPr>
            </a:p>
          </p:txBody>
        </p:sp>
        <p:pic>
          <p:nvPicPr>
            <p:cNvPr id="24" name="Picture 23" descr="Screen shot 2011-09-29 at 11.15.58 PM.png"/>
            <p:cNvPicPr>
              <a:picLocks noChangeAspect="1"/>
            </p:cNvPicPr>
            <p:nvPr/>
          </p:nvPicPr>
          <p:blipFill>
            <a:blip r:embed="rId4" cstate="print">
              <a:lum bright="1000"/>
            </a:blip>
            <a:stretch>
              <a:fillRect/>
            </a:stretch>
          </p:blipFill>
          <p:spPr>
            <a:xfrm>
              <a:off x="906545" y="1896333"/>
              <a:ext cx="3360002" cy="2562859"/>
            </a:xfrm>
            <a:prstGeom prst="roundRect">
              <a:avLst>
                <a:gd name="adj" fmla="val 3299"/>
              </a:avLst>
            </a:prstGeom>
            <a:solidFill>
              <a:srgbClr val="FFFFFF">
                <a:shade val="85000"/>
              </a:srgbClr>
            </a:solidFill>
            <a:ln>
              <a:noFill/>
            </a:ln>
            <a:effectLst>
              <a:reflection blurRad="12700" stA="38000" endPos="28000" dist="5000" dir="5400000" sy="-100000" algn="bl" rotWithShape="0"/>
            </a:effectLst>
          </p:spPr>
        </p:pic>
      </p:grpSp>
      <p:grpSp>
        <p:nvGrpSpPr>
          <p:cNvPr id="9" name="Group 8"/>
          <p:cNvGrpSpPr/>
          <p:nvPr/>
        </p:nvGrpSpPr>
        <p:grpSpPr>
          <a:xfrm>
            <a:off x="1040287" y="4958264"/>
            <a:ext cx="7050410" cy="488731"/>
            <a:chOff x="1040286" y="4958260"/>
            <a:chExt cx="7050410" cy="488731"/>
          </a:xfrm>
        </p:grpSpPr>
        <p:sp>
          <p:nvSpPr>
            <p:cNvPr id="15" name="Rounded Rectangle 14"/>
            <p:cNvSpPr/>
            <p:nvPr/>
          </p:nvSpPr>
          <p:spPr>
            <a:xfrm rot="10800000" flipV="1">
              <a:off x="1040286" y="4958260"/>
              <a:ext cx="7050410" cy="488731"/>
            </a:xfrm>
            <a:prstGeom prst="roundRect">
              <a:avLst>
                <a:gd name="adj" fmla="val 50000"/>
              </a:avLst>
            </a:prstGeom>
            <a:gradFill flip="none" rotWithShape="1">
              <a:gsLst>
                <a:gs pos="0">
                  <a:srgbClr val="EB3A23"/>
                </a:gs>
                <a:gs pos="100000">
                  <a:srgbClr val="F68B1F"/>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sz="2400" b="1" dirty="0" smtClean="0">
                <a:effectLst>
                  <a:outerShdw blurRad="38100" dist="38100" dir="2700000" algn="tl">
                    <a:srgbClr val="000000">
                      <a:alpha val="43137"/>
                    </a:srgbClr>
                  </a:outerShdw>
                </a:effectLst>
                <a:latin typeface="+mj-lt"/>
              </a:endParaRPr>
            </a:p>
          </p:txBody>
        </p:sp>
        <p:sp>
          <p:nvSpPr>
            <p:cNvPr id="8" name="TextBox 7"/>
            <p:cNvSpPr txBox="1"/>
            <p:nvPr/>
          </p:nvSpPr>
          <p:spPr>
            <a:xfrm>
              <a:off x="1421606" y="5043324"/>
              <a:ext cx="6393097" cy="369332"/>
            </a:xfrm>
            <a:prstGeom prst="rect">
              <a:avLst/>
            </a:prstGeom>
            <a:noFill/>
          </p:spPr>
          <p:txBody>
            <a:bodyPr wrap="square" rtlCol="0">
              <a:spAutoFit/>
            </a:bodyPr>
            <a:lstStyle/>
            <a:p>
              <a:pPr lvl="0" algn="ctr" fontAlgn="base">
                <a:lnSpc>
                  <a:spcPct val="75000"/>
                </a:lnSpc>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Delivers uncompromised user experience</a:t>
              </a:r>
            </a:p>
          </p:txBody>
        </p:sp>
      </p:grpSp>
    </p:spTree>
    <p:extLst>
      <p:ext uri="{BB962C8B-B14F-4D97-AF65-F5344CB8AC3E}">
        <p14:creationId xmlns:p14="http://schemas.microsoft.com/office/powerpoint/2010/main" val="13855184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1500"/>
                            </p:stCondLst>
                            <p:childTnLst>
                              <p:par>
                                <p:cTn id="16" presetID="53"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635194" y="1738772"/>
            <a:ext cx="1784906" cy="4090530"/>
          </a:xfrm>
          <a:prstGeom prst="rect">
            <a:avLst/>
          </a:prstGeom>
          <a:gradFill flip="none" rotWithShape="1">
            <a:gsLst>
              <a:gs pos="0">
                <a:schemeClr val="accent2">
                  <a:lumMod val="75000"/>
                  <a:alpha val="0"/>
                </a:schemeClr>
              </a:gs>
              <a:gs pos="50000">
                <a:schemeClr val="accent2">
                  <a:lumMod val="75000"/>
                  <a:lumOff val="25000"/>
                </a:schemeClr>
              </a:gs>
              <a:gs pos="100000">
                <a:schemeClr val="accent2">
                  <a:lumMod val="75000"/>
                  <a:alpha val="0"/>
                </a:schemeClr>
              </a:gs>
            </a:gsLst>
            <a:lin ang="16200000" scaled="1"/>
            <a:tileRect/>
          </a:gradFill>
          <a:ln w="9525">
            <a:noFill/>
            <a:miter lim="800000"/>
            <a:headEnd/>
            <a:tailEnd/>
          </a:ln>
        </p:spPr>
        <p:txBody>
          <a:bodyPr wrap="none" anchor="ctr"/>
          <a:lstStyle/>
          <a:p>
            <a:endParaRPr lang="en-US" kern="0" dirty="0">
              <a:solidFill>
                <a:srgbClr val="0096D6"/>
              </a:solidFill>
            </a:endParaRPr>
          </a:p>
        </p:txBody>
      </p:sp>
      <p:sp>
        <p:nvSpPr>
          <p:cNvPr id="2" name="Title 1"/>
          <p:cNvSpPr>
            <a:spLocks noGrp="1"/>
          </p:cNvSpPr>
          <p:nvPr>
            <p:ph type="title"/>
          </p:nvPr>
        </p:nvSpPr>
        <p:spPr>
          <a:xfrm>
            <a:off x="134452" y="257174"/>
            <a:ext cx="8904773" cy="603665"/>
          </a:xfrm>
        </p:spPr>
        <p:txBody>
          <a:bodyPr/>
          <a:lstStyle/>
          <a:p>
            <a:r>
              <a:rPr lang="en-US" sz="2800" dirty="0"/>
              <a:t>Cisco Virtualization Experience </a:t>
            </a:r>
            <a:r>
              <a:rPr lang="en-US" sz="2800" dirty="0" smtClean="0"/>
              <a:t>Client (</a:t>
            </a:r>
            <a:r>
              <a:rPr lang="en-US" sz="2800" dirty="0" err="1" smtClean="0"/>
              <a:t>VXC</a:t>
            </a:r>
            <a:r>
              <a:rPr lang="en-US" sz="2800" dirty="0"/>
              <a:t>) Portfolio</a:t>
            </a:r>
          </a:p>
        </p:txBody>
      </p:sp>
      <p:sp>
        <p:nvSpPr>
          <p:cNvPr id="3" name="Rectangle 2"/>
          <p:cNvSpPr/>
          <p:nvPr/>
        </p:nvSpPr>
        <p:spPr>
          <a:xfrm>
            <a:off x="457200" y="1738771"/>
            <a:ext cx="6126302" cy="4090530"/>
          </a:xfrm>
          <a:prstGeom prst="rect">
            <a:avLst/>
          </a:prstGeom>
          <a:gradFill flip="none" rotWithShape="1">
            <a:gsLst>
              <a:gs pos="9000">
                <a:srgbClr val="0096D6">
                  <a:tint val="66000"/>
                  <a:satMod val="160000"/>
                  <a:alpha val="0"/>
                </a:srgbClr>
              </a:gs>
              <a:gs pos="50000">
                <a:srgbClr val="00B0F0">
                  <a:lumMod val="65000"/>
                  <a:lumOff val="35000"/>
                </a:srgbClr>
              </a:gs>
              <a:gs pos="88000">
                <a:schemeClr val="tx1">
                  <a:lumMod val="40000"/>
                  <a:lumOff val="60000"/>
                  <a:alpha val="0"/>
                </a:schemeClr>
              </a:gs>
            </a:gsLst>
            <a:lin ang="5400000" scaled="1"/>
            <a:tileRect/>
          </a:gradFill>
          <a:ln w="9525">
            <a:noFill/>
            <a:miter lim="800000"/>
            <a:headEnd/>
            <a:tailEnd/>
          </a:ln>
        </p:spPr>
        <p:txBody>
          <a:bodyPr wrap="none" anchor="ctr"/>
          <a:lstStyle/>
          <a:p>
            <a:endParaRPr lang="en-US" kern="0" dirty="0">
              <a:solidFill>
                <a:srgbClr val="0096D6"/>
              </a:solidFill>
            </a:endParaRPr>
          </a:p>
        </p:txBody>
      </p:sp>
      <p:cxnSp>
        <p:nvCxnSpPr>
          <p:cNvPr id="4" name="Straight Connector 3"/>
          <p:cNvCxnSpPr/>
          <p:nvPr/>
        </p:nvCxnSpPr>
        <p:spPr>
          <a:xfrm>
            <a:off x="720335" y="3078375"/>
            <a:ext cx="7520968" cy="0"/>
          </a:xfrm>
          <a:prstGeom prst="line">
            <a:avLst/>
          </a:prstGeom>
          <a:ln>
            <a:solidFill>
              <a:srgbClr val="F68B1F"/>
            </a:solidFill>
          </a:ln>
        </p:spPr>
        <p:style>
          <a:lnRef idx="1">
            <a:schemeClr val="accent1"/>
          </a:lnRef>
          <a:fillRef idx="0">
            <a:schemeClr val="accent1"/>
          </a:fillRef>
          <a:effectRef idx="0">
            <a:schemeClr val="accent1"/>
          </a:effectRef>
          <a:fontRef idx="minor">
            <a:schemeClr val="tx1"/>
          </a:fontRef>
        </p:style>
      </p:cxnSp>
      <p:pic>
        <p:nvPicPr>
          <p:cNvPr id="5" name="Picture 4" descr="BP_3q_back_01.png"/>
          <p:cNvPicPr>
            <a:picLocks noChangeAspect="1"/>
          </p:cNvPicPr>
          <p:nvPr/>
        </p:nvPicPr>
        <p:blipFill>
          <a:blip r:embed="rId2" cstate="screen"/>
          <a:srcRect/>
          <a:stretch>
            <a:fillRect/>
          </a:stretch>
        </p:blipFill>
        <p:spPr>
          <a:xfrm>
            <a:off x="611754" y="1914940"/>
            <a:ext cx="1330453" cy="107634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cstate="screen"/>
          <a:stretch>
            <a:fillRect/>
          </a:stretch>
        </p:blipFill>
        <p:spPr>
          <a:xfrm>
            <a:off x="2936896" y="1813283"/>
            <a:ext cx="619155" cy="1129229"/>
          </a:xfrm>
          <a:prstGeom prst="rect">
            <a:avLst/>
          </a:prstGeom>
          <a:effectLst>
            <a:outerShdw blurRad="50800" dist="38100" dir="2700000" algn="tl" rotWithShape="0">
              <a:prstClr val="black">
                <a:alpha val="40000"/>
              </a:prstClr>
            </a:outerShdw>
          </a:effectLst>
        </p:spPr>
      </p:pic>
      <p:pic>
        <p:nvPicPr>
          <p:cNvPr id="7" name="Picture 6" descr="Hware2.png"/>
          <p:cNvPicPr>
            <a:picLocks noChangeAspect="1"/>
          </p:cNvPicPr>
          <p:nvPr/>
        </p:nvPicPr>
        <p:blipFill>
          <a:blip r:embed="rId4" cstate="print"/>
          <a:stretch>
            <a:fillRect/>
          </a:stretch>
        </p:blipFill>
        <p:spPr>
          <a:xfrm>
            <a:off x="5102233" y="1836888"/>
            <a:ext cx="668652" cy="1065518"/>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6945284" y="1813401"/>
            <a:ext cx="1203742" cy="1089297"/>
            <a:chOff x="1167261" y="382415"/>
            <a:chExt cx="6452740" cy="5773957"/>
          </a:xfrm>
        </p:grpSpPr>
        <p:grpSp>
          <p:nvGrpSpPr>
            <p:cNvPr id="9" name="Group 16"/>
            <p:cNvGrpSpPr/>
            <p:nvPr/>
          </p:nvGrpSpPr>
          <p:grpSpPr>
            <a:xfrm>
              <a:off x="1167261" y="382415"/>
              <a:ext cx="6452740" cy="5773957"/>
              <a:chOff x="1167261" y="382415"/>
              <a:chExt cx="6452740" cy="5773957"/>
            </a:xfrm>
          </p:grpSpPr>
          <p:pic>
            <p:nvPicPr>
              <p:cNvPr id="14" name="Picture 13" descr="PC_Laptop.png"/>
              <p:cNvPicPr>
                <a:picLocks noChangeAspect="1"/>
              </p:cNvPicPr>
              <p:nvPr/>
            </p:nvPicPr>
            <p:blipFill>
              <a:blip r:embed="rId5" cstate="print"/>
              <a:stretch>
                <a:fillRect/>
              </a:stretch>
            </p:blipFill>
            <p:spPr>
              <a:xfrm>
                <a:off x="1167261" y="382415"/>
                <a:ext cx="6452740" cy="5773957"/>
              </a:xfrm>
              <a:prstGeom prst="rect">
                <a:avLst/>
              </a:prstGeom>
              <a:effectLst>
                <a:outerShdw blurRad="50800" dist="38100" dir="5400000" algn="t" rotWithShape="0">
                  <a:prstClr val="black">
                    <a:alpha val="40000"/>
                  </a:prstClr>
                </a:outerShdw>
              </a:effectLst>
            </p:spPr>
          </p:pic>
          <p:sp>
            <p:nvSpPr>
              <p:cNvPr id="15" name="Rectangle 14"/>
              <p:cNvSpPr/>
              <p:nvPr/>
            </p:nvSpPr>
            <p:spPr>
              <a:xfrm>
                <a:off x="2079535" y="662544"/>
                <a:ext cx="4745127" cy="2890281"/>
              </a:xfrm>
              <a:prstGeom prst="rect">
                <a:avLst/>
              </a:prstGeom>
              <a:solidFill>
                <a:srgbClr val="08252E">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10" name="Picture 9" descr="CUPC Hub_DO.PNG"/>
            <p:cNvPicPr>
              <a:picLocks noChangeAspect="1"/>
            </p:cNvPicPr>
            <p:nvPr/>
          </p:nvPicPr>
          <p:blipFill>
            <a:blip r:embed="rId6" cstate="print"/>
            <a:stretch>
              <a:fillRect/>
            </a:stretch>
          </p:blipFill>
          <p:spPr>
            <a:xfrm>
              <a:off x="1984036" y="1692650"/>
              <a:ext cx="1302169" cy="1915691"/>
            </a:xfrm>
            <a:prstGeom prst="rect">
              <a:avLst/>
            </a:prstGeom>
          </p:spPr>
        </p:pic>
        <p:sp>
          <p:nvSpPr>
            <p:cNvPr id="11" name="Rectangle 10"/>
            <p:cNvSpPr/>
            <p:nvPr/>
          </p:nvSpPr>
          <p:spPr>
            <a:xfrm>
              <a:off x="2079535" y="1745990"/>
              <a:ext cx="1098005" cy="1806835"/>
            </a:xfrm>
            <a:prstGeom prst="rect">
              <a:avLst/>
            </a:prstGeom>
            <a:noFill/>
            <a:ln>
              <a:solidFill>
                <a:srgbClr val="F68B1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2" name="Picture 11" descr="Call_Audio.png"/>
            <p:cNvPicPr>
              <a:picLocks noChangeAspect="1"/>
            </p:cNvPicPr>
            <p:nvPr/>
          </p:nvPicPr>
          <p:blipFill>
            <a:blip r:embed="rId7" cstate="print"/>
            <a:stretch>
              <a:fillRect/>
            </a:stretch>
          </p:blipFill>
          <p:spPr>
            <a:xfrm>
              <a:off x="2022475" y="2395693"/>
              <a:ext cx="2028991" cy="1009448"/>
            </a:xfrm>
            <a:prstGeom prst="rect">
              <a:avLst/>
            </a:prstGeom>
            <a:effectLst/>
          </p:spPr>
        </p:pic>
        <p:sp>
          <p:nvSpPr>
            <p:cNvPr id="13" name="Rectangle 12"/>
            <p:cNvSpPr/>
            <p:nvPr/>
          </p:nvSpPr>
          <p:spPr>
            <a:xfrm>
              <a:off x="2079535" y="2603687"/>
              <a:ext cx="1875245" cy="543373"/>
            </a:xfrm>
            <a:prstGeom prst="rect">
              <a:avLst/>
            </a:prstGeom>
            <a:noFill/>
            <a:ln>
              <a:solidFill>
                <a:srgbClr val="F68B1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aphicFrame>
        <p:nvGraphicFramePr>
          <p:cNvPr id="16" name="Table 15"/>
          <p:cNvGraphicFramePr>
            <a:graphicFrameLocks noGrp="1"/>
          </p:cNvGraphicFramePr>
          <p:nvPr>
            <p:extLst>
              <p:ext uri="{D42A27DB-BD31-4B8C-83A1-F6EECF244321}">
                <p14:modId xmlns:p14="http://schemas.microsoft.com/office/powerpoint/2010/main" val="3110639594"/>
              </p:ext>
            </p:extLst>
          </p:nvPr>
        </p:nvGraphicFramePr>
        <p:xfrm>
          <a:off x="427846" y="3300249"/>
          <a:ext cx="8063485" cy="579120"/>
        </p:xfrm>
        <a:graphic>
          <a:graphicData uri="http://schemas.openxmlformats.org/drawingml/2006/table">
            <a:tbl>
              <a:tblPr firstRow="1" bandRow="1">
                <a:tableStyleId>{5C22544A-7EE6-4342-B048-85BDC9FD1C3A}</a:tableStyleId>
              </a:tblPr>
              <a:tblGrid>
                <a:gridCol w="1891641"/>
                <a:gridCol w="2068824"/>
                <a:gridCol w="2255170"/>
                <a:gridCol w="1847850"/>
              </a:tblGrid>
              <a:tr h="0">
                <a:tc>
                  <a:txBody>
                    <a:bodyPr/>
                    <a:lstStyle/>
                    <a:p>
                      <a:pPr algn="ctr"/>
                      <a:r>
                        <a:rPr lang="en-US" sz="1400" dirty="0" smtClean="0">
                          <a:solidFill>
                            <a:srgbClr val="435153"/>
                          </a:solidFill>
                        </a:rPr>
                        <a:t>Zero Clients</a:t>
                      </a:r>
                      <a:endParaRPr lang="en-US" sz="1400" dirty="0">
                        <a:solidFill>
                          <a:srgbClr val="43515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435153"/>
                          </a:solidFill>
                        </a:rPr>
                        <a:t>Zero Clients</a:t>
                      </a:r>
                      <a:endParaRPr lang="en-US" sz="1400" dirty="0">
                        <a:solidFill>
                          <a:srgbClr val="43515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435153"/>
                          </a:solidFill>
                        </a:rPr>
                        <a:t>Thin Client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435153"/>
                          </a:solidFill>
                        </a:rPr>
                        <a:t>Software Appliance</a:t>
                      </a:r>
                      <a:endParaRPr lang="en-US" sz="1400" dirty="0">
                        <a:solidFill>
                          <a:srgbClr val="43515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624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435153"/>
                          </a:solidFill>
                          <a:latin typeface="+mn-lt"/>
                          <a:ea typeface="+mn-ea"/>
                          <a:cs typeface="+mn-cs"/>
                        </a:rPr>
                        <a:t>VXC 2111/2112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solidFill>
                            <a:srgbClr val="435153"/>
                          </a:solidFill>
                        </a:rPr>
                        <a:t>VXC 2211/2212</a:t>
                      </a:r>
                      <a:endParaRPr lang="en-US" sz="1200" b="1" dirty="0">
                        <a:solidFill>
                          <a:srgbClr val="43515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solidFill>
                            <a:srgbClr val="435153"/>
                          </a:solidFill>
                        </a:rPr>
                        <a:t>VXC 6215</a:t>
                      </a:r>
                      <a:endParaRPr lang="en-US" sz="1200" b="1" dirty="0">
                        <a:solidFill>
                          <a:srgbClr val="43515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solidFill>
                            <a:srgbClr val="435153"/>
                          </a:solidFill>
                        </a:rPr>
                        <a:t>VXC 4000</a:t>
                      </a:r>
                      <a:endParaRPr lang="en-US" sz="1200" b="1" dirty="0">
                        <a:solidFill>
                          <a:srgbClr val="43515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17" name="Picture 16" descr="Screen shot 2012-03-05 at 1.44.29 PM.png"/>
          <p:cNvPicPr>
            <a:picLocks noChangeAspect="1"/>
          </p:cNvPicPr>
          <p:nvPr/>
        </p:nvPicPr>
        <p:blipFill>
          <a:blip r:embed="rId8" cstate="print"/>
          <a:srcRect r="39949" b="1104"/>
          <a:stretch>
            <a:fillRect/>
          </a:stretch>
        </p:blipFill>
        <p:spPr>
          <a:xfrm>
            <a:off x="2333262" y="4243978"/>
            <a:ext cx="1937074" cy="744870"/>
          </a:xfrm>
          <a:prstGeom prst="rect">
            <a:avLst/>
          </a:prstGeom>
          <a:effectLst>
            <a:outerShdw blurRad="50800" dist="38100" dir="5400000" algn="t" rotWithShape="0">
              <a:prstClr val="black">
                <a:alpha val="40000"/>
              </a:prstClr>
            </a:outerShdw>
          </a:effectLst>
        </p:spPr>
      </p:pic>
      <p:graphicFrame>
        <p:nvGraphicFramePr>
          <p:cNvPr id="18" name="Table 17"/>
          <p:cNvGraphicFramePr>
            <a:graphicFrameLocks noGrp="1"/>
          </p:cNvGraphicFramePr>
          <p:nvPr>
            <p:extLst>
              <p:ext uri="{D42A27DB-BD31-4B8C-83A1-F6EECF244321}">
                <p14:modId xmlns:p14="http://schemas.microsoft.com/office/powerpoint/2010/main" val="1161296258"/>
              </p:ext>
            </p:extLst>
          </p:nvPr>
        </p:nvGraphicFramePr>
        <p:xfrm>
          <a:off x="2144008" y="5071110"/>
          <a:ext cx="2315581" cy="701040"/>
        </p:xfrm>
        <a:graphic>
          <a:graphicData uri="http://schemas.openxmlformats.org/drawingml/2006/table">
            <a:tbl>
              <a:tblPr firstRow="1" bandRow="1">
                <a:tableStyleId>{5C22544A-7EE6-4342-B048-85BDC9FD1C3A}</a:tableStyleId>
              </a:tblPr>
              <a:tblGrid>
                <a:gridCol w="2315581"/>
              </a:tblGrid>
              <a:tr h="333375">
                <a:tc>
                  <a:txBody>
                    <a:bodyPr/>
                    <a:lstStyle/>
                    <a:p>
                      <a:pPr algn="ctr"/>
                      <a:r>
                        <a:rPr lang="en-US" sz="1800" dirty="0" smtClean="0">
                          <a:solidFill>
                            <a:srgbClr val="435153"/>
                          </a:solidFill>
                        </a:rPr>
                        <a:t>Management</a:t>
                      </a:r>
                      <a:endParaRPr lang="en-US" sz="1800" dirty="0">
                        <a:solidFill>
                          <a:srgbClr val="435153"/>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914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rgbClr val="FFFFFF"/>
                          </a:solidFill>
                          <a:latin typeface="+mn-lt"/>
                          <a:ea typeface="+mn-ea"/>
                          <a:cs typeface="+mn-cs"/>
                        </a:rPr>
                        <a:t>VXC Manager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9" name="Rectangle 18"/>
          <p:cNvSpPr/>
          <p:nvPr/>
        </p:nvSpPr>
        <p:spPr>
          <a:xfrm>
            <a:off x="457200" y="1541722"/>
            <a:ext cx="7962900" cy="4125432"/>
          </a:xfrm>
          <a:prstGeom prst="rect">
            <a:avLst/>
          </a:prstGeom>
          <a:no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3580896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a:xfrm>
            <a:off x="165905" y="177023"/>
            <a:ext cx="7864626" cy="838200"/>
          </a:xfrm>
        </p:spPr>
        <p:txBody>
          <a:bodyPr/>
          <a:lstStyle/>
          <a:p>
            <a:r>
              <a:rPr lang="en-US" sz="3200" dirty="0" smtClean="0"/>
              <a:t>Cisco Identity Service Engine (</a:t>
            </a:r>
            <a:r>
              <a:rPr lang="en-US" sz="3200" dirty="0" err="1" smtClean="0"/>
              <a:t>ISE</a:t>
            </a:r>
            <a:r>
              <a:rPr lang="en-US" sz="3200" dirty="0" smtClean="0"/>
              <a:t>) for </a:t>
            </a:r>
            <a:r>
              <a:rPr lang="en-US" sz="3200" dirty="0" err="1" smtClean="0"/>
              <a:t>VXI</a:t>
            </a:r>
            <a:endParaRPr lang="en-US" sz="3200" dirty="0"/>
          </a:p>
        </p:txBody>
      </p:sp>
      <p:sp>
        <p:nvSpPr>
          <p:cNvPr id="41" name="Text Placeholder 40"/>
          <p:cNvSpPr>
            <a:spLocks noGrp="1"/>
          </p:cNvSpPr>
          <p:nvPr>
            <p:ph type="body" sz="quarter" idx="10"/>
          </p:nvPr>
        </p:nvSpPr>
        <p:spPr>
          <a:xfrm>
            <a:off x="673796" y="1344168"/>
            <a:ext cx="7636315" cy="2207106"/>
          </a:xfrm>
        </p:spPr>
        <p:txBody>
          <a:bodyPr/>
          <a:lstStyle/>
          <a:p>
            <a:r>
              <a:rPr lang="en-US" dirty="0" smtClean="0"/>
              <a:t>Consistent Security Policy Enforcement Network-wide</a:t>
            </a:r>
          </a:p>
          <a:p>
            <a:pPr marL="233363" lvl="1"/>
            <a:r>
              <a:rPr lang="en-US" dirty="0" smtClean="0"/>
              <a:t>Physical desktops, virtual desktops, </a:t>
            </a:r>
            <a:r>
              <a:rPr lang="en-US" dirty="0" err="1" smtClean="0"/>
              <a:t>BYOD</a:t>
            </a:r>
            <a:endParaRPr lang="en-US" dirty="0" smtClean="0"/>
          </a:p>
          <a:p>
            <a:r>
              <a:rPr lang="en-US" dirty="0" smtClean="0"/>
              <a:t>Supports Data Security, Access Control, and Compliance</a:t>
            </a:r>
          </a:p>
          <a:p>
            <a:pPr marL="233363" lvl="1"/>
            <a:r>
              <a:rPr lang="en-US" dirty="0" smtClean="0"/>
              <a:t>Protects intellectual property</a:t>
            </a:r>
          </a:p>
          <a:p>
            <a:pPr marL="233363" lvl="1"/>
            <a:r>
              <a:rPr lang="en-US" dirty="0" smtClean="0"/>
              <a:t>Ensures right level of access for device type</a:t>
            </a:r>
          </a:p>
          <a:p>
            <a:endParaRPr lang="en-US" dirty="0" smtClean="0"/>
          </a:p>
          <a:p>
            <a:endParaRPr lang="en-US" dirty="0"/>
          </a:p>
        </p:txBody>
      </p:sp>
      <p:grpSp>
        <p:nvGrpSpPr>
          <p:cNvPr id="2" name="Group 188"/>
          <p:cNvGrpSpPr/>
          <p:nvPr/>
        </p:nvGrpSpPr>
        <p:grpSpPr>
          <a:xfrm>
            <a:off x="3581255" y="4581388"/>
            <a:ext cx="1823226" cy="1224843"/>
            <a:chOff x="3987758" y="1437745"/>
            <a:chExt cx="1150300" cy="772772"/>
          </a:xfrm>
        </p:grpSpPr>
        <p:sp>
          <p:nvSpPr>
            <p:cNvPr id="56" name="TextBox 55"/>
            <p:cNvSpPr txBox="1"/>
            <p:nvPr/>
          </p:nvSpPr>
          <p:spPr>
            <a:xfrm>
              <a:off x="3987758" y="1437745"/>
              <a:ext cx="1150300" cy="171526"/>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rgbClr val="435153"/>
                  </a:solidFill>
                </a:rPr>
                <a:t>WHERE</a:t>
              </a:r>
              <a:endParaRPr lang="en-US" sz="1400" dirty="0">
                <a:solidFill>
                  <a:srgbClr val="435153"/>
                </a:solidFill>
              </a:endParaRPr>
            </a:p>
          </p:txBody>
        </p:sp>
        <p:grpSp>
          <p:nvGrpSpPr>
            <p:cNvPr id="3" name="Group 181"/>
            <p:cNvGrpSpPr/>
            <p:nvPr/>
          </p:nvGrpSpPr>
          <p:grpSpPr>
            <a:xfrm>
              <a:off x="4307066" y="1699687"/>
              <a:ext cx="511684" cy="510830"/>
              <a:chOff x="4615070" y="1776909"/>
              <a:chExt cx="511684" cy="510830"/>
            </a:xfrm>
          </p:grpSpPr>
          <p:sp>
            <p:nvSpPr>
              <p:cNvPr id="58" name="Oval 57"/>
              <p:cNvSpPr/>
              <p:nvPr/>
            </p:nvSpPr>
            <p:spPr>
              <a:xfrm>
                <a:off x="4628804" y="1790216"/>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9" name="Freeform 6"/>
              <p:cNvSpPr>
                <a:spLocks noEditPoints="1"/>
              </p:cNvSpPr>
              <p:nvPr/>
            </p:nvSpPr>
            <p:spPr bwMode="auto">
              <a:xfrm>
                <a:off x="4615070" y="1776909"/>
                <a:ext cx="511684" cy="510830"/>
              </a:xfrm>
              <a:custGeom>
                <a:avLst/>
                <a:gdLst/>
                <a:ahLst/>
                <a:cxnLst>
                  <a:cxn ang="0">
                    <a:pos x="181" y="77"/>
                  </a:cxn>
                  <a:cxn ang="0">
                    <a:pos x="118" y="140"/>
                  </a:cxn>
                  <a:cxn ang="0">
                    <a:pos x="138" y="184"/>
                  </a:cxn>
                  <a:cxn ang="0">
                    <a:pos x="181" y="295"/>
                  </a:cxn>
                  <a:cxn ang="0">
                    <a:pos x="181" y="295"/>
                  </a:cxn>
                  <a:cxn ang="0">
                    <a:pos x="224" y="184"/>
                  </a:cxn>
                  <a:cxn ang="0">
                    <a:pos x="244" y="140"/>
                  </a:cxn>
                  <a:cxn ang="0">
                    <a:pos x="181" y="77"/>
                  </a:cxn>
                  <a:cxn ang="0">
                    <a:pos x="180" y="166"/>
                  </a:cxn>
                  <a:cxn ang="0">
                    <a:pos x="152" y="138"/>
                  </a:cxn>
                  <a:cxn ang="0">
                    <a:pos x="180" y="110"/>
                  </a:cxn>
                  <a:cxn ang="0">
                    <a:pos x="208" y="138"/>
                  </a:cxn>
                  <a:cxn ang="0">
                    <a:pos x="180" y="166"/>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Lst>
                <a:rect l="0" t="0" r="r" b="b"/>
                <a:pathLst>
                  <a:path w="362" h="362">
                    <a:moveTo>
                      <a:pt x="181" y="77"/>
                    </a:moveTo>
                    <a:cubicBezTo>
                      <a:pt x="146" y="77"/>
                      <a:pt x="118" y="105"/>
                      <a:pt x="118" y="140"/>
                    </a:cubicBezTo>
                    <a:cubicBezTo>
                      <a:pt x="118" y="150"/>
                      <a:pt x="125" y="167"/>
                      <a:pt x="138" y="184"/>
                    </a:cubicBezTo>
                    <a:cubicBezTo>
                      <a:pt x="162" y="215"/>
                      <a:pt x="179" y="265"/>
                      <a:pt x="181" y="295"/>
                    </a:cubicBezTo>
                    <a:cubicBezTo>
                      <a:pt x="181" y="295"/>
                      <a:pt x="181" y="295"/>
                      <a:pt x="181" y="295"/>
                    </a:cubicBezTo>
                    <a:cubicBezTo>
                      <a:pt x="183" y="265"/>
                      <a:pt x="200" y="215"/>
                      <a:pt x="224" y="184"/>
                    </a:cubicBezTo>
                    <a:cubicBezTo>
                      <a:pt x="238" y="167"/>
                      <a:pt x="244" y="150"/>
                      <a:pt x="244" y="140"/>
                    </a:cubicBezTo>
                    <a:cubicBezTo>
                      <a:pt x="244" y="105"/>
                      <a:pt x="216" y="77"/>
                      <a:pt x="181" y="77"/>
                    </a:cubicBezTo>
                    <a:close/>
                    <a:moveTo>
                      <a:pt x="180" y="166"/>
                    </a:moveTo>
                    <a:cubicBezTo>
                      <a:pt x="165" y="166"/>
                      <a:pt x="152" y="153"/>
                      <a:pt x="152" y="138"/>
                    </a:cubicBezTo>
                    <a:cubicBezTo>
                      <a:pt x="152" y="122"/>
                      <a:pt x="165" y="110"/>
                      <a:pt x="180" y="110"/>
                    </a:cubicBezTo>
                    <a:cubicBezTo>
                      <a:pt x="196" y="110"/>
                      <a:pt x="208" y="122"/>
                      <a:pt x="208" y="138"/>
                    </a:cubicBezTo>
                    <a:cubicBezTo>
                      <a:pt x="208" y="153"/>
                      <a:pt x="196" y="166"/>
                      <a:pt x="180" y="166"/>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4" name="Group 190"/>
          <p:cNvGrpSpPr/>
          <p:nvPr/>
        </p:nvGrpSpPr>
        <p:grpSpPr>
          <a:xfrm>
            <a:off x="5609921" y="4581388"/>
            <a:ext cx="1171800" cy="1224843"/>
            <a:chOff x="6309477" y="1437745"/>
            <a:chExt cx="739305" cy="772772"/>
          </a:xfrm>
        </p:grpSpPr>
        <p:sp>
          <p:nvSpPr>
            <p:cNvPr id="61" name="TextBox 60"/>
            <p:cNvSpPr txBox="1"/>
            <p:nvPr/>
          </p:nvSpPr>
          <p:spPr>
            <a:xfrm>
              <a:off x="6309477" y="1437745"/>
              <a:ext cx="739305" cy="171526"/>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rgbClr val="435153"/>
                  </a:solidFill>
                </a:rPr>
                <a:t>WHEN</a:t>
              </a:r>
              <a:endParaRPr lang="en-US" sz="1400" dirty="0">
                <a:solidFill>
                  <a:srgbClr val="435153"/>
                </a:solidFill>
              </a:endParaRPr>
            </a:p>
          </p:txBody>
        </p:sp>
        <p:grpSp>
          <p:nvGrpSpPr>
            <p:cNvPr id="5" name="Group 176"/>
            <p:cNvGrpSpPr/>
            <p:nvPr/>
          </p:nvGrpSpPr>
          <p:grpSpPr>
            <a:xfrm>
              <a:off x="6422861" y="1699687"/>
              <a:ext cx="512536" cy="510830"/>
              <a:chOff x="6446008" y="1901715"/>
              <a:chExt cx="512536" cy="510830"/>
            </a:xfrm>
          </p:grpSpPr>
          <p:sp>
            <p:nvSpPr>
              <p:cNvPr id="63" name="Oval 62"/>
              <p:cNvSpPr/>
              <p:nvPr/>
            </p:nvSpPr>
            <p:spPr>
              <a:xfrm>
                <a:off x="6460168" y="1915022"/>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4" name="Freeform 7"/>
              <p:cNvSpPr>
                <a:spLocks noEditPoints="1"/>
              </p:cNvSpPr>
              <p:nvPr/>
            </p:nvSpPr>
            <p:spPr bwMode="auto">
              <a:xfrm>
                <a:off x="6446008" y="1901715"/>
                <a:ext cx="512536" cy="510830"/>
              </a:xfrm>
              <a:custGeom>
                <a:avLst/>
                <a:gdLst/>
                <a:ahLst/>
                <a:cxnLst>
                  <a:cxn ang="0">
                    <a:pos x="171" y="181"/>
                  </a:cxn>
                  <a:cxn ang="0">
                    <a:pos x="192" y="181"/>
                  </a:cxn>
                  <a:cxn ang="0">
                    <a:pos x="182" y="0"/>
                  </a:cxn>
                  <a:cxn ang="0">
                    <a:pos x="182" y="362"/>
                  </a:cxn>
                  <a:cxn ang="0">
                    <a:pos x="182" y="0"/>
                  </a:cxn>
                  <a:cxn ang="0">
                    <a:pos x="25" y="181"/>
                  </a:cxn>
                  <a:cxn ang="0">
                    <a:pos x="338" y="181"/>
                  </a:cxn>
                  <a:cxn ang="0">
                    <a:pos x="182" y="77"/>
                  </a:cxn>
                  <a:cxn ang="0">
                    <a:pos x="182" y="286"/>
                  </a:cxn>
                  <a:cxn ang="0">
                    <a:pos x="182" y="77"/>
                  </a:cxn>
                  <a:cxn ang="0">
                    <a:pos x="239" y="116"/>
                  </a:cxn>
                  <a:cxn ang="0">
                    <a:pos x="247" y="124"/>
                  </a:cxn>
                  <a:cxn ang="0">
                    <a:pos x="229" y="134"/>
                  </a:cxn>
                  <a:cxn ang="0">
                    <a:pos x="176" y="95"/>
                  </a:cxn>
                  <a:cxn ang="0">
                    <a:pos x="187" y="95"/>
                  </a:cxn>
                  <a:cxn ang="0">
                    <a:pos x="182" y="115"/>
                  </a:cxn>
                  <a:cxn ang="0">
                    <a:pos x="176" y="95"/>
                  </a:cxn>
                  <a:cxn ang="0">
                    <a:pos x="95" y="187"/>
                  </a:cxn>
                  <a:cxn ang="0">
                    <a:pos x="95" y="176"/>
                  </a:cxn>
                  <a:cxn ang="0">
                    <a:pos x="115" y="181"/>
                  </a:cxn>
                  <a:cxn ang="0">
                    <a:pos x="134" y="236"/>
                  </a:cxn>
                  <a:cxn ang="0">
                    <a:pos x="116" y="246"/>
                  </a:cxn>
                  <a:cxn ang="0">
                    <a:pos x="127" y="228"/>
                  </a:cxn>
                  <a:cxn ang="0">
                    <a:pos x="134" y="236"/>
                  </a:cxn>
                  <a:cxn ang="0">
                    <a:pos x="127" y="134"/>
                  </a:cxn>
                  <a:cxn ang="0">
                    <a:pos x="116" y="116"/>
                  </a:cxn>
                  <a:cxn ang="0">
                    <a:pos x="134" y="127"/>
                  </a:cxn>
                  <a:cxn ang="0">
                    <a:pos x="187" y="268"/>
                  </a:cxn>
                  <a:cxn ang="0">
                    <a:pos x="176" y="268"/>
                  </a:cxn>
                  <a:cxn ang="0">
                    <a:pos x="182" y="248"/>
                  </a:cxn>
                  <a:cxn ang="0">
                    <a:pos x="187" y="268"/>
                  </a:cxn>
                  <a:cxn ang="0">
                    <a:pos x="209" y="257"/>
                  </a:cxn>
                  <a:cxn ang="0">
                    <a:pos x="182" y="202"/>
                  </a:cxn>
                  <a:cxn ang="0">
                    <a:pos x="173" y="162"/>
                  </a:cxn>
                  <a:cxn ang="0">
                    <a:pos x="181" y="125"/>
                  </a:cxn>
                  <a:cxn ang="0">
                    <a:pos x="189" y="161"/>
                  </a:cxn>
                  <a:cxn ang="0">
                    <a:pos x="197" y="196"/>
                  </a:cxn>
                  <a:cxn ang="0">
                    <a:pos x="219" y="260"/>
                  </a:cxn>
                  <a:cxn ang="0">
                    <a:pos x="239" y="246"/>
                  </a:cxn>
                  <a:cxn ang="0">
                    <a:pos x="229" y="228"/>
                  </a:cxn>
                  <a:cxn ang="0">
                    <a:pos x="247" y="239"/>
                  </a:cxn>
                  <a:cxn ang="0">
                    <a:pos x="274" y="181"/>
                  </a:cxn>
                  <a:cxn ang="0">
                    <a:pos x="253" y="187"/>
                  </a:cxn>
                  <a:cxn ang="0">
                    <a:pos x="253" y="176"/>
                  </a:cxn>
                  <a:cxn ang="0">
                    <a:pos x="274" y="181"/>
                  </a:cxn>
                </a:cxnLst>
                <a:rect l="0" t="0" r="r" b="b"/>
                <a:pathLst>
                  <a:path w="363" h="362">
                    <a:moveTo>
                      <a:pt x="182" y="171"/>
                    </a:moveTo>
                    <a:cubicBezTo>
                      <a:pt x="176" y="171"/>
                      <a:pt x="171" y="176"/>
                      <a:pt x="171" y="181"/>
                    </a:cubicBezTo>
                    <a:cubicBezTo>
                      <a:pt x="171" y="187"/>
                      <a:pt x="176" y="191"/>
                      <a:pt x="182" y="191"/>
                    </a:cubicBezTo>
                    <a:cubicBezTo>
                      <a:pt x="187" y="191"/>
                      <a:pt x="192" y="187"/>
                      <a:pt x="192" y="181"/>
                    </a:cubicBezTo>
                    <a:cubicBezTo>
                      <a:pt x="192" y="176"/>
                      <a:pt x="187" y="171"/>
                      <a:pt x="182" y="171"/>
                    </a:cubicBezTo>
                    <a:close/>
                    <a:moveTo>
                      <a:pt x="182" y="0"/>
                    </a:moveTo>
                    <a:cubicBezTo>
                      <a:pt x="82" y="0"/>
                      <a:pt x="0" y="81"/>
                      <a:pt x="0" y="181"/>
                    </a:cubicBezTo>
                    <a:cubicBezTo>
                      <a:pt x="0" y="281"/>
                      <a:pt x="82" y="362"/>
                      <a:pt x="182" y="362"/>
                    </a:cubicBezTo>
                    <a:cubicBezTo>
                      <a:pt x="281" y="362"/>
                      <a:pt x="363" y="281"/>
                      <a:pt x="363" y="181"/>
                    </a:cubicBezTo>
                    <a:cubicBezTo>
                      <a:pt x="363" y="81"/>
                      <a:pt x="281" y="0"/>
                      <a:pt x="182" y="0"/>
                    </a:cubicBezTo>
                    <a:close/>
                    <a:moveTo>
                      <a:pt x="182" y="338"/>
                    </a:moveTo>
                    <a:cubicBezTo>
                      <a:pt x="95" y="338"/>
                      <a:pt x="25" y="268"/>
                      <a:pt x="25" y="181"/>
                    </a:cubicBezTo>
                    <a:cubicBezTo>
                      <a:pt x="25" y="95"/>
                      <a:pt x="95" y="24"/>
                      <a:pt x="182" y="24"/>
                    </a:cubicBezTo>
                    <a:cubicBezTo>
                      <a:pt x="268" y="24"/>
                      <a:pt x="338" y="95"/>
                      <a:pt x="338" y="181"/>
                    </a:cubicBezTo>
                    <a:cubicBezTo>
                      <a:pt x="338" y="268"/>
                      <a:pt x="268" y="338"/>
                      <a:pt x="182" y="338"/>
                    </a:cubicBezTo>
                    <a:close/>
                    <a:moveTo>
                      <a:pt x="182" y="77"/>
                    </a:moveTo>
                    <a:cubicBezTo>
                      <a:pt x="124" y="77"/>
                      <a:pt x="77" y="124"/>
                      <a:pt x="77" y="181"/>
                    </a:cubicBezTo>
                    <a:cubicBezTo>
                      <a:pt x="77" y="239"/>
                      <a:pt x="124" y="286"/>
                      <a:pt x="182" y="286"/>
                    </a:cubicBezTo>
                    <a:cubicBezTo>
                      <a:pt x="239" y="286"/>
                      <a:pt x="286" y="239"/>
                      <a:pt x="286" y="181"/>
                    </a:cubicBezTo>
                    <a:cubicBezTo>
                      <a:pt x="286" y="124"/>
                      <a:pt x="239" y="77"/>
                      <a:pt x="182" y="77"/>
                    </a:cubicBezTo>
                    <a:close/>
                    <a:moveTo>
                      <a:pt x="229" y="127"/>
                    </a:moveTo>
                    <a:cubicBezTo>
                      <a:pt x="239" y="116"/>
                      <a:pt x="239" y="116"/>
                      <a:pt x="239" y="116"/>
                    </a:cubicBezTo>
                    <a:cubicBezTo>
                      <a:pt x="241" y="114"/>
                      <a:pt x="245" y="114"/>
                      <a:pt x="247" y="116"/>
                    </a:cubicBezTo>
                    <a:cubicBezTo>
                      <a:pt x="249" y="118"/>
                      <a:pt x="249" y="122"/>
                      <a:pt x="247" y="124"/>
                    </a:cubicBezTo>
                    <a:cubicBezTo>
                      <a:pt x="236" y="134"/>
                      <a:pt x="236" y="134"/>
                      <a:pt x="236" y="134"/>
                    </a:cubicBezTo>
                    <a:cubicBezTo>
                      <a:pt x="234" y="136"/>
                      <a:pt x="231" y="136"/>
                      <a:pt x="229" y="134"/>
                    </a:cubicBezTo>
                    <a:cubicBezTo>
                      <a:pt x="226" y="132"/>
                      <a:pt x="226" y="129"/>
                      <a:pt x="229" y="127"/>
                    </a:cubicBezTo>
                    <a:close/>
                    <a:moveTo>
                      <a:pt x="176" y="95"/>
                    </a:moveTo>
                    <a:cubicBezTo>
                      <a:pt x="176" y="92"/>
                      <a:pt x="179" y="89"/>
                      <a:pt x="182" y="89"/>
                    </a:cubicBezTo>
                    <a:cubicBezTo>
                      <a:pt x="184" y="89"/>
                      <a:pt x="187" y="92"/>
                      <a:pt x="187" y="95"/>
                    </a:cubicBezTo>
                    <a:cubicBezTo>
                      <a:pt x="187" y="110"/>
                      <a:pt x="187" y="110"/>
                      <a:pt x="187" y="110"/>
                    </a:cubicBezTo>
                    <a:cubicBezTo>
                      <a:pt x="187" y="112"/>
                      <a:pt x="184" y="115"/>
                      <a:pt x="182" y="115"/>
                    </a:cubicBezTo>
                    <a:cubicBezTo>
                      <a:pt x="179" y="115"/>
                      <a:pt x="176" y="112"/>
                      <a:pt x="176" y="110"/>
                    </a:cubicBezTo>
                    <a:lnTo>
                      <a:pt x="176" y="95"/>
                    </a:lnTo>
                    <a:close/>
                    <a:moveTo>
                      <a:pt x="110" y="187"/>
                    </a:moveTo>
                    <a:cubicBezTo>
                      <a:pt x="95" y="187"/>
                      <a:pt x="95" y="187"/>
                      <a:pt x="95" y="187"/>
                    </a:cubicBezTo>
                    <a:cubicBezTo>
                      <a:pt x="92" y="187"/>
                      <a:pt x="89" y="184"/>
                      <a:pt x="89" y="181"/>
                    </a:cubicBezTo>
                    <a:cubicBezTo>
                      <a:pt x="89" y="178"/>
                      <a:pt x="92" y="176"/>
                      <a:pt x="95" y="176"/>
                    </a:cubicBezTo>
                    <a:cubicBezTo>
                      <a:pt x="110" y="176"/>
                      <a:pt x="110" y="176"/>
                      <a:pt x="110" y="176"/>
                    </a:cubicBezTo>
                    <a:cubicBezTo>
                      <a:pt x="113" y="176"/>
                      <a:pt x="115" y="178"/>
                      <a:pt x="115" y="181"/>
                    </a:cubicBezTo>
                    <a:cubicBezTo>
                      <a:pt x="115" y="184"/>
                      <a:pt x="113" y="187"/>
                      <a:pt x="110" y="187"/>
                    </a:cubicBezTo>
                    <a:close/>
                    <a:moveTo>
                      <a:pt x="134" y="236"/>
                    </a:moveTo>
                    <a:cubicBezTo>
                      <a:pt x="124" y="246"/>
                      <a:pt x="124" y="246"/>
                      <a:pt x="124" y="246"/>
                    </a:cubicBezTo>
                    <a:cubicBezTo>
                      <a:pt x="122" y="249"/>
                      <a:pt x="119" y="249"/>
                      <a:pt x="116" y="246"/>
                    </a:cubicBezTo>
                    <a:cubicBezTo>
                      <a:pt x="114" y="244"/>
                      <a:pt x="114" y="241"/>
                      <a:pt x="116" y="239"/>
                    </a:cubicBezTo>
                    <a:cubicBezTo>
                      <a:pt x="127" y="228"/>
                      <a:pt x="127" y="228"/>
                      <a:pt x="127" y="228"/>
                    </a:cubicBezTo>
                    <a:cubicBezTo>
                      <a:pt x="129" y="226"/>
                      <a:pt x="132" y="226"/>
                      <a:pt x="134" y="228"/>
                    </a:cubicBezTo>
                    <a:cubicBezTo>
                      <a:pt x="137" y="230"/>
                      <a:pt x="137" y="234"/>
                      <a:pt x="134" y="236"/>
                    </a:cubicBezTo>
                    <a:close/>
                    <a:moveTo>
                      <a:pt x="134" y="134"/>
                    </a:moveTo>
                    <a:cubicBezTo>
                      <a:pt x="132" y="136"/>
                      <a:pt x="129" y="136"/>
                      <a:pt x="127" y="134"/>
                    </a:cubicBezTo>
                    <a:cubicBezTo>
                      <a:pt x="116" y="124"/>
                      <a:pt x="116" y="124"/>
                      <a:pt x="116" y="124"/>
                    </a:cubicBezTo>
                    <a:cubicBezTo>
                      <a:pt x="114" y="122"/>
                      <a:pt x="114" y="118"/>
                      <a:pt x="116" y="116"/>
                    </a:cubicBezTo>
                    <a:cubicBezTo>
                      <a:pt x="118" y="114"/>
                      <a:pt x="122" y="114"/>
                      <a:pt x="124" y="116"/>
                    </a:cubicBezTo>
                    <a:cubicBezTo>
                      <a:pt x="134" y="127"/>
                      <a:pt x="134" y="127"/>
                      <a:pt x="134" y="127"/>
                    </a:cubicBezTo>
                    <a:cubicBezTo>
                      <a:pt x="137" y="129"/>
                      <a:pt x="137" y="132"/>
                      <a:pt x="134" y="134"/>
                    </a:cubicBezTo>
                    <a:close/>
                    <a:moveTo>
                      <a:pt x="187" y="268"/>
                    </a:moveTo>
                    <a:cubicBezTo>
                      <a:pt x="187" y="271"/>
                      <a:pt x="184" y="273"/>
                      <a:pt x="182" y="273"/>
                    </a:cubicBezTo>
                    <a:cubicBezTo>
                      <a:pt x="179" y="273"/>
                      <a:pt x="176" y="271"/>
                      <a:pt x="176" y="268"/>
                    </a:cubicBezTo>
                    <a:cubicBezTo>
                      <a:pt x="176" y="253"/>
                      <a:pt x="176" y="253"/>
                      <a:pt x="176" y="253"/>
                    </a:cubicBezTo>
                    <a:cubicBezTo>
                      <a:pt x="176" y="250"/>
                      <a:pt x="179" y="248"/>
                      <a:pt x="182" y="248"/>
                    </a:cubicBezTo>
                    <a:cubicBezTo>
                      <a:pt x="184" y="248"/>
                      <a:pt x="187" y="250"/>
                      <a:pt x="187" y="253"/>
                    </a:cubicBezTo>
                    <a:lnTo>
                      <a:pt x="187" y="268"/>
                    </a:lnTo>
                    <a:close/>
                    <a:moveTo>
                      <a:pt x="219" y="260"/>
                    </a:moveTo>
                    <a:cubicBezTo>
                      <a:pt x="216" y="262"/>
                      <a:pt x="211" y="260"/>
                      <a:pt x="209" y="257"/>
                    </a:cubicBezTo>
                    <a:cubicBezTo>
                      <a:pt x="183" y="202"/>
                      <a:pt x="183" y="202"/>
                      <a:pt x="183" y="202"/>
                    </a:cubicBezTo>
                    <a:cubicBezTo>
                      <a:pt x="182" y="202"/>
                      <a:pt x="182" y="202"/>
                      <a:pt x="182" y="202"/>
                    </a:cubicBezTo>
                    <a:cubicBezTo>
                      <a:pt x="170" y="202"/>
                      <a:pt x="160" y="193"/>
                      <a:pt x="160" y="181"/>
                    </a:cubicBezTo>
                    <a:cubicBezTo>
                      <a:pt x="160" y="173"/>
                      <a:pt x="166" y="165"/>
                      <a:pt x="173" y="162"/>
                    </a:cubicBezTo>
                    <a:cubicBezTo>
                      <a:pt x="173" y="133"/>
                      <a:pt x="173" y="133"/>
                      <a:pt x="173" y="133"/>
                    </a:cubicBezTo>
                    <a:cubicBezTo>
                      <a:pt x="173" y="129"/>
                      <a:pt x="177" y="125"/>
                      <a:pt x="181" y="125"/>
                    </a:cubicBezTo>
                    <a:cubicBezTo>
                      <a:pt x="185" y="125"/>
                      <a:pt x="189" y="129"/>
                      <a:pt x="189" y="133"/>
                    </a:cubicBezTo>
                    <a:cubicBezTo>
                      <a:pt x="189" y="161"/>
                      <a:pt x="189" y="161"/>
                      <a:pt x="189" y="161"/>
                    </a:cubicBezTo>
                    <a:cubicBezTo>
                      <a:pt x="197" y="164"/>
                      <a:pt x="203" y="172"/>
                      <a:pt x="203" y="181"/>
                    </a:cubicBezTo>
                    <a:cubicBezTo>
                      <a:pt x="203" y="187"/>
                      <a:pt x="200" y="192"/>
                      <a:pt x="197" y="196"/>
                    </a:cubicBezTo>
                    <a:cubicBezTo>
                      <a:pt x="223" y="250"/>
                      <a:pt x="223" y="250"/>
                      <a:pt x="223" y="250"/>
                    </a:cubicBezTo>
                    <a:cubicBezTo>
                      <a:pt x="225" y="254"/>
                      <a:pt x="223" y="258"/>
                      <a:pt x="219" y="260"/>
                    </a:cubicBezTo>
                    <a:close/>
                    <a:moveTo>
                      <a:pt x="247" y="246"/>
                    </a:moveTo>
                    <a:cubicBezTo>
                      <a:pt x="245" y="249"/>
                      <a:pt x="241" y="249"/>
                      <a:pt x="239" y="246"/>
                    </a:cubicBezTo>
                    <a:cubicBezTo>
                      <a:pt x="229" y="236"/>
                      <a:pt x="229" y="236"/>
                      <a:pt x="229" y="236"/>
                    </a:cubicBezTo>
                    <a:cubicBezTo>
                      <a:pt x="226" y="234"/>
                      <a:pt x="226" y="230"/>
                      <a:pt x="229" y="228"/>
                    </a:cubicBezTo>
                    <a:cubicBezTo>
                      <a:pt x="231" y="226"/>
                      <a:pt x="234" y="226"/>
                      <a:pt x="236" y="228"/>
                    </a:cubicBezTo>
                    <a:cubicBezTo>
                      <a:pt x="247" y="239"/>
                      <a:pt x="247" y="239"/>
                      <a:pt x="247" y="239"/>
                    </a:cubicBezTo>
                    <a:cubicBezTo>
                      <a:pt x="249" y="241"/>
                      <a:pt x="249" y="244"/>
                      <a:pt x="247" y="246"/>
                    </a:cubicBezTo>
                    <a:close/>
                    <a:moveTo>
                      <a:pt x="274" y="181"/>
                    </a:moveTo>
                    <a:cubicBezTo>
                      <a:pt x="274" y="184"/>
                      <a:pt x="271" y="187"/>
                      <a:pt x="268" y="187"/>
                    </a:cubicBezTo>
                    <a:cubicBezTo>
                      <a:pt x="253" y="187"/>
                      <a:pt x="253" y="187"/>
                      <a:pt x="253" y="187"/>
                    </a:cubicBezTo>
                    <a:cubicBezTo>
                      <a:pt x="250" y="187"/>
                      <a:pt x="248" y="184"/>
                      <a:pt x="248" y="181"/>
                    </a:cubicBezTo>
                    <a:cubicBezTo>
                      <a:pt x="248" y="178"/>
                      <a:pt x="250" y="176"/>
                      <a:pt x="253" y="176"/>
                    </a:cubicBezTo>
                    <a:cubicBezTo>
                      <a:pt x="268" y="176"/>
                      <a:pt x="268" y="176"/>
                      <a:pt x="268" y="176"/>
                    </a:cubicBezTo>
                    <a:cubicBezTo>
                      <a:pt x="271" y="176"/>
                      <a:pt x="274" y="178"/>
                      <a:pt x="274" y="181"/>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6" name="Group 92"/>
          <p:cNvGrpSpPr/>
          <p:nvPr/>
        </p:nvGrpSpPr>
        <p:grpSpPr>
          <a:xfrm>
            <a:off x="2239484" y="4581388"/>
            <a:ext cx="1128302" cy="1224843"/>
            <a:chOff x="2230311" y="1367405"/>
            <a:chExt cx="711862" cy="772772"/>
          </a:xfrm>
        </p:grpSpPr>
        <p:sp>
          <p:nvSpPr>
            <p:cNvPr id="66" name="Oval 65"/>
            <p:cNvSpPr/>
            <p:nvPr/>
          </p:nvSpPr>
          <p:spPr>
            <a:xfrm>
              <a:off x="2341714" y="1642653"/>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7" name="Group 187"/>
            <p:cNvGrpSpPr/>
            <p:nvPr/>
          </p:nvGrpSpPr>
          <p:grpSpPr>
            <a:xfrm>
              <a:off x="2230311" y="1367405"/>
              <a:ext cx="711862" cy="772772"/>
              <a:chOff x="2230311" y="1437745"/>
              <a:chExt cx="711862" cy="772772"/>
            </a:xfrm>
          </p:grpSpPr>
          <p:sp>
            <p:nvSpPr>
              <p:cNvPr id="68" name="TextBox 67"/>
              <p:cNvSpPr txBox="1"/>
              <p:nvPr/>
            </p:nvSpPr>
            <p:spPr>
              <a:xfrm>
                <a:off x="2230311" y="1437745"/>
                <a:ext cx="711862" cy="171526"/>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rgbClr val="435153"/>
                    </a:solidFill>
                  </a:rPr>
                  <a:t>WHAT</a:t>
                </a:r>
                <a:endParaRPr lang="en-US" sz="1400" dirty="0">
                  <a:solidFill>
                    <a:srgbClr val="435153"/>
                  </a:solidFill>
                </a:endParaRPr>
              </a:p>
            </p:txBody>
          </p:sp>
          <p:sp>
            <p:nvSpPr>
              <p:cNvPr id="69" name="Freeform 9"/>
              <p:cNvSpPr>
                <a:spLocks noEditPoints="1"/>
              </p:cNvSpPr>
              <p:nvPr/>
            </p:nvSpPr>
            <p:spPr bwMode="auto">
              <a:xfrm>
                <a:off x="2330400" y="1699687"/>
                <a:ext cx="511684" cy="510830"/>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8" name="Group 189"/>
          <p:cNvGrpSpPr/>
          <p:nvPr/>
        </p:nvGrpSpPr>
        <p:grpSpPr>
          <a:xfrm>
            <a:off x="7134572" y="4581388"/>
            <a:ext cx="1024436" cy="1224843"/>
            <a:chOff x="7690792" y="1437745"/>
            <a:chExt cx="646331" cy="772772"/>
          </a:xfrm>
        </p:grpSpPr>
        <p:sp>
          <p:nvSpPr>
            <p:cNvPr id="71" name="TextBox 70"/>
            <p:cNvSpPr txBox="1"/>
            <p:nvPr/>
          </p:nvSpPr>
          <p:spPr>
            <a:xfrm>
              <a:off x="7690792" y="1437745"/>
              <a:ext cx="646331" cy="171526"/>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rgbClr val="435153"/>
                  </a:solidFill>
                </a:rPr>
                <a:t>HOW</a:t>
              </a:r>
              <a:endParaRPr lang="en-US" sz="1400" dirty="0">
                <a:solidFill>
                  <a:srgbClr val="435153"/>
                </a:solidFill>
              </a:endParaRPr>
            </a:p>
          </p:txBody>
        </p:sp>
        <p:grpSp>
          <p:nvGrpSpPr>
            <p:cNvPr id="9" name="Group 175"/>
            <p:cNvGrpSpPr/>
            <p:nvPr/>
          </p:nvGrpSpPr>
          <p:grpSpPr>
            <a:xfrm>
              <a:off x="7758115" y="1699687"/>
              <a:ext cx="511684" cy="510830"/>
              <a:chOff x="8225365" y="1868501"/>
              <a:chExt cx="511684" cy="510830"/>
            </a:xfrm>
          </p:grpSpPr>
          <p:sp>
            <p:nvSpPr>
              <p:cNvPr id="73" name="Oval 72"/>
              <p:cNvSpPr/>
              <p:nvPr/>
            </p:nvSpPr>
            <p:spPr>
              <a:xfrm>
                <a:off x="8239099" y="1881808"/>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4" name="Freeform 8"/>
              <p:cNvSpPr>
                <a:spLocks noEditPoints="1"/>
              </p:cNvSpPr>
              <p:nvPr/>
            </p:nvSpPr>
            <p:spPr bwMode="auto">
              <a:xfrm>
                <a:off x="8225365" y="1868501"/>
                <a:ext cx="511684" cy="510830"/>
              </a:xfrm>
              <a:custGeom>
                <a:avLst/>
                <a:gdLst/>
                <a:ahLst/>
                <a:cxnLst>
                  <a:cxn ang="0">
                    <a:pos x="134" y="120"/>
                  </a:cxn>
                  <a:cxn ang="0">
                    <a:pos x="131" y="144"/>
                  </a:cxn>
                  <a:cxn ang="0">
                    <a:pos x="155" y="147"/>
                  </a:cxn>
                  <a:cxn ang="0">
                    <a:pos x="158" y="123"/>
                  </a:cxn>
                  <a:cxn ang="0">
                    <a:pos x="190" y="156"/>
                  </a:cxn>
                  <a:cxn ang="0">
                    <a:pos x="166" y="159"/>
                  </a:cxn>
                  <a:cxn ang="0">
                    <a:pos x="169" y="183"/>
                  </a:cxn>
                  <a:cxn ang="0">
                    <a:pos x="193" y="180"/>
                  </a:cxn>
                  <a:cxn ang="0">
                    <a:pos x="190" y="156"/>
                  </a:cxn>
                  <a:cxn ang="0">
                    <a:pos x="169" y="191"/>
                  </a:cxn>
                  <a:cxn ang="0">
                    <a:pos x="166" y="216"/>
                  </a:cxn>
                  <a:cxn ang="0">
                    <a:pos x="190" y="218"/>
                  </a:cxn>
                  <a:cxn ang="0">
                    <a:pos x="193" y="194"/>
                  </a:cxn>
                  <a:cxn ang="0">
                    <a:pos x="155" y="191"/>
                  </a:cxn>
                  <a:cxn ang="0">
                    <a:pos x="131" y="194"/>
                  </a:cxn>
                  <a:cxn ang="0">
                    <a:pos x="134" y="218"/>
                  </a:cxn>
                  <a:cxn ang="0">
                    <a:pos x="158" y="216"/>
                  </a:cxn>
                  <a:cxn ang="0">
                    <a:pos x="155" y="191"/>
                  </a:cxn>
                  <a:cxn ang="0">
                    <a:pos x="134" y="156"/>
                  </a:cxn>
                  <a:cxn ang="0">
                    <a:pos x="131" y="180"/>
                  </a:cxn>
                  <a:cxn ang="0">
                    <a:pos x="155" y="183"/>
                  </a:cxn>
                  <a:cxn ang="0">
                    <a:pos x="158" y="159"/>
                  </a:cxn>
                  <a:cxn ang="0">
                    <a:pos x="190" y="120"/>
                  </a:cxn>
                  <a:cxn ang="0">
                    <a:pos x="166" y="123"/>
                  </a:cxn>
                  <a:cxn ang="0">
                    <a:pos x="169" y="147"/>
                  </a:cxn>
                  <a:cxn ang="0">
                    <a:pos x="193" y="144"/>
                  </a:cxn>
                  <a:cxn ang="0">
                    <a:pos x="190" y="120"/>
                  </a:cxn>
                  <a:cxn ang="0">
                    <a:pos x="0" y="181"/>
                  </a:cxn>
                  <a:cxn ang="0">
                    <a:pos x="362" y="181"/>
                  </a:cxn>
                  <a:cxn ang="0">
                    <a:pos x="181" y="338"/>
                  </a:cxn>
                  <a:cxn ang="0">
                    <a:pos x="181" y="24"/>
                  </a:cxn>
                  <a:cxn ang="0">
                    <a:pos x="181" y="338"/>
                  </a:cxn>
                  <a:cxn ang="0">
                    <a:pos x="205" y="120"/>
                  </a:cxn>
                  <a:cxn ang="0">
                    <a:pos x="202" y="144"/>
                  </a:cxn>
                  <a:cxn ang="0">
                    <a:pos x="226" y="147"/>
                  </a:cxn>
                  <a:cxn ang="0">
                    <a:pos x="229" y="123"/>
                  </a:cxn>
                  <a:cxn ang="0">
                    <a:pos x="226" y="156"/>
                  </a:cxn>
                  <a:cxn ang="0">
                    <a:pos x="202" y="159"/>
                  </a:cxn>
                  <a:cxn ang="0">
                    <a:pos x="205" y="183"/>
                  </a:cxn>
                  <a:cxn ang="0">
                    <a:pos x="229" y="180"/>
                  </a:cxn>
                  <a:cxn ang="0">
                    <a:pos x="226" y="156"/>
                  </a:cxn>
                  <a:cxn ang="0">
                    <a:pos x="119" y="93"/>
                  </a:cxn>
                  <a:cxn ang="0">
                    <a:pos x="109" y="260"/>
                  </a:cxn>
                  <a:cxn ang="0">
                    <a:pos x="241" y="271"/>
                  </a:cxn>
                  <a:cxn ang="0">
                    <a:pos x="251" y="103"/>
                  </a:cxn>
                  <a:cxn ang="0">
                    <a:pos x="202" y="258"/>
                  </a:cxn>
                  <a:cxn ang="0">
                    <a:pos x="156" y="252"/>
                  </a:cxn>
                  <a:cxn ang="0">
                    <a:pos x="202" y="245"/>
                  </a:cxn>
                  <a:cxn ang="0">
                    <a:pos x="202" y="258"/>
                  </a:cxn>
                  <a:cxn ang="0">
                    <a:pos x="118" y="233"/>
                  </a:cxn>
                  <a:cxn ang="0">
                    <a:pos x="127" y="102"/>
                  </a:cxn>
                  <a:cxn ang="0">
                    <a:pos x="242" y="112"/>
                  </a:cxn>
                </a:cxnLst>
                <a:rect l="0" t="0" r="r" b="b"/>
                <a:pathLst>
                  <a:path w="362" h="362">
                    <a:moveTo>
                      <a:pt x="155" y="120"/>
                    </a:moveTo>
                    <a:cubicBezTo>
                      <a:pt x="134" y="120"/>
                      <a:pt x="134" y="120"/>
                      <a:pt x="134" y="120"/>
                    </a:cubicBezTo>
                    <a:cubicBezTo>
                      <a:pt x="132" y="120"/>
                      <a:pt x="131" y="121"/>
                      <a:pt x="131" y="123"/>
                    </a:cubicBezTo>
                    <a:cubicBezTo>
                      <a:pt x="131" y="144"/>
                      <a:pt x="131" y="144"/>
                      <a:pt x="131" y="144"/>
                    </a:cubicBezTo>
                    <a:cubicBezTo>
                      <a:pt x="131" y="146"/>
                      <a:pt x="132" y="147"/>
                      <a:pt x="134" y="147"/>
                    </a:cubicBezTo>
                    <a:cubicBezTo>
                      <a:pt x="155" y="147"/>
                      <a:pt x="155" y="147"/>
                      <a:pt x="155" y="147"/>
                    </a:cubicBezTo>
                    <a:cubicBezTo>
                      <a:pt x="157" y="147"/>
                      <a:pt x="158" y="146"/>
                      <a:pt x="158" y="144"/>
                    </a:cubicBezTo>
                    <a:cubicBezTo>
                      <a:pt x="158" y="123"/>
                      <a:pt x="158" y="123"/>
                      <a:pt x="158" y="123"/>
                    </a:cubicBezTo>
                    <a:cubicBezTo>
                      <a:pt x="158" y="121"/>
                      <a:pt x="157" y="120"/>
                      <a:pt x="155" y="120"/>
                    </a:cubicBezTo>
                    <a:close/>
                    <a:moveTo>
                      <a:pt x="190" y="156"/>
                    </a:moveTo>
                    <a:cubicBezTo>
                      <a:pt x="169" y="156"/>
                      <a:pt x="169" y="156"/>
                      <a:pt x="169" y="156"/>
                    </a:cubicBezTo>
                    <a:cubicBezTo>
                      <a:pt x="168" y="156"/>
                      <a:pt x="166" y="157"/>
                      <a:pt x="166" y="159"/>
                    </a:cubicBezTo>
                    <a:cubicBezTo>
                      <a:pt x="166" y="180"/>
                      <a:pt x="166" y="180"/>
                      <a:pt x="166" y="180"/>
                    </a:cubicBezTo>
                    <a:cubicBezTo>
                      <a:pt x="166" y="181"/>
                      <a:pt x="168" y="183"/>
                      <a:pt x="169" y="183"/>
                    </a:cubicBezTo>
                    <a:cubicBezTo>
                      <a:pt x="190" y="183"/>
                      <a:pt x="190" y="183"/>
                      <a:pt x="190" y="183"/>
                    </a:cubicBezTo>
                    <a:cubicBezTo>
                      <a:pt x="192" y="183"/>
                      <a:pt x="193" y="181"/>
                      <a:pt x="193" y="180"/>
                    </a:cubicBezTo>
                    <a:cubicBezTo>
                      <a:pt x="193" y="159"/>
                      <a:pt x="193" y="159"/>
                      <a:pt x="193" y="159"/>
                    </a:cubicBezTo>
                    <a:cubicBezTo>
                      <a:pt x="193" y="157"/>
                      <a:pt x="192" y="156"/>
                      <a:pt x="190" y="156"/>
                    </a:cubicBezTo>
                    <a:close/>
                    <a:moveTo>
                      <a:pt x="190" y="191"/>
                    </a:moveTo>
                    <a:cubicBezTo>
                      <a:pt x="169" y="191"/>
                      <a:pt x="169" y="191"/>
                      <a:pt x="169" y="191"/>
                    </a:cubicBezTo>
                    <a:cubicBezTo>
                      <a:pt x="168" y="191"/>
                      <a:pt x="166" y="193"/>
                      <a:pt x="166" y="194"/>
                    </a:cubicBezTo>
                    <a:cubicBezTo>
                      <a:pt x="166" y="216"/>
                      <a:pt x="166" y="216"/>
                      <a:pt x="166" y="216"/>
                    </a:cubicBezTo>
                    <a:cubicBezTo>
                      <a:pt x="166" y="217"/>
                      <a:pt x="168" y="218"/>
                      <a:pt x="169" y="218"/>
                    </a:cubicBezTo>
                    <a:cubicBezTo>
                      <a:pt x="190" y="218"/>
                      <a:pt x="190" y="218"/>
                      <a:pt x="190" y="218"/>
                    </a:cubicBezTo>
                    <a:cubicBezTo>
                      <a:pt x="192" y="218"/>
                      <a:pt x="193" y="217"/>
                      <a:pt x="193" y="216"/>
                    </a:cubicBezTo>
                    <a:cubicBezTo>
                      <a:pt x="193" y="194"/>
                      <a:pt x="193" y="194"/>
                      <a:pt x="193" y="194"/>
                    </a:cubicBezTo>
                    <a:cubicBezTo>
                      <a:pt x="193" y="193"/>
                      <a:pt x="192" y="191"/>
                      <a:pt x="190" y="191"/>
                    </a:cubicBezTo>
                    <a:close/>
                    <a:moveTo>
                      <a:pt x="155" y="191"/>
                    </a:moveTo>
                    <a:cubicBezTo>
                      <a:pt x="134" y="191"/>
                      <a:pt x="134" y="191"/>
                      <a:pt x="134" y="191"/>
                    </a:cubicBezTo>
                    <a:cubicBezTo>
                      <a:pt x="132" y="191"/>
                      <a:pt x="131" y="193"/>
                      <a:pt x="131" y="194"/>
                    </a:cubicBezTo>
                    <a:cubicBezTo>
                      <a:pt x="131" y="216"/>
                      <a:pt x="131" y="216"/>
                      <a:pt x="131" y="216"/>
                    </a:cubicBezTo>
                    <a:cubicBezTo>
                      <a:pt x="131" y="217"/>
                      <a:pt x="132" y="218"/>
                      <a:pt x="134" y="218"/>
                    </a:cubicBezTo>
                    <a:cubicBezTo>
                      <a:pt x="155" y="218"/>
                      <a:pt x="155" y="218"/>
                      <a:pt x="155" y="218"/>
                    </a:cubicBezTo>
                    <a:cubicBezTo>
                      <a:pt x="157" y="218"/>
                      <a:pt x="158" y="217"/>
                      <a:pt x="158" y="216"/>
                    </a:cubicBezTo>
                    <a:cubicBezTo>
                      <a:pt x="158" y="194"/>
                      <a:pt x="158" y="194"/>
                      <a:pt x="158" y="194"/>
                    </a:cubicBezTo>
                    <a:cubicBezTo>
                      <a:pt x="158" y="193"/>
                      <a:pt x="157" y="191"/>
                      <a:pt x="155" y="191"/>
                    </a:cubicBezTo>
                    <a:close/>
                    <a:moveTo>
                      <a:pt x="155" y="156"/>
                    </a:moveTo>
                    <a:cubicBezTo>
                      <a:pt x="134" y="156"/>
                      <a:pt x="134" y="156"/>
                      <a:pt x="134" y="156"/>
                    </a:cubicBezTo>
                    <a:cubicBezTo>
                      <a:pt x="132" y="156"/>
                      <a:pt x="131" y="157"/>
                      <a:pt x="131" y="159"/>
                    </a:cubicBezTo>
                    <a:cubicBezTo>
                      <a:pt x="131" y="180"/>
                      <a:pt x="131" y="180"/>
                      <a:pt x="131" y="180"/>
                    </a:cubicBezTo>
                    <a:cubicBezTo>
                      <a:pt x="131" y="181"/>
                      <a:pt x="132" y="183"/>
                      <a:pt x="134" y="183"/>
                    </a:cubicBezTo>
                    <a:cubicBezTo>
                      <a:pt x="155" y="183"/>
                      <a:pt x="155" y="183"/>
                      <a:pt x="155" y="183"/>
                    </a:cubicBezTo>
                    <a:cubicBezTo>
                      <a:pt x="157" y="183"/>
                      <a:pt x="158" y="181"/>
                      <a:pt x="158" y="180"/>
                    </a:cubicBezTo>
                    <a:cubicBezTo>
                      <a:pt x="158" y="159"/>
                      <a:pt x="158" y="159"/>
                      <a:pt x="158" y="159"/>
                    </a:cubicBezTo>
                    <a:cubicBezTo>
                      <a:pt x="158" y="157"/>
                      <a:pt x="157" y="156"/>
                      <a:pt x="155" y="156"/>
                    </a:cubicBezTo>
                    <a:close/>
                    <a:moveTo>
                      <a:pt x="190" y="120"/>
                    </a:moveTo>
                    <a:cubicBezTo>
                      <a:pt x="169" y="120"/>
                      <a:pt x="169" y="120"/>
                      <a:pt x="169" y="120"/>
                    </a:cubicBezTo>
                    <a:cubicBezTo>
                      <a:pt x="168" y="120"/>
                      <a:pt x="166" y="121"/>
                      <a:pt x="166" y="123"/>
                    </a:cubicBezTo>
                    <a:cubicBezTo>
                      <a:pt x="166" y="144"/>
                      <a:pt x="166" y="144"/>
                      <a:pt x="166" y="144"/>
                    </a:cubicBezTo>
                    <a:cubicBezTo>
                      <a:pt x="166" y="146"/>
                      <a:pt x="168" y="147"/>
                      <a:pt x="169" y="147"/>
                    </a:cubicBezTo>
                    <a:cubicBezTo>
                      <a:pt x="190" y="147"/>
                      <a:pt x="190" y="147"/>
                      <a:pt x="190" y="147"/>
                    </a:cubicBezTo>
                    <a:cubicBezTo>
                      <a:pt x="192" y="147"/>
                      <a:pt x="193" y="146"/>
                      <a:pt x="193" y="144"/>
                    </a:cubicBezTo>
                    <a:cubicBezTo>
                      <a:pt x="193" y="123"/>
                      <a:pt x="193" y="123"/>
                      <a:pt x="193" y="123"/>
                    </a:cubicBezTo>
                    <a:cubicBezTo>
                      <a:pt x="193" y="121"/>
                      <a:pt x="192" y="120"/>
                      <a:pt x="190" y="120"/>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7" y="24"/>
                      <a:pt x="338" y="95"/>
                      <a:pt x="338" y="181"/>
                    </a:cubicBezTo>
                    <a:cubicBezTo>
                      <a:pt x="338" y="268"/>
                      <a:pt x="267" y="338"/>
                      <a:pt x="181" y="338"/>
                    </a:cubicBezTo>
                    <a:close/>
                    <a:moveTo>
                      <a:pt x="226" y="120"/>
                    </a:moveTo>
                    <a:cubicBezTo>
                      <a:pt x="205" y="120"/>
                      <a:pt x="205" y="120"/>
                      <a:pt x="205" y="120"/>
                    </a:cubicBezTo>
                    <a:cubicBezTo>
                      <a:pt x="203" y="120"/>
                      <a:pt x="202" y="121"/>
                      <a:pt x="202" y="123"/>
                    </a:cubicBezTo>
                    <a:cubicBezTo>
                      <a:pt x="202" y="144"/>
                      <a:pt x="202" y="144"/>
                      <a:pt x="202" y="144"/>
                    </a:cubicBezTo>
                    <a:cubicBezTo>
                      <a:pt x="202" y="146"/>
                      <a:pt x="203" y="147"/>
                      <a:pt x="205" y="147"/>
                    </a:cubicBezTo>
                    <a:cubicBezTo>
                      <a:pt x="226" y="147"/>
                      <a:pt x="226" y="147"/>
                      <a:pt x="226" y="147"/>
                    </a:cubicBezTo>
                    <a:cubicBezTo>
                      <a:pt x="227" y="147"/>
                      <a:pt x="229" y="146"/>
                      <a:pt x="229" y="144"/>
                    </a:cubicBezTo>
                    <a:cubicBezTo>
                      <a:pt x="229" y="123"/>
                      <a:pt x="229" y="123"/>
                      <a:pt x="229" y="123"/>
                    </a:cubicBezTo>
                    <a:cubicBezTo>
                      <a:pt x="229" y="121"/>
                      <a:pt x="227" y="120"/>
                      <a:pt x="226" y="120"/>
                    </a:cubicBezTo>
                    <a:close/>
                    <a:moveTo>
                      <a:pt x="226" y="156"/>
                    </a:moveTo>
                    <a:cubicBezTo>
                      <a:pt x="205" y="156"/>
                      <a:pt x="205" y="156"/>
                      <a:pt x="205" y="156"/>
                    </a:cubicBezTo>
                    <a:cubicBezTo>
                      <a:pt x="203" y="156"/>
                      <a:pt x="202" y="157"/>
                      <a:pt x="202" y="159"/>
                    </a:cubicBezTo>
                    <a:cubicBezTo>
                      <a:pt x="202" y="180"/>
                      <a:pt x="202" y="180"/>
                      <a:pt x="202" y="180"/>
                    </a:cubicBezTo>
                    <a:cubicBezTo>
                      <a:pt x="202" y="181"/>
                      <a:pt x="203" y="183"/>
                      <a:pt x="205" y="183"/>
                    </a:cubicBezTo>
                    <a:cubicBezTo>
                      <a:pt x="226" y="183"/>
                      <a:pt x="226" y="183"/>
                      <a:pt x="226" y="183"/>
                    </a:cubicBezTo>
                    <a:cubicBezTo>
                      <a:pt x="227" y="183"/>
                      <a:pt x="229" y="181"/>
                      <a:pt x="229" y="180"/>
                    </a:cubicBezTo>
                    <a:cubicBezTo>
                      <a:pt x="229" y="159"/>
                      <a:pt x="229" y="159"/>
                      <a:pt x="229" y="159"/>
                    </a:cubicBezTo>
                    <a:cubicBezTo>
                      <a:pt x="229" y="157"/>
                      <a:pt x="227" y="156"/>
                      <a:pt x="226" y="156"/>
                    </a:cubicBezTo>
                    <a:close/>
                    <a:moveTo>
                      <a:pt x="241" y="93"/>
                    </a:moveTo>
                    <a:cubicBezTo>
                      <a:pt x="119" y="93"/>
                      <a:pt x="119" y="93"/>
                      <a:pt x="119" y="93"/>
                    </a:cubicBezTo>
                    <a:cubicBezTo>
                      <a:pt x="113" y="93"/>
                      <a:pt x="109" y="97"/>
                      <a:pt x="109" y="103"/>
                    </a:cubicBezTo>
                    <a:cubicBezTo>
                      <a:pt x="109" y="260"/>
                      <a:pt x="109" y="260"/>
                      <a:pt x="109" y="260"/>
                    </a:cubicBezTo>
                    <a:cubicBezTo>
                      <a:pt x="109" y="266"/>
                      <a:pt x="113" y="271"/>
                      <a:pt x="119" y="271"/>
                    </a:cubicBezTo>
                    <a:cubicBezTo>
                      <a:pt x="241" y="271"/>
                      <a:pt x="241" y="271"/>
                      <a:pt x="241" y="271"/>
                    </a:cubicBezTo>
                    <a:cubicBezTo>
                      <a:pt x="246" y="271"/>
                      <a:pt x="251" y="266"/>
                      <a:pt x="251" y="260"/>
                    </a:cubicBezTo>
                    <a:cubicBezTo>
                      <a:pt x="251" y="103"/>
                      <a:pt x="251" y="103"/>
                      <a:pt x="251" y="103"/>
                    </a:cubicBezTo>
                    <a:cubicBezTo>
                      <a:pt x="251" y="97"/>
                      <a:pt x="246" y="93"/>
                      <a:pt x="241" y="93"/>
                    </a:cubicBezTo>
                    <a:close/>
                    <a:moveTo>
                      <a:pt x="202" y="258"/>
                    </a:moveTo>
                    <a:cubicBezTo>
                      <a:pt x="163" y="258"/>
                      <a:pt x="163" y="258"/>
                      <a:pt x="163" y="258"/>
                    </a:cubicBezTo>
                    <a:cubicBezTo>
                      <a:pt x="159" y="258"/>
                      <a:pt x="156" y="255"/>
                      <a:pt x="156" y="252"/>
                    </a:cubicBezTo>
                    <a:cubicBezTo>
                      <a:pt x="156" y="248"/>
                      <a:pt x="159" y="245"/>
                      <a:pt x="163" y="245"/>
                    </a:cubicBezTo>
                    <a:cubicBezTo>
                      <a:pt x="202" y="245"/>
                      <a:pt x="202" y="245"/>
                      <a:pt x="202" y="245"/>
                    </a:cubicBezTo>
                    <a:cubicBezTo>
                      <a:pt x="206" y="245"/>
                      <a:pt x="209" y="248"/>
                      <a:pt x="209" y="252"/>
                    </a:cubicBezTo>
                    <a:cubicBezTo>
                      <a:pt x="209" y="255"/>
                      <a:pt x="206" y="258"/>
                      <a:pt x="202" y="258"/>
                    </a:cubicBezTo>
                    <a:close/>
                    <a:moveTo>
                      <a:pt x="242" y="233"/>
                    </a:moveTo>
                    <a:cubicBezTo>
                      <a:pt x="118" y="233"/>
                      <a:pt x="118" y="233"/>
                      <a:pt x="118" y="233"/>
                    </a:cubicBezTo>
                    <a:cubicBezTo>
                      <a:pt x="118" y="112"/>
                      <a:pt x="118" y="112"/>
                      <a:pt x="118" y="112"/>
                    </a:cubicBezTo>
                    <a:cubicBezTo>
                      <a:pt x="118" y="106"/>
                      <a:pt x="122" y="102"/>
                      <a:pt x="127" y="102"/>
                    </a:cubicBezTo>
                    <a:cubicBezTo>
                      <a:pt x="233" y="102"/>
                      <a:pt x="233" y="102"/>
                      <a:pt x="233" y="102"/>
                    </a:cubicBezTo>
                    <a:cubicBezTo>
                      <a:pt x="238" y="102"/>
                      <a:pt x="242" y="106"/>
                      <a:pt x="242" y="112"/>
                    </a:cubicBezTo>
                    <a:lnTo>
                      <a:pt x="242" y="233"/>
                    </a:ln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10" name="Group 186"/>
          <p:cNvGrpSpPr/>
          <p:nvPr/>
        </p:nvGrpSpPr>
        <p:grpSpPr>
          <a:xfrm>
            <a:off x="854171" y="4581388"/>
            <a:ext cx="1024436" cy="1224843"/>
            <a:chOff x="741347" y="1437745"/>
            <a:chExt cx="646331" cy="772772"/>
          </a:xfrm>
        </p:grpSpPr>
        <p:sp>
          <p:nvSpPr>
            <p:cNvPr id="76" name="TextBox 75"/>
            <p:cNvSpPr txBox="1"/>
            <p:nvPr/>
          </p:nvSpPr>
          <p:spPr>
            <a:xfrm>
              <a:off x="741347" y="1437745"/>
              <a:ext cx="646331" cy="171526"/>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rgbClr val="435153"/>
                  </a:solidFill>
                </a:rPr>
                <a:t>WHO</a:t>
              </a:r>
              <a:endParaRPr lang="en-US" sz="1400" dirty="0">
                <a:solidFill>
                  <a:srgbClr val="435153"/>
                </a:solidFill>
              </a:endParaRPr>
            </a:p>
          </p:txBody>
        </p:sp>
        <p:grpSp>
          <p:nvGrpSpPr>
            <p:cNvPr id="11" name="Group 182"/>
            <p:cNvGrpSpPr/>
            <p:nvPr/>
          </p:nvGrpSpPr>
          <p:grpSpPr>
            <a:xfrm>
              <a:off x="808670" y="1699687"/>
              <a:ext cx="511684" cy="510830"/>
              <a:chOff x="1140469" y="1753587"/>
              <a:chExt cx="511684" cy="510830"/>
            </a:xfrm>
          </p:grpSpPr>
          <p:sp>
            <p:nvSpPr>
              <p:cNvPr id="78" name="Oval 77"/>
              <p:cNvSpPr/>
              <p:nvPr/>
            </p:nvSpPr>
            <p:spPr>
              <a:xfrm>
                <a:off x="1154203" y="1766894"/>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9" name="Freeform 10"/>
              <p:cNvSpPr>
                <a:spLocks noEditPoints="1"/>
              </p:cNvSpPr>
              <p:nvPr/>
            </p:nvSpPr>
            <p:spPr bwMode="auto">
              <a:xfrm>
                <a:off x="1140469" y="1753587"/>
                <a:ext cx="511684" cy="510830"/>
              </a:xfrm>
              <a:custGeom>
                <a:avLst/>
                <a:gdLst/>
                <a:ahLst/>
                <a:cxnLst>
                  <a:cxn ang="0">
                    <a:pos x="225" y="175"/>
                  </a:cxn>
                  <a:cxn ang="0">
                    <a:pos x="225" y="175"/>
                  </a:cxn>
                  <a:cxn ang="0">
                    <a:pos x="182" y="147"/>
                  </a:cxn>
                  <a:cxn ang="0">
                    <a:pos x="138" y="175"/>
                  </a:cxn>
                  <a:cxn ang="0">
                    <a:pos x="138" y="175"/>
                  </a:cxn>
                  <a:cxn ang="0">
                    <a:pos x="138" y="175"/>
                  </a:cxn>
                  <a:cxn ang="0">
                    <a:pos x="155" y="287"/>
                  </a:cxn>
                  <a:cxn ang="0">
                    <a:pos x="155" y="287"/>
                  </a:cxn>
                  <a:cxn ang="0">
                    <a:pos x="182" y="297"/>
                  </a:cxn>
                  <a:cxn ang="0">
                    <a:pos x="208" y="287"/>
                  </a:cxn>
                  <a:cxn ang="0">
                    <a:pos x="208" y="287"/>
                  </a:cxn>
                  <a:cxn ang="0">
                    <a:pos x="225" y="175"/>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 ang="0">
                    <a:pos x="183" y="136"/>
                  </a:cxn>
                  <a:cxn ang="0">
                    <a:pos x="217" y="102"/>
                  </a:cxn>
                  <a:cxn ang="0">
                    <a:pos x="183" y="69"/>
                  </a:cxn>
                  <a:cxn ang="0">
                    <a:pos x="149" y="102"/>
                  </a:cxn>
                  <a:cxn ang="0">
                    <a:pos x="183" y="136"/>
                  </a:cxn>
                </a:cxnLst>
                <a:rect l="0" t="0" r="r" b="b"/>
                <a:pathLst>
                  <a:path w="362" h="362">
                    <a:moveTo>
                      <a:pt x="225" y="175"/>
                    </a:moveTo>
                    <a:cubicBezTo>
                      <a:pt x="225" y="175"/>
                      <a:pt x="225" y="175"/>
                      <a:pt x="225" y="175"/>
                    </a:cubicBezTo>
                    <a:cubicBezTo>
                      <a:pt x="225" y="160"/>
                      <a:pt x="206" y="147"/>
                      <a:pt x="182" y="147"/>
                    </a:cubicBezTo>
                    <a:cubicBezTo>
                      <a:pt x="157" y="147"/>
                      <a:pt x="138" y="160"/>
                      <a:pt x="138" y="175"/>
                    </a:cubicBezTo>
                    <a:cubicBezTo>
                      <a:pt x="138" y="175"/>
                      <a:pt x="138" y="175"/>
                      <a:pt x="138" y="175"/>
                    </a:cubicBezTo>
                    <a:cubicBezTo>
                      <a:pt x="138" y="175"/>
                      <a:pt x="138" y="175"/>
                      <a:pt x="138" y="175"/>
                    </a:cubicBezTo>
                    <a:cubicBezTo>
                      <a:pt x="138" y="175"/>
                      <a:pt x="137" y="239"/>
                      <a:pt x="155" y="287"/>
                    </a:cubicBezTo>
                    <a:cubicBezTo>
                      <a:pt x="155" y="287"/>
                      <a:pt x="155" y="287"/>
                      <a:pt x="155" y="287"/>
                    </a:cubicBezTo>
                    <a:cubicBezTo>
                      <a:pt x="156" y="293"/>
                      <a:pt x="168" y="297"/>
                      <a:pt x="182" y="297"/>
                    </a:cubicBezTo>
                    <a:cubicBezTo>
                      <a:pt x="196" y="297"/>
                      <a:pt x="207" y="293"/>
                      <a:pt x="208" y="287"/>
                    </a:cubicBezTo>
                    <a:cubicBezTo>
                      <a:pt x="208" y="287"/>
                      <a:pt x="208" y="287"/>
                      <a:pt x="208" y="287"/>
                    </a:cubicBezTo>
                    <a:cubicBezTo>
                      <a:pt x="226" y="239"/>
                      <a:pt x="225" y="175"/>
                      <a:pt x="225" y="175"/>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5" y="338"/>
                      <a:pt x="24" y="268"/>
                      <a:pt x="24" y="181"/>
                    </a:cubicBezTo>
                    <a:cubicBezTo>
                      <a:pt x="24" y="95"/>
                      <a:pt x="95" y="24"/>
                      <a:pt x="181" y="24"/>
                    </a:cubicBezTo>
                    <a:cubicBezTo>
                      <a:pt x="268" y="24"/>
                      <a:pt x="338" y="95"/>
                      <a:pt x="338" y="181"/>
                    </a:cubicBezTo>
                    <a:cubicBezTo>
                      <a:pt x="338" y="268"/>
                      <a:pt x="268" y="338"/>
                      <a:pt x="181" y="338"/>
                    </a:cubicBezTo>
                    <a:close/>
                    <a:moveTo>
                      <a:pt x="183" y="136"/>
                    </a:moveTo>
                    <a:cubicBezTo>
                      <a:pt x="202" y="136"/>
                      <a:pt x="217" y="121"/>
                      <a:pt x="217" y="102"/>
                    </a:cubicBezTo>
                    <a:cubicBezTo>
                      <a:pt x="217" y="84"/>
                      <a:pt x="202" y="69"/>
                      <a:pt x="183" y="69"/>
                    </a:cubicBezTo>
                    <a:cubicBezTo>
                      <a:pt x="164" y="69"/>
                      <a:pt x="149" y="84"/>
                      <a:pt x="149" y="102"/>
                    </a:cubicBezTo>
                    <a:cubicBezTo>
                      <a:pt x="149" y="121"/>
                      <a:pt x="164" y="136"/>
                      <a:pt x="183" y="136"/>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sp>
        <p:nvSpPr>
          <p:cNvPr id="42" name="Rounded Rectangle 41"/>
          <p:cNvSpPr/>
          <p:nvPr/>
        </p:nvSpPr>
        <p:spPr>
          <a:xfrm rot="10800000" flipV="1">
            <a:off x="1086629" y="3950427"/>
            <a:ext cx="7050410" cy="462650"/>
          </a:xfrm>
          <a:prstGeom prst="roundRect">
            <a:avLst>
              <a:gd name="adj" fmla="val 50000"/>
            </a:avLst>
          </a:prstGeom>
          <a:gradFill flip="none" rotWithShape="1">
            <a:gsLst>
              <a:gs pos="0">
                <a:srgbClr val="EB3A23"/>
              </a:gs>
              <a:gs pos="100000">
                <a:srgbClr val="F68B1F"/>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r>
              <a:rPr lang="en-US" b="1" dirty="0" smtClean="0">
                <a:effectLst>
                  <a:outerShdw blurRad="38100" dist="38100" dir="2700000" algn="tl">
                    <a:srgbClr val="000000">
                      <a:alpha val="43137"/>
                    </a:srgbClr>
                  </a:outerShdw>
                </a:effectLst>
                <a:latin typeface="+mj-lt"/>
              </a:rPr>
              <a:t>Context-aware Identity and Authentication Services</a:t>
            </a:r>
          </a:p>
        </p:txBody>
      </p:sp>
    </p:spTree>
    <p:extLst>
      <p:ext uri="{BB962C8B-B14F-4D97-AF65-F5344CB8AC3E}">
        <p14:creationId xmlns:p14="http://schemas.microsoft.com/office/powerpoint/2010/main" val="1482463601"/>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323982"/>
            <a:ext cx="8588861" cy="838200"/>
          </a:xfrm>
        </p:spPr>
        <p:txBody>
          <a:bodyPr/>
          <a:lstStyle/>
          <a:p>
            <a:r>
              <a:rPr lang="en-US" sz="3200" dirty="0" smtClean="0"/>
              <a:t>Cisco VXI Data Center</a:t>
            </a:r>
            <a:r>
              <a:rPr lang="en-US" dirty="0" smtClean="0"/>
              <a:t/>
            </a:r>
            <a:br>
              <a:rPr lang="en-US" dirty="0" smtClean="0"/>
            </a:br>
            <a:r>
              <a:rPr lang="en-US" sz="2400" dirty="0" smtClean="0">
                <a:solidFill>
                  <a:srgbClr val="435153"/>
                </a:solidFill>
              </a:rPr>
              <a:t>The optimized infrastructure for Desktop Virtualization</a:t>
            </a:r>
            <a:endParaRPr lang="en-US" sz="2400" dirty="0">
              <a:solidFill>
                <a:srgbClr val="435153"/>
              </a:solidFill>
            </a:endParaRPr>
          </a:p>
        </p:txBody>
      </p:sp>
      <p:grpSp>
        <p:nvGrpSpPr>
          <p:cNvPr id="3" name="Group 8"/>
          <p:cNvGrpSpPr/>
          <p:nvPr/>
        </p:nvGrpSpPr>
        <p:grpSpPr>
          <a:xfrm>
            <a:off x="0" y="5249917"/>
            <a:ext cx="9144000" cy="976711"/>
            <a:chOff x="0" y="5249917"/>
            <a:chExt cx="9144000" cy="976711"/>
          </a:xfrm>
        </p:grpSpPr>
        <p:sp>
          <p:nvSpPr>
            <p:cNvPr id="16" name="Rectangle 15"/>
            <p:cNvSpPr/>
            <p:nvPr/>
          </p:nvSpPr>
          <p:spPr>
            <a:xfrm>
              <a:off x="0" y="5249917"/>
              <a:ext cx="9144000" cy="976711"/>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smtClean="0"/>
            </a:p>
          </p:txBody>
        </p:sp>
        <p:sp>
          <p:nvSpPr>
            <p:cNvPr id="17" name="Rectangle 16"/>
            <p:cNvSpPr/>
            <p:nvPr/>
          </p:nvSpPr>
          <p:spPr>
            <a:xfrm>
              <a:off x="370470" y="5256208"/>
              <a:ext cx="8442459" cy="969496"/>
            </a:xfrm>
            <a:prstGeom prst="rect">
              <a:avLst/>
            </a:prstGeom>
          </p:spPr>
          <p:txBody>
            <a:bodyPr wrap="square">
              <a:spAutoFit/>
            </a:bodyPr>
            <a:lstStyle/>
            <a:p>
              <a:pPr lvl="0" algn="ctr">
                <a:lnSpc>
                  <a:spcPct val="95000"/>
                </a:lnSpc>
                <a:spcBef>
                  <a:spcPts val="600"/>
                </a:spcBef>
                <a:buClr>
                  <a:srgbClr val="96CA4B"/>
                </a:buClr>
                <a:buSzPct val="90000"/>
                <a:defRPr/>
              </a:pPr>
              <a:r>
                <a:rPr lang="en-US" sz="2000" b="1" i="1" dirty="0" smtClean="0">
                  <a:solidFill>
                    <a:schemeClr val="bg1"/>
                  </a:solidFill>
                  <a:effectLst>
                    <a:outerShdw blurRad="38100" dist="38100" dir="2700000" algn="tl">
                      <a:srgbClr val="000000">
                        <a:alpha val="43137"/>
                      </a:srgbClr>
                    </a:outerShdw>
                  </a:effectLst>
                </a:rPr>
                <a:t>Deliver a simple, secure and scalable infrastructure with a compelling </a:t>
              </a:r>
              <a:r>
                <a:rPr lang="en-US" sz="2000" b="1" i="1" dirty="0" err="1" smtClean="0">
                  <a:solidFill>
                    <a:schemeClr val="bg1"/>
                  </a:solidFill>
                  <a:effectLst>
                    <a:outerShdw blurRad="38100" dist="38100" dir="2700000" algn="tl">
                      <a:srgbClr val="000000">
                        <a:alpha val="43137"/>
                      </a:srgbClr>
                    </a:outerShdw>
                  </a:effectLst>
                </a:rPr>
                <a:t>ROI</a:t>
              </a:r>
              <a:r>
                <a:rPr lang="en-US" sz="2000" b="1" i="1" dirty="0" smtClean="0">
                  <a:solidFill>
                    <a:schemeClr val="bg1"/>
                  </a:solidFill>
                  <a:effectLst>
                    <a:outerShdw blurRad="38100" dist="38100" dir="2700000" algn="tl">
                      <a:srgbClr val="000000">
                        <a:alpha val="43137"/>
                      </a:srgbClr>
                    </a:outerShdw>
                  </a:effectLst>
                </a:rPr>
                <a:t> in a fully integrated, open and validated desktop virtualization solution</a:t>
              </a:r>
              <a:endParaRPr lang="en-US" sz="2000" b="1" i="1" dirty="0">
                <a:solidFill>
                  <a:schemeClr val="bg1"/>
                </a:solidFill>
                <a:effectLst>
                  <a:outerShdw blurRad="38100" dist="38100" dir="2700000" algn="tl">
                    <a:srgbClr val="000000">
                      <a:alpha val="43137"/>
                    </a:srgbClr>
                  </a:outerShdw>
                </a:effectLst>
              </a:endParaRPr>
            </a:p>
          </p:txBody>
        </p:sp>
      </p:grpSp>
      <p:grpSp>
        <p:nvGrpSpPr>
          <p:cNvPr id="4" name="Group 5"/>
          <p:cNvGrpSpPr/>
          <p:nvPr/>
        </p:nvGrpSpPr>
        <p:grpSpPr>
          <a:xfrm>
            <a:off x="953441" y="1282866"/>
            <a:ext cx="8157899" cy="1189977"/>
            <a:chOff x="953441" y="1165903"/>
            <a:chExt cx="8157899" cy="1189977"/>
          </a:xfrm>
        </p:grpSpPr>
        <p:sp>
          <p:nvSpPr>
            <p:cNvPr id="24" name="Rectangle 23"/>
            <p:cNvSpPr/>
            <p:nvPr/>
          </p:nvSpPr>
          <p:spPr>
            <a:xfrm>
              <a:off x="953441" y="1535841"/>
              <a:ext cx="1361270" cy="523220"/>
            </a:xfrm>
            <a:prstGeom prst="rect">
              <a:avLst/>
            </a:prstGeom>
          </p:spPr>
          <p:txBody>
            <a:bodyPr wrap="none">
              <a:spAutoFit/>
            </a:bodyPr>
            <a:lstStyle/>
            <a:p>
              <a:pPr algn="r"/>
              <a:r>
                <a:rPr lang="en-US" sz="2800" b="1" dirty="0" smtClean="0">
                  <a:solidFill>
                    <a:srgbClr val="435153"/>
                  </a:solidFill>
                </a:rPr>
                <a:t>Simple</a:t>
              </a:r>
              <a:endParaRPr lang="en-US" sz="2800" b="1" dirty="0">
                <a:solidFill>
                  <a:srgbClr val="435153"/>
                </a:solidFill>
              </a:endParaRPr>
            </a:p>
          </p:txBody>
        </p:sp>
        <p:grpSp>
          <p:nvGrpSpPr>
            <p:cNvPr id="5" name="Group 48"/>
            <p:cNvGrpSpPr/>
            <p:nvPr/>
          </p:nvGrpSpPr>
          <p:grpSpPr>
            <a:xfrm>
              <a:off x="2756992" y="1165903"/>
              <a:ext cx="6354348" cy="1189977"/>
              <a:chOff x="6857408" y="2714468"/>
              <a:chExt cx="3349989" cy="3238502"/>
            </a:xfrm>
            <a:gradFill flip="none" rotWithShape="1">
              <a:gsLst>
                <a:gs pos="0">
                  <a:schemeClr val="accent3">
                    <a:lumMod val="25000"/>
                    <a:shade val="30000"/>
                    <a:satMod val="115000"/>
                  </a:schemeClr>
                </a:gs>
                <a:gs pos="50000">
                  <a:schemeClr val="accent3">
                    <a:lumMod val="25000"/>
                    <a:shade val="67500"/>
                    <a:satMod val="115000"/>
                  </a:schemeClr>
                </a:gs>
                <a:gs pos="100000">
                  <a:schemeClr val="accent3">
                    <a:lumMod val="25000"/>
                    <a:shade val="100000"/>
                    <a:satMod val="115000"/>
                  </a:schemeClr>
                </a:gs>
              </a:gsLst>
              <a:lin ang="16200000" scaled="1"/>
              <a:tileRect/>
            </a:gradFill>
          </p:grpSpPr>
          <p:sp>
            <p:nvSpPr>
              <p:cNvPr id="30" name="Round Same Side Corner Rectangle 29"/>
              <p:cNvSpPr/>
              <p:nvPr/>
            </p:nvSpPr>
            <p:spPr>
              <a:xfrm rot="16200000">
                <a:off x="6913152" y="2658724"/>
                <a:ext cx="3238502" cy="3349989"/>
              </a:xfrm>
              <a:prstGeom prst="round2Same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2700000" scaled="1"/>
                <a:tileRect/>
              </a:gra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solidFill>
                    <a:schemeClr val="bg1"/>
                  </a:solidFill>
                </a:endParaRPr>
              </a:p>
            </p:txBody>
          </p:sp>
          <p:sp>
            <p:nvSpPr>
              <p:cNvPr id="11" name="Rectangle 22"/>
              <p:cNvSpPr>
                <a:spLocks noChangeArrowheads="1"/>
              </p:cNvSpPr>
              <p:nvPr/>
            </p:nvSpPr>
            <p:spPr bwMode="auto">
              <a:xfrm>
                <a:off x="6959472" y="3134447"/>
                <a:ext cx="3247925" cy="2434870"/>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Simplified Desktop Deployment</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Simplified Management</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Integrated, Pre-Validated reducing Risk</a:t>
                </a:r>
              </a:p>
            </p:txBody>
          </p:sp>
        </p:grpSp>
        <p:cxnSp>
          <p:nvCxnSpPr>
            <p:cNvPr id="46" name="Straight Connector 45"/>
            <p:cNvCxnSpPr/>
            <p:nvPr/>
          </p:nvCxnSpPr>
          <p:spPr>
            <a:xfrm rot="5400000">
              <a:off x="2147334" y="1780221"/>
              <a:ext cx="5488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6"/>
          <p:cNvGrpSpPr/>
          <p:nvPr/>
        </p:nvGrpSpPr>
        <p:grpSpPr>
          <a:xfrm>
            <a:off x="951421" y="2658130"/>
            <a:ext cx="8170916" cy="1142934"/>
            <a:chOff x="951421" y="2541167"/>
            <a:chExt cx="8170916" cy="1142934"/>
          </a:xfrm>
        </p:grpSpPr>
        <p:sp>
          <p:nvSpPr>
            <p:cNvPr id="23" name="Rectangle 22"/>
            <p:cNvSpPr/>
            <p:nvPr/>
          </p:nvSpPr>
          <p:spPr>
            <a:xfrm>
              <a:off x="951421" y="2847451"/>
              <a:ext cx="1383712" cy="523220"/>
            </a:xfrm>
            <a:prstGeom prst="rect">
              <a:avLst/>
            </a:prstGeom>
          </p:spPr>
          <p:txBody>
            <a:bodyPr wrap="none">
              <a:spAutoFit/>
            </a:bodyPr>
            <a:lstStyle/>
            <a:p>
              <a:pPr algn="r"/>
              <a:r>
                <a:rPr lang="en-US" sz="2800" b="1" dirty="0" smtClean="0">
                  <a:solidFill>
                    <a:srgbClr val="435153"/>
                  </a:solidFill>
                </a:rPr>
                <a:t>Secure</a:t>
              </a:r>
              <a:endParaRPr lang="en-US" sz="2800" b="1" dirty="0">
                <a:solidFill>
                  <a:srgbClr val="435153"/>
                </a:solidFill>
              </a:endParaRPr>
            </a:p>
          </p:txBody>
        </p:sp>
        <p:cxnSp>
          <p:nvCxnSpPr>
            <p:cNvPr id="26" name="Straight Connector 25"/>
            <p:cNvCxnSpPr/>
            <p:nvPr/>
          </p:nvCxnSpPr>
          <p:spPr>
            <a:xfrm rot="5400000">
              <a:off x="2167756" y="3123348"/>
              <a:ext cx="5488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48"/>
            <p:cNvGrpSpPr/>
            <p:nvPr/>
          </p:nvGrpSpPr>
          <p:grpSpPr>
            <a:xfrm>
              <a:off x="2756995" y="2541167"/>
              <a:ext cx="6365342" cy="1142934"/>
              <a:chOff x="6857409" y="3016471"/>
              <a:chExt cx="3355785" cy="3507482"/>
            </a:xfrm>
          </p:grpSpPr>
          <p:sp>
            <p:nvSpPr>
              <p:cNvPr id="34" name="Round Same Side Corner Rectangle 33"/>
              <p:cNvSpPr/>
              <p:nvPr/>
            </p:nvSpPr>
            <p:spPr>
              <a:xfrm rot="16200000">
                <a:off x="6778663" y="3095217"/>
                <a:ext cx="3507482" cy="3349990"/>
              </a:xfrm>
              <a:prstGeom prst="round2Same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path path="circle">
                  <a:fillToRect r="100000" b="100000"/>
                </a:path>
                <a:tileRect l="-100000" t="-100000"/>
              </a:gra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sp>
            <p:nvSpPr>
              <p:cNvPr id="35" name="Rectangle 22"/>
              <p:cNvSpPr>
                <a:spLocks noChangeArrowheads="1"/>
              </p:cNvSpPr>
              <p:nvPr/>
            </p:nvSpPr>
            <p:spPr bwMode="auto">
              <a:xfrm>
                <a:off x="6965269" y="3399929"/>
                <a:ext cx="3247925" cy="2745645"/>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Comprehensive security from client, network and data center</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Desktop-aware policies and administration</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Security policy access control and segmentation of virtual desktops</a:t>
                </a:r>
              </a:p>
            </p:txBody>
          </p:sp>
        </p:grpSp>
      </p:grpSp>
      <p:grpSp>
        <p:nvGrpSpPr>
          <p:cNvPr id="8" name="Group 7"/>
          <p:cNvGrpSpPr/>
          <p:nvPr/>
        </p:nvGrpSpPr>
        <p:grpSpPr>
          <a:xfrm>
            <a:off x="729442" y="3994563"/>
            <a:ext cx="8414556" cy="1088531"/>
            <a:chOff x="729442" y="3877600"/>
            <a:chExt cx="8414556" cy="1088531"/>
          </a:xfrm>
        </p:grpSpPr>
        <p:sp>
          <p:nvSpPr>
            <p:cNvPr id="27" name="Rectangle 26"/>
            <p:cNvSpPr/>
            <p:nvPr/>
          </p:nvSpPr>
          <p:spPr>
            <a:xfrm>
              <a:off x="729442" y="4105345"/>
              <a:ext cx="1643399" cy="523220"/>
            </a:xfrm>
            <a:prstGeom prst="rect">
              <a:avLst/>
            </a:prstGeom>
          </p:spPr>
          <p:txBody>
            <a:bodyPr wrap="none">
              <a:spAutoFit/>
            </a:bodyPr>
            <a:lstStyle/>
            <a:p>
              <a:pPr algn="r"/>
              <a:r>
                <a:rPr lang="en-US" sz="2800" b="1" dirty="0" smtClean="0">
                  <a:solidFill>
                    <a:srgbClr val="435153"/>
                  </a:solidFill>
                </a:rPr>
                <a:t>Scalable</a:t>
              </a:r>
              <a:endParaRPr lang="en-US" sz="2800" b="1" dirty="0">
                <a:solidFill>
                  <a:srgbClr val="435153"/>
                </a:solidFill>
              </a:endParaRPr>
            </a:p>
          </p:txBody>
        </p:sp>
        <p:cxnSp>
          <p:nvCxnSpPr>
            <p:cNvPr id="29" name="Straight Connector 28"/>
            <p:cNvCxnSpPr/>
            <p:nvPr/>
          </p:nvCxnSpPr>
          <p:spPr>
            <a:xfrm rot="5400000">
              <a:off x="2196037" y="4368579"/>
              <a:ext cx="5488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48"/>
            <p:cNvGrpSpPr/>
            <p:nvPr/>
          </p:nvGrpSpPr>
          <p:grpSpPr>
            <a:xfrm>
              <a:off x="2767985" y="3877600"/>
              <a:ext cx="6376013" cy="1088531"/>
              <a:chOff x="6857407" y="2483557"/>
              <a:chExt cx="3361411" cy="2962421"/>
            </a:xfrm>
          </p:grpSpPr>
          <p:sp>
            <p:nvSpPr>
              <p:cNvPr id="40" name="Round Same Side Corner Rectangle 39"/>
              <p:cNvSpPr/>
              <p:nvPr/>
            </p:nvSpPr>
            <p:spPr>
              <a:xfrm rot="16200000">
                <a:off x="7056902" y="2284062"/>
                <a:ext cx="2962421" cy="3361411"/>
              </a:xfrm>
              <a:prstGeom prst="round2Same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path path="circle">
                  <a:fillToRect r="100000" b="100000"/>
                </a:path>
                <a:tileRect l="-100000" t="-10000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41" name="Rectangle 22"/>
              <p:cNvSpPr>
                <a:spLocks noChangeArrowheads="1"/>
              </p:cNvSpPr>
              <p:nvPr/>
            </p:nvSpPr>
            <p:spPr bwMode="auto">
              <a:xfrm>
                <a:off x="6959473" y="2792138"/>
                <a:ext cx="2783539" cy="2434872"/>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latin typeface="Arial"/>
                    <a:ea typeface="ＭＳ Ｐゴシック" pitchFamily="26" charset="-128"/>
                    <a:cs typeface="ＭＳ Ｐゴシック" pitchFamily="26" charset="-128"/>
                  </a:rPr>
                  <a:t>Industry leading desktop density</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On-demand desktop provisioning</a:t>
                </a:r>
              </a:p>
              <a:p>
                <a:pPr marL="174625" indent="-174625" defTabSz="814388" eaLnBrk="0" fontAlgn="base" hangingPunct="0">
                  <a:lnSpc>
                    <a:spcPct val="95000"/>
                  </a:lnSpc>
                  <a:spcBef>
                    <a:spcPts val="600"/>
                  </a:spcBef>
                  <a:buClr>
                    <a:schemeClr val="accent5"/>
                  </a:buClr>
                  <a:buSzPct val="80000"/>
                  <a:buFont typeface="Arial" pitchFamily="34" charset="0"/>
                  <a:buChar char="•"/>
                </a:pPr>
                <a:r>
                  <a:rPr lang="en-US" sz="1500" dirty="0"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Easily scales to </a:t>
                </a:r>
                <a:r>
                  <a:rPr lang="en-US" sz="1500" dirty="0" err="1"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1000s</a:t>
                </a:r>
                <a:r>
                  <a:rPr lang="en-US" sz="1500" dirty="0"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 of virtual desktop per </a:t>
                </a:r>
                <a:r>
                  <a:rPr lang="en-US" sz="1500" dirty="0" err="1"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UCS</a:t>
                </a:r>
                <a:r>
                  <a:rPr lang="en-US" sz="1500" dirty="0" smtClean="0">
                    <a:solidFill>
                      <a:schemeClr val="bg1"/>
                    </a:solidFill>
                    <a:effectLst>
                      <a:outerShdw blurRad="38100" dist="38100" dir="2700000" algn="tl">
                        <a:srgbClr val="000000">
                          <a:alpha val="43137"/>
                        </a:srgbClr>
                      </a:outerShdw>
                    </a:effectLst>
                    <a:ea typeface="ＭＳ Ｐゴシック" pitchFamily="26" charset="-128"/>
                    <a:cs typeface="ＭＳ Ｐゴシック" pitchFamily="26" charset="-128"/>
                  </a:rPr>
                  <a:t> system</a:t>
                </a:r>
              </a:p>
            </p:txBody>
          </p:sp>
        </p:grpSp>
      </p:grpSp>
    </p:spTree>
    <p:extLst>
      <p:ext uri="{BB962C8B-B14F-4D97-AF65-F5344CB8AC3E}">
        <p14:creationId xmlns:p14="http://schemas.microsoft.com/office/powerpoint/2010/main" val="116348774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09984" y="100406"/>
            <a:ext cx="8157840" cy="838200"/>
          </a:xfrm>
        </p:spPr>
        <p:txBody>
          <a:bodyPr/>
          <a:lstStyle/>
          <a:p>
            <a:r>
              <a:rPr lang="en-US" sz="3200" dirty="0" smtClean="0"/>
              <a:t>Data Center Optimization</a:t>
            </a:r>
          </a:p>
        </p:txBody>
      </p:sp>
      <p:grpSp>
        <p:nvGrpSpPr>
          <p:cNvPr id="2" name="Group 124"/>
          <p:cNvGrpSpPr/>
          <p:nvPr/>
        </p:nvGrpSpPr>
        <p:grpSpPr>
          <a:xfrm>
            <a:off x="715536" y="5407513"/>
            <a:ext cx="7773143" cy="762426"/>
            <a:chOff x="715536" y="5527259"/>
            <a:chExt cx="7773143" cy="762426"/>
          </a:xfrm>
        </p:grpSpPr>
        <p:grpSp>
          <p:nvGrpSpPr>
            <p:cNvPr id="3" name="Group 123"/>
            <p:cNvGrpSpPr/>
            <p:nvPr/>
          </p:nvGrpSpPr>
          <p:grpSpPr>
            <a:xfrm>
              <a:off x="715536" y="5527259"/>
              <a:ext cx="7773143" cy="762426"/>
              <a:chOff x="715536" y="5527259"/>
              <a:chExt cx="7773143" cy="762426"/>
            </a:xfrm>
          </p:grpSpPr>
          <p:grpSp>
            <p:nvGrpSpPr>
              <p:cNvPr id="4" name="Group 89"/>
              <p:cNvGrpSpPr/>
              <p:nvPr/>
            </p:nvGrpSpPr>
            <p:grpSpPr>
              <a:xfrm>
                <a:off x="715536" y="5527259"/>
                <a:ext cx="7773143" cy="762426"/>
                <a:chOff x="715536" y="1115414"/>
                <a:chExt cx="7773143" cy="762426"/>
              </a:xfrm>
            </p:grpSpPr>
            <p:sp>
              <p:nvSpPr>
                <p:cNvPr id="91" name="Rectangle 90"/>
                <p:cNvSpPr/>
                <p:nvPr/>
              </p:nvSpPr>
              <p:spPr>
                <a:xfrm rot="5400000">
                  <a:off x="4425082" y="-2200994"/>
                  <a:ext cx="718013" cy="7409180"/>
                </a:xfrm>
                <a:prstGeom prst="rect">
                  <a:avLst/>
                </a:prstGeom>
                <a:gradFill>
                  <a:gsLst>
                    <a:gs pos="0">
                      <a:schemeClr val="bg1">
                        <a:lumMod val="85000"/>
                      </a:schemeClr>
                    </a:gs>
                    <a:gs pos="100000">
                      <a:schemeClr val="bg1">
                        <a:lumMod val="65000"/>
                        <a:alpha val="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92" name="Oval 91"/>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grpSp>
            <p:nvGrpSpPr>
              <p:cNvPr id="5" name="Group 775"/>
              <p:cNvGrpSpPr/>
              <p:nvPr/>
            </p:nvGrpSpPr>
            <p:grpSpPr>
              <a:xfrm>
                <a:off x="834121" y="5764186"/>
                <a:ext cx="522230" cy="313180"/>
                <a:chOff x="10782641" y="5567007"/>
                <a:chExt cx="1155883" cy="715306"/>
              </a:xfrm>
              <a:effectLst>
                <a:outerShdw blurRad="63500" sx="102000" sy="102000" algn="ctr" rotWithShape="0">
                  <a:prstClr val="black">
                    <a:alpha val="40000"/>
                  </a:prstClr>
                </a:outerShdw>
              </a:effectLst>
            </p:grpSpPr>
            <p:grpSp>
              <p:nvGrpSpPr>
                <p:cNvPr id="6" name="Group 727"/>
                <p:cNvGrpSpPr/>
                <p:nvPr/>
              </p:nvGrpSpPr>
              <p:grpSpPr>
                <a:xfrm>
                  <a:off x="10782641" y="5567013"/>
                  <a:ext cx="198644" cy="715300"/>
                  <a:chOff x="10712768" y="4456399"/>
                  <a:chExt cx="279400" cy="1006096"/>
                </a:xfrm>
              </p:grpSpPr>
              <p:sp>
                <p:nvSpPr>
                  <p:cNvPr id="121" name="Oval 4"/>
                  <p:cNvSpPr>
                    <a:spLocks noChangeArrowheads="1"/>
                  </p:cNvSpPr>
                  <p:nvPr/>
                </p:nvSpPr>
                <p:spPr bwMode="auto">
                  <a:xfrm flipH="1">
                    <a:off x="10746447" y="4456399"/>
                    <a:ext cx="209550" cy="206541"/>
                  </a:xfrm>
                  <a:prstGeom prst="ellipse">
                    <a:avLst/>
                  </a:prstGeom>
                  <a:solidFill>
                    <a:schemeClr val="bg1"/>
                  </a:solidFill>
                  <a:ln w="9525" algn="ctr">
                    <a:solidFill>
                      <a:schemeClr val="bg1"/>
                    </a:solidFill>
                    <a:round/>
                    <a:headEnd/>
                    <a:tailEnd/>
                  </a:ln>
                </p:spPr>
                <p:txBody>
                  <a:bodyPr wrap="none" lIns="82124" tIns="41061" rIns="82124" bIns="41061" anchor="ctr"/>
                  <a:lstStyle/>
                  <a:p>
                    <a:pPr algn="r" eaLnBrk="0" hangingPunct="0">
                      <a:lnSpc>
                        <a:spcPct val="90000"/>
                      </a:lnSpc>
                      <a:defRPr/>
                    </a:pPr>
                    <a:endParaRPr lang="en-US">
                      <a:solidFill>
                        <a:srgbClr val="435153"/>
                      </a:solidFill>
                      <a:cs typeface="+mn-cs"/>
                    </a:endParaRPr>
                  </a:p>
                </p:txBody>
              </p:sp>
              <p:sp>
                <p:nvSpPr>
                  <p:cNvPr id="122" name="Freeform 5"/>
                  <p:cNvSpPr>
                    <a:spLocks/>
                  </p:cNvSpPr>
                  <p:nvPr/>
                </p:nvSpPr>
                <p:spPr bwMode="auto">
                  <a:xfrm flipH="1">
                    <a:off x="10712768" y="4703900"/>
                    <a:ext cx="279400" cy="340481"/>
                  </a:xfrm>
                  <a:custGeom>
                    <a:avLst/>
                    <a:gdLst>
                      <a:gd name="T0" fmla="*/ 0 w 950"/>
                      <a:gd name="T1" fmla="*/ 0 h 1146"/>
                      <a:gd name="T2" fmla="*/ 0 w 950"/>
                      <a:gd name="T3" fmla="*/ 0 h 1146"/>
                      <a:gd name="T4" fmla="*/ 0 w 950"/>
                      <a:gd name="T5" fmla="*/ 0 h 1146"/>
                      <a:gd name="T6" fmla="*/ 0 w 950"/>
                      <a:gd name="T7" fmla="*/ 0 h 1146"/>
                      <a:gd name="T8" fmla="*/ 0 w 950"/>
                      <a:gd name="T9" fmla="*/ 0 h 1146"/>
                      <a:gd name="T10" fmla="*/ 0 w 950"/>
                      <a:gd name="T11" fmla="*/ 0 h 1146"/>
                      <a:gd name="T12" fmla="*/ 0 w 950"/>
                      <a:gd name="T13" fmla="*/ 0 h 1146"/>
                      <a:gd name="T14" fmla="*/ 0 w 950"/>
                      <a:gd name="T15" fmla="*/ 0 h 1146"/>
                      <a:gd name="T16" fmla="*/ 0 w 950"/>
                      <a:gd name="T17" fmla="*/ 0 h 1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0"/>
                      <a:gd name="T28" fmla="*/ 0 h 1146"/>
                      <a:gd name="T29" fmla="*/ 950 w 950"/>
                      <a:gd name="T30" fmla="*/ 1146 h 1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0" h="1146">
                        <a:moveTo>
                          <a:pt x="158" y="0"/>
                        </a:moveTo>
                        <a:cubicBezTo>
                          <a:pt x="71" y="0"/>
                          <a:pt x="0" y="71"/>
                          <a:pt x="0" y="158"/>
                        </a:cubicBezTo>
                        <a:lnTo>
                          <a:pt x="0" y="988"/>
                        </a:lnTo>
                        <a:cubicBezTo>
                          <a:pt x="0" y="1075"/>
                          <a:pt x="71" y="1146"/>
                          <a:pt x="158" y="1146"/>
                        </a:cubicBezTo>
                        <a:lnTo>
                          <a:pt x="792" y="1146"/>
                        </a:lnTo>
                        <a:cubicBezTo>
                          <a:pt x="879" y="1146"/>
                          <a:pt x="950" y="1075"/>
                          <a:pt x="950" y="988"/>
                        </a:cubicBezTo>
                        <a:lnTo>
                          <a:pt x="950" y="158"/>
                        </a:lnTo>
                        <a:cubicBezTo>
                          <a:pt x="950" y="71"/>
                          <a:pt x="879" y="0"/>
                          <a:pt x="792" y="0"/>
                        </a:cubicBezTo>
                        <a:lnTo>
                          <a:pt x="158" y="0"/>
                        </a:lnTo>
                        <a:close/>
                      </a:path>
                    </a:pathLst>
                  </a:custGeom>
                  <a:solidFill>
                    <a:schemeClr val="bg1"/>
                  </a:solidFill>
                  <a:ln w="9525">
                    <a:solidFill>
                      <a:schemeClr val="bg1"/>
                    </a:solidFill>
                    <a:round/>
                    <a:headEnd/>
                    <a:tailEnd/>
                  </a:ln>
                </p:spPr>
                <p:txBody>
                  <a:bodyPr lIns="82124" tIns="41061" rIns="82124" bIns="41061" anchor="ctr"/>
                  <a:lstStyle/>
                  <a:p>
                    <a:pPr eaLnBrk="0" hangingPunct="0">
                      <a:lnSpc>
                        <a:spcPct val="90000"/>
                      </a:lnSpc>
                      <a:defRPr/>
                    </a:pPr>
                    <a:endParaRPr lang="en-US">
                      <a:solidFill>
                        <a:srgbClr val="435153"/>
                      </a:solidFill>
                      <a:latin typeface="Arial"/>
                      <a:cs typeface="+mn-cs"/>
                    </a:endParaRPr>
                  </a:p>
                </p:txBody>
              </p:sp>
              <p:sp>
                <p:nvSpPr>
                  <p:cNvPr id="123" name="Freeform 6"/>
                  <p:cNvSpPr>
                    <a:spLocks/>
                  </p:cNvSpPr>
                  <p:nvPr/>
                </p:nvSpPr>
                <p:spPr bwMode="auto">
                  <a:xfrm flipH="1">
                    <a:off x="10750189" y="5098228"/>
                    <a:ext cx="204560" cy="364267"/>
                  </a:xfrm>
                  <a:custGeom>
                    <a:avLst/>
                    <a:gdLst>
                      <a:gd name="T0" fmla="*/ 0 w 322"/>
                      <a:gd name="T1" fmla="*/ 0 h 573"/>
                      <a:gd name="T2" fmla="*/ 1 w 322"/>
                      <a:gd name="T3" fmla="*/ 1 h 573"/>
                      <a:gd name="T4" fmla="*/ 1 w 322"/>
                      <a:gd name="T5" fmla="*/ 1 h 573"/>
                      <a:gd name="T6" fmla="*/ 1 w 322"/>
                      <a:gd name="T7" fmla="*/ 0 h 573"/>
                      <a:gd name="T8" fmla="*/ 0 w 322"/>
                      <a:gd name="T9" fmla="*/ 0 h 573"/>
                      <a:gd name="T10" fmla="*/ 0 60000 65536"/>
                      <a:gd name="T11" fmla="*/ 0 60000 65536"/>
                      <a:gd name="T12" fmla="*/ 0 60000 65536"/>
                      <a:gd name="T13" fmla="*/ 0 60000 65536"/>
                      <a:gd name="T14" fmla="*/ 0 60000 65536"/>
                      <a:gd name="T15" fmla="*/ 0 w 322"/>
                      <a:gd name="T16" fmla="*/ 0 h 573"/>
                      <a:gd name="T17" fmla="*/ 322 w 322"/>
                      <a:gd name="T18" fmla="*/ 573 h 573"/>
                    </a:gdLst>
                    <a:ahLst/>
                    <a:cxnLst>
                      <a:cxn ang="T10">
                        <a:pos x="T0" y="T1"/>
                      </a:cxn>
                      <a:cxn ang="T11">
                        <a:pos x="T2" y="T3"/>
                      </a:cxn>
                      <a:cxn ang="T12">
                        <a:pos x="T4" y="T5"/>
                      </a:cxn>
                      <a:cxn ang="T13">
                        <a:pos x="T6" y="T7"/>
                      </a:cxn>
                      <a:cxn ang="T14">
                        <a:pos x="T8" y="T9"/>
                      </a:cxn>
                    </a:cxnLst>
                    <a:rect l="T15" t="T16" r="T17" b="T18"/>
                    <a:pathLst>
                      <a:path w="322" h="573">
                        <a:moveTo>
                          <a:pt x="0" y="0"/>
                        </a:moveTo>
                        <a:lnTo>
                          <a:pt x="81" y="573"/>
                        </a:lnTo>
                        <a:lnTo>
                          <a:pt x="242" y="573"/>
                        </a:lnTo>
                        <a:lnTo>
                          <a:pt x="322" y="0"/>
                        </a:lnTo>
                        <a:lnTo>
                          <a:pt x="0" y="0"/>
                        </a:lnTo>
                        <a:close/>
                      </a:path>
                    </a:pathLst>
                  </a:custGeom>
                  <a:solidFill>
                    <a:schemeClr val="bg1"/>
                  </a:solidFill>
                  <a:ln w="9525">
                    <a:solidFill>
                      <a:schemeClr val="bg1"/>
                    </a:solidFill>
                    <a:round/>
                    <a:headEnd/>
                    <a:tailEnd/>
                  </a:ln>
                </p:spPr>
                <p:txBody>
                  <a:bodyPr wrap="none" lIns="82124" tIns="41061" rIns="82124" bIns="41061" anchor="ctr"/>
                  <a:lstStyle/>
                  <a:p>
                    <a:pPr eaLnBrk="0" hangingPunct="0">
                      <a:lnSpc>
                        <a:spcPct val="90000"/>
                      </a:lnSpc>
                      <a:defRPr/>
                    </a:pPr>
                    <a:endParaRPr lang="en-US">
                      <a:solidFill>
                        <a:srgbClr val="435153"/>
                      </a:solidFill>
                      <a:latin typeface="Arial"/>
                      <a:cs typeface="+mn-cs"/>
                    </a:endParaRPr>
                  </a:p>
                </p:txBody>
              </p:sp>
            </p:grpSp>
            <p:grpSp>
              <p:nvGrpSpPr>
                <p:cNvPr id="7" name="Group 743"/>
                <p:cNvGrpSpPr/>
                <p:nvPr/>
              </p:nvGrpSpPr>
              <p:grpSpPr>
                <a:xfrm>
                  <a:off x="10991691" y="5734040"/>
                  <a:ext cx="783775" cy="404812"/>
                  <a:chOff x="10890247" y="5681664"/>
                  <a:chExt cx="986631" cy="509586"/>
                </a:xfrm>
              </p:grpSpPr>
              <p:grpSp>
                <p:nvGrpSpPr>
                  <p:cNvPr id="8" name="Group 715"/>
                  <p:cNvGrpSpPr/>
                  <p:nvPr/>
                </p:nvGrpSpPr>
                <p:grpSpPr>
                  <a:xfrm flipH="1">
                    <a:off x="10890247" y="5725795"/>
                    <a:ext cx="307979" cy="90489"/>
                    <a:chOff x="10294606" y="5890260"/>
                    <a:chExt cx="487686" cy="90489"/>
                  </a:xfrm>
                </p:grpSpPr>
                <p:cxnSp>
                  <p:nvCxnSpPr>
                    <p:cNvPr id="118" name="Straight Connector 117"/>
                    <p:cNvCxnSpPr/>
                    <p:nvPr/>
                  </p:nvCxnSpPr>
                  <p:spPr>
                    <a:xfrm>
                      <a:off x="10294612" y="5890260"/>
                      <a:ext cx="487680"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0294606" y="5933123"/>
                      <a:ext cx="379729"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294620" y="5980749"/>
                      <a:ext cx="262255"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07" name="Freeform 73"/>
                  <p:cNvSpPr>
                    <a:spLocks/>
                  </p:cNvSpPr>
                  <p:nvPr/>
                </p:nvSpPr>
                <p:spPr bwMode="auto">
                  <a:xfrm>
                    <a:off x="11198225" y="5681664"/>
                    <a:ext cx="226207" cy="160336"/>
                  </a:xfrm>
                  <a:custGeom>
                    <a:avLst/>
                    <a:gdLst/>
                    <a:ahLst/>
                    <a:cxnLst>
                      <a:cxn ang="0">
                        <a:pos x="1013" y="93"/>
                      </a:cxn>
                      <a:cxn ang="0">
                        <a:pos x="986" y="93"/>
                      </a:cxn>
                      <a:cxn ang="0">
                        <a:pos x="968" y="87"/>
                      </a:cxn>
                      <a:cxn ang="0">
                        <a:pos x="486" y="87"/>
                      </a:cxn>
                      <a:cxn ang="0">
                        <a:pos x="446" y="46"/>
                      </a:cxn>
                      <a:cxn ang="0">
                        <a:pos x="446" y="26"/>
                      </a:cxn>
                      <a:cxn ang="0">
                        <a:pos x="416" y="0"/>
                      </a:cxn>
                      <a:cxn ang="0">
                        <a:pos x="135" y="0"/>
                      </a:cxn>
                      <a:cxn ang="0">
                        <a:pos x="104" y="24"/>
                      </a:cxn>
                      <a:cxn ang="0">
                        <a:pos x="104" y="24"/>
                      </a:cxn>
                      <a:cxn ang="0">
                        <a:pos x="104" y="24"/>
                      </a:cxn>
                      <a:cxn ang="0">
                        <a:pos x="75" y="88"/>
                      </a:cxn>
                      <a:cxn ang="0">
                        <a:pos x="67" y="93"/>
                      </a:cxn>
                      <a:cxn ang="0">
                        <a:pos x="35" y="93"/>
                      </a:cxn>
                      <a:cxn ang="0">
                        <a:pos x="1" y="126"/>
                      </a:cxn>
                      <a:cxn ang="0">
                        <a:pos x="21" y="430"/>
                      </a:cxn>
                      <a:cxn ang="0">
                        <a:pos x="26" y="722"/>
                      </a:cxn>
                      <a:cxn ang="0">
                        <a:pos x="52" y="742"/>
                      </a:cxn>
                      <a:cxn ang="0">
                        <a:pos x="996" y="742"/>
                      </a:cxn>
                      <a:cxn ang="0">
                        <a:pos x="1022" y="722"/>
                      </a:cxn>
                      <a:cxn ang="0">
                        <a:pos x="1030" y="435"/>
                      </a:cxn>
                      <a:cxn ang="0">
                        <a:pos x="1047" y="126"/>
                      </a:cxn>
                      <a:cxn ang="0">
                        <a:pos x="1013" y="93"/>
                      </a:cxn>
                    </a:cxnLst>
                    <a:rect l="0" t="0" r="r" b="b"/>
                    <a:pathLst>
                      <a:path w="1048" h="742">
                        <a:moveTo>
                          <a:pt x="1013" y="93"/>
                        </a:moveTo>
                        <a:cubicBezTo>
                          <a:pt x="986" y="93"/>
                          <a:pt x="986" y="93"/>
                          <a:pt x="986" y="93"/>
                        </a:cubicBezTo>
                        <a:cubicBezTo>
                          <a:pt x="981" y="89"/>
                          <a:pt x="975" y="87"/>
                          <a:pt x="968" y="87"/>
                        </a:cubicBezTo>
                        <a:cubicBezTo>
                          <a:pt x="486" y="87"/>
                          <a:pt x="486" y="87"/>
                          <a:pt x="486" y="87"/>
                        </a:cubicBezTo>
                        <a:cubicBezTo>
                          <a:pt x="464" y="87"/>
                          <a:pt x="446" y="68"/>
                          <a:pt x="446" y="46"/>
                        </a:cubicBezTo>
                        <a:cubicBezTo>
                          <a:pt x="446" y="26"/>
                          <a:pt x="446" y="26"/>
                          <a:pt x="446" y="26"/>
                        </a:cubicBezTo>
                        <a:cubicBezTo>
                          <a:pt x="446" y="12"/>
                          <a:pt x="432" y="0"/>
                          <a:pt x="416" y="0"/>
                        </a:cubicBezTo>
                        <a:cubicBezTo>
                          <a:pt x="135" y="0"/>
                          <a:pt x="135" y="0"/>
                          <a:pt x="135" y="0"/>
                        </a:cubicBezTo>
                        <a:cubicBezTo>
                          <a:pt x="116" y="0"/>
                          <a:pt x="105" y="11"/>
                          <a:pt x="104" y="24"/>
                        </a:cubicBezTo>
                        <a:cubicBezTo>
                          <a:pt x="104" y="24"/>
                          <a:pt x="104" y="24"/>
                          <a:pt x="104" y="24"/>
                        </a:cubicBezTo>
                        <a:cubicBezTo>
                          <a:pt x="104" y="24"/>
                          <a:pt x="104" y="24"/>
                          <a:pt x="104" y="24"/>
                        </a:cubicBezTo>
                        <a:cubicBezTo>
                          <a:pt x="104" y="25"/>
                          <a:pt x="105" y="77"/>
                          <a:pt x="75" y="88"/>
                        </a:cubicBezTo>
                        <a:cubicBezTo>
                          <a:pt x="72" y="89"/>
                          <a:pt x="69" y="91"/>
                          <a:pt x="67" y="93"/>
                        </a:cubicBezTo>
                        <a:cubicBezTo>
                          <a:pt x="35" y="93"/>
                          <a:pt x="35" y="93"/>
                          <a:pt x="35" y="93"/>
                        </a:cubicBezTo>
                        <a:cubicBezTo>
                          <a:pt x="12" y="93"/>
                          <a:pt x="0" y="113"/>
                          <a:pt x="1" y="126"/>
                        </a:cubicBezTo>
                        <a:cubicBezTo>
                          <a:pt x="1" y="126"/>
                          <a:pt x="19" y="350"/>
                          <a:pt x="21" y="430"/>
                        </a:cubicBezTo>
                        <a:cubicBezTo>
                          <a:pt x="23" y="510"/>
                          <a:pt x="26" y="722"/>
                          <a:pt x="26" y="722"/>
                        </a:cubicBezTo>
                        <a:cubicBezTo>
                          <a:pt x="27" y="733"/>
                          <a:pt x="27" y="742"/>
                          <a:pt x="52" y="742"/>
                        </a:cubicBezTo>
                        <a:cubicBezTo>
                          <a:pt x="996" y="742"/>
                          <a:pt x="996" y="742"/>
                          <a:pt x="996" y="742"/>
                        </a:cubicBezTo>
                        <a:cubicBezTo>
                          <a:pt x="1021" y="742"/>
                          <a:pt x="1021" y="733"/>
                          <a:pt x="1022" y="722"/>
                        </a:cubicBezTo>
                        <a:cubicBezTo>
                          <a:pt x="1022" y="722"/>
                          <a:pt x="1028" y="481"/>
                          <a:pt x="1030" y="435"/>
                        </a:cubicBezTo>
                        <a:cubicBezTo>
                          <a:pt x="1031" y="388"/>
                          <a:pt x="1047" y="126"/>
                          <a:pt x="1047" y="126"/>
                        </a:cubicBezTo>
                        <a:cubicBezTo>
                          <a:pt x="1048" y="113"/>
                          <a:pt x="1036" y="93"/>
                          <a:pt x="1013" y="93"/>
                        </a:cubicBezTo>
                        <a:close/>
                      </a:path>
                    </a:pathLst>
                  </a:custGeom>
                  <a:noFill/>
                  <a:ln w="9525">
                    <a:solidFill>
                      <a:schemeClr val="bg1"/>
                    </a:solidFill>
                    <a:round/>
                    <a:headEnd/>
                    <a:tailEnd/>
                  </a:ln>
                </p:spPr>
                <p:txBody>
                  <a:bodyPr/>
                  <a:lstStyle/>
                  <a:p>
                    <a:pPr eaLnBrk="0" hangingPunct="0">
                      <a:lnSpc>
                        <a:spcPct val="90000"/>
                      </a:lnSpc>
                      <a:defRPr/>
                    </a:pPr>
                    <a:endParaRPr lang="en-US">
                      <a:solidFill>
                        <a:srgbClr val="435153"/>
                      </a:solidFill>
                      <a:latin typeface="Arial"/>
                      <a:cs typeface="+mn-cs"/>
                    </a:endParaRPr>
                  </a:p>
                </p:txBody>
              </p:sp>
              <p:sp>
                <p:nvSpPr>
                  <p:cNvPr id="108" name="Freeform 73"/>
                  <p:cNvSpPr>
                    <a:spLocks/>
                  </p:cNvSpPr>
                  <p:nvPr/>
                </p:nvSpPr>
                <p:spPr bwMode="auto">
                  <a:xfrm flipH="1">
                    <a:off x="11347450" y="5853114"/>
                    <a:ext cx="226207" cy="160336"/>
                  </a:xfrm>
                  <a:custGeom>
                    <a:avLst/>
                    <a:gdLst/>
                    <a:ahLst/>
                    <a:cxnLst>
                      <a:cxn ang="0">
                        <a:pos x="1013" y="93"/>
                      </a:cxn>
                      <a:cxn ang="0">
                        <a:pos x="986" y="93"/>
                      </a:cxn>
                      <a:cxn ang="0">
                        <a:pos x="968" y="87"/>
                      </a:cxn>
                      <a:cxn ang="0">
                        <a:pos x="486" y="87"/>
                      </a:cxn>
                      <a:cxn ang="0">
                        <a:pos x="446" y="46"/>
                      </a:cxn>
                      <a:cxn ang="0">
                        <a:pos x="446" y="26"/>
                      </a:cxn>
                      <a:cxn ang="0">
                        <a:pos x="416" y="0"/>
                      </a:cxn>
                      <a:cxn ang="0">
                        <a:pos x="135" y="0"/>
                      </a:cxn>
                      <a:cxn ang="0">
                        <a:pos x="104" y="24"/>
                      </a:cxn>
                      <a:cxn ang="0">
                        <a:pos x="104" y="24"/>
                      </a:cxn>
                      <a:cxn ang="0">
                        <a:pos x="104" y="24"/>
                      </a:cxn>
                      <a:cxn ang="0">
                        <a:pos x="75" y="88"/>
                      </a:cxn>
                      <a:cxn ang="0">
                        <a:pos x="67" y="93"/>
                      </a:cxn>
                      <a:cxn ang="0">
                        <a:pos x="35" y="93"/>
                      </a:cxn>
                      <a:cxn ang="0">
                        <a:pos x="1" y="126"/>
                      </a:cxn>
                      <a:cxn ang="0">
                        <a:pos x="21" y="430"/>
                      </a:cxn>
                      <a:cxn ang="0">
                        <a:pos x="26" y="722"/>
                      </a:cxn>
                      <a:cxn ang="0">
                        <a:pos x="52" y="742"/>
                      </a:cxn>
                      <a:cxn ang="0">
                        <a:pos x="996" y="742"/>
                      </a:cxn>
                      <a:cxn ang="0">
                        <a:pos x="1022" y="722"/>
                      </a:cxn>
                      <a:cxn ang="0">
                        <a:pos x="1030" y="435"/>
                      </a:cxn>
                      <a:cxn ang="0">
                        <a:pos x="1047" y="126"/>
                      </a:cxn>
                      <a:cxn ang="0">
                        <a:pos x="1013" y="93"/>
                      </a:cxn>
                    </a:cxnLst>
                    <a:rect l="0" t="0" r="r" b="b"/>
                    <a:pathLst>
                      <a:path w="1048" h="742">
                        <a:moveTo>
                          <a:pt x="1013" y="93"/>
                        </a:moveTo>
                        <a:cubicBezTo>
                          <a:pt x="986" y="93"/>
                          <a:pt x="986" y="93"/>
                          <a:pt x="986" y="93"/>
                        </a:cubicBezTo>
                        <a:cubicBezTo>
                          <a:pt x="981" y="89"/>
                          <a:pt x="975" y="87"/>
                          <a:pt x="968" y="87"/>
                        </a:cubicBezTo>
                        <a:cubicBezTo>
                          <a:pt x="486" y="87"/>
                          <a:pt x="486" y="87"/>
                          <a:pt x="486" y="87"/>
                        </a:cubicBezTo>
                        <a:cubicBezTo>
                          <a:pt x="464" y="87"/>
                          <a:pt x="446" y="68"/>
                          <a:pt x="446" y="46"/>
                        </a:cubicBezTo>
                        <a:cubicBezTo>
                          <a:pt x="446" y="26"/>
                          <a:pt x="446" y="26"/>
                          <a:pt x="446" y="26"/>
                        </a:cubicBezTo>
                        <a:cubicBezTo>
                          <a:pt x="446" y="12"/>
                          <a:pt x="432" y="0"/>
                          <a:pt x="416" y="0"/>
                        </a:cubicBezTo>
                        <a:cubicBezTo>
                          <a:pt x="135" y="0"/>
                          <a:pt x="135" y="0"/>
                          <a:pt x="135" y="0"/>
                        </a:cubicBezTo>
                        <a:cubicBezTo>
                          <a:pt x="116" y="0"/>
                          <a:pt x="105" y="11"/>
                          <a:pt x="104" y="24"/>
                        </a:cubicBezTo>
                        <a:cubicBezTo>
                          <a:pt x="104" y="24"/>
                          <a:pt x="104" y="24"/>
                          <a:pt x="104" y="24"/>
                        </a:cubicBezTo>
                        <a:cubicBezTo>
                          <a:pt x="104" y="24"/>
                          <a:pt x="104" y="24"/>
                          <a:pt x="104" y="24"/>
                        </a:cubicBezTo>
                        <a:cubicBezTo>
                          <a:pt x="104" y="25"/>
                          <a:pt x="105" y="77"/>
                          <a:pt x="75" y="88"/>
                        </a:cubicBezTo>
                        <a:cubicBezTo>
                          <a:pt x="72" y="89"/>
                          <a:pt x="69" y="91"/>
                          <a:pt x="67" y="93"/>
                        </a:cubicBezTo>
                        <a:cubicBezTo>
                          <a:pt x="35" y="93"/>
                          <a:pt x="35" y="93"/>
                          <a:pt x="35" y="93"/>
                        </a:cubicBezTo>
                        <a:cubicBezTo>
                          <a:pt x="12" y="93"/>
                          <a:pt x="0" y="113"/>
                          <a:pt x="1" y="126"/>
                        </a:cubicBezTo>
                        <a:cubicBezTo>
                          <a:pt x="1" y="126"/>
                          <a:pt x="19" y="350"/>
                          <a:pt x="21" y="430"/>
                        </a:cubicBezTo>
                        <a:cubicBezTo>
                          <a:pt x="23" y="510"/>
                          <a:pt x="26" y="722"/>
                          <a:pt x="26" y="722"/>
                        </a:cubicBezTo>
                        <a:cubicBezTo>
                          <a:pt x="27" y="733"/>
                          <a:pt x="27" y="742"/>
                          <a:pt x="52" y="742"/>
                        </a:cubicBezTo>
                        <a:cubicBezTo>
                          <a:pt x="996" y="742"/>
                          <a:pt x="996" y="742"/>
                          <a:pt x="996" y="742"/>
                        </a:cubicBezTo>
                        <a:cubicBezTo>
                          <a:pt x="1021" y="742"/>
                          <a:pt x="1021" y="733"/>
                          <a:pt x="1022" y="722"/>
                        </a:cubicBezTo>
                        <a:cubicBezTo>
                          <a:pt x="1022" y="722"/>
                          <a:pt x="1028" y="481"/>
                          <a:pt x="1030" y="435"/>
                        </a:cubicBezTo>
                        <a:cubicBezTo>
                          <a:pt x="1031" y="388"/>
                          <a:pt x="1047" y="126"/>
                          <a:pt x="1047" y="126"/>
                        </a:cubicBezTo>
                        <a:cubicBezTo>
                          <a:pt x="1048" y="113"/>
                          <a:pt x="1036" y="93"/>
                          <a:pt x="1013" y="93"/>
                        </a:cubicBezTo>
                        <a:close/>
                      </a:path>
                    </a:pathLst>
                  </a:custGeom>
                  <a:noFill/>
                  <a:ln w="9525">
                    <a:solidFill>
                      <a:schemeClr val="bg1"/>
                    </a:solidFill>
                    <a:round/>
                    <a:headEnd/>
                    <a:tailEnd/>
                  </a:ln>
                </p:spPr>
                <p:txBody>
                  <a:bodyPr/>
                  <a:lstStyle/>
                  <a:p>
                    <a:pPr eaLnBrk="0" hangingPunct="0">
                      <a:lnSpc>
                        <a:spcPct val="90000"/>
                      </a:lnSpc>
                      <a:defRPr/>
                    </a:pPr>
                    <a:endParaRPr lang="en-US">
                      <a:solidFill>
                        <a:srgbClr val="435153"/>
                      </a:solidFill>
                      <a:latin typeface="Arial"/>
                      <a:cs typeface="+mn-cs"/>
                    </a:endParaRPr>
                  </a:p>
                </p:txBody>
              </p:sp>
              <p:sp>
                <p:nvSpPr>
                  <p:cNvPr id="109" name="Freeform 73"/>
                  <p:cNvSpPr>
                    <a:spLocks/>
                  </p:cNvSpPr>
                  <p:nvPr/>
                </p:nvSpPr>
                <p:spPr bwMode="auto">
                  <a:xfrm>
                    <a:off x="11198225" y="6030914"/>
                    <a:ext cx="226207" cy="160336"/>
                  </a:xfrm>
                  <a:custGeom>
                    <a:avLst/>
                    <a:gdLst/>
                    <a:ahLst/>
                    <a:cxnLst>
                      <a:cxn ang="0">
                        <a:pos x="1013" y="93"/>
                      </a:cxn>
                      <a:cxn ang="0">
                        <a:pos x="986" y="93"/>
                      </a:cxn>
                      <a:cxn ang="0">
                        <a:pos x="968" y="87"/>
                      </a:cxn>
                      <a:cxn ang="0">
                        <a:pos x="486" y="87"/>
                      </a:cxn>
                      <a:cxn ang="0">
                        <a:pos x="446" y="46"/>
                      </a:cxn>
                      <a:cxn ang="0">
                        <a:pos x="446" y="26"/>
                      </a:cxn>
                      <a:cxn ang="0">
                        <a:pos x="416" y="0"/>
                      </a:cxn>
                      <a:cxn ang="0">
                        <a:pos x="135" y="0"/>
                      </a:cxn>
                      <a:cxn ang="0">
                        <a:pos x="104" y="24"/>
                      </a:cxn>
                      <a:cxn ang="0">
                        <a:pos x="104" y="24"/>
                      </a:cxn>
                      <a:cxn ang="0">
                        <a:pos x="104" y="24"/>
                      </a:cxn>
                      <a:cxn ang="0">
                        <a:pos x="75" y="88"/>
                      </a:cxn>
                      <a:cxn ang="0">
                        <a:pos x="67" y="93"/>
                      </a:cxn>
                      <a:cxn ang="0">
                        <a:pos x="35" y="93"/>
                      </a:cxn>
                      <a:cxn ang="0">
                        <a:pos x="1" y="126"/>
                      </a:cxn>
                      <a:cxn ang="0">
                        <a:pos x="21" y="430"/>
                      </a:cxn>
                      <a:cxn ang="0">
                        <a:pos x="26" y="722"/>
                      </a:cxn>
                      <a:cxn ang="0">
                        <a:pos x="52" y="742"/>
                      </a:cxn>
                      <a:cxn ang="0">
                        <a:pos x="996" y="742"/>
                      </a:cxn>
                      <a:cxn ang="0">
                        <a:pos x="1022" y="722"/>
                      </a:cxn>
                      <a:cxn ang="0">
                        <a:pos x="1030" y="435"/>
                      </a:cxn>
                      <a:cxn ang="0">
                        <a:pos x="1047" y="126"/>
                      </a:cxn>
                      <a:cxn ang="0">
                        <a:pos x="1013" y="93"/>
                      </a:cxn>
                    </a:cxnLst>
                    <a:rect l="0" t="0" r="r" b="b"/>
                    <a:pathLst>
                      <a:path w="1048" h="742">
                        <a:moveTo>
                          <a:pt x="1013" y="93"/>
                        </a:moveTo>
                        <a:cubicBezTo>
                          <a:pt x="986" y="93"/>
                          <a:pt x="986" y="93"/>
                          <a:pt x="986" y="93"/>
                        </a:cubicBezTo>
                        <a:cubicBezTo>
                          <a:pt x="981" y="89"/>
                          <a:pt x="975" y="87"/>
                          <a:pt x="968" y="87"/>
                        </a:cubicBezTo>
                        <a:cubicBezTo>
                          <a:pt x="486" y="87"/>
                          <a:pt x="486" y="87"/>
                          <a:pt x="486" y="87"/>
                        </a:cubicBezTo>
                        <a:cubicBezTo>
                          <a:pt x="464" y="87"/>
                          <a:pt x="446" y="68"/>
                          <a:pt x="446" y="46"/>
                        </a:cubicBezTo>
                        <a:cubicBezTo>
                          <a:pt x="446" y="26"/>
                          <a:pt x="446" y="26"/>
                          <a:pt x="446" y="26"/>
                        </a:cubicBezTo>
                        <a:cubicBezTo>
                          <a:pt x="446" y="12"/>
                          <a:pt x="432" y="0"/>
                          <a:pt x="416" y="0"/>
                        </a:cubicBezTo>
                        <a:cubicBezTo>
                          <a:pt x="135" y="0"/>
                          <a:pt x="135" y="0"/>
                          <a:pt x="135" y="0"/>
                        </a:cubicBezTo>
                        <a:cubicBezTo>
                          <a:pt x="116" y="0"/>
                          <a:pt x="105" y="11"/>
                          <a:pt x="104" y="24"/>
                        </a:cubicBezTo>
                        <a:cubicBezTo>
                          <a:pt x="104" y="24"/>
                          <a:pt x="104" y="24"/>
                          <a:pt x="104" y="24"/>
                        </a:cubicBezTo>
                        <a:cubicBezTo>
                          <a:pt x="104" y="24"/>
                          <a:pt x="104" y="24"/>
                          <a:pt x="104" y="24"/>
                        </a:cubicBezTo>
                        <a:cubicBezTo>
                          <a:pt x="104" y="25"/>
                          <a:pt x="105" y="77"/>
                          <a:pt x="75" y="88"/>
                        </a:cubicBezTo>
                        <a:cubicBezTo>
                          <a:pt x="72" y="89"/>
                          <a:pt x="69" y="91"/>
                          <a:pt x="67" y="93"/>
                        </a:cubicBezTo>
                        <a:cubicBezTo>
                          <a:pt x="35" y="93"/>
                          <a:pt x="35" y="93"/>
                          <a:pt x="35" y="93"/>
                        </a:cubicBezTo>
                        <a:cubicBezTo>
                          <a:pt x="12" y="93"/>
                          <a:pt x="0" y="113"/>
                          <a:pt x="1" y="126"/>
                        </a:cubicBezTo>
                        <a:cubicBezTo>
                          <a:pt x="1" y="126"/>
                          <a:pt x="19" y="350"/>
                          <a:pt x="21" y="430"/>
                        </a:cubicBezTo>
                        <a:cubicBezTo>
                          <a:pt x="23" y="510"/>
                          <a:pt x="26" y="722"/>
                          <a:pt x="26" y="722"/>
                        </a:cubicBezTo>
                        <a:cubicBezTo>
                          <a:pt x="27" y="733"/>
                          <a:pt x="27" y="742"/>
                          <a:pt x="52" y="742"/>
                        </a:cubicBezTo>
                        <a:cubicBezTo>
                          <a:pt x="996" y="742"/>
                          <a:pt x="996" y="742"/>
                          <a:pt x="996" y="742"/>
                        </a:cubicBezTo>
                        <a:cubicBezTo>
                          <a:pt x="1021" y="742"/>
                          <a:pt x="1021" y="733"/>
                          <a:pt x="1022" y="722"/>
                        </a:cubicBezTo>
                        <a:cubicBezTo>
                          <a:pt x="1022" y="722"/>
                          <a:pt x="1028" y="481"/>
                          <a:pt x="1030" y="435"/>
                        </a:cubicBezTo>
                        <a:cubicBezTo>
                          <a:pt x="1031" y="388"/>
                          <a:pt x="1047" y="126"/>
                          <a:pt x="1047" y="126"/>
                        </a:cubicBezTo>
                        <a:cubicBezTo>
                          <a:pt x="1048" y="113"/>
                          <a:pt x="1036" y="93"/>
                          <a:pt x="1013" y="93"/>
                        </a:cubicBezTo>
                        <a:close/>
                      </a:path>
                    </a:pathLst>
                  </a:custGeom>
                  <a:noFill/>
                  <a:ln w="9525">
                    <a:solidFill>
                      <a:schemeClr val="bg1"/>
                    </a:solidFill>
                    <a:round/>
                    <a:headEnd/>
                    <a:tailEnd/>
                  </a:ln>
                </p:spPr>
                <p:txBody>
                  <a:bodyPr/>
                  <a:lstStyle/>
                  <a:p>
                    <a:pPr eaLnBrk="0" hangingPunct="0">
                      <a:lnSpc>
                        <a:spcPct val="90000"/>
                      </a:lnSpc>
                      <a:defRPr/>
                    </a:pPr>
                    <a:endParaRPr lang="en-US">
                      <a:solidFill>
                        <a:srgbClr val="435153"/>
                      </a:solidFill>
                      <a:latin typeface="Arial"/>
                      <a:cs typeface="+mn-cs"/>
                    </a:endParaRPr>
                  </a:p>
                </p:txBody>
              </p:sp>
              <p:grpSp>
                <p:nvGrpSpPr>
                  <p:cNvPr id="11" name="Group 731"/>
                  <p:cNvGrpSpPr/>
                  <p:nvPr/>
                </p:nvGrpSpPr>
                <p:grpSpPr>
                  <a:xfrm>
                    <a:off x="11568899" y="5909151"/>
                    <a:ext cx="307979" cy="90489"/>
                    <a:chOff x="10294606" y="5890260"/>
                    <a:chExt cx="487686" cy="90489"/>
                  </a:xfrm>
                </p:grpSpPr>
                <p:cxnSp>
                  <p:nvCxnSpPr>
                    <p:cNvPr id="115" name="Straight Connector 114"/>
                    <p:cNvCxnSpPr/>
                    <p:nvPr/>
                  </p:nvCxnSpPr>
                  <p:spPr>
                    <a:xfrm>
                      <a:off x="10294612" y="5890260"/>
                      <a:ext cx="487680"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0294606" y="5933123"/>
                      <a:ext cx="379729"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294620" y="5980749"/>
                      <a:ext cx="262255"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2" name="Group 735"/>
                  <p:cNvGrpSpPr/>
                  <p:nvPr/>
                </p:nvGrpSpPr>
                <p:grpSpPr>
                  <a:xfrm flipH="1">
                    <a:off x="10890247" y="6077419"/>
                    <a:ext cx="307979" cy="90489"/>
                    <a:chOff x="10294606" y="5890260"/>
                    <a:chExt cx="487686" cy="90489"/>
                  </a:xfrm>
                </p:grpSpPr>
                <p:cxnSp>
                  <p:nvCxnSpPr>
                    <p:cNvPr id="112" name="Straight Connector 111"/>
                    <p:cNvCxnSpPr/>
                    <p:nvPr/>
                  </p:nvCxnSpPr>
                  <p:spPr>
                    <a:xfrm>
                      <a:off x="10294612" y="5890260"/>
                      <a:ext cx="487680"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294606" y="5933123"/>
                      <a:ext cx="379729"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294620" y="5980749"/>
                      <a:ext cx="262255" cy="0"/>
                    </a:xfrm>
                    <a:prstGeom prst="line">
                      <a:avLst/>
                    </a:prstGeom>
                    <a:ln w="9525">
                      <a:gradFill flip="none" rotWithShape="1">
                        <a:gsLst>
                          <a:gs pos="0">
                            <a:schemeClr val="bg2">
                              <a:alpha val="0"/>
                            </a:schemeClr>
                          </a:gs>
                          <a:gs pos="100000">
                            <a:schemeClr val="bg2"/>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13" name="Group 739"/>
                <p:cNvGrpSpPr/>
                <p:nvPr/>
              </p:nvGrpSpPr>
              <p:grpSpPr>
                <a:xfrm>
                  <a:off x="11739880" y="5567007"/>
                  <a:ext cx="198644" cy="715301"/>
                  <a:chOff x="10712768" y="4456399"/>
                  <a:chExt cx="279400" cy="1006099"/>
                </a:xfrm>
              </p:grpSpPr>
              <p:sp>
                <p:nvSpPr>
                  <p:cNvPr id="103" name="Oval 4"/>
                  <p:cNvSpPr>
                    <a:spLocks noChangeArrowheads="1"/>
                  </p:cNvSpPr>
                  <p:nvPr/>
                </p:nvSpPr>
                <p:spPr bwMode="auto">
                  <a:xfrm flipH="1">
                    <a:off x="10746447" y="4456399"/>
                    <a:ext cx="209550" cy="206541"/>
                  </a:xfrm>
                  <a:prstGeom prst="ellipse">
                    <a:avLst/>
                  </a:prstGeom>
                  <a:solidFill>
                    <a:schemeClr val="bg1"/>
                  </a:solidFill>
                  <a:ln w="9525" algn="ctr">
                    <a:solidFill>
                      <a:schemeClr val="bg1"/>
                    </a:solidFill>
                    <a:round/>
                    <a:headEnd/>
                    <a:tailEnd/>
                  </a:ln>
                </p:spPr>
                <p:txBody>
                  <a:bodyPr wrap="none" lIns="82124" tIns="41061" rIns="82124" bIns="41061" anchor="ctr"/>
                  <a:lstStyle/>
                  <a:p>
                    <a:pPr algn="r" eaLnBrk="0" hangingPunct="0">
                      <a:lnSpc>
                        <a:spcPct val="90000"/>
                      </a:lnSpc>
                      <a:defRPr/>
                    </a:pPr>
                    <a:endParaRPr lang="en-US">
                      <a:solidFill>
                        <a:srgbClr val="435153"/>
                      </a:solidFill>
                      <a:cs typeface="+mn-cs"/>
                    </a:endParaRPr>
                  </a:p>
                </p:txBody>
              </p:sp>
              <p:sp>
                <p:nvSpPr>
                  <p:cNvPr id="104" name="Freeform 5"/>
                  <p:cNvSpPr>
                    <a:spLocks/>
                  </p:cNvSpPr>
                  <p:nvPr/>
                </p:nvSpPr>
                <p:spPr bwMode="auto">
                  <a:xfrm flipH="1">
                    <a:off x="10712768" y="4703900"/>
                    <a:ext cx="279400" cy="340481"/>
                  </a:xfrm>
                  <a:custGeom>
                    <a:avLst/>
                    <a:gdLst>
                      <a:gd name="T0" fmla="*/ 0 w 950"/>
                      <a:gd name="T1" fmla="*/ 0 h 1146"/>
                      <a:gd name="T2" fmla="*/ 0 w 950"/>
                      <a:gd name="T3" fmla="*/ 0 h 1146"/>
                      <a:gd name="T4" fmla="*/ 0 w 950"/>
                      <a:gd name="T5" fmla="*/ 0 h 1146"/>
                      <a:gd name="T6" fmla="*/ 0 w 950"/>
                      <a:gd name="T7" fmla="*/ 0 h 1146"/>
                      <a:gd name="T8" fmla="*/ 0 w 950"/>
                      <a:gd name="T9" fmla="*/ 0 h 1146"/>
                      <a:gd name="T10" fmla="*/ 0 w 950"/>
                      <a:gd name="T11" fmla="*/ 0 h 1146"/>
                      <a:gd name="T12" fmla="*/ 0 w 950"/>
                      <a:gd name="T13" fmla="*/ 0 h 1146"/>
                      <a:gd name="T14" fmla="*/ 0 w 950"/>
                      <a:gd name="T15" fmla="*/ 0 h 1146"/>
                      <a:gd name="T16" fmla="*/ 0 w 950"/>
                      <a:gd name="T17" fmla="*/ 0 h 1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0"/>
                      <a:gd name="T28" fmla="*/ 0 h 1146"/>
                      <a:gd name="T29" fmla="*/ 950 w 950"/>
                      <a:gd name="T30" fmla="*/ 1146 h 1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0" h="1146">
                        <a:moveTo>
                          <a:pt x="158" y="0"/>
                        </a:moveTo>
                        <a:cubicBezTo>
                          <a:pt x="71" y="0"/>
                          <a:pt x="0" y="71"/>
                          <a:pt x="0" y="158"/>
                        </a:cubicBezTo>
                        <a:lnTo>
                          <a:pt x="0" y="988"/>
                        </a:lnTo>
                        <a:cubicBezTo>
                          <a:pt x="0" y="1075"/>
                          <a:pt x="71" y="1146"/>
                          <a:pt x="158" y="1146"/>
                        </a:cubicBezTo>
                        <a:lnTo>
                          <a:pt x="792" y="1146"/>
                        </a:lnTo>
                        <a:cubicBezTo>
                          <a:pt x="879" y="1146"/>
                          <a:pt x="950" y="1075"/>
                          <a:pt x="950" y="988"/>
                        </a:cubicBezTo>
                        <a:lnTo>
                          <a:pt x="950" y="158"/>
                        </a:lnTo>
                        <a:cubicBezTo>
                          <a:pt x="950" y="71"/>
                          <a:pt x="879" y="0"/>
                          <a:pt x="792" y="0"/>
                        </a:cubicBezTo>
                        <a:lnTo>
                          <a:pt x="158" y="0"/>
                        </a:lnTo>
                        <a:close/>
                      </a:path>
                    </a:pathLst>
                  </a:custGeom>
                  <a:solidFill>
                    <a:schemeClr val="bg1"/>
                  </a:solidFill>
                  <a:ln w="9525">
                    <a:solidFill>
                      <a:schemeClr val="bg1"/>
                    </a:solidFill>
                    <a:round/>
                    <a:headEnd/>
                    <a:tailEnd/>
                  </a:ln>
                </p:spPr>
                <p:txBody>
                  <a:bodyPr lIns="82124" tIns="41061" rIns="82124" bIns="41061" anchor="ctr"/>
                  <a:lstStyle/>
                  <a:p>
                    <a:pPr eaLnBrk="0" hangingPunct="0">
                      <a:lnSpc>
                        <a:spcPct val="90000"/>
                      </a:lnSpc>
                      <a:defRPr/>
                    </a:pPr>
                    <a:endParaRPr lang="en-US">
                      <a:solidFill>
                        <a:srgbClr val="435153"/>
                      </a:solidFill>
                      <a:latin typeface="Arial"/>
                      <a:cs typeface="+mn-cs"/>
                    </a:endParaRPr>
                  </a:p>
                </p:txBody>
              </p:sp>
              <p:sp>
                <p:nvSpPr>
                  <p:cNvPr id="105" name="Freeform 6"/>
                  <p:cNvSpPr>
                    <a:spLocks/>
                  </p:cNvSpPr>
                  <p:nvPr/>
                </p:nvSpPr>
                <p:spPr bwMode="auto">
                  <a:xfrm flipH="1">
                    <a:off x="10750189" y="5098230"/>
                    <a:ext cx="204560" cy="364268"/>
                  </a:xfrm>
                  <a:custGeom>
                    <a:avLst/>
                    <a:gdLst>
                      <a:gd name="T0" fmla="*/ 0 w 322"/>
                      <a:gd name="T1" fmla="*/ 0 h 573"/>
                      <a:gd name="T2" fmla="*/ 1 w 322"/>
                      <a:gd name="T3" fmla="*/ 1 h 573"/>
                      <a:gd name="T4" fmla="*/ 1 w 322"/>
                      <a:gd name="T5" fmla="*/ 1 h 573"/>
                      <a:gd name="T6" fmla="*/ 1 w 322"/>
                      <a:gd name="T7" fmla="*/ 0 h 573"/>
                      <a:gd name="T8" fmla="*/ 0 w 322"/>
                      <a:gd name="T9" fmla="*/ 0 h 573"/>
                      <a:gd name="T10" fmla="*/ 0 60000 65536"/>
                      <a:gd name="T11" fmla="*/ 0 60000 65536"/>
                      <a:gd name="T12" fmla="*/ 0 60000 65536"/>
                      <a:gd name="T13" fmla="*/ 0 60000 65536"/>
                      <a:gd name="T14" fmla="*/ 0 60000 65536"/>
                      <a:gd name="T15" fmla="*/ 0 w 322"/>
                      <a:gd name="T16" fmla="*/ 0 h 573"/>
                      <a:gd name="T17" fmla="*/ 322 w 322"/>
                      <a:gd name="T18" fmla="*/ 573 h 573"/>
                    </a:gdLst>
                    <a:ahLst/>
                    <a:cxnLst>
                      <a:cxn ang="T10">
                        <a:pos x="T0" y="T1"/>
                      </a:cxn>
                      <a:cxn ang="T11">
                        <a:pos x="T2" y="T3"/>
                      </a:cxn>
                      <a:cxn ang="T12">
                        <a:pos x="T4" y="T5"/>
                      </a:cxn>
                      <a:cxn ang="T13">
                        <a:pos x="T6" y="T7"/>
                      </a:cxn>
                      <a:cxn ang="T14">
                        <a:pos x="T8" y="T9"/>
                      </a:cxn>
                    </a:cxnLst>
                    <a:rect l="T15" t="T16" r="T17" b="T18"/>
                    <a:pathLst>
                      <a:path w="322" h="573">
                        <a:moveTo>
                          <a:pt x="0" y="0"/>
                        </a:moveTo>
                        <a:lnTo>
                          <a:pt x="81" y="573"/>
                        </a:lnTo>
                        <a:lnTo>
                          <a:pt x="242" y="573"/>
                        </a:lnTo>
                        <a:lnTo>
                          <a:pt x="322" y="0"/>
                        </a:lnTo>
                        <a:lnTo>
                          <a:pt x="0" y="0"/>
                        </a:lnTo>
                        <a:close/>
                      </a:path>
                    </a:pathLst>
                  </a:custGeom>
                  <a:solidFill>
                    <a:schemeClr val="bg1"/>
                  </a:solidFill>
                  <a:ln w="9525">
                    <a:solidFill>
                      <a:schemeClr val="bg1"/>
                    </a:solidFill>
                    <a:round/>
                    <a:headEnd/>
                    <a:tailEnd/>
                  </a:ln>
                </p:spPr>
                <p:txBody>
                  <a:bodyPr wrap="none" lIns="82124" tIns="41061" rIns="82124" bIns="41061" anchor="ctr"/>
                  <a:lstStyle/>
                  <a:p>
                    <a:pPr eaLnBrk="0" hangingPunct="0">
                      <a:lnSpc>
                        <a:spcPct val="90000"/>
                      </a:lnSpc>
                      <a:defRPr/>
                    </a:pPr>
                    <a:endParaRPr lang="en-US">
                      <a:solidFill>
                        <a:srgbClr val="435153"/>
                      </a:solidFill>
                      <a:latin typeface="Arial"/>
                      <a:cs typeface="+mn-cs"/>
                    </a:endParaRPr>
                  </a:p>
                </p:txBody>
              </p:sp>
            </p:grpSp>
          </p:grpSp>
        </p:grpSp>
        <p:sp>
          <p:nvSpPr>
            <p:cNvPr id="94" name="TextBox 93"/>
            <p:cNvSpPr txBox="1"/>
            <p:nvPr/>
          </p:nvSpPr>
          <p:spPr>
            <a:xfrm>
              <a:off x="1706880" y="5624424"/>
              <a:ext cx="6492240" cy="600164"/>
            </a:xfrm>
            <a:prstGeom prst="rect">
              <a:avLst/>
            </a:prstGeom>
            <a:noFill/>
          </p:spPr>
          <p:txBody>
            <a:bodyPr wrap="square" rtlCol="0">
              <a:spAutoFit/>
            </a:bodyPr>
            <a:lstStyle/>
            <a:p>
              <a:r>
                <a:rPr lang="en-US" dirty="0" smtClean="0">
                  <a:solidFill>
                    <a:srgbClr val="435153"/>
                  </a:solidFill>
                </a:rPr>
                <a:t>Validated Designs and Reference Architectures</a:t>
              </a:r>
              <a:br>
                <a:rPr lang="en-US" dirty="0" smtClean="0">
                  <a:solidFill>
                    <a:srgbClr val="435153"/>
                  </a:solidFill>
                </a:rPr>
              </a:br>
              <a:r>
                <a:rPr lang="en-US" sz="1500" dirty="0" smtClean="0">
                  <a:solidFill>
                    <a:srgbClr val="435153"/>
                  </a:solidFill>
                </a:rPr>
                <a:t>End-to-end reference architectures reduce risk for optimized stack</a:t>
              </a:r>
              <a:endParaRPr lang="en-US" sz="1500" dirty="0">
                <a:solidFill>
                  <a:srgbClr val="435153"/>
                </a:solidFill>
              </a:endParaRPr>
            </a:p>
          </p:txBody>
        </p:sp>
      </p:grpSp>
      <p:grpSp>
        <p:nvGrpSpPr>
          <p:cNvPr id="14" name="Group 158"/>
          <p:cNvGrpSpPr/>
          <p:nvPr/>
        </p:nvGrpSpPr>
        <p:grpSpPr>
          <a:xfrm>
            <a:off x="715536" y="4564316"/>
            <a:ext cx="7773143" cy="762991"/>
            <a:chOff x="715536" y="4644325"/>
            <a:chExt cx="7773143" cy="762991"/>
          </a:xfrm>
        </p:grpSpPr>
        <p:grpSp>
          <p:nvGrpSpPr>
            <p:cNvPr id="15" name="Group 125"/>
            <p:cNvGrpSpPr/>
            <p:nvPr/>
          </p:nvGrpSpPr>
          <p:grpSpPr>
            <a:xfrm>
              <a:off x="715536" y="4644890"/>
              <a:ext cx="7773143" cy="762426"/>
              <a:chOff x="715536" y="4644890"/>
              <a:chExt cx="7773143" cy="762426"/>
            </a:xfrm>
          </p:grpSpPr>
          <p:grpSp>
            <p:nvGrpSpPr>
              <p:cNvPr id="25" name="Group 86"/>
              <p:cNvGrpSpPr/>
              <p:nvPr/>
            </p:nvGrpSpPr>
            <p:grpSpPr>
              <a:xfrm>
                <a:off x="715536" y="4644890"/>
                <a:ext cx="7773143" cy="762426"/>
                <a:chOff x="715536" y="1115414"/>
                <a:chExt cx="7773143" cy="762426"/>
              </a:xfrm>
            </p:grpSpPr>
            <p:sp>
              <p:nvSpPr>
                <p:cNvPr id="88" name="Rectangle 87"/>
                <p:cNvSpPr/>
                <p:nvPr/>
              </p:nvSpPr>
              <p:spPr>
                <a:xfrm rot="5400000">
                  <a:off x="4425082" y="-2200994"/>
                  <a:ext cx="718013" cy="7409180"/>
                </a:xfrm>
                <a:prstGeom prst="rect">
                  <a:avLst/>
                </a:prstGeom>
                <a:gradFill>
                  <a:gsLst>
                    <a:gs pos="100000">
                      <a:schemeClr val="bg1">
                        <a:lumMod val="65000"/>
                        <a:alpha val="0"/>
                      </a:schemeClr>
                    </a:gs>
                    <a:gs pos="0">
                      <a:schemeClr val="bg1">
                        <a:lumMod val="8500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89" name="Oval 88"/>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sp>
            <p:nvSpPr>
              <p:cNvPr id="93" name="TextBox 92"/>
              <p:cNvSpPr txBox="1"/>
              <p:nvPr/>
            </p:nvSpPr>
            <p:spPr>
              <a:xfrm>
                <a:off x="1706880" y="4739169"/>
                <a:ext cx="6492240" cy="600164"/>
              </a:xfrm>
              <a:prstGeom prst="rect">
                <a:avLst/>
              </a:prstGeom>
              <a:noFill/>
            </p:spPr>
            <p:txBody>
              <a:bodyPr wrap="square" rtlCol="0">
                <a:spAutoFit/>
              </a:bodyPr>
              <a:lstStyle/>
              <a:p>
                <a:r>
                  <a:rPr lang="en-US" dirty="0" smtClean="0">
                    <a:solidFill>
                      <a:srgbClr val="435153"/>
                    </a:solidFill>
                  </a:rPr>
                  <a:t>Flexibility and Bandwidth for Converged Multiple Networks</a:t>
                </a:r>
                <a:br>
                  <a:rPr lang="en-US" dirty="0" smtClean="0">
                    <a:solidFill>
                      <a:srgbClr val="435153"/>
                    </a:solidFill>
                  </a:rPr>
                </a:br>
                <a:r>
                  <a:rPr lang="en-US" sz="1500" dirty="0" smtClean="0">
                    <a:solidFill>
                      <a:srgbClr val="435153"/>
                    </a:solidFill>
                  </a:rPr>
                  <a:t>Unified ports and 80G burst b/w allow for convergence with performance</a:t>
                </a:r>
                <a:endParaRPr lang="en-US" sz="1500" dirty="0">
                  <a:solidFill>
                    <a:srgbClr val="435153"/>
                  </a:solidFill>
                </a:endParaRPr>
              </a:p>
            </p:txBody>
          </p:sp>
        </p:grpSp>
        <p:grpSp>
          <p:nvGrpSpPr>
            <p:cNvPr id="26" name="Group 149"/>
            <p:cNvGrpSpPr/>
            <p:nvPr/>
          </p:nvGrpSpPr>
          <p:grpSpPr>
            <a:xfrm>
              <a:off x="791901" y="4849645"/>
              <a:ext cx="611555" cy="357876"/>
              <a:chOff x="791901" y="4849645"/>
              <a:chExt cx="611555" cy="357876"/>
            </a:xfrm>
            <a:effectLst>
              <a:outerShdw blurRad="63500" sx="102000" sy="102000" algn="ctr" rotWithShape="0">
                <a:prstClr val="black">
                  <a:alpha val="40000"/>
                </a:prstClr>
              </a:outerShdw>
            </a:effectLst>
          </p:grpSpPr>
          <p:sp>
            <p:nvSpPr>
              <p:cNvPr id="132" name="Freeform 6"/>
              <p:cNvSpPr>
                <a:spLocks/>
              </p:cNvSpPr>
              <p:nvPr/>
            </p:nvSpPr>
            <p:spPr bwMode="auto">
              <a:xfrm>
                <a:off x="791901" y="4849645"/>
                <a:ext cx="611555" cy="357876"/>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435153"/>
                  </a:solidFill>
                </a:endParaRPr>
              </a:p>
            </p:txBody>
          </p:sp>
          <p:sp>
            <p:nvSpPr>
              <p:cNvPr id="136" name="Freeform 7"/>
              <p:cNvSpPr>
                <a:spLocks noEditPoints="1"/>
              </p:cNvSpPr>
              <p:nvPr/>
            </p:nvSpPr>
            <p:spPr bwMode="auto">
              <a:xfrm>
                <a:off x="1058403" y="4940176"/>
                <a:ext cx="98804" cy="22668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435153"/>
                    </a:solidFill>
                  </a:rPr>
                  <a:t> </a:t>
                </a:r>
              </a:p>
            </p:txBody>
          </p:sp>
        </p:grpSp>
        <p:cxnSp>
          <p:nvCxnSpPr>
            <p:cNvPr id="142" name="Straight Connector 141"/>
            <p:cNvCxnSpPr/>
            <p:nvPr/>
          </p:nvCxnSpPr>
          <p:spPr>
            <a:xfrm rot="10800000">
              <a:off x="1212058" y="5091122"/>
              <a:ext cx="209143" cy="131704"/>
            </a:xfrm>
            <a:prstGeom prst="line">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10800000" flipH="1">
              <a:off x="764059" y="5092754"/>
              <a:ext cx="214917" cy="135341"/>
            </a:xfrm>
            <a:prstGeom prst="line">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966061" y="4783810"/>
              <a:ext cx="278970" cy="0"/>
            </a:xfrm>
            <a:prstGeom prst="line">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27" name="Group 157"/>
          <p:cNvGrpSpPr/>
          <p:nvPr/>
        </p:nvGrpSpPr>
        <p:grpSpPr>
          <a:xfrm>
            <a:off x="715536" y="3721684"/>
            <a:ext cx="7773143" cy="762426"/>
            <a:chOff x="715536" y="3762521"/>
            <a:chExt cx="7773143" cy="762426"/>
          </a:xfrm>
        </p:grpSpPr>
        <p:grpSp>
          <p:nvGrpSpPr>
            <p:cNvPr id="28" name="Group 126"/>
            <p:cNvGrpSpPr/>
            <p:nvPr/>
          </p:nvGrpSpPr>
          <p:grpSpPr>
            <a:xfrm>
              <a:off x="715536" y="3762521"/>
              <a:ext cx="7773143" cy="762426"/>
              <a:chOff x="715536" y="3762521"/>
              <a:chExt cx="7773143" cy="762426"/>
            </a:xfrm>
          </p:grpSpPr>
          <p:grpSp>
            <p:nvGrpSpPr>
              <p:cNvPr id="29" name="Group 83"/>
              <p:cNvGrpSpPr/>
              <p:nvPr/>
            </p:nvGrpSpPr>
            <p:grpSpPr>
              <a:xfrm>
                <a:off x="715536" y="3762521"/>
                <a:ext cx="7773143" cy="762426"/>
                <a:chOff x="715536" y="1115414"/>
                <a:chExt cx="7773143" cy="762426"/>
              </a:xfrm>
            </p:grpSpPr>
            <p:sp>
              <p:nvSpPr>
                <p:cNvPr id="85" name="Rectangle 84"/>
                <p:cNvSpPr/>
                <p:nvPr/>
              </p:nvSpPr>
              <p:spPr>
                <a:xfrm rot="5400000">
                  <a:off x="4425082" y="-2200994"/>
                  <a:ext cx="718013" cy="7409180"/>
                </a:xfrm>
                <a:prstGeom prst="rect">
                  <a:avLst/>
                </a:prstGeom>
                <a:gradFill>
                  <a:gsLst>
                    <a:gs pos="100000">
                      <a:schemeClr val="bg1">
                        <a:lumMod val="65000"/>
                        <a:alpha val="0"/>
                      </a:schemeClr>
                    </a:gs>
                    <a:gs pos="0">
                      <a:schemeClr val="bg1">
                        <a:lumMod val="8500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86" name="Oval 85"/>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sp>
            <p:nvSpPr>
              <p:cNvPr id="98" name="TextBox 97"/>
              <p:cNvSpPr txBox="1"/>
              <p:nvPr/>
            </p:nvSpPr>
            <p:spPr>
              <a:xfrm>
                <a:off x="1706880" y="3853914"/>
                <a:ext cx="6492240" cy="600164"/>
              </a:xfrm>
              <a:prstGeom prst="rect">
                <a:avLst/>
              </a:prstGeom>
              <a:noFill/>
            </p:spPr>
            <p:txBody>
              <a:bodyPr wrap="square" rtlCol="0">
                <a:spAutoFit/>
              </a:bodyPr>
              <a:lstStyle/>
              <a:p>
                <a:r>
                  <a:rPr lang="en-US" dirty="0" smtClean="0">
                    <a:solidFill>
                      <a:srgbClr val="435153"/>
                    </a:solidFill>
                  </a:rPr>
                  <a:t>Prioritization of Desktop Pools</a:t>
                </a:r>
                <a:br>
                  <a:rPr lang="en-US" dirty="0" smtClean="0">
                    <a:solidFill>
                      <a:srgbClr val="435153"/>
                    </a:solidFill>
                  </a:rPr>
                </a:br>
                <a:r>
                  <a:rPr lang="en-US" sz="1500" dirty="0" err="1" smtClean="0">
                    <a:solidFill>
                      <a:srgbClr val="435153"/>
                    </a:solidFill>
                  </a:rPr>
                  <a:t>QoS</a:t>
                </a:r>
                <a:r>
                  <a:rPr lang="en-US" sz="1500" dirty="0" smtClean="0">
                    <a:solidFill>
                      <a:srgbClr val="435153"/>
                    </a:solidFill>
                  </a:rPr>
                  <a:t> and bandwidth controls deliver prioritization to desktop pools</a:t>
                </a:r>
                <a:endParaRPr lang="en-US" sz="1500" dirty="0">
                  <a:solidFill>
                    <a:srgbClr val="435153"/>
                  </a:solidFill>
                </a:endParaRPr>
              </a:p>
            </p:txBody>
          </p:sp>
        </p:grpSp>
        <p:cxnSp>
          <p:nvCxnSpPr>
            <p:cNvPr id="152" name="Straight Connector 151"/>
            <p:cNvCxnSpPr/>
            <p:nvPr/>
          </p:nvCxnSpPr>
          <p:spPr>
            <a:xfrm rot="5400000" flipH="1" flipV="1">
              <a:off x="882988" y="3937599"/>
              <a:ext cx="425061" cy="412673"/>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4" name="Isosceles Triangle 153"/>
            <p:cNvSpPr/>
            <p:nvPr/>
          </p:nvSpPr>
          <p:spPr>
            <a:xfrm rot="16200000">
              <a:off x="817084" y="4003358"/>
              <a:ext cx="144444" cy="124521"/>
            </a:xfrm>
            <a:prstGeom prst="triangle">
              <a:avLst/>
            </a:prstGeom>
            <a:solidFill>
              <a:schemeClr val="bg1"/>
            </a:solidFill>
            <a:ln w="1270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smtClean="0">
                <a:solidFill>
                  <a:srgbClr val="435153"/>
                </a:solidFill>
              </a:endParaRPr>
            </a:p>
          </p:txBody>
        </p:sp>
        <p:sp>
          <p:nvSpPr>
            <p:cNvPr id="155" name="Isosceles Triangle 154"/>
            <p:cNvSpPr/>
            <p:nvPr/>
          </p:nvSpPr>
          <p:spPr>
            <a:xfrm rot="5400000">
              <a:off x="1214225" y="4210147"/>
              <a:ext cx="144444" cy="124521"/>
            </a:xfrm>
            <a:prstGeom prst="triangle">
              <a:avLst/>
            </a:prstGeom>
            <a:solidFill>
              <a:schemeClr val="bg1"/>
            </a:solidFill>
            <a:ln w="12700">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smtClean="0">
                <a:solidFill>
                  <a:srgbClr val="435153"/>
                </a:solidFill>
              </a:endParaRPr>
            </a:p>
          </p:txBody>
        </p:sp>
      </p:grpSp>
      <p:grpSp>
        <p:nvGrpSpPr>
          <p:cNvPr id="30" name="Group 175"/>
          <p:cNvGrpSpPr/>
          <p:nvPr/>
        </p:nvGrpSpPr>
        <p:grpSpPr>
          <a:xfrm>
            <a:off x="715536" y="2036420"/>
            <a:ext cx="7773143" cy="762426"/>
            <a:chOff x="715536" y="1997783"/>
            <a:chExt cx="7773143" cy="762426"/>
          </a:xfrm>
        </p:grpSpPr>
        <p:grpSp>
          <p:nvGrpSpPr>
            <p:cNvPr id="31" name="Group 128"/>
            <p:cNvGrpSpPr/>
            <p:nvPr/>
          </p:nvGrpSpPr>
          <p:grpSpPr>
            <a:xfrm>
              <a:off x="715536" y="1997783"/>
              <a:ext cx="7773143" cy="762426"/>
              <a:chOff x="715536" y="1997783"/>
              <a:chExt cx="7773143" cy="762426"/>
            </a:xfrm>
          </p:grpSpPr>
          <p:grpSp>
            <p:nvGrpSpPr>
              <p:cNvPr id="32" name="Group 80"/>
              <p:cNvGrpSpPr/>
              <p:nvPr/>
            </p:nvGrpSpPr>
            <p:grpSpPr>
              <a:xfrm>
                <a:off x="715536" y="1997783"/>
                <a:ext cx="7773143" cy="762426"/>
                <a:chOff x="715536" y="1115414"/>
                <a:chExt cx="7773143" cy="762426"/>
              </a:xfrm>
            </p:grpSpPr>
            <p:sp>
              <p:nvSpPr>
                <p:cNvPr id="82" name="Rectangle 81"/>
                <p:cNvSpPr/>
                <p:nvPr/>
              </p:nvSpPr>
              <p:spPr>
                <a:xfrm rot="5400000">
                  <a:off x="4425082" y="-2200994"/>
                  <a:ext cx="718013" cy="7409180"/>
                </a:xfrm>
                <a:prstGeom prst="rect">
                  <a:avLst/>
                </a:prstGeom>
                <a:gradFill>
                  <a:gsLst>
                    <a:gs pos="100000">
                      <a:schemeClr val="bg1">
                        <a:lumMod val="65000"/>
                        <a:alpha val="0"/>
                      </a:schemeClr>
                    </a:gs>
                    <a:gs pos="0">
                      <a:schemeClr val="bg1">
                        <a:lumMod val="8500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83" name="Oval 82"/>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sp>
            <p:nvSpPr>
              <p:cNvPr id="96" name="TextBox 95"/>
              <p:cNvSpPr txBox="1"/>
              <p:nvPr/>
            </p:nvSpPr>
            <p:spPr>
              <a:xfrm>
                <a:off x="1706880" y="2083404"/>
                <a:ext cx="6492240" cy="600164"/>
              </a:xfrm>
              <a:prstGeom prst="rect">
                <a:avLst/>
              </a:prstGeom>
              <a:noFill/>
            </p:spPr>
            <p:txBody>
              <a:bodyPr wrap="square" rtlCol="0">
                <a:spAutoFit/>
              </a:bodyPr>
              <a:lstStyle/>
              <a:p>
                <a:r>
                  <a:rPr lang="en-US" dirty="0" smtClean="0">
                    <a:solidFill>
                      <a:srgbClr val="435153"/>
                    </a:solidFill>
                  </a:rPr>
                  <a:t>Rapid Provisioning of Desktops</a:t>
                </a:r>
                <a:br>
                  <a:rPr lang="en-US" dirty="0" smtClean="0">
                    <a:solidFill>
                      <a:srgbClr val="435153"/>
                    </a:solidFill>
                  </a:rPr>
                </a:br>
                <a:r>
                  <a:rPr lang="en-US" sz="1500" dirty="0" smtClean="0">
                    <a:solidFill>
                      <a:srgbClr val="435153"/>
                    </a:solidFill>
                  </a:rPr>
                  <a:t>Service profile templates for rapid provisioning of desktop pools</a:t>
                </a:r>
                <a:endParaRPr lang="en-US" sz="1500" dirty="0">
                  <a:solidFill>
                    <a:srgbClr val="435153"/>
                  </a:solidFill>
                </a:endParaRPr>
              </a:p>
            </p:txBody>
          </p:sp>
        </p:grpSp>
        <p:grpSp>
          <p:nvGrpSpPr>
            <p:cNvPr id="33" name="Group 428"/>
            <p:cNvGrpSpPr>
              <a:grpSpLocks/>
            </p:cNvGrpSpPr>
            <p:nvPr/>
          </p:nvGrpSpPr>
          <p:grpSpPr bwMode="auto">
            <a:xfrm>
              <a:off x="880016" y="2129986"/>
              <a:ext cx="419100" cy="501650"/>
              <a:chOff x="3237" y="2054"/>
              <a:chExt cx="264" cy="316"/>
            </a:xfrm>
            <a:solidFill>
              <a:schemeClr val="bg1"/>
            </a:solidFill>
            <a:effectLst>
              <a:outerShdw blurRad="63500" sx="102000" sy="102000" algn="ctr" rotWithShape="0">
                <a:prstClr val="black">
                  <a:alpha val="40000"/>
                </a:prstClr>
              </a:outerShdw>
            </a:effectLst>
          </p:grpSpPr>
          <p:sp>
            <p:nvSpPr>
              <p:cNvPr id="16" name="Freeform 7"/>
              <p:cNvSpPr>
                <a:spLocks noEditPoints="1"/>
              </p:cNvSpPr>
              <p:nvPr/>
            </p:nvSpPr>
            <p:spPr bwMode="auto">
              <a:xfrm>
                <a:off x="3448" y="2054"/>
                <a:ext cx="53" cy="119"/>
              </a:xfrm>
              <a:custGeom>
                <a:avLst/>
                <a:gdLst>
                  <a:gd name="T0" fmla="*/ 153 w 167"/>
                  <a:gd name="T1" fmla="*/ 0 h 384"/>
                  <a:gd name="T2" fmla="*/ 14 w 167"/>
                  <a:gd name="T3" fmla="*/ 0 h 384"/>
                  <a:gd name="T4" fmla="*/ 0 w 167"/>
                  <a:gd name="T5" fmla="*/ 14 h 384"/>
                  <a:gd name="T6" fmla="*/ 0 w 167"/>
                  <a:gd name="T7" fmla="*/ 370 h 384"/>
                  <a:gd name="T8" fmla="*/ 14 w 167"/>
                  <a:gd name="T9" fmla="*/ 384 h 384"/>
                  <a:gd name="T10" fmla="*/ 153 w 167"/>
                  <a:gd name="T11" fmla="*/ 384 h 384"/>
                  <a:gd name="T12" fmla="*/ 167 w 167"/>
                  <a:gd name="T13" fmla="*/ 370 h 384"/>
                  <a:gd name="T14" fmla="*/ 167 w 167"/>
                  <a:gd name="T15" fmla="*/ 14 h 384"/>
                  <a:gd name="T16" fmla="*/ 153 w 167"/>
                  <a:gd name="T17" fmla="*/ 0 h 384"/>
                  <a:gd name="T18" fmla="*/ 135 w 167"/>
                  <a:gd name="T19" fmla="*/ 340 h 384"/>
                  <a:gd name="T20" fmla="*/ 121 w 167"/>
                  <a:gd name="T21" fmla="*/ 354 h 384"/>
                  <a:gd name="T22" fmla="*/ 42 w 167"/>
                  <a:gd name="T23" fmla="*/ 354 h 384"/>
                  <a:gd name="T24" fmla="*/ 28 w 167"/>
                  <a:gd name="T25" fmla="*/ 340 h 384"/>
                  <a:gd name="T26" fmla="*/ 28 w 167"/>
                  <a:gd name="T27" fmla="*/ 245 h 384"/>
                  <a:gd name="T28" fmla="*/ 42 w 167"/>
                  <a:gd name="T29" fmla="*/ 231 h 384"/>
                  <a:gd name="T30" fmla="*/ 121 w 167"/>
                  <a:gd name="T31" fmla="*/ 231 h 384"/>
                  <a:gd name="T32" fmla="*/ 135 w 167"/>
                  <a:gd name="T33" fmla="*/ 245 h 384"/>
                  <a:gd name="T34" fmla="*/ 135 w 167"/>
                  <a:gd name="T35" fmla="*/ 340 h 384"/>
                  <a:gd name="T36" fmla="*/ 121 w 167"/>
                  <a:gd name="T37" fmla="*/ 215 h 384"/>
                  <a:gd name="T38" fmla="*/ 42 w 167"/>
                  <a:gd name="T39" fmla="*/ 215 h 384"/>
                  <a:gd name="T40" fmla="*/ 28 w 167"/>
                  <a:gd name="T41" fmla="*/ 202 h 384"/>
                  <a:gd name="T42" fmla="*/ 42 w 167"/>
                  <a:gd name="T43" fmla="*/ 188 h 384"/>
                  <a:gd name="T44" fmla="*/ 121 w 167"/>
                  <a:gd name="T45" fmla="*/ 188 h 384"/>
                  <a:gd name="T46" fmla="*/ 135 w 167"/>
                  <a:gd name="T47" fmla="*/ 202 h 384"/>
                  <a:gd name="T48" fmla="*/ 121 w 167"/>
                  <a:gd name="T49" fmla="*/ 215 h 384"/>
                  <a:gd name="T50" fmla="*/ 121 w 167"/>
                  <a:gd name="T51" fmla="*/ 175 h 384"/>
                  <a:gd name="T52" fmla="*/ 42 w 167"/>
                  <a:gd name="T53" fmla="*/ 175 h 384"/>
                  <a:gd name="T54" fmla="*/ 28 w 167"/>
                  <a:gd name="T55" fmla="*/ 162 h 384"/>
                  <a:gd name="T56" fmla="*/ 42 w 167"/>
                  <a:gd name="T57" fmla="*/ 148 h 384"/>
                  <a:gd name="T58" fmla="*/ 121 w 167"/>
                  <a:gd name="T59" fmla="*/ 148 h 384"/>
                  <a:gd name="T60" fmla="*/ 135 w 167"/>
                  <a:gd name="T61" fmla="*/ 162 h 384"/>
                  <a:gd name="T62" fmla="*/ 121 w 167"/>
                  <a:gd name="T63" fmla="*/ 175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384"/>
                  <a:gd name="T98" fmla="*/ 167 w 167"/>
                  <a:gd name="T99" fmla="*/ 384 h 3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w="25400">
                <a:noFill/>
                <a:miter lim="800000"/>
                <a:headEnd/>
                <a:tailEnd/>
              </a:ln>
              <a:effectLst/>
            </p:spPr>
            <p:txBody>
              <a:bodyPr anchor="ctr"/>
              <a:lstStyle/>
              <a:p>
                <a:pPr algn="ctr">
                  <a:buClr>
                    <a:srgbClr val="FFFFFF"/>
                  </a:buClr>
                  <a:buFont typeface="Arial" pitchFamily="34" charset="0"/>
                  <a:buNone/>
                  <a:defRPr/>
                </a:pPr>
                <a:r>
                  <a:rPr lang="en-US">
                    <a:solidFill>
                      <a:srgbClr val="435153"/>
                    </a:solidFill>
                    <a:cs typeface="Arial" pitchFamily="34" charset="0"/>
                    <a:sym typeface="Arial" pitchFamily="34" charset="0"/>
                  </a:rPr>
                  <a:t> </a:t>
                </a:r>
              </a:p>
            </p:txBody>
          </p:sp>
          <p:sp>
            <p:nvSpPr>
              <p:cNvPr id="17" name="Freeform 7"/>
              <p:cNvSpPr>
                <a:spLocks noEditPoints="1"/>
              </p:cNvSpPr>
              <p:nvPr/>
            </p:nvSpPr>
            <p:spPr bwMode="auto">
              <a:xfrm>
                <a:off x="3237" y="2252"/>
                <a:ext cx="53" cy="118"/>
              </a:xfrm>
              <a:custGeom>
                <a:avLst/>
                <a:gdLst>
                  <a:gd name="T0" fmla="*/ 153 w 167"/>
                  <a:gd name="T1" fmla="*/ 0 h 384"/>
                  <a:gd name="T2" fmla="*/ 14 w 167"/>
                  <a:gd name="T3" fmla="*/ 0 h 384"/>
                  <a:gd name="T4" fmla="*/ 0 w 167"/>
                  <a:gd name="T5" fmla="*/ 14 h 384"/>
                  <a:gd name="T6" fmla="*/ 0 w 167"/>
                  <a:gd name="T7" fmla="*/ 370 h 384"/>
                  <a:gd name="T8" fmla="*/ 14 w 167"/>
                  <a:gd name="T9" fmla="*/ 384 h 384"/>
                  <a:gd name="T10" fmla="*/ 153 w 167"/>
                  <a:gd name="T11" fmla="*/ 384 h 384"/>
                  <a:gd name="T12" fmla="*/ 167 w 167"/>
                  <a:gd name="T13" fmla="*/ 370 h 384"/>
                  <a:gd name="T14" fmla="*/ 167 w 167"/>
                  <a:gd name="T15" fmla="*/ 14 h 384"/>
                  <a:gd name="T16" fmla="*/ 153 w 167"/>
                  <a:gd name="T17" fmla="*/ 0 h 384"/>
                  <a:gd name="T18" fmla="*/ 135 w 167"/>
                  <a:gd name="T19" fmla="*/ 340 h 384"/>
                  <a:gd name="T20" fmla="*/ 121 w 167"/>
                  <a:gd name="T21" fmla="*/ 354 h 384"/>
                  <a:gd name="T22" fmla="*/ 42 w 167"/>
                  <a:gd name="T23" fmla="*/ 354 h 384"/>
                  <a:gd name="T24" fmla="*/ 28 w 167"/>
                  <a:gd name="T25" fmla="*/ 340 h 384"/>
                  <a:gd name="T26" fmla="*/ 28 w 167"/>
                  <a:gd name="T27" fmla="*/ 245 h 384"/>
                  <a:gd name="T28" fmla="*/ 42 w 167"/>
                  <a:gd name="T29" fmla="*/ 231 h 384"/>
                  <a:gd name="T30" fmla="*/ 121 w 167"/>
                  <a:gd name="T31" fmla="*/ 231 h 384"/>
                  <a:gd name="T32" fmla="*/ 135 w 167"/>
                  <a:gd name="T33" fmla="*/ 245 h 384"/>
                  <a:gd name="T34" fmla="*/ 135 w 167"/>
                  <a:gd name="T35" fmla="*/ 340 h 384"/>
                  <a:gd name="T36" fmla="*/ 121 w 167"/>
                  <a:gd name="T37" fmla="*/ 215 h 384"/>
                  <a:gd name="T38" fmla="*/ 42 w 167"/>
                  <a:gd name="T39" fmla="*/ 215 h 384"/>
                  <a:gd name="T40" fmla="*/ 28 w 167"/>
                  <a:gd name="T41" fmla="*/ 202 h 384"/>
                  <a:gd name="T42" fmla="*/ 42 w 167"/>
                  <a:gd name="T43" fmla="*/ 188 h 384"/>
                  <a:gd name="T44" fmla="*/ 121 w 167"/>
                  <a:gd name="T45" fmla="*/ 188 h 384"/>
                  <a:gd name="T46" fmla="*/ 135 w 167"/>
                  <a:gd name="T47" fmla="*/ 202 h 384"/>
                  <a:gd name="T48" fmla="*/ 121 w 167"/>
                  <a:gd name="T49" fmla="*/ 215 h 384"/>
                  <a:gd name="T50" fmla="*/ 121 w 167"/>
                  <a:gd name="T51" fmla="*/ 175 h 384"/>
                  <a:gd name="T52" fmla="*/ 42 w 167"/>
                  <a:gd name="T53" fmla="*/ 175 h 384"/>
                  <a:gd name="T54" fmla="*/ 28 w 167"/>
                  <a:gd name="T55" fmla="*/ 162 h 384"/>
                  <a:gd name="T56" fmla="*/ 42 w 167"/>
                  <a:gd name="T57" fmla="*/ 148 h 384"/>
                  <a:gd name="T58" fmla="*/ 121 w 167"/>
                  <a:gd name="T59" fmla="*/ 148 h 384"/>
                  <a:gd name="T60" fmla="*/ 135 w 167"/>
                  <a:gd name="T61" fmla="*/ 162 h 384"/>
                  <a:gd name="T62" fmla="*/ 121 w 167"/>
                  <a:gd name="T63" fmla="*/ 175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384"/>
                  <a:gd name="T98" fmla="*/ 167 w 167"/>
                  <a:gd name="T99" fmla="*/ 384 h 3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w="25400">
                <a:noFill/>
                <a:miter lim="800000"/>
                <a:headEnd/>
                <a:tailEnd/>
              </a:ln>
              <a:effectLst/>
            </p:spPr>
            <p:txBody>
              <a:bodyPr anchor="ctr"/>
              <a:lstStyle/>
              <a:p>
                <a:pPr algn="ctr">
                  <a:buClr>
                    <a:srgbClr val="FFFFFF"/>
                  </a:buClr>
                  <a:buFont typeface="Arial" pitchFamily="34" charset="0"/>
                  <a:buNone/>
                  <a:defRPr/>
                </a:pPr>
                <a:r>
                  <a:rPr lang="en-US">
                    <a:solidFill>
                      <a:srgbClr val="435153"/>
                    </a:solidFill>
                    <a:cs typeface="Arial" pitchFamily="34" charset="0"/>
                    <a:sym typeface="Arial" pitchFamily="34" charset="0"/>
                  </a:rPr>
                  <a:t> </a:t>
                </a:r>
              </a:p>
            </p:txBody>
          </p:sp>
          <p:sp>
            <p:nvSpPr>
              <p:cNvPr id="18" name="Freeform 7"/>
              <p:cNvSpPr>
                <a:spLocks noEditPoints="1"/>
              </p:cNvSpPr>
              <p:nvPr/>
            </p:nvSpPr>
            <p:spPr bwMode="auto">
              <a:xfrm>
                <a:off x="3448" y="2252"/>
                <a:ext cx="53" cy="118"/>
              </a:xfrm>
              <a:custGeom>
                <a:avLst/>
                <a:gdLst>
                  <a:gd name="T0" fmla="*/ 153 w 167"/>
                  <a:gd name="T1" fmla="*/ 0 h 384"/>
                  <a:gd name="T2" fmla="*/ 14 w 167"/>
                  <a:gd name="T3" fmla="*/ 0 h 384"/>
                  <a:gd name="T4" fmla="*/ 0 w 167"/>
                  <a:gd name="T5" fmla="*/ 14 h 384"/>
                  <a:gd name="T6" fmla="*/ 0 w 167"/>
                  <a:gd name="T7" fmla="*/ 370 h 384"/>
                  <a:gd name="T8" fmla="*/ 14 w 167"/>
                  <a:gd name="T9" fmla="*/ 384 h 384"/>
                  <a:gd name="T10" fmla="*/ 153 w 167"/>
                  <a:gd name="T11" fmla="*/ 384 h 384"/>
                  <a:gd name="T12" fmla="*/ 167 w 167"/>
                  <a:gd name="T13" fmla="*/ 370 h 384"/>
                  <a:gd name="T14" fmla="*/ 167 w 167"/>
                  <a:gd name="T15" fmla="*/ 14 h 384"/>
                  <a:gd name="T16" fmla="*/ 153 w 167"/>
                  <a:gd name="T17" fmla="*/ 0 h 384"/>
                  <a:gd name="T18" fmla="*/ 135 w 167"/>
                  <a:gd name="T19" fmla="*/ 340 h 384"/>
                  <a:gd name="T20" fmla="*/ 121 w 167"/>
                  <a:gd name="T21" fmla="*/ 354 h 384"/>
                  <a:gd name="T22" fmla="*/ 42 w 167"/>
                  <a:gd name="T23" fmla="*/ 354 h 384"/>
                  <a:gd name="T24" fmla="*/ 28 w 167"/>
                  <a:gd name="T25" fmla="*/ 340 h 384"/>
                  <a:gd name="T26" fmla="*/ 28 w 167"/>
                  <a:gd name="T27" fmla="*/ 245 h 384"/>
                  <a:gd name="T28" fmla="*/ 42 w 167"/>
                  <a:gd name="T29" fmla="*/ 231 h 384"/>
                  <a:gd name="T30" fmla="*/ 121 w 167"/>
                  <a:gd name="T31" fmla="*/ 231 h 384"/>
                  <a:gd name="T32" fmla="*/ 135 w 167"/>
                  <a:gd name="T33" fmla="*/ 245 h 384"/>
                  <a:gd name="T34" fmla="*/ 135 w 167"/>
                  <a:gd name="T35" fmla="*/ 340 h 384"/>
                  <a:gd name="T36" fmla="*/ 121 w 167"/>
                  <a:gd name="T37" fmla="*/ 215 h 384"/>
                  <a:gd name="T38" fmla="*/ 42 w 167"/>
                  <a:gd name="T39" fmla="*/ 215 h 384"/>
                  <a:gd name="T40" fmla="*/ 28 w 167"/>
                  <a:gd name="T41" fmla="*/ 202 h 384"/>
                  <a:gd name="T42" fmla="*/ 42 w 167"/>
                  <a:gd name="T43" fmla="*/ 188 h 384"/>
                  <a:gd name="T44" fmla="*/ 121 w 167"/>
                  <a:gd name="T45" fmla="*/ 188 h 384"/>
                  <a:gd name="T46" fmla="*/ 135 w 167"/>
                  <a:gd name="T47" fmla="*/ 202 h 384"/>
                  <a:gd name="T48" fmla="*/ 121 w 167"/>
                  <a:gd name="T49" fmla="*/ 215 h 384"/>
                  <a:gd name="T50" fmla="*/ 121 w 167"/>
                  <a:gd name="T51" fmla="*/ 175 h 384"/>
                  <a:gd name="T52" fmla="*/ 42 w 167"/>
                  <a:gd name="T53" fmla="*/ 175 h 384"/>
                  <a:gd name="T54" fmla="*/ 28 w 167"/>
                  <a:gd name="T55" fmla="*/ 162 h 384"/>
                  <a:gd name="T56" fmla="*/ 42 w 167"/>
                  <a:gd name="T57" fmla="*/ 148 h 384"/>
                  <a:gd name="T58" fmla="*/ 121 w 167"/>
                  <a:gd name="T59" fmla="*/ 148 h 384"/>
                  <a:gd name="T60" fmla="*/ 135 w 167"/>
                  <a:gd name="T61" fmla="*/ 162 h 384"/>
                  <a:gd name="T62" fmla="*/ 121 w 167"/>
                  <a:gd name="T63" fmla="*/ 175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384"/>
                  <a:gd name="T98" fmla="*/ 167 w 167"/>
                  <a:gd name="T99" fmla="*/ 384 h 3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w="25400">
                <a:noFill/>
                <a:miter lim="800000"/>
                <a:headEnd/>
                <a:tailEnd/>
              </a:ln>
              <a:effectLst/>
            </p:spPr>
            <p:txBody>
              <a:bodyPr anchor="ctr"/>
              <a:lstStyle/>
              <a:p>
                <a:pPr algn="ctr">
                  <a:buClr>
                    <a:srgbClr val="FFFFFF"/>
                  </a:buClr>
                  <a:buFont typeface="Arial" pitchFamily="34" charset="0"/>
                  <a:buNone/>
                  <a:defRPr/>
                </a:pPr>
                <a:r>
                  <a:rPr lang="en-US">
                    <a:solidFill>
                      <a:srgbClr val="435153"/>
                    </a:solidFill>
                    <a:cs typeface="Arial" pitchFamily="34" charset="0"/>
                    <a:sym typeface="Arial" pitchFamily="34" charset="0"/>
                  </a:rPr>
                  <a:t> </a:t>
                </a:r>
              </a:p>
            </p:txBody>
          </p:sp>
          <p:sp>
            <p:nvSpPr>
              <p:cNvPr id="19" name="Freeform 7"/>
              <p:cNvSpPr>
                <a:spLocks noEditPoints="1"/>
              </p:cNvSpPr>
              <p:nvPr/>
            </p:nvSpPr>
            <p:spPr bwMode="auto">
              <a:xfrm>
                <a:off x="3237" y="2054"/>
                <a:ext cx="53" cy="119"/>
              </a:xfrm>
              <a:custGeom>
                <a:avLst/>
                <a:gdLst>
                  <a:gd name="T0" fmla="*/ 153 w 167"/>
                  <a:gd name="T1" fmla="*/ 0 h 384"/>
                  <a:gd name="T2" fmla="*/ 14 w 167"/>
                  <a:gd name="T3" fmla="*/ 0 h 384"/>
                  <a:gd name="T4" fmla="*/ 0 w 167"/>
                  <a:gd name="T5" fmla="*/ 14 h 384"/>
                  <a:gd name="T6" fmla="*/ 0 w 167"/>
                  <a:gd name="T7" fmla="*/ 370 h 384"/>
                  <a:gd name="T8" fmla="*/ 14 w 167"/>
                  <a:gd name="T9" fmla="*/ 384 h 384"/>
                  <a:gd name="T10" fmla="*/ 153 w 167"/>
                  <a:gd name="T11" fmla="*/ 384 h 384"/>
                  <a:gd name="T12" fmla="*/ 167 w 167"/>
                  <a:gd name="T13" fmla="*/ 370 h 384"/>
                  <a:gd name="T14" fmla="*/ 167 w 167"/>
                  <a:gd name="T15" fmla="*/ 14 h 384"/>
                  <a:gd name="T16" fmla="*/ 153 w 167"/>
                  <a:gd name="T17" fmla="*/ 0 h 384"/>
                  <a:gd name="T18" fmla="*/ 135 w 167"/>
                  <a:gd name="T19" fmla="*/ 340 h 384"/>
                  <a:gd name="T20" fmla="*/ 121 w 167"/>
                  <a:gd name="T21" fmla="*/ 354 h 384"/>
                  <a:gd name="T22" fmla="*/ 42 w 167"/>
                  <a:gd name="T23" fmla="*/ 354 h 384"/>
                  <a:gd name="T24" fmla="*/ 28 w 167"/>
                  <a:gd name="T25" fmla="*/ 340 h 384"/>
                  <a:gd name="T26" fmla="*/ 28 w 167"/>
                  <a:gd name="T27" fmla="*/ 245 h 384"/>
                  <a:gd name="T28" fmla="*/ 42 w 167"/>
                  <a:gd name="T29" fmla="*/ 231 h 384"/>
                  <a:gd name="T30" fmla="*/ 121 w 167"/>
                  <a:gd name="T31" fmla="*/ 231 h 384"/>
                  <a:gd name="T32" fmla="*/ 135 w 167"/>
                  <a:gd name="T33" fmla="*/ 245 h 384"/>
                  <a:gd name="T34" fmla="*/ 135 w 167"/>
                  <a:gd name="T35" fmla="*/ 340 h 384"/>
                  <a:gd name="T36" fmla="*/ 121 w 167"/>
                  <a:gd name="T37" fmla="*/ 215 h 384"/>
                  <a:gd name="T38" fmla="*/ 42 w 167"/>
                  <a:gd name="T39" fmla="*/ 215 h 384"/>
                  <a:gd name="T40" fmla="*/ 28 w 167"/>
                  <a:gd name="T41" fmla="*/ 202 h 384"/>
                  <a:gd name="T42" fmla="*/ 42 w 167"/>
                  <a:gd name="T43" fmla="*/ 188 h 384"/>
                  <a:gd name="T44" fmla="*/ 121 w 167"/>
                  <a:gd name="T45" fmla="*/ 188 h 384"/>
                  <a:gd name="T46" fmla="*/ 135 w 167"/>
                  <a:gd name="T47" fmla="*/ 202 h 384"/>
                  <a:gd name="T48" fmla="*/ 121 w 167"/>
                  <a:gd name="T49" fmla="*/ 215 h 384"/>
                  <a:gd name="T50" fmla="*/ 121 w 167"/>
                  <a:gd name="T51" fmla="*/ 175 h 384"/>
                  <a:gd name="T52" fmla="*/ 42 w 167"/>
                  <a:gd name="T53" fmla="*/ 175 h 384"/>
                  <a:gd name="T54" fmla="*/ 28 w 167"/>
                  <a:gd name="T55" fmla="*/ 162 h 384"/>
                  <a:gd name="T56" fmla="*/ 42 w 167"/>
                  <a:gd name="T57" fmla="*/ 148 h 384"/>
                  <a:gd name="T58" fmla="*/ 121 w 167"/>
                  <a:gd name="T59" fmla="*/ 148 h 384"/>
                  <a:gd name="T60" fmla="*/ 135 w 167"/>
                  <a:gd name="T61" fmla="*/ 162 h 384"/>
                  <a:gd name="T62" fmla="*/ 121 w 167"/>
                  <a:gd name="T63" fmla="*/ 175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384"/>
                  <a:gd name="T98" fmla="*/ 167 w 167"/>
                  <a:gd name="T99" fmla="*/ 384 h 3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w="25400">
                <a:noFill/>
                <a:miter lim="800000"/>
                <a:headEnd/>
                <a:tailEnd/>
              </a:ln>
              <a:effectLst/>
            </p:spPr>
            <p:txBody>
              <a:bodyPr anchor="ctr"/>
              <a:lstStyle/>
              <a:p>
                <a:pPr algn="ctr">
                  <a:buClr>
                    <a:srgbClr val="FFFFFF"/>
                  </a:buClr>
                  <a:buFont typeface="Arial" pitchFamily="34" charset="0"/>
                  <a:buNone/>
                  <a:defRPr/>
                </a:pPr>
                <a:r>
                  <a:rPr lang="en-US">
                    <a:solidFill>
                      <a:srgbClr val="435153"/>
                    </a:solidFill>
                    <a:cs typeface="Arial" pitchFamily="34" charset="0"/>
                    <a:sym typeface="Arial" pitchFamily="34" charset="0"/>
                  </a:rPr>
                  <a:t> </a:t>
                </a:r>
              </a:p>
            </p:txBody>
          </p:sp>
          <p:cxnSp>
            <p:nvCxnSpPr>
              <p:cNvPr id="20" name="Elbow Connector 109"/>
              <p:cNvCxnSpPr>
                <a:cxnSpLocks noChangeShapeType="1"/>
              </p:cNvCxnSpPr>
              <p:nvPr/>
            </p:nvCxnSpPr>
            <p:spPr bwMode="auto">
              <a:xfrm>
                <a:off x="3265" y="2173"/>
                <a:ext cx="56" cy="25"/>
              </a:xfrm>
              <a:prstGeom prst="bentConnector3">
                <a:avLst>
                  <a:gd name="adj1" fmla="val 0"/>
                </a:avLst>
              </a:prstGeom>
              <a:grpFill/>
              <a:ln w="12700">
                <a:solidFill>
                  <a:schemeClr val="bg1"/>
                </a:solidFill>
                <a:miter lim="800000"/>
                <a:headEnd/>
                <a:tailEnd/>
              </a:ln>
              <a:effectLst/>
            </p:spPr>
          </p:cxnSp>
          <p:cxnSp>
            <p:nvCxnSpPr>
              <p:cNvPr id="21" name="Elbow Connector 110"/>
              <p:cNvCxnSpPr>
                <a:cxnSpLocks noChangeShapeType="1"/>
              </p:cNvCxnSpPr>
              <p:nvPr/>
            </p:nvCxnSpPr>
            <p:spPr bwMode="auto">
              <a:xfrm flipV="1">
                <a:off x="3265" y="2227"/>
                <a:ext cx="56" cy="25"/>
              </a:xfrm>
              <a:prstGeom prst="bentConnector3">
                <a:avLst>
                  <a:gd name="adj1" fmla="val 0"/>
                </a:avLst>
              </a:prstGeom>
              <a:grpFill/>
              <a:ln w="12700">
                <a:solidFill>
                  <a:schemeClr val="bg1"/>
                </a:solidFill>
                <a:miter lim="800000"/>
                <a:headEnd/>
                <a:tailEnd/>
              </a:ln>
              <a:effectLst/>
            </p:spPr>
          </p:cxnSp>
          <p:cxnSp>
            <p:nvCxnSpPr>
              <p:cNvPr id="22" name="Elbow Connector 111"/>
              <p:cNvCxnSpPr>
                <a:cxnSpLocks noChangeShapeType="1"/>
              </p:cNvCxnSpPr>
              <p:nvPr/>
            </p:nvCxnSpPr>
            <p:spPr bwMode="auto">
              <a:xfrm flipH="1">
                <a:off x="3416" y="2173"/>
                <a:ext cx="57" cy="25"/>
              </a:xfrm>
              <a:prstGeom prst="bentConnector3">
                <a:avLst>
                  <a:gd name="adj1" fmla="val 0"/>
                </a:avLst>
              </a:prstGeom>
              <a:grpFill/>
              <a:ln w="12700">
                <a:solidFill>
                  <a:schemeClr val="bg1"/>
                </a:solidFill>
                <a:miter lim="800000"/>
                <a:headEnd/>
                <a:tailEnd/>
              </a:ln>
              <a:effectLst/>
            </p:spPr>
          </p:cxnSp>
          <p:cxnSp>
            <p:nvCxnSpPr>
              <p:cNvPr id="23" name="Elbow Connector 112"/>
              <p:cNvCxnSpPr>
                <a:cxnSpLocks noChangeShapeType="1"/>
              </p:cNvCxnSpPr>
              <p:nvPr/>
            </p:nvCxnSpPr>
            <p:spPr bwMode="auto">
              <a:xfrm flipH="1" flipV="1">
                <a:off x="3416" y="2227"/>
                <a:ext cx="57" cy="25"/>
              </a:xfrm>
              <a:prstGeom prst="bentConnector3">
                <a:avLst>
                  <a:gd name="adj1" fmla="val 0"/>
                </a:avLst>
              </a:prstGeom>
              <a:grpFill/>
              <a:ln w="12700">
                <a:solidFill>
                  <a:schemeClr val="bg1"/>
                </a:solidFill>
                <a:miter lim="800000"/>
                <a:headEnd/>
                <a:tailEnd/>
              </a:ln>
              <a:effectLst/>
            </p:spPr>
          </p:cxnSp>
          <p:sp>
            <p:nvSpPr>
              <p:cNvPr id="24" name="Freeform 28"/>
              <p:cNvSpPr>
                <a:spLocks noEditPoints="1"/>
              </p:cNvSpPr>
              <p:nvPr/>
            </p:nvSpPr>
            <p:spPr bwMode="auto">
              <a:xfrm>
                <a:off x="3306" y="2132"/>
                <a:ext cx="126" cy="158"/>
              </a:xfrm>
              <a:custGeom>
                <a:avLst/>
                <a:gdLst>
                  <a:gd name="T0" fmla="*/ 92 w 97"/>
                  <a:gd name="T1" fmla="*/ 0 h 123"/>
                  <a:gd name="T2" fmla="*/ 31 w 97"/>
                  <a:gd name="T3" fmla="*/ 0 h 123"/>
                  <a:gd name="T4" fmla="*/ 23 w 97"/>
                  <a:gd name="T5" fmla="*/ 4 h 123"/>
                  <a:gd name="T6" fmla="*/ 3 w 97"/>
                  <a:gd name="T7" fmla="*/ 23 h 123"/>
                  <a:gd name="T8" fmla="*/ 0 w 97"/>
                  <a:gd name="T9" fmla="*/ 32 h 123"/>
                  <a:gd name="T10" fmla="*/ 0 w 97"/>
                  <a:gd name="T11" fmla="*/ 118 h 123"/>
                  <a:gd name="T12" fmla="*/ 5 w 97"/>
                  <a:gd name="T13" fmla="*/ 123 h 123"/>
                  <a:gd name="T14" fmla="*/ 92 w 97"/>
                  <a:gd name="T15" fmla="*/ 123 h 123"/>
                  <a:gd name="T16" fmla="*/ 97 w 97"/>
                  <a:gd name="T17" fmla="*/ 118 h 123"/>
                  <a:gd name="T18" fmla="*/ 97 w 97"/>
                  <a:gd name="T19" fmla="*/ 5 h 123"/>
                  <a:gd name="T20" fmla="*/ 92 w 97"/>
                  <a:gd name="T21" fmla="*/ 0 h 123"/>
                  <a:gd name="T22" fmla="*/ 30 w 97"/>
                  <a:gd name="T23" fmla="*/ 7 h 123"/>
                  <a:gd name="T24" fmla="*/ 30 w 97"/>
                  <a:gd name="T25" fmla="*/ 7 h 123"/>
                  <a:gd name="T26" fmla="*/ 30 w 97"/>
                  <a:gd name="T27" fmla="*/ 29 h 123"/>
                  <a:gd name="T28" fmla="*/ 8 w 97"/>
                  <a:gd name="T29" fmla="*/ 29 h 123"/>
                  <a:gd name="T30" fmla="*/ 30 w 97"/>
                  <a:gd name="T31" fmla="*/ 7 h 123"/>
                  <a:gd name="T32" fmla="*/ 76 w 97"/>
                  <a:gd name="T33" fmla="*/ 104 h 123"/>
                  <a:gd name="T34" fmla="*/ 21 w 97"/>
                  <a:gd name="T35" fmla="*/ 104 h 123"/>
                  <a:gd name="T36" fmla="*/ 17 w 97"/>
                  <a:gd name="T37" fmla="*/ 100 h 123"/>
                  <a:gd name="T38" fmla="*/ 21 w 97"/>
                  <a:gd name="T39" fmla="*/ 96 h 123"/>
                  <a:gd name="T40" fmla="*/ 76 w 97"/>
                  <a:gd name="T41" fmla="*/ 96 h 123"/>
                  <a:gd name="T42" fmla="*/ 80 w 97"/>
                  <a:gd name="T43" fmla="*/ 100 h 123"/>
                  <a:gd name="T44" fmla="*/ 76 w 97"/>
                  <a:gd name="T45" fmla="*/ 104 h 123"/>
                  <a:gd name="T46" fmla="*/ 76 w 97"/>
                  <a:gd name="T47" fmla="*/ 84 h 123"/>
                  <a:gd name="T48" fmla="*/ 21 w 97"/>
                  <a:gd name="T49" fmla="*/ 84 h 123"/>
                  <a:gd name="T50" fmla="*/ 17 w 97"/>
                  <a:gd name="T51" fmla="*/ 80 h 123"/>
                  <a:gd name="T52" fmla="*/ 21 w 97"/>
                  <a:gd name="T53" fmla="*/ 76 h 123"/>
                  <a:gd name="T54" fmla="*/ 76 w 97"/>
                  <a:gd name="T55" fmla="*/ 76 h 123"/>
                  <a:gd name="T56" fmla="*/ 80 w 97"/>
                  <a:gd name="T57" fmla="*/ 80 h 123"/>
                  <a:gd name="T58" fmla="*/ 76 w 97"/>
                  <a:gd name="T59" fmla="*/ 84 h 123"/>
                  <a:gd name="T60" fmla="*/ 76 w 97"/>
                  <a:gd name="T61" fmla="*/ 65 h 123"/>
                  <a:gd name="T62" fmla="*/ 21 w 97"/>
                  <a:gd name="T63" fmla="*/ 65 h 123"/>
                  <a:gd name="T64" fmla="*/ 17 w 97"/>
                  <a:gd name="T65" fmla="*/ 61 h 123"/>
                  <a:gd name="T66" fmla="*/ 21 w 97"/>
                  <a:gd name="T67" fmla="*/ 57 h 123"/>
                  <a:gd name="T68" fmla="*/ 76 w 97"/>
                  <a:gd name="T69" fmla="*/ 57 h 123"/>
                  <a:gd name="T70" fmla="*/ 80 w 97"/>
                  <a:gd name="T71" fmla="*/ 61 h 123"/>
                  <a:gd name="T72" fmla="*/ 76 w 97"/>
                  <a:gd name="T73" fmla="*/ 65 h 123"/>
                  <a:gd name="T74" fmla="*/ 76 w 97"/>
                  <a:gd name="T75" fmla="*/ 46 h 123"/>
                  <a:gd name="T76" fmla="*/ 21 w 97"/>
                  <a:gd name="T77" fmla="*/ 46 h 123"/>
                  <a:gd name="T78" fmla="*/ 17 w 97"/>
                  <a:gd name="T79" fmla="*/ 42 h 123"/>
                  <a:gd name="T80" fmla="*/ 21 w 97"/>
                  <a:gd name="T81" fmla="*/ 38 h 123"/>
                  <a:gd name="T82" fmla="*/ 76 w 97"/>
                  <a:gd name="T83" fmla="*/ 38 h 123"/>
                  <a:gd name="T84" fmla="*/ 80 w 97"/>
                  <a:gd name="T85" fmla="*/ 42 h 123"/>
                  <a:gd name="T86" fmla="*/ 76 w 97"/>
                  <a:gd name="T87" fmla="*/ 46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
                  <a:gd name="T133" fmla="*/ 0 h 123"/>
                  <a:gd name="T134" fmla="*/ 97 w 97"/>
                  <a:gd name="T135" fmla="*/ 123 h 1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 h="123">
                    <a:moveTo>
                      <a:pt x="92" y="0"/>
                    </a:moveTo>
                    <a:cubicBezTo>
                      <a:pt x="31" y="0"/>
                      <a:pt x="31" y="0"/>
                      <a:pt x="31" y="0"/>
                    </a:cubicBezTo>
                    <a:cubicBezTo>
                      <a:pt x="29" y="0"/>
                      <a:pt x="25" y="2"/>
                      <a:pt x="23" y="4"/>
                    </a:cubicBezTo>
                    <a:cubicBezTo>
                      <a:pt x="3" y="23"/>
                      <a:pt x="3" y="23"/>
                      <a:pt x="3" y="23"/>
                    </a:cubicBezTo>
                    <a:cubicBezTo>
                      <a:pt x="1" y="25"/>
                      <a:pt x="0" y="29"/>
                      <a:pt x="0" y="32"/>
                    </a:cubicBezTo>
                    <a:cubicBezTo>
                      <a:pt x="0" y="118"/>
                      <a:pt x="0" y="118"/>
                      <a:pt x="0" y="118"/>
                    </a:cubicBezTo>
                    <a:cubicBezTo>
                      <a:pt x="0" y="121"/>
                      <a:pt x="2" y="123"/>
                      <a:pt x="5" y="123"/>
                    </a:cubicBezTo>
                    <a:cubicBezTo>
                      <a:pt x="92" y="123"/>
                      <a:pt x="92" y="123"/>
                      <a:pt x="92" y="123"/>
                    </a:cubicBezTo>
                    <a:cubicBezTo>
                      <a:pt x="94" y="123"/>
                      <a:pt x="97" y="121"/>
                      <a:pt x="97" y="118"/>
                    </a:cubicBezTo>
                    <a:cubicBezTo>
                      <a:pt x="97" y="5"/>
                      <a:pt x="97" y="5"/>
                      <a:pt x="97" y="5"/>
                    </a:cubicBezTo>
                    <a:cubicBezTo>
                      <a:pt x="97" y="2"/>
                      <a:pt x="94" y="0"/>
                      <a:pt x="92" y="0"/>
                    </a:cubicBezTo>
                    <a:close/>
                    <a:moveTo>
                      <a:pt x="30" y="7"/>
                    </a:moveTo>
                    <a:cubicBezTo>
                      <a:pt x="30" y="7"/>
                      <a:pt x="30" y="7"/>
                      <a:pt x="30" y="7"/>
                    </a:cubicBezTo>
                    <a:cubicBezTo>
                      <a:pt x="30" y="29"/>
                      <a:pt x="30" y="29"/>
                      <a:pt x="30" y="29"/>
                    </a:cubicBezTo>
                    <a:cubicBezTo>
                      <a:pt x="8" y="29"/>
                      <a:pt x="8" y="29"/>
                      <a:pt x="8" y="29"/>
                    </a:cubicBezTo>
                    <a:lnTo>
                      <a:pt x="30" y="7"/>
                    </a:lnTo>
                    <a:close/>
                    <a:moveTo>
                      <a:pt x="76" y="104"/>
                    </a:moveTo>
                    <a:cubicBezTo>
                      <a:pt x="21" y="104"/>
                      <a:pt x="21" y="104"/>
                      <a:pt x="21" y="104"/>
                    </a:cubicBezTo>
                    <a:cubicBezTo>
                      <a:pt x="19" y="104"/>
                      <a:pt x="17" y="102"/>
                      <a:pt x="17" y="100"/>
                    </a:cubicBezTo>
                    <a:cubicBezTo>
                      <a:pt x="17" y="98"/>
                      <a:pt x="19" y="96"/>
                      <a:pt x="21" y="96"/>
                    </a:cubicBezTo>
                    <a:cubicBezTo>
                      <a:pt x="76" y="96"/>
                      <a:pt x="76" y="96"/>
                      <a:pt x="76" y="96"/>
                    </a:cubicBezTo>
                    <a:cubicBezTo>
                      <a:pt x="78" y="96"/>
                      <a:pt x="80" y="98"/>
                      <a:pt x="80" y="100"/>
                    </a:cubicBezTo>
                    <a:cubicBezTo>
                      <a:pt x="80" y="102"/>
                      <a:pt x="78" y="104"/>
                      <a:pt x="76" y="104"/>
                    </a:cubicBezTo>
                    <a:close/>
                    <a:moveTo>
                      <a:pt x="76" y="84"/>
                    </a:moveTo>
                    <a:cubicBezTo>
                      <a:pt x="21" y="84"/>
                      <a:pt x="21" y="84"/>
                      <a:pt x="21" y="84"/>
                    </a:cubicBezTo>
                    <a:cubicBezTo>
                      <a:pt x="19" y="84"/>
                      <a:pt x="17" y="83"/>
                      <a:pt x="17" y="80"/>
                    </a:cubicBezTo>
                    <a:cubicBezTo>
                      <a:pt x="17" y="78"/>
                      <a:pt x="19" y="76"/>
                      <a:pt x="21" y="76"/>
                    </a:cubicBezTo>
                    <a:cubicBezTo>
                      <a:pt x="76" y="76"/>
                      <a:pt x="76" y="76"/>
                      <a:pt x="76" y="76"/>
                    </a:cubicBezTo>
                    <a:cubicBezTo>
                      <a:pt x="78" y="76"/>
                      <a:pt x="80" y="78"/>
                      <a:pt x="80" y="80"/>
                    </a:cubicBezTo>
                    <a:cubicBezTo>
                      <a:pt x="80" y="83"/>
                      <a:pt x="78" y="84"/>
                      <a:pt x="76" y="84"/>
                    </a:cubicBezTo>
                    <a:close/>
                    <a:moveTo>
                      <a:pt x="76" y="65"/>
                    </a:moveTo>
                    <a:cubicBezTo>
                      <a:pt x="21" y="65"/>
                      <a:pt x="21" y="65"/>
                      <a:pt x="21" y="65"/>
                    </a:cubicBezTo>
                    <a:cubicBezTo>
                      <a:pt x="19" y="65"/>
                      <a:pt x="17" y="63"/>
                      <a:pt x="17" y="61"/>
                    </a:cubicBezTo>
                    <a:cubicBezTo>
                      <a:pt x="17" y="58"/>
                      <a:pt x="19" y="57"/>
                      <a:pt x="21" y="57"/>
                    </a:cubicBezTo>
                    <a:cubicBezTo>
                      <a:pt x="76" y="57"/>
                      <a:pt x="76" y="57"/>
                      <a:pt x="76" y="57"/>
                    </a:cubicBezTo>
                    <a:cubicBezTo>
                      <a:pt x="78" y="57"/>
                      <a:pt x="80" y="58"/>
                      <a:pt x="80" y="61"/>
                    </a:cubicBezTo>
                    <a:cubicBezTo>
                      <a:pt x="80" y="63"/>
                      <a:pt x="78" y="65"/>
                      <a:pt x="76" y="65"/>
                    </a:cubicBezTo>
                    <a:close/>
                    <a:moveTo>
                      <a:pt x="76" y="46"/>
                    </a:moveTo>
                    <a:cubicBezTo>
                      <a:pt x="21" y="46"/>
                      <a:pt x="21" y="46"/>
                      <a:pt x="21" y="46"/>
                    </a:cubicBezTo>
                    <a:cubicBezTo>
                      <a:pt x="19" y="46"/>
                      <a:pt x="17" y="44"/>
                      <a:pt x="17" y="42"/>
                    </a:cubicBezTo>
                    <a:cubicBezTo>
                      <a:pt x="17" y="40"/>
                      <a:pt x="19" y="38"/>
                      <a:pt x="21" y="38"/>
                    </a:cubicBezTo>
                    <a:cubicBezTo>
                      <a:pt x="76" y="38"/>
                      <a:pt x="76" y="38"/>
                      <a:pt x="76" y="38"/>
                    </a:cubicBezTo>
                    <a:cubicBezTo>
                      <a:pt x="78" y="38"/>
                      <a:pt x="80" y="40"/>
                      <a:pt x="80" y="42"/>
                    </a:cubicBezTo>
                    <a:cubicBezTo>
                      <a:pt x="80" y="44"/>
                      <a:pt x="78" y="46"/>
                      <a:pt x="76" y="46"/>
                    </a:cubicBezTo>
                    <a:close/>
                  </a:path>
                </a:pathLst>
              </a:custGeom>
              <a:grpFill/>
              <a:ln w="25400">
                <a:noFill/>
                <a:miter lim="800000"/>
                <a:headEnd/>
                <a:tailEnd/>
              </a:ln>
              <a:effectLst>
                <a:outerShdw blurRad="63500" sx="102000" sy="102000" algn="ctr" rotWithShape="0">
                  <a:prstClr val="black">
                    <a:alpha val="40000"/>
                  </a:prstClr>
                </a:outerShdw>
              </a:effectLst>
            </p:spPr>
            <p:txBody>
              <a:bodyPr anchor="ctr"/>
              <a:lstStyle/>
              <a:p>
                <a:pPr algn="ctr">
                  <a:buClr>
                    <a:srgbClr val="FFFFFF"/>
                  </a:buClr>
                  <a:buFont typeface="Arial" pitchFamily="34" charset="0"/>
                  <a:buNone/>
                  <a:defRPr/>
                </a:pPr>
                <a:endParaRPr lang="en-US">
                  <a:solidFill>
                    <a:srgbClr val="435153"/>
                  </a:solidFill>
                  <a:cs typeface="Arial" pitchFamily="34" charset="0"/>
                  <a:sym typeface="Arial" pitchFamily="34" charset="0"/>
                </a:endParaRPr>
              </a:p>
            </p:txBody>
          </p:sp>
        </p:grpSp>
      </p:grpSp>
      <p:grpSp>
        <p:nvGrpSpPr>
          <p:cNvPr id="34" name="Group 174"/>
          <p:cNvGrpSpPr/>
          <p:nvPr/>
        </p:nvGrpSpPr>
        <p:grpSpPr>
          <a:xfrm>
            <a:off x="715536" y="1193788"/>
            <a:ext cx="7773143" cy="762426"/>
            <a:chOff x="715536" y="1115414"/>
            <a:chExt cx="7773143" cy="762426"/>
          </a:xfrm>
        </p:grpSpPr>
        <p:grpSp>
          <p:nvGrpSpPr>
            <p:cNvPr id="35" name="Group 129"/>
            <p:cNvGrpSpPr/>
            <p:nvPr/>
          </p:nvGrpSpPr>
          <p:grpSpPr>
            <a:xfrm>
              <a:off x="715536" y="1115414"/>
              <a:ext cx="7773143" cy="762426"/>
              <a:chOff x="715536" y="1115414"/>
              <a:chExt cx="7773143" cy="762426"/>
            </a:xfrm>
          </p:grpSpPr>
          <p:grpSp>
            <p:nvGrpSpPr>
              <p:cNvPr id="36" name="Group 76"/>
              <p:cNvGrpSpPr/>
              <p:nvPr/>
            </p:nvGrpSpPr>
            <p:grpSpPr>
              <a:xfrm>
                <a:off x="715536" y="1115414"/>
                <a:ext cx="7773143" cy="762426"/>
                <a:chOff x="715536" y="1115414"/>
                <a:chExt cx="7773143" cy="762426"/>
              </a:xfrm>
            </p:grpSpPr>
            <p:sp>
              <p:nvSpPr>
                <p:cNvPr id="74" name="Rectangle 73"/>
                <p:cNvSpPr/>
                <p:nvPr/>
              </p:nvSpPr>
              <p:spPr>
                <a:xfrm rot="5400000">
                  <a:off x="4425082" y="-2200994"/>
                  <a:ext cx="718013" cy="7409180"/>
                </a:xfrm>
                <a:prstGeom prst="rect">
                  <a:avLst/>
                </a:prstGeom>
                <a:gradFill>
                  <a:gsLst>
                    <a:gs pos="100000">
                      <a:schemeClr val="bg1">
                        <a:lumMod val="65000"/>
                        <a:alpha val="0"/>
                      </a:schemeClr>
                    </a:gs>
                    <a:gs pos="0">
                      <a:schemeClr val="bg1">
                        <a:lumMod val="8500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73" name="Oval 72"/>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sp>
            <p:nvSpPr>
              <p:cNvPr id="95" name="TextBox 94"/>
              <p:cNvSpPr txBox="1"/>
              <p:nvPr/>
            </p:nvSpPr>
            <p:spPr>
              <a:xfrm>
                <a:off x="1706880" y="1198149"/>
                <a:ext cx="6492240" cy="600164"/>
              </a:xfrm>
              <a:prstGeom prst="rect">
                <a:avLst/>
              </a:prstGeom>
              <a:noFill/>
            </p:spPr>
            <p:txBody>
              <a:bodyPr wrap="square" rtlCol="0">
                <a:spAutoFit/>
              </a:bodyPr>
              <a:lstStyle/>
              <a:p>
                <a:r>
                  <a:rPr lang="en-US" dirty="0" smtClean="0">
                    <a:solidFill>
                      <a:srgbClr val="435153"/>
                    </a:solidFill>
                  </a:rPr>
                  <a:t>Desktop Density and Scalability</a:t>
                </a:r>
                <a:br>
                  <a:rPr lang="en-US" dirty="0" smtClean="0">
                    <a:solidFill>
                      <a:srgbClr val="435153"/>
                    </a:solidFill>
                  </a:rPr>
                </a:br>
                <a:r>
                  <a:rPr lang="en-US" sz="1500" dirty="0" smtClean="0">
                    <a:solidFill>
                      <a:srgbClr val="435153"/>
                    </a:solidFill>
                  </a:rPr>
                  <a:t>Great virtual desktop density with linear performance scalability</a:t>
                </a:r>
                <a:endParaRPr lang="en-US" sz="1500" dirty="0">
                  <a:solidFill>
                    <a:srgbClr val="435153"/>
                  </a:solidFill>
                </a:endParaRPr>
              </a:p>
            </p:txBody>
          </p:sp>
        </p:grpSp>
        <p:grpSp>
          <p:nvGrpSpPr>
            <p:cNvPr id="38" name="Group 112"/>
            <p:cNvGrpSpPr>
              <a:grpSpLocks/>
            </p:cNvGrpSpPr>
            <p:nvPr/>
          </p:nvGrpSpPr>
          <p:grpSpPr bwMode="auto">
            <a:xfrm>
              <a:off x="792837" y="1220540"/>
              <a:ext cx="574676" cy="532098"/>
              <a:chOff x="531" y="3129"/>
              <a:chExt cx="362" cy="332"/>
            </a:xfrm>
            <a:solidFill>
              <a:schemeClr val="bg1"/>
            </a:solidFill>
            <a:effectLst>
              <a:outerShdw blurRad="63500" sx="102000" sy="102000" algn="ctr" rotWithShape="0">
                <a:prstClr val="black">
                  <a:alpha val="40000"/>
                </a:prstClr>
              </a:outerShdw>
            </a:effectLst>
          </p:grpSpPr>
          <p:sp>
            <p:nvSpPr>
              <p:cNvPr id="9" name="Freeform 72"/>
              <p:cNvSpPr>
                <a:spLocks noChangeArrowheads="1"/>
              </p:cNvSpPr>
              <p:nvPr/>
            </p:nvSpPr>
            <p:spPr bwMode="auto">
              <a:xfrm>
                <a:off x="531" y="3190"/>
                <a:ext cx="362" cy="209"/>
              </a:xfrm>
              <a:custGeom>
                <a:avLst/>
                <a:gdLst>
                  <a:gd name="T0" fmla="*/ 0 w 904875"/>
                  <a:gd name="T1" fmla="*/ 0 h 911225"/>
                  <a:gd name="T2" fmla="*/ 0 w 904875"/>
                  <a:gd name="T3" fmla="*/ 0 h 911225"/>
                  <a:gd name="T4" fmla="*/ 0 w 904875"/>
                  <a:gd name="T5" fmla="*/ 0 h 911225"/>
                  <a:gd name="T6" fmla="*/ 0 w 904875"/>
                  <a:gd name="T7" fmla="*/ 0 h 911225"/>
                  <a:gd name="T8" fmla="*/ 0 w 904875"/>
                  <a:gd name="T9" fmla="*/ 0 h 911225"/>
                  <a:gd name="T10" fmla="*/ 0 w 904875"/>
                  <a:gd name="T11" fmla="*/ 0 h 911225"/>
                  <a:gd name="T12" fmla="*/ 0 60000 65536"/>
                  <a:gd name="T13" fmla="*/ 0 60000 65536"/>
                  <a:gd name="T14" fmla="*/ 0 60000 65536"/>
                  <a:gd name="T15" fmla="*/ 0 60000 65536"/>
                  <a:gd name="T16" fmla="*/ 0 60000 65536"/>
                  <a:gd name="T17" fmla="*/ 0 60000 65536"/>
                  <a:gd name="T18" fmla="*/ 0 w 904875"/>
                  <a:gd name="T19" fmla="*/ 0 h 911225"/>
                  <a:gd name="T20" fmla="*/ 904875 w 904875"/>
                  <a:gd name="T21" fmla="*/ 911225 h 911225"/>
                </a:gdLst>
                <a:ahLst/>
                <a:cxnLst>
                  <a:cxn ang="T12">
                    <a:pos x="T0" y="T1"/>
                  </a:cxn>
                  <a:cxn ang="T13">
                    <a:pos x="T2" y="T3"/>
                  </a:cxn>
                  <a:cxn ang="T14">
                    <a:pos x="T4" y="T5"/>
                  </a:cxn>
                  <a:cxn ang="T15">
                    <a:pos x="T6" y="T7"/>
                  </a:cxn>
                  <a:cxn ang="T16">
                    <a:pos x="T8" y="T9"/>
                  </a:cxn>
                  <a:cxn ang="T17">
                    <a:pos x="T10" y="T11"/>
                  </a:cxn>
                </a:cxnLst>
                <a:rect l="T18" t="T19" r="T20" b="T21"/>
                <a:pathLst>
                  <a:path w="904875" h="911225">
                    <a:moveTo>
                      <a:pt x="0" y="911225"/>
                    </a:moveTo>
                    <a:lnTo>
                      <a:pt x="193675" y="749300"/>
                    </a:lnTo>
                    <a:lnTo>
                      <a:pt x="298450" y="844550"/>
                    </a:lnTo>
                    <a:lnTo>
                      <a:pt x="704850" y="127000"/>
                    </a:lnTo>
                    <a:lnTo>
                      <a:pt x="793750" y="187325"/>
                    </a:lnTo>
                    <a:lnTo>
                      <a:pt x="904875" y="0"/>
                    </a:lnTo>
                  </a:path>
                </a:pathLst>
              </a:custGeom>
              <a:noFill/>
              <a:ln w="19050">
                <a:solidFill>
                  <a:schemeClr val="bg1"/>
                </a:solidFill>
                <a:round/>
                <a:headEnd/>
                <a:tailEnd type="triangle" w="med" len="med"/>
              </a:ln>
            </p:spPr>
            <p:txBody>
              <a:bodyPr lIns="82124" tIns="41061" rIns="82124" bIns="41061" anchor="ctr"/>
              <a:lstStyle/>
              <a:p>
                <a:pPr algn="ctr" defTabSz="814388" eaLnBrk="0" hangingPunct="0">
                  <a:lnSpc>
                    <a:spcPct val="90000"/>
                  </a:lnSpc>
                  <a:buClr>
                    <a:srgbClr val="FFFFFF"/>
                  </a:buClr>
                  <a:buFont typeface="Arial" pitchFamily="34" charset="0"/>
                  <a:buNone/>
                </a:pPr>
                <a:endParaRPr lang="en-US">
                  <a:solidFill>
                    <a:srgbClr val="435153"/>
                  </a:solidFill>
                  <a:cs typeface="Arial" pitchFamily="34" charset="0"/>
                  <a:sym typeface="Arial" pitchFamily="34" charset="0"/>
                </a:endParaRPr>
              </a:p>
            </p:txBody>
          </p:sp>
          <p:sp>
            <p:nvSpPr>
              <p:cNvPr id="10" name="Freeform 6"/>
              <p:cNvSpPr>
                <a:spLocks noEditPoints="1"/>
              </p:cNvSpPr>
              <p:nvPr/>
            </p:nvSpPr>
            <p:spPr bwMode="auto">
              <a:xfrm>
                <a:off x="655" y="3129"/>
                <a:ext cx="145" cy="332"/>
              </a:xfrm>
              <a:custGeom>
                <a:avLst/>
                <a:gdLst>
                  <a:gd name="T0" fmla="*/ 0 w 992"/>
                  <a:gd name="T1" fmla="*/ 2256 h 2256"/>
                  <a:gd name="T2" fmla="*/ 328 w 992"/>
                  <a:gd name="T3" fmla="*/ 1923 h 2256"/>
                  <a:gd name="T4" fmla="*/ 664 w 992"/>
                  <a:gd name="T5" fmla="*/ 2256 h 2256"/>
                  <a:gd name="T6" fmla="*/ 992 w 992"/>
                  <a:gd name="T7" fmla="*/ 0 h 2256"/>
                  <a:gd name="T8" fmla="*/ 295 w 992"/>
                  <a:gd name="T9" fmla="*/ 1718 h 2256"/>
                  <a:gd name="T10" fmla="*/ 130 w 992"/>
                  <a:gd name="T11" fmla="*/ 1550 h 2256"/>
                  <a:gd name="T12" fmla="*/ 295 w 992"/>
                  <a:gd name="T13" fmla="*/ 1718 h 2256"/>
                  <a:gd name="T14" fmla="*/ 130 w 992"/>
                  <a:gd name="T15" fmla="*/ 1436 h 2256"/>
                  <a:gd name="T16" fmla="*/ 295 w 992"/>
                  <a:gd name="T17" fmla="*/ 1269 h 2256"/>
                  <a:gd name="T18" fmla="*/ 295 w 992"/>
                  <a:gd name="T19" fmla="*/ 1153 h 2256"/>
                  <a:gd name="T20" fmla="*/ 130 w 992"/>
                  <a:gd name="T21" fmla="*/ 987 h 2256"/>
                  <a:gd name="T22" fmla="*/ 295 w 992"/>
                  <a:gd name="T23" fmla="*/ 1153 h 2256"/>
                  <a:gd name="T24" fmla="*/ 130 w 992"/>
                  <a:gd name="T25" fmla="*/ 872 h 2256"/>
                  <a:gd name="T26" fmla="*/ 295 w 992"/>
                  <a:gd name="T27" fmla="*/ 704 h 2256"/>
                  <a:gd name="T28" fmla="*/ 295 w 992"/>
                  <a:gd name="T29" fmla="*/ 591 h 2256"/>
                  <a:gd name="T30" fmla="*/ 130 w 992"/>
                  <a:gd name="T31" fmla="*/ 423 h 2256"/>
                  <a:gd name="T32" fmla="*/ 295 w 992"/>
                  <a:gd name="T33" fmla="*/ 591 h 2256"/>
                  <a:gd name="T34" fmla="*/ 130 w 992"/>
                  <a:gd name="T35" fmla="*/ 307 h 2256"/>
                  <a:gd name="T36" fmla="*/ 295 w 992"/>
                  <a:gd name="T37" fmla="*/ 142 h 2256"/>
                  <a:gd name="T38" fmla="*/ 579 w 992"/>
                  <a:gd name="T39" fmla="*/ 1718 h 2256"/>
                  <a:gd name="T40" fmla="*/ 413 w 992"/>
                  <a:gd name="T41" fmla="*/ 1550 h 2256"/>
                  <a:gd name="T42" fmla="*/ 579 w 992"/>
                  <a:gd name="T43" fmla="*/ 1718 h 2256"/>
                  <a:gd name="T44" fmla="*/ 413 w 992"/>
                  <a:gd name="T45" fmla="*/ 1436 h 2256"/>
                  <a:gd name="T46" fmla="*/ 579 w 992"/>
                  <a:gd name="T47" fmla="*/ 1269 h 2256"/>
                  <a:gd name="T48" fmla="*/ 579 w 992"/>
                  <a:gd name="T49" fmla="*/ 1153 h 2256"/>
                  <a:gd name="T50" fmla="*/ 413 w 992"/>
                  <a:gd name="T51" fmla="*/ 987 h 2256"/>
                  <a:gd name="T52" fmla="*/ 579 w 992"/>
                  <a:gd name="T53" fmla="*/ 1153 h 2256"/>
                  <a:gd name="T54" fmla="*/ 413 w 992"/>
                  <a:gd name="T55" fmla="*/ 872 h 2256"/>
                  <a:gd name="T56" fmla="*/ 579 w 992"/>
                  <a:gd name="T57" fmla="*/ 704 h 2256"/>
                  <a:gd name="T58" fmla="*/ 579 w 992"/>
                  <a:gd name="T59" fmla="*/ 591 h 2256"/>
                  <a:gd name="T60" fmla="*/ 413 w 992"/>
                  <a:gd name="T61" fmla="*/ 423 h 2256"/>
                  <a:gd name="T62" fmla="*/ 579 w 992"/>
                  <a:gd name="T63" fmla="*/ 591 h 2256"/>
                  <a:gd name="T64" fmla="*/ 413 w 992"/>
                  <a:gd name="T65" fmla="*/ 307 h 2256"/>
                  <a:gd name="T66" fmla="*/ 579 w 992"/>
                  <a:gd name="T67" fmla="*/ 142 h 2256"/>
                  <a:gd name="T68" fmla="*/ 862 w 992"/>
                  <a:gd name="T69" fmla="*/ 1718 h 2256"/>
                  <a:gd name="T70" fmla="*/ 697 w 992"/>
                  <a:gd name="T71" fmla="*/ 1550 h 2256"/>
                  <a:gd name="T72" fmla="*/ 862 w 992"/>
                  <a:gd name="T73" fmla="*/ 1718 h 2256"/>
                  <a:gd name="T74" fmla="*/ 697 w 992"/>
                  <a:gd name="T75" fmla="*/ 1436 h 2256"/>
                  <a:gd name="T76" fmla="*/ 862 w 992"/>
                  <a:gd name="T77" fmla="*/ 1269 h 2256"/>
                  <a:gd name="T78" fmla="*/ 862 w 992"/>
                  <a:gd name="T79" fmla="*/ 1153 h 2256"/>
                  <a:gd name="T80" fmla="*/ 697 w 992"/>
                  <a:gd name="T81" fmla="*/ 987 h 2256"/>
                  <a:gd name="T82" fmla="*/ 862 w 992"/>
                  <a:gd name="T83" fmla="*/ 1153 h 2256"/>
                  <a:gd name="T84" fmla="*/ 697 w 992"/>
                  <a:gd name="T85" fmla="*/ 872 h 2256"/>
                  <a:gd name="T86" fmla="*/ 862 w 992"/>
                  <a:gd name="T87" fmla="*/ 704 h 2256"/>
                  <a:gd name="T88" fmla="*/ 862 w 992"/>
                  <a:gd name="T89" fmla="*/ 591 h 2256"/>
                  <a:gd name="T90" fmla="*/ 697 w 992"/>
                  <a:gd name="T91" fmla="*/ 423 h 2256"/>
                  <a:gd name="T92" fmla="*/ 862 w 992"/>
                  <a:gd name="T93" fmla="*/ 591 h 2256"/>
                  <a:gd name="T94" fmla="*/ 697 w 992"/>
                  <a:gd name="T95" fmla="*/ 307 h 2256"/>
                  <a:gd name="T96" fmla="*/ 862 w 992"/>
                  <a:gd name="T97" fmla="*/ 142 h 2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92"/>
                  <a:gd name="T148" fmla="*/ 0 h 2256"/>
                  <a:gd name="T149" fmla="*/ 992 w 992"/>
                  <a:gd name="T150" fmla="*/ 2256 h 22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92" h="2256">
                    <a:moveTo>
                      <a:pt x="0" y="0"/>
                    </a:moveTo>
                    <a:lnTo>
                      <a:pt x="0" y="2256"/>
                    </a:lnTo>
                    <a:lnTo>
                      <a:pt x="328" y="2256"/>
                    </a:lnTo>
                    <a:lnTo>
                      <a:pt x="328" y="1923"/>
                    </a:lnTo>
                    <a:lnTo>
                      <a:pt x="664" y="1923"/>
                    </a:lnTo>
                    <a:lnTo>
                      <a:pt x="664" y="2256"/>
                    </a:lnTo>
                    <a:lnTo>
                      <a:pt x="992" y="2256"/>
                    </a:lnTo>
                    <a:lnTo>
                      <a:pt x="992" y="0"/>
                    </a:lnTo>
                    <a:lnTo>
                      <a:pt x="0" y="0"/>
                    </a:lnTo>
                    <a:close/>
                    <a:moveTo>
                      <a:pt x="295" y="1718"/>
                    </a:moveTo>
                    <a:lnTo>
                      <a:pt x="130" y="1718"/>
                    </a:lnTo>
                    <a:lnTo>
                      <a:pt x="130" y="1550"/>
                    </a:lnTo>
                    <a:lnTo>
                      <a:pt x="295" y="1550"/>
                    </a:lnTo>
                    <a:lnTo>
                      <a:pt x="295" y="1718"/>
                    </a:lnTo>
                    <a:close/>
                    <a:moveTo>
                      <a:pt x="295" y="1436"/>
                    </a:moveTo>
                    <a:lnTo>
                      <a:pt x="130" y="1436"/>
                    </a:lnTo>
                    <a:lnTo>
                      <a:pt x="130" y="1269"/>
                    </a:lnTo>
                    <a:lnTo>
                      <a:pt x="295" y="1269"/>
                    </a:lnTo>
                    <a:lnTo>
                      <a:pt x="295" y="1436"/>
                    </a:lnTo>
                    <a:close/>
                    <a:moveTo>
                      <a:pt x="295" y="1153"/>
                    </a:moveTo>
                    <a:lnTo>
                      <a:pt x="130" y="1153"/>
                    </a:lnTo>
                    <a:lnTo>
                      <a:pt x="130" y="987"/>
                    </a:lnTo>
                    <a:lnTo>
                      <a:pt x="295" y="987"/>
                    </a:lnTo>
                    <a:lnTo>
                      <a:pt x="295" y="1153"/>
                    </a:lnTo>
                    <a:close/>
                    <a:moveTo>
                      <a:pt x="295" y="872"/>
                    </a:moveTo>
                    <a:lnTo>
                      <a:pt x="130" y="872"/>
                    </a:lnTo>
                    <a:lnTo>
                      <a:pt x="130" y="704"/>
                    </a:lnTo>
                    <a:lnTo>
                      <a:pt x="295" y="704"/>
                    </a:lnTo>
                    <a:lnTo>
                      <a:pt x="295" y="872"/>
                    </a:lnTo>
                    <a:close/>
                    <a:moveTo>
                      <a:pt x="295" y="591"/>
                    </a:moveTo>
                    <a:lnTo>
                      <a:pt x="130" y="591"/>
                    </a:lnTo>
                    <a:lnTo>
                      <a:pt x="130" y="423"/>
                    </a:lnTo>
                    <a:lnTo>
                      <a:pt x="295" y="423"/>
                    </a:lnTo>
                    <a:lnTo>
                      <a:pt x="295" y="591"/>
                    </a:lnTo>
                    <a:close/>
                    <a:moveTo>
                      <a:pt x="295" y="307"/>
                    </a:moveTo>
                    <a:lnTo>
                      <a:pt x="130" y="307"/>
                    </a:lnTo>
                    <a:lnTo>
                      <a:pt x="130" y="142"/>
                    </a:lnTo>
                    <a:lnTo>
                      <a:pt x="295" y="142"/>
                    </a:lnTo>
                    <a:lnTo>
                      <a:pt x="295" y="307"/>
                    </a:lnTo>
                    <a:close/>
                    <a:moveTo>
                      <a:pt x="579" y="1718"/>
                    </a:moveTo>
                    <a:lnTo>
                      <a:pt x="413" y="1718"/>
                    </a:lnTo>
                    <a:lnTo>
                      <a:pt x="413" y="1550"/>
                    </a:lnTo>
                    <a:lnTo>
                      <a:pt x="579" y="1550"/>
                    </a:lnTo>
                    <a:lnTo>
                      <a:pt x="579" y="1718"/>
                    </a:lnTo>
                    <a:close/>
                    <a:moveTo>
                      <a:pt x="579" y="1436"/>
                    </a:moveTo>
                    <a:lnTo>
                      <a:pt x="413" y="1436"/>
                    </a:lnTo>
                    <a:lnTo>
                      <a:pt x="413" y="1269"/>
                    </a:lnTo>
                    <a:lnTo>
                      <a:pt x="579" y="1269"/>
                    </a:lnTo>
                    <a:lnTo>
                      <a:pt x="579" y="1436"/>
                    </a:lnTo>
                    <a:close/>
                    <a:moveTo>
                      <a:pt x="579" y="1153"/>
                    </a:moveTo>
                    <a:lnTo>
                      <a:pt x="413" y="1153"/>
                    </a:lnTo>
                    <a:lnTo>
                      <a:pt x="413" y="987"/>
                    </a:lnTo>
                    <a:lnTo>
                      <a:pt x="579" y="987"/>
                    </a:lnTo>
                    <a:lnTo>
                      <a:pt x="579" y="1153"/>
                    </a:lnTo>
                    <a:close/>
                    <a:moveTo>
                      <a:pt x="579" y="872"/>
                    </a:moveTo>
                    <a:lnTo>
                      <a:pt x="413" y="872"/>
                    </a:lnTo>
                    <a:lnTo>
                      <a:pt x="413" y="704"/>
                    </a:lnTo>
                    <a:lnTo>
                      <a:pt x="579" y="704"/>
                    </a:lnTo>
                    <a:lnTo>
                      <a:pt x="579" y="872"/>
                    </a:lnTo>
                    <a:close/>
                    <a:moveTo>
                      <a:pt x="579" y="591"/>
                    </a:moveTo>
                    <a:lnTo>
                      <a:pt x="413" y="591"/>
                    </a:lnTo>
                    <a:lnTo>
                      <a:pt x="413" y="423"/>
                    </a:lnTo>
                    <a:lnTo>
                      <a:pt x="579" y="423"/>
                    </a:lnTo>
                    <a:lnTo>
                      <a:pt x="579" y="591"/>
                    </a:lnTo>
                    <a:close/>
                    <a:moveTo>
                      <a:pt x="579" y="307"/>
                    </a:moveTo>
                    <a:lnTo>
                      <a:pt x="413" y="307"/>
                    </a:lnTo>
                    <a:lnTo>
                      <a:pt x="413" y="142"/>
                    </a:lnTo>
                    <a:lnTo>
                      <a:pt x="579" y="142"/>
                    </a:lnTo>
                    <a:lnTo>
                      <a:pt x="579" y="307"/>
                    </a:lnTo>
                    <a:close/>
                    <a:moveTo>
                      <a:pt x="862" y="1718"/>
                    </a:moveTo>
                    <a:lnTo>
                      <a:pt x="697" y="1718"/>
                    </a:lnTo>
                    <a:lnTo>
                      <a:pt x="697" y="1550"/>
                    </a:lnTo>
                    <a:lnTo>
                      <a:pt x="862" y="1550"/>
                    </a:lnTo>
                    <a:lnTo>
                      <a:pt x="862" y="1718"/>
                    </a:lnTo>
                    <a:close/>
                    <a:moveTo>
                      <a:pt x="862" y="1436"/>
                    </a:moveTo>
                    <a:lnTo>
                      <a:pt x="697" y="1436"/>
                    </a:lnTo>
                    <a:lnTo>
                      <a:pt x="697" y="1269"/>
                    </a:lnTo>
                    <a:lnTo>
                      <a:pt x="862" y="1269"/>
                    </a:lnTo>
                    <a:lnTo>
                      <a:pt x="862" y="1436"/>
                    </a:lnTo>
                    <a:close/>
                    <a:moveTo>
                      <a:pt x="862" y="1153"/>
                    </a:moveTo>
                    <a:lnTo>
                      <a:pt x="697" y="1153"/>
                    </a:lnTo>
                    <a:lnTo>
                      <a:pt x="697" y="987"/>
                    </a:lnTo>
                    <a:lnTo>
                      <a:pt x="862" y="987"/>
                    </a:lnTo>
                    <a:lnTo>
                      <a:pt x="862" y="1153"/>
                    </a:lnTo>
                    <a:close/>
                    <a:moveTo>
                      <a:pt x="862" y="872"/>
                    </a:moveTo>
                    <a:lnTo>
                      <a:pt x="697" y="872"/>
                    </a:lnTo>
                    <a:lnTo>
                      <a:pt x="697" y="704"/>
                    </a:lnTo>
                    <a:lnTo>
                      <a:pt x="862" y="704"/>
                    </a:lnTo>
                    <a:lnTo>
                      <a:pt x="862" y="872"/>
                    </a:lnTo>
                    <a:close/>
                    <a:moveTo>
                      <a:pt x="862" y="591"/>
                    </a:moveTo>
                    <a:lnTo>
                      <a:pt x="697" y="591"/>
                    </a:lnTo>
                    <a:lnTo>
                      <a:pt x="697" y="423"/>
                    </a:lnTo>
                    <a:lnTo>
                      <a:pt x="862" y="423"/>
                    </a:lnTo>
                    <a:lnTo>
                      <a:pt x="862" y="591"/>
                    </a:lnTo>
                    <a:close/>
                    <a:moveTo>
                      <a:pt x="862" y="307"/>
                    </a:moveTo>
                    <a:lnTo>
                      <a:pt x="697" y="307"/>
                    </a:lnTo>
                    <a:lnTo>
                      <a:pt x="697" y="142"/>
                    </a:lnTo>
                    <a:lnTo>
                      <a:pt x="862" y="142"/>
                    </a:lnTo>
                    <a:lnTo>
                      <a:pt x="862" y="307"/>
                    </a:lnTo>
                    <a:close/>
                  </a:path>
                </a:pathLst>
              </a:custGeom>
              <a:grpFill/>
              <a:ln w="25400">
                <a:noFill/>
                <a:miter lim="800000"/>
                <a:headEnd/>
                <a:tailEnd/>
              </a:ln>
              <a:effectLst>
                <a:outerShdw blurRad="63500" sx="102000" sy="102000" algn="ctr" rotWithShape="0">
                  <a:prstClr val="black">
                    <a:alpha val="40000"/>
                  </a:prstClr>
                </a:outerShdw>
              </a:effectLst>
            </p:spPr>
            <p:txBody>
              <a:bodyPr anchor="ctr"/>
              <a:lstStyle/>
              <a:p>
                <a:pPr algn="ctr">
                  <a:buClr>
                    <a:srgbClr val="FFFFFF"/>
                  </a:buClr>
                  <a:buFont typeface="Arial" pitchFamily="34" charset="0"/>
                  <a:buNone/>
                  <a:defRPr/>
                </a:pPr>
                <a:endParaRPr lang="en-US">
                  <a:solidFill>
                    <a:srgbClr val="435153"/>
                  </a:solidFill>
                  <a:cs typeface="Arial" pitchFamily="34" charset="0"/>
                  <a:sym typeface="Arial" pitchFamily="34" charset="0"/>
                </a:endParaRPr>
              </a:p>
            </p:txBody>
          </p:sp>
        </p:grpSp>
      </p:grpSp>
      <p:grpSp>
        <p:nvGrpSpPr>
          <p:cNvPr id="39" name="Group 172"/>
          <p:cNvGrpSpPr/>
          <p:nvPr/>
        </p:nvGrpSpPr>
        <p:grpSpPr>
          <a:xfrm>
            <a:off x="715536" y="2879052"/>
            <a:ext cx="7773143" cy="762426"/>
            <a:chOff x="715536" y="2880152"/>
            <a:chExt cx="7773143" cy="762426"/>
          </a:xfrm>
        </p:grpSpPr>
        <p:grpSp>
          <p:nvGrpSpPr>
            <p:cNvPr id="40" name="Group 127"/>
            <p:cNvGrpSpPr/>
            <p:nvPr/>
          </p:nvGrpSpPr>
          <p:grpSpPr>
            <a:xfrm>
              <a:off x="715536" y="2880152"/>
              <a:ext cx="7773143" cy="762426"/>
              <a:chOff x="715536" y="2880152"/>
              <a:chExt cx="7773143" cy="762426"/>
            </a:xfrm>
          </p:grpSpPr>
          <p:grpSp>
            <p:nvGrpSpPr>
              <p:cNvPr id="41" name="Group 77"/>
              <p:cNvGrpSpPr/>
              <p:nvPr/>
            </p:nvGrpSpPr>
            <p:grpSpPr>
              <a:xfrm>
                <a:off x="715536" y="2880152"/>
                <a:ext cx="7773143" cy="762426"/>
                <a:chOff x="715536" y="1115414"/>
                <a:chExt cx="7773143" cy="762426"/>
              </a:xfrm>
            </p:grpSpPr>
            <p:sp>
              <p:nvSpPr>
                <p:cNvPr id="79" name="Rectangle 78"/>
                <p:cNvSpPr/>
                <p:nvPr/>
              </p:nvSpPr>
              <p:spPr>
                <a:xfrm rot="5400000">
                  <a:off x="4425082" y="-2200994"/>
                  <a:ext cx="718013" cy="7409180"/>
                </a:xfrm>
                <a:prstGeom prst="rect">
                  <a:avLst/>
                </a:prstGeom>
                <a:gradFill>
                  <a:gsLst>
                    <a:gs pos="100000">
                      <a:schemeClr val="bg1">
                        <a:lumMod val="65000"/>
                        <a:alpha val="0"/>
                      </a:schemeClr>
                    </a:gs>
                    <a:gs pos="0">
                      <a:schemeClr val="bg1">
                        <a:lumMod val="85000"/>
                      </a:schemeClr>
                    </a:gs>
                  </a:gsLst>
                  <a:lin ang="16200000" scaled="0"/>
                </a:gradFill>
                <a:ln w="12700">
                  <a:gradFill flip="none" rotWithShape="1">
                    <a:gsLst>
                      <a:gs pos="0">
                        <a:schemeClr val="bg1">
                          <a:lumMod val="50000"/>
                        </a:schemeClr>
                      </a:gs>
                      <a:gs pos="70000">
                        <a:schemeClr val="bg1">
                          <a:lumMod val="50000"/>
                        </a:schemeClr>
                      </a:gs>
                      <a:gs pos="100000">
                        <a:schemeClr val="accent1">
                          <a:tint val="23500"/>
                          <a:satMod val="160000"/>
                          <a:alpha val="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90000"/>
                    </a:lnSpc>
                    <a:spcBef>
                      <a:spcPts val="0"/>
                    </a:spcBef>
                    <a:spcAft>
                      <a:spcPts val="0"/>
                    </a:spcAft>
                    <a:defRPr/>
                  </a:pPr>
                  <a:endParaRPr lang="en-US" dirty="0">
                    <a:solidFill>
                      <a:srgbClr val="435153"/>
                    </a:solidFill>
                  </a:endParaRPr>
                </a:p>
              </p:txBody>
            </p:sp>
            <p:sp>
              <p:nvSpPr>
                <p:cNvPr id="80" name="Oval 79"/>
                <p:cNvSpPr/>
                <p:nvPr/>
              </p:nvSpPr>
              <p:spPr>
                <a:xfrm>
                  <a:off x="715536" y="1115414"/>
                  <a:ext cx="762426" cy="762426"/>
                </a:xfrm>
                <a:prstGeom prst="ellipse">
                  <a:avLst/>
                </a:prstGeom>
                <a:gradFill>
                  <a:gsLst>
                    <a:gs pos="0">
                      <a:schemeClr val="accent2"/>
                    </a:gs>
                    <a:gs pos="100000">
                      <a:srgbClr val="0096D6">
                        <a:shade val="100000"/>
                        <a:satMod val="115000"/>
                      </a:srgbClr>
                    </a:gs>
                  </a:gsLst>
                  <a:lin ang="135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74320" rIns="0" bIns="0" rtlCol="0" anchor="ctr"/>
                <a:lstStyle/>
                <a:p>
                  <a:pPr algn="ctr"/>
                  <a:endParaRPr lang="en-US" sz="1700" dirty="0">
                    <a:solidFill>
                      <a:srgbClr val="435153"/>
                    </a:solidFill>
                    <a:effectLst>
                      <a:outerShdw blurRad="177800" algn="ctr" rotWithShape="0">
                        <a:prstClr val="black">
                          <a:alpha val="60000"/>
                        </a:prstClr>
                      </a:outerShdw>
                    </a:effectLst>
                  </a:endParaRPr>
                </a:p>
              </p:txBody>
            </p:sp>
          </p:grpSp>
          <p:sp>
            <p:nvSpPr>
              <p:cNvPr id="97" name="TextBox 96"/>
              <p:cNvSpPr txBox="1"/>
              <p:nvPr/>
            </p:nvSpPr>
            <p:spPr>
              <a:xfrm>
                <a:off x="1706880" y="3066633"/>
                <a:ext cx="6492240" cy="369332"/>
              </a:xfrm>
              <a:prstGeom prst="rect">
                <a:avLst/>
              </a:prstGeom>
              <a:noFill/>
            </p:spPr>
            <p:txBody>
              <a:bodyPr wrap="square" rtlCol="0">
                <a:spAutoFit/>
              </a:bodyPr>
              <a:lstStyle/>
              <a:p>
                <a:r>
                  <a:rPr lang="en-US" dirty="0" smtClean="0">
                    <a:solidFill>
                      <a:srgbClr val="435153"/>
                    </a:solidFill>
                  </a:rPr>
                  <a:t>Networking Visibility and Security to Virtual Desktops</a:t>
                </a:r>
                <a:endParaRPr lang="en-US" sz="1500" dirty="0">
                  <a:solidFill>
                    <a:srgbClr val="435153"/>
                  </a:solidFill>
                </a:endParaRPr>
              </a:p>
            </p:txBody>
          </p:sp>
        </p:grpSp>
        <p:grpSp>
          <p:nvGrpSpPr>
            <p:cNvPr id="42" name="Group 171"/>
            <p:cNvGrpSpPr/>
            <p:nvPr/>
          </p:nvGrpSpPr>
          <p:grpSpPr>
            <a:xfrm>
              <a:off x="846277" y="2961735"/>
              <a:ext cx="536501" cy="583241"/>
              <a:chOff x="846277" y="2961735"/>
              <a:chExt cx="536501" cy="583241"/>
            </a:xfrm>
            <a:effectLst>
              <a:outerShdw blurRad="63500" sx="102000" sy="102000" algn="ctr" rotWithShape="0">
                <a:prstClr val="black">
                  <a:alpha val="40000"/>
                </a:prstClr>
              </a:outerShdw>
            </a:effectLst>
          </p:grpSpPr>
          <p:grpSp>
            <p:nvGrpSpPr>
              <p:cNvPr id="43" name="Group 161"/>
              <p:cNvGrpSpPr/>
              <p:nvPr/>
            </p:nvGrpSpPr>
            <p:grpSpPr>
              <a:xfrm>
                <a:off x="943155" y="2961735"/>
                <a:ext cx="304800" cy="304800"/>
                <a:chOff x="960408" y="2961735"/>
                <a:chExt cx="304800" cy="304800"/>
              </a:xfrm>
            </p:grpSpPr>
            <p:sp>
              <p:nvSpPr>
                <p:cNvPr id="160" name="Freeform 93"/>
                <p:cNvSpPr>
                  <a:spLocks noEditPoints="1"/>
                </p:cNvSpPr>
                <p:nvPr/>
              </p:nvSpPr>
              <p:spPr bwMode="auto">
                <a:xfrm>
                  <a:off x="1044118" y="3006256"/>
                  <a:ext cx="140577" cy="1940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435153"/>
                    </a:solidFill>
                  </a:endParaRPr>
                </a:p>
              </p:txBody>
            </p:sp>
            <p:sp>
              <p:nvSpPr>
                <p:cNvPr id="161" name="Oval 160"/>
                <p:cNvSpPr/>
                <p:nvPr/>
              </p:nvSpPr>
              <p:spPr>
                <a:xfrm>
                  <a:off x="960408" y="2961735"/>
                  <a:ext cx="304800" cy="304800"/>
                </a:xfrm>
                <a:prstGeom prst="ellipse">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435153"/>
                    </a:solidFill>
                  </a:endParaRPr>
                </a:p>
              </p:txBody>
            </p:sp>
          </p:grpSp>
          <p:sp>
            <p:nvSpPr>
              <p:cNvPr id="165" name="Freeform 164"/>
              <p:cNvSpPr/>
              <p:nvPr/>
            </p:nvSpPr>
            <p:spPr>
              <a:xfrm>
                <a:off x="900721" y="3321846"/>
                <a:ext cx="482057" cy="223130"/>
              </a:xfrm>
              <a:custGeom>
                <a:avLst/>
                <a:gdLst>
                  <a:gd name="connsiteX0" fmla="*/ 0 w 345056"/>
                  <a:gd name="connsiteY0" fmla="*/ 0 h 132272"/>
                  <a:gd name="connsiteX1" fmla="*/ 345056 w 345056"/>
                  <a:gd name="connsiteY1" fmla="*/ 0 h 132272"/>
                  <a:gd name="connsiteX2" fmla="*/ 345056 w 345056"/>
                  <a:gd name="connsiteY2" fmla="*/ 132272 h 132272"/>
                  <a:gd name="connsiteX3" fmla="*/ 0 w 345056"/>
                  <a:gd name="connsiteY3" fmla="*/ 132272 h 132272"/>
                  <a:gd name="connsiteX4" fmla="*/ 0 w 345056"/>
                  <a:gd name="connsiteY4" fmla="*/ 0 h 132272"/>
                  <a:gd name="connsiteX0" fmla="*/ 345056 w 436496"/>
                  <a:gd name="connsiteY0" fmla="*/ 132272 h 223712"/>
                  <a:gd name="connsiteX1" fmla="*/ 0 w 436496"/>
                  <a:gd name="connsiteY1" fmla="*/ 132272 h 223712"/>
                  <a:gd name="connsiteX2" fmla="*/ 0 w 436496"/>
                  <a:gd name="connsiteY2" fmla="*/ 0 h 223712"/>
                  <a:gd name="connsiteX3" fmla="*/ 345056 w 436496"/>
                  <a:gd name="connsiteY3" fmla="*/ 0 h 223712"/>
                  <a:gd name="connsiteX4" fmla="*/ 436496 w 436496"/>
                  <a:gd name="connsiteY4" fmla="*/ 223712 h 223712"/>
                  <a:gd name="connsiteX0" fmla="*/ 345056 w 454251"/>
                  <a:gd name="connsiteY0" fmla="*/ 231115 h 231115"/>
                  <a:gd name="connsiteX1" fmla="*/ 0 w 454251"/>
                  <a:gd name="connsiteY1" fmla="*/ 231115 h 231115"/>
                  <a:gd name="connsiteX2" fmla="*/ 0 w 454251"/>
                  <a:gd name="connsiteY2" fmla="*/ 98843 h 231115"/>
                  <a:gd name="connsiteX3" fmla="*/ 345056 w 454251"/>
                  <a:gd name="connsiteY3" fmla="*/ 98843 h 231115"/>
                  <a:gd name="connsiteX4" fmla="*/ 454251 w 454251"/>
                  <a:gd name="connsiteY4" fmla="*/ 0 h 231115"/>
                  <a:gd name="connsiteX0" fmla="*/ 345056 w 454251"/>
                  <a:gd name="connsiteY0" fmla="*/ 231115 h 231115"/>
                  <a:gd name="connsiteX1" fmla="*/ 0 w 454251"/>
                  <a:gd name="connsiteY1" fmla="*/ 231115 h 231115"/>
                  <a:gd name="connsiteX2" fmla="*/ 0 w 454251"/>
                  <a:gd name="connsiteY2" fmla="*/ 98843 h 231115"/>
                  <a:gd name="connsiteX3" fmla="*/ 345056 w 454251"/>
                  <a:gd name="connsiteY3" fmla="*/ 98843 h 231115"/>
                  <a:gd name="connsiteX4" fmla="*/ 454251 w 454251"/>
                  <a:gd name="connsiteY4" fmla="*/ 0 h 231115"/>
                  <a:gd name="connsiteX0" fmla="*/ 345056 w 454251"/>
                  <a:gd name="connsiteY0" fmla="*/ 231115 h 231115"/>
                  <a:gd name="connsiteX1" fmla="*/ 0 w 454251"/>
                  <a:gd name="connsiteY1" fmla="*/ 231115 h 231115"/>
                  <a:gd name="connsiteX2" fmla="*/ 233778 w 454251"/>
                  <a:gd name="connsiteY2" fmla="*/ 54455 h 231115"/>
                  <a:gd name="connsiteX3" fmla="*/ 345056 w 454251"/>
                  <a:gd name="connsiteY3" fmla="*/ 98843 h 231115"/>
                  <a:gd name="connsiteX4" fmla="*/ 454251 w 454251"/>
                  <a:gd name="connsiteY4" fmla="*/ 0 h 231115"/>
                  <a:gd name="connsiteX0" fmla="*/ 176380 w 285575"/>
                  <a:gd name="connsiteY0" fmla="*/ 231115 h 231115"/>
                  <a:gd name="connsiteX1" fmla="*/ 0 w 285575"/>
                  <a:gd name="connsiteY1" fmla="*/ 157134 h 231115"/>
                  <a:gd name="connsiteX2" fmla="*/ 65102 w 285575"/>
                  <a:gd name="connsiteY2" fmla="*/ 54455 h 231115"/>
                  <a:gd name="connsiteX3" fmla="*/ 176380 w 285575"/>
                  <a:gd name="connsiteY3" fmla="*/ 98843 h 231115"/>
                  <a:gd name="connsiteX4" fmla="*/ 285575 w 285575"/>
                  <a:gd name="connsiteY4" fmla="*/ 0 h 231115"/>
                  <a:gd name="connsiteX0" fmla="*/ 0 w 482057"/>
                  <a:gd name="connsiteY0" fmla="*/ 166012 h 166012"/>
                  <a:gd name="connsiteX1" fmla="*/ 196482 w 482057"/>
                  <a:gd name="connsiteY1" fmla="*/ 157134 h 166012"/>
                  <a:gd name="connsiteX2" fmla="*/ 261584 w 482057"/>
                  <a:gd name="connsiteY2" fmla="*/ 54455 h 166012"/>
                  <a:gd name="connsiteX3" fmla="*/ 372862 w 482057"/>
                  <a:gd name="connsiteY3" fmla="*/ 98843 h 166012"/>
                  <a:gd name="connsiteX4" fmla="*/ 482057 w 482057"/>
                  <a:gd name="connsiteY4" fmla="*/ 0 h 166012"/>
                  <a:gd name="connsiteX0" fmla="*/ 0 w 482057"/>
                  <a:gd name="connsiteY0" fmla="*/ 166012 h 166012"/>
                  <a:gd name="connsiteX1" fmla="*/ 196482 w 482057"/>
                  <a:gd name="connsiteY1" fmla="*/ 157134 h 166012"/>
                  <a:gd name="connsiteX2" fmla="*/ 261584 w 482057"/>
                  <a:gd name="connsiteY2" fmla="*/ 54455 h 166012"/>
                  <a:gd name="connsiteX3" fmla="*/ 372862 w 482057"/>
                  <a:gd name="connsiteY3" fmla="*/ 98843 h 166012"/>
                  <a:gd name="connsiteX4" fmla="*/ 482057 w 482057"/>
                  <a:gd name="connsiteY4" fmla="*/ 0 h 166012"/>
                  <a:gd name="connsiteX0" fmla="*/ 0 w 482057"/>
                  <a:gd name="connsiteY0" fmla="*/ 166012 h 166012"/>
                  <a:gd name="connsiteX1" fmla="*/ 196482 w 482057"/>
                  <a:gd name="connsiteY1" fmla="*/ 157134 h 166012"/>
                  <a:gd name="connsiteX2" fmla="*/ 261584 w 482057"/>
                  <a:gd name="connsiteY2" fmla="*/ 54455 h 166012"/>
                  <a:gd name="connsiteX3" fmla="*/ 313677 w 482057"/>
                  <a:gd name="connsiteY3" fmla="*/ 146191 h 166012"/>
                  <a:gd name="connsiteX4" fmla="*/ 482057 w 482057"/>
                  <a:gd name="connsiteY4" fmla="*/ 0 h 166012"/>
                  <a:gd name="connsiteX0" fmla="*/ 0 w 482057"/>
                  <a:gd name="connsiteY0" fmla="*/ 166012 h 166012"/>
                  <a:gd name="connsiteX1" fmla="*/ 196482 w 482057"/>
                  <a:gd name="connsiteY1" fmla="*/ 157134 h 166012"/>
                  <a:gd name="connsiteX2" fmla="*/ 261584 w 482057"/>
                  <a:gd name="connsiteY2" fmla="*/ 54455 h 166012"/>
                  <a:gd name="connsiteX3" fmla="*/ 313677 w 482057"/>
                  <a:gd name="connsiteY3" fmla="*/ 146191 h 166012"/>
                  <a:gd name="connsiteX4" fmla="*/ 482057 w 482057"/>
                  <a:gd name="connsiteY4" fmla="*/ 0 h 166012"/>
                  <a:gd name="connsiteX0" fmla="*/ 0 w 482057"/>
                  <a:gd name="connsiteY0" fmla="*/ 166012 h 166012"/>
                  <a:gd name="connsiteX1" fmla="*/ 95868 w 482057"/>
                  <a:gd name="connsiteY1" fmla="*/ 109787 h 166012"/>
                  <a:gd name="connsiteX2" fmla="*/ 261584 w 482057"/>
                  <a:gd name="connsiteY2" fmla="*/ 54455 h 166012"/>
                  <a:gd name="connsiteX3" fmla="*/ 313677 w 482057"/>
                  <a:gd name="connsiteY3" fmla="*/ 146191 h 166012"/>
                  <a:gd name="connsiteX4" fmla="*/ 482057 w 482057"/>
                  <a:gd name="connsiteY4" fmla="*/ 0 h 166012"/>
                  <a:gd name="connsiteX0" fmla="*/ 0 w 482057"/>
                  <a:gd name="connsiteY0" fmla="*/ 166012 h 166012"/>
                  <a:gd name="connsiteX1" fmla="*/ 95868 w 482057"/>
                  <a:gd name="connsiteY1" fmla="*/ 109787 h 166012"/>
                  <a:gd name="connsiteX2" fmla="*/ 261584 w 482057"/>
                  <a:gd name="connsiteY2" fmla="*/ 54455 h 166012"/>
                  <a:gd name="connsiteX3" fmla="*/ 313677 w 482057"/>
                  <a:gd name="connsiteY3" fmla="*/ 146191 h 166012"/>
                  <a:gd name="connsiteX4" fmla="*/ 482057 w 482057"/>
                  <a:gd name="connsiteY4" fmla="*/ 0 h 166012"/>
                  <a:gd name="connsiteX0" fmla="*/ 0 w 482057"/>
                  <a:gd name="connsiteY0" fmla="*/ 166012 h 223130"/>
                  <a:gd name="connsiteX1" fmla="*/ 95868 w 482057"/>
                  <a:gd name="connsiteY1" fmla="*/ 109787 h 223130"/>
                  <a:gd name="connsiteX2" fmla="*/ 190562 w 482057"/>
                  <a:gd name="connsiteY2" fmla="*/ 223130 h 223130"/>
                  <a:gd name="connsiteX3" fmla="*/ 313677 w 482057"/>
                  <a:gd name="connsiteY3" fmla="*/ 146191 h 223130"/>
                  <a:gd name="connsiteX4" fmla="*/ 482057 w 482057"/>
                  <a:gd name="connsiteY4" fmla="*/ 0 h 223130"/>
                  <a:gd name="connsiteX0" fmla="*/ 0 w 482057"/>
                  <a:gd name="connsiteY0" fmla="*/ 166012 h 223130"/>
                  <a:gd name="connsiteX1" fmla="*/ 95868 w 482057"/>
                  <a:gd name="connsiteY1" fmla="*/ 109787 h 223130"/>
                  <a:gd name="connsiteX2" fmla="*/ 190562 w 482057"/>
                  <a:gd name="connsiteY2" fmla="*/ 223130 h 223130"/>
                  <a:gd name="connsiteX3" fmla="*/ 257451 w 482057"/>
                  <a:gd name="connsiteY3" fmla="*/ 75169 h 223130"/>
                  <a:gd name="connsiteX4" fmla="*/ 482057 w 482057"/>
                  <a:gd name="connsiteY4" fmla="*/ 0 h 223130"/>
                  <a:gd name="connsiteX0" fmla="*/ 0 w 482057"/>
                  <a:gd name="connsiteY0" fmla="*/ 166012 h 223130"/>
                  <a:gd name="connsiteX1" fmla="*/ 95868 w 482057"/>
                  <a:gd name="connsiteY1" fmla="*/ 109787 h 223130"/>
                  <a:gd name="connsiteX2" fmla="*/ 190562 w 482057"/>
                  <a:gd name="connsiteY2" fmla="*/ 223130 h 223130"/>
                  <a:gd name="connsiteX3" fmla="*/ 257451 w 482057"/>
                  <a:gd name="connsiteY3" fmla="*/ 75169 h 223130"/>
                  <a:gd name="connsiteX4" fmla="*/ 482057 w 482057"/>
                  <a:gd name="connsiteY4" fmla="*/ 0 h 22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57" h="223130">
                    <a:moveTo>
                      <a:pt x="0" y="166012"/>
                    </a:moveTo>
                    <a:lnTo>
                      <a:pt x="95868" y="109787"/>
                    </a:lnTo>
                    <a:lnTo>
                      <a:pt x="190562" y="223130"/>
                    </a:lnTo>
                    <a:lnTo>
                      <a:pt x="257451" y="75169"/>
                    </a:lnTo>
                    <a:cubicBezTo>
                      <a:pt x="254492" y="71913"/>
                      <a:pt x="482057" y="0"/>
                      <a:pt x="482057" y="0"/>
                    </a:cubicBezTo>
                  </a:path>
                </a:pathLst>
              </a:custGeom>
              <a:noFill/>
              <a:ln w="19050">
                <a:solidFill>
                  <a:schemeClr val="bg1"/>
                </a:solidFil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435153"/>
                  </a:solidFill>
                </a:endParaRPr>
              </a:p>
            </p:txBody>
          </p:sp>
          <p:cxnSp>
            <p:nvCxnSpPr>
              <p:cNvPr id="170" name="Straight Connector 169"/>
              <p:cNvCxnSpPr/>
              <p:nvPr/>
            </p:nvCxnSpPr>
            <p:spPr>
              <a:xfrm rot="10800000" flipV="1">
                <a:off x="846277" y="3123109"/>
                <a:ext cx="96942" cy="209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10800000" flipH="1" flipV="1">
                <a:off x="1247577" y="3123109"/>
                <a:ext cx="96942" cy="209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04052323"/>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bwMode="auto">
          <a:xfrm>
            <a:off x="0" y="1267196"/>
            <a:ext cx="9144000" cy="5588000"/>
          </a:xfrm>
          <a:prstGeom prst="rect">
            <a:avLst/>
          </a:prstGeom>
          <a:gradFill>
            <a:gsLst>
              <a:gs pos="0">
                <a:schemeClr val="accent6">
                  <a:lumMod val="75000"/>
                </a:schemeClr>
              </a:gs>
              <a:gs pos="35000">
                <a:schemeClr val="accent3">
                  <a:lumMod val="49000"/>
                </a:schemeClr>
              </a:gs>
              <a:gs pos="70000">
                <a:schemeClr val="tx1">
                  <a:lumMod val="88000"/>
                  <a:lumOff val="12000"/>
                  <a:alpha val="0"/>
                </a:schemeClr>
              </a:gs>
            </a:gsLst>
            <a:lin ang="162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itle 1"/>
          <p:cNvSpPr txBox="1">
            <a:spLocks/>
          </p:cNvSpPr>
          <p:nvPr/>
        </p:nvSpPr>
        <p:spPr>
          <a:xfrm>
            <a:off x="1926854" y="1998791"/>
            <a:ext cx="5259532" cy="530315"/>
          </a:xfrm>
          <a:prstGeom prst="rect">
            <a:avLst/>
          </a:prstGeom>
        </p:spPr>
        <p:txBody>
          <a:bodyPr vert="horz" lIns="82296" tIns="45720" rIns="82296" bIns="45720" rtlCol="0" anchor="b" anchorCtr="0">
            <a:noAutofit/>
          </a:bodyPr>
          <a:lstStyle>
            <a:defPPr>
              <a:defRPr lang="en-US"/>
            </a:defPPr>
            <a:lvl1pPr>
              <a:lnSpc>
                <a:spcPct val="80000"/>
              </a:lnSpc>
              <a:spcBef>
                <a:spcPct val="0"/>
              </a:spcBef>
              <a:defRPr sz="3600">
                <a:gradFill>
                  <a:gsLst>
                    <a:gs pos="0">
                      <a:schemeClr val="tx1"/>
                    </a:gs>
                    <a:gs pos="44000">
                      <a:srgbClr val="01BBBB"/>
                    </a:gs>
                    <a:gs pos="100000">
                      <a:schemeClr val="accent4"/>
                    </a:gs>
                  </a:gsLst>
                  <a:lin ang="4800000" scaled="0"/>
                </a:gradFill>
                <a:latin typeface="+mj-lt"/>
                <a:ea typeface="+mj-ea"/>
                <a:cs typeface="+mj-cs"/>
              </a:defRPr>
            </a:lvl1pPr>
          </a:lstStyle>
          <a:p>
            <a:r>
              <a:rPr lang="en-US" sz="3200" dirty="0"/>
              <a:t>Now It Depends on This…</a:t>
            </a:r>
          </a:p>
        </p:txBody>
      </p:sp>
      <p:grpSp>
        <p:nvGrpSpPr>
          <p:cNvPr id="61" name="Group 60"/>
          <p:cNvGrpSpPr/>
          <p:nvPr/>
        </p:nvGrpSpPr>
        <p:grpSpPr>
          <a:xfrm>
            <a:off x="257144" y="400735"/>
            <a:ext cx="10115550" cy="1537658"/>
            <a:chOff x="253461" y="400735"/>
            <a:chExt cx="10115550" cy="1537658"/>
          </a:xfrm>
        </p:grpSpPr>
        <p:grpSp>
          <p:nvGrpSpPr>
            <p:cNvPr id="5" name="Group 4"/>
            <p:cNvGrpSpPr/>
            <p:nvPr/>
          </p:nvGrpSpPr>
          <p:grpSpPr>
            <a:xfrm>
              <a:off x="3091292" y="1006670"/>
              <a:ext cx="2389508" cy="931723"/>
              <a:chOff x="3860161" y="1040053"/>
              <a:chExt cx="3986107" cy="1554272"/>
            </a:xfrm>
            <a:effectLst>
              <a:outerShdw blurRad="63500" sx="102000" sy="102000" algn="ctr" rotWithShape="0">
                <a:prstClr val="black">
                  <a:alpha val="40000"/>
                </a:prstClr>
              </a:outerShdw>
            </a:effectLst>
          </p:grpSpPr>
          <p:pic>
            <p:nvPicPr>
              <p:cNvPr id="6" name="OldPC" descr="\\psf\Home\Documents\Dropbox\Active Projects\deviceLibraryPNGs\computers\Computer_PCold_Default_400p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161" y="1040053"/>
                <a:ext cx="2561840" cy="1554272"/>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2" descr="\\psf\Home\Documents\Dropbox\Active Projects\deviceLibraryPNGs\cisco\8945Phone\8945Phone_Default\8945Phone_Default_400Px\Cisco_8945Phone_DefaultScreen_4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084" y="1698448"/>
                <a:ext cx="1165184" cy="895875"/>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Rectangle 56"/>
            <p:cNvSpPr/>
            <p:nvPr/>
          </p:nvSpPr>
          <p:spPr>
            <a:xfrm>
              <a:off x="253461" y="400735"/>
              <a:ext cx="10115550" cy="535531"/>
            </a:xfrm>
            <a:prstGeom prst="rect">
              <a:avLst/>
            </a:prstGeom>
          </p:spPr>
          <p:txBody>
            <a:bodyPr vert="horz" lIns="82296" tIns="45720" rIns="82296" bIns="45720" rtlCol="0" anchor="b" anchorCtr="0">
              <a:noAutofit/>
            </a:bodyPr>
            <a:lstStyle/>
            <a:p>
              <a:pPr>
                <a:lnSpc>
                  <a:spcPct val="80000"/>
                </a:lnSpc>
                <a:spcBef>
                  <a:spcPct val="0"/>
                </a:spcBef>
              </a:pPr>
              <a:r>
                <a:rPr lang="en-US" sz="3200" dirty="0">
                  <a:gradFill>
                    <a:gsLst>
                      <a:gs pos="0">
                        <a:schemeClr val="tx1"/>
                      </a:gs>
                      <a:gs pos="44000">
                        <a:srgbClr val="01BBBB"/>
                      </a:gs>
                      <a:gs pos="100000">
                        <a:schemeClr val="accent4"/>
                      </a:gs>
                    </a:gsLst>
                    <a:lin ang="4800000" scaled="0"/>
                  </a:gradFill>
                  <a:latin typeface="+mj-lt"/>
                  <a:ea typeface="+mj-ea"/>
                  <a:cs typeface="+mj-cs"/>
                </a:rPr>
                <a:t>How You Worked Used to Depend on This…</a:t>
              </a:r>
            </a:p>
          </p:txBody>
        </p:sp>
      </p:grpSp>
      <p:grpSp>
        <p:nvGrpSpPr>
          <p:cNvPr id="60" name="Group 59"/>
          <p:cNvGrpSpPr/>
          <p:nvPr/>
        </p:nvGrpSpPr>
        <p:grpSpPr>
          <a:xfrm>
            <a:off x="382763" y="2809747"/>
            <a:ext cx="8347714" cy="5182116"/>
            <a:chOff x="410191" y="3509631"/>
            <a:chExt cx="8347714" cy="5182116"/>
          </a:xfrm>
        </p:grpSpPr>
        <p:grpSp>
          <p:nvGrpSpPr>
            <p:cNvPr id="8" name="Group 7"/>
            <p:cNvGrpSpPr/>
            <p:nvPr/>
          </p:nvGrpSpPr>
          <p:grpSpPr>
            <a:xfrm>
              <a:off x="410191" y="3509631"/>
              <a:ext cx="8347714" cy="5182116"/>
              <a:chOff x="484238" y="3719403"/>
              <a:chExt cx="11211530" cy="6959937"/>
            </a:xfrm>
            <a:effectLst>
              <a:glow rad="889000">
                <a:schemeClr val="accent1">
                  <a:alpha val="22000"/>
                </a:schemeClr>
              </a:glow>
            </a:effectLst>
          </p:grpSpPr>
          <p:grpSp>
            <p:nvGrpSpPr>
              <p:cNvPr id="10" name="Group 9"/>
              <p:cNvGrpSpPr/>
              <p:nvPr/>
            </p:nvGrpSpPr>
            <p:grpSpPr>
              <a:xfrm>
                <a:off x="484238" y="3719403"/>
                <a:ext cx="11211530" cy="2777402"/>
                <a:chOff x="518011" y="3269775"/>
                <a:chExt cx="11211530" cy="2777392"/>
              </a:xfrm>
              <a:effectLst>
                <a:outerShdw blurRad="63500" sx="102000" sy="102000" algn="ctr" rotWithShape="0">
                  <a:prstClr val="black">
                    <a:alpha val="40000"/>
                  </a:prstClr>
                </a:outerShdw>
              </a:effectLst>
            </p:grpSpPr>
            <p:grpSp>
              <p:nvGrpSpPr>
                <p:cNvPr id="12" name="Group 11"/>
                <p:cNvGrpSpPr/>
                <p:nvPr/>
              </p:nvGrpSpPr>
              <p:grpSpPr>
                <a:xfrm>
                  <a:off x="518011" y="3269775"/>
                  <a:ext cx="11211530" cy="1350693"/>
                  <a:chOff x="518011" y="-1234643"/>
                  <a:chExt cx="11211530" cy="1350693"/>
                </a:xfrm>
              </p:grpSpPr>
              <p:pic>
                <p:nvPicPr>
                  <p:cNvPr id="44" name="Picture 37" descr="\\psf\Home\Documents\Dropbox\Active Projects\deviceLibraryPNGs\cisco\profileDualDisplay\profileDualDisplay_Default\profileDualDisplay_Default_400Px\Cisco_ProfileDualDefaultScreen_4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5780" y="-1234643"/>
                    <a:ext cx="1711073" cy="11679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9" descr="\\psf\Home\Documents\Dropbox\Active Projects\deviceLibraryPNGs\cisco\ex60\ex60_Default\ex60_Default_400kPx\Cisco_ex60_DefaultScreen_4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6759" y="-1023101"/>
                    <a:ext cx="969872" cy="10076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1" descr="\\psf\Home\Documents\Dropbox\Active Projects\deviceLibraryPNGs\computers\macBookAir\macBookAir_Default\macBookAir_Default_400kPx\Computer_MacBookAir_13inch_DefaultScreen_400p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625" y="-933242"/>
                    <a:ext cx="1444752" cy="8279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7" descr="\\psf\Home\Documents\Dropbox\Active Projects\deviceLibraryPNGs\tablets\iPad2\iPad2_Default\iPad2_Default_400kPx\Tablet_ipad_DefaultScreen_400p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3244" y="-958618"/>
                    <a:ext cx="711755" cy="9125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4" descr="\\psf\Home\Documents\Dropbox\Active Projects\deviceLibraryPNGs\phones\Android\HTC_Inspire4G\HTC_Inspire4G_Default\HTC_Inspire4G_Default_400px\Phone_HTC-Inspire4G_DefaultScreen_400p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1395" y="-839472"/>
                    <a:ext cx="438821" cy="79066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6" descr="\\psf\Home\Documents\Dropbox\Active Projects\deviceLibraryPNGs\phones\windowsPhone7\nokiaLumina800\nokiaLumina800_Default\nokiaLumina800_Default_400Pk copy\Phone_NokiaLumina800_DefaultScreen_400p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60302" y="-787627"/>
                    <a:ext cx="389298" cy="74151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2" descr="\\psf\Home\Documents\Dropbox\Active Projects\deviceLibraryPNGs\phones\Blackberry\bold9900\bold9900_Default\bold9900_Default__400Px\Phone_BlackBerry_9900Bold_DefaultScreen_400px.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05790" y="-661050"/>
                    <a:ext cx="401851" cy="6958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9" descr="\\psf\Home\Documents\Dropbox\Active Projects\deviceLibraryPNGs\phones\iPhone\iPhoneBlack\iPhoneBlack_Default\iPhoneBlackDefault_400Px\Phone_Iphone4s_Blk_DefaultScreen_400px.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42761" y="-638645"/>
                    <a:ext cx="386780" cy="7546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9" descr="\\psf\Home\Documents\Dropbox\Active Projects\deviceLibraryPNGs\cisco\Product_VXI_MKL3862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8011" y="-554454"/>
                    <a:ext cx="216551" cy="5892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8" descr="\\psf\Home\Documents\Dropbox\Active Projects\deviceLibraryPNGs\computers\iMacKeyboardMouse\iMacKeyboardMouse_400kPx\Computer_iMac_DefaultScreen_400px.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2976" y="-853643"/>
                    <a:ext cx="1002341" cy="75791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2" descr="\\psf\Home\Documents\Dropbox\Active Projects\deviceLibraryPNGs\cisco\8945Phone\8945Phone_Default\8945Phone_Default_400Px\Cisco_8945Phone_DefaultScreen_4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6003" y="-706406"/>
                    <a:ext cx="865532" cy="757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729840" y="4705288"/>
                  <a:ext cx="10786851" cy="527345"/>
                  <a:chOff x="752007" y="4334354"/>
                  <a:chExt cx="10786851" cy="527345"/>
                </a:xfrm>
              </p:grpSpPr>
              <p:pic>
                <p:nvPicPr>
                  <p:cNvPr id="30" name="Picture 29" descr="ios.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3559" y="4423208"/>
                    <a:ext cx="857698" cy="349635"/>
                  </a:xfrm>
                  <a:prstGeom prst="rect">
                    <a:avLst/>
                  </a:prstGeom>
                  <a:effectLst/>
                </p:spPr>
              </p:pic>
              <p:pic>
                <p:nvPicPr>
                  <p:cNvPr id="31" name="Picture 30" descr="android.png"/>
                  <p:cNvPicPr>
                    <a:picLocks noChangeAspect="1"/>
                  </p:cNvPicPr>
                  <p:nvPr/>
                </p:nvPicPr>
                <p:blipFill rotWithShape="1">
                  <a:blip r:embed="rId15" cstate="print">
                    <a:extLst>
                      <a:ext uri="{28A0092B-C50C-407E-A947-70E740481C1C}">
                        <a14:useLocalDpi xmlns:a14="http://schemas.microsoft.com/office/drawing/2010/main" val="0"/>
                      </a:ext>
                    </a:extLst>
                  </a:blip>
                  <a:srcRect t="2284" b="12668"/>
                  <a:stretch/>
                </p:blipFill>
                <p:spPr>
                  <a:xfrm>
                    <a:off x="2466821" y="4394523"/>
                    <a:ext cx="369799" cy="407009"/>
                  </a:xfrm>
                  <a:prstGeom prst="rect">
                    <a:avLst/>
                  </a:prstGeom>
                  <a:effectLst/>
                </p:spPr>
              </p:pic>
              <p:pic>
                <p:nvPicPr>
                  <p:cNvPr id="32" name="Picture 4" descr="\\psf\Home\Documents\Dropbox\Active Projects\Logos\Logo_Amazon_Webservices.png"/>
                  <p:cNvPicPr>
                    <a:picLocks noChangeAspect="1" noChangeArrowheads="1"/>
                  </p:cNvPicPr>
                  <p:nvPr/>
                </p:nvPicPr>
                <p:blipFill>
                  <a:blip r:embed="rId16" cstate="print">
                    <a:lum bright="100000"/>
                    <a:extLst>
                      <a:ext uri="{28A0092B-C50C-407E-A947-70E740481C1C}">
                        <a14:useLocalDpi xmlns:a14="http://schemas.microsoft.com/office/drawing/2010/main" val="0"/>
                      </a:ext>
                    </a:extLst>
                  </a:blip>
                  <a:srcRect/>
                  <a:stretch>
                    <a:fillRect/>
                  </a:stretch>
                </p:blipFill>
                <p:spPr bwMode="auto">
                  <a:xfrm>
                    <a:off x="7141442" y="4416806"/>
                    <a:ext cx="988131" cy="3624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psf\Home\Documents\Dropbox\Active Projects\Logos\Logo_Apache.png"/>
                  <p:cNvPicPr>
                    <a:picLocks noChangeAspect="1" noChangeArrowheads="1"/>
                  </p:cNvPicPr>
                  <p:nvPr/>
                </p:nvPicPr>
                <p:blipFill>
                  <a:blip r:embed="rId17" cstate="print">
                    <a:lum bright="100000"/>
                    <a:extLst>
                      <a:ext uri="{28A0092B-C50C-407E-A947-70E740481C1C}">
                        <a14:useLocalDpi xmlns:a14="http://schemas.microsoft.com/office/drawing/2010/main" val="0"/>
                      </a:ext>
                    </a:extLst>
                  </a:blip>
                  <a:srcRect/>
                  <a:stretch>
                    <a:fillRect/>
                  </a:stretch>
                </p:blipFill>
                <p:spPr bwMode="auto">
                  <a:xfrm>
                    <a:off x="5762115" y="4369427"/>
                    <a:ext cx="459890" cy="4571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psf\Home\Documents\Dropbox\Active Projects\Logos\Logo_Google_AppEngin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51012" y="4334354"/>
                    <a:ext cx="687846" cy="5273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psf\Home\Documents\Dropbox\Active Projects\Logos\Logo_Linux_Tux.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87570" y="4369427"/>
                    <a:ext cx="388307" cy="4571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8" descr="\\psf\Home\Documents\Dropbox\Active Projects\Logos\Logo_RIM.png"/>
                  <p:cNvPicPr>
                    <a:picLocks noChangeAspect="1" noChangeArrowheads="1"/>
                  </p:cNvPicPr>
                  <p:nvPr/>
                </p:nvPicPr>
                <p:blipFill>
                  <a:blip r:embed="rId20" cstate="print">
                    <a:lum bright="70000" contrast="-70000"/>
                    <a:extLst>
                      <a:ext uri="{28A0092B-C50C-407E-A947-70E740481C1C}">
                        <a14:useLocalDpi xmlns:a14="http://schemas.microsoft.com/office/drawing/2010/main" val="0"/>
                      </a:ext>
                    </a:extLst>
                  </a:blip>
                  <a:srcRect/>
                  <a:stretch>
                    <a:fillRect/>
                  </a:stretch>
                </p:blipFill>
                <p:spPr bwMode="auto">
                  <a:xfrm>
                    <a:off x="3824948" y="4491612"/>
                    <a:ext cx="671482" cy="2128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007" y="4412622"/>
                    <a:ext cx="325988" cy="3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5"/>
                  <p:cNvPicPr>
                    <a:picLocks noChangeAspect="1" noChangeArrowheads="1"/>
                  </p:cNvPicPr>
                  <p:nvPr/>
                </p:nvPicPr>
                <p:blipFill>
                  <a:blip r:embed="rId22" cstate="print"/>
                  <a:srcRect/>
                  <a:stretch>
                    <a:fillRect/>
                  </a:stretch>
                </p:blipFill>
                <p:spPr bwMode="auto">
                  <a:xfrm>
                    <a:off x="4761994" y="4493907"/>
                    <a:ext cx="734558" cy="208238"/>
                  </a:xfrm>
                  <a:prstGeom prst="rect">
                    <a:avLst/>
                  </a:prstGeom>
                  <a:noFill/>
                  <a:ln w="9525" algn="ctr">
                    <a:noFill/>
                    <a:miter lim="800000"/>
                    <a:headEnd/>
                    <a:tailEnd/>
                  </a:ln>
                </p:spPr>
              </p:pic>
              <p:pic>
                <p:nvPicPr>
                  <p:cNvPr id="39" name="Picture 2" descr="http://images4.wikia.nocookie.net/__cb20071014060858/freeciv/images/e/e0/Windows_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02183" y="4369427"/>
                    <a:ext cx="457200" cy="4571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blogs.technet.com/cfs-filesystemfile.ashx/__key/communityserver-components-imagefileviewer/CommunityServer-Blogs-Components-WeblogFiles-00-00-00-50-48/2308.Lync-Logo-_2D00_-Blog-Post.png_2D00_550x0.png"/>
                  <p:cNvPicPr>
                    <a:picLocks noChangeAspect="1" noChangeArrowheads="1"/>
                  </p:cNvPicPr>
                  <p:nvPr/>
                </p:nvPicPr>
                <p:blipFill>
                  <a:blip r:embed="rId24" cstate="print">
                    <a:lum bright="100000"/>
                    <a:extLst>
                      <a:ext uri="{28A0092B-C50C-407E-A947-70E740481C1C}">
                        <a14:useLocalDpi xmlns:a14="http://schemas.microsoft.com/office/drawing/2010/main" val="0"/>
                      </a:ext>
                    </a:extLst>
                  </a:blip>
                  <a:srcRect/>
                  <a:stretch>
                    <a:fillRect/>
                  </a:stretch>
                </p:blipFill>
                <p:spPr bwMode="auto">
                  <a:xfrm>
                    <a:off x="8395138" y="4373729"/>
                    <a:ext cx="1097998" cy="448597"/>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9758699" y="4444952"/>
                    <a:ext cx="826750" cy="306147"/>
                    <a:chOff x="9665673" y="4567950"/>
                    <a:chExt cx="1065358" cy="394504"/>
                  </a:xfrm>
                </p:grpSpPr>
                <p:pic>
                  <p:nvPicPr>
                    <p:cNvPr id="42" name="Picture 56" descr="\\psf\Home\Documents\Dropbox\Active Projects\Logos\Logo_Microsoft_Azure_short.png"/>
                    <p:cNvPicPr>
                      <a:picLocks noChangeAspect="1" noChangeArrowheads="1"/>
                    </p:cNvPicPr>
                    <p:nvPr/>
                  </p:nvPicPr>
                  <p:blipFill>
                    <a:blip r:embed="rId25" cstate="print">
                      <a:extLst>
                        <a:ext uri="{28A0092B-C50C-407E-A947-70E740481C1C}">
                          <a14:useLocalDpi xmlns:a14="http://schemas.microsoft.com/office/drawing/2010/main" val="0"/>
                        </a:ext>
                      </a:extLst>
                    </a:blip>
                    <a:srcRect r="60145" b="2964"/>
                    <a:stretch>
                      <a:fillRect/>
                    </a:stretch>
                  </p:blipFill>
                  <p:spPr bwMode="auto">
                    <a:xfrm>
                      <a:off x="9665673" y="4567950"/>
                      <a:ext cx="407241" cy="3799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6" descr="\\psf\Home\Documents\Dropbox\Active Projects\Logos\Logo_Microsoft_Azure_short.png"/>
                    <p:cNvPicPr>
                      <a:picLocks noChangeAspect="1" noChangeArrowheads="1"/>
                    </p:cNvPicPr>
                    <p:nvPr/>
                  </p:nvPicPr>
                  <p:blipFill>
                    <a:blip r:embed="rId26" cstate="print">
                      <a:lum bright="100000"/>
                      <a:extLst>
                        <a:ext uri="{28A0092B-C50C-407E-A947-70E740481C1C}">
                          <a14:useLocalDpi xmlns:a14="http://schemas.microsoft.com/office/drawing/2010/main" val="0"/>
                        </a:ext>
                      </a:extLst>
                    </a:blip>
                    <a:srcRect l="37014" b="-742"/>
                    <a:stretch>
                      <a:fillRect/>
                    </a:stretch>
                  </p:blipFill>
                  <p:spPr bwMode="auto">
                    <a:xfrm>
                      <a:off x="10087430" y="4567955"/>
                      <a:ext cx="643601" cy="3944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 13"/>
                <p:cNvGrpSpPr/>
                <p:nvPr/>
              </p:nvGrpSpPr>
              <p:grpSpPr>
                <a:xfrm>
                  <a:off x="518011" y="5469587"/>
                  <a:ext cx="11041607" cy="577580"/>
                  <a:chOff x="518011" y="5529911"/>
                  <a:chExt cx="11041607" cy="577580"/>
                </a:xfrm>
              </p:grpSpPr>
              <p:pic>
                <p:nvPicPr>
                  <p:cNvPr id="15" name="Picture 14" descr="drtQ.iCloud-670x670.pn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019156" y="5610656"/>
                    <a:ext cx="421429" cy="421428"/>
                  </a:xfrm>
                  <a:prstGeom prst="rect">
                    <a:avLst/>
                  </a:prstGeom>
                  <a:effectLst/>
                </p:spPr>
              </p:pic>
              <p:pic>
                <p:nvPicPr>
                  <p:cNvPr id="16" name="Picture 7" descr="\\psf\Home\Documents\Dropbox\Active Projects\Logos\Logo_Cisco_Jabber.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87843" y="5529911"/>
                    <a:ext cx="455217" cy="4921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psf\Home\Documents\Dropbox\Active Projects\Logos\Logo_Cisco_Webex.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095466" y="5610656"/>
                    <a:ext cx="435895" cy="4968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psf\Home\Documents\Dropbox\Active Projects\Logos\Logo_Google_Plus.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319941" y="5592769"/>
                    <a:ext cx="460300" cy="457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5" descr="\\psf\Host\Volumes\Data\misc\Misc\untitled folder\graphics\1304022089_Twitter_512x51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95278" y="5575306"/>
                    <a:ext cx="496698" cy="4966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psf\Home\Documents\Dropbox\Active Projects\Logos\Logo_Amazon_Market.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1157492" y="5620699"/>
                    <a:ext cx="402126" cy="4013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7" descr="\\psf\Home\Documents\Dropbox\Active Projects\Logos\1319956706_Market-Android-R.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685925" y="5559526"/>
                    <a:ext cx="523687" cy="5236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0" descr="\\psf\Host\Volumes\Data\misc\Misc\untitled folder\graphics\1304022069_FaceBook_512x51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025582" y="5580519"/>
                    <a:ext cx="481701" cy="481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sf\Home\Documents\Dropbox\Active Projects\Logos\Logo_Apple_MacApp_Store.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454951" y="5592770"/>
                    <a:ext cx="457200" cy="4571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36" cstate="print">
                    <a:lum bright="100000"/>
                    <a:extLst>
                      <a:ext uri="{28A0092B-C50C-407E-A947-70E740481C1C}">
                        <a14:useLocalDpi xmlns:a14="http://schemas.microsoft.com/office/drawing/2010/main" val="0"/>
                      </a:ext>
                    </a:extLst>
                  </a:blip>
                  <a:srcRect/>
                  <a:stretch>
                    <a:fillRect/>
                  </a:stretch>
                </p:blipFill>
                <p:spPr bwMode="auto">
                  <a:xfrm>
                    <a:off x="518011" y="5698000"/>
                    <a:ext cx="1153975" cy="24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1917325" y="5654449"/>
                    <a:ext cx="1157277" cy="333831"/>
                    <a:chOff x="7619999" y="5625999"/>
                    <a:chExt cx="1886857" cy="544287"/>
                  </a:xfrm>
                </p:grpSpPr>
                <p:pic>
                  <p:nvPicPr>
                    <p:cNvPr id="28" name="Picture 4" descr="http://upload.wikimedia.org/wikipedia/mr/2/2a/Microsoft_Office_2010_Logo.png"/>
                    <p:cNvPicPr>
                      <a:picLocks noChangeAspect="1" noChangeArrowheads="1"/>
                    </p:cNvPicPr>
                    <p:nvPr/>
                  </p:nvPicPr>
                  <p:blipFill>
                    <a:blip r:embed="rId37" cstate="print">
                      <a:extLst>
                        <a:ext uri="{28A0092B-C50C-407E-A947-70E740481C1C}">
                          <a14:useLocalDpi xmlns:a14="http://schemas.microsoft.com/office/drawing/2010/main" val="0"/>
                        </a:ext>
                      </a:extLst>
                    </a:blip>
                    <a:srcRect r="74219" b="-11607"/>
                    <a:stretch>
                      <a:fillRect/>
                    </a:stretch>
                  </p:blipFill>
                  <p:spPr bwMode="auto">
                    <a:xfrm>
                      <a:off x="7619999" y="5625999"/>
                      <a:ext cx="478971" cy="5007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upload.wikimedia.org/wikipedia/mr/2/2a/Microsoft_Office_2010_Logo.png"/>
                    <p:cNvPicPr>
                      <a:picLocks noChangeAspect="1" noChangeArrowheads="1"/>
                    </p:cNvPicPr>
                    <p:nvPr/>
                  </p:nvPicPr>
                  <p:blipFill>
                    <a:blip r:embed="rId38" cstate="print">
                      <a:lum bright="100000"/>
                      <a:extLst>
                        <a:ext uri="{28A0092B-C50C-407E-A947-70E740481C1C}">
                          <a14:useLocalDpi xmlns:a14="http://schemas.microsoft.com/office/drawing/2010/main" val="0"/>
                        </a:ext>
                      </a:extLst>
                    </a:blip>
                    <a:srcRect l="24219" b="-18078"/>
                    <a:stretch>
                      <a:fillRect/>
                    </a:stretch>
                  </p:blipFill>
                  <p:spPr bwMode="auto">
                    <a:xfrm>
                      <a:off x="8098970" y="5640519"/>
                      <a:ext cx="1407886" cy="52976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19"/>
                  <p:cNvPicPr>
                    <a:picLocks noChangeAspect="1" noChangeArrowheads="1"/>
                  </p:cNvPicPr>
                  <p:nvPr/>
                </p:nvPicPr>
                <p:blipFill>
                  <a:blip r:embed="rId39" cstate="print"/>
                  <a:srcRect/>
                  <a:stretch>
                    <a:fillRect/>
                  </a:stretch>
                </p:blipFill>
                <p:spPr bwMode="auto">
                  <a:xfrm>
                    <a:off x="7654326" y="5680423"/>
                    <a:ext cx="1210077" cy="281893"/>
                  </a:xfrm>
                  <a:prstGeom prst="rect">
                    <a:avLst/>
                  </a:prstGeom>
                  <a:noFill/>
                  <a:ln w="9525" algn="ctr">
                    <a:noFill/>
                    <a:miter lim="800000"/>
                    <a:headEnd/>
                    <a:tailEnd/>
                  </a:ln>
                </p:spPr>
              </p:pic>
            </p:grpSp>
          </p:grpSp>
          <p:pic>
            <p:nvPicPr>
              <p:cNvPr id="11" name="Picture 2"/>
              <p:cNvPicPr>
                <a:picLocks noChangeAspect="1" noChangeArrowheads="1"/>
              </p:cNvPicPr>
              <p:nvPr/>
            </p:nvPicPr>
            <p:blipFill>
              <a:blip r:embed="rId40" cstate="print"/>
              <a:srcRect/>
              <a:stretch>
                <a:fillRect/>
              </a:stretch>
            </p:blipFill>
            <p:spPr bwMode="auto">
              <a:xfrm>
                <a:off x="4965954" y="5768359"/>
                <a:ext cx="1680854" cy="4910981"/>
              </a:xfrm>
              <a:prstGeom prst="rect">
                <a:avLst/>
              </a:prstGeom>
              <a:noFill/>
              <a:ln w="9525">
                <a:noFill/>
                <a:miter lim="800000"/>
                <a:headEnd/>
                <a:tailEnd/>
              </a:ln>
              <a:effectLst>
                <a:glow rad="228600">
                  <a:schemeClr val="bg1">
                    <a:alpha val="71000"/>
                  </a:schemeClr>
                </a:glow>
                <a:softEdge rad="0"/>
              </a:effectLst>
            </p:spPr>
          </p:pic>
        </p:grpSp>
        <p:sp>
          <p:nvSpPr>
            <p:cNvPr id="58" name="TextBox 57"/>
            <p:cNvSpPr txBox="1"/>
            <p:nvPr/>
          </p:nvSpPr>
          <p:spPr>
            <a:xfrm>
              <a:off x="1733998" y="6352871"/>
              <a:ext cx="2073004" cy="523220"/>
            </a:xfrm>
            <a:prstGeom prst="rect">
              <a:avLst/>
            </a:prstGeom>
            <a:noFill/>
            <a:effectLst/>
          </p:spPr>
          <p:txBody>
            <a:bodyPr wrap="square" rtlCol="0">
              <a:spAutoFit/>
            </a:bodyPr>
            <a:lstStyle/>
            <a:p>
              <a:pPr algn="ctr"/>
              <a:r>
                <a:rPr lang="en-US" sz="2800" b="1" i="1" dirty="0" smtClean="0">
                  <a:solidFill>
                    <a:schemeClr val="bg1"/>
                  </a:solidFill>
                  <a:effectLst/>
                </a:rPr>
                <a:t>Wired</a:t>
              </a:r>
              <a:endParaRPr lang="en-US" sz="2800" b="1" i="1" dirty="0">
                <a:solidFill>
                  <a:schemeClr val="bg1"/>
                </a:solidFill>
                <a:effectLst/>
              </a:endParaRPr>
            </a:p>
          </p:txBody>
        </p:sp>
        <p:sp>
          <p:nvSpPr>
            <p:cNvPr id="59" name="TextBox 58"/>
            <p:cNvSpPr txBox="1"/>
            <p:nvPr/>
          </p:nvSpPr>
          <p:spPr>
            <a:xfrm>
              <a:off x="5072726" y="6352871"/>
              <a:ext cx="2677336" cy="523220"/>
            </a:xfrm>
            <a:prstGeom prst="rect">
              <a:avLst/>
            </a:prstGeom>
            <a:noFill/>
            <a:effectLst/>
          </p:spPr>
          <p:txBody>
            <a:bodyPr wrap="square" rtlCol="0">
              <a:spAutoFit/>
            </a:bodyPr>
            <a:lstStyle/>
            <a:p>
              <a:pPr algn="ctr"/>
              <a:r>
                <a:rPr lang="en-US" sz="2800" b="1" i="1" dirty="0" smtClean="0">
                  <a:solidFill>
                    <a:schemeClr val="bg1"/>
                  </a:solidFill>
                  <a:effectLst/>
                </a:rPr>
                <a:t>Wireless</a:t>
              </a:r>
              <a:endParaRPr lang="en-US" sz="2800" b="1" i="1" dirty="0">
                <a:solidFill>
                  <a:schemeClr val="bg1"/>
                </a:solidFill>
                <a:effectLst/>
              </a:endParaRPr>
            </a:p>
          </p:txBody>
        </p:sp>
      </p:grpSp>
    </p:spTree>
    <p:extLst>
      <p:ext uri="{BB962C8B-B14F-4D97-AF65-F5344CB8AC3E}">
        <p14:creationId xmlns:p14="http://schemas.microsoft.com/office/powerpoint/2010/main" val="36092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1000"/>
                                        <p:tgtEl>
                                          <p:spTgt spid="61"/>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2500"/>
                            </p:stCondLst>
                            <p:childTnLst>
                              <p:par>
                                <p:cTn id="13" presetID="22" presetClass="entr" presetSubtype="8" fill="hold" nodeType="afterEffect">
                                  <p:stCondLst>
                                    <p:cond delay="50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 Same Side Corner Rectangle 40"/>
          <p:cNvSpPr/>
          <p:nvPr/>
        </p:nvSpPr>
        <p:spPr>
          <a:xfrm rot="5400000">
            <a:off x="-897123" y="2025963"/>
            <a:ext cx="4721904" cy="3578074"/>
          </a:xfrm>
          <a:prstGeom prst="round2SameRect">
            <a:avLst>
              <a:gd name="adj1" fmla="val 11640"/>
              <a:gd name="adj2" fmla="val 0"/>
            </a:avLst>
          </a:prstGeom>
          <a:gradFill>
            <a:gsLst>
              <a:gs pos="0">
                <a:schemeClr val="bg1">
                  <a:alpha val="0"/>
                </a:schemeClr>
              </a:gs>
              <a:gs pos="100000">
                <a:schemeClr val="accent3">
                  <a:lumMod val="50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304624"/>
            <a:ext cx="8588861" cy="838200"/>
          </a:xfrm>
        </p:spPr>
        <p:txBody>
          <a:bodyPr/>
          <a:lstStyle/>
          <a:p>
            <a:pPr>
              <a:lnSpc>
                <a:spcPct val="100000"/>
              </a:lnSpc>
            </a:pPr>
            <a:r>
              <a:rPr lang="en-US" sz="3200" dirty="0" smtClean="0"/>
              <a:t>Optimized Infrastructure</a:t>
            </a:r>
            <a:r>
              <a:rPr lang="en-US" dirty="0" smtClean="0"/>
              <a:t/>
            </a:r>
            <a:br>
              <a:rPr lang="en-US" dirty="0" smtClean="0"/>
            </a:br>
            <a:r>
              <a:rPr lang="en-US" sz="2400" dirty="0" smtClean="0">
                <a:solidFill>
                  <a:srgbClr val="435153"/>
                </a:solidFill>
              </a:rPr>
              <a:t>Ideal Architecture for Desktop Virtualization</a:t>
            </a:r>
            <a:endParaRPr lang="en-US" sz="2400" dirty="0">
              <a:solidFill>
                <a:srgbClr val="435153"/>
              </a:solidFill>
            </a:endParaRPr>
          </a:p>
        </p:txBody>
      </p:sp>
      <p:sp>
        <p:nvSpPr>
          <p:cNvPr id="19" name="Rectangle 18"/>
          <p:cNvSpPr/>
          <p:nvPr/>
        </p:nvSpPr>
        <p:spPr>
          <a:xfrm>
            <a:off x="3749530" y="2148019"/>
            <a:ext cx="5395080" cy="3374594"/>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25" indent="-174625" defTabSz="814388" eaLnBrk="0" fontAlgn="base" hangingPunct="0">
              <a:lnSpc>
                <a:spcPct val="95000"/>
              </a:lnSpc>
              <a:spcBef>
                <a:spcPts val="600"/>
              </a:spcBef>
              <a:spcAft>
                <a:spcPts val="1200"/>
              </a:spcAft>
              <a:buClr>
                <a:schemeClr val="bg1">
                  <a:lumMod val="50000"/>
                </a:schemeClr>
              </a:buClr>
              <a:buSzPct val="80000"/>
              <a:buFont typeface="Arial" pitchFamily="34" charset="0"/>
              <a:buChar char="•"/>
              <a:defRPr/>
            </a:pPr>
            <a:r>
              <a:rPr lang="en-US" dirty="0" smtClean="0">
                <a:solidFill>
                  <a:srgbClr val="435153"/>
                </a:solidFill>
                <a:latin typeface="Arial"/>
                <a:ea typeface="ＭＳ Ｐゴシック" pitchFamily="26" charset="-128"/>
                <a:cs typeface="ＭＳ Ｐゴシック" pitchFamily="26" charset="-128"/>
              </a:rPr>
              <a:t>Lower cost for compute + network infrastructure</a:t>
            </a:r>
          </a:p>
          <a:p>
            <a:pPr marL="174625" indent="-174625" defTabSz="814388" eaLnBrk="0" fontAlgn="base" hangingPunct="0">
              <a:lnSpc>
                <a:spcPct val="95000"/>
              </a:lnSpc>
              <a:spcBef>
                <a:spcPts val="600"/>
              </a:spcBef>
              <a:spcAft>
                <a:spcPts val="1200"/>
              </a:spcAft>
              <a:buClr>
                <a:schemeClr val="bg1">
                  <a:lumMod val="50000"/>
                </a:schemeClr>
              </a:buClr>
              <a:buSzPct val="80000"/>
              <a:buFont typeface="Arial" pitchFamily="34" charset="0"/>
              <a:buChar char="•"/>
              <a:defRPr/>
            </a:pPr>
            <a:r>
              <a:rPr lang="en-US" dirty="0" smtClean="0">
                <a:solidFill>
                  <a:srgbClr val="435153"/>
                </a:solidFill>
                <a:latin typeface="Arial"/>
                <a:ea typeface="ＭＳ Ｐゴシック" pitchFamily="26" charset="-128"/>
                <a:cs typeface="ＭＳ Ｐゴシック" pitchFamily="26" charset="-128"/>
              </a:rPr>
              <a:t>Greater virtual desktop density w/o</a:t>
            </a:r>
            <a:br>
              <a:rPr lang="en-US" dirty="0" smtClean="0">
                <a:solidFill>
                  <a:srgbClr val="435153"/>
                </a:solidFill>
                <a:latin typeface="Arial"/>
                <a:ea typeface="ＭＳ Ｐゴシック" pitchFamily="26" charset="-128"/>
                <a:cs typeface="ＭＳ Ｐゴシック" pitchFamily="26" charset="-128"/>
              </a:rPr>
            </a:br>
            <a:r>
              <a:rPr lang="en-US" dirty="0" smtClean="0">
                <a:solidFill>
                  <a:srgbClr val="435153"/>
                </a:solidFill>
                <a:latin typeface="Arial"/>
                <a:ea typeface="ＭＳ Ｐゴシック" pitchFamily="26" charset="-128"/>
                <a:cs typeface="ＭＳ Ｐゴシック" pitchFamily="26" charset="-128"/>
              </a:rPr>
              <a:t>performance impact</a:t>
            </a:r>
          </a:p>
          <a:p>
            <a:pPr marL="174625" indent="-174625" defTabSz="814388" eaLnBrk="0" fontAlgn="base" hangingPunct="0">
              <a:lnSpc>
                <a:spcPct val="95000"/>
              </a:lnSpc>
              <a:spcBef>
                <a:spcPts val="600"/>
              </a:spcBef>
              <a:spcAft>
                <a:spcPts val="1200"/>
              </a:spcAft>
              <a:buClr>
                <a:schemeClr val="bg1">
                  <a:lumMod val="50000"/>
                </a:schemeClr>
              </a:buClr>
              <a:buSzPct val="80000"/>
              <a:buFont typeface="Arial" pitchFamily="34" charset="0"/>
              <a:buChar char="•"/>
              <a:defRPr/>
            </a:pPr>
            <a:r>
              <a:rPr lang="en-US" dirty="0" smtClean="0">
                <a:solidFill>
                  <a:srgbClr val="435153"/>
                </a:solidFill>
                <a:latin typeface="Arial"/>
                <a:ea typeface="ＭＳ Ｐゴシック" pitchFamily="26" charset="-128"/>
                <a:cs typeface="ＭＳ Ｐゴシック" pitchFamily="26" charset="-128"/>
              </a:rPr>
              <a:t>Simple Operation—start in minutes, scale</a:t>
            </a:r>
            <a:br>
              <a:rPr lang="en-US" dirty="0" smtClean="0">
                <a:solidFill>
                  <a:srgbClr val="435153"/>
                </a:solidFill>
                <a:latin typeface="Arial"/>
                <a:ea typeface="ＭＳ Ｐゴシック" pitchFamily="26" charset="-128"/>
                <a:cs typeface="ＭＳ Ｐゴシック" pitchFamily="26" charset="-128"/>
              </a:rPr>
            </a:br>
            <a:r>
              <a:rPr lang="en-US" dirty="0" smtClean="0">
                <a:solidFill>
                  <a:srgbClr val="435153"/>
                </a:solidFill>
                <a:latin typeface="Arial"/>
                <a:ea typeface="ＭＳ Ｐゴシック" pitchFamily="26" charset="-128"/>
                <a:cs typeface="ＭＳ Ｐゴシック" pitchFamily="26" charset="-128"/>
              </a:rPr>
              <a:t>in seconds</a:t>
            </a:r>
          </a:p>
          <a:p>
            <a:pPr marL="174625" indent="-174625" defTabSz="814388" eaLnBrk="0" fontAlgn="base" hangingPunct="0">
              <a:lnSpc>
                <a:spcPct val="95000"/>
              </a:lnSpc>
              <a:spcBef>
                <a:spcPts val="600"/>
              </a:spcBef>
              <a:spcAft>
                <a:spcPts val="1200"/>
              </a:spcAft>
              <a:buClr>
                <a:schemeClr val="bg1">
                  <a:lumMod val="50000"/>
                </a:schemeClr>
              </a:buClr>
              <a:buSzPct val="80000"/>
              <a:buFont typeface="Arial" pitchFamily="34" charset="0"/>
              <a:buChar char="•"/>
              <a:defRPr/>
            </a:pPr>
            <a:r>
              <a:rPr lang="en-US" dirty="0" smtClean="0">
                <a:solidFill>
                  <a:srgbClr val="435153"/>
                </a:solidFill>
                <a:latin typeface="Arial"/>
                <a:ea typeface="ＭＳ Ｐゴシック" pitchFamily="26" charset="-128"/>
                <a:cs typeface="ＭＳ Ｐゴシック" pitchFamily="26" charset="-128"/>
              </a:rPr>
              <a:t>Massive Scalability—scales easily to 1000’s of</a:t>
            </a:r>
            <a:br>
              <a:rPr lang="en-US" dirty="0" smtClean="0">
                <a:solidFill>
                  <a:srgbClr val="435153"/>
                </a:solidFill>
                <a:latin typeface="Arial"/>
                <a:ea typeface="ＭＳ Ｐゴシック" pitchFamily="26" charset="-128"/>
                <a:cs typeface="ＭＳ Ｐゴシック" pitchFamily="26" charset="-128"/>
              </a:rPr>
            </a:br>
            <a:r>
              <a:rPr lang="en-US" dirty="0" smtClean="0">
                <a:solidFill>
                  <a:srgbClr val="435153"/>
                </a:solidFill>
                <a:latin typeface="Arial"/>
                <a:ea typeface="ＭＳ Ｐゴシック" pitchFamily="26" charset="-128"/>
                <a:cs typeface="ＭＳ Ｐゴシック" pitchFamily="26" charset="-128"/>
              </a:rPr>
              <a:t>desktops per UCS system</a:t>
            </a:r>
          </a:p>
          <a:p>
            <a:pPr marL="174625" indent="-174625" defTabSz="814388" eaLnBrk="0" fontAlgn="base" hangingPunct="0">
              <a:lnSpc>
                <a:spcPct val="95000"/>
              </a:lnSpc>
              <a:spcBef>
                <a:spcPts val="600"/>
              </a:spcBef>
              <a:spcAft>
                <a:spcPts val="1200"/>
              </a:spcAft>
              <a:buClr>
                <a:schemeClr val="bg1">
                  <a:lumMod val="50000"/>
                </a:schemeClr>
              </a:buClr>
              <a:buSzPct val="80000"/>
              <a:buFont typeface="Arial" pitchFamily="34" charset="0"/>
              <a:buChar char="•"/>
              <a:defRPr/>
            </a:pPr>
            <a:r>
              <a:rPr lang="en-US" dirty="0" smtClean="0">
                <a:solidFill>
                  <a:srgbClr val="435153"/>
                </a:solidFill>
                <a:latin typeface="Arial"/>
                <a:ea typeface="ＭＳ Ｐゴシック" pitchFamily="26" charset="-128"/>
                <a:cs typeface="ＭＳ Ｐゴシック" pitchFamily="26" charset="-128"/>
              </a:rPr>
              <a:t>Extended memory and I/O to avoid desktop</a:t>
            </a:r>
            <a:br>
              <a:rPr lang="en-US" dirty="0" smtClean="0">
                <a:solidFill>
                  <a:srgbClr val="435153"/>
                </a:solidFill>
                <a:latin typeface="Arial"/>
                <a:ea typeface="ＭＳ Ｐゴシック" pitchFamily="26" charset="-128"/>
                <a:cs typeface="ＭＳ Ｐゴシック" pitchFamily="26" charset="-128"/>
              </a:rPr>
            </a:br>
            <a:r>
              <a:rPr lang="en-US" dirty="0" smtClean="0">
                <a:solidFill>
                  <a:srgbClr val="435153"/>
                </a:solidFill>
                <a:latin typeface="Arial"/>
                <a:ea typeface="ＭＳ Ｐゴシック" pitchFamily="26" charset="-128"/>
                <a:cs typeface="ＭＳ Ｐゴシック" pitchFamily="26" charset="-128"/>
              </a:rPr>
              <a:t>virtualization bottlenecks</a:t>
            </a:r>
          </a:p>
        </p:txBody>
      </p:sp>
      <p:pic>
        <p:nvPicPr>
          <p:cNvPr id="20" name="Picture 19" descr="C:\Documents and Settings\dlawler\My Documents\Images\product\Cisco\California\high res png1\HBJ01615_Mirror copy.png"/>
          <p:cNvPicPr>
            <a:picLocks noChangeAspect="1" noChangeArrowheads="1"/>
          </p:cNvPicPr>
          <p:nvPr/>
        </p:nvPicPr>
        <p:blipFill>
          <a:blip r:embed="rId3" cstate="screen"/>
          <a:stretch>
            <a:fillRect/>
          </a:stretch>
        </p:blipFill>
        <p:spPr bwMode="auto">
          <a:xfrm>
            <a:off x="351279" y="1759556"/>
            <a:ext cx="2627676" cy="3295636"/>
          </a:xfrm>
          <a:prstGeom prst="rect">
            <a:avLst/>
          </a:prstGeom>
          <a:noFill/>
          <a:ln w="9525">
            <a:noFill/>
            <a:miter lim="800000"/>
            <a:headEnd/>
            <a:tailEnd/>
          </a:ln>
          <a:effectLst/>
        </p:spPr>
      </p:pic>
      <p:grpSp>
        <p:nvGrpSpPr>
          <p:cNvPr id="3" name="Group 15"/>
          <p:cNvGrpSpPr/>
          <p:nvPr/>
        </p:nvGrpSpPr>
        <p:grpSpPr>
          <a:xfrm>
            <a:off x="641277" y="3923778"/>
            <a:ext cx="1968501" cy="1996736"/>
            <a:chOff x="2158923" y="1827733"/>
            <a:chExt cx="4911730" cy="4062705"/>
          </a:xfrm>
        </p:grpSpPr>
        <p:sp>
          <p:nvSpPr>
            <p:cNvPr id="17" name="Line 10"/>
            <p:cNvSpPr>
              <a:spLocks noChangeShapeType="1"/>
            </p:cNvSpPr>
            <p:nvPr/>
          </p:nvSpPr>
          <p:spPr bwMode="auto">
            <a:xfrm flipV="1">
              <a:off x="4091166" y="4773708"/>
              <a:ext cx="2979487" cy="2"/>
            </a:xfrm>
            <a:prstGeom prst="line">
              <a:avLst/>
            </a:prstGeom>
            <a:noFill/>
            <a:ln w="19050">
              <a:solidFill>
                <a:srgbClr val="F68B1F"/>
              </a:solidFill>
              <a:round/>
              <a:headEnd/>
              <a:tailEnd type="triangle" w="med" len="med"/>
            </a:ln>
          </p:spPr>
          <p:txBody>
            <a:bodyPr wrap="none" anchor="ctr"/>
            <a:lstStyle/>
            <a:p>
              <a:endParaRPr lang="en-US" sz="1050"/>
            </a:p>
          </p:txBody>
        </p:sp>
        <p:sp>
          <p:nvSpPr>
            <p:cNvPr id="23" name="Line 11"/>
            <p:cNvSpPr>
              <a:spLocks noChangeShapeType="1"/>
            </p:cNvSpPr>
            <p:nvPr/>
          </p:nvSpPr>
          <p:spPr bwMode="auto">
            <a:xfrm flipH="1">
              <a:off x="2158923" y="4567518"/>
              <a:ext cx="1906523" cy="1280690"/>
            </a:xfrm>
            <a:prstGeom prst="line">
              <a:avLst/>
            </a:prstGeom>
            <a:noFill/>
            <a:ln w="19050">
              <a:solidFill>
                <a:srgbClr val="F68B1F"/>
              </a:solidFill>
              <a:round/>
              <a:headEnd/>
              <a:tailEnd type="triangle" w="med" len="med"/>
            </a:ln>
          </p:spPr>
          <p:txBody>
            <a:bodyPr wrap="none" anchor="ctr"/>
            <a:lstStyle/>
            <a:p>
              <a:endParaRPr lang="en-US" sz="1050"/>
            </a:p>
          </p:txBody>
        </p:sp>
        <p:sp>
          <p:nvSpPr>
            <p:cNvPr id="24" name="Line 12"/>
            <p:cNvSpPr>
              <a:spLocks noChangeShapeType="1"/>
            </p:cNvSpPr>
            <p:nvPr/>
          </p:nvSpPr>
          <p:spPr bwMode="auto">
            <a:xfrm flipH="1" flipV="1">
              <a:off x="4324763" y="1827733"/>
              <a:ext cx="0" cy="3002901"/>
            </a:xfrm>
            <a:prstGeom prst="line">
              <a:avLst/>
            </a:prstGeom>
            <a:noFill/>
            <a:ln w="19050">
              <a:solidFill>
                <a:srgbClr val="F68B1F"/>
              </a:solidFill>
              <a:round/>
              <a:headEnd/>
              <a:tailEnd type="triangle" w="med" len="med"/>
            </a:ln>
          </p:spPr>
          <p:txBody>
            <a:bodyPr wrap="none" anchor="ctr"/>
            <a:lstStyle/>
            <a:p>
              <a:endParaRPr lang="en-US" sz="1050"/>
            </a:p>
          </p:txBody>
        </p:sp>
        <p:grpSp>
          <p:nvGrpSpPr>
            <p:cNvPr id="4" name="Group 12"/>
            <p:cNvGrpSpPr/>
            <p:nvPr/>
          </p:nvGrpSpPr>
          <p:grpSpPr>
            <a:xfrm>
              <a:off x="3061504" y="3054270"/>
              <a:ext cx="2567364" cy="2222322"/>
              <a:chOff x="3220998" y="2788454"/>
              <a:chExt cx="2567364" cy="2222322"/>
            </a:xfrm>
          </p:grpSpPr>
          <p:pic>
            <p:nvPicPr>
              <p:cNvPr id="32" name="Picture 151" descr="ICON_VM_desktop_Q308"/>
              <p:cNvPicPr>
                <a:picLocks noChangeAspect="1" noChangeArrowheads="1"/>
              </p:cNvPicPr>
              <p:nvPr/>
            </p:nvPicPr>
            <p:blipFill>
              <a:blip r:embed="rId4" cstate="print"/>
              <a:srcRect/>
              <a:stretch>
                <a:fillRect/>
              </a:stretch>
            </p:blipFill>
            <p:spPr bwMode="auto">
              <a:xfrm>
                <a:off x="3220998" y="4021831"/>
                <a:ext cx="898053" cy="925149"/>
              </a:xfrm>
              <a:prstGeom prst="rect">
                <a:avLst/>
              </a:prstGeom>
              <a:noFill/>
              <a:ln w="9525">
                <a:noFill/>
                <a:miter lim="800000"/>
                <a:headEnd/>
                <a:tailEnd/>
              </a:ln>
            </p:spPr>
          </p:pic>
          <p:pic>
            <p:nvPicPr>
              <p:cNvPr id="33" name="Picture 151" descr="ICON_VM_desktop_Q308"/>
              <p:cNvPicPr>
                <a:picLocks noChangeAspect="1" noChangeArrowheads="1"/>
              </p:cNvPicPr>
              <p:nvPr/>
            </p:nvPicPr>
            <p:blipFill>
              <a:blip r:embed="rId4" cstate="print"/>
              <a:srcRect/>
              <a:stretch>
                <a:fillRect/>
              </a:stretch>
            </p:blipFill>
            <p:spPr bwMode="auto">
              <a:xfrm>
                <a:off x="3614402" y="3415775"/>
                <a:ext cx="898053" cy="925149"/>
              </a:xfrm>
              <a:prstGeom prst="rect">
                <a:avLst/>
              </a:prstGeom>
              <a:noFill/>
              <a:ln w="9525">
                <a:noFill/>
                <a:miter lim="800000"/>
                <a:headEnd/>
                <a:tailEnd/>
              </a:ln>
            </p:spPr>
          </p:pic>
          <p:pic>
            <p:nvPicPr>
              <p:cNvPr id="34" name="Picture 151" descr="ICON_VM_desktop_Q308"/>
              <p:cNvPicPr>
                <a:picLocks noChangeAspect="1" noChangeArrowheads="1"/>
              </p:cNvPicPr>
              <p:nvPr/>
            </p:nvPicPr>
            <p:blipFill>
              <a:blip r:embed="rId4" cstate="print"/>
              <a:srcRect/>
              <a:stretch>
                <a:fillRect/>
              </a:stretch>
            </p:blipFill>
            <p:spPr bwMode="auto">
              <a:xfrm>
                <a:off x="4050338" y="4053729"/>
                <a:ext cx="898053" cy="925149"/>
              </a:xfrm>
              <a:prstGeom prst="rect">
                <a:avLst/>
              </a:prstGeom>
              <a:noFill/>
              <a:ln w="9525">
                <a:noFill/>
                <a:miter lim="800000"/>
                <a:headEnd/>
                <a:tailEnd/>
              </a:ln>
            </p:spPr>
          </p:pic>
          <p:pic>
            <p:nvPicPr>
              <p:cNvPr id="35" name="Picture 151" descr="ICON_VM_desktop_Q308"/>
              <p:cNvPicPr>
                <a:picLocks noChangeAspect="1" noChangeArrowheads="1"/>
              </p:cNvPicPr>
              <p:nvPr/>
            </p:nvPicPr>
            <p:blipFill>
              <a:blip r:embed="rId4" cstate="print"/>
              <a:srcRect/>
              <a:stretch>
                <a:fillRect/>
              </a:stretch>
            </p:blipFill>
            <p:spPr bwMode="auto">
              <a:xfrm>
                <a:off x="4443743" y="3437041"/>
                <a:ext cx="898053" cy="925149"/>
              </a:xfrm>
              <a:prstGeom prst="rect">
                <a:avLst/>
              </a:prstGeom>
              <a:noFill/>
              <a:ln w="9525">
                <a:noFill/>
                <a:miter lim="800000"/>
                <a:headEnd/>
                <a:tailEnd/>
              </a:ln>
            </p:spPr>
          </p:pic>
          <p:pic>
            <p:nvPicPr>
              <p:cNvPr id="36" name="Picture 151" descr="ICON_VM_desktop_Q308"/>
              <p:cNvPicPr>
                <a:picLocks noChangeAspect="1" noChangeArrowheads="1"/>
              </p:cNvPicPr>
              <p:nvPr/>
            </p:nvPicPr>
            <p:blipFill>
              <a:blip r:embed="rId4" cstate="print"/>
              <a:srcRect/>
              <a:stretch>
                <a:fillRect/>
              </a:stretch>
            </p:blipFill>
            <p:spPr bwMode="auto">
              <a:xfrm>
                <a:off x="4890309" y="4085627"/>
                <a:ext cx="898053" cy="925149"/>
              </a:xfrm>
              <a:prstGeom prst="rect">
                <a:avLst/>
              </a:prstGeom>
              <a:noFill/>
              <a:ln w="9525">
                <a:noFill/>
                <a:miter lim="800000"/>
                <a:headEnd/>
                <a:tailEnd/>
              </a:ln>
            </p:spPr>
          </p:pic>
          <p:pic>
            <p:nvPicPr>
              <p:cNvPr id="37" name="Picture 151" descr="ICON_VM_desktop_Q308"/>
              <p:cNvPicPr>
                <a:picLocks noChangeAspect="1" noChangeArrowheads="1"/>
              </p:cNvPicPr>
              <p:nvPr/>
            </p:nvPicPr>
            <p:blipFill>
              <a:blip r:embed="rId4" cstate="print"/>
              <a:srcRect/>
              <a:stretch>
                <a:fillRect/>
              </a:stretch>
            </p:blipFill>
            <p:spPr bwMode="auto">
              <a:xfrm>
                <a:off x="4029073" y="2788454"/>
                <a:ext cx="898053" cy="925149"/>
              </a:xfrm>
              <a:prstGeom prst="rect">
                <a:avLst/>
              </a:prstGeom>
              <a:noFill/>
              <a:ln w="9525">
                <a:noFill/>
                <a:miter lim="800000"/>
                <a:headEnd/>
                <a:tailEnd/>
              </a:ln>
            </p:spPr>
          </p:pic>
        </p:grpSp>
        <p:sp>
          <p:nvSpPr>
            <p:cNvPr id="28" name="Text Box 8"/>
            <p:cNvSpPr txBox="1">
              <a:spLocks noChangeArrowheads="1"/>
            </p:cNvSpPr>
            <p:nvPr/>
          </p:nvSpPr>
          <p:spPr bwMode="auto">
            <a:xfrm rot="16200000">
              <a:off x="3312739" y="2285250"/>
              <a:ext cx="1429228" cy="593242"/>
            </a:xfrm>
            <a:prstGeom prst="rect">
              <a:avLst/>
            </a:prstGeom>
            <a:noFill/>
            <a:ln w="12700">
              <a:noFill/>
              <a:miter lim="800000"/>
              <a:headEnd/>
              <a:tailEnd/>
            </a:ln>
          </p:spPr>
          <p:txBody>
            <a:bodyPr wrap="none">
              <a:spAutoFit/>
            </a:bodyPr>
            <a:lstStyle/>
            <a:p>
              <a:pPr algn="ctr" eaLnBrk="0" hangingPunct="0">
                <a:lnSpc>
                  <a:spcPct val="90000"/>
                </a:lnSpc>
              </a:pPr>
              <a:r>
                <a:rPr lang="en-US" sz="1050" b="1" dirty="0">
                  <a:solidFill>
                    <a:schemeClr val="bg1"/>
                  </a:solidFill>
                </a:rPr>
                <a:t>Memory</a:t>
              </a:r>
            </a:p>
          </p:txBody>
        </p:sp>
        <p:sp>
          <p:nvSpPr>
            <p:cNvPr id="29" name="Text Box 6"/>
            <p:cNvSpPr txBox="1">
              <a:spLocks noChangeArrowheads="1"/>
            </p:cNvSpPr>
            <p:nvPr/>
          </p:nvSpPr>
          <p:spPr bwMode="auto">
            <a:xfrm>
              <a:off x="5635416" y="4362266"/>
              <a:ext cx="1172726" cy="483758"/>
            </a:xfrm>
            <a:prstGeom prst="rect">
              <a:avLst/>
            </a:prstGeom>
            <a:noFill/>
            <a:ln w="12700">
              <a:noFill/>
              <a:miter lim="800000"/>
              <a:headEnd/>
              <a:tailEnd/>
            </a:ln>
          </p:spPr>
          <p:txBody>
            <a:bodyPr wrap="none">
              <a:spAutoFit/>
            </a:bodyPr>
            <a:lstStyle/>
            <a:p>
              <a:pPr algn="ctr" eaLnBrk="0" hangingPunct="0">
                <a:lnSpc>
                  <a:spcPct val="90000"/>
                </a:lnSpc>
              </a:pPr>
              <a:r>
                <a:rPr lang="en-US" sz="1050" b="1" dirty="0">
                  <a:solidFill>
                    <a:schemeClr val="bg1"/>
                  </a:solidFill>
                </a:rPr>
                <a:t>CPU</a:t>
              </a:r>
            </a:p>
          </p:txBody>
        </p:sp>
        <p:sp>
          <p:nvSpPr>
            <p:cNvPr id="30" name="Text Box 7"/>
            <p:cNvSpPr txBox="1">
              <a:spLocks noChangeArrowheads="1"/>
            </p:cNvSpPr>
            <p:nvPr/>
          </p:nvSpPr>
          <p:spPr bwMode="auto">
            <a:xfrm rot="19278751">
              <a:off x="2224334" y="5011117"/>
              <a:ext cx="904746" cy="483758"/>
            </a:xfrm>
            <a:prstGeom prst="rect">
              <a:avLst/>
            </a:prstGeom>
            <a:noFill/>
            <a:ln w="12700">
              <a:noFill/>
              <a:miter lim="800000"/>
              <a:headEnd/>
              <a:tailEnd/>
            </a:ln>
          </p:spPr>
          <p:txBody>
            <a:bodyPr wrap="none">
              <a:spAutoFit/>
            </a:bodyPr>
            <a:lstStyle/>
            <a:p>
              <a:pPr algn="ctr" eaLnBrk="0" hangingPunct="0">
                <a:lnSpc>
                  <a:spcPct val="90000"/>
                </a:lnSpc>
              </a:pPr>
              <a:r>
                <a:rPr lang="en-US" sz="1050" b="1" dirty="0">
                  <a:solidFill>
                    <a:schemeClr val="bg1"/>
                  </a:solidFill>
                </a:rPr>
                <a:t>I/O</a:t>
              </a:r>
            </a:p>
          </p:txBody>
        </p:sp>
        <p:sp>
          <p:nvSpPr>
            <p:cNvPr id="31" name="Rectangle 30"/>
            <p:cNvSpPr/>
            <p:nvPr/>
          </p:nvSpPr>
          <p:spPr>
            <a:xfrm>
              <a:off x="3101162" y="5433238"/>
              <a:ext cx="348039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indent="-165100" eaLnBrk="0" hangingPunct="0">
                <a:lnSpc>
                  <a:spcPct val="90000"/>
                </a:lnSpc>
                <a:buClr>
                  <a:schemeClr val="bg1"/>
                </a:buClr>
              </a:pPr>
              <a:r>
                <a:rPr lang="en-US" sz="1200" b="1" dirty="0" smtClean="0">
                  <a:solidFill>
                    <a:schemeClr val="bg1"/>
                  </a:solidFill>
                </a:rPr>
                <a:t>Unified Fabric (FCoE)</a:t>
              </a:r>
            </a:p>
          </p:txBody>
        </p:sp>
      </p:grpSp>
      <p:cxnSp>
        <p:nvCxnSpPr>
          <p:cNvPr id="44" name="Straight Connector 43"/>
          <p:cNvCxnSpPr/>
          <p:nvPr/>
        </p:nvCxnSpPr>
        <p:spPr>
          <a:xfrm>
            <a:off x="3253839" y="2819013"/>
            <a:ext cx="522514" cy="0"/>
          </a:xfrm>
          <a:prstGeom prst="line">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p:cNvCxnSpPr/>
          <p:nvPr/>
        </p:nvCxnSpPr>
        <p:spPr>
          <a:xfrm>
            <a:off x="3253839" y="3554674"/>
            <a:ext cx="522514" cy="0"/>
          </a:xfrm>
          <a:prstGeom prst="line">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a:off x="3253839" y="4307380"/>
            <a:ext cx="522514" cy="0"/>
          </a:xfrm>
          <a:prstGeom prst="line">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p:cNvCxnSpPr/>
          <p:nvPr/>
        </p:nvCxnSpPr>
        <p:spPr>
          <a:xfrm>
            <a:off x="3253839" y="5055525"/>
            <a:ext cx="522514" cy="0"/>
          </a:xfrm>
          <a:prstGeom prst="line">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p:cNvCxnSpPr/>
          <p:nvPr/>
        </p:nvCxnSpPr>
        <p:spPr>
          <a:xfrm>
            <a:off x="3253839" y="2324200"/>
            <a:ext cx="522514" cy="0"/>
          </a:xfrm>
          <a:prstGeom prst="line">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49" name="Oval 48"/>
          <p:cNvSpPr/>
          <p:nvPr/>
        </p:nvSpPr>
        <p:spPr>
          <a:xfrm>
            <a:off x="3776354" y="2741825"/>
            <a:ext cx="154379" cy="154379"/>
          </a:xfrm>
          <a:prstGeom prst="ellipse">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Oval 49"/>
          <p:cNvSpPr/>
          <p:nvPr/>
        </p:nvSpPr>
        <p:spPr>
          <a:xfrm>
            <a:off x="3776354" y="3477484"/>
            <a:ext cx="154379" cy="154379"/>
          </a:xfrm>
          <a:prstGeom prst="ellipse">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Oval 50"/>
          <p:cNvSpPr/>
          <p:nvPr/>
        </p:nvSpPr>
        <p:spPr>
          <a:xfrm>
            <a:off x="3776354" y="4230192"/>
            <a:ext cx="154379" cy="154379"/>
          </a:xfrm>
          <a:prstGeom prst="ellipse">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 name="Oval 51"/>
          <p:cNvSpPr/>
          <p:nvPr/>
        </p:nvSpPr>
        <p:spPr>
          <a:xfrm>
            <a:off x="3776354" y="4978836"/>
            <a:ext cx="154379" cy="154379"/>
          </a:xfrm>
          <a:prstGeom prst="ellipse">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Oval 52"/>
          <p:cNvSpPr/>
          <p:nvPr/>
        </p:nvSpPr>
        <p:spPr>
          <a:xfrm>
            <a:off x="3776354" y="2245634"/>
            <a:ext cx="154379" cy="154379"/>
          </a:xfrm>
          <a:prstGeom prst="ellipse">
            <a:avLst/>
          </a:pr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3213655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38" y="145124"/>
            <a:ext cx="9328968" cy="838200"/>
          </a:xfrm>
        </p:spPr>
        <p:txBody>
          <a:bodyPr/>
          <a:lstStyle/>
          <a:p>
            <a:r>
              <a:rPr lang="en-US" sz="3200" dirty="0" smtClean="0"/>
              <a:t>Benefits of Cisco </a:t>
            </a:r>
            <a:r>
              <a:rPr lang="en-US" sz="3200" dirty="0" err="1" smtClean="0"/>
              <a:t>UCS</a:t>
            </a:r>
            <a:r>
              <a:rPr lang="en-US" sz="3200" dirty="0" smtClean="0"/>
              <a:t> for Desktop Virtualization</a:t>
            </a:r>
            <a:endParaRPr lang="en-US" sz="3200" dirty="0"/>
          </a:p>
        </p:txBody>
      </p:sp>
      <p:cxnSp>
        <p:nvCxnSpPr>
          <p:cNvPr id="7" name="Straight Connector 6"/>
          <p:cNvCxnSpPr/>
          <p:nvPr/>
        </p:nvCxnSpPr>
        <p:spPr>
          <a:xfrm>
            <a:off x="300941" y="2117311"/>
            <a:ext cx="85652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941" y="3130095"/>
            <a:ext cx="85652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0941" y="4142879"/>
            <a:ext cx="85652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0941" y="5155663"/>
            <a:ext cx="85652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7589" y="1473605"/>
            <a:ext cx="2199641" cy="400110"/>
          </a:xfrm>
          <a:prstGeom prst="rect">
            <a:avLst/>
          </a:prstGeom>
        </p:spPr>
        <p:txBody>
          <a:bodyPr wrap="none">
            <a:spAutoFit/>
          </a:bodyPr>
          <a:lstStyle/>
          <a:p>
            <a:r>
              <a:rPr lang="en-US" sz="2000" b="1" dirty="0" smtClean="0">
                <a:solidFill>
                  <a:srgbClr val="435153"/>
                </a:solidFill>
              </a:rPr>
              <a:t>ARCHITECTURE</a:t>
            </a:r>
            <a:endParaRPr lang="en-US" sz="2000" b="1" dirty="0">
              <a:solidFill>
                <a:srgbClr val="435153"/>
              </a:solidFill>
            </a:endParaRPr>
          </a:p>
        </p:txBody>
      </p:sp>
      <p:sp>
        <p:nvSpPr>
          <p:cNvPr id="12" name="Rectangle 11"/>
          <p:cNvSpPr/>
          <p:nvPr/>
        </p:nvSpPr>
        <p:spPr>
          <a:xfrm>
            <a:off x="327589" y="2423648"/>
            <a:ext cx="1883849" cy="400110"/>
          </a:xfrm>
          <a:prstGeom prst="rect">
            <a:avLst/>
          </a:prstGeom>
        </p:spPr>
        <p:txBody>
          <a:bodyPr wrap="none">
            <a:spAutoFit/>
          </a:bodyPr>
          <a:lstStyle/>
          <a:p>
            <a:r>
              <a:rPr lang="en-US" sz="2000" b="1" dirty="0" smtClean="0">
                <a:solidFill>
                  <a:srgbClr val="435153"/>
                </a:solidFill>
              </a:rPr>
              <a:t>SCALABILITY</a:t>
            </a:r>
            <a:endParaRPr lang="en-US" sz="2000" b="1" dirty="0">
              <a:solidFill>
                <a:srgbClr val="435153"/>
              </a:solidFill>
            </a:endParaRPr>
          </a:p>
        </p:txBody>
      </p:sp>
      <p:sp>
        <p:nvSpPr>
          <p:cNvPr id="13" name="Rectangle 12"/>
          <p:cNvSpPr/>
          <p:nvPr/>
        </p:nvSpPr>
        <p:spPr>
          <a:xfrm>
            <a:off x="327590" y="3297536"/>
            <a:ext cx="1987348" cy="707886"/>
          </a:xfrm>
          <a:prstGeom prst="rect">
            <a:avLst/>
          </a:prstGeom>
        </p:spPr>
        <p:txBody>
          <a:bodyPr wrap="square">
            <a:spAutoFit/>
          </a:bodyPr>
          <a:lstStyle/>
          <a:p>
            <a:r>
              <a:rPr lang="en-US" sz="2000" b="1" dirty="0" smtClean="0">
                <a:solidFill>
                  <a:srgbClr val="435153"/>
                </a:solidFill>
              </a:rPr>
              <a:t>BALANCED SYSTEM</a:t>
            </a:r>
            <a:endParaRPr lang="en-US" sz="2000" b="1" dirty="0">
              <a:solidFill>
                <a:srgbClr val="435153"/>
              </a:solidFill>
            </a:endParaRPr>
          </a:p>
        </p:txBody>
      </p:sp>
      <p:sp>
        <p:nvSpPr>
          <p:cNvPr id="14" name="Rectangle 13"/>
          <p:cNvSpPr/>
          <p:nvPr/>
        </p:nvSpPr>
        <p:spPr>
          <a:xfrm>
            <a:off x="327589" y="4449216"/>
            <a:ext cx="1609736" cy="400110"/>
          </a:xfrm>
          <a:prstGeom prst="rect">
            <a:avLst/>
          </a:prstGeom>
        </p:spPr>
        <p:txBody>
          <a:bodyPr wrap="none">
            <a:spAutoFit/>
          </a:bodyPr>
          <a:lstStyle/>
          <a:p>
            <a:r>
              <a:rPr lang="en-US" sz="2000" b="1" dirty="0" smtClean="0">
                <a:solidFill>
                  <a:srgbClr val="435153"/>
                </a:solidFill>
              </a:rPr>
              <a:t>SIMPLICITY</a:t>
            </a:r>
            <a:endParaRPr lang="en-US" sz="2000" b="1" dirty="0">
              <a:solidFill>
                <a:srgbClr val="435153"/>
              </a:solidFill>
            </a:endParaRPr>
          </a:p>
        </p:txBody>
      </p:sp>
      <p:sp>
        <p:nvSpPr>
          <p:cNvPr id="15" name="Rectangle 14"/>
          <p:cNvSpPr/>
          <p:nvPr/>
        </p:nvSpPr>
        <p:spPr>
          <a:xfrm>
            <a:off x="327590" y="5311532"/>
            <a:ext cx="2230416" cy="707886"/>
          </a:xfrm>
          <a:prstGeom prst="rect">
            <a:avLst/>
          </a:prstGeom>
        </p:spPr>
        <p:txBody>
          <a:bodyPr wrap="square">
            <a:spAutoFit/>
          </a:bodyPr>
          <a:lstStyle/>
          <a:p>
            <a:r>
              <a:rPr lang="en-US" sz="2000" b="1" dirty="0" smtClean="0">
                <a:solidFill>
                  <a:srgbClr val="435153"/>
                </a:solidFill>
              </a:rPr>
              <a:t>VALIDATED DESIGNS</a:t>
            </a:r>
            <a:endParaRPr lang="en-US" sz="2000" b="1" dirty="0">
              <a:solidFill>
                <a:srgbClr val="435153"/>
              </a:solidFill>
            </a:endParaRPr>
          </a:p>
        </p:txBody>
      </p:sp>
      <p:sp>
        <p:nvSpPr>
          <p:cNvPr id="16" name="Rectangle 15"/>
          <p:cNvSpPr/>
          <p:nvPr/>
        </p:nvSpPr>
        <p:spPr>
          <a:xfrm>
            <a:off x="2992056" y="1504383"/>
            <a:ext cx="5816278" cy="338554"/>
          </a:xfrm>
          <a:prstGeom prst="rect">
            <a:avLst/>
          </a:prstGeom>
        </p:spPr>
        <p:txBody>
          <a:bodyPr wrap="square">
            <a:spAutoFit/>
          </a:bodyPr>
          <a:lstStyle/>
          <a:p>
            <a:r>
              <a:rPr lang="en-US" sz="1600" dirty="0">
                <a:solidFill>
                  <a:srgbClr val="435153"/>
                </a:solidFill>
              </a:rPr>
              <a:t>Simple, resilient architecture for deploying </a:t>
            </a:r>
            <a:r>
              <a:rPr lang="en-US" sz="1600" dirty="0" smtClean="0">
                <a:solidFill>
                  <a:srgbClr val="435153"/>
                </a:solidFill>
              </a:rPr>
              <a:t>VMware </a:t>
            </a:r>
            <a:r>
              <a:rPr lang="en-US" sz="1600" dirty="0">
                <a:solidFill>
                  <a:srgbClr val="435153"/>
                </a:solidFill>
              </a:rPr>
              <a:t>View</a:t>
            </a:r>
          </a:p>
        </p:txBody>
      </p:sp>
      <p:sp>
        <p:nvSpPr>
          <p:cNvPr id="17" name="Rectangle 16"/>
          <p:cNvSpPr/>
          <p:nvPr/>
        </p:nvSpPr>
        <p:spPr>
          <a:xfrm>
            <a:off x="2992056" y="2360386"/>
            <a:ext cx="5619510" cy="584775"/>
          </a:xfrm>
          <a:prstGeom prst="rect">
            <a:avLst/>
          </a:prstGeom>
        </p:spPr>
        <p:txBody>
          <a:bodyPr wrap="square">
            <a:spAutoFit/>
          </a:bodyPr>
          <a:lstStyle/>
          <a:p>
            <a:r>
              <a:rPr lang="en-US" sz="1600" dirty="0">
                <a:solidFill>
                  <a:srgbClr val="435153"/>
                </a:solidFill>
              </a:rPr>
              <a:t>Linear scalability and performance from 100 to 1000’s of desktops without a change in </a:t>
            </a:r>
            <a:r>
              <a:rPr lang="en-US" sz="1600" dirty="0" smtClean="0">
                <a:solidFill>
                  <a:srgbClr val="435153"/>
                </a:solidFill>
              </a:rPr>
              <a:t>architecture</a:t>
            </a:r>
            <a:endParaRPr lang="en-US" sz="1600" dirty="0">
              <a:solidFill>
                <a:srgbClr val="435153"/>
              </a:solidFill>
            </a:endParaRPr>
          </a:p>
        </p:txBody>
      </p:sp>
      <p:sp>
        <p:nvSpPr>
          <p:cNvPr id="18" name="Rectangle 17"/>
          <p:cNvSpPr/>
          <p:nvPr/>
        </p:nvSpPr>
        <p:spPr>
          <a:xfrm>
            <a:off x="2992056" y="3378959"/>
            <a:ext cx="4572000" cy="584775"/>
          </a:xfrm>
          <a:prstGeom prst="rect">
            <a:avLst/>
          </a:prstGeom>
        </p:spPr>
        <p:txBody>
          <a:bodyPr>
            <a:spAutoFit/>
          </a:bodyPr>
          <a:lstStyle/>
          <a:p>
            <a:r>
              <a:rPr lang="en-US" sz="1600" dirty="0">
                <a:solidFill>
                  <a:srgbClr val="435153"/>
                </a:solidFill>
              </a:rPr>
              <a:t>Providing the right balance of memory, I/O and CPU is the key to cost-effective scalability</a:t>
            </a:r>
          </a:p>
        </p:txBody>
      </p:sp>
      <p:sp>
        <p:nvSpPr>
          <p:cNvPr id="19" name="Rectangle 18"/>
          <p:cNvSpPr/>
          <p:nvPr/>
        </p:nvSpPr>
        <p:spPr>
          <a:xfrm>
            <a:off x="2992055" y="4466979"/>
            <a:ext cx="6070921" cy="338554"/>
          </a:xfrm>
          <a:prstGeom prst="rect">
            <a:avLst/>
          </a:prstGeom>
        </p:spPr>
        <p:txBody>
          <a:bodyPr wrap="square">
            <a:spAutoFit/>
          </a:bodyPr>
          <a:lstStyle/>
          <a:p>
            <a:r>
              <a:rPr lang="en-US" sz="1600" dirty="0">
                <a:solidFill>
                  <a:srgbClr val="435153"/>
                </a:solidFill>
              </a:rPr>
              <a:t>Rapid provisioning with Cisco UCS Manager for ease of scale</a:t>
            </a:r>
          </a:p>
        </p:txBody>
      </p:sp>
      <p:sp>
        <p:nvSpPr>
          <p:cNvPr id="20" name="Rectangle 19"/>
          <p:cNvSpPr/>
          <p:nvPr/>
        </p:nvSpPr>
        <p:spPr>
          <a:xfrm>
            <a:off x="2992055" y="5311932"/>
            <a:ext cx="5793129" cy="584775"/>
          </a:xfrm>
          <a:prstGeom prst="rect">
            <a:avLst/>
          </a:prstGeom>
        </p:spPr>
        <p:txBody>
          <a:bodyPr wrap="square">
            <a:spAutoFit/>
          </a:bodyPr>
          <a:lstStyle/>
          <a:p>
            <a:r>
              <a:rPr lang="en-US" sz="1600" dirty="0">
                <a:solidFill>
                  <a:srgbClr val="435153"/>
                </a:solidFill>
              </a:rPr>
              <a:t>Part of Cisco VXI featuring an end-to-end solution including Security, WAN Optimization and </a:t>
            </a:r>
            <a:r>
              <a:rPr lang="en-US" sz="1600" dirty="0" smtClean="0">
                <a:solidFill>
                  <a:srgbClr val="435153"/>
                </a:solidFill>
              </a:rPr>
              <a:t>UCS</a:t>
            </a:r>
            <a:endParaRPr lang="en-US" sz="1600" dirty="0">
              <a:solidFill>
                <a:srgbClr val="435153"/>
              </a:solidFill>
            </a:endParaRPr>
          </a:p>
        </p:txBody>
      </p:sp>
      <p:sp>
        <p:nvSpPr>
          <p:cNvPr id="21" name="Chevron 20"/>
          <p:cNvSpPr/>
          <p:nvPr/>
        </p:nvSpPr>
        <p:spPr>
          <a:xfrm>
            <a:off x="2569580" y="1337994"/>
            <a:ext cx="312516" cy="671332"/>
          </a:xfrm>
          <a:prstGeom prst="chevron">
            <a:avLst/>
          </a:prstGeom>
          <a:solidFill>
            <a:srgbClr val="F68B1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
        <p:nvSpPr>
          <p:cNvPr id="22" name="Chevron 21"/>
          <p:cNvSpPr/>
          <p:nvPr/>
        </p:nvSpPr>
        <p:spPr>
          <a:xfrm>
            <a:off x="2569580" y="2287118"/>
            <a:ext cx="312516" cy="671332"/>
          </a:xfrm>
          <a:prstGeom prst="chevron">
            <a:avLst/>
          </a:prstGeom>
          <a:solidFill>
            <a:srgbClr val="F68B1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
        <p:nvSpPr>
          <p:cNvPr id="23" name="Chevron 22"/>
          <p:cNvSpPr/>
          <p:nvPr/>
        </p:nvSpPr>
        <p:spPr>
          <a:xfrm>
            <a:off x="2569580" y="3282541"/>
            <a:ext cx="312516" cy="671332"/>
          </a:xfrm>
          <a:prstGeom prst="chevron">
            <a:avLst/>
          </a:prstGeom>
          <a:solidFill>
            <a:srgbClr val="F68B1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
        <p:nvSpPr>
          <p:cNvPr id="24" name="Chevron 23"/>
          <p:cNvSpPr/>
          <p:nvPr/>
        </p:nvSpPr>
        <p:spPr>
          <a:xfrm>
            <a:off x="2569580" y="4301113"/>
            <a:ext cx="312516" cy="671332"/>
          </a:xfrm>
          <a:prstGeom prst="chevron">
            <a:avLst/>
          </a:prstGeom>
          <a:solidFill>
            <a:srgbClr val="F68B1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
        <p:nvSpPr>
          <p:cNvPr id="25" name="Chevron 24"/>
          <p:cNvSpPr/>
          <p:nvPr/>
        </p:nvSpPr>
        <p:spPr>
          <a:xfrm>
            <a:off x="2569580" y="5308110"/>
            <a:ext cx="312516" cy="671332"/>
          </a:xfrm>
          <a:prstGeom prst="chevron">
            <a:avLst/>
          </a:prstGeom>
          <a:solidFill>
            <a:srgbClr val="F68B1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Tree>
    <p:extLst>
      <p:ext uri="{BB962C8B-B14F-4D97-AF65-F5344CB8AC3E}">
        <p14:creationId xmlns:p14="http://schemas.microsoft.com/office/powerpoint/2010/main" val="418327767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76579"/>
            <a:ext cx="8588861" cy="838200"/>
          </a:xfrm>
        </p:spPr>
        <p:txBody>
          <a:bodyPr/>
          <a:lstStyle/>
          <a:p>
            <a:r>
              <a:rPr lang="en-US" dirty="0" smtClean="0"/>
              <a:t>Scalability Results</a:t>
            </a:r>
            <a:endParaRPr lang="en-US" dirty="0"/>
          </a:p>
        </p:txBody>
      </p:sp>
      <p:sp>
        <p:nvSpPr>
          <p:cNvPr id="3" name="Text Placeholder 6"/>
          <p:cNvSpPr txBox="1">
            <a:spLocks/>
          </p:cNvSpPr>
          <p:nvPr/>
        </p:nvSpPr>
        <p:spPr>
          <a:xfrm>
            <a:off x="284634" y="914779"/>
            <a:ext cx="7249222" cy="449263"/>
          </a:xfrm>
          <a:prstGeom prst="rect">
            <a:avLst/>
          </a:prstGeom>
        </p:spPr>
        <p:txBody>
          <a:bodyPr>
            <a:normAutofit/>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srgbClr val="435153"/>
                </a:solidFill>
              </a:rPr>
              <a:t>9.16 </a:t>
            </a:r>
            <a:r>
              <a:rPr lang="en-US" dirty="0" err="1" smtClean="0">
                <a:solidFill>
                  <a:srgbClr val="435153"/>
                </a:solidFill>
              </a:rPr>
              <a:t>VMs</a:t>
            </a:r>
            <a:r>
              <a:rPr lang="en-US" dirty="0" smtClean="0">
                <a:solidFill>
                  <a:srgbClr val="435153"/>
                </a:solidFill>
              </a:rPr>
              <a:t>/core with </a:t>
            </a:r>
            <a:r>
              <a:rPr lang="en-US" dirty="0" err="1" smtClean="0">
                <a:solidFill>
                  <a:srgbClr val="435153"/>
                </a:solidFill>
              </a:rPr>
              <a:t>B250</a:t>
            </a:r>
            <a:r>
              <a:rPr lang="en-US" dirty="0" smtClean="0">
                <a:solidFill>
                  <a:srgbClr val="435153"/>
                </a:solidFill>
              </a:rPr>
              <a:t> and </a:t>
            </a:r>
            <a:r>
              <a:rPr lang="en-US" dirty="0" err="1" smtClean="0">
                <a:solidFill>
                  <a:srgbClr val="435153"/>
                </a:solidFill>
              </a:rPr>
              <a:t>192GB</a:t>
            </a:r>
            <a:r>
              <a:rPr lang="en-US" dirty="0" smtClean="0">
                <a:solidFill>
                  <a:srgbClr val="435153"/>
                </a:solidFill>
              </a:rPr>
              <a:t>/memory</a:t>
            </a:r>
            <a:endParaRPr lang="en-US" dirty="0">
              <a:solidFill>
                <a:srgbClr val="435153"/>
              </a:solidFill>
            </a:endParaRPr>
          </a:p>
        </p:txBody>
      </p:sp>
      <p:graphicFrame>
        <p:nvGraphicFramePr>
          <p:cNvPr id="4" name="Content Placeholder 5"/>
          <p:cNvGraphicFramePr>
            <a:graphicFrameLocks/>
          </p:cNvGraphicFramePr>
          <p:nvPr>
            <p:extLst>
              <p:ext uri="{D42A27DB-BD31-4B8C-83A1-F6EECF244321}">
                <p14:modId xmlns:p14="http://schemas.microsoft.com/office/powerpoint/2010/main" val="723130175"/>
              </p:ext>
            </p:extLst>
          </p:nvPr>
        </p:nvGraphicFramePr>
        <p:xfrm>
          <a:off x="2757512" y="1637167"/>
          <a:ext cx="6234902" cy="38830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876800" y="5350915"/>
            <a:ext cx="1601884" cy="338554"/>
          </a:xfrm>
          <a:prstGeom prst="rect">
            <a:avLst/>
          </a:prstGeom>
          <a:noFill/>
        </p:spPr>
        <p:txBody>
          <a:bodyPr wrap="square" rtlCol="0">
            <a:spAutoFit/>
          </a:bodyPr>
          <a:lstStyle/>
          <a:p>
            <a:r>
              <a:rPr lang="en-US" sz="1600" dirty="0" smtClean="0">
                <a:solidFill>
                  <a:schemeClr val="tx1">
                    <a:lumMod val="50000"/>
                  </a:schemeClr>
                </a:solidFill>
                <a:latin typeface="+mn-lt"/>
              </a:rPr>
              <a:t>UCS Blades</a:t>
            </a:r>
          </a:p>
        </p:txBody>
      </p:sp>
      <p:sp>
        <p:nvSpPr>
          <p:cNvPr id="6" name="TextBox 5"/>
          <p:cNvSpPr txBox="1"/>
          <p:nvPr/>
        </p:nvSpPr>
        <p:spPr>
          <a:xfrm rot="16200000">
            <a:off x="1733072" y="3113938"/>
            <a:ext cx="1899344" cy="338554"/>
          </a:xfrm>
          <a:prstGeom prst="rect">
            <a:avLst/>
          </a:prstGeom>
          <a:noFill/>
        </p:spPr>
        <p:txBody>
          <a:bodyPr wrap="square" rtlCol="0">
            <a:spAutoFit/>
          </a:bodyPr>
          <a:lstStyle/>
          <a:p>
            <a:r>
              <a:rPr lang="en-US" sz="1600" dirty="0" smtClean="0">
                <a:solidFill>
                  <a:srgbClr val="435153"/>
                </a:solidFill>
                <a:latin typeface="+mn-lt"/>
              </a:rPr>
              <a:t># virtual desktops</a:t>
            </a:r>
          </a:p>
        </p:txBody>
      </p:sp>
      <p:sp>
        <p:nvSpPr>
          <p:cNvPr id="7" name="TextBox 6"/>
          <p:cNvSpPr txBox="1"/>
          <p:nvPr/>
        </p:nvSpPr>
        <p:spPr>
          <a:xfrm>
            <a:off x="284634" y="1879067"/>
            <a:ext cx="1978290" cy="1600438"/>
          </a:xfrm>
          <a:prstGeom prst="rect">
            <a:avLst/>
          </a:prstGeom>
          <a:solidFill>
            <a:schemeClr val="accent3">
              <a:lumMod val="25000"/>
            </a:schemeClr>
          </a:solidFill>
          <a:ln>
            <a:no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latin typeface="+mn-lt"/>
              </a:rPr>
              <a:t>Desktop Profile</a:t>
            </a:r>
          </a:p>
          <a:p>
            <a:pPr marL="177800" indent="-177800">
              <a:buFont typeface="Arial"/>
              <a:buChar char="•"/>
            </a:pPr>
            <a:r>
              <a:rPr lang="en-US" sz="1600" dirty="0" smtClean="0">
                <a:solidFill>
                  <a:schemeClr val="bg1"/>
                </a:solidFill>
                <a:effectLst>
                  <a:outerShdw blurRad="38100" dist="38100" dir="2700000" algn="tl">
                    <a:srgbClr val="000000">
                      <a:alpha val="43137"/>
                    </a:srgbClr>
                  </a:outerShdw>
                </a:effectLst>
                <a:latin typeface="+mn-lt"/>
              </a:rPr>
              <a:t>Windows 7, 32bit</a:t>
            </a:r>
          </a:p>
          <a:p>
            <a:pPr marL="177800" indent="-177800">
              <a:buFont typeface="Arial"/>
              <a:buChar char="•"/>
            </a:pPr>
            <a:r>
              <a:rPr lang="en-US" sz="1600" dirty="0" smtClean="0">
                <a:solidFill>
                  <a:schemeClr val="bg1"/>
                </a:solidFill>
                <a:effectLst>
                  <a:outerShdw blurRad="38100" dist="38100" dir="2700000" algn="tl">
                    <a:srgbClr val="000000">
                      <a:alpha val="43137"/>
                    </a:srgbClr>
                  </a:outerShdw>
                </a:effectLst>
                <a:latin typeface="+mn-lt"/>
              </a:rPr>
              <a:t>1.5GB RAM</a:t>
            </a:r>
          </a:p>
          <a:p>
            <a:pPr marL="177800" indent="-177800">
              <a:buFont typeface="Arial"/>
              <a:buChar char="•"/>
            </a:pPr>
            <a:r>
              <a:rPr lang="en-US" sz="1600" dirty="0" smtClean="0">
                <a:solidFill>
                  <a:schemeClr val="bg1"/>
                </a:solidFill>
                <a:effectLst>
                  <a:outerShdw blurRad="38100" dist="38100" dir="2700000" algn="tl">
                    <a:srgbClr val="000000">
                      <a:alpha val="43137"/>
                    </a:srgbClr>
                  </a:outerShdw>
                </a:effectLst>
                <a:latin typeface="+mn-lt"/>
              </a:rPr>
              <a:t>1vCPU</a:t>
            </a:r>
            <a:endParaRPr lang="en-US" sz="1600" dirty="0">
              <a:solidFill>
                <a:schemeClr val="bg1"/>
              </a:solidFill>
              <a:effectLst>
                <a:outerShdw blurRad="38100" dist="38100" dir="2700000" algn="tl">
                  <a:srgbClr val="000000">
                    <a:alpha val="43137"/>
                  </a:srgbClr>
                </a:outerShdw>
              </a:effectLst>
              <a:latin typeface="+mn-lt"/>
            </a:endParaRPr>
          </a:p>
          <a:p>
            <a:pPr marL="177800" indent="-177800">
              <a:buFont typeface="Arial"/>
              <a:buChar char="•"/>
            </a:pPr>
            <a:r>
              <a:rPr lang="en-US" sz="1600" dirty="0" smtClean="0">
                <a:solidFill>
                  <a:schemeClr val="bg1"/>
                </a:solidFill>
                <a:effectLst>
                  <a:outerShdw blurRad="38100" dist="38100" dir="2700000" algn="tl">
                    <a:srgbClr val="000000">
                      <a:alpha val="43137"/>
                    </a:srgbClr>
                  </a:outerShdw>
                </a:effectLst>
                <a:latin typeface="+mn-lt"/>
              </a:rPr>
              <a:t>Write-back cache 3GB on NFS</a:t>
            </a:r>
          </a:p>
        </p:txBody>
      </p:sp>
      <p:sp>
        <p:nvSpPr>
          <p:cNvPr id="8" name="TextBox 7"/>
          <p:cNvSpPr txBox="1"/>
          <p:nvPr/>
        </p:nvSpPr>
        <p:spPr>
          <a:xfrm>
            <a:off x="285826" y="3804615"/>
            <a:ext cx="1978290" cy="1323439"/>
          </a:xfrm>
          <a:prstGeom prst="rect">
            <a:avLst/>
          </a:prstGeom>
          <a:solidFill>
            <a:schemeClr val="accent3">
              <a:lumMod val="25000"/>
            </a:schemeClr>
          </a:solidFill>
          <a:ln>
            <a:noFill/>
          </a:ln>
        </p:spPr>
        <p:txBody>
          <a:bodyPr wrap="square" rtlCol="0">
            <a:spAutoFit/>
          </a:bodyPr>
          <a:lstStyle/>
          <a:p>
            <a:r>
              <a:rPr lang="en-US" sz="1600" b="1" dirty="0" smtClean="0">
                <a:solidFill>
                  <a:schemeClr val="accent3"/>
                </a:solidFill>
                <a:latin typeface="+mn-lt"/>
              </a:rPr>
              <a:t>UCS Blade Profile</a:t>
            </a:r>
          </a:p>
          <a:p>
            <a:pPr marL="231775" indent="-231775">
              <a:buFont typeface="Arial"/>
              <a:buChar char="•"/>
            </a:pPr>
            <a:r>
              <a:rPr lang="en-US" sz="1600" dirty="0" smtClean="0">
                <a:solidFill>
                  <a:schemeClr val="bg1"/>
                </a:solidFill>
                <a:latin typeface="+mn-lt"/>
              </a:rPr>
              <a:t>B250 M2</a:t>
            </a:r>
          </a:p>
          <a:p>
            <a:pPr marL="231775" indent="-231775">
              <a:buFont typeface="Arial"/>
              <a:buChar char="•"/>
            </a:pPr>
            <a:r>
              <a:rPr lang="en-US" sz="1600" dirty="0" smtClean="0">
                <a:solidFill>
                  <a:schemeClr val="bg1"/>
                </a:solidFill>
                <a:latin typeface="+mn-lt"/>
              </a:rPr>
              <a:t>192GB Memory</a:t>
            </a:r>
          </a:p>
          <a:p>
            <a:pPr marL="231775" indent="-231775">
              <a:buFont typeface="Arial"/>
              <a:buChar char="•"/>
            </a:pPr>
            <a:r>
              <a:rPr lang="en-US" sz="1600" dirty="0" smtClean="0">
                <a:solidFill>
                  <a:schemeClr val="bg1"/>
                </a:solidFill>
                <a:latin typeface="+mn-lt"/>
              </a:rPr>
              <a:t>Dual Xeon 5680 CPU</a:t>
            </a:r>
            <a:endParaRPr lang="en-US" sz="1600" dirty="0">
              <a:solidFill>
                <a:schemeClr val="bg1"/>
              </a:solidFill>
              <a:latin typeface="+mn-lt"/>
            </a:endParaRPr>
          </a:p>
        </p:txBody>
      </p:sp>
      <p:cxnSp>
        <p:nvCxnSpPr>
          <p:cNvPr id="9" name="Straight Arrow Connector 8"/>
          <p:cNvCxnSpPr/>
          <p:nvPr/>
        </p:nvCxnSpPr>
        <p:spPr>
          <a:xfrm flipV="1">
            <a:off x="3764316" y="2088107"/>
            <a:ext cx="2527302" cy="2746616"/>
          </a:xfrm>
          <a:prstGeom prst="straightConnector1">
            <a:avLst/>
          </a:prstGeom>
          <a:ln w="38100" cap="flat" cmpd="sng" algn="ctr">
            <a:solidFill>
              <a:srgbClr val="FFC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48341" y="1193437"/>
            <a:ext cx="2770222"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i="1" dirty="0" smtClean="0">
                <a:solidFill>
                  <a:schemeClr val="bg1"/>
                </a:solidFill>
                <a:effectLst>
                  <a:outerShdw blurRad="38100" dist="38100" dir="2700000" algn="tl">
                    <a:srgbClr val="000000">
                      <a:alpha val="43137"/>
                    </a:srgbClr>
                  </a:outerShdw>
                </a:effectLst>
              </a:rPr>
              <a:t>Linear Scale from 1 to 16 blades and beyond</a:t>
            </a:r>
            <a:endParaRPr lang="en-US" i="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6305266" y="5581894"/>
            <a:ext cx="2503936" cy="584775"/>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i="1" dirty="0" err="1" smtClean="0">
                <a:solidFill>
                  <a:schemeClr val="bg1"/>
                </a:solidFill>
                <a:effectLst>
                  <a:outerShdw blurRad="38100" dist="38100" dir="2700000" algn="tl">
                    <a:srgbClr val="000000">
                      <a:alpha val="43137"/>
                    </a:srgbClr>
                  </a:outerShdw>
                </a:effectLst>
              </a:rPr>
              <a:t>LoginVSI</a:t>
            </a:r>
            <a:r>
              <a:rPr lang="en-US" sz="1600" i="1" dirty="0" smtClean="0">
                <a:solidFill>
                  <a:schemeClr val="bg1"/>
                </a:solidFill>
                <a:effectLst>
                  <a:outerShdw blurRad="38100" dist="38100" dir="2700000" algn="tl">
                    <a:srgbClr val="000000">
                      <a:alpha val="43137"/>
                    </a:srgbClr>
                  </a:outerShdw>
                </a:effectLst>
              </a:rPr>
              <a:t> 2.1</a:t>
            </a:r>
          </a:p>
          <a:p>
            <a:r>
              <a:rPr lang="en-US" sz="1600" i="1" dirty="0" smtClean="0">
                <a:solidFill>
                  <a:schemeClr val="bg1"/>
                </a:solidFill>
                <a:effectLst>
                  <a:outerShdw blurRad="38100" dist="38100" dir="2700000" algn="tl">
                    <a:srgbClr val="000000">
                      <a:alpha val="43137"/>
                    </a:srgbClr>
                  </a:outerShdw>
                </a:effectLst>
              </a:rPr>
              <a:t>Medium worker workload</a:t>
            </a:r>
            <a:endParaRPr lang="en-US" sz="1600" i="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285826" y="5643636"/>
            <a:ext cx="5016500" cy="369332"/>
          </a:xfrm>
          <a:prstGeom prst="rect">
            <a:avLst/>
          </a:prstGeom>
          <a:noFill/>
        </p:spPr>
        <p:txBody>
          <a:bodyPr wrap="square" rtlCol="0">
            <a:spAutoFit/>
          </a:bodyPr>
          <a:lstStyle/>
          <a:p>
            <a:r>
              <a:rPr lang="en-US" i="1" dirty="0" smtClean="0">
                <a:solidFill>
                  <a:srgbClr val="435153"/>
                </a:solidFill>
              </a:rPr>
              <a:t>Note: Results shouldn’t be taken out of context</a:t>
            </a:r>
            <a:endParaRPr lang="en-US" i="1" dirty="0">
              <a:solidFill>
                <a:srgbClr val="435153"/>
              </a:solidFill>
            </a:endParaRPr>
          </a:p>
        </p:txBody>
      </p:sp>
      <p:sp>
        <p:nvSpPr>
          <p:cNvPr id="13" name="TextBox 12"/>
          <p:cNvSpPr txBox="1"/>
          <p:nvPr/>
        </p:nvSpPr>
        <p:spPr>
          <a:xfrm>
            <a:off x="228600" y="6012968"/>
            <a:ext cx="8001000" cy="276999"/>
          </a:xfrm>
          <a:prstGeom prst="rect">
            <a:avLst/>
          </a:prstGeom>
          <a:noFill/>
        </p:spPr>
        <p:txBody>
          <a:bodyPr wrap="square" rtlCol="0">
            <a:spAutoFit/>
          </a:bodyPr>
          <a:lstStyle/>
          <a:p>
            <a:r>
              <a:rPr lang="en-US" sz="1200" dirty="0" smtClean="0">
                <a:solidFill>
                  <a:srgbClr val="435153"/>
                </a:solidFill>
              </a:rPr>
              <a:t>Source: http://</a:t>
            </a:r>
            <a:r>
              <a:rPr lang="en-US" sz="1200" dirty="0" err="1" smtClean="0">
                <a:solidFill>
                  <a:srgbClr val="435153"/>
                </a:solidFill>
              </a:rPr>
              <a:t>www.cisco.com</a:t>
            </a:r>
            <a:r>
              <a:rPr lang="en-US" sz="1200" dirty="0" smtClean="0">
                <a:solidFill>
                  <a:srgbClr val="435153"/>
                </a:solidFill>
              </a:rPr>
              <a:t>/en/US/</a:t>
            </a:r>
            <a:r>
              <a:rPr lang="en-US" sz="1200" dirty="0" err="1" smtClean="0">
                <a:solidFill>
                  <a:srgbClr val="435153"/>
                </a:solidFill>
              </a:rPr>
              <a:t>netsol</a:t>
            </a:r>
            <a:r>
              <a:rPr lang="en-US" sz="1200" dirty="0" smtClean="0">
                <a:solidFill>
                  <a:srgbClr val="435153"/>
                </a:solidFill>
              </a:rPr>
              <a:t>/ns1099/</a:t>
            </a:r>
            <a:r>
              <a:rPr lang="en-US" sz="1200" dirty="0" err="1" smtClean="0">
                <a:solidFill>
                  <a:srgbClr val="435153"/>
                </a:solidFill>
              </a:rPr>
              <a:t>index.html</a:t>
            </a:r>
            <a:r>
              <a:rPr lang="en-US" sz="1200" dirty="0" smtClean="0">
                <a:solidFill>
                  <a:srgbClr val="435153"/>
                </a:solidFill>
              </a:rPr>
              <a:t> </a:t>
            </a:r>
            <a:endParaRPr lang="en-US" sz="1200" dirty="0">
              <a:solidFill>
                <a:srgbClr val="435153"/>
              </a:solidFill>
            </a:endParaRPr>
          </a:p>
        </p:txBody>
      </p:sp>
    </p:spTree>
    <p:extLst>
      <p:ext uri="{BB962C8B-B14F-4D97-AF65-F5344CB8AC3E}">
        <p14:creationId xmlns:p14="http://schemas.microsoft.com/office/powerpoint/2010/main" val="4101521223"/>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032807" y="1248890"/>
            <a:ext cx="4785756" cy="4904509"/>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ffectLst>
                <a:outerShdw blurRad="38100" dist="38100" dir="2700000" algn="tl">
                  <a:srgbClr val="000000">
                    <a:alpha val="43137"/>
                  </a:srgbClr>
                </a:outerShdw>
              </a:effectLst>
            </a:endParaRPr>
          </a:p>
        </p:txBody>
      </p:sp>
      <p:graphicFrame>
        <p:nvGraphicFramePr>
          <p:cNvPr id="5" name="Chart 4"/>
          <p:cNvGraphicFramePr/>
          <p:nvPr>
            <p:extLst>
              <p:ext uri="{D42A27DB-BD31-4B8C-83A1-F6EECF244321}">
                <p14:modId xmlns:p14="http://schemas.microsoft.com/office/powerpoint/2010/main" val="4238494733"/>
              </p:ext>
            </p:extLst>
          </p:nvPr>
        </p:nvGraphicFramePr>
        <p:xfrm>
          <a:off x="165100" y="1346199"/>
          <a:ext cx="3200400" cy="4489697"/>
        </p:xfrm>
        <a:graphic>
          <a:graphicData uri="http://schemas.openxmlformats.org/drawingml/2006/chart">
            <c:chart xmlns:c="http://schemas.openxmlformats.org/drawingml/2006/chart" xmlns:r="http://schemas.openxmlformats.org/officeDocument/2006/relationships" r:id="rId4"/>
          </a:graphicData>
        </a:graphic>
      </p:graphicFrame>
      <p:sp>
        <p:nvSpPr>
          <p:cNvPr id="8" name="Freeform 34"/>
          <p:cNvSpPr>
            <a:spLocks/>
          </p:cNvSpPr>
          <p:nvPr>
            <p:custDataLst>
              <p:tags r:id="rId1"/>
            </p:custDataLst>
          </p:nvPr>
        </p:nvSpPr>
        <p:spPr bwMode="auto">
          <a:xfrm flipH="1" flipV="1">
            <a:off x="3043546" y="1272637"/>
            <a:ext cx="990600" cy="4904510"/>
          </a:xfrm>
          <a:custGeom>
            <a:avLst/>
            <a:gdLst>
              <a:gd name="T0" fmla="*/ 0 w 886"/>
              <a:gd name="T1" fmla="*/ 0 h 720"/>
              <a:gd name="T2" fmla="*/ 2147483647 w 886"/>
              <a:gd name="T3" fmla="*/ 2147483647 h 720"/>
              <a:gd name="T4" fmla="*/ 0 w 886"/>
              <a:gd name="T5" fmla="*/ 2147483647 h 720"/>
              <a:gd name="T6" fmla="*/ 0 w 886"/>
              <a:gd name="T7" fmla="*/ 0 h 720"/>
              <a:gd name="T8" fmla="*/ 0 60000 65536"/>
              <a:gd name="T9" fmla="*/ 0 60000 65536"/>
              <a:gd name="T10" fmla="*/ 0 60000 65536"/>
              <a:gd name="T11" fmla="*/ 0 60000 65536"/>
              <a:gd name="T12" fmla="*/ 0 w 886"/>
              <a:gd name="T13" fmla="*/ 0 h 720"/>
              <a:gd name="T14" fmla="*/ 886 w 886"/>
              <a:gd name="T15" fmla="*/ 720 h 720"/>
            </a:gdLst>
            <a:ahLst/>
            <a:cxnLst>
              <a:cxn ang="T8">
                <a:pos x="T0" y="T1"/>
              </a:cxn>
              <a:cxn ang="T9">
                <a:pos x="T2" y="T3"/>
              </a:cxn>
              <a:cxn ang="T10">
                <a:pos x="T4" y="T5"/>
              </a:cxn>
              <a:cxn ang="T11">
                <a:pos x="T6" y="T7"/>
              </a:cxn>
            </a:cxnLst>
            <a:rect l="T12" t="T13" r="T14" b="T15"/>
            <a:pathLst>
              <a:path w="886" h="720">
                <a:moveTo>
                  <a:pt x="0" y="0"/>
                </a:moveTo>
                <a:lnTo>
                  <a:pt x="886" y="593"/>
                </a:lnTo>
                <a:lnTo>
                  <a:pt x="0" y="720"/>
                </a:lnTo>
                <a:lnTo>
                  <a:pt x="0" y="0"/>
                </a:lnTo>
                <a:close/>
              </a:path>
            </a:pathLst>
          </a:custGeom>
          <a:gradFill rotWithShape="1">
            <a:gsLst>
              <a:gs pos="0">
                <a:schemeClr val="bg1">
                  <a:lumMod val="50000"/>
                  <a:alpha val="61000"/>
                </a:schemeClr>
              </a:gs>
              <a:gs pos="100000">
                <a:srgbClr val="FFFFFF">
                  <a:alpha val="0"/>
                </a:srgbClr>
              </a:gs>
            </a:gsLst>
            <a:lin ang="0" scaled="1"/>
          </a:gradFill>
          <a:ln w="19050">
            <a:noFill/>
            <a:round/>
            <a:headEnd/>
            <a:tailEnd/>
          </a:ln>
        </p:spPr>
        <p:txBody>
          <a:bodyPr rot="10800000" wrap="none" lIns="82124" tIns="41061" rIns="82124" bIns="41061" anchor="ctr"/>
          <a:lstStyle/>
          <a:p>
            <a:pPr algn="ctr" eaLnBrk="0" hangingPunct="0">
              <a:lnSpc>
                <a:spcPct val="90000"/>
              </a:lnSpc>
            </a:pPr>
            <a:endParaRPr lang="en-US" sz="1800">
              <a:solidFill>
                <a:schemeClr val="tx1">
                  <a:lumMod val="50000"/>
                </a:schemeClr>
              </a:solidFill>
              <a:cs typeface="Arial" pitchFamily="34" charset="0"/>
            </a:endParaRPr>
          </a:p>
        </p:txBody>
      </p:sp>
      <p:sp>
        <p:nvSpPr>
          <p:cNvPr id="2" name="Title 1"/>
          <p:cNvSpPr>
            <a:spLocks noGrp="1"/>
          </p:cNvSpPr>
          <p:nvPr>
            <p:ph type="title"/>
          </p:nvPr>
        </p:nvSpPr>
        <p:spPr>
          <a:xfrm>
            <a:off x="225632" y="166401"/>
            <a:ext cx="8588861" cy="838200"/>
          </a:xfrm>
        </p:spPr>
        <p:txBody>
          <a:bodyPr/>
          <a:lstStyle/>
          <a:p>
            <a:r>
              <a:rPr lang="en-US" sz="3200" dirty="0" smtClean="0"/>
              <a:t>Cisco VXI: Data Center Savings and Success</a:t>
            </a:r>
            <a:endParaRPr lang="en-US" sz="3200" dirty="0"/>
          </a:p>
        </p:txBody>
      </p:sp>
      <p:sp>
        <p:nvSpPr>
          <p:cNvPr id="9" name="Rounded Rectangle 8"/>
          <p:cNvSpPr/>
          <p:nvPr/>
        </p:nvSpPr>
        <p:spPr>
          <a:xfrm>
            <a:off x="4114800" y="1314690"/>
            <a:ext cx="1752600" cy="1199909"/>
          </a:xfrm>
          <a:prstGeom prst="roundRect">
            <a:avLst>
              <a:gd name="adj" fmla="val 8166"/>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r>
              <a:rPr lang="en-US" sz="1600" dirty="0" smtClean="0">
                <a:solidFill>
                  <a:schemeClr val="bg1"/>
                </a:solidFill>
                <a:effectLst>
                  <a:outerShdw blurRad="38100" dist="38100" dir="2700000" algn="tl">
                    <a:srgbClr val="000000">
                      <a:alpha val="43137"/>
                    </a:srgbClr>
                  </a:outerShdw>
                </a:effectLst>
              </a:rPr>
              <a:t>Faster Payback, Ongoing Savings (better ROI, lower TCO)</a:t>
            </a:r>
          </a:p>
        </p:txBody>
      </p:sp>
      <p:sp>
        <p:nvSpPr>
          <p:cNvPr id="11" name="Rounded Rectangle 10"/>
          <p:cNvSpPr/>
          <p:nvPr/>
        </p:nvSpPr>
        <p:spPr>
          <a:xfrm>
            <a:off x="4114800" y="3136075"/>
            <a:ext cx="1752600" cy="1274000"/>
          </a:xfrm>
          <a:prstGeom prst="roundRect">
            <a:avLst>
              <a:gd name="adj" fmla="val 8166"/>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r>
              <a:rPr lang="en-US" sz="1600" dirty="0" smtClean="0">
                <a:solidFill>
                  <a:schemeClr val="bg1"/>
                </a:solidFill>
                <a:effectLst>
                  <a:outerShdw blurRad="38100" dist="38100" dir="2700000" algn="tl">
                    <a:srgbClr val="000000">
                      <a:alpha val="43137"/>
                    </a:srgbClr>
                  </a:outerShdw>
                </a:effectLst>
              </a:rPr>
              <a:t>Improved Productivity, Enhanced Business Agility</a:t>
            </a:r>
          </a:p>
        </p:txBody>
      </p:sp>
      <p:sp>
        <p:nvSpPr>
          <p:cNvPr id="12" name="Rounded Rectangle 11"/>
          <p:cNvSpPr/>
          <p:nvPr/>
        </p:nvSpPr>
        <p:spPr>
          <a:xfrm>
            <a:off x="4114800" y="4936550"/>
            <a:ext cx="1752600" cy="838200"/>
          </a:xfrm>
          <a:prstGeom prst="roundRect">
            <a:avLst>
              <a:gd name="adj" fmla="val 6750"/>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r>
              <a:rPr lang="en-US" sz="1600" dirty="0" smtClean="0">
                <a:solidFill>
                  <a:schemeClr val="bg1"/>
                </a:solidFill>
                <a:effectLst>
                  <a:outerShdw blurRad="38100" dist="38100" dir="2700000" algn="tl">
                    <a:srgbClr val="000000">
                      <a:alpha val="43137"/>
                    </a:srgbClr>
                  </a:outerShdw>
                </a:effectLst>
              </a:rPr>
              <a:t>Investment Protection</a:t>
            </a:r>
          </a:p>
        </p:txBody>
      </p:sp>
      <p:sp>
        <p:nvSpPr>
          <p:cNvPr id="13" name="Text Placeholder 2"/>
          <p:cNvSpPr txBox="1">
            <a:spLocks/>
          </p:cNvSpPr>
          <p:nvPr/>
        </p:nvSpPr>
        <p:spPr>
          <a:xfrm>
            <a:off x="5762626" y="1314690"/>
            <a:ext cx="3060742" cy="1665047"/>
          </a:xfrm>
          <a:prstGeom prst="rect">
            <a:avLst/>
          </a:prstGeom>
        </p:spPr>
        <p:txBody>
          <a:bodyPr/>
          <a:lstStyle/>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Highest virtual desktop density per server = fewer servers needed</a:t>
            </a:r>
          </a:p>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33% lower network infrastructure costs</a:t>
            </a:r>
          </a:p>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Up to 50% less storage needed per desktop</a:t>
            </a:r>
          </a:p>
        </p:txBody>
      </p:sp>
      <p:sp>
        <p:nvSpPr>
          <p:cNvPr id="15" name="Text Placeholder 2"/>
          <p:cNvSpPr txBox="1">
            <a:spLocks/>
          </p:cNvSpPr>
          <p:nvPr/>
        </p:nvSpPr>
        <p:spPr>
          <a:xfrm>
            <a:off x="5762626" y="3136075"/>
            <a:ext cx="3060742" cy="1710562"/>
          </a:xfrm>
          <a:prstGeom prst="rect">
            <a:avLst/>
          </a:prstGeom>
        </p:spPr>
        <p:txBody>
          <a:bodyPr anchor="t"/>
          <a:lstStyle/>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Faster </a:t>
            </a:r>
            <a:r>
              <a:rPr lang="en-US" sz="1400" dirty="0">
                <a:solidFill>
                  <a:schemeClr val="bg1"/>
                </a:solidFill>
                <a:effectLst>
                  <a:outerShdw blurRad="38100" dist="38100" dir="2700000" algn="tl">
                    <a:srgbClr val="000000">
                      <a:alpha val="43137"/>
                    </a:srgbClr>
                  </a:outerShdw>
                </a:effectLst>
                <a:latin typeface="+mj-lt"/>
              </a:rPr>
              <a:t>and simpler deployment reduces implementation </a:t>
            </a:r>
            <a:r>
              <a:rPr lang="en-US" sz="1400" dirty="0" smtClean="0">
                <a:solidFill>
                  <a:schemeClr val="bg1"/>
                </a:solidFill>
                <a:effectLst>
                  <a:outerShdw blurRad="38100" dist="38100" dir="2700000" algn="tl">
                    <a:srgbClr val="000000">
                      <a:alpha val="43137"/>
                    </a:srgbClr>
                  </a:outerShdw>
                </a:effectLst>
                <a:latin typeface="+mj-lt"/>
              </a:rPr>
              <a:t>times</a:t>
            </a:r>
          </a:p>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High </a:t>
            </a:r>
            <a:r>
              <a:rPr lang="en-US" sz="1400" dirty="0">
                <a:solidFill>
                  <a:schemeClr val="bg1"/>
                </a:solidFill>
                <a:effectLst>
                  <a:outerShdw blurRad="38100" dist="38100" dir="2700000" algn="tl">
                    <a:srgbClr val="000000">
                      <a:alpha val="43137"/>
                    </a:srgbClr>
                  </a:outerShdw>
                </a:effectLst>
                <a:latin typeface="+mj-lt"/>
              </a:rPr>
              <a:t>performance </a:t>
            </a:r>
            <a:r>
              <a:rPr lang="en-US" sz="1400" dirty="0" smtClean="0">
                <a:solidFill>
                  <a:schemeClr val="bg1"/>
                </a:solidFill>
                <a:effectLst>
                  <a:outerShdw blurRad="38100" dist="38100" dir="2700000" algn="tl">
                    <a:srgbClr val="000000">
                      <a:alpha val="43137"/>
                    </a:srgbClr>
                  </a:outerShdw>
                </a:effectLst>
                <a:latin typeface="+mj-lt"/>
              </a:rPr>
              <a:t>systems and </a:t>
            </a:r>
            <a:r>
              <a:rPr lang="en-US" sz="1400" dirty="0">
                <a:solidFill>
                  <a:schemeClr val="bg1"/>
                </a:solidFill>
                <a:effectLst>
                  <a:outerShdw blurRad="38100" dist="38100" dir="2700000" algn="tl">
                    <a:srgbClr val="000000">
                      <a:alpha val="43137"/>
                    </a:srgbClr>
                  </a:outerShdw>
                </a:effectLst>
                <a:latin typeface="+mj-lt"/>
              </a:rPr>
              <a:t>network provide best user </a:t>
            </a:r>
            <a:r>
              <a:rPr lang="en-US" sz="1400" dirty="0" smtClean="0">
                <a:solidFill>
                  <a:schemeClr val="bg1"/>
                </a:solidFill>
                <a:effectLst>
                  <a:outerShdw blurRad="38100" dist="38100" dir="2700000" algn="tl">
                    <a:srgbClr val="000000">
                      <a:alpha val="43137"/>
                    </a:srgbClr>
                  </a:outerShdw>
                </a:effectLst>
                <a:latin typeface="+mj-lt"/>
              </a:rPr>
              <a:t>exp.</a:t>
            </a:r>
            <a:endParaRPr lang="en-US" sz="1400" dirty="0">
              <a:solidFill>
                <a:schemeClr val="bg1"/>
              </a:solidFill>
              <a:effectLst>
                <a:outerShdw blurRad="38100" dist="38100" dir="2700000" algn="tl">
                  <a:srgbClr val="000000">
                    <a:alpha val="43137"/>
                  </a:srgbClr>
                </a:outerShdw>
              </a:effectLst>
              <a:latin typeface="+mj-lt"/>
            </a:endParaRPr>
          </a:p>
          <a:p>
            <a:pPr marL="166688"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Quickly </a:t>
            </a:r>
            <a:r>
              <a:rPr lang="en-US" sz="1400" dirty="0">
                <a:solidFill>
                  <a:schemeClr val="bg1"/>
                </a:solidFill>
                <a:effectLst>
                  <a:outerShdw blurRad="38100" dist="38100" dir="2700000" algn="tl">
                    <a:srgbClr val="000000">
                      <a:alpha val="43137"/>
                    </a:srgbClr>
                  </a:outerShdw>
                </a:effectLst>
                <a:latin typeface="+mj-lt"/>
              </a:rPr>
              <a:t>react to changing market, competitive, or internal conditions</a:t>
            </a:r>
          </a:p>
        </p:txBody>
      </p:sp>
      <p:sp>
        <p:nvSpPr>
          <p:cNvPr id="16" name="Text Placeholder 2"/>
          <p:cNvSpPr txBox="1">
            <a:spLocks/>
          </p:cNvSpPr>
          <p:nvPr/>
        </p:nvSpPr>
        <p:spPr>
          <a:xfrm>
            <a:off x="5762626" y="4936550"/>
            <a:ext cx="3060742" cy="1054924"/>
          </a:xfrm>
          <a:prstGeom prst="rect">
            <a:avLst/>
          </a:prstGeom>
        </p:spPr>
        <p:txBody>
          <a:bodyPr anchor="t"/>
          <a:lstStyle/>
          <a:p>
            <a:pPr marL="166688" lvl="0"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Latest technology, </a:t>
            </a:r>
            <a:r>
              <a:rPr lang="en-US" sz="1400" dirty="0" err="1" smtClean="0">
                <a:solidFill>
                  <a:schemeClr val="bg1"/>
                </a:solidFill>
                <a:effectLst>
                  <a:outerShdw blurRad="38100" dist="38100" dir="2700000" algn="tl">
                    <a:srgbClr val="000000">
                      <a:alpha val="43137"/>
                    </a:srgbClr>
                  </a:outerShdw>
                </a:effectLst>
                <a:latin typeface="+mj-lt"/>
              </a:rPr>
              <a:t>b.o.b</a:t>
            </a:r>
            <a:r>
              <a:rPr lang="en-US" sz="1400" dirty="0" smtClean="0">
                <a:solidFill>
                  <a:schemeClr val="bg1"/>
                </a:solidFill>
                <a:effectLst>
                  <a:outerShdw blurRad="38100" dist="38100" dir="2700000" algn="tl">
                    <a:srgbClr val="000000">
                      <a:alpha val="43137"/>
                    </a:srgbClr>
                  </a:outerShdw>
                </a:effectLst>
                <a:latin typeface="+mj-lt"/>
              </a:rPr>
              <a:t>. </a:t>
            </a:r>
            <a:r>
              <a:rPr lang="en-US" sz="1400" dirty="0">
                <a:solidFill>
                  <a:schemeClr val="bg1"/>
                </a:solidFill>
                <a:effectLst>
                  <a:outerShdw blurRad="38100" dist="38100" dir="2700000" algn="tl">
                    <a:srgbClr val="000000">
                      <a:alpha val="43137"/>
                    </a:srgbClr>
                  </a:outerShdw>
                </a:effectLst>
                <a:latin typeface="+mj-lt"/>
              </a:rPr>
              <a:t>partners</a:t>
            </a:r>
          </a:p>
          <a:p>
            <a:pPr marL="166688" lvl="0"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Flexibility </a:t>
            </a:r>
            <a:r>
              <a:rPr lang="en-US" sz="1400" dirty="0">
                <a:solidFill>
                  <a:schemeClr val="bg1"/>
                </a:solidFill>
                <a:effectLst>
                  <a:outerShdw blurRad="38100" dist="38100" dir="2700000" algn="tl">
                    <a:srgbClr val="000000">
                      <a:alpha val="43137"/>
                    </a:srgbClr>
                  </a:outerShdw>
                </a:effectLst>
                <a:latin typeface="+mj-lt"/>
              </a:rPr>
              <a:t>and </a:t>
            </a:r>
            <a:r>
              <a:rPr lang="en-US" sz="1400" dirty="0" smtClean="0">
                <a:solidFill>
                  <a:schemeClr val="bg1"/>
                </a:solidFill>
                <a:effectLst>
                  <a:outerShdw blurRad="38100" dist="38100" dir="2700000" algn="tl">
                    <a:srgbClr val="000000">
                      <a:alpha val="43137"/>
                    </a:srgbClr>
                  </a:outerShdw>
                </a:effectLst>
                <a:latin typeface="+mj-lt"/>
              </a:rPr>
              <a:t>choice</a:t>
            </a:r>
          </a:p>
          <a:p>
            <a:pPr marL="166688" lvl="0" indent="-166688">
              <a:spcBef>
                <a:spcPts val="600"/>
              </a:spcBef>
              <a:buClr>
                <a:schemeClr val="accent5">
                  <a:lumMod val="40000"/>
                  <a:lumOff val="60000"/>
                </a:schemeClr>
              </a:buClr>
              <a:buSzPct val="90000"/>
              <a:buFont typeface="Arial" pitchFamily="34" charset="0"/>
              <a:buChar char="•"/>
              <a:defRPr/>
            </a:pPr>
            <a:r>
              <a:rPr lang="en-US" sz="1400" dirty="0" smtClean="0">
                <a:solidFill>
                  <a:schemeClr val="bg1"/>
                </a:solidFill>
                <a:effectLst>
                  <a:outerShdw blurRad="38100" dist="38100" dir="2700000" algn="tl">
                    <a:srgbClr val="000000">
                      <a:alpha val="43137"/>
                    </a:srgbClr>
                  </a:outerShdw>
                </a:effectLst>
                <a:latin typeface="+mj-lt"/>
              </a:rPr>
              <a:t>Scalable</a:t>
            </a:r>
            <a:r>
              <a:rPr lang="en-US" sz="1400" dirty="0">
                <a:solidFill>
                  <a:schemeClr val="bg1"/>
                </a:solidFill>
                <a:effectLst>
                  <a:outerShdw blurRad="38100" dist="38100" dir="2700000" algn="tl">
                    <a:srgbClr val="000000">
                      <a:alpha val="43137"/>
                    </a:srgbClr>
                  </a:outerShdw>
                </a:effectLst>
                <a:latin typeface="+mj-lt"/>
              </a:rPr>
              <a:t>, flexible, secure </a:t>
            </a:r>
            <a:r>
              <a:rPr lang="en-US" sz="1400" dirty="0" smtClean="0">
                <a:solidFill>
                  <a:schemeClr val="bg1"/>
                </a:solidFill>
                <a:effectLst>
                  <a:outerShdw blurRad="38100" dist="38100" dir="2700000" algn="tl">
                    <a:srgbClr val="000000">
                      <a:alpha val="43137"/>
                    </a:srgbClr>
                  </a:outerShdw>
                </a:effectLst>
                <a:latin typeface="+mj-lt"/>
              </a:rPr>
              <a:t>arch. </a:t>
            </a:r>
            <a:r>
              <a:rPr lang="en-US" sz="1400" dirty="0">
                <a:solidFill>
                  <a:schemeClr val="bg1"/>
                </a:solidFill>
                <a:effectLst>
                  <a:outerShdw blurRad="38100" dist="38100" dir="2700000" algn="tl">
                    <a:srgbClr val="000000">
                      <a:alpha val="43137"/>
                    </a:srgbClr>
                  </a:outerShdw>
                </a:effectLst>
                <a:latin typeface="+mj-lt"/>
              </a:rPr>
              <a:t>for </a:t>
            </a:r>
            <a:r>
              <a:rPr lang="en-US" sz="1400" dirty="0" smtClean="0">
                <a:solidFill>
                  <a:schemeClr val="bg1"/>
                </a:solidFill>
                <a:effectLst>
                  <a:outerShdw blurRad="38100" dist="38100" dir="2700000" algn="tl">
                    <a:srgbClr val="000000">
                      <a:alpha val="43137"/>
                    </a:srgbClr>
                  </a:outerShdw>
                </a:effectLst>
                <a:latin typeface="+mj-lt"/>
              </a:rPr>
              <a:t>DV, </a:t>
            </a:r>
            <a:r>
              <a:rPr lang="en-US" sz="1400" dirty="0">
                <a:solidFill>
                  <a:schemeClr val="bg1"/>
                </a:solidFill>
                <a:effectLst>
                  <a:outerShdw blurRad="38100" dist="38100" dir="2700000" algn="tl">
                    <a:srgbClr val="000000">
                      <a:alpha val="43137"/>
                    </a:srgbClr>
                  </a:outerShdw>
                </a:effectLst>
                <a:latin typeface="+mj-lt"/>
              </a:rPr>
              <a:t>VXI, </a:t>
            </a:r>
            <a:r>
              <a:rPr lang="en-US" sz="1400" dirty="0" smtClean="0">
                <a:solidFill>
                  <a:schemeClr val="bg1"/>
                </a:solidFill>
                <a:effectLst>
                  <a:outerShdw blurRad="38100" dist="38100" dir="2700000" algn="tl">
                    <a:srgbClr val="000000">
                      <a:alpha val="43137"/>
                    </a:srgbClr>
                  </a:outerShdw>
                </a:effectLst>
                <a:latin typeface="+mj-lt"/>
              </a:rPr>
              <a:t>DC apps</a:t>
            </a:r>
            <a:r>
              <a:rPr lang="en-US" sz="1400" dirty="0">
                <a:solidFill>
                  <a:schemeClr val="bg1"/>
                </a:solidFill>
                <a:effectLst>
                  <a:outerShdw blurRad="38100" dist="38100" dir="2700000" algn="tl">
                    <a:srgbClr val="000000">
                      <a:alpha val="43137"/>
                    </a:srgbClr>
                  </a:outerShdw>
                </a:effectLst>
                <a:latin typeface="+mj-lt"/>
              </a:rPr>
              <a:t>, cloud, etc.</a:t>
            </a:r>
            <a:endParaRPr kumimoji="0" lang="en-US" sz="1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ndParaRPr>
          </a:p>
        </p:txBody>
      </p:sp>
      <p:cxnSp>
        <p:nvCxnSpPr>
          <p:cNvPr id="18" name="Straight Connector 17"/>
          <p:cNvCxnSpPr/>
          <p:nvPr/>
        </p:nvCxnSpPr>
        <p:spPr>
          <a:xfrm>
            <a:off x="4191001" y="4808537"/>
            <a:ext cx="4495800" cy="1588"/>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91001" y="2979737"/>
            <a:ext cx="4495800" cy="1588"/>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34442" y="1663699"/>
            <a:ext cx="570015" cy="832097"/>
          </a:xfrm>
          <a:prstGeom prst="rect">
            <a:avLst/>
          </a:prstGeom>
          <a:noFill/>
          <a:ln>
            <a:solidFill>
              <a:srgbClr val="F68B1F"/>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lumMod val="50000"/>
                </a:schemeClr>
              </a:solidFill>
            </a:endParaRPr>
          </a:p>
        </p:txBody>
      </p:sp>
    </p:spTree>
    <p:extLst>
      <p:ext uri="{BB962C8B-B14F-4D97-AF65-F5344CB8AC3E}">
        <p14:creationId xmlns:p14="http://schemas.microsoft.com/office/powerpoint/2010/main" val="2684904167"/>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a:spLocks noGrp="1"/>
          </p:cNvSpPr>
          <p:nvPr>
            <p:ph type="title"/>
          </p:nvPr>
        </p:nvSpPr>
        <p:spPr>
          <a:xfrm>
            <a:off x="277000" y="302853"/>
            <a:ext cx="8588861" cy="662152"/>
          </a:xfrm>
        </p:spPr>
        <p:txBody>
          <a:bodyPr>
            <a:normAutofit/>
          </a:bodyPr>
          <a:lstStyle/>
          <a:p>
            <a:r>
              <a:rPr lang="en-US" sz="3400" dirty="0" smtClean="0"/>
              <a:t>Cisco VXI Data Center</a:t>
            </a:r>
            <a:endParaRPr lang="en-US" sz="2200" b="1" dirty="0">
              <a:solidFill>
                <a:schemeClr val="bg1"/>
              </a:solidFill>
            </a:endParaRPr>
          </a:p>
        </p:txBody>
      </p:sp>
      <p:sp>
        <p:nvSpPr>
          <p:cNvPr id="61" name="Rounded Rectangle 60"/>
          <p:cNvSpPr/>
          <p:nvPr/>
        </p:nvSpPr>
        <p:spPr>
          <a:xfrm rot="10800000" flipV="1">
            <a:off x="428488" y="5667041"/>
            <a:ext cx="8420239" cy="462652"/>
          </a:xfrm>
          <a:prstGeom prst="roundRect">
            <a:avLst>
              <a:gd name="adj" fmla="val 50000"/>
            </a:avLst>
          </a:prstGeom>
          <a:gradFill flip="none" rotWithShape="1">
            <a:gsLst>
              <a:gs pos="0">
                <a:srgbClr val="EB3A23"/>
              </a:gs>
              <a:gs pos="100000">
                <a:srgbClr val="F68B1F"/>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sz="2400" b="1" dirty="0" smtClean="0">
              <a:effectLst>
                <a:outerShdw blurRad="38100" dist="38100" dir="2700000" algn="tl">
                  <a:srgbClr val="000000">
                    <a:alpha val="43137"/>
                  </a:srgbClr>
                </a:outerShdw>
              </a:effectLst>
              <a:latin typeface="+mj-lt"/>
            </a:endParaRPr>
          </a:p>
        </p:txBody>
      </p:sp>
      <p:sp>
        <p:nvSpPr>
          <p:cNvPr id="88" name="TextBox 87"/>
          <p:cNvSpPr txBox="1"/>
          <p:nvPr/>
        </p:nvSpPr>
        <p:spPr>
          <a:xfrm>
            <a:off x="300953" y="1061523"/>
            <a:ext cx="8420240" cy="430887"/>
          </a:xfrm>
          <a:prstGeom prst="rect">
            <a:avLst/>
          </a:prstGeom>
          <a:noFill/>
        </p:spPr>
        <p:txBody>
          <a:bodyPr wrap="square" rtlCol="0">
            <a:spAutoFit/>
          </a:bodyPr>
          <a:lstStyle/>
          <a:p>
            <a:r>
              <a:rPr lang="en-US" sz="2200" i="1" dirty="0" smtClean="0">
                <a:solidFill>
                  <a:srgbClr val="435153"/>
                </a:solidFill>
              </a:rPr>
              <a:t>Scaling + Simplifying Virtual Desktops = Lower Operating Costs</a:t>
            </a:r>
          </a:p>
        </p:txBody>
      </p:sp>
      <p:grpSp>
        <p:nvGrpSpPr>
          <p:cNvPr id="54" name="Group 31"/>
          <p:cNvGrpSpPr/>
          <p:nvPr/>
        </p:nvGrpSpPr>
        <p:grpSpPr>
          <a:xfrm>
            <a:off x="398324" y="1875715"/>
            <a:ext cx="1060450" cy="3587750"/>
            <a:chOff x="238125" y="2070100"/>
            <a:chExt cx="1060450" cy="3587750"/>
          </a:xfrm>
        </p:grpSpPr>
        <p:grpSp>
          <p:nvGrpSpPr>
            <p:cNvPr id="78" name="Group 138"/>
            <p:cNvGrpSpPr>
              <a:grpSpLocks/>
            </p:cNvGrpSpPr>
            <p:nvPr/>
          </p:nvGrpSpPr>
          <p:grpSpPr bwMode="auto">
            <a:xfrm>
              <a:off x="296863" y="2647950"/>
              <a:ext cx="1001712" cy="3009900"/>
              <a:chOff x="187" y="1872"/>
              <a:chExt cx="631" cy="1896"/>
            </a:xfrm>
          </p:grpSpPr>
          <p:pic>
            <p:nvPicPr>
              <p:cNvPr id="92" name="Picture 4" descr="800-chassis-deadfront_flat copy"/>
              <p:cNvPicPr>
                <a:picLocks noChangeAspect="1" noChangeArrowheads="1"/>
              </p:cNvPicPr>
              <p:nvPr/>
            </p:nvPicPr>
            <p:blipFill>
              <a:blip r:embed="rId3" cstate="print"/>
              <a:srcRect/>
              <a:stretch>
                <a:fillRect/>
              </a:stretch>
            </p:blipFill>
            <p:spPr bwMode="auto">
              <a:xfrm>
                <a:off x="187" y="1872"/>
                <a:ext cx="613" cy="330"/>
              </a:xfrm>
              <a:prstGeom prst="rect">
                <a:avLst/>
              </a:prstGeom>
              <a:noFill/>
              <a:ln w="19050">
                <a:noFill/>
                <a:miter lim="800000"/>
                <a:headEnd/>
                <a:tailEnd/>
              </a:ln>
            </p:spPr>
          </p:pic>
          <p:pic>
            <p:nvPicPr>
              <p:cNvPr id="93" name="Picture 5" descr="800-chassis-deadfront_flat copy"/>
              <p:cNvPicPr>
                <a:picLocks noChangeAspect="1" noChangeArrowheads="1"/>
              </p:cNvPicPr>
              <p:nvPr/>
            </p:nvPicPr>
            <p:blipFill>
              <a:blip r:embed="rId3" cstate="print"/>
              <a:srcRect/>
              <a:stretch>
                <a:fillRect/>
              </a:stretch>
            </p:blipFill>
            <p:spPr bwMode="auto">
              <a:xfrm>
                <a:off x="193" y="2256"/>
                <a:ext cx="613" cy="330"/>
              </a:xfrm>
              <a:prstGeom prst="rect">
                <a:avLst/>
              </a:prstGeom>
              <a:noFill/>
              <a:ln w="19050">
                <a:noFill/>
                <a:miter lim="800000"/>
                <a:headEnd/>
                <a:tailEnd/>
              </a:ln>
            </p:spPr>
          </p:pic>
          <p:pic>
            <p:nvPicPr>
              <p:cNvPr id="94" name="Picture 6" descr="800-chassis-deadfront_flat copy"/>
              <p:cNvPicPr>
                <a:picLocks noChangeAspect="1" noChangeArrowheads="1"/>
              </p:cNvPicPr>
              <p:nvPr/>
            </p:nvPicPr>
            <p:blipFill>
              <a:blip r:embed="rId3" cstate="print"/>
              <a:srcRect/>
              <a:stretch>
                <a:fillRect/>
              </a:stretch>
            </p:blipFill>
            <p:spPr bwMode="auto">
              <a:xfrm>
                <a:off x="193" y="2652"/>
                <a:ext cx="613" cy="330"/>
              </a:xfrm>
              <a:prstGeom prst="rect">
                <a:avLst/>
              </a:prstGeom>
              <a:noFill/>
              <a:ln w="19050">
                <a:noFill/>
                <a:miter lim="800000"/>
                <a:headEnd/>
                <a:tailEnd/>
              </a:ln>
            </p:spPr>
          </p:pic>
          <p:pic>
            <p:nvPicPr>
              <p:cNvPr id="95" name="Picture 7" descr="800-chassis-deadfront_flat copy"/>
              <p:cNvPicPr>
                <a:picLocks noChangeAspect="1" noChangeArrowheads="1"/>
              </p:cNvPicPr>
              <p:nvPr/>
            </p:nvPicPr>
            <p:blipFill>
              <a:blip r:embed="rId3" cstate="print"/>
              <a:srcRect/>
              <a:stretch>
                <a:fillRect/>
              </a:stretch>
            </p:blipFill>
            <p:spPr bwMode="auto">
              <a:xfrm>
                <a:off x="199" y="3042"/>
                <a:ext cx="613" cy="330"/>
              </a:xfrm>
              <a:prstGeom prst="rect">
                <a:avLst/>
              </a:prstGeom>
              <a:noFill/>
              <a:ln w="19050">
                <a:noFill/>
                <a:miter lim="800000"/>
                <a:headEnd/>
                <a:tailEnd/>
              </a:ln>
            </p:spPr>
          </p:pic>
          <p:pic>
            <p:nvPicPr>
              <p:cNvPr id="96" name="Picture 8" descr="800-chassis-deadfront_flat copy"/>
              <p:cNvPicPr>
                <a:picLocks noChangeAspect="1" noChangeArrowheads="1"/>
              </p:cNvPicPr>
              <p:nvPr/>
            </p:nvPicPr>
            <p:blipFill>
              <a:blip r:embed="rId3" cstate="print"/>
              <a:srcRect/>
              <a:stretch>
                <a:fillRect/>
              </a:stretch>
            </p:blipFill>
            <p:spPr bwMode="auto">
              <a:xfrm>
                <a:off x="205" y="3438"/>
                <a:ext cx="613" cy="330"/>
              </a:xfrm>
              <a:prstGeom prst="rect">
                <a:avLst/>
              </a:prstGeom>
              <a:noFill/>
              <a:ln w="19050">
                <a:noFill/>
                <a:miter lim="800000"/>
                <a:headEnd/>
                <a:tailEnd/>
              </a:ln>
            </p:spPr>
          </p:pic>
        </p:grpSp>
        <p:pic>
          <p:nvPicPr>
            <p:cNvPr id="81" name="Picture 51" descr="Eugene_Bezel_Cisco copy"/>
            <p:cNvPicPr>
              <a:picLocks noChangeAspect="1" noChangeArrowheads="1"/>
            </p:cNvPicPr>
            <p:nvPr/>
          </p:nvPicPr>
          <p:blipFill>
            <a:blip r:embed="rId4" cstate="print"/>
            <a:srcRect/>
            <a:stretch>
              <a:fillRect/>
            </a:stretch>
          </p:blipFill>
          <p:spPr bwMode="auto">
            <a:xfrm>
              <a:off x="268288" y="2266950"/>
              <a:ext cx="1004523" cy="196850"/>
            </a:xfrm>
            <a:prstGeom prst="rect">
              <a:avLst/>
            </a:prstGeom>
            <a:noFill/>
            <a:ln w="19050">
              <a:solidFill>
                <a:srgbClr val="000000"/>
              </a:solidFill>
              <a:miter lim="800000"/>
              <a:headEnd/>
              <a:tailEnd/>
            </a:ln>
          </p:spPr>
        </p:pic>
        <p:sp>
          <p:nvSpPr>
            <p:cNvPr id="82" name="Line 102"/>
            <p:cNvSpPr>
              <a:spLocks noChangeShapeType="1"/>
            </p:cNvSpPr>
            <p:nvPr/>
          </p:nvSpPr>
          <p:spPr bwMode="auto">
            <a:xfrm>
              <a:off x="238125" y="2419350"/>
              <a:ext cx="0" cy="300990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sp>
          <p:nvSpPr>
            <p:cNvPr id="85" name="Line 103"/>
            <p:cNvSpPr>
              <a:spLocks noChangeShapeType="1"/>
            </p:cNvSpPr>
            <p:nvPr/>
          </p:nvSpPr>
          <p:spPr bwMode="auto">
            <a:xfrm>
              <a:off x="238125" y="2867025"/>
              <a:ext cx="76200" cy="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sp>
          <p:nvSpPr>
            <p:cNvPr id="86" name="Line 104"/>
            <p:cNvSpPr>
              <a:spLocks noChangeShapeType="1"/>
            </p:cNvSpPr>
            <p:nvPr/>
          </p:nvSpPr>
          <p:spPr bwMode="auto">
            <a:xfrm>
              <a:off x="247650" y="3438525"/>
              <a:ext cx="76200" cy="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sp>
          <p:nvSpPr>
            <p:cNvPr id="87" name="Line 105"/>
            <p:cNvSpPr>
              <a:spLocks noChangeShapeType="1"/>
            </p:cNvSpPr>
            <p:nvPr/>
          </p:nvSpPr>
          <p:spPr bwMode="auto">
            <a:xfrm>
              <a:off x="247650" y="4076700"/>
              <a:ext cx="76200" cy="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sp>
          <p:nvSpPr>
            <p:cNvPr id="89" name="Line 106"/>
            <p:cNvSpPr>
              <a:spLocks noChangeShapeType="1"/>
            </p:cNvSpPr>
            <p:nvPr/>
          </p:nvSpPr>
          <p:spPr bwMode="auto">
            <a:xfrm>
              <a:off x="247650" y="4705350"/>
              <a:ext cx="76200" cy="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sp>
          <p:nvSpPr>
            <p:cNvPr id="90" name="Line 107"/>
            <p:cNvSpPr>
              <a:spLocks noChangeShapeType="1"/>
            </p:cNvSpPr>
            <p:nvPr/>
          </p:nvSpPr>
          <p:spPr bwMode="auto">
            <a:xfrm>
              <a:off x="247650" y="5429250"/>
              <a:ext cx="76200" cy="0"/>
            </a:xfrm>
            <a:prstGeom prst="line">
              <a:avLst/>
            </a:prstGeom>
            <a:noFill/>
            <a:ln w="19050">
              <a:solidFill>
                <a:schemeClr val="tx2"/>
              </a:solidFill>
              <a:round/>
              <a:headEnd/>
              <a:tailEnd/>
            </a:ln>
          </p:spPr>
          <p:txBody>
            <a:bodyPr wrap="none" lIns="82124" tIns="41061" rIns="82124" bIns="41061" anchor="ctr">
              <a:spAutoFit/>
            </a:bodyPr>
            <a:lstStyle/>
            <a:p>
              <a:endParaRPr lang="en-US"/>
            </a:p>
          </p:txBody>
        </p:sp>
        <p:pic>
          <p:nvPicPr>
            <p:cNvPr id="91" name="Picture 51" descr="Eugene_Bezel_Cisco copy"/>
            <p:cNvPicPr>
              <a:picLocks noChangeAspect="1" noChangeArrowheads="1"/>
            </p:cNvPicPr>
            <p:nvPr/>
          </p:nvPicPr>
          <p:blipFill>
            <a:blip r:embed="rId4" cstate="print"/>
            <a:srcRect/>
            <a:stretch>
              <a:fillRect/>
            </a:stretch>
          </p:blipFill>
          <p:spPr bwMode="auto">
            <a:xfrm>
              <a:off x="268288" y="2070100"/>
              <a:ext cx="1004523" cy="196850"/>
            </a:xfrm>
            <a:prstGeom prst="rect">
              <a:avLst/>
            </a:prstGeom>
            <a:noFill/>
            <a:ln w="19050">
              <a:solidFill>
                <a:srgbClr val="000000"/>
              </a:solidFill>
              <a:miter lim="800000"/>
              <a:headEnd/>
              <a:tailEnd/>
            </a:ln>
          </p:spPr>
        </p:pic>
      </p:grpSp>
      <p:sp>
        <p:nvSpPr>
          <p:cNvPr id="55" name="AutoShape 13"/>
          <p:cNvSpPr>
            <a:spLocks noChangeArrowheads="1"/>
          </p:cNvSpPr>
          <p:nvPr/>
        </p:nvSpPr>
        <p:spPr bwMode="auto">
          <a:xfrm>
            <a:off x="3902149" y="2038397"/>
            <a:ext cx="4918003" cy="732499"/>
          </a:xfrm>
          <a:prstGeom prst="homePlate">
            <a:avLst>
              <a:gd name="adj" fmla="val 0"/>
            </a:avLst>
          </a:prstGeom>
          <a:gradFill flip="none" rotWithShape="1">
            <a:gsLst>
              <a:gs pos="0">
                <a:srgbClr val="3C4D62">
                  <a:alpha val="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a:defRPr/>
            </a:pPr>
            <a:r>
              <a:rPr lang="en-US" sz="2200" dirty="0" smtClean="0">
                <a:solidFill>
                  <a:srgbClr val="FFFFFF"/>
                </a:solidFill>
                <a:ea typeface="ＭＳ Ｐゴシック"/>
                <a:sym typeface="Arial" charset="0"/>
              </a:rPr>
              <a:t>500% increase</a:t>
            </a:r>
            <a:br>
              <a:rPr lang="en-US" sz="2200" dirty="0" smtClean="0">
                <a:solidFill>
                  <a:srgbClr val="FFFFFF"/>
                </a:solidFill>
                <a:ea typeface="ＭＳ Ｐゴシック"/>
                <a:sym typeface="Arial" charset="0"/>
              </a:rPr>
            </a:br>
            <a:r>
              <a:rPr lang="en-US" sz="2200" dirty="0" smtClean="0">
                <a:solidFill>
                  <a:srgbClr val="FFFFFF"/>
                </a:solidFill>
                <a:ea typeface="ＭＳ Ｐゴシック"/>
                <a:sym typeface="Arial" charset="0"/>
              </a:rPr>
              <a:t> = </a:t>
            </a:r>
            <a:r>
              <a:rPr lang="en-US" sz="2200" dirty="0" err="1" smtClean="0">
                <a:solidFill>
                  <a:srgbClr val="FFFFFF"/>
                </a:solidFill>
                <a:ea typeface="ＭＳ Ｐゴシック"/>
                <a:sym typeface="Arial" charset="0"/>
              </a:rPr>
              <a:t>30K</a:t>
            </a:r>
            <a:r>
              <a:rPr lang="en-US" sz="2200" dirty="0" smtClean="0">
                <a:solidFill>
                  <a:srgbClr val="FFFFFF"/>
                </a:solidFill>
                <a:ea typeface="ＭＳ Ｐゴシック"/>
                <a:sym typeface="Arial" charset="0"/>
              </a:rPr>
              <a:t>+ virtual desktops</a:t>
            </a:r>
            <a:endParaRPr lang="en-US" sz="2200" dirty="0">
              <a:solidFill>
                <a:srgbClr val="FFFFFF"/>
              </a:solidFill>
              <a:ea typeface="ＭＳ Ｐゴシック"/>
              <a:sym typeface="Arial" charset="0"/>
            </a:endParaRPr>
          </a:p>
        </p:txBody>
      </p:sp>
      <p:sp>
        <p:nvSpPr>
          <p:cNvPr id="56" name="AutoShape 18"/>
          <p:cNvSpPr>
            <a:spLocks noChangeArrowheads="1"/>
          </p:cNvSpPr>
          <p:nvPr/>
        </p:nvSpPr>
        <p:spPr bwMode="ltGray">
          <a:xfrm>
            <a:off x="1552353" y="1981719"/>
            <a:ext cx="3173467" cy="912873"/>
          </a:xfrm>
          <a:prstGeom prst="homePlate">
            <a:avLst>
              <a:gd name="adj" fmla="val 61928"/>
            </a:avLst>
          </a:prstGeom>
          <a:gradFill rotWithShape="1">
            <a:gsLst>
              <a:gs pos="0">
                <a:srgbClr val="01A4E5">
                  <a:alpha val="0"/>
                </a:srgbClr>
              </a:gs>
              <a:gs pos="100000">
                <a:srgbClr val="01A4E5">
                  <a:alpha val="68000"/>
                </a:srgbClr>
              </a:gs>
            </a:gsLst>
            <a:lin ang="0" scaled="1"/>
          </a:gradFill>
          <a:ln w="12700">
            <a:gradFill>
              <a:gsLst>
                <a:gs pos="0">
                  <a:srgbClr val="38C5FE">
                    <a:alpha val="0"/>
                  </a:srgbClr>
                </a:gs>
                <a:gs pos="100000">
                  <a:srgbClr val="3CC7FE"/>
                </a:gs>
              </a:gsLst>
              <a:lin ang="0" scaled="0"/>
            </a:gradFill>
            <a:miter lim="800000"/>
            <a:headEnd/>
            <a:tailEnd/>
          </a:ln>
          <a:effectLst>
            <a:outerShdw blurRad="63500" sx="102000" sy="102000" algn="ctr" rotWithShape="0">
              <a:prstClr val="black">
                <a:alpha val="40000"/>
              </a:prstClr>
            </a:outerShdw>
          </a:effectLst>
        </p:spPr>
        <p:txBody>
          <a:bodyPr wrap="none" lIns="73152" tIns="73152" rIns="274320" bIns="73152" anchor="ctr"/>
          <a:lstStyle/>
          <a:p>
            <a:pPr algn="r" defTabSz="814388">
              <a:defRPr/>
            </a:pPr>
            <a:endParaRPr lang="en-US" sz="2000" dirty="0">
              <a:solidFill>
                <a:schemeClr val="bg1"/>
              </a:solidFill>
              <a:sym typeface="Arial" charset="0"/>
            </a:endParaRPr>
          </a:p>
        </p:txBody>
      </p:sp>
      <p:sp>
        <p:nvSpPr>
          <p:cNvPr id="57" name="Rectangle 347"/>
          <p:cNvSpPr>
            <a:spLocks noChangeArrowheads="1"/>
          </p:cNvSpPr>
          <p:nvPr/>
        </p:nvSpPr>
        <p:spPr bwMode="auto">
          <a:xfrm>
            <a:off x="2648905" y="2103625"/>
            <a:ext cx="3032223" cy="707886"/>
          </a:xfrm>
          <a:prstGeom prst="rect">
            <a:avLst/>
          </a:prstGeom>
          <a:noFill/>
          <a:ln w="9525">
            <a:noFill/>
            <a:miter lim="800000"/>
            <a:headEnd/>
            <a:tailEnd/>
          </a:ln>
        </p:spPr>
        <p:txBody>
          <a:bodyPr wrap="square" anchor="ctr">
            <a:spAutoFit/>
          </a:bodyPr>
          <a:lstStyle/>
          <a:p>
            <a:r>
              <a:rPr lang="en-US" sz="2000" b="1" dirty="0" smtClean="0">
                <a:solidFill>
                  <a:srgbClr val="435153"/>
                </a:solidFill>
              </a:rPr>
              <a:t>Management </a:t>
            </a:r>
            <a:br>
              <a:rPr lang="en-US" sz="2000" b="1" dirty="0" smtClean="0">
                <a:solidFill>
                  <a:srgbClr val="435153"/>
                </a:solidFill>
              </a:rPr>
            </a:br>
            <a:r>
              <a:rPr lang="en-US" sz="2000" b="1" dirty="0" smtClean="0">
                <a:solidFill>
                  <a:srgbClr val="435153"/>
                </a:solidFill>
              </a:rPr>
              <a:t>Domain</a:t>
            </a:r>
            <a:endParaRPr lang="en-US" sz="2000" b="1" dirty="0">
              <a:solidFill>
                <a:srgbClr val="435153"/>
              </a:solidFill>
            </a:endParaRPr>
          </a:p>
        </p:txBody>
      </p:sp>
      <p:sp>
        <p:nvSpPr>
          <p:cNvPr id="59" name="AutoShape 13"/>
          <p:cNvSpPr>
            <a:spLocks noChangeArrowheads="1"/>
          </p:cNvSpPr>
          <p:nvPr/>
        </p:nvSpPr>
        <p:spPr bwMode="auto">
          <a:xfrm>
            <a:off x="3902149" y="3140335"/>
            <a:ext cx="4951603" cy="732499"/>
          </a:xfrm>
          <a:prstGeom prst="homePlate">
            <a:avLst>
              <a:gd name="adj" fmla="val 0"/>
            </a:avLst>
          </a:prstGeom>
          <a:gradFill flip="none" rotWithShape="1">
            <a:gsLst>
              <a:gs pos="0">
                <a:srgbClr val="3C4D62">
                  <a:alpha val="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a:defRPr/>
            </a:pPr>
            <a:r>
              <a:rPr lang="en-US" sz="2200" dirty="0" smtClean="0">
                <a:solidFill>
                  <a:srgbClr val="FFFFFF"/>
                </a:solidFill>
                <a:ea typeface="ＭＳ Ｐゴシック"/>
                <a:sym typeface="Arial" charset="0"/>
              </a:rPr>
              <a:t>45% increase</a:t>
            </a:r>
            <a:br>
              <a:rPr lang="en-US" sz="2200" dirty="0" smtClean="0">
                <a:solidFill>
                  <a:srgbClr val="FFFFFF"/>
                </a:solidFill>
                <a:ea typeface="ＭＳ Ｐゴシック"/>
                <a:sym typeface="Arial" charset="0"/>
              </a:rPr>
            </a:br>
            <a:r>
              <a:rPr lang="en-US" sz="2200" dirty="0" smtClean="0">
                <a:solidFill>
                  <a:srgbClr val="FFFFFF"/>
                </a:solidFill>
                <a:ea typeface="ＭＳ Ｐゴシック"/>
                <a:sym typeface="Arial" charset="0"/>
              </a:rPr>
              <a:t> = up to 186 virtual desktops*</a:t>
            </a:r>
            <a:endParaRPr lang="en-US" sz="2200" dirty="0">
              <a:solidFill>
                <a:srgbClr val="FFFFFF"/>
              </a:solidFill>
              <a:ea typeface="ＭＳ Ｐゴシック"/>
              <a:sym typeface="Arial" charset="0"/>
            </a:endParaRPr>
          </a:p>
        </p:txBody>
      </p:sp>
      <p:sp>
        <p:nvSpPr>
          <p:cNvPr id="60" name="AutoShape 18"/>
          <p:cNvSpPr>
            <a:spLocks noChangeArrowheads="1"/>
          </p:cNvSpPr>
          <p:nvPr/>
        </p:nvSpPr>
        <p:spPr bwMode="ltGray">
          <a:xfrm>
            <a:off x="1552353" y="3147649"/>
            <a:ext cx="3226117" cy="912873"/>
          </a:xfrm>
          <a:prstGeom prst="homePlate">
            <a:avLst>
              <a:gd name="adj" fmla="val 61928"/>
            </a:avLst>
          </a:prstGeom>
          <a:gradFill rotWithShape="1">
            <a:gsLst>
              <a:gs pos="0">
                <a:srgbClr val="01A4E5">
                  <a:alpha val="0"/>
                </a:srgbClr>
              </a:gs>
              <a:gs pos="100000">
                <a:srgbClr val="01A4E5">
                  <a:alpha val="68000"/>
                </a:srgbClr>
              </a:gs>
            </a:gsLst>
            <a:lin ang="0" scaled="1"/>
          </a:gradFill>
          <a:ln w="12700">
            <a:gradFill>
              <a:gsLst>
                <a:gs pos="0">
                  <a:srgbClr val="38C5FE">
                    <a:alpha val="0"/>
                  </a:srgbClr>
                </a:gs>
                <a:gs pos="100000">
                  <a:srgbClr val="3CC7FE"/>
                </a:gs>
              </a:gsLst>
              <a:lin ang="0" scaled="0"/>
            </a:gradFill>
            <a:miter lim="800000"/>
            <a:headEnd/>
            <a:tailEnd/>
          </a:ln>
          <a:effectLst>
            <a:outerShdw blurRad="63500" sx="102000" sy="102000" algn="ctr" rotWithShape="0">
              <a:prstClr val="black">
                <a:alpha val="40000"/>
              </a:prstClr>
            </a:outerShdw>
          </a:effectLst>
        </p:spPr>
        <p:txBody>
          <a:bodyPr wrap="none" lIns="73152" tIns="73152" rIns="274320" bIns="73152" anchor="ctr"/>
          <a:lstStyle/>
          <a:p>
            <a:pPr algn="r" defTabSz="814388">
              <a:defRPr/>
            </a:pPr>
            <a:endParaRPr lang="en-US" sz="2000" dirty="0">
              <a:solidFill>
                <a:schemeClr val="bg1"/>
              </a:solidFill>
              <a:sym typeface="Arial" charset="0"/>
            </a:endParaRPr>
          </a:p>
        </p:txBody>
      </p:sp>
      <p:sp>
        <p:nvSpPr>
          <p:cNvPr id="62" name="Rectangle 347"/>
          <p:cNvSpPr>
            <a:spLocks noChangeArrowheads="1"/>
          </p:cNvSpPr>
          <p:nvPr/>
        </p:nvSpPr>
        <p:spPr bwMode="auto">
          <a:xfrm>
            <a:off x="2701555" y="3262713"/>
            <a:ext cx="3032223" cy="707886"/>
          </a:xfrm>
          <a:prstGeom prst="rect">
            <a:avLst/>
          </a:prstGeom>
          <a:noFill/>
          <a:ln w="9525">
            <a:noFill/>
            <a:miter lim="800000"/>
            <a:headEnd/>
            <a:tailEnd/>
          </a:ln>
        </p:spPr>
        <p:txBody>
          <a:bodyPr wrap="square" anchor="ctr">
            <a:spAutoFit/>
          </a:bodyPr>
          <a:lstStyle/>
          <a:p>
            <a:r>
              <a:rPr lang="en-US" sz="2000" b="1" dirty="0" smtClean="0">
                <a:solidFill>
                  <a:srgbClr val="435153"/>
                </a:solidFill>
              </a:rPr>
              <a:t>Server  VDI</a:t>
            </a:r>
            <a:br>
              <a:rPr lang="en-US" sz="2000" b="1" dirty="0" smtClean="0">
                <a:solidFill>
                  <a:srgbClr val="435153"/>
                </a:solidFill>
              </a:rPr>
            </a:br>
            <a:r>
              <a:rPr lang="en-US" sz="2000" b="1" dirty="0" smtClean="0">
                <a:solidFill>
                  <a:srgbClr val="435153"/>
                </a:solidFill>
              </a:rPr>
              <a:t> Density</a:t>
            </a:r>
            <a:endParaRPr lang="en-US" sz="2000" b="1" dirty="0">
              <a:solidFill>
                <a:srgbClr val="435153"/>
              </a:solidFill>
            </a:endParaRPr>
          </a:p>
        </p:txBody>
      </p:sp>
      <p:sp>
        <p:nvSpPr>
          <p:cNvPr id="63" name="AutoShape 13"/>
          <p:cNvSpPr>
            <a:spLocks noChangeArrowheads="1"/>
          </p:cNvSpPr>
          <p:nvPr/>
        </p:nvSpPr>
        <p:spPr bwMode="auto">
          <a:xfrm>
            <a:off x="3721395" y="4370256"/>
            <a:ext cx="5097339" cy="732499"/>
          </a:xfrm>
          <a:prstGeom prst="homePlate">
            <a:avLst>
              <a:gd name="adj" fmla="val 0"/>
            </a:avLst>
          </a:prstGeom>
          <a:gradFill flip="none" rotWithShape="1">
            <a:gsLst>
              <a:gs pos="0">
                <a:srgbClr val="3C4D62">
                  <a:alpha val="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a:defRPr/>
            </a:pPr>
            <a:r>
              <a:rPr lang="en-US" sz="2200" dirty="0" smtClean="0">
                <a:solidFill>
                  <a:srgbClr val="FFFFFF"/>
                </a:solidFill>
                <a:ea typeface="ＭＳ Ｐゴシック"/>
                <a:sym typeface="Arial" charset="0"/>
              </a:rPr>
              <a:t>4 x capacity </a:t>
            </a:r>
            <a:br>
              <a:rPr lang="en-US" sz="2200" dirty="0" smtClean="0">
                <a:solidFill>
                  <a:srgbClr val="FFFFFF"/>
                </a:solidFill>
                <a:ea typeface="ＭＳ Ｐゴシック"/>
                <a:sym typeface="Arial" charset="0"/>
              </a:rPr>
            </a:br>
            <a:r>
              <a:rPr lang="en-US" sz="2200" dirty="0" smtClean="0">
                <a:solidFill>
                  <a:srgbClr val="FFFFFF"/>
                </a:solidFill>
                <a:ea typeface="ＭＳ Ｐゴシック"/>
                <a:sym typeface="Arial" charset="0"/>
              </a:rPr>
              <a:t>4 x lower latency</a:t>
            </a:r>
            <a:endParaRPr lang="en-US" sz="2200" dirty="0">
              <a:solidFill>
                <a:srgbClr val="FFFFFF"/>
              </a:solidFill>
              <a:ea typeface="ＭＳ Ｐゴシック"/>
              <a:sym typeface="Arial" charset="0"/>
            </a:endParaRPr>
          </a:p>
        </p:txBody>
      </p:sp>
      <p:sp>
        <p:nvSpPr>
          <p:cNvPr id="64" name="AutoShape 18"/>
          <p:cNvSpPr>
            <a:spLocks noChangeArrowheads="1"/>
          </p:cNvSpPr>
          <p:nvPr/>
        </p:nvSpPr>
        <p:spPr bwMode="ltGray">
          <a:xfrm>
            <a:off x="1552353" y="4313578"/>
            <a:ext cx="3286349" cy="912873"/>
          </a:xfrm>
          <a:prstGeom prst="homePlate">
            <a:avLst>
              <a:gd name="adj" fmla="val 61928"/>
            </a:avLst>
          </a:prstGeom>
          <a:gradFill rotWithShape="1">
            <a:gsLst>
              <a:gs pos="0">
                <a:srgbClr val="01A4E5">
                  <a:alpha val="0"/>
                </a:srgbClr>
              </a:gs>
              <a:gs pos="100000">
                <a:srgbClr val="01A4E5">
                  <a:alpha val="68000"/>
                </a:srgbClr>
              </a:gs>
            </a:gsLst>
            <a:lin ang="0" scaled="1"/>
          </a:gradFill>
          <a:ln w="12700">
            <a:gradFill>
              <a:gsLst>
                <a:gs pos="0">
                  <a:srgbClr val="38C5FE">
                    <a:alpha val="0"/>
                  </a:srgbClr>
                </a:gs>
                <a:gs pos="100000">
                  <a:srgbClr val="3CC7FE"/>
                </a:gs>
              </a:gsLst>
              <a:lin ang="0" scaled="0"/>
            </a:gradFill>
            <a:miter lim="800000"/>
            <a:headEnd/>
            <a:tailEnd/>
          </a:ln>
          <a:effectLst>
            <a:outerShdw blurRad="63500" sx="102000" sy="102000" algn="ctr" rotWithShape="0">
              <a:prstClr val="black">
                <a:alpha val="40000"/>
              </a:prstClr>
            </a:outerShdw>
          </a:effectLst>
        </p:spPr>
        <p:txBody>
          <a:bodyPr wrap="none" lIns="73152" tIns="73152" rIns="274320" bIns="73152" anchor="ctr"/>
          <a:lstStyle/>
          <a:p>
            <a:pPr algn="r" defTabSz="814388">
              <a:defRPr/>
            </a:pPr>
            <a:endParaRPr lang="en-US" sz="2000" dirty="0">
              <a:solidFill>
                <a:schemeClr val="bg1"/>
              </a:solidFill>
              <a:sym typeface="Arial" charset="0"/>
            </a:endParaRPr>
          </a:p>
        </p:txBody>
      </p:sp>
      <p:sp>
        <p:nvSpPr>
          <p:cNvPr id="65" name="Rectangle 347"/>
          <p:cNvSpPr>
            <a:spLocks noChangeArrowheads="1"/>
          </p:cNvSpPr>
          <p:nvPr/>
        </p:nvSpPr>
        <p:spPr bwMode="auto">
          <a:xfrm>
            <a:off x="2666537" y="4378334"/>
            <a:ext cx="3032223" cy="707886"/>
          </a:xfrm>
          <a:prstGeom prst="rect">
            <a:avLst/>
          </a:prstGeom>
          <a:noFill/>
          <a:ln w="9525">
            <a:noFill/>
            <a:miter lim="800000"/>
            <a:headEnd/>
            <a:tailEnd/>
          </a:ln>
        </p:spPr>
        <p:txBody>
          <a:bodyPr wrap="square" anchor="ctr">
            <a:spAutoFit/>
          </a:bodyPr>
          <a:lstStyle/>
          <a:p>
            <a:r>
              <a:rPr lang="en-US" sz="2000" b="1" dirty="0" smtClean="0">
                <a:solidFill>
                  <a:srgbClr val="435153"/>
                </a:solidFill>
              </a:rPr>
              <a:t>Chassis </a:t>
            </a:r>
            <a:br>
              <a:rPr lang="en-US" sz="2000" b="1" dirty="0" smtClean="0">
                <a:solidFill>
                  <a:srgbClr val="435153"/>
                </a:solidFill>
              </a:rPr>
            </a:br>
            <a:r>
              <a:rPr lang="en-US" sz="2000" b="1" dirty="0" smtClean="0">
                <a:solidFill>
                  <a:srgbClr val="435153"/>
                </a:solidFill>
              </a:rPr>
              <a:t>Unified Fabric</a:t>
            </a:r>
            <a:endParaRPr lang="en-US" sz="2000" b="1" dirty="0">
              <a:solidFill>
                <a:srgbClr val="435153"/>
              </a:solidFill>
            </a:endParaRPr>
          </a:p>
        </p:txBody>
      </p:sp>
      <p:sp>
        <p:nvSpPr>
          <p:cNvPr id="66" name="Rectangle 65"/>
          <p:cNvSpPr/>
          <p:nvPr/>
        </p:nvSpPr>
        <p:spPr>
          <a:xfrm>
            <a:off x="398326" y="1856211"/>
            <a:ext cx="1031875" cy="247417"/>
          </a:xfrm>
          <a:prstGeom prst="rect">
            <a:avLst/>
          </a:prstGeom>
          <a:noFill/>
          <a:ln w="28575">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7" name="Straight Connector 66"/>
          <p:cNvCxnSpPr/>
          <p:nvPr/>
        </p:nvCxnSpPr>
        <p:spPr>
          <a:xfrm>
            <a:off x="1418075" y="1979917"/>
            <a:ext cx="1039375" cy="477652"/>
          </a:xfrm>
          <a:prstGeom prst="line">
            <a:avLst/>
          </a:prstGeom>
          <a:ln>
            <a:solidFill>
              <a:srgbClr val="F68B1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914262" y="2457569"/>
            <a:ext cx="515938" cy="215072"/>
          </a:xfrm>
          <a:prstGeom prst="rect">
            <a:avLst/>
          </a:prstGeom>
          <a:noFill/>
          <a:ln w="28575">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71" name="Straight Connector 70"/>
          <p:cNvCxnSpPr/>
          <p:nvPr/>
        </p:nvCxnSpPr>
        <p:spPr>
          <a:xfrm>
            <a:off x="1417210" y="2667118"/>
            <a:ext cx="1040240" cy="919922"/>
          </a:xfrm>
          <a:prstGeom prst="line">
            <a:avLst/>
          </a:prstGeom>
          <a:ln>
            <a:solidFill>
              <a:srgbClr val="F68B1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457062" y="3069730"/>
            <a:ext cx="973137" cy="517313"/>
          </a:xfrm>
          <a:prstGeom prst="rect">
            <a:avLst/>
          </a:prstGeom>
          <a:noFill/>
          <a:ln w="28575">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77" name="Straight Connector 76"/>
          <p:cNvCxnSpPr/>
          <p:nvPr/>
        </p:nvCxnSpPr>
        <p:spPr>
          <a:xfrm>
            <a:off x="1399025" y="3328383"/>
            <a:ext cx="1058425" cy="1403894"/>
          </a:xfrm>
          <a:prstGeom prst="line">
            <a:avLst/>
          </a:prstGeom>
          <a:ln>
            <a:solidFill>
              <a:srgbClr val="F68B1F"/>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3143" y="5677674"/>
            <a:ext cx="7813963"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Enhanced data center features - part of VXI validated design</a:t>
            </a:r>
            <a:endParaRPr lang="en-US" sz="2000" dirty="0">
              <a:solidFill>
                <a:schemeClr val="bg1"/>
              </a:solidFill>
            </a:endParaRPr>
          </a:p>
        </p:txBody>
      </p:sp>
      <p:sp>
        <p:nvSpPr>
          <p:cNvPr id="2" name="TextBox 1"/>
          <p:cNvSpPr txBox="1"/>
          <p:nvPr/>
        </p:nvSpPr>
        <p:spPr>
          <a:xfrm>
            <a:off x="6683570" y="6117613"/>
            <a:ext cx="2165157" cy="461665"/>
          </a:xfrm>
          <a:prstGeom prst="rect">
            <a:avLst/>
          </a:prstGeom>
          <a:noFill/>
        </p:spPr>
        <p:txBody>
          <a:bodyPr wrap="square" rtlCol="0">
            <a:spAutoFit/>
          </a:bodyPr>
          <a:lstStyle/>
          <a:p>
            <a:r>
              <a:rPr lang="en-US" sz="1200" dirty="0">
                <a:solidFill>
                  <a:srgbClr val="435153"/>
                </a:solidFill>
              </a:rPr>
              <a:t>186 Desktops on </a:t>
            </a:r>
            <a:r>
              <a:rPr lang="en-US" sz="1200" dirty="0" err="1">
                <a:solidFill>
                  <a:srgbClr val="435153"/>
                </a:solidFill>
              </a:rPr>
              <a:t>B200</a:t>
            </a:r>
            <a:r>
              <a:rPr lang="en-US" sz="1200" dirty="0">
                <a:solidFill>
                  <a:srgbClr val="435153"/>
                </a:solidFill>
              </a:rPr>
              <a:t> </a:t>
            </a:r>
            <a:r>
              <a:rPr lang="en-US" sz="1200" dirty="0" err="1" smtClean="0">
                <a:solidFill>
                  <a:srgbClr val="435153"/>
                </a:solidFill>
              </a:rPr>
              <a:t>M3</a:t>
            </a:r>
            <a:r>
              <a:rPr lang="en-US" sz="1200" dirty="0" smtClean="0">
                <a:solidFill>
                  <a:srgbClr val="435153"/>
                </a:solidFill>
              </a:rPr>
              <a:t>*</a:t>
            </a:r>
            <a:endParaRPr lang="en-US" sz="1200" dirty="0">
              <a:solidFill>
                <a:srgbClr val="435153"/>
              </a:solidFill>
            </a:endParaRPr>
          </a:p>
          <a:p>
            <a:endParaRPr lang="en-US" sz="1200" dirty="0">
              <a:solidFill>
                <a:srgbClr val="435153"/>
              </a:solidFill>
            </a:endParaRPr>
          </a:p>
        </p:txBody>
      </p:sp>
    </p:spTree>
    <p:extLst>
      <p:ext uri="{BB962C8B-B14F-4D97-AF65-F5344CB8AC3E}">
        <p14:creationId xmlns:p14="http://schemas.microsoft.com/office/powerpoint/2010/main" val="18525195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p:nvPr/>
        </p:nvGrpSpPr>
        <p:grpSpPr>
          <a:xfrm>
            <a:off x="152400" y="1447800"/>
            <a:ext cx="1600200" cy="4267200"/>
            <a:chOff x="228600" y="2971800"/>
            <a:chExt cx="1600200" cy="3886200"/>
          </a:xfrm>
        </p:grpSpPr>
        <p:sp>
          <p:nvSpPr>
            <p:cNvPr id="23" name="Round Same Side Corner Rectangle 22"/>
            <p:cNvSpPr/>
            <p:nvPr/>
          </p:nvSpPr>
          <p:spPr>
            <a:xfrm>
              <a:off x="228600" y="2971800"/>
              <a:ext cx="1600200" cy="3886200"/>
            </a:xfrm>
            <a:prstGeom prst="round2SameRect">
              <a:avLst/>
            </a:prstGeom>
            <a:solidFill>
              <a:srgbClr val="0096D6"/>
            </a:solidFill>
            <a:ln w="57150" cmpd="sng">
              <a:solidFill>
                <a:schemeClr val="tx1">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23"/>
            <p:cNvGrpSpPr/>
            <p:nvPr/>
          </p:nvGrpSpPr>
          <p:grpSpPr>
            <a:xfrm>
              <a:off x="381000" y="3120638"/>
              <a:ext cx="1295400" cy="1527561"/>
              <a:chOff x="381000" y="3120638"/>
              <a:chExt cx="1295400" cy="1527561"/>
            </a:xfrm>
          </p:grpSpPr>
          <p:sp>
            <p:nvSpPr>
              <p:cNvPr id="10" name="Pentagon 9"/>
              <p:cNvSpPr/>
              <p:nvPr/>
            </p:nvSpPr>
            <p:spPr>
              <a:xfrm rot="5400000">
                <a:off x="270674" y="3242474"/>
                <a:ext cx="1527561" cy="1283890"/>
              </a:xfrm>
              <a:prstGeom prst="homePlate">
                <a:avLst/>
              </a:prstGeom>
              <a:gradFill flip="none" rotWithShape="1">
                <a:gsLst>
                  <a:gs pos="0">
                    <a:schemeClr val="tx1"/>
                  </a:gs>
                  <a:gs pos="100000">
                    <a:schemeClr val="accent3">
                      <a:lumMod val="10000"/>
                    </a:schemeClr>
                  </a:gs>
                </a:gsLst>
                <a:lin ang="10200000" scaled="0"/>
                <a:tileRect/>
              </a:gradFill>
              <a:ln w="38100" cmpd="sng">
                <a:solidFill>
                  <a:schemeClr val="tx1">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00"/>
                  </a:solidFill>
                  <a:effectLst>
                    <a:outerShdw blurRad="50800" dist="38100" dir="2700000" algn="tl" rotWithShape="0">
                      <a:srgbClr val="000000">
                        <a:alpha val="43000"/>
                      </a:srgbClr>
                    </a:outerShdw>
                  </a:effectLst>
                </a:endParaRPr>
              </a:p>
            </p:txBody>
          </p:sp>
          <p:sp>
            <p:nvSpPr>
              <p:cNvPr id="22" name="TextBox 21"/>
              <p:cNvSpPr txBox="1"/>
              <p:nvPr/>
            </p:nvSpPr>
            <p:spPr>
              <a:xfrm>
                <a:off x="381000" y="3457575"/>
                <a:ext cx="1295400" cy="588623"/>
              </a:xfrm>
              <a:prstGeom prst="rect">
                <a:avLst/>
              </a:prstGeom>
              <a:noFill/>
            </p:spPr>
            <p:txBody>
              <a:bodyPr wrap="square" rtlCol="0">
                <a:spAutoFit/>
              </a:bodyPr>
              <a:lstStyle/>
              <a:p>
                <a:pPr algn="ctr"/>
                <a:r>
                  <a:rPr lang="en-US" dirty="0" smtClean="0">
                    <a:solidFill>
                      <a:schemeClr val="bg1"/>
                    </a:solidFill>
                  </a:rPr>
                  <a:t>30% </a:t>
                </a:r>
              </a:p>
              <a:p>
                <a:pPr algn="ctr"/>
                <a:r>
                  <a:rPr lang="en-US" dirty="0" smtClean="0">
                    <a:solidFill>
                      <a:schemeClr val="bg1"/>
                    </a:solidFill>
                  </a:rPr>
                  <a:t>Less Cost</a:t>
                </a:r>
                <a:endParaRPr lang="en-US" dirty="0">
                  <a:solidFill>
                    <a:schemeClr val="bg1"/>
                  </a:solidFill>
                </a:endParaRPr>
              </a:p>
            </p:txBody>
          </p:sp>
        </p:grpSp>
        <p:sp>
          <p:nvSpPr>
            <p:cNvPr id="15" name="TextBox 14"/>
            <p:cNvSpPr txBox="1"/>
            <p:nvPr/>
          </p:nvSpPr>
          <p:spPr>
            <a:xfrm>
              <a:off x="228600" y="5328967"/>
              <a:ext cx="1600200" cy="588623"/>
            </a:xfrm>
            <a:prstGeom prst="rect">
              <a:avLst/>
            </a:prstGeom>
            <a:gradFill flip="none" rotWithShape="1">
              <a:gsLst>
                <a:gs pos="0">
                  <a:schemeClr val="bg1">
                    <a:lumMod val="65000"/>
                  </a:schemeClr>
                </a:gs>
                <a:gs pos="100000">
                  <a:schemeClr val="accent3">
                    <a:lumMod val="10000"/>
                  </a:schemeClr>
                </a:gs>
              </a:gsLst>
              <a:lin ang="16200000" scaled="0"/>
              <a:tileRect/>
            </a:gradFill>
            <a:effectLst>
              <a:outerShdw blurRad="50800" dist="38100" dir="2700000" algn="tl" rotWithShape="0">
                <a:srgbClr val="000000">
                  <a:alpha val="43000"/>
                </a:srgbClr>
              </a:outerShdw>
            </a:effectLst>
          </p:spPr>
          <p:txBody>
            <a:bodyPr wrap="square" rtlCol="0">
              <a:spAutoFit/>
            </a:bodyPr>
            <a:lstStyle/>
            <a:p>
              <a:pPr algn="ctr"/>
              <a:r>
                <a:rPr lang="en-US" dirty="0" smtClean="0">
                  <a:solidFill>
                    <a:schemeClr val="bg1"/>
                  </a:solidFill>
                  <a:effectLst>
                    <a:outerShdw blurRad="50800" dist="38100" dir="2700000" algn="tl" rotWithShape="0">
                      <a:srgbClr val="000000">
                        <a:alpha val="43000"/>
                      </a:srgbClr>
                    </a:outerShdw>
                  </a:effectLst>
                </a:rPr>
                <a:t>Infrastructure</a:t>
              </a:r>
            </a:p>
            <a:p>
              <a:pPr algn="ctr"/>
              <a:r>
                <a:rPr lang="en-US" dirty="0" smtClean="0">
                  <a:solidFill>
                    <a:schemeClr val="bg1"/>
                  </a:solidFill>
                  <a:effectLst>
                    <a:outerShdw blurRad="50800" dist="38100" dir="2700000" algn="tl" rotWithShape="0">
                      <a:srgbClr val="000000">
                        <a:alpha val="43000"/>
                      </a:srgbClr>
                    </a:outerShdw>
                  </a:effectLst>
                </a:rPr>
                <a:t> Costs</a:t>
              </a:r>
              <a:endParaRPr lang="en-US" dirty="0">
                <a:solidFill>
                  <a:schemeClr val="bg1"/>
                </a:solidFill>
                <a:effectLst>
                  <a:outerShdw blurRad="50800" dist="38100" dir="2700000" algn="tl" rotWithShape="0">
                    <a:srgbClr val="000000">
                      <a:alpha val="43000"/>
                    </a:srgbClr>
                  </a:outerShdw>
                </a:effectLst>
              </a:endParaRPr>
            </a:p>
          </p:txBody>
        </p:sp>
      </p:grpSp>
      <p:grpSp>
        <p:nvGrpSpPr>
          <p:cNvPr id="5" name="Group 61"/>
          <p:cNvGrpSpPr/>
          <p:nvPr/>
        </p:nvGrpSpPr>
        <p:grpSpPr>
          <a:xfrm>
            <a:off x="1981200" y="1447800"/>
            <a:ext cx="1600200" cy="4267201"/>
            <a:chOff x="1981200" y="1447800"/>
            <a:chExt cx="1600200" cy="4267201"/>
          </a:xfrm>
        </p:grpSpPr>
        <p:grpSp>
          <p:nvGrpSpPr>
            <p:cNvPr id="6" name="Group 31"/>
            <p:cNvGrpSpPr/>
            <p:nvPr/>
          </p:nvGrpSpPr>
          <p:grpSpPr>
            <a:xfrm>
              <a:off x="1981200" y="1447800"/>
              <a:ext cx="1600200" cy="4267201"/>
              <a:chOff x="1981200" y="2971800"/>
              <a:chExt cx="1600200" cy="3886201"/>
            </a:xfrm>
          </p:grpSpPr>
          <p:sp>
            <p:nvSpPr>
              <p:cNvPr id="16" name="TextBox 15"/>
              <p:cNvSpPr txBox="1"/>
              <p:nvPr/>
            </p:nvSpPr>
            <p:spPr>
              <a:xfrm rot="16200000">
                <a:off x="1579220" y="5040574"/>
                <a:ext cx="2434525" cy="1200329"/>
              </a:xfrm>
              <a:prstGeom prst="rect">
                <a:avLst/>
              </a:prstGeom>
              <a:noFill/>
            </p:spPr>
            <p:txBody>
              <a:bodyPr wrap="square" rtlCol="0">
                <a:spAutoFit/>
              </a:bodyPr>
              <a:lstStyle/>
              <a:p>
                <a:r>
                  <a:rPr lang="en-US" sz="3600" dirty="0" smtClean="0">
                    <a:solidFill>
                      <a:schemeClr val="bg1"/>
                    </a:solidFill>
                    <a:effectLst>
                      <a:outerShdw blurRad="50800" dist="38100" dir="2700000" algn="tl" rotWithShape="0">
                        <a:srgbClr val="000000">
                          <a:alpha val="43000"/>
                        </a:srgbClr>
                      </a:outerShdw>
                    </a:effectLst>
                  </a:rPr>
                  <a:t>Deployment Times</a:t>
                </a:r>
                <a:endParaRPr lang="en-US" sz="3600" dirty="0">
                  <a:solidFill>
                    <a:schemeClr val="bg1"/>
                  </a:solidFill>
                  <a:effectLst>
                    <a:outerShdw blurRad="50800" dist="38100" dir="2700000" algn="tl" rotWithShape="0">
                      <a:srgbClr val="000000">
                        <a:alpha val="43000"/>
                      </a:srgbClr>
                    </a:outerShdw>
                  </a:effectLst>
                </a:endParaRPr>
              </a:p>
            </p:txBody>
          </p:sp>
          <p:sp>
            <p:nvSpPr>
              <p:cNvPr id="21" name="Round Same Side Corner Rectangle 20"/>
              <p:cNvSpPr/>
              <p:nvPr/>
            </p:nvSpPr>
            <p:spPr>
              <a:xfrm>
                <a:off x="1981200" y="2971800"/>
                <a:ext cx="1600200" cy="3886200"/>
              </a:xfrm>
              <a:prstGeom prst="round2SameRect">
                <a:avLst/>
              </a:prstGeom>
              <a:solidFill>
                <a:schemeClr val="tx2"/>
              </a:solidFill>
              <a:ln w="57150"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1981200" y="5334000"/>
                <a:ext cx="1600200" cy="616652"/>
              </a:xfrm>
              <a:prstGeom prst="rect">
                <a:avLst/>
              </a:prstGeom>
              <a:gradFill flip="none" rotWithShape="1">
                <a:gsLst>
                  <a:gs pos="0">
                    <a:schemeClr val="bg1">
                      <a:lumMod val="65000"/>
                    </a:schemeClr>
                  </a:gs>
                  <a:gs pos="100000">
                    <a:schemeClr val="tx2">
                      <a:lumMod val="50000"/>
                    </a:schemeClr>
                  </a:gs>
                </a:gsLst>
                <a:lin ang="16200000" scaled="0"/>
                <a:tileRect/>
              </a:gradFill>
              <a:effectLst>
                <a:outerShdw blurRad="50800" dist="38100" dir="2700000" algn="tl" rotWithShape="0">
                  <a:srgbClr val="000000">
                    <a:alpha val="43000"/>
                  </a:srgbClr>
                </a:outerShdw>
              </a:effectLst>
            </p:spPr>
            <p:txBody>
              <a:bodyPr wrap="square" rtlCol="0">
                <a:spAutoFit/>
              </a:bodyPr>
              <a:lstStyle/>
              <a:p>
                <a:pPr algn="ctr"/>
                <a:r>
                  <a:rPr lang="en-US" sz="1900" dirty="0" smtClean="0">
                    <a:solidFill>
                      <a:schemeClr val="bg1"/>
                    </a:solidFill>
                    <a:effectLst>
                      <a:outerShdw blurRad="50800" dist="38100" dir="2700000" algn="tl" rotWithShape="0">
                        <a:srgbClr val="000000">
                          <a:alpha val="43000"/>
                        </a:srgbClr>
                      </a:outerShdw>
                    </a:effectLst>
                  </a:rPr>
                  <a:t>Deployment</a:t>
                </a:r>
              </a:p>
              <a:p>
                <a:pPr algn="ctr"/>
                <a:r>
                  <a:rPr lang="en-US" sz="1900" dirty="0" smtClean="0">
                    <a:solidFill>
                      <a:schemeClr val="bg1"/>
                    </a:solidFill>
                    <a:effectLst>
                      <a:outerShdw blurRad="50800" dist="38100" dir="2700000" algn="tl" rotWithShape="0">
                        <a:srgbClr val="000000">
                          <a:alpha val="43000"/>
                        </a:srgbClr>
                      </a:outerShdw>
                    </a:effectLst>
                  </a:rPr>
                  <a:t>Times</a:t>
                </a:r>
                <a:endParaRPr lang="en-US" sz="1900" dirty="0">
                  <a:solidFill>
                    <a:schemeClr val="bg1"/>
                  </a:solidFill>
                  <a:effectLst>
                    <a:outerShdw blurRad="50800" dist="38100" dir="2700000" algn="tl" rotWithShape="0">
                      <a:srgbClr val="000000">
                        <a:alpha val="43000"/>
                      </a:srgbClr>
                    </a:outerShdw>
                  </a:effectLst>
                </a:endParaRPr>
              </a:p>
            </p:txBody>
          </p:sp>
          <p:sp>
            <p:nvSpPr>
              <p:cNvPr id="27" name="Pentagon 26"/>
              <p:cNvSpPr/>
              <p:nvPr/>
            </p:nvSpPr>
            <p:spPr>
              <a:xfrm rot="5400000">
                <a:off x="2023274" y="3246036"/>
                <a:ext cx="1527561" cy="1283890"/>
              </a:xfrm>
              <a:prstGeom prst="homePlate">
                <a:avLst/>
              </a:prstGeom>
              <a:gradFill flip="none" rotWithShape="1">
                <a:gsLst>
                  <a:gs pos="0">
                    <a:schemeClr val="tx2"/>
                  </a:gs>
                  <a:gs pos="100000">
                    <a:schemeClr val="tx2">
                      <a:lumMod val="50000"/>
                    </a:schemeClr>
                  </a:gs>
                </a:gsLst>
                <a:lin ang="10800000" scaled="0"/>
                <a:tileRect/>
              </a:gradFill>
              <a:ln w="38100"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00"/>
                  </a:solidFill>
                  <a:effectLst>
                    <a:outerShdw blurRad="50800" dist="38100" dir="2700000" algn="tl" rotWithShape="0">
                      <a:srgbClr val="000000">
                        <a:alpha val="43000"/>
                      </a:srgbClr>
                    </a:outerShdw>
                  </a:effectLst>
                </a:endParaRPr>
              </a:p>
            </p:txBody>
          </p:sp>
        </p:grpSp>
        <p:sp>
          <p:nvSpPr>
            <p:cNvPr id="34" name="TextBox 33"/>
            <p:cNvSpPr txBox="1"/>
            <p:nvPr/>
          </p:nvSpPr>
          <p:spPr>
            <a:xfrm>
              <a:off x="2133600" y="1981200"/>
              <a:ext cx="1295400" cy="646331"/>
            </a:xfrm>
            <a:prstGeom prst="rect">
              <a:avLst/>
            </a:prstGeom>
            <a:noFill/>
          </p:spPr>
          <p:txBody>
            <a:bodyPr wrap="square" rtlCol="0">
              <a:spAutoFit/>
            </a:bodyPr>
            <a:lstStyle/>
            <a:p>
              <a:pPr algn="ctr"/>
              <a:r>
                <a:rPr lang="en-US" dirty="0" smtClean="0">
                  <a:solidFill>
                    <a:schemeClr val="bg1"/>
                  </a:solidFill>
                </a:rPr>
                <a:t>90% </a:t>
              </a:r>
            </a:p>
            <a:p>
              <a:pPr algn="ctr"/>
              <a:r>
                <a:rPr lang="en-US" dirty="0" smtClean="0">
                  <a:solidFill>
                    <a:schemeClr val="bg1"/>
                  </a:solidFill>
                </a:rPr>
                <a:t>Less Time</a:t>
              </a:r>
              <a:endParaRPr lang="en-US" dirty="0">
                <a:solidFill>
                  <a:schemeClr val="bg1"/>
                </a:solidFill>
              </a:endParaRPr>
            </a:p>
          </p:txBody>
        </p:sp>
      </p:grpSp>
      <p:grpSp>
        <p:nvGrpSpPr>
          <p:cNvPr id="7" name="Group 37"/>
          <p:cNvGrpSpPr/>
          <p:nvPr/>
        </p:nvGrpSpPr>
        <p:grpSpPr>
          <a:xfrm>
            <a:off x="3826933" y="1447800"/>
            <a:ext cx="1600200" cy="4267200"/>
            <a:chOff x="3810000" y="2971800"/>
            <a:chExt cx="1600200" cy="3886200"/>
          </a:xfrm>
        </p:grpSpPr>
        <p:sp>
          <p:nvSpPr>
            <p:cNvPr id="29" name="Round Same Side Corner Rectangle 28"/>
            <p:cNvSpPr/>
            <p:nvPr/>
          </p:nvSpPr>
          <p:spPr>
            <a:xfrm>
              <a:off x="3810000" y="2971800"/>
              <a:ext cx="1600200" cy="3886200"/>
            </a:xfrm>
            <a:prstGeom prst="round2SameRect">
              <a:avLst/>
            </a:prstGeom>
            <a:solidFill>
              <a:schemeClr val="accent6"/>
            </a:solidFill>
            <a:ln w="57150" cmpd="sng">
              <a:solidFill>
                <a:schemeClr val="accent6">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Pentagon 32"/>
            <p:cNvSpPr/>
            <p:nvPr/>
          </p:nvSpPr>
          <p:spPr>
            <a:xfrm rot="16200000">
              <a:off x="3852074" y="3246036"/>
              <a:ext cx="1527561" cy="1283890"/>
            </a:xfrm>
            <a:prstGeom prst="homePlate">
              <a:avLst/>
            </a:prstGeom>
            <a:gradFill flip="none" rotWithShape="1">
              <a:gsLst>
                <a:gs pos="0">
                  <a:schemeClr val="accent6"/>
                </a:gs>
                <a:gs pos="100000">
                  <a:schemeClr val="accent6">
                    <a:lumMod val="50000"/>
                  </a:schemeClr>
                </a:gs>
              </a:gsLst>
              <a:lin ang="10800000" scaled="0"/>
              <a:tileRect/>
            </a:gradFill>
            <a:ln w="38100" cmpd="sng">
              <a:solidFill>
                <a:schemeClr val="accent6">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00"/>
                </a:solidFill>
                <a:effectLst>
                  <a:outerShdw blurRad="50800" dist="38100" dir="2700000" algn="tl" rotWithShape="0">
                    <a:srgbClr val="000000">
                      <a:alpha val="43000"/>
                    </a:srgbClr>
                  </a:outerShdw>
                </a:effectLst>
              </a:endParaRPr>
            </a:p>
          </p:txBody>
        </p:sp>
        <p:sp>
          <p:nvSpPr>
            <p:cNvPr id="35" name="TextBox 34"/>
            <p:cNvSpPr txBox="1"/>
            <p:nvPr/>
          </p:nvSpPr>
          <p:spPr>
            <a:xfrm>
              <a:off x="3810000" y="5334000"/>
              <a:ext cx="1600200" cy="616652"/>
            </a:xfrm>
            <a:prstGeom prst="rect">
              <a:avLst/>
            </a:prstGeom>
            <a:gradFill flip="none" rotWithShape="1">
              <a:gsLst>
                <a:gs pos="0">
                  <a:schemeClr val="bg1">
                    <a:lumMod val="65000"/>
                  </a:schemeClr>
                </a:gs>
                <a:gs pos="100000">
                  <a:schemeClr val="accent6">
                    <a:lumMod val="50000"/>
                  </a:schemeClr>
                </a:gs>
              </a:gsLst>
              <a:lin ang="16200000" scaled="0"/>
              <a:tileRect/>
            </a:gradFill>
            <a:effectLst>
              <a:outerShdw blurRad="50800" dist="38100" dir="2700000" algn="tl" rotWithShape="0">
                <a:srgbClr val="000000">
                  <a:alpha val="43000"/>
                </a:srgbClr>
              </a:outerShdw>
            </a:effectLst>
          </p:spPr>
          <p:txBody>
            <a:bodyPr wrap="square" rtlCol="0">
              <a:spAutoFit/>
            </a:bodyPr>
            <a:lstStyle/>
            <a:p>
              <a:pPr algn="ctr"/>
              <a:r>
                <a:rPr lang="en-US" sz="1900" dirty="0" smtClean="0">
                  <a:solidFill>
                    <a:schemeClr val="bg1"/>
                  </a:solidFill>
                  <a:effectLst>
                    <a:outerShdw blurRad="50800" dist="38100" dir="2700000" algn="tl" rotWithShape="0">
                      <a:srgbClr val="000000">
                        <a:alpha val="43000"/>
                      </a:srgbClr>
                    </a:outerShdw>
                  </a:effectLst>
                </a:rPr>
                <a:t>Application</a:t>
              </a:r>
            </a:p>
            <a:p>
              <a:pPr algn="ctr"/>
              <a:r>
                <a:rPr lang="en-US" sz="1900" dirty="0" smtClean="0">
                  <a:solidFill>
                    <a:schemeClr val="bg1"/>
                  </a:solidFill>
                  <a:effectLst>
                    <a:outerShdw blurRad="50800" dist="38100" dir="2700000" algn="tl" rotWithShape="0">
                      <a:srgbClr val="000000">
                        <a:alpha val="43000"/>
                      </a:srgbClr>
                    </a:outerShdw>
                  </a:effectLst>
                </a:rPr>
                <a:t>Performance</a:t>
              </a:r>
              <a:endParaRPr lang="en-US" sz="1900" dirty="0">
                <a:solidFill>
                  <a:schemeClr val="bg1"/>
                </a:solidFill>
                <a:effectLst>
                  <a:outerShdw blurRad="50800" dist="38100" dir="2700000" algn="tl" rotWithShape="0">
                    <a:srgbClr val="000000">
                      <a:alpha val="43000"/>
                    </a:srgbClr>
                  </a:outerShdw>
                </a:effectLst>
              </a:endParaRPr>
            </a:p>
          </p:txBody>
        </p:sp>
        <p:sp>
          <p:nvSpPr>
            <p:cNvPr id="36" name="TextBox 35"/>
            <p:cNvSpPr txBox="1"/>
            <p:nvPr/>
          </p:nvSpPr>
          <p:spPr>
            <a:xfrm>
              <a:off x="3962400" y="3732894"/>
              <a:ext cx="1295400" cy="588623"/>
            </a:xfrm>
            <a:prstGeom prst="rect">
              <a:avLst/>
            </a:prstGeom>
            <a:noFill/>
          </p:spPr>
          <p:txBody>
            <a:bodyPr wrap="square" rtlCol="0">
              <a:spAutoFit/>
            </a:bodyPr>
            <a:lstStyle/>
            <a:p>
              <a:pPr algn="ctr"/>
              <a:r>
                <a:rPr lang="en-US" dirty="0" smtClean="0">
                  <a:solidFill>
                    <a:schemeClr val="bg1"/>
                  </a:solidFill>
                </a:rPr>
                <a:t>30%</a:t>
              </a:r>
            </a:p>
            <a:p>
              <a:pPr algn="ctr"/>
              <a:r>
                <a:rPr lang="en-US" dirty="0" smtClean="0">
                  <a:solidFill>
                    <a:schemeClr val="bg1"/>
                  </a:solidFill>
                </a:rPr>
                <a:t>Faster</a:t>
              </a:r>
              <a:endParaRPr lang="en-US" dirty="0">
                <a:solidFill>
                  <a:schemeClr val="bg1"/>
                </a:solidFill>
              </a:endParaRPr>
            </a:p>
          </p:txBody>
        </p:sp>
      </p:grpSp>
      <p:grpSp>
        <p:nvGrpSpPr>
          <p:cNvPr id="8" name="Group 42"/>
          <p:cNvGrpSpPr/>
          <p:nvPr/>
        </p:nvGrpSpPr>
        <p:grpSpPr>
          <a:xfrm>
            <a:off x="5638800" y="1447800"/>
            <a:ext cx="1600200" cy="4267200"/>
            <a:chOff x="5638800" y="2971800"/>
            <a:chExt cx="1600200" cy="3886200"/>
          </a:xfrm>
        </p:grpSpPr>
        <p:sp>
          <p:nvSpPr>
            <p:cNvPr id="30" name="Round Same Side Corner Rectangle 29"/>
            <p:cNvSpPr/>
            <p:nvPr/>
          </p:nvSpPr>
          <p:spPr>
            <a:xfrm>
              <a:off x="5638800" y="2971800"/>
              <a:ext cx="1600200" cy="3886200"/>
            </a:xfrm>
            <a:prstGeom prst="round2SameRect">
              <a:avLst/>
            </a:prstGeom>
            <a:solidFill>
              <a:schemeClr val="accent5"/>
            </a:solidFill>
            <a:ln w="57150" cmpd="sng">
              <a:solidFill>
                <a:schemeClr val="accent5">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 name="TextBox 36"/>
            <p:cNvSpPr txBox="1"/>
            <p:nvPr/>
          </p:nvSpPr>
          <p:spPr>
            <a:xfrm>
              <a:off x="5638800" y="5334000"/>
              <a:ext cx="1600200" cy="616652"/>
            </a:xfrm>
            <a:prstGeom prst="rect">
              <a:avLst/>
            </a:prstGeom>
            <a:gradFill flip="none" rotWithShape="1">
              <a:gsLst>
                <a:gs pos="0">
                  <a:schemeClr val="bg1">
                    <a:lumMod val="65000"/>
                  </a:schemeClr>
                </a:gs>
                <a:gs pos="100000">
                  <a:schemeClr val="accent5">
                    <a:lumMod val="50000"/>
                  </a:schemeClr>
                </a:gs>
              </a:gsLst>
              <a:lin ang="16200000" scaled="0"/>
              <a:tileRect/>
            </a:gradFill>
            <a:effectLst>
              <a:outerShdw blurRad="50800" dist="38100" dir="2700000" algn="tl" rotWithShape="0">
                <a:srgbClr val="000000">
                  <a:alpha val="43000"/>
                </a:srgbClr>
              </a:outerShdw>
            </a:effectLst>
          </p:spPr>
          <p:txBody>
            <a:bodyPr wrap="square" rtlCol="0">
              <a:spAutoFit/>
            </a:bodyPr>
            <a:lstStyle/>
            <a:p>
              <a:pPr algn="ctr"/>
              <a:r>
                <a:rPr lang="en-US" sz="1900" dirty="0" smtClean="0">
                  <a:solidFill>
                    <a:schemeClr val="bg1"/>
                  </a:solidFill>
                  <a:effectLst>
                    <a:outerShdw blurRad="50800" dist="38100" dir="2700000" algn="tl" rotWithShape="0">
                      <a:srgbClr val="000000">
                        <a:alpha val="43000"/>
                      </a:srgbClr>
                    </a:outerShdw>
                  </a:effectLst>
                </a:rPr>
                <a:t>Power</a:t>
              </a:r>
            </a:p>
            <a:p>
              <a:pPr algn="ctr"/>
              <a:r>
                <a:rPr lang="en-US" sz="1900" dirty="0" smtClean="0">
                  <a:solidFill>
                    <a:schemeClr val="bg1"/>
                  </a:solidFill>
                  <a:effectLst>
                    <a:outerShdw blurRad="50800" dist="38100" dir="2700000" algn="tl" rotWithShape="0">
                      <a:srgbClr val="000000">
                        <a:alpha val="43000"/>
                      </a:srgbClr>
                    </a:outerShdw>
                  </a:effectLst>
                </a:rPr>
                <a:t>Cooling</a:t>
              </a:r>
              <a:endParaRPr lang="en-US" sz="1900" dirty="0">
                <a:solidFill>
                  <a:schemeClr val="bg1"/>
                </a:solidFill>
                <a:effectLst>
                  <a:outerShdw blurRad="50800" dist="38100" dir="2700000" algn="tl" rotWithShape="0">
                    <a:srgbClr val="000000">
                      <a:alpha val="43000"/>
                    </a:srgbClr>
                  </a:outerShdw>
                </a:effectLst>
              </a:endParaRPr>
            </a:p>
          </p:txBody>
        </p:sp>
        <p:sp>
          <p:nvSpPr>
            <p:cNvPr id="39" name="Pentagon 38"/>
            <p:cNvSpPr/>
            <p:nvPr/>
          </p:nvSpPr>
          <p:spPr>
            <a:xfrm rot="5400000">
              <a:off x="5680874" y="3246036"/>
              <a:ext cx="1527561" cy="1283890"/>
            </a:xfrm>
            <a:prstGeom prst="homePlate">
              <a:avLst/>
            </a:prstGeom>
            <a:gradFill flip="none" rotWithShape="1">
              <a:gsLst>
                <a:gs pos="0">
                  <a:schemeClr val="accent5"/>
                </a:gs>
                <a:gs pos="100000">
                  <a:schemeClr val="accent5">
                    <a:lumMod val="50000"/>
                  </a:schemeClr>
                </a:gs>
              </a:gsLst>
              <a:lin ang="10800000" scaled="0"/>
              <a:tileRect/>
            </a:gradFill>
            <a:ln w="38100" cmpd="sng">
              <a:solidFill>
                <a:schemeClr val="accent5">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00"/>
                </a:solidFill>
                <a:effectLst>
                  <a:outerShdw blurRad="50800" dist="38100" dir="2700000" algn="tl" rotWithShape="0">
                    <a:srgbClr val="000000">
                      <a:alpha val="43000"/>
                    </a:srgbClr>
                  </a:outerShdw>
                </a:effectLst>
              </a:endParaRPr>
            </a:p>
          </p:txBody>
        </p:sp>
        <p:sp>
          <p:nvSpPr>
            <p:cNvPr id="40" name="TextBox 39"/>
            <p:cNvSpPr txBox="1"/>
            <p:nvPr/>
          </p:nvSpPr>
          <p:spPr>
            <a:xfrm>
              <a:off x="5791200" y="3493520"/>
              <a:ext cx="1295400" cy="588623"/>
            </a:xfrm>
            <a:prstGeom prst="rect">
              <a:avLst/>
            </a:prstGeom>
            <a:noFill/>
          </p:spPr>
          <p:txBody>
            <a:bodyPr wrap="square" rtlCol="0">
              <a:spAutoFit/>
            </a:bodyPr>
            <a:lstStyle/>
            <a:p>
              <a:pPr algn="ctr"/>
              <a:r>
                <a:rPr lang="en-US" dirty="0" smtClean="0">
                  <a:solidFill>
                    <a:schemeClr val="bg1"/>
                  </a:solidFill>
                </a:rPr>
                <a:t>60% </a:t>
              </a:r>
            </a:p>
            <a:p>
              <a:pPr algn="ctr"/>
              <a:r>
                <a:rPr lang="en-US" dirty="0" smtClean="0">
                  <a:solidFill>
                    <a:schemeClr val="bg1"/>
                  </a:solidFill>
                </a:rPr>
                <a:t>Less Cost</a:t>
              </a:r>
              <a:endParaRPr lang="en-US" dirty="0">
                <a:solidFill>
                  <a:schemeClr val="bg1"/>
                </a:solidFill>
              </a:endParaRPr>
            </a:p>
          </p:txBody>
        </p:sp>
      </p:grpSp>
      <p:grpSp>
        <p:nvGrpSpPr>
          <p:cNvPr id="9" name="Group 44"/>
          <p:cNvGrpSpPr/>
          <p:nvPr/>
        </p:nvGrpSpPr>
        <p:grpSpPr>
          <a:xfrm>
            <a:off x="7391400" y="1447800"/>
            <a:ext cx="1600200" cy="4267200"/>
            <a:chOff x="7391400" y="2590800"/>
            <a:chExt cx="1600200" cy="4267200"/>
          </a:xfrm>
        </p:grpSpPr>
        <p:sp>
          <p:nvSpPr>
            <p:cNvPr id="31" name="Round Same Side Corner Rectangle 30"/>
            <p:cNvSpPr/>
            <p:nvPr/>
          </p:nvSpPr>
          <p:spPr>
            <a:xfrm>
              <a:off x="7391400" y="2590800"/>
              <a:ext cx="1600200" cy="4267200"/>
            </a:xfrm>
            <a:prstGeom prst="round2SameRect">
              <a:avLst/>
            </a:prstGeom>
            <a:solidFill>
              <a:schemeClr val="tx1"/>
            </a:solidFill>
            <a:ln w="57150" cmpd="sng">
              <a:solidFill>
                <a:schemeClr val="tx1">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Pentagon 40"/>
            <p:cNvSpPr/>
            <p:nvPr/>
          </p:nvSpPr>
          <p:spPr>
            <a:xfrm rot="16200000">
              <a:off x="7358593" y="2939918"/>
              <a:ext cx="1677324" cy="1283890"/>
            </a:xfrm>
            <a:prstGeom prst="homePlate">
              <a:avLst/>
            </a:prstGeom>
            <a:gradFill flip="none" rotWithShape="1">
              <a:gsLst>
                <a:gs pos="0">
                  <a:schemeClr val="tx1"/>
                </a:gs>
                <a:gs pos="100000">
                  <a:schemeClr val="accent3">
                    <a:lumMod val="10000"/>
                  </a:schemeClr>
                </a:gs>
              </a:gsLst>
              <a:lin ang="10800000" scaled="0"/>
              <a:tileRect/>
            </a:gradFill>
            <a:ln w="38100" cmpd="sng">
              <a:solidFill>
                <a:schemeClr val="tx1">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00"/>
                </a:solidFill>
                <a:effectLst>
                  <a:outerShdw blurRad="50800" dist="38100" dir="2700000" algn="tl" rotWithShape="0">
                    <a:srgbClr val="000000">
                      <a:alpha val="43000"/>
                    </a:srgbClr>
                  </a:outerShdw>
                </a:effectLst>
              </a:endParaRPr>
            </a:p>
          </p:txBody>
        </p:sp>
        <p:sp>
          <p:nvSpPr>
            <p:cNvPr id="42" name="TextBox 41"/>
            <p:cNvSpPr txBox="1"/>
            <p:nvPr/>
          </p:nvSpPr>
          <p:spPr>
            <a:xfrm>
              <a:off x="7391400" y="5181600"/>
              <a:ext cx="1600200" cy="677108"/>
            </a:xfrm>
            <a:prstGeom prst="rect">
              <a:avLst/>
            </a:prstGeom>
            <a:gradFill flip="none" rotWithShape="1">
              <a:gsLst>
                <a:gs pos="0">
                  <a:schemeClr val="bg1">
                    <a:lumMod val="65000"/>
                  </a:schemeClr>
                </a:gs>
                <a:gs pos="100000">
                  <a:schemeClr val="accent3">
                    <a:lumMod val="10000"/>
                  </a:schemeClr>
                </a:gs>
              </a:gsLst>
              <a:lin ang="16200000" scaled="0"/>
              <a:tileRect/>
            </a:gradFill>
            <a:effectLst>
              <a:outerShdw blurRad="50800" dist="38100" dir="2700000" algn="tl" rotWithShape="0">
                <a:srgbClr val="000000">
                  <a:alpha val="43000"/>
                </a:srgbClr>
              </a:outerShdw>
            </a:effectLst>
          </p:spPr>
          <p:txBody>
            <a:bodyPr wrap="square" rtlCol="0">
              <a:spAutoFit/>
            </a:bodyPr>
            <a:lstStyle/>
            <a:p>
              <a:pPr algn="ctr"/>
              <a:r>
                <a:rPr lang="en-US" sz="1900" dirty="0" smtClean="0">
                  <a:solidFill>
                    <a:schemeClr val="bg1"/>
                  </a:solidFill>
                  <a:effectLst>
                    <a:outerShdw blurRad="50800" dist="38100" dir="2700000" algn="tl" rotWithShape="0">
                      <a:srgbClr val="000000">
                        <a:alpha val="43000"/>
                      </a:srgbClr>
                    </a:outerShdw>
                  </a:effectLst>
                </a:rPr>
                <a:t>IT </a:t>
              </a:r>
            </a:p>
            <a:p>
              <a:pPr algn="ctr"/>
              <a:r>
                <a:rPr lang="en-US" sz="1900" dirty="0" smtClean="0">
                  <a:solidFill>
                    <a:schemeClr val="bg1"/>
                  </a:solidFill>
                  <a:effectLst>
                    <a:outerShdw blurRad="50800" dist="38100" dir="2700000" algn="tl" rotWithShape="0">
                      <a:srgbClr val="000000">
                        <a:alpha val="43000"/>
                      </a:srgbClr>
                    </a:outerShdw>
                  </a:effectLst>
                </a:rPr>
                <a:t>Staffing</a:t>
              </a:r>
              <a:endParaRPr lang="en-US" sz="1900" dirty="0">
                <a:solidFill>
                  <a:schemeClr val="bg1"/>
                </a:solidFill>
                <a:effectLst>
                  <a:outerShdw blurRad="50800" dist="38100" dir="2700000" algn="tl" rotWithShape="0">
                    <a:srgbClr val="000000">
                      <a:alpha val="43000"/>
                    </a:srgbClr>
                  </a:outerShdw>
                </a:effectLst>
              </a:endParaRPr>
            </a:p>
          </p:txBody>
        </p:sp>
        <p:sp>
          <p:nvSpPr>
            <p:cNvPr id="44" name="TextBox 43"/>
            <p:cNvSpPr txBox="1"/>
            <p:nvPr/>
          </p:nvSpPr>
          <p:spPr>
            <a:xfrm>
              <a:off x="7543800" y="3200400"/>
              <a:ext cx="1295400" cy="1200329"/>
            </a:xfrm>
            <a:prstGeom prst="rect">
              <a:avLst/>
            </a:prstGeom>
            <a:noFill/>
          </p:spPr>
          <p:txBody>
            <a:bodyPr wrap="square" rtlCol="0">
              <a:spAutoFit/>
            </a:bodyPr>
            <a:lstStyle/>
            <a:p>
              <a:pPr algn="ctr"/>
              <a:r>
                <a:rPr lang="en-US" dirty="0" smtClean="0">
                  <a:solidFill>
                    <a:schemeClr val="bg1"/>
                  </a:solidFill>
                </a:rPr>
                <a:t>Deploy 2x</a:t>
              </a:r>
            </a:p>
            <a:p>
              <a:pPr algn="ctr"/>
              <a:r>
                <a:rPr lang="en-US" dirty="0" smtClean="0">
                  <a:solidFill>
                    <a:schemeClr val="bg1"/>
                  </a:solidFill>
                </a:rPr>
                <a:t>Capacity</a:t>
              </a:r>
            </a:p>
            <a:p>
              <a:pPr algn="ctr"/>
              <a:r>
                <a:rPr lang="en-US" dirty="0" smtClean="0">
                  <a:solidFill>
                    <a:schemeClr val="bg1"/>
                  </a:solidFill>
                </a:rPr>
                <a:t>No Staff</a:t>
              </a:r>
            </a:p>
            <a:p>
              <a:pPr algn="ctr"/>
              <a:r>
                <a:rPr lang="en-US" dirty="0" smtClean="0">
                  <a:solidFill>
                    <a:schemeClr val="bg1"/>
                  </a:solidFill>
                </a:rPr>
                <a:t>Increase</a:t>
              </a:r>
            </a:p>
          </p:txBody>
        </p:sp>
      </p:grpSp>
      <p:pic>
        <p:nvPicPr>
          <p:cNvPr id="43" name="Picture 7" descr="C:\Users\Oscar.DUARTE\Documents\Cisco\11-1655\fabric.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25"/>
          <a:stretch/>
        </p:blipFill>
        <p:spPr bwMode="auto">
          <a:xfrm>
            <a:off x="-76200" y="4843462"/>
            <a:ext cx="9144000" cy="15189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52334" y="5833765"/>
            <a:ext cx="7760907" cy="461665"/>
          </a:xfrm>
          <a:prstGeom prst="rect">
            <a:avLst/>
          </a:prstGeom>
          <a:noFill/>
        </p:spPr>
        <p:txBody>
          <a:bodyPr wrap="none" rtlCol="0">
            <a:spAutoFit/>
          </a:bodyPr>
          <a:lstStyle/>
          <a:p>
            <a:r>
              <a:rPr lang="en-US" sz="2400" b="1" dirty="0" smtClean="0">
                <a:solidFill>
                  <a:srgbClr val="5F5F5F"/>
                </a:solidFill>
              </a:rPr>
              <a:t>Tangible Benefits that Impact Desktop Virtualization</a:t>
            </a:r>
            <a:endParaRPr lang="en-US" sz="2400" b="1" dirty="0">
              <a:solidFill>
                <a:srgbClr val="5F5F5F"/>
              </a:solidFill>
            </a:endParaRPr>
          </a:p>
        </p:txBody>
      </p:sp>
      <p:sp>
        <p:nvSpPr>
          <p:cNvPr id="11" name="Title 10"/>
          <p:cNvSpPr>
            <a:spLocks noGrp="1"/>
          </p:cNvSpPr>
          <p:nvPr>
            <p:ph type="title"/>
          </p:nvPr>
        </p:nvSpPr>
        <p:spPr>
          <a:xfrm>
            <a:off x="250339" y="293992"/>
            <a:ext cx="8588861" cy="838200"/>
          </a:xfrm>
        </p:spPr>
        <p:txBody>
          <a:bodyPr/>
          <a:lstStyle/>
          <a:p>
            <a:r>
              <a:rPr lang="en-US" dirty="0" smtClean="0"/>
              <a:t>Cisco VXI Data Center</a:t>
            </a:r>
            <a:endParaRPr lang="en-US" dirty="0"/>
          </a:p>
        </p:txBody>
      </p:sp>
    </p:spTree>
    <p:extLst>
      <p:ext uri="{BB962C8B-B14F-4D97-AF65-F5344CB8AC3E}">
        <p14:creationId xmlns:p14="http://schemas.microsoft.com/office/powerpoint/2010/main" val="1632686325"/>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Validated Design for VXI</a:t>
            </a:r>
            <a:endParaRPr lang="en-US" dirty="0"/>
          </a:p>
        </p:txBody>
      </p:sp>
      <p:sp>
        <p:nvSpPr>
          <p:cNvPr id="32" name="Rectangle 31"/>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7" name="Picture 5"/>
          <p:cNvPicPr>
            <a:picLocks noChangeAspect="1" noChangeArrowheads="1"/>
          </p:cNvPicPr>
          <p:nvPr/>
        </p:nvPicPr>
        <p:blipFill>
          <a:blip r:embed="rId3" cstate="print"/>
          <a:srcRect r="10391"/>
          <a:stretch>
            <a:fillRect/>
          </a:stretch>
        </p:blipFill>
        <p:spPr bwMode="auto">
          <a:xfrm>
            <a:off x="5444393" y="1971829"/>
            <a:ext cx="3196216" cy="2310804"/>
          </a:xfrm>
          <a:prstGeom prst="rect">
            <a:avLst/>
          </a:prstGeom>
          <a:ln w="38100">
            <a:noFill/>
          </a:ln>
          <a:effectLst>
            <a:outerShdw blurRad="63500" sx="102000" sy="102000" algn="ctr" rotWithShape="0">
              <a:prstClr val="black">
                <a:alpha val="40000"/>
              </a:prstClr>
            </a:outerShdw>
          </a:effectLst>
        </p:spPr>
      </p:pic>
      <p:pic>
        <p:nvPicPr>
          <p:cNvPr id="48" name="Picture 2"/>
          <p:cNvPicPr>
            <a:picLocks noChangeAspect="1" noChangeArrowheads="1"/>
          </p:cNvPicPr>
          <p:nvPr/>
        </p:nvPicPr>
        <p:blipFill>
          <a:blip r:embed="rId4" cstate="print"/>
          <a:srcRect l="10993" r="32772" b="33179"/>
          <a:stretch>
            <a:fillRect/>
          </a:stretch>
        </p:blipFill>
        <p:spPr bwMode="auto">
          <a:xfrm>
            <a:off x="5090464" y="3214645"/>
            <a:ext cx="2108276" cy="1565701"/>
          </a:xfrm>
          <a:prstGeom prst="rect">
            <a:avLst/>
          </a:prstGeom>
          <a:ln w="38100">
            <a:noFill/>
          </a:ln>
          <a:effectLst>
            <a:outerShdw blurRad="63500" sx="102000" sy="102000" algn="ctr" rotWithShape="0">
              <a:prstClr val="black">
                <a:alpha val="40000"/>
              </a:prstClr>
            </a:outerShdw>
          </a:effectLst>
        </p:spPr>
      </p:pic>
      <p:pic>
        <p:nvPicPr>
          <p:cNvPr id="49" name="Picture 3"/>
          <p:cNvPicPr>
            <a:picLocks noChangeAspect="1" noChangeArrowheads="1"/>
          </p:cNvPicPr>
          <p:nvPr/>
        </p:nvPicPr>
        <p:blipFill>
          <a:blip r:embed="rId5" cstate="print"/>
          <a:srcRect l="32917" t="11870" r="26328" b="28973"/>
          <a:stretch>
            <a:fillRect/>
          </a:stretch>
        </p:blipFill>
        <p:spPr bwMode="auto">
          <a:xfrm>
            <a:off x="6318824" y="4109013"/>
            <a:ext cx="2049672" cy="1859444"/>
          </a:xfrm>
          <a:prstGeom prst="rect">
            <a:avLst/>
          </a:prstGeom>
          <a:ln w="38100">
            <a:noFill/>
          </a:ln>
          <a:effectLst>
            <a:outerShdw blurRad="63500" sx="102000" sy="102000" algn="ctr" rotWithShape="0">
              <a:prstClr val="black">
                <a:alpha val="40000"/>
              </a:prstClr>
            </a:outerShdw>
          </a:effectLst>
        </p:spPr>
      </p:pic>
      <p:sp>
        <p:nvSpPr>
          <p:cNvPr id="14" name="Text Placeholder 67"/>
          <p:cNvSpPr txBox="1">
            <a:spLocks/>
          </p:cNvSpPr>
          <p:nvPr/>
        </p:nvSpPr>
        <p:spPr>
          <a:xfrm>
            <a:off x="134740" y="1310865"/>
            <a:ext cx="6531028" cy="4848635"/>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5000"/>
              </a:lnSpc>
              <a:spcBef>
                <a:spcPts val="1480"/>
              </a:spcBef>
              <a:spcAft>
                <a:spcPts val="0"/>
              </a:spcAft>
              <a:buClr>
                <a:srgbClr val="96CA4B"/>
              </a:buClr>
              <a:buSzPct val="90000"/>
              <a:buFont typeface="Arial" pitchFamily="34" charset="0"/>
              <a:buChar char="•"/>
              <a:tabLst/>
              <a:defRPr/>
            </a:pPr>
            <a:r>
              <a:rPr lang="en-US" sz="2000" dirty="0" smtClean="0">
                <a:solidFill>
                  <a:srgbClr val="5F5F5F"/>
                </a:solidFill>
                <a:latin typeface="+mj-lt"/>
              </a:rPr>
              <a:t>Cisco Validated Designs </a:t>
            </a:r>
            <a:r>
              <a:rPr kumimoji="0" lang="en-US" sz="2000" b="0" i="0" u="none" strike="noStrike" kern="1200" cap="none" spc="0" normalizeH="0" baseline="0" noProof="0" dirty="0" smtClean="0">
                <a:ln>
                  <a:noFill/>
                </a:ln>
                <a:solidFill>
                  <a:srgbClr val="5F5F5F"/>
                </a:solidFill>
                <a:effectLst/>
                <a:uLnTx/>
                <a:uFillTx/>
                <a:latin typeface="+mj-lt"/>
              </a:rPr>
              <a:t>(</a:t>
            </a:r>
            <a:r>
              <a:rPr kumimoji="0" lang="en-US" sz="2000" b="0" i="0" u="none" strike="noStrike" kern="1200" cap="none" spc="0" normalizeH="0" baseline="0" noProof="0" dirty="0" err="1" smtClean="0">
                <a:ln>
                  <a:noFill/>
                </a:ln>
                <a:solidFill>
                  <a:srgbClr val="5F5F5F"/>
                </a:solidFill>
                <a:effectLst/>
                <a:uLnTx/>
                <a:uFillTx/>
                <a:latin typeface="+mj-lt"/>
              </a:rPr>
              <a:t>CVDs</a:t>
            </a:r>
            <a:r>
              <a:rPr kumimoji="0" lang="en-US" sz="2000" b="0" i="0" u="none" strike="noStrike" kern="1200" cap="none" spc="0" normalizeH="0" baseline="0" noProof="0" dirty="0" smtClean="0">
                <a:ln>
                  <a:noFill/>
                </a:ln>
                <a:solidFill>
                  <a:srgbClr val="5F5F5F"/>
                </a:solidFill>
                <a:effectLst/>
                <a:uLnTx/>
                <a:uFillTx/>
                <a:latin typeface="+mj-lt"/>
              </a:rPr>
              <a:t>):</a:t>
            </a:r>
          </a:p>
          <a:p>
            <a:pPr marL="685800" lvl="1" indent="-228600">
              <a:lnSpc>
                <a:spcPct val="95000"/>
              </a:lnSpc>
              <a:spcBef>
                <a:spcPts val="1480"/>
              </a:spcBef>
              <a:buClr>
                <a:srgbClr val="96CA4B"/>
              </a:buClr>
              <a:buSzPct val="90000"/>
              <a:defRPr/>
            </a:pPr>
            <a:r>
              <a:rPr kumimoji="0" lang="en-US" sz="1600" b="0" i="0" u="none" strike="noStrike" kern="1200" cap="none" spc="0" normalizeH="0" baseline="0" noProof="0" dirty="0" smtClean="0">
                <a:ln>
                  <a:noFill/>
                </a:ln>
                <a:solidFill>
                  <a:srgbClr val="5F5F5F"/>
                </a:solidFill>
                <a:effectLst/>
                <a:uLnTx/>
                <a:uFillTx/>
                <a:latin typeface="+mj-lt"/>
                <a:ea typeface="+mn-ea"/>
                <a:cs typeface="+mn-cs"/>
              </a:rPr>
              <a:t>Citrix XenDesktop</a:t>
            </a:r>
          </a:p>
          <a:p>
            <a:pPr marL="685800" lvl="1" indent="-228600">
              <a:lnSpc>
                <a:spcPct val="95000"/>
              </a:lnSpc>
              <a:spcBef>
                <a:spcPts val="1480"/>
              </a:spcBef>
              <a:buClr>
                <a:srgbClr val="96CA4B"/>
              </a:buClr>
              <a:buSzPct val="90000"/>
              <a:defRPr/>
            </a:pPr>
            <a:r>
              <a:rPr lang="en-US" sz="1600" dirty="0" smtClean="0">
                <a:solidFill>
                  <a:srgbClr val="5F5F5F"/>
                </a:solidFill>
                <a:latin typeface="+mj-lt"/>
              </a:rPr>
              <a:t>Citrix XenApp</a:t>
            </a:r>
          </a:p>
          <a:p>
            <a:pPr marL="685800" lvl="1" indent="-228600">
              <a:lnSpc>
                <a:spcPct val="95000"/>
              </a:lnSpc>
              <a:spcBef>
                <a:spcPts val="1480"/>
              </a:spcBef>
              <a:buClr>
                <a:srgbClr val="96CA4B"/>
              </a:buClr>
              <a:buSzPct val="90000"/>
              <a:defRPr/>
            </a:pPr>
            <a:r>
              <a:rPr kumimoji="0" lang="en-US" sz="1600" b="0" i="0" u="none" strike="noStrike" kern="1200" cap="none" spc="0" normalizeH="0" baseline="0" noProof="0" dirty="0" smtClean="0">
                <a:ln>
                  <a:noFill/>
                </a:ln>
                <a:solidFill>
                  <a:srgbClr val="5F5F5F"/>
                </a:solidFill>
                <a:effectLst/>
                <a:uLnTx/>
                <a:uFillTx/>
                <a:latin typeface="+mj-lt"/>
                <a:ea typeface="+mn-ea"/>
                <a:cs typeface="+mn-cs"/>
              </a:rPr>
              <a:t>VMware View</a:t>
            </a:r>
            <a:endParaRPr kumimoji="0" lang="en-US" b="0" i="0" u="none" strike="noStrike" kern="1200" cap="none" spc="0" normalizeH="0" baseline="0" noProof="0" dirty="0" smtClean="0">
              <a:ln>
                <a:noFill/>
              </a:ln>
              <a:solidFill>
                <a:srgbClr val="5F5F5F"/>
              </a:solidFill>
              <a:effectLst/>
              <a:uLnTx/>
              <a:uFillTx/>
              <a:latin typeface="+mj-lt"/>
              <a:ea typeface="+mn-ea"/>
              <a:cs typeface="+mn-cs"/>
            </a:endParaRPr>
          </a:p>
          <a:p>
            <a:pPr marL="228600" lvl="0" indent="-228600">
              <a:lnSpc>
                <a:spcPct val="95000"/>
              </a:lnSpc>
              <a:spcBef>
                <a:spcPts val="1480"/>
              </a:spcBef>
              <a:buClr>
                <a:srgbClr val="96CA4B"/>
              </a:buClr>
              <a:buSzPct val="90000"/>
              <a:buFont typeface="Arial" pitchFamily="34" charset="0"/>
              <a:buChar char="•"/>
              <a:defRPr/>
            </a:pPr>
            <a:r>
              <a:rPr lang="en-US" sz="2000" noProof="0" dirty="0" smtClean="0">
                <a:solidFill>
                  <a:srgbClr val="5F5F5F"/>
                </a:solidFill>
                <a:latin typeface="+mj-lt"/>
              </a:rPr>
              <a:t>Risk reduction in customer deployment</a:t>
            </a:r>
            <a:endParaRPr kumimoji="0" lang="en-US" sz="2000" b="0" i="0" u="none" strike="noStrike" kern="1200" cap="none" spc="0" normalizeH="0" baseline="0" noProof="0" dirty="0" smtClean="0">
              <a:ln>
                <a:noFill/>
              </a:ln>
              <a:solidFill>
                <a:srgbClr val="5F5F5F"/>
              </a:solidFill>
              <a:effectLst/>
              <a:uLnTx/>
              <a:uFillTx/>
              <a:latin typeface="+mj-lt"/>
            </a:endParaRPr>
          </a:p>
          <a:p>
            <a:pPr marL="685800" lvl="1" indent="-228600">
              <a:lnSpc>
                <a:spcPct val="95000"/>
              </a:lnSpc>
              <a:spcBef>
                <a:spcPts val="1480"/>
              </a:spcBef>
              <a:buClr>
                <a:srgbClr val="96CA4B"/>
              </a:buClr>
              <a:buSzPct val="90000"/>
              <a:defRPr/>
            </a:pPr>
            <a:r>
              <a:rPr lang="en-US" sz="1600" dirty="0" smtClean="0">
                <a:solidFill>
                  <a:srgbClr val="5F5F5F"/>
                </a:solidFill>
                <a:latin typeface="+mj-lt"/>
              </a:rPr>
              <a:t>System integration and validation</a:t>
            </a:r>
          </a:p>
          <a:p>
            <a:pPr marL="685800" lvl="1" indent="-228600">
              <a:lnSpc>
                <a:spcPct val="95000"/>
              </a:lnSpc>
              <a:spcBef>
                <a:spcPts val="1480"/>
              </a:spcBef>
              <a:buClr>
                <a:srgbClr val="96CA4B"/>
              </a:buClr>
              <a:buSzPct val="90000"/>
              <a:defRPr/>
            </a:pPr>
            <a:r>
              <a:rPr lang="en-US" sz="1600" dirty="0" smtClean="0">
                <a:solidFill>
                  <a:srgbClr val="5F5F5F"/>
                </a:solidFill>
                <a:latin typeface="+mj-lt"/>
              </a:rPr>
              <a:t>Multiple Hypervisors</a:t>
            </a:r>
          </a:p>
          <a:p>
            <a:pPr marL="685800" lvl="1" indent="-228600">
              <a:lnSpc>
                <a:spcPct val="95000"/>
              </a:lnSpc>
              <a:spcBef>
                <a:spcPts val="1480"/>
              </a:spcBef>
              <a:buClr>
                <a:srgbClr val="96CA4B"/>
              </a:buClr>
              <a:buSzPct val="90000"/>
              <a:defRPr/>
            </a:pPr>
            <a:r>
              <a:rPr lang="en-US" sz="1600" dirty="0" smtClean="0">
                <a:solidFill>
                  <a:srgbClr val="5F5F5F"/>
                </a:solidFill>
                <a:latin typeface="+mj-lt"/>
              </a:rPr>
              <a:t>Multiple storage solutions</a:t>
            </a:r>
          </a:p>
          <a:p>
            <a:pPr marL="685800" lvl="1" indent="-228600">
              <a:lnSpc>
                <a:spcPct val="95000"/>
              </a:lnSpc>
              <a:spcBef>
                <a:spcPts val="1480"/>
              </a:spcBef>
              <a:buClr>
                <a:srgbClr val="96CA4B"/>
              </a:buClr>
              <a:buSzPct val="90000"/>
              <a:defRPr/>
            </a:pPr>
            <a:endParaRPr lang="en-US" sz="2000" dirty="0" smtClean="0">
              <a:solidFill>
                <a:srgbClr val="5F5F5F"/>
              </a:solidFill>
              <a:latin typeface="+mj-lt"/>
            </a:endParaRPr>
          </a:p>
          <a:p>
            <a:pPr marL="228600" marR="0" lvl="0" indent="-228600" algn="l" defTabSz="914400" rtl="0" eaLnBrk="1" fontAlgn="auto" latinLnBrk="0" hangingPunct="1">
              <a:lnSpc>
                <a:spcPct val="95000"/>
              </a:lnSpc>
              <a:spcBef>
                <a:spcPts val="1480"/>
              </a:spcBef>
              <a:spcAft>
                <a:spcPts val="0"/>
              </a:spcAft>
              <a:buClr>
                <a:srgbClr val="96CA4B"/>
              </a:buClr>
              <a:buSzPct val="90000"/>
              <a:buFont typeface="Arial" pitchFamily="34" charset="0"/>
              <a:buChar char="•"/>
              <a:tabLst/>
              <a:defRPr/>
            </a:pPr>
            <a:endParaRPr kumimoji="0" lang="en-US" b="0" i="0" u="none" strike="noStrike" kern="1200" cap="none" spc="0" normalizeH="0" baseline="0" noProof="0" dirty="0" smtClean="0">
              <a:ln>
                <a:noFill/>
              </a:ln>
              <a:solidFill>
                <a:srgbClr val="5F5F5F"/>
              </a:solidFill>
              <a:effectLst/>
              <a:uLnTx/>
              <a:uFillTx/>
              <a:latin typeface="+mj-lt"/>
              <a:ea typeface="+mn-ea"/>
              <a:cs typeface="+mn-cs"/>
            </a:endParaRPr>
          </a:p>
          <a:p>
            <a:pPr marL="228600" marR="0" lvl="0" indent="-228600" algn="l" defTabSz="914400" rtl="0" eaLnBrk="1" fontAlgn="auto" latinLnBrk="0" hangingPunct="1">
              <a:lnSpc>
                <a:spcPct val="95000"/>
              </a:lnSpc>
              <a:spcBef>
                <a:spcPts val="1480"/>
              </a:spcBef>
              <a:spcAft>
                <a:spcPts val="0"/>
              </a:spcAft>
              <a:buClr>
                <a:srgbClr val="96CA4B"/>
              </a:buClr>
              <a:buSzPct val="90000"/>
              <a:buFont typeface="Arial" pitchFamily="34" charset="0"/>
              <a:buChar char="•"/>
              <a:tabLst/>
              <a:defRPr/>
            </a:pPr>
            <a:endParaRPr kumimoji="0" lang="en-US" b="0" i="0" u="none" strike="noStrike" kern="1200" cap="none" spc="0" normalizeH="0" baseline="0" noProof="0" dirty="0" smtClean="0">
              <a:ln>
                <a:noFill/>
              </a:ln>
              <a:solidFill>
                <a:srgbClr val="5F5F5F"/>
              </a:solidFill>
              <a:effectLst/>
              <a:uLnTx/>
              <a:uFillTx/>
              <a:latin typeface="+mj-lt"/>
              <a:ea typeface="+mn-ea"/>
              <a:cs typeface="+mn-cs"/>
            </a:endParaRPr>
          </a:p>
        </p:txBody>
      </p:sp>
    </p:spTree>
    <p:extLst>
      <p:ext uri="{BB962C8B-B14F-4D97-AF65-F5344CB8AC3E}">
        <p14:creationId xmlns:p14="http://schemas.microsoft.com/office/powerpoint/2010/main" val="16028500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96181"/>
            <a:ext cx="8588861" cy="838200"/>
          </a:xfrm>
        </p:spPr>
        <p:txBody>
          <a:bodyPr/>
          <a:lstStyle/>
          <a:p>
            <a:r>
              <a:rPr lang="en-US" sz="3200" dirty="0" smtClean="0"/>
              <a:t>Benefits</a:t>
            </a:r>
            <a:endParaRPr lang="en-US" sz="3200" dirty="0"/>
          </a:p>
        </p:txBody>
      </p:sp>
      <p:sp>
        <p:nvSpPr>
          <p:cNvPr id="3" name="Text Placeholder 2"/>
          <p:cNvSpPr>
            <a:spLocks noGrp="1"/>
          </p:cNvSpPr>
          <p:nvPr>
            <p:ph type="body" sz="quarter" idx="10"/>
          </p:nvPr>
        </p:nvSpPr>
        <p:spPr>
          <a:xfrm>
            <a:off x="498475" y="934381"/>
            <a:ext cx="8578850" cy="5497402"/>
          </a:xfrm>
        </p:spPr>
        <p:txBody>
          <a:bodyPr>
            <a:spAutoFit/>
          </a:bodyPr>
          <a:lstStyle/>
          <a:p>
            <a:pPr marL="0" indent="0">
              <a:spcBef>
                <a:spcPts val="800"/>
              </a:spcBef>
              <a:buNone/>
            </a:pPr>
            <a:r>
              <a:rPr lang="en-US" sz="1800" dirty="0">
                <a:solidFill>
                  <a:srgbClr val="5F5F5F"/>
                </a:solidFill>
              </a:rPr>
              <a:t>Hardware Independence</a:t>
            </a:r>
          </a:p>
          <a:p>
            <a:pPr marL="285750" lvl="1" indent="-285750">
              <a:spcBef>
                <a:spcPts val="0"/>
              </a:spcBef>
              <a:spcAft>
                <a:spcPts val="600"/>
              </a:spcAft>
              <a:buSzPct val="80000"/>
              <a:buFont typeface="Arial" pitchFamily="34" charset="0"/>
              <a:buChar char="•"/>
              <a:defRPr/>
            </a:pPr>
            <a:r>
              <a:rPr lang="en-US" sz="1600" dirty="0">
                <a:solidFill>
                  <a:srgbClr val="3A3A3A"/>
                </a:solidFill>
              </a:rPr>
              <a:t>Continue using legacy hardware that would ordinarily have to be replaced</a:t>
            </a:r>
          </a:p>
          <a:p>
            <a:pPr marL="285750" lvl="1" indent="-285750">
              <a:spcBef>
                <a:spcPts val="0"/>
              </a:spcBef>
              <a:spcAft>
                <a:spcPts val="600"/>
              </a:spcAft>
              <a:buSzPct val="80000"/>
              <a:buFont typeface="Arial" pitchFamily="34" charset="0"/>
              <a:buChar char="•"/>
              <a:defRPr/>
            </a:pPr>
            <a:r>
              <a:rPr lang="en-US" sz="1600" dirty="0">
                <a:solidFill>
                  <a:srgbClr val="3A3A3A"/>
                </a:solidFill>
              </a:rPr>
              <a:t>Provide same clinical user experience on variety of devices</a:t>
            </a:r>
          </a:p>
          <a:p>
            <a:pPr marL="0" indent="0">
              <a:spcBef>
                <a:spcPts val="800"/>
              </a:spcBef>
              <a:buNone/>
            </a:pPr>
            <a:r>
              <a:rPr lang="en-US" sz="1800" dirty="0">
                <a:solidFill>
                  <a:srgbClr val="5F5F5F"/>
                </a:solidFill>
              </a:rPr>
              <a:t>Upgrades </a:t>
            </a:r>
            <a:r>
              <a:rPr lang="en-US" sz="1800" dirty="0" smtClean="0">
                <a:solidFill>
                  <a:srgbClr val="5F5F5F"/>
                </a:solidFill>
              </a:rPr>
              <a:t>and </a:t>
            </a:r>
            <a:r>
              <a:rPr lang="en-US" sz="1800" dirty="0">
                <a:solidFill>
                  <a:srgbClr val="5F5F5F"/>
                </a:solidFill>
              </a:rPr>
              <a:t>Scalability</a:t>
            </a:r>
          </a:p>
          <a:p>
            <a:pPr marL="285750" lvl="1" indent="-285750">
              <a:spcBef>
                <a:spcPts val="0"/>
              </a:spcBef>
              <a:spcAft>
                <a:spcPts val="600"/>
              </a:spcAft>
              <a:buSzPct val="80000"/>
              <a:buFont typeface="Arial" pitchFamily="34" charset="0"/>
              <a:buChar char="•"/>
              <a:defRPr/>
            </a:pPr>
            <a:r>
              <a:rPr lang="en-US" sz="1600" dirty="0">
                <a:solidFill>
                  <a:srgbClr val="3A3A3A"/>
                </a:solidFill>
              </a:rPr>
              <a:t>Users access updated applications immediately, filter by User or IP</a:t>
            </a:r>
          </a:p>
          <a:p>
            <a:pPr marL="285750" lvl="1" indent="-285750">
              <a:spcBef>
                <a:spcPts val="0"/>
              </a:spcBef>
              <a:spcAft>
                <a:spcPts val="600"/>
              </a:spcAft>
              <a:buSzPct val="80000"/>
              <a:buFont typeface="Arial" pitchFamily="34" charset="0"/>
              <a:buChar char="•"/>
              <a:defRPr/>
            </a:pPr>
            <a:r>
              <a:rPr lang="en-US" sz="1600" dirty="0">
                <a:solidFill>
                  <a:srgbClr val="3A3A3A"/>
                </a:solidFill>
              </a:rPr>
              <a:t>Additional capacity easily added at the datacenter level</a:t>
            </a:r>
          </a:p>
          <a:p>
            <a:pPr marL="0" indent="0">
              <a:spcBef>
                <a:spcPts val="800"/>
              </a:spcBef>
              <a:buNone/>
            </a:pPr>
            <a:r>
              <a:rPr lang="en-US" sz="1800" dirty="0">
                <a:solidFill>
                  <a:srgbClr val="5F5F5F"/>
                </a:solidFill>
              </a:rPr>
              <a:t>Increased Availability</a:t>
            </a:r>
          </a:p>
          <a:p>
            <a:pPr marL="285750" lvl="1" indent="-285750">
              <a:spcBef>
                <a:spcPts val="0"/>
              </a:spcBef>
              <a:spcAft>
                <a:spcPts val="600"/>
              </a:spcAft>
              <a:buSzPct val="80000"/>
              <a:buFont typeface="Arial" pitchFamily="34" charset="0"/>
              <a:buChar char="•"/>
              <a:defRPr/>
            </a:pPr>
            <a:r>
              <a:rPr lang="en-US" sz="1600" dirty="0">
                <a:solidFill>
                  <a:srgbClr val="3A3A3A"/>
                </a:solidFill>
              </a:rPr>
              <a:t>Server, application resources focused in data center</a:t>
            </a:r>
          </a:p>
          <a:p>
            <a:pPr marL="285750" lvl="1" indent="-285750">
              <a:spcBef>
                <a:spcPts val="0"/>
              </a:spcBef>
              <a:spcAft>
                <a:spcPts val="600"/>
              </a:spcAft>
              <a:buSzPct val="80000"/>
              <a:buFont typeface="Arial" pitchFamily="34" charset="0"/>
              <a:buChar char="•"/>
              <a:defRPr/>
            </a:pPr>
            <a:r>
              <a:rPr lang="en-US" sz="1600" dirty="0">
                <a:solidFill>
                  <a:srgbClr val="3A3A3A"/>
                </a:solidFill>
              </a:rPr>
              <a:t>Less downtime, no waiting for desktop restoral</a:t>
            </a:r>
          </a:p>
          <a:p>
            <a:pPr marL="285750" lvl="1" indent="-285750">
              <a:spcBef>
                <a:spcPts val="0"/>
              </a:spcBef>
              <a:spcAft>
                <a:spcPts val="600"/>
              </a:spcAft>
              <a:buSzPct val="80000"/>
              <a:buFont typeface="Arial" pitchFamily="34" charset="0"/>
              <a:buChar char="•"/>
              <a:defRPr/>
            </a:pPr>
            <a:r>
              <a:rPr lang="en-US" sz="1600" dirty="0">
                <a:solidFill>
                  <a:srgbClr val="3A3A3A"/>
                </a:solidFill>
              </a:rPr>
              <a:t>Less troubleshooting, faster problem resolution</a:t>
            </a:r>
          </a:p>
          <a:p>
            <a:pPr marL="285750" lvl="1" indent="-285750">
              <a:spcBef>
                <a:spcPts val="0"/>
              </a:spcBef>
              <a:spcAft>
                <a:spcPts val="600"/>
              </a:spcAft>
              <a:buSzPct val="80000"/>
              <a:buFont typeface="Arial" pitchFamily="34" charset="0"/>
              <a:buChar char="•"/>
              <a:defRPr/>
            </a:pPr>
            <a:r>
              <a:rPr lang="en-US" sz="1600" dirty="0">
                <a:solidFill>
                  <a:srgbClr val="3A3A3A"/>
                </a:solidFill>
              </a:rPr>
              <a:t>Improved continuity of care</a:t>
            </a:r>
          </a:p>
          <a:p>
            <a:pPr marL="0" indent="0">
              <a:spcBef>
                <a:spcPts val="800"/>
              </a:spcBef>
              <a:buNone/>
            </a:pPr>
            <a:r>
              <a:rPr lang="en-US" sz="1800" dirty="0">
                <a:solidFill>
                  <a:srgbClr val="5F5F5F"/>
                </a:solidFill>
              </a:rPr>
              <a:t>Less Maintenance</a:t>
            </a:r>
          </a:p>
          <a:p>
            <a:pPr marL="285750" lvl="1" indent="-285750">
              <a:spcBef>
                <a:spcPts val="0"/>
              </a:spcBef>
              <a:spcAft>
                <a:spcPts val="600"/>
              </a:spcAft>
              <a:buSzPct val="80000"/>
              <a:buFont typeface="Arial" pitchFamily="34" charset="0"/>
              <a:buChar char="•"/>
              <a:defRPr/>
            </a:pPr>
            <a:r>
              <a:rPr lang="en-US" sz="1600" dirty="0">
                <a:solidFill>
                  <a:srgbClr val="3A3A3A"/>
                </a:solidFill>
              </a:rPr>
              <a:t>50% </a:t>
            </a:r>
            <a:r>
              <a:rPr lang="en-US" sz="1600" dirty="0" smtClean="0">
                <a:solidFill>
                  <a:srgbClr val="3A3A3A"/>
                </a:solidFill>
              </a:rPr>
              <a:t>fewer </a:t>
            </a:r>
            <a:r>
              <a:rPr lang="en-US" sz="1600" dirty="0">
                <a:solidFill>
                  <a:srgbClr val="3A3A3A"/>
                </a:solidFill>
              </a:rPr>
              <a:t>help desk tickets</a:t>
            </a:r>
          </a:p>
          <a:p>
            <a:pPr marL="0" indent="0">
              <a:spcBef>
                <a:spcPts val="800"/>
              </a:spcBef>
              <a:buNone/>
            </a:pPr>
            <a:r>
              <a:rPr lang="en-US" sz="1800" dirty="0">
                <a:solidFill>
                  <a:srgbClr val="5F5F5F"/>
                </a:solidFill>
              </a:rPr>
              <a:t>Better Compliance</a:t>
            </a:r>
          </a:p>
          <a:p>
            <a:pPr marL="285750" lvl="1" indent="-285750">
              <a:spcBef>
                <a:spcPts val="0"/>
              </a:spcBef>
              <a:spcAft>
                <a:spcPts val="600"/>
              </a:spcAft>
              <a:buSzPct val="80000"/>
              <a:buFont typeface="Arial" pitchFamily="34" charset="0"/>
              <a:buChar char="•"/>
              <a:defRPr/>
            </a:pPr>
            <a:r>
              <a:rPr lang="en-US" sz="1600" dirty="0">
                <a:solidFill>
                  <a:srgbClr val="3A3A3A"/>
                </a:solidFill>
              </a:rPr>
              <a:t>Roll out changes to security policies everywhere at once</a:t>
            </a:r>
            <a:r>
              <a:rPr lang="en-US" sz="1600" dirty="0" smtClean="0">
                <a:solidFill>
                  <a:srgbClr val="3A3A3A"/>
                </a:solidFill>
              </a:rPr>
              <a:t>—</a:t>
            </a:r>
            <a:br>
              <a:rPr lang="en-US" sz="1600" dirty="0" smtClean="0">
                <a:solidFill>
                  <a:srgbClr val="3A3A3A"/>
                </a:solidFill>
              </a:rPr>
            </a:br>
            <a:r>
              <a:rPr lang="en-US" sz="1600" dirty="0" smtClean="0">
                <a:solidFill>
                  <a:srgbClr val="3A3A3A"/>
                </a:solidFill>
              </a:rPr>
              <a:t>comprehensive </a:t>
            </a:r>
            <a:r>
              <a:rPr lang="en-US" sz="1600" dirty="0">
                <a:solidFill>
                  <a:srgbClr val="3A3A3A"/>
                </a:solidFill>
              </a:rPr>
              <a:t>and traceable</a:t>
            </a:r>
          </a:p>
          <a:p>
            <a:pPr marL="0" indent="0">
              <a:spcBef>
                <a:spcPts val="800"/>
              </a:spcBef>
              <a:buNone/>
            </a:pPr>
            <a:r>
              <a:rPr lang="en-US" sz="1800" dirty="0">
                <a:solidFill>
                  <a:srgbClr val="5F5F5F"/>
                </a:solidFill>
              </a:rPr>
              <a:t>Better Energy Efficiency</a:t>
            </a:r>
          </a:p>
        </p:txBody>
      </p:sp>
      <p:pic>
        <p:nvPicPr>
          <p:cNvPr id="9" name="Picture 2" descr="\\Mv-fs\projects\Cisco\References\Brand Assets\Corporate Imagery\PNG Images\People\iStock_000008373821Large copy.png"/>
          <p:cNvPicPr>
            <a:picLocks noChangeAspect="1" noChangeArrowheads="1"/>
          </p:cNvPicPr>
          <p:nvPr/>
        </p:nvPicPr>
        <p:blipFill>
          <a:blip r:embed="rId3" cstate="print"/>
          <a:stretch>
            <a:fillRect/>
          </a:stretch>
        </p:blipFill>
        <p:spPr bwMode="auto">
          <a:xfrm>
            <a:off x="6472484" y="2569911"/>
            <a:ext cx="2862016" cy="4288089"/>
          </a:xfrm>
          <a:prstGeom prst="rect">
            <a:avLst/>
          </a:prstGeom>
          <a:noFill/>
          <a:effectLst/>
        </p:spPr>
      </p:pic>
    </p:spTree>
    <p:extLst>
      <p:ext uri="{BB962C8B-B14F-4D97-AF65-F5344CB8AC3E}">
        <p14:creationId xmlns:p14="http://schemas.microsoft.com/office/powerpoint/2010/main" val="2996751702"/>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a:xfrm>
            <a:off x="229702" y="272726"/>
            <a:ext cx="8588861" cy="838200"/>
          </a:xfrm>
        </p:spPr>
        <p:txBody>
          <a:bodyPr/>
          <a:lstStyle/>
          <a:p>
            <a:pPr>
              <a:lnSpc>
                <a:spcPct val="100000"/>
              </a:lnSpc>
            </a:pPr>
            <a:r>
              <a:rPr lang="en-US" sz="3200" dirty="0" smtClean="0"/>
              <a:t>Seattle Children’s Hospital</a:t>
            </a:r>
            <a:r>
              <a:rPr lang="en-US" dirty="0" smtClean="0"/>
              <a:t/>
            </a:r>
            <a:br>
              <a:rPr lang="en-US" dirty="0" smtClean="0"/>
            </a:br>
            <a:r>
              <a:rPr lang="en-US" sz="2400" dirty="0" smtClean="0">
                <a:solidFill>
                  <a:srgbClr val="5F5F5F"/>
                </a:solidFill>
              </a:rPr>
              <a:t>One of the Leading Children’s Hospital in United States</a:t>
            </a:r>
            <a:endParaRPr lang="en-US" sz="2400" dirty="0">
              <a:solidFill>
                <a:srgbClr val="5F5F5F"/>
              </a:solidFill>
            </a:endParaRPr>
          </a:p>
        </p:txBody>
      </p:sp>
      <p:sp>
        <p:nvSpPr>
          <p:cNvPr id="15" name="Text Placeholder 2"/>
          <p:cNvSpPr txBox="1">
            <a:spLocks/>
          </p:cNvSpPr>
          <p:nvPr/>
        </p:nvSpPr>
        <p:spPr>
          <a:xfrm>
            <a:off x="229702" y="1271282"/>
            <a:ext cx="8181957" cy="4795159"/>
          </a:xfrm>
          <a:prstGeom prst="rect">
            <a:avLst/>
          </a:prstGeom>
        </p:spPr>
        <p:txBody>
          <a:bodyPr vert="horz" wrap="square" lIns="91440" tIns="45720" rIns="91440" bIns="45720" rtlCol="0">
            <a:spAutoFit/>
          </a:bodyPr>
          <a:lstStyle/>
          <a:p>
            <a:pPr>
              <a:lnSpc>
                <a:spcPct val="100000"/>
              </a:lnSpc>
              <a:spcBef>
                <a:spcPts val="600"/>
              </a:spcBef>
              <a:buNone/>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Challenge</a:t>
            </a:r>
          </a:p>
          <a:p>
            <a:pPr marL="236538" lvl="1" indent="-125413">
              <a:lnSpc>
                <a:spcPct val="95000"/>
              </a:lnSpc>
              <a:spcAft>
                <a:spcPts val="600"/>
              </a:spcAft>
              <a:buClr>
                <a:schemeClr val="accent5"/>
              </a:buClr>
              <a:buSzPct val="80000"/>
              <a:buFont typeface="Arial"/>
              <a:buChar char="•"/>
              <a:defRPr/>
            </a:pPr>
            <a:r>
              <a:rPr lang="en-US" sz="1600" dirty="0">
                <a:solidFill>
                  <a:srgbClr val="3A3A3A"/>
                </a:solidFill>
                <a:latin typeface="+mj-lt"/>
              </a:rPr>
              <a:t>Improve clinician productivity </a:t>
            </a:r>
            <a:r>
              <a:rPr lang="en-US" sz="1600" dirty="0" smtClean="0">
                <a:solidFill>
                  <a:srgbClr val="3A3A3A"/>
                </a:solidFill>
                <a:latin typeface="+mj-lt"/>
              </a:rPr>
              <a:t>and patient </a:t>
            </a:r>
            <a:r>
              <a:rPr lang="en-US" sz="1600" dirty="0">
                <a:solidFill>
                  <a:srgbClr val="3A3A3A"/>
                </a:solidFill>
                <a:latin typeface="+mj-lt"/>
              </a:rPr>
              <a:t>care by enabling fast, </a:t>
            </a:r>
            <a:r>
              <a:rPr lang="en-US" sz="1600" dirty="0" smtClean="0">
                <a:solidFill>
                  <a:srgbClr val="3A3A3A"/>
                </a:solidFill>
                <a:latin typeface="+mj-lt"/>
              </a:rPr>
              <a:t>easy access </a:t>
            </a:r>
            <a:r>
              <a:rPr lang="en-US" sz="1600" dirty="0">
                <a:solidFill>
                  <a:srgbClr val="3A3A3A"/>
                </a:solidFill>
                <a:latin typeface="+mj-lt"/>
              </a:rPr>
              <a:t>to applications and </a:t>
            </a:r>
            <a:r>
              <a:rPr lang="en-US" sz="1600" dirty="0" smtClean="0">
                <a:solidFill>
                  <a:srgbClr val="3A3A3A"/>
                </a:solidFill>
                <a:latin typeface="+mj-lt"/>
              </a:rPr>
              <a:t>data from </a:t>
            </a:r>
            <a:r>
              <a:rPr lang="en-US" sz="1600" dirty="0">
                <a:solidFill>
                  <a:srgbClr val="3A3A3A"/>
                </a:solidFill>
                <a:latin typeface="+mj-lt"/>
              </a:rPr>
              <a:t>any station</a:t>
            </a:r>
          </a:p>
          <a:p>
            <a:pPr marL="236538" lvl="1" indent="-125413">
              <a:lnSpc>
                <a:spcPct val="95000"/>
              </a:lnSpc>
              <a:spcAft>
                <a:spcPts val="600"/>
              </a:spcAft>
              <a:buClr>
                <a:schemeClr val="accent5"/>
              </a:buClr>
              <a:buSzPct val="80000"/>
              <a:buFont typeface="Arial"/>
              <a:buChar char="•"/>
              <a:defRPr/>
            </a:pPr>
            <a:r>
              <a:rPr lang="en-US" sz="1600" dirty="0" smtClean="0">
                <a:solidFill>
                  <a:srgbClr val="3A3A3A"/>
                </a:solidFill>
                <a:latin typeface="+mj-lt"/>
              </a:rPr>
              <a:t>Increase </a:t>
            </a:r>
            <a:r>
              <a:rPr lang="en-US" sz="1600" dirty="0">
                <a:solidFill>
                  <a:srgbClr val="3A3A3A"/>
                </a:solidFill>
                <a:latin typeface="+mj-lt"/>
              </a:rPr>
              <a:t>scalability to </a:t>
            </a:r>
            <a:r>
              <a:rPr lang="en-US" sz="1600" dirty="0" smtClean="0">
                <a:solidFill>
                  <a:srgbClr val="3A3A3A"/>
                </a:solidFill>
                <a:latin typeface="+mj-lt"/>
              </a:rPr>
              <a:t>efficiently deploy </a:t>
            </a:r>
            <a:r>
              <a:rPr lang="en-US" sz="1600" dirty="0">
                <a:solidFill>
                  <a:srgbClr val="3A3A3A"/>
                </a:solidFill>
                <a:latin typeface="+mj-lt"/>
              </a:rPr>
              <a:t>up to 3000 virtual </a:t>
            </a:r>
            <a:r>
              <a:rPr lang="en-US" sz="1600" dirty="0" smtClean="0">
                <a:solidFill>
                  <a:srgbClr val="3A3A3A"/>
                </a:solidFill>
                <a:latin typeface="+mj-lt"/>
              </a:rPr>
              <a:t>desktops without </a:t>
            </a:r>
            <a:r>
              <a:rPr lang="en-US" sz="1600" dirty="0">
                <a:solidFill>
                  <a:srgbClr val="3A3A3A"/>
                </a:solidFill>
                <a:latin typeface="+mj-lt"/>
              </a:rPr>
              <a:t>compromising </a:t>
            </a:r>
            <a:r>
              <a:rPr lang="en-US" sz="1600" dirty="0" smtClean="0">
                <a:solidFill>
                  <a:srgbClr val="3A3A3A"/>
                </a:solidFill>
                <a:latin typeface="+mj-lt"/>
              </a:rPr>
              <a:t>application performance</a:t>
            </a:r>
            <a:endParaRPr lang="en-US" sz="1600" dirty="0">
              <a:solidFill>
                <a:srgbClr val="3A3A3A"/>
              </a:solidFill>
              <a:latin typeface="+mj-lt"/>
            </a:endParaRPr>
          </a:p>
          <a:p>
            <a:pPr marL="236538" lvl="1" indent="-125413">
              <a:lnSpc>
                <a:spcPct val="95000"/>
              </a:lnSpc>
              <a:spcAft>
                <a:spcPts val="600"/>
              </a:spcAft>
              <a:buClr>
                <a:schemeClr val="accent5"/>
              </a:buClr>
              <a:buSzPct val="80000"/>
              <a:buFont typeface="Arial"/>
              <a:buChar char="•"/>
              <a:defRPr/>
            </a:pPr>
            <a:r>
              <a:rPr lang="en-US" sz="1600" dirty="0" smtClean="0">
                <a:solidFill>
                  <a:srgbClr val="3A3A3A"/>
                </a:solidFill>
                <a:latin typeface="+mj-lt"/>
              </a:rPr>
              <a:t>Improve </a:t>
            </a:r>
            <a:r>
              <a:rPr lang="en-US" sz="1600" dirty="0">
                <a:solidFill>
                  <a:srgbClr val="3A3A3A"/>
                </a:solidFill>
                <a:latin typeface="+mj-lt"/>
              </a:rPr>
              <a:t>service </a:t>
            </a:r>
            <a:r>
              <a:rPr lang="en-US" sz="1600" dirty="0" smtClean="0">
                <a:solidFill>
                  <a:srgbClr val="3A3A3A"/>
                </a:solidFill>
                <a:latin typeface="+mj-lt"/>
              </a:rPr>
              <a:t>resiliency</a:t>
            </a:r>
          </a:p>
          <a:p>
            <a:pPr marL="111125" lvl="1">
              <a:lnSpc>
                <a:spcPct val="95000"/>
              </a:lnSpc>
              <a:spcAft>
                <a:spcPts val="600"/>
              </a:spcAft>
              <a:buClr>
                <a:srgbClr val="00ADEF"/>
              </a:buClr>
              <a:buSzPct val="80000"/>
              <a:defRPr/>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Solution</a:t>
            </a:r>
          </a:p>
          <a:p>
            <a:pPr marL="236538" lvl="1" indent="-125413">
              <a:lnSpc>
                <a:spcPct val="95000"/>
              </a:lnSpc>
              <a:spcAft>
                <a:spcPts val="600"/>
              </a:spcAft>
              <a:buClr>
                <a:schemeClr val="accent5"/>
              </a:buClr>
              <a:buSzPct val="80000"/>
              <a:buFont typeface="Arial"/>
              <a:buChar char="•"/>
              <a:defRPr/>
            </a:pPr>
            <a:r>
              <a:rPr lang="en-US" sz="1600" dirty="0" smtClean="0">
                <a:solidFill>
                  <a:srgbClr val="3A3A3A"/>
                </a:solidFill>
                <a:latin typeface="+mj-lt"/>
              </a:rPr>
              <a:t>Cisco </a:t>
            </a:r>
            <a:r>
              <a:rPr lang="en-US" sz="1600" dirty="0">
                <a:solidFill>
                  <a:srgbClr val="3A3A3A"/>
                </a:solidFill>
                <a:latin typeface="+mj-lt"/>
              </a:rPr>
              <a:t>Unified Computing System</a:t>
            </a:r>
          </a:p>
          <a:p>
            <a:pPr marL="236538" lvl="1" indent="-125413">
              <a:lnSpc>
                <a:spcPct val="95000"/>
              </a:lnSpc>
              <a:spcAft>
                <a:spcPts val="600"/>
              </a:spcAft>
              <a:buClr>
                <a:schemeClr val="accent5"/>
              </a:buClr>
              <a:buSzPct val="80000"/>
              <a:buFont typeface="Arial"/>
              <a:buChar char="•"/>
              <a:defRPr/>
            </a:pPr>
            <a:r>
              <a:rPr lang="en-US" sz="1600" dirty="0" smtClean="0">
                <a:solidFill>
                  <a:srgbClr val="3A3A3A"/>
                </a:solidFill>
                <a:latin typeface="+mj-lt"/>
              </a:rPr>
              <a:t>Cisco </a:t>
            </a:r>
            <a:r>
              <a:rPr lang="en-US" sz="1600" dirty="0">
                <a:solidFill>
                  <a:srgbClr val="3A3A3A"/>
                </a:solidFill>
                <a:latin typeface="+mj-lt"/>
              </a:rPr>
              <a:t>Nexus 5000 </a:t>
            </a:r>
            <a:r>
              <a:rPr lang="en-US" sz="1600" dirty="0" smtClean="0">
                <a:solidFill>
                  <a:srgbClr val="3A3A3A"/>
                </a:solidFill>
                <a:latin typeface="+mj-lt"/>
              </a:rPr>
              <a:t>Series Switches</a:t>
            </a:r>
          </a:p>
          <a:p>
            <a:pPr marL="111125" lvl="1">
              <a:lnSpc>
                <a:spcPct val="95000"/>
              </a:lnSpc>
              <a:spcAft>
                <a:spcPts val="600"/>
              </a:spcAft>
              <a:buClr>
                <a:srgbClr val="00ADEF"/>
              </a:buClr>
              <a:buSzPct val="80000"/>
              <a:defRPr/>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Impact</a:t>
            </a:r>
          </a:p>
          <a:p>
            <a:pPr marL="236538" lvl="1" indent="-125413">
              <a:buClr>
                <a:schemeClr val="accent5"/>
              </a:buClr>
              <a:buSzPct val="80000"/>
              <a:buFont typeface="Arial"/>
              <a:buChar char="•"/>
              <a:defRPr/>
            </a:pPr>
            <a:r>
              <a:rPr lang="en-US" sz="1600" dirty="0">
                <a:solidFill>
                  <a:srgbClr val="3A3A3A"/>
                </a:solidFill>
                <a:latin typeface="+mj-lt"/>
              </a:rPr>
              <a:t>Saved each clinician at least </a:t>
            </a:r>
            <a:r>
              <a:rPr lang="en-US" sz="1600" dirty="0" smtClean="0">
                <a:solidFill>
                  <a:srgbClr val="3A3A3A"/>
                </a:solidFill>
                <a:latin typeface="+mj-lt"/>
              </a:rPr>
              <a:t>45 minutes per </a:t>
            </a:r>
            <a:r>
              <a:rPr lang="en-US" sz="1600" dirty="0">
                <a:solidFill>
                  <a:srgbClr val="3A3A3A"/>
                </a:solidFill>
                <a:latin typeface="+mj-lt"/>
              </a:rPr>
              <a:t>day </a:t>
            </a:r>
            <a:endParaRPr lang="en-US" sz="1600" dirty="0" smtClean="0">
              <a:solidFill>
                <a:srgbClr val="3A3A3A"/>
              </a:solidFill>
              <a:latin typeface="+mj-lt"/>
            </a:endParaRPr>
          </a:p>
          <a:p>
            <a:pPr marL="233363" lvl="1">
              <a:spcAft>
                <a:spcPts val="600"/>
              </a:spcAft>
              <a:buClr>
                <a:schemeClr val="accent5"/>
              </a:buClr>
              <a:buSzPct val="80000"/>
              <a:defRPr/>
            </a:pPr>
            <a:r>
              <a:rPr lang="en-US" sz="1600" dirty="0" smtClean="0">
                <a:solidFill>
                  <a:srgbClr val="3A3A3A"/>
                </a:solidFill>
                <a:latin typeface="+mj-lt"/>
              </a:rPr>
              <a:t>through single log-on </a:t>
            </a:r>
            <a:r>
              <a:rPr lang="en-US" sz="1600" dirty="0">
                <a:solidFill>
                  <a:srgbClr val="3A3A3A"/>
                </a:solidFill>
                <a:latin typeface="+mj-lt"/>
              </a:rPr>
              <a:t>and fast </a:t>
            </a:r>
            <a:r>
              <a:rPr lang="en-US" sz="1600" dirty="0" smtClean="0">
                <a:solidFill>
                  <a:srgbClr val="3A3A3A"/>
                </a:solidFill>
                <a:latin typeface="+mj-lt"/>
              </a:rPr>
              <a:t>application performance</a:t>
            </a:r>
            <a:endParaRPr lang="en-US" sz="1600" dirty="0">
              <a:solidFill>
                <a:srgbClr val="3A3A3A"/>
              </a:solidFill>
              <a:latin typeface="+mj-lt"/>
            </a:endParaRPr>
          </a:p>
          <a:p>
            <a:pPr marL="236538" lvl="1" indent="-125413">
              <a:spcAft>
                <a:spcPts val="600"/>
              </a:spcAft>
              <a:buClr>
                <a:schemeClr val="accent5"/>
              </a:buClr>
              <a:buSzPct val="80000"/>
              <a:buFont typeface="Arial"/>
              <a:buChar char="•"/>
              <a:defRPr/>
            </a:pPr>
            <a:r>
              <a:rPr lang="en-US" sz="1600" dirty="0" smtClean="0">
                <a:solidFill>
                  <a:srgbClr val="3A3A3A"/>
                </a:solidFill>
                <a:latin typeface="+mj-lt"/>
              </a:rPr>
              <a:t>Increased </a:t>
            </a:r>
            <a:r>
              <a:rPr lang="en-US" sz="1600" dirty="0">
                <a:solidFill>
                  <a:srgbClr val="3A3A3A"/>
                </a:solidFill>
                <a:latin typeface="+mj-lt"/>
              </a:rPr>
              <a:t>scalability up </a:t>
            </a:r>
            <a:r>
              <a:rPr lang="en-US" sz="1600" dirty="0" smtClean="0">
                <a:solidFill>
                  <a:srgbClr val="3A3A3A"/>
                </a:solidFill>
                <a:latin typeface="+mj-lt"/>
              </a:rPr>
              <a:t>to 120 </a:t>
            </a:r>
            <a:r>
              <a:rPr lang="en-US" sz="1600" dirty="0">
                <a:solidFill>
                  <a:srgbClr val="3A3A3A"/>
                </a:solidFill>
                <a:latin typeface="+mj-lt"/>
              </a:rPr>
              <a:t>users per blade </a:t>
            </a:r>
            <a:r>
              <a:rPr lang="en-US" sz="1600" dirty="0" smtClean="0">
                <a:solidFill>
                  <a:srgbClr val="3A3A3A"/>
                </a:solidFill>
                <a:latin typeface="+mj-lt"/>
              </a:rPr>
              <a:t/>
            </a:r>
            <a:br>
              <a:rPr lang="en-US" sz="1600" dirty="0" smtClean="0">
                <a:solidFill>
                  <a:srgbClr val="3A3A3A"/>
                </a:solidFill>
                <a:latin typeface="+mj-lt"/>
              </a:rPr>
            </a:br>
            <a:r>
              <a:rPr lang="en-US" sz="1600" dirty="0" smtClean="0">
                <a:solidFill>
                  <a:srgbClr val="3A3A3A"/>
                </a:solidFill>
                <a:latin typeface="+mj-lt"/>
              </a:rPr>
              <a:t>with no performance degradation</a:t>
            </a:r>
            <a:endParaRPr lang="en-US" sz="1600" dirty="0">
              <a:solidFill>
                <a:srgbClr val="3A3A3A"/>
              </a:solidFill>
              <a:latin typeface="+mj-lt"/>
            </a:endParaRPr>
          </a:p>
          <a:p>
            <a:pPr marL="236538" lvl="1" indent="-125413">
              <a:spcAft>
                <a:spcPts val="600"/>
              </a:spcAft>
              <a:buClr>
                <a:schemeClr val="accent5"/>
              </a:buClr>
              <a:buSzPct val="80000"/>
              <a:buFont typeface="Arial"/>
              <a:buChar char="•"/>
              <a:defRPr/>
            </a:pPr>
            <a:r>
              <a:rPr lang="en-US" sz="1600" dirty="0" smtClean="0">
                <a:solidFill>
                  <a:srgbClr val="3A3A3A"/>
                </a:solidFill>
                <a:latin typeface="+mj-lt"/>
              </a:rPr>
              <a:t>Eliminated </a:t>
            </a:r>
            <a:r>
              <a:rPr lang="en-US" sz="1600" dirty="0">
                <a:solidFill>
                  <a:srgbClr val="3A3A3A"/>
                </a:solidFill>
                <a:latin typeface="+mj-lt"/>
              </a:rPr>
              <a:t>service </a:t>
            </a:r>
            <a:r>
              <a:rPr lang="en-US" sz="1600" dirty="0" smtClean="0">
                <a:solidFill>
                  <a:srgbClr val="3A3A3A"/>
                </a:solidFill>
                <a:latin typeface="+mj-lt"/>
              </a:rPr>
              <a:t>outages due </a:t>
            </a:r>
            <a:r>
              <a:rPr lang="en-US" sz="1600" dirty="0">
                <a:solidFill>
                  <a:srgbClr val="3A3A3A"/>
                </a:solidFill>
                <a:latin typeface="+mj-lt"/>
              </a:rPr>
              <a:t>to incompatible </a:t>
            </a:r>
            <a:r>
              <a:rPr lang="en-US" sz="1600" dirty="0" smtClean="0">
                <a:solidFill>
                  <a:srgbClr val="3A3A3A"/>
                </a:solidFill>
                <a:latin typeface="+mj-lt"/>
              </a:rPr>
              <a:t/>
            </a:r>
            <a:br>
              <a:rPr lang="en-US" sz="1600" dirty="0" smtClean="0">
                <a:solidFill>
                  <a:srgbClr val="3A3A3A"/>
                </a:solidFill>
                <a:latin typeface="+mj-lt"/>
              </a:rPr>
            </a:br>
            <a:r>
              <a:rPr lang="en-US" sz="1600" dirty="0" smtClean="0">
                <a:solidFill>
                  <a:srgbClr val="3A3A3A"/>
                </a:solidFill>
                <a:latin typeface="+mj-lt"/>
              </a:rPr>
              <a:t>network interface </a:t>
            </a:r>
            <a:r>
              <a:rPr lang="en-US" sz="1600" dirty="0">
                <a:solidFill>
                  <a:srgbClr val="3A3A3A"/>
                </a:solidFill>
                <a:latin typeface="+mj-lt"/>
              </a:rPr>
              <a:t>cards</a:t>
            </a:r>
            <a:endParaRPr lang="en-US" sz="1600" dirty="0" smtClean="0">
              <a:solidFill>
                <a:srgbClr val="3A3A3A"/>
              </a:solidFill>
              <a:latin typeface="+mj-lt"/>
            </a:endParaRPr>
          </a:p>
        </p:txBody>
      </p:sp>
      <p:pic>
        <p:nvPicPr>
          <p:cNvPr id="4098" name="Picture 2" descr="\\MV-FS\Projects\Cisco\03_Assets\Photography\01_Cisco_Photography\People\01_Adjacencies\Healthcare\HAG545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9199"/>
          <a:stretch/>
        </p:blipFill>
        <p:spPr bwMode="auto">
          <a:xfrm>
            <a:off x="5671356" y="2860157"/>
            <a:ext cx="2897970" cy="3177571"/>
          </a:xfrm>
          <a:prstGeom prst="rect">
            <a:avLst/>
          </a:prstGeom>
          <a:ln w="38100">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60756"/>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nSpc>
                <a:spcPct val="100000"/>
              </a:lnSpc>
            </a:pPr>
            <a:r>
              <a:rPr lang="en-US" sz="3200" dirty="0" smtClean="0"/>
              <a:t>South West Alliance of Rural Health</a:t>
            </a:r>
            <a:r>
              <a:rPr lang="en-US" dirty="0" smtClean="0"/>
              <a:t/>
            </a:r>
            <a:br>
              <a:rPr lang="en-US" dirty="0" smtClean="0"/>
            </a:br>
            <a:r>
              <a:rPr lang="en-US" sz="2400" dirty="0" smtClean="0">
                <a:solidFill>
                  <a:schemeClr val="bg1">
                    <a:lumMod val="50000"/>
                  </a:schemeClr>
                </a:solidFill>
              </a:rPr>
              <a:t>Leading Health Care Organization in Australia</a:t>
            </a:r>
          </a:p>
        </p:txBody>
      </p:sp>
      <p:sp>
        <p:nvSpPr>
          <p:cNvPr id="15" name="Text Placeholder 2"/>
          <p:cNvSpPr txBox="1">
            <a:spLocks/>
          </p:cNvSpPr>
          <p:nvPr/>
        </p:nvSpPr>
        <p:spPr>
          <a:xfrm>
            <a:off x="351767" y="1590260"/>
            <a:ext cx="8578850" cy="4185761"/>
          </a:xfrm>
          <a:prstGeom prst="rect">
            <a:avLst/>
          </a:prstGeom>
        </p:spPr>
        <p:txBody>
          <a:bodyPr vert="horz" lIns="91440" tIns="45720" rIns="91440" bIns="45720" rtlCol="0">
            <a:spAutoFit/>
          </a:bodyPr>
          <a:lstStyle/>
          <a:p>
            <a:pPr>
              <a:lnSpc>
                <a:spcPct val="100000"/>
              </a:lnSpc>
              <a:spcBef>
                <a:spcPts val="600"/>
              </a:spcBef>
              <a:buNone/>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Challenge</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Deliver IT services to 13 public health agencies</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Support extremely mobile clinician staff</a:t>
            </a:r>
          </a:p>
          <a:p>
            <a:pPr>
              <a:lnSpc>
                <a:spcPct val="100000"/>
              </a:lnSpc>
              <a:spcBef>
                <a:spcPts val="600"/>
              </a:spcBef>
              <a:buNone/>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Solution</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Cisco VXI with Cisco VXC,</a:t>
            </a:r>
            <a:br>
              <a:rPr lang="en-US" dirty="0" smtClean="0">
                <a:solidFill>
                  <a:srgbClr val="3A3A3A"/>
                </a:solidFill>
                <a:latin typeface="+mj-lt"/>
              </a:rPr>
            </a:br>
            <a:r>
              <a:rPr lang="en-US" dirty="0" smtClean="0">
                <a:solidFill>
                  <a:srgbClr val="3A3A3A"/>
                </a:solidFill>
                <a:latin typeface="+mj-lt"/>
              </a:rPr>
              <a:t>UC and UCS</a:t>
            </a:r>
          </a:p>
          <a:p>
            <a:pPr>
              <a:lnSpc>
                <a:spcPct val="100000"/>
              </a:lnSpc>
              <a:spcBef>
                <a:spcPts val="600"/>
              </a:spcBef>
              <a:buNone/>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Impact</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Create more efficient and</a:t>
            </a:r>
            <a:br>
              <a:rPr lang="en-US" dirty="0" smtClean="0">
                <a:solidFill>
                  <a:srgbClr val="3A3A3A"/>
                </a:solidFill>
                <a:latin typeface="+mj-lt"/>
              </a:rPr>
            </a:br>
            <a:r>
              <a:rPr lang="en-US" dirty="0" smtClean="0">
                <a:solidFill>
                  <a:srgbClr val="3A3A3A"/>
                </a:solidFill>
                <a:latin typeface="+mj-lt"/>
              </a:rPr>
              <a:t>collaborative patient care</a:t>
            </a:r>
            <a:br>
              <a:rPr lang="en-US" dirty="0" smtClean="0">
                <a:solidFill>
                  <a:srgbClr val="3A3A3A"/>
                </a:solidFill>
                <a:latin typeface="+mj-lt"/>
              </a:rPr>
            </a:br>
            <a:r>
              <a:rPr lang="en-US" dirty="0" smtClean="0">
                <a:solidFill>
                  <a:srgbClr val="3A3A3A"/>
                </a:solidFill>
                <a:latin typeface="+mj-lt"/>
              </a:rPr>
              <a:t>environments</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Optimize patient care experience</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Increase staff confidence in</a:t>
            </a:r>
            <a:br>
              <a:rPr lang="en-US" dirty="0" smtClean="0">
                <a:solidFill>
                  <a:srgbClr val="3A3A3A"/>
                </a:solidFill>
                <a:latin typeface="+mj-lt"/>
              </a:rPr>
            </a:br>
            <a:r>
              <a:rPr lang="en-US" dirty="0" smtClean="0">
                <a:solidFill>
                  <a:srgbClr val="3A3A3A"/>
                </a:solidFill>
                <a:latin typeface="+mj-lt"/>
              </a:rPr>
              <a:t>electronic health records</a:t>
            </a:r>
          </a:p>
        </p:txBody>
      </p:sp>
      <p:pic>
        <p:nvPicPr>
          <p:cNvPr id="19" name="Picture 18" descr="med.png"/>
          <p:cNvPicPr>
            <a:picLocks noChangeAspect="1"/>
          </p:cNvPicPr>
          <p:nvPr/>
        </p:nvPicPr>
        <p:blipFill>
          <a:blip r:embed="rId3" cstate="print"/>
          <a:srcRect l="9674" r="24831" b="975"/>
          <a:stretch>
            <a:fillRect/>
          </a:stretch>
        </p:blipFill>
        <p:spPr>
          <a:xfrm>
            <a:off x="5456746" y="2456126"/>
            <a:ext cx="3687253" cy="3923414"/>
          </a:xfrm>
          <a:prstGeom prst="rect">
            <a:avLst/>
          </a:prstGeom>
        </p:spPr>
      </p:pic>
    </p:spTree>
    <p:extLst>
      <p:ext uri="{BB962C8B-B14F-4D97-AF65-F5344CB8AC3E}">
        <p14:creationId xmlns:p14="http://schemas.microsoft.com/office/powerpoint/2010/main" val="3903106542"/>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descr="MDF_Train_01.jpg"/>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a:ext>
            </a:extLst>
          </a:blip>
          <a:srcRect b="4"/>
          <a:stretch>
            <a:fillRect/>
          </a:stretch>
        </p:blipFill>
        <p:spPr>
          <a:xfrm flipH="1">
            <a:off x="-2" y="1519518"/>
            <a:ext cx="9156459" cy="5338482"/>
          </a:xfrm>
          <a:prstGeom prst="rect">
            <a:avLst/>
          </a:prstGeom>
        </p:spPr>
      </p:pic>
      <p:sp>
        <p:nvSpPr>
          <p:cNvPr id="107" name="Oval 106"/>
          <p:cNvSpPr/>
          <p:nvPr/>
        </p:nvSpPr>
        <p:spPr>
          <a:xfrm>
            <a:off x="6921772" y="1398494"/>
            <a:ext cx="2143530" cy="4882665"/>
          </a:xfrm>
          <a:prstGeom prst="ellipse">
            <a:avLst/>
          </a:prstGeom>
          <a:gradFill flip="none" rotWithShape="1">
            <a:gsLst>
              <a:gs pos="0">
                <a:srgbClr val="000000">
                  <a:alpha val="66000"/>
                </a:srgbClr>
              </a:gs>
              <a:gs pos="100000">
                <a:srgbClr val="0096D6">
                  <a:shade val="100000"/>
                  <a:satMod val="115000"/>
                  <a:alpha val="0"/>
                </a:srgbClr>
              </a:gs>
            </a:gsLst>
            <a:path path="shap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61" name="Rectangle 30"/>
          <p:cNvSpPr>
            <a:spLocks noChangeArrowheads="1"/>
          </p:cNvSpPr>
          <p:nvPr/>
        </p:nvSpPr>
        <p:spPr bwMode="auto">
          <a:xfrm>
            <a:off x="-123192" y="1398980"/>
            <a:ext cx="9398001" cy="5491981"/>
          </a:xfrm>
          <a:prstGeom prst="rect">
            <a:avLst/>
          </a:prstGeom>
          <a:solidFill>
            <a:schemeClr val="bg1">
              <a:alpha val="73000"/>
            </a:schemeClr>
          </a:solidFill>
          <a:ln w="9525">
            <a:noFill/>
            <a:round/>
            <a:headEnd/>
            <a:tailEnd/>
          </a:ln>
          <a:effectLst/>
        </p:spPr>
        <p:txBody>
          <a:bodyPr vert="horz" wrap="square" lIns="548640" tIns="182880" rIns="91440" bIns="45720" numCol="1" anchor="t" anchorCtr="0" compatLnSpc="1">
            <a:prstTxWarp prst="textNoShape">
              <a:avLst/>
            </a:prstTxWarp>
          </a:bodyPr>
          <a:lstStyle/>
          <a:p>
            <a:endParaRPr lang="en-US" sz="1600" kern="0"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Autofit/>
          </a:bodyPr>
          <a:lstStyle/>
          <a:p>
            <a:pPr>
              <a:lnSpc>
                <a:spcPct val="90000"/>
              </a:lnSpc>
            </a:pPr>
            <a:r>
              <a:rPr lang="en-US" sz="3200" dirty="0" smtClean="0"/>
              <a:t>Cisco Vision for Unified Workspace </a:t>
            </a:r>
            <a:r>
              <a:rPr lang="en-US" dirty="0" smtClean="0"/>
              <a:t/>
            </a:r>
            <a:br>
              <a:rPr lang="en-US" dirty="0" smtClean="0"/>
            </a:br>
            <a:r>
              <a:rPr lang="en-US" sz="2400" dirty="0" smtClean="0">
                <a:solidFill>
                  <a:schemeClr val="bg1"/>
                </a:solidFill>
              </a:rPr>
              <a:t>Delivered by Cisco Smart Solutions</a:t>
            </a:r>
            <a:endParaRPr lang="en-US" sz="2400" dirty="0">
              <a:solidFill>
                <a:schemeClr val="bg1"/>
              </a:solidFill>
              <a:ea typeface="+mn-ea"/>
              <a:cs typeface="+mn-cs"/>
            </a:endParaRPr>
          </a:p>
        </p:txBody>
      </p:sp>
      <p:cxnSp>
        <p:nvCxnSpPr>
          <p:cNvPr id="89" name="Straight Connector 88"/>
          <p:cNvCxnSpPr/>
          <p:nvPr/>
        </p:nvCxnSpPr>
        <p:spPr>
          <a:xfrm>
            <a:off x="0" y="1366019"/>
            <a:ext cx="9144000" cy="0"/>
          </a:xfrm>
          <a:prstGeom prst="line">
            <a:avLst/>
          </a:prstGeom>
          <a:ln w="19050">
            <a:gradFill>
              <a:gsLst>
                <a:gs pos="0">
                  <a:srgbClr val="0D3947"/>
                </a:gs>
                <a:gs pos="50000">
                  <a:schemeClr val="bg1"/>
                </a:gs>
                <a:gs pos="100000">
                  <a:srgbClr val="0D3947"/>
                </a:gs>
              </a:gsLst>
              <a:lin ang="0" scaled="0"/>
            </a:gradFill>
          </a:ln>
        </p:spPr>
        <p:style>
          <a:lnRef idx="1">
            <a:schemeClr val="accent1"/>
          </a:lnRef>
          <a:fillRef idx="0">
            <a:schemeClr val="accent1"/>
          </a:fillRef>
          <a:effectRef idx="0">
            <a:schemeClr val="accent1"/>
          </a:effectRef>
          <a:fontRef idx="minor">
            <a:schemeClr val="tx1"/>
          </a:fontRef>
        </p:style>
      </p:cxnSp>
      <p:grpSp>
        <p:nvGrpSpPr>
          <p:cNvPr id="23" name="Group 6"/>
          <p:cNvGrpSpPr/>
          <p:nvPr/>
        </p:nvGrpSpPr>
        <p:grpSpPr>
          <a:xfrm>
            <a:off x="-7931782" y="995725"/>
            <a:ext cx="17369707" cy="615727"/>
            <a:chOff x="-5920421" y="3724276"/>
            <a:chExt cx="14558703" cy="969190"/>
          </a:xfrm>
        </p:grpSpPr>
        <p:sp>
          <p:nvSpPr>
            <p:cNvPr id="91" name="Rounded Rectangle 90"/>
            <p:cNvSpPr/>
            <p:nvPr/>
          </p:nvSpPr>
          <p:spPr>
            <a:xfrm>
              <a:off x="543361" y="3889974"/>
              <a:ext cx="8094921" cy="758513"/>
            </a:xfrm>
            <a:prstGeom prst="roundRect">
              <a:avLst>
                <a:gd name="adj" fmla="val 9634"/>
              </a:avLst>
            </a:prstGeom>
            <a:gradFill>
              <a:gsLst>
                <a:gs pos="0">
                  <a:schemeClr val="tx1">
                    <a:lumMod val="75000"/>
                  </a:schemeClr>
                </a:gs>
                <a:gs pos="54000">
                  <a:schemeClr val="tx1">
                    <a:lumMod val="50000"/>
                  </a:schemeClr>
                </a:gs>
                <a:gs pos="100000">
                  <a:schemeClr val="tx1">
                    <a:lumMod val="40000"/>
                    <a:lumOff val="60000"/>
                  </a:schemeClr>
                </a:gs>
              </a:gsLst>
              <a:path path="circle">
                <a:fillToRect l="50000" t="50000" r="50000" b="50000"/>
              </a:path>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cxnSp>
          <p:nvCxnSpPr>
            <p:cNvPr id="316" name="Straight Connector 315"/>
            <p:cNvCxnSpPr/>
            <p:nvPr/>
          </p:nvCxnSpPr>
          <p:spPr>
            <a:xfrm rot="16200000">
              <a:off x="-6405016" y="4208871"/>
              <a:ext cx="969190" cy="0"/>
            </a:xfrm>
            <a:prstGeom prst="line">
              <a:avLst/>
            </a:prstGeom>
            <a:ln w="12700">
              <a:no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930587" y="1129569"/>
            <a:ext cx="1553630" cy="400110"/>
          </a:xfrm>
          <a:prstGeom prst="rect">
            <a:avLst/>
          </a:prstGeom>
        </p:spPr>
        <p:txBody>
          <a:bodyPr wrap="none" anchor="ctr" anchorCtr="0">
            <a:spAutoFit/>
          </a:bodyPr>
          <a:lstStyle/>
          <a:p>
            <a:pPr algn="ctr">
              <a:spcBef>
                <a:spcPct val="50000"/>
              </a:spcBef>
              <a:spcAft>
                <a:spcPts val="1800"/>
              </a:spcAft>
              <a:buClr>
                <a:srgbClr val="FFFFFF"/>
              </a:buClr>
              <a:buSzPct val="100000"/>
            </a:pPr>
            <a:r>
              <a:rPr lang="en-US" sz="2000" b="1" kern="0" dirty="0" smtClean="0">
                <a:solidFill>
                  <a:schemeClr val="bg1"/>
                </a:solidFill>
                <a:effectLst>
                  <a:outerShdw blurRad="63500" sx="102000" sy="102000" algn="ctr" rotWithShape="0">
                    <a:prstClr val="black">
                      <a:alpha val="40000"/>
                    </a:prstClr>
                  </a:outerShdw>
                </a:effectLst>
              </a:rPr>
              <a:t>Experience</a:t>
            </a:r>
            <a:endParaRPr lang="en-US" sz="2000" b="1" kern="0" dirty="0">
              <a:solidFill>
                <a:schemeClr val="bg1"/>
              </a:solidFill>
              <a:effectLst>
                <a:outerShdw blurRad="63500" sx="102000" sy="102000" algn="ctr" rotWithShape="0">
                  <a:prstClr val="black">
                    <a:alpha val="40000"/>
                  </a:prstClr>
                </a:outerShdw>
              </a:effectLst>
            </a:endParaRPr>
          </a:p>
        </p:txBody>
      </p:sp>
      <p:sp>
        <p:nvSpPr>
          <p:cNvPr id="66" name="Rectangle 65"/>
          <p:cNvSpPr/>
          <p:nvPr/>
        </p:nvSpPr>
        <p:spPr>
          <a:xfrm>
            <a:off x="6807733" y="1129569"/>
            <a:ext cx="1196161" cy="400110"/>
          </a:xfrm>
          <a:prstGeom prst="rect">
            <a:avLst/>
          </a:prstGeom>
        </p:spPr>
        <p:txBody>
          <a:bodyPr wrap="none" anchor="ctr" anchorCtr="0">
            <a:spAutoFit/>
          </a:bodyPr>
          <a:lstStyle/>
          <a:p>
            <a:pPr algn="ctr">
              <a:spcBef>
                <a:spcPct val="50000"/>
              </a:spcBef>
              <a:spcAft>
                <a:spcPts val="1800"/>
              </a:spcAft>
              <a:buClr>
                <a:srgbClr val="FFFFFF"/>
              </a:buClr>
              <a:buSzPct val="100000"/>
            </a:pPr>
            <a:r>
              <a:rPr lang="en-US" sz="2000" b="1" kern="0" dirty="0" smtClean="0">
                <a:solidFill>
                  <a:schemeClr val="bg1"/>
                </a:solidFill>
                <a:effectLst>
                  <a:outerShdw blurRad="63500" sx="102000" sy="102000" algn="ctr" rotWithShape="0">
                    <a:prstClr val="black">
                      <a:alpha val="40000"/>
                    </a:prstClr>
                  </a:outerShdw>
                </a:effectLst>
              </a:rPr>
              <a:t>Security</a:t>
            </a:r>
            <a:endParaRPr lang="en-US" sz="2000" b="1" kern="0" dirty="0">
              <a:solidFill>
                <a:schemeClr val="bg1"/>
              </a:solidFill>
              <a:effectLst>
                <a:outerShdw blurRad="63500" sx="102000" sy="102000" algn="ctr" rotWithShape="0">
                  <a:prstClr val="black">
                    <a:alpha val="40000"/>
                  </a:prstClr>
                </a:outerShdw>
              </a:effectLst>
            </a:endParaRPr>
          </a:p>
        </p:txBody>
      </p:sp>
      <p:sp>
        <p:nvSpPr>
          <p:cNvPr id="83" name="Freeform 279"/>
          <p:cNvSpPr>
            <a:spLocks/>
          </p:cNvSpPr>
          <p:nvPr/>
        </p:nvSpPr>
        <p:spPr bwMode="auto">
          <a:xfrm flipV="1">
            <a:off x="3065929" y="4885743"/>
            <a:ext cx="2622643" cy="561031"/>
          </a:xfrm>
          <a:custGeom>
            <a:avLst/>
            <a:gdLst>
              <a:gd name="T0" fmla="*/ 0 w 2187"/>
              <a:gd name="T1" fmla="*/ 0 h 563"/>
              <a:gd name="T2" fmla="*/ 397 w 2187"/>
              <a:gd name="T3" fmla="*/ 0 h 563"/>
              <a:gd name="T4" fmla="*/ 397 w 2187"/>
              <a:gd name="T5" fmla="*/ 563 h 563"/>
              <a:gd name="T6" fmla="*/ 2187 w 2187"/>
              <a:gd name="T7" fmla="*/ 563 h 563"/>
              <a:gd name="T8" fmla="*/ 0 60000 65536"/>
              <a:gd name="T9" fmla="*/ 0 60000 65536"/>
              <a:gd name="T10" fmla="*/ 0 60000 65536"/>
              <a:gd name="T11" fmla="*/ 0 60000 65536"/>
              <a:gd name="T12" fmla="*/ 0 w 2187"/>
              <a:gd name="T13" fmla="*/ 0 h 563"/>
              <a:gd name="T14" fmla="*/ 2187 w 2187"/>
              <a:gd name="T15" fmla="*/ 563 h 563"/>
            </a:gdLst>
            <a:ahLst/>
            <a:cxnLst>
              <a:cxn ang="T8">
                <a:pos x="T0" y="T1"/>
              </a:cxn>
              <a:cxn ang="T9">
                <a:pos x="T2" y="T3"/>
              </a:cxn>
              <a:cxn ang="T10">
                <a:pos x="T4" y="T5"/>
              </a:cxn>
              <a:cxn ang="T11">
                <a:pos x="T6" y="T7"/>
              </a:cxn>
            </a:cxnLst>
            <a:rect l="T12" t="T13" r="T14" b="T15"/>
            <a:pathLst>
              <a:path w="2187" h="563">
                <a:moveTo>
                  <a:pt x="0" y="0"/>
                </a:moveTo>
                <a:lnTo>
                  <a:pt x="397" y="0"/>
                </a:lnTo>
                <a:lnTo>
                  <a:pt x="397" y="563"/>
                </a:lnTo>
                <a:lnTo>
                  <a:pt x="2187" y="563"/>
                </a:lnTo>
              </a:path>
            </a:pathLst>
          </a:custGeom>
          <a:noFill/>
          <a:ln w="25400">
            <a:solidFill>
              <a:srgbClr val="F68B1F"/>
            </a:solidFill>
            <a:round/>
            <a:headEnd/>
            <a:tailEnd/>
          </a:ln>
          <a:effectLst>
            <a:glow rad="101600">
              <a:srgbClr val="FFC000">
                <a:alpha val="40000"/>
              </a:srgbClr>
            </a:glow>
          </a:effectLst>
        </p:spPr>
        <p:txBody>
          <a:bodyPr tIns="0" rIns="0" bIns="0">
            <a:noAutofit/>
          </a:bodyPr>
          <a:lstStyle/>
          <a:p>
            <a:pPr eaLnBrk="0" hangingPunct="0">
              <a:lnSpc>
                <a:spcPct val="90000"/>
              </a:lnSpc>
            </a:pPr>
            <a:endParaRPr lang="en-US" dirty="0">
              <a:gradFill>
                <a:gsLst>
                  <a:gs pos="0">
                    <a:srgbClr val="00B2F0"/>
                  </a:gs>
                  <a:gs pos="44000">
                    <a:srgbClr val="40FFFE"/>
                  </a:gs>
                  <a:gs pos="100000">
                    <a:srgbClr val="96CA4B"/>
                  </a:gs>
                </a:gsLst>
                <a:lin ang="0" scaled="0"/>
              </a:gradFill>
            </a:endParaRPr>
          </a:p>
        </p:txBody>
      </p:sp>
      <p:cxnSp>
        <p:nvCxnSpPr>
          <p:cNvPr id="94" name="Straight Connector 93"/>
          <p:cNvCxnSpPr/>
          <p:nvPr/>
        </p:nvCxnSpPr>
        <p:spPr>
          <a:xfrm rot="16200000">
            <a:off x="2972218" y="1346339"/>
            <a:ext cx="615727" cy="0"/>
          </a:xfrm>
          <a:prstGeom prst="line">
            <a:avLst/>
          </a:prstGeom>
          <a:ln w="12700">
            <a:gradFill>
              <a:gsLst>
                <a:gs pos="0">
                  <a:srgbClr val="0D3947">
                    <a:alpha val="0"/>
                  </a:srgbClr>
                </a:gs>
                <a:gs pos="50000">
                  <a:schemeClr val="bg1"/>
                </a:gs>
                <a:gs pos="100000">
                  <a:srgbClr val="0D3947">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10" name="Freeform 279"/>
          <p:cNvSpPr>
            <a:spLocks/>
          </p:cNvSpPr>
          <p:nvPr/>
        </p:nvSpPr>
        <p:spPr bwMode="auto">
          <a:xfrm>
            <a:off x="3179077" y="2859724"/>
            <a:ext cx="2832790" cy="564509"/>
          </a:xfrm>
          <a:custGeom>
            <a:avLst/>
            <a:gdLst>
              <a:gd name="T0" fmla="*/ 0 w 2187"/>
              <a:gd name="T1" fmla="*/ 0 h 563"/>
              <a:gd name="T2" fmla="*/ 397 w 2187"/>
              <a:gd name="T3" fmla="*/ 0 h 563"/>
              <a:gd name="T4" fmla="*/ 397 w 2187"/>
              <a:gd name="T5" fmla="*/ 563 h 563"/>
              <a:gd name="T6" fmla="*/ 2187 w 2187"/>
              <a:gd name="T7" fmla="*/ 563 h 563"/>
              <a:gd name="T8" fmla="*/ 0 60000 65536"/>
              <a:gd name="T9" fmla="*/ 0 60000 65536"/>
              <a:gd name="T10" fmla="*/ 0 60000 65536"/>
              <a:gd name="T11" fmla="*/ 0 60000 65536"/>
              <a:gd name="T12" fmla="*/ 0 w 2187"/>
              <a:gd name="T13" fmla="*/ 0 h 563"/>
              <a:gd name="T14" fmla="*/ 2187 w 2187"/>
              <a:gd name="T15" fmla="*/ 563 h 563"/>
              <a:gd name="connsiteX0" fmla="*/ 0 w 15530"/>
              <a:gd name="connsiteY0" fmla="*/ 0 h 10000"/>
              <a:gd name="connsiteX1" fmla="*/ 1815 w 15530"/>
              <a:gd name="connsiteY1" fmla="*/ 0 h 10000"/>
              <a:gd name="connsiteX2" fmla="*/ 1815 w 15530"/>
              <a:gd name="connsiteY2" fmla="*/ 10000 h 10000"/>
              <a:gd name="connsiteX3" fmla="*/ 15530 w 15530"/>
              <a:gd name="connsiteY3" fmla="*/ 9521 h 10000"/>
              <a:gd name="connsiteX0" fmla="*/ 0 w 15530"/>
              <a:gd name="connsiteY0" fmla="*/ 0 h 10053"/>
              <a:gd name="connsiteX1" fmla="*/ 1815 w 15530"/>
              <a:gd name="connsiteY1" fmla="*/ 0 h 10053"/>
              <a:gd name="connsiteX2" fmla="*/ 1815 w 15530"/>
              <a:gd name="connsiteY2" fmla="*/ 10000 h 10053"/>
              <a:gd name="connsiteX3" fmla="*/ 15530 w 15530"/>
              <a:gd name="connsiteY3" fmla="*/ 10008 h 10053"/>
              <a:gd name="connsiteX0" fmla="*/ 0 w 15530"/>
              <a:gd name="connsiteY0" fmla="*/ 0 h 10062"/>
              <a:gd name="connsiteX1" fmla="*/ 1815 w 15530"/>
              <a:gd name="connsiteY1" fmla="*/ 0 h 10062"/>
              <a:gd name="connsiteX2" fmla="*/ 1815 w 15530"/>
              <a:gd name="connsiteY2" fmla="*/ 10000 h 10062"/>
              <a:gd name="connsiteX3" fmla="*/ 15530 w 15530"/>
              <a:gd name="connsiteY3" fmla="*/ 10008 h 10062"/>
            </a:gdLst>
            <a:ahLst/>
            <a:cxnLst>
              <a:cxn ang="0">
                <a:pos x="connsiteX0" y="connsiteY0"/>
              </a:cxn>
              <a:cxn ang="0">
                <a:pos x="connsiteX1" y="connsiteY1"/>
              </a:cxn>
              <a:cxn ang="0">
                <a:pos x="connsiteX2" y="connsiteY2"/>
              </a:cxn>
              <a:cxn ang="0">
                <a:pos x="connsiteX3" y="connsiteY3"/>
              </a:cxn>
            </a:cxnLst>
            <a:rect l="l" t="t" r="r" b="b"/>
            <a:pathLst>
              <a:path w="15530" h="10062">
                <a:moveTo>
                  <a:pt x="0" y="0"/>
                </a:moveTo>
                <a:lnTo>
                  <a:pt x="1815" y="0"/>
                </a:lnTo>
                <a:lnTo>
                  <a:pt x="1815" y="10000"/>
                </a:lnTo>
                <a:cubicBezTo>
                  <a:pt x="6672" y="9917"/>
                  <a:pt x="10958" y="10168"/>
                  <a:pt x="15530" y="10008"/>
                </a:cubicBezTo>
              </a:path>
            </a:pathLst>
          </a:custGeom>
          <a:noFill/>
          <a:ln w="25400">
            <a:solidFill>
              <a:srgbClr val="F68B1F"/>
            </a:solidFill>
            <a:round/>
            <a:headEnd/>
            <a:tailEnd/>
          </a:ln>
          <a:effectLst>
            <a:glow rad="101600">
              <a:srgbClr val="FFC000">
                <a:alpha val="40000"/>
              </a:srgbClr>
            </a:glow>
          </a:effectLst>
        </p:spPr>
        <p:txBody>
          <a:bodyPr tIns="0" rIns="0" bIns="0">
            <a:noAutofit/>
          </a:bodyPr>
          <a:lstStyle/>
          <a:p>
            <a:pPr eaLnBrk="0" hangingPunct="0">
              <a:lnSpc>
                <a:spcPct val="90000"/>
              </a:lnSpc>
            </a:pPr>
            <a:endParaRPr lang="en-US" dirty="0">
              <a:gradFill>
                <a:gsLst>
                  <a:gs pos="0">
                    <a:srgbClr val="00B2F0"/>
                  </a:gs>
                  <a:gs pos="44000">
                    <a:srgbClr val="40FFFE"/>
                  </a:gs>
                  <a:gs pos="100000">
                    <a:srgbClr val="96CA4B"/>
                  </a:gs>
                </a:gsLst>
                <a:lin ang="0" scaled="0"/>
              </a:gradFill>
            </a:endParaRPr>
          </a:p>
        </p:txBody>
      </p:sp>
      <p:cxnSp>
        <p:nvCxnSpPr>
          <p:cNvPr id="117" name="Straight Connector 116"/>
          <p:cNvCxnSpPr/>
          <p:nvPr/>
        </p:nvCxnSpPr>
        <p:spPr>
          <a:xfrm rot="16200000">
            <a:off x="5704003" y="1350822"/>
            <a:ext cx="615727" cy="0"/>
          </a:xfrm>
          <a:prstGeom prst="line">
            <a:avLst/>
          </a:prstGeom>
          <a:ln w="12700">
            <a:gradFill>
              <a:gsLst>
                <a:gs pos="0">
                  <a:srgbClr val="0D3947">
                    <a:alpha val="0"/>
                  </a:srgbClr>
                </a:gs>
                <a:gs pos="50000">
                  <a:schemeClr val="bg1"/>
                </a:gs>
                <a:gs pos="100000">
                  <a:srgbClr val="0D3947">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070336" y="1129569"/>
            <a:ext cx="1151277" cy="400110"/>
          </a:xfrm>
          <a:prstGeom prst="rect">
            <a:avLst/>
          </a:prstGeom>
        </p:spPr>
        <p:txBody>
          <a:bodyPr wrap="none" anchor="ctr" anchorCtr="0">
            <a:spAutoFit/>
          </a:bodyPr>
          <a:lstStyle/>
          <a:p>
            <a:pPr algn="ctr">
              <a:spcBef>
                <a:spcPct val="50000"/>
              </a:spcBef>
              <a:spcAft>
                <a:spcPts val="1800"/>
              </a:spcAft>
              <a:buClr>
                <a:srgbClr val="FFFFFF"/>
              </a:buClr>
              <a:buSzPct val="100000"/>
            </a:pPr>
            <a:r>
              <a:rPr lang="en-US" sz="2000" b="1" kern="0" dirty="0" smtClean="0">
                <a:solidFill>
                  <a:schemeClr val="bg1"/>
                </a:solidFill>
                <a:effectLst>
                  <a:outerShdw blurRad="63500" sx="102000" sy="102000" algn="ctr" rotWithShape="0">
                    <a:prstClr val="black">
                      <a:alpha val="40000"/>
                    </a:prstClr>
                  </a:outerShdw>
                </a:effectLst>
              </a:rPr>
              <a:t>Mobility</a:t>
            </a:r>
            <a:endParaRPr lang="en-US" sz="2000" b="1" kern="0" dirty="0">
              <a:solidFill>
                <a:schemeClr val="bg1"/>
              </a:solidFill>
              <a:effectLst>
                <a:outerShdw blurRad="63500" sx="102000" sy="102000" algn="ctr" rotWithShape="0">
                  <a:prstClr val="black">
                    <a:alpha val="40000"/>
                  </a:prstClr>
                </a:outerShdw>
              </a:effectLst>
            </a:endParaRPr>
          </a:p>
        </p:txBody>
      </p:sp>
      <p:sp>
        <p:nvSpPr>
          <p:cNvPr id="127" name="Freeform 279"/>
          <p:cNvSpPr>
            <a:spLocks/>
          </p:cNvSpPr>
          <p:nvPr/>
        </p:nvSpPr>
        <p:spPr bwMode="auto">
          <a:xfrm>
            <a:off x="1331259" y="3321405"/>
            <a:ext cx="4489615" cy="561031"/>
          </a:xfrm>
          <a:custGeom>
            <a:avLst/>
            <a:gdLst>
              <a:gd name="T0" fmla="*/ 0 w 2187"/>
              <a:gd name="T1" fmla="*/ 0 h 563"/>
              <a:gd name="T2" fmla="*/ 397 w 2187"/>
              <a:gd name="T3" fmla="*/ 0 h 563"/>
              <a:gd name="T4" fmla="*/ 397 w 2187"/>
              <a:gd name="T5" fmla="*/ 563 h 563"/>
              <a:gd name="T6" fmla="*/ 2187 w 2187"/>
              <a:gd name="T7" fmla="*/ 563 h 563"/>
              <a:gd name="T8" fmla="*/ 0 60000 65536"/>
              <a:gd name="T9" fmla="*/ 0 60000 65536"/>
              <a:gd name="T10" fmla="*/ 0 60000 65536"/>
              <a:gd name="T11" fmla="*/ 0 60000 65536"/>
              <a:gd name="T12" fmla="*/ 0 w 2187"/>
              <a:gd name="T13" fmla="*/ 0 h 563"/>
              <a:gd name="T14" fmla="*/ 2187 w 2187"/>
              <a:gd name="T15" fmla="*/ 563 h 563"/>
              <a:gd name="connsiteX0" fmla="*/ 0 w 15530"/>
              <a:gd name="connsiteY0" fmla="*/ 0 h 10000"/>
              <a:gd name="connsiteX1" fmla="*/ 1815 w 15530"/>
              <a:gd name="connsiteY1" fmla="*/ 0 h 10000"/>
              <a:gd name="connsiteX2" fmla="*/ 1815 w 15530"/>
              <a:gd name="connsiteY2" fmla="*/ 10000 h 10000"/>
              <a:gd name="connsiteX3" fmla="*/ 15530 w 15530"/>
              <a:gd name="connsiteY3" fmla="*/ 9521 h 10000"/>
              <a:gd name="connsiteX0" fmla="*/ 0 w 15554"/>
              <a:gd name="connsiteY0" fmla="*/ 0 h 10000"/>
              <a:gd name="connsiteX1" fmla="*/ 1815 w 15554"/>
              <a:gd name="connsiteY1" fmla="*/ 0 h 10000"/>
              <a:gd name="connsiteX2" fmla="*/ 1815 w 15554"/>
              <a:gd name="connsiteY2" fmla="*/ 10000 h 10000"/>
              <a:gd name="connsiteX3" fmla="*/ 15554 w 15554"/>
              <a:gd name="connsiteY3" fmla="*/ 9643 h 10000"/>
              <a:gd name="connsiteX0" fmla="*/ 0 w 15554"/>
              <a:gd name="connsiteY0" fmla="*/ 0 h 10000"/>
              <a:gd name="connsiteX1" fmla="*/ 1815 w 15554"/>
              <a:gd name="connsiteY1" fmla="*/ 0 h 10000"/>
              <a:gd name="connsiteX2" fmla="*/ 1815 w 15554"/>
              <a:gd name="connsiteY2" fmla="*/ 10000 h 10000"/>
              <a:gd name="connsiteX3" fmla="*/ 15554 w 15554"/>
              <a:gd name="connsiteY3" fmla="*/ 9813 h 10000"/>
            </a:gdLst>
            <a:ahLst/>
            <a:cxnLst>
              <a:cxn ang="0">
                <a:pos x="connsiteX0" y="connsiteY0"/>
              </a:cxn>
              <a:cxn ang="0">
                <a:pos x="connsiteX1" y="connsiteY1"/>
              </a:cxn>
              <a:cxn ang="0">
                <a:pos x="connsiteX2" y="connsiteY2"/>
              </a:cxn>
              <a:cxn ang="0">
                <a:pos x="connsiteX3" y="connsiteY3"/>
              </a:cxn>
            </a:cxnLst>
            <a:rect l="l" t="t" r="r" b="b"/>
            <a:pathLst>
              <a:path w="15554" h="10000">
                <a:moveTo>
                  <a:pt x="0" y="0"/>
                </a:moveTo>
                <a:lnTo>
                  <a:pt x="1815" y="0"/>
                </a:lnTo>
                <a:lnTo>
                  <a:pt x="1815" y="10000"/>
                </a:lnTo>
                <a:lnTo>
                  <a:pt x="15554" y="9813"/>
                </a:lnTo>
              </a:path>
            </a:pathLst>
          </a:custGeom>
          <a:noFill/>
          <a:ln w="25400">
            <a:solidFill>
              <a:srgbClr val="F68B1F"/>
            </a:solidFill>
            <a:round/>
            <a:headEnd/>
            <a:tailEnd/>
          </a:ln>
          <a:effectLst>
            <a:glow rad="101600">
              <a:srgbClr val="FFC000">
                <a:alpha val="40000"/>
              </a:srgbClr>
            </a:glow>
          </a:effectLst>
        </p:spPr>
        <p:txBody>
          <a:bodyPr tIns="0" rIns="0" bIns="0">
            <a:noAutofit/>
          </a:bodyPr>
          <a:lstStyle/>
          <a:p>
            <a:pPr eaLnBrk="0" hangingPunct="0">
              <a:lnSpc>
                <a:spcPct val="90000"/>
              </a:lnSpc>
            </a:pPr>
            <a:endParaRPr lang="en-US" dirty="0">
              <a:gradFill>
                <a:gsLst>
                  <a:gs pos="0">
                    <a:srgbClr val="00B2F0"/>
                  </a:gs>
                  <a:gs pos="44000">
                    <a:srgbClr val="40FFFE"/>
                  </a:gs>
                  <a:gs pos="100000">
                    <a:srgbClr val="96CA4B"/>
                  </a:gs>
                </a:gsLst>
                <a:lin ang="0" scaled="0"/>
              </a:gradFill>
            </a:endParaRPr>
          </a:p>
        </p:txBody>
      </p:sp>
      <p:sp>
        <p:nvSpPr>
          <p:cNvPr id="136" name="Freeform 279"/>
          <p:cNvSpPr>
            <a:spLocks/>
          </p:cNvSpPr>
          <p:nvPr/>
        </p:nvSpPr>
        <p:spPr bwMode="auto">
          <a:xfrm flipV="1">
            <a:off x="1331259" y="4384160"/>
            <a:ext cx="4366853" cy="565070"/>
          </a:xfrm>
          <a:custGeom>
            <a:avLst/>
            <a:gdLst>
              <a:gd name="T0" fmla="*/ 0 w 2187"/>
              <a:gd name="T1" fmla="*/ 0 h 563"/>
              <a:gd name="T2" fmla="*/ 397 w 2187"/>
              <a:gd name="T3" fmla="*/ 0 h 563"/>
              <a:gd name="T4" fmla="*/ 397 w 2187"/>
              <a:gd name="T5" fmla="*/ 563 h 563"/>
              <a:gd name="T6" fmla="*/ 2187 w 2187"/>
              <a:gd name="T7" fmla="*/ 563 h 563"/>
              <a:gd name="T8" fmla="*/ 0 60000 65536"/>
              <a:gd name="T9" fmla="*/ 0 60000 65536"/>
              <a:gd name="T10" fmla="*/ 0 60000 65536"/>
              <a:gd name="T11" fmla="*/ 0 60000 65536"/>
              <a:gd name="T12" fmla="*/ 0 w 2187"/>
              <a:gd name="T13" fmla="*/ 0 h 563"/>
              <a:gd name="T14" fmla="*/ 2187 w 2187"/>
              <a:gd name="T15" fmla="*/ 563 h 563"/>
              <a:gd name="connsiteX0" fmla="*/ 0 w 15530"/>
              <a:gd name="connsiteY0" fmla="*/ 0 h 10000"/>
              <a:gd name="connsiteX1" fmla="*/ 1815 w 15530"/>
              <a:gd name="connsiteY1" fmla="*/ 0 h 10000"/>
              <a:gd name="connsiteX2" fmla="*/ 1815 w 15530"/>
              <a:gd name="connsiteY2" fmla="*/ 10000 h 10000"/>
              <a:gd name="connsiteX3" fmla="*/ 15530 w 15530"/>
              <a:gd name="connsiteY3" fmla="*/ 9521 h 10000"/>
              <a:gd name="connsiteX0" fmla="*/ 0 w 15564"/>
              <a:gd name="connsiteY0" fmla="*/ 0 h 10072"/>
              <a:gd name="connsiteX1" fmla="*/ 1815 w 15564"/>
              <a:gd name="connsiteY1" fmla="*/ 0 h 10072"/>
              <a:gd name="connsiteX2" fmla="*/ 1815 w 15564"/>
              <a:gd name="connsiteY2" fmla="*/ 10000 h 10072"/>
              <a:gd name="connsiteX3" fmla="*/ 15564 w 15564"/>
              <a:gd name="connsiteY3" fmla="*/ 10030 h 10072"/>
            </a:gdLst>
            <a:ahLst/>
            <a:cxnLst>
              <a:cxn ang="0">
                <a:pos x="connsiteX0" y="connsiteY0"/>
              </a:cxn>
              <a:cxn ang="0">
                <a:pos x="connsiteX1" y="connsiteY1"/>
              </a:cxn>
              <a:cxn ang="0">
                <a:pos x="connsiteX2" y="connsiteY2"/>
              </a:cxn>
              <a:cxn ang="0">
                <a:pos x="connsiteX3" y="connsiteY3"/>
              </a:cxn>
            </a:cxnLst>
            <a:rect l="l" t="t" r="r" b="b"/>
            <a:pathLst>
              <a:path w="15564" h="10072">
                <a:moveTo>
                  <a:pt x="0" y="0"/>
                </a:moveTo>
                <a:lnTo>
                  <a:pt x="1815" y="0"/>
                </a:lnTo>
                <a:lnTo>
                  <a:pt x="1815" y="10000"/>
                </a:lnTo>
                <a:cubicBezTo>
                  <a:pt x="6387" y="9840"/>
                  <a:pt x="10992" y="10190"/>
                  <a:pt x="15564" y="10030"/>
                </a:cubicBezTo>
              </a:path>
            </a:pathLst>
          </a:custGeom>
          <a:noFill/>
          <a:ln w="25400">
            <a:solidFill>
              <a:srgbClr val="F68B1F"/>
            </a:solidFill>
            <a:round/>
            <a:headEnd/>
            <a:tailEnd/>
          </a:ln>
          <a:effectLst>
            <a:glow rad="101600">
              <a:srgbClr val="FFC000">
                <a:alpha val="40000"/>
              </a:srgbClr>
            </a:glow>
          </a:effectLst>
        </p:spPr>
        <p:txBody>
          <a:bodyPr tIns="0" rIns="0" bIns="0">
            <a:noAutofit/>
          </a:bodyPr>
          <a:lstStyle/>
          <a:p>
            <a:pPr eaLnBrk="0" hangingPunct="0">
              <a:lnSpc>
                <a:spcPct val="90000"/>
              </a:lnSpc>
            </a:pPr>
            <a:endParaRPr lang="en-US" dirty="0">
              <a:gradFill>
                <a:gsLst>
                  <a:gs pos="0">
                    <a:srgbClr val="00B2F0"/>
                  </a:gs>
                  <a:gs pos="44000">
                    <a:srgbClr val="40FFFE"/>
                  </a:gs>
                  <a:gs pos="100000">
                    <a:srgbClr val="96CA4B"/>
                  </a:gs>
                </a:gsLst>
                <a:lin ang="0" scaled="0"/>
              </a:gradFill>
            </a:endParaRPr>
          </a:p>
        </p:txBody>
      </p:sp>
      <p:grpSp>
        <p:nvGrpSpPr>
          <p:cNvPr id="33" name="Group 76"/>
          <p:cNvGrpSpPr/>
          <p:nvPr/>
        </p:nvGrpSpPr>
        <p:grpSpPr>
          <a:xfrm>
            <a:off x="2210724" y="5007128"/>
            <a:ext cx="1287532" cy="1168256"/>
            <a:chOff x="851749" y="4352759"/>
            <a:chExt cx="1696592" cy="1539422"/>
          </a:xfrm>
        </p:grpSpPr>
        <p:sp>
          <p:nvSpPr>
            <p:cNvPr id="78" name="Rectangle 77"/>
            <p:cNvSpPr/>
            <p:nvPr/>
          </p:nvSpPr>
          <p:spPr>
            <a:xfrm>
              <a:off x="851749" y="5405509"/>
              <a:ext cx="1696592" cy="486672"/>
            </a:xfrm>
            <a:prstGeom prst="rect">
              <a:avLst/>
            </a:prstGeom>
          </p:spPr>
          <p:txBody>
            <a:bodyPr wrap="none" anchor="ctr">
              <a:spAutoFit/>
            </a:bodyPr>
            <a:lstStyle/>
            <a:p>
              <a:pPr algn="ctr"/>
              <a:r>
                <a:rPr lang="en-US" b="1" dirty="0" smtClean="0">
                  <a:solidFill>
                    <a:srgbClr val="5F5F5F"/>
                  </a:solidFill>
                </a:rPr>
                <a:t>Anywhere</a:t>
              </a:r>
              <a:endParaRPr lang="en-US" sz="3600" b="1" dirty="0" smtClean="0">
                <a:solidFill>
                  <a:srgbClr val="5F5F5F"/>
                </a:solidFill>
              </a:endParaRPr>
            </a:p>
          </p:txBody>
        </p:sp>
        <p:grpSp>
          <p:nvGrpSpPr>
            <p:cNvPr id="34" name="Group 78"/>
            <p:cNvGrpSpPr/>
            <p:nvPr/>
          </p:nvGrpSpPr>
          <p:grpSpPr>
            <a:xfrm>
              <a:off x="1152355" y="4352759"/>
              <a:ext cx="1095375" cy="1093788"/>
              <a:chOff x="7747940" y="-1884105"/>
              <a:chExt cx="1095375" cy="1093788"/>
            </a:xfrm>
          </p:grpSpPr>
          <p:sp>
            <p:nvSpPr>
              <p:cNvPr id="80" name="Oval 12"/>
              <p:cNvSpPr>
                <a:spLocks noChangeArrowheads="1"/>
              </p:cNvSpPr>
              <p:nvPr/>
            </p:nvSpPr>
            <p:spPr bwMode="auto">
              <a:xfrm>
                <a:off x="7747940" y="-1884105"/>
                <a:ext cx="1095375" cy="1093788"/>
              </a:xfrm>
              <a:prstGeom prst="ellipse">
                <a:avLst/>
              </a:prstGeom>
              <a:solidFill>
                <a:schemeClr val="accent6">
                  <a:lumMod val="75000"/>
                </a:schemeClr>
              </a:solidFill>
              <a:ln w="25400"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81" name="Oval 8"/>
              <p:cNvSpPr>
                <a:spLocks noChangeArrowheads="1"/>
              </p:cNvSpPr>
              <p:nvPr/>
            </p:nvSpPr>
            <p:spPr bwMode="auto">
              <a:xfrm>
                <a:off x="7799257" y="-1833581"/>
                <a:ext cx="992741" cy="992741"/>
              </a:xfrm>
              <a:prstGeom prst="ellipse">
                <a:avLst/>
              </a:prstGeom>
              <a:gradFill rotWithShape="0">
                <a:gsLst>
                  <a:gs pos="82000">
                    <a:srgbClr val="0096D6">
                      <a:alpha val="0"/>
                    </a:srgbClr>
                  </a:gs>
                  <a:gs pos="98750">
                    <a:srgbClr val="000000">
                      <a:alpha val="27000"/>
                    </a:srgbClr>
                  </a:gs>
                  <a:gs pos="0">
                    <a:schemeClr val="bg1">
                      <a:alpha val="46000"/>
                    </a:schemeClr>
                  </a:gs>
                  <a:gs pos="33000">
                    <a:schemeClr val="tx1">
                      <a:alpha val="0"/>
                    </a:schemeClr>
                  </a:gs>
                </a:gsLst>
                <a:lin ang="5400000" scaled="1"/>
              </a:gradFill>
              <a:ln w="9525">
                <a:noFill/>
                <a:miter lim="800000"/>
                <a:headEnd/>
                <a:tailEnd/>
              </a:ln>
            </p:spPr>
            <p:txBody>
              <a:bodyPr wrap="none" lIns="82124" tIns="41061" rIns="82124" bIns="41061" anchor="ctr"/>
              <a:lstStyle/>
              <a:p>
                <a:endParaRPr lang="en-US" sz="2800" kern="0">
                  <a:solidFill>
                    <a:srgbClr val="FFFFFF"/>
                  </a:solidFill>
                </a:endParaRPr>
              </a:p>
            </p:txBody>
          </p:sp>
          <p:sp>
            <p:nvSpPr>
              <p:cNvPr id="82" name="Freeform 45"/>
              <p:cNvSpPr>
                <a:spLocks noEditPoints="1"/>
              </p:cNvSpPr>
              <p:nvPr/>
            </p:nvSpPr>
            <p:spPr bwMode="auto">
              <a:xfrm>
                <a:off x="7934471" y="-1692810"/>
                <a:ext cx="722313" cy="711199"/>
              </a:xfrm>
              <a:custGeom>
                <a:avLst/>
                <a:gdLst>
                  <a:gd name="T0" fmla="*/ 1359 w 1716"/>
                  <a:gd name="T1" fmla="*/ 162 h 1692"/>
                  <a:gd name="T2" fmla="*/ 1068 w 1716"/>
                  <a:gd name="T3" fmla="*/ 28 h 1692"/>
                  <a:gd name="T4" fmla="*/ 225 w 1716"/>
                  <a:gd name="T5" fmla="*/ 286 h 1692"/>
                  <a:gd name="T6" fmla="*/ 48 w 1716"/>
                  <a:gd name="T7" fmla="*/ 601 h 1692"/>
                  <a:gd name="T8" fmla="*/ 357 w 1716"/>
                  <a:gd name="T9" fmla="*/ 1527 h 1692"/>
                  <a:gd name="T10" fmla="*/ 613 w 1716"/>
                  <a:gd name="T11" fmla="*/ 1654 h 1692"/>
                  <a:gd name="T12" fmla="*/ 1264 w 1716"/>
                  <a:gd name="T13" fmla="*/ 1589 h 1692"/>
                  <a:gd name="T14" fmla="*/ 1684 w 1716"/>
                  <a:gd name="T15" fmla="*/ 1050 h 1692"/>
                  <a:gd name="T16" fmla="*/ 1548 w 1716"/>
                  <a:gd name="T17" fmla="*/ 470 h 1692"/>
                  <a:gd name="T18" fmla="*/ 1489 w 1716"/>
                  <a:gd name="T19" fmla="*/ 374 h 1692"/>
                  <a:gd name="T20" fmla="*/ 1225 w 1716"/>
                  <a:gd name="T21" fmla="*/ 657 h 1692"/>
                  <a:gd name="T22" fmla="*/ 1454 w 1716"/>
                  <a:gd name="T23" fmla="*/ 857 h 1692"/>
                  <a:gd name="T24" fmla="*/ 901 w 1716"/>
                  <a:gd name="T25" fmla="*/ 270 h 1692"/>
                  <a:gd name="T26" fmla="*/ 776 w 1716"/>
                  <a:gd name="T27" fmla="*/ 483 h 1692"/>
                  <a:gd name="T28" fmla="*/ 500 w 1716"/>
                  <a:gd name="T29" fmla="*/ 732 h 1692"/>
                  <a:gd name="T30" fmla="*/ 585 w 1716"/>
                  <a:gd name="T31" fmla="*/ 360 h 1692"/>
                  <a:gd name="T32" fmla="*/ 884 w 1716"/>
                  <a:gd name="T33" fmla="*/ 632 h 1692"/>
                  <a:gd name="T34" fmla="*/ 961 w 1716"/>
                  <a:gd name="T35" fmla="*/ 655 h 1692"/>
                  <a:gd name="T36" fmla="*/ 876 w 1716"/>
                  <a:gd name="T37" fmla="*/ 932 h 1692"/>
                  <a:gd name="T38" fmla="*/ 1321 w 1716"/>
                  <a:gd name="T39" fmla="*/ 524 h 1692"/>
                  <a:gd name="T40" fmla="*/ 1151 w 1716"/>
                  <a:gd name="T41" fmla="*/ 346 h 1692"/>
                  <a:gd name="T42" fmla="*/ 1375 w 1716"/>
                  <a:gd name="T43" fmla="*/ 449 h 1692"/>
                  <a:gd name="T44" fmla="*/ 1326 w 1716"/>
                  <a:gd name="T45" fmla="*/ 247 h 1692"/>
                  <a:gd name="T46" fmla="*/ 1326 w 1716"/>
                  <a:gd name="T47" fmla="*/ 247 h 1692"/>
                  <a:gd name="T48" fmla="*/ 1123 w 1716"/>
                  <a:gd name="T49" fmla="*/ 129 h 1692"/>
                  <a:gd name="T50" fmla="*/ 1058 w 1716"/>
                  <a:gd name="T51" fmla="*/ 337 h 1692"/>
                  <a:gd name="T52" fmla="*/ 968 w 1716"/>
                  <a:gd name="T53" fmla="*/ 90 h 1692"/>
                  <a:gd name="T54" fmla="*/ 811 w 1716"/>
                  <a:gd name="T55" fmla="*/ 90 h 1692"/>
                  <a:gd name="T56" fmla="*/ 736 w 1716"/>
                  <a:gd name="T57" fmla="*/ 124 h 1692"/>
                  <a:gd name="T58" fmla="*/ 659 w 1716"/>
                  <a:gd name="T59" fmla="*/ 215 h 1692"/>
                  <a:gd name="T60" fmla="*/ 655 w 1716"/>
                  <a:gd name="T61" fmla="*/ 226 h 1692"/>
                  <a:gd name="T62" fmla="*/ 576 w 1716"/>
                  <a:gd name="T63" fmla="*/ 137 h 1692"/>
                  <a:gd name="T64" fmla="*/ 352 w 1716"/>
                  <a:gd name="T65" fmla="*/ 333 h 1692"/>
                  <a:gd name="T66" fmla="*/ 571 w 1716"/>
                  <a:gd name="T67" fmla="*/ 234 h 1692"/>
                  <a:gd name="T68" fmla="*/ 342 w 1716"/>
                  <a:gd name="T69" fmla="*/ 383 h 1692"/>
                  <a:gd name="T70" fmla="*/ 133 w 1716"/>
                  <a:gd name="T71" fmla="*/ 597 h 1692"/>
                  <a:gd name="T72" fmla="*/ 111 w 1716"/>
                  <a:gd name="T73" fmla="*/ 763 h 1692"/>
                  <a:gd name="T74" fmla="*/ 120 w 1716"/>
                  <a:gd name="T75" fmla="*/ 1017 h 1692"/>
                  <a:gd name="T76" fmla="*/ 355 w 1716"/>
                  <a:gd name="T77" fmla="*/ 1078 h 1692"/>
                  <a:gd name="T78" fmla="*/ 149 w 1716"/>
                  <a:gd name="T79" fmla="*/ 895 h 1692"/>
                  <a:gd name="T80" fmla="*/ 462 w 1716"/>
                  <a:gd name="T81" fmla="*/ 806 h 1692"/>
                  <a:gd name="T82" fmla="*/ 365 w 1716"/>
                  <a:gd name="T83" fmla="*/ 1430 h 1692"/>
                  <a:gd name="T84" fmla="*/ 599 w 1716"/>
                  <a:gd name="T85" fmla="*/ 1564 h 1692"/>
                  <a:gd name="T86" fmla="*/ 526 w 1716"/>
                  <a:gd name="T87" fmla="*/ 858 h 1692"/>
                  <a:gd name="T88" fmla="*/ 947 w 1716"/>
                  <a:gd name="T89" fmla="*/ 1605 h 1692"/>
                  <a:gd name="T90" fmla="*/ 947 w 1716"/>
                  <a:gd name="T91" fmla="*/ 1605 h 1692"/>
                  <a:gd name="T92" fmla="*/ 1074 w 1716"/>
                  <a:gd name="T93" fmla="*/ 1293 h 1692"/>
                  <a:gd name="T94" fmla="*/ 1373 w 1716"/>
                  <a:gd name="T95" fmla="*/ 1415 h 1692"/>
                  <a:gd name="T96" fmla="*/ 1381 w 1716"/>
                  <a:gd name="T97" fmla="*/ 1396 h 1692"/>
                  <a:gd name="T98" fmla="*/ 1268 w 1716"/>
                  <a:gd name="T99" fmla="*/ 1352 h 1692"/>
                  <a:gd name="T100" fmla="*/ 1215 w 1716"/>
                  <a:gd name="T101" fmla="*/ 1033 h 1692"/>
                  <a:gd name="T102" fmla="*/ 1463 w 1716"/>
                  <a:gd name="T103" fmla="*/ 613 h 1692"/>
                  <a:gd name="T104" fmla="*/ 1579 w 1716"/>
                  <a:gd name="T105" fmla="*/ 655 h 1692"/>
                  <a:gd name="T106" fmla="*/ 1522 w 1716"/>
                  <a:gd name="T107" fmla="*/ 789 h 1692"/>
                  <a:gd name="T108" fmla="*/ 1595 w 1716"/>
                  <a:gd name="T109" fmla="*/ 1069 h 1692"/>
                  <a:gd name="T110" fmla="*/ 1541 w 1716"/>
                  <a:gd name="T111" fmla="*/ 89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6" h="1692">
                    <a:moveTo>
                      <a:pt x="1657" y="556"/>
                    </a:moveTo>
                    <a:cubicBezTo>
                      <a:pt x="1605" y="414"/>
                      <a:pt x="1514" y="287"/>
                      <a:pt x="1395" y="190"/>
                    </a:cubicBezTo>
                    <a:cubicBezTo>
                      <a:pt x="1389" y="187"/>
                      <a:pt x="1385" y="183"/>
                      <a:pt x="1380" y="179"/>
                    </a:cubicBezTo>
                    <a:cubicBezTo>
                      <a:pt x="1373" y="174"/>
                      <a:pt x="1366" y="168"/>
                      <a:pt x="1359" y="162"/>
                    </a:cubicBezTo>
                    <a:cubicBezTo>
                      <a:pt x="1295" y="117"/>
                      <a:pt x="1224" y="79"/>
                      <a:pt x="1146" y="52"/>
                    </a:cubicBezTo>
                    <a:cubicBezTo>
                      <a:pt x="1143" y="51"/>
                      <a:pt x="1140" y="50"/>
                      <a:pt x="1137" y="49"/>
                    </a:cubicBezTo>
                    <a:cubicBezTo>
                      <a:pt x="1127" y="45"/>
                      <a:pt x="1116" y="42"/>
                      <a:pt x="1106" y="38"/>
                    </a:cubicBezTo>
                    <a:cubicBezTo>
                      <a:pt x="1094" y="35"/>
                      <a:pt x="1082" y="31"/>
                      <a:pt x="1068" y="28"/>
                    </a:cubicBezTo>
                    <a:cubicBezTo>
                      <a:pt x="989" y="8"/>
                      <a:pt x="908" y="0"/>
                      <a:pt x="829" y="3"/>
                    </a:cubicBezTo>
                    <a:cubicBezTo>
                      <a:pt x="820" y="3"/>
                      <a:pt x="811" y="4"/>
                      <a:pt x="802" y="4"/>
                    </a:cubicBezTo>
                    <a:cubicBezTo>
                      <a:pt x="642" y="15"/>
                      <a:pt x="488" y="71"/>
                      <a:pt x="361" y="163"/>
                    </a:cubicBezTo>
                    <a:cubicBezTo>
                      <a:pt x="311" y="199"/>
                      <a:pt x="265" y="241"/>
                      <a:pt x="225" y="286"/>
                    </a:cubicBezTo>
                    <a:cubicBezTo>
                      <a:pt x="184" y="332"/>
                      <a:pt x="148" y="383"/>
                      <a:pt x="117" y="438"/>
                    </a:cubicBezTo>
                    <a:cubicBezTo>
                      <a:pt x="95" y="477"/>
                      <a:pt x="75" y="520"/>
                      <a:pt x="60" y="565"/>
                    </a:cubicBezTo>
                    <a:cubicBezTo>
                      <a:pt x="59" y="567"/>
                      <a:pt x="58" y="569"/>
                      <a:pt x="57" y="572"/>
                    </a:cubicBezTo>
                    <a:cubicBezTo>
                      <a:pt x="54" y="581"/>
                      <a:pt x="51" y="591"/>
                      <a:pt x="48" y="601"/>
                    </a:cubicBezTo>
                    <a:cubicBezTo>
                      <a:pt x="2" y="750"/>
                      <a:pt x="0" y="902"/>
                      <a:pt x="34" y="1044"/>
                    </a:cubicBezTo>
                    <a:cubicBezTo>
                      <a:pt x="52" y="1113"/>
                      <a:pt x="77" y="1180"/>
                      <a:pt x="111" y="1243"/>
                    </a:cubicBezTo>
                    <a:cubicBezTo>
                      <a:pt x="154" y="1325"/>
                      <a:pt x="212" y="1400"/>
                      <a:pt x="281" y="1464"/>
                    </a:cubicBezTo>
                    <a:cubicBezTo>
                      <a:pt x="305" y="1486"/>
                      <a:pt x="331" y="1507"/>
                      <a:pt x="357" y="1527"/>
                    </a:cubicBezTo>
                    <a:cubicBezTo>
                      <a:pt x="423" y="1574"/>
                      <a:pt x="496" y="1613"/>
                      <a:pt x="575" y="1641"/>
                    </a:cubicBezTo>
                    <a:cubicBezTo>
                      <a:pt x="578" y="1642"/>
                      <a:pt x="580" y="1643"/>
                      <a:pt x="584" y="1644"/>
                    </a:cubicBezTo>
                    <a:cubicBezTo>
                      <a:pt x="593" y="1647"/>
                      <a:pt x="603" y="1651"/>
                      <a:pt x="612" y="1653"/>
                    </a:cubicBezTo>
                    <a:cubicBezTo>
                      <a:pt x="613" y="1654"/>
                      <a:pt x="613" y="1654"/>
                      <a:pt x="613" y="1654"/>
                    </a:cubicBezTo>
                    <a:cubicBezTo>
                      <a:pt x="626" y="1658"/>
                      <a:pt x="640" y="1661"/>
                      <a:pt x="652" y="1664"/>
                    </a:cubicBezTo>
                    <a:cubicBezTo>
                      <a:pt x="735" y="1685"/>
                      <a:pt x="818" y="1692"/>
                      <a:pt x="899" y="1689"/>
                    </a:cubicBezTo>
                    <a:cubicBezTo>
                      <a:pt x="932" y="1687"/>
                      <a:pt x="965" y="1684"/>
                      <a:pt x="998" y="1679"/>
                    </a:cubicBezTo>
                    <a:cubicBezTo>
                      <a:pt x="1091" y="1664"/>
                      <a:pt x="1181" y="1632"/>
                      <a:pt x="1264" y="1589"/>
                    </a:cubicBezTo>
                    <a:cubicBezTo>
                      <a:pt x="1327" y="1555"/>
                      <a:pt x="1385" y="1513"/>
                      <a:pt x="1439" y="1464"/>
                    </a:cubicBezTo>
                    <a:cubicBezTo>
                      <a:pt x="1538" y="1373"/>
                      <a:pt x="1616" y="1257"/>
                      <a:pt x="1664" y="1120"/>
                    </a:cubicBezTo>
                    <a:cubicBezTo>
                      <a:pt x="1667" y="1111"/>
                      <a:pt x="1670" y="1101"/>
                      <a:pt x="1673" y="1091"/>
                    </a:cubicBezTo>
                    <a:cubicBezTo>
                      <a:pt x="1677" y="1078"/>
                      <a:pt x="1681" y="1064"/>
                      <a:pt x="1684" y="1050"/>
                    </a:cubicBezTo>
                    <a:cubicBezTo>
                      <a:pt x="1696" y="1001"/>
                      <a:pt x="1704" y="951"/>
                      <a:pt x="1707" y="901"/>
                    </a:cubicBezTo>
                    <a:cubicBezTo>
                      <a:pt x="1716" y="782"/>
                      <a:pt x="1697" y="664"/>
                      <a:pt x="1657" y="556"/>
                    </a:cubicBezTo>
                    <a:close/>
                    <a:moveTo>
                      <a:pt x="1489" y="374"/>
                    </a:moveTo>
                    <a:cubicBezTo>
                      <a:pt x="1513" y="405"/>
                      <a:pt x="1533" y="438"/>
                      <a:pt x="1548" y="470"/>
                    </a:cubicBezTo>
                    <a:cubicBezTo>
                      <a:pt x="1530" y="450"/>
                      <a:pt x="1511" y="430"/>
                      <a:pt x="1492" y="411"/>
                    </a:cubicBezTo>
                    <a:cubicBezTo>
                      <a:pt x="1484" y="399"/>
                      <a:pt x="1474" y="387"/>
                      <a:pt x="1465" y="376"/>
                    </a:cubicBezTo>
                    <a:cubicBezTo>
                      <a:pt x="1464" y="364"/>
                      <a:pt x="1462" y="351"/>
                      <a:pt x="1460" y="339"/>
                    </a:cubicBezTo>
                    <a:cubicBezTo>
                      <a:pt x="1470" y="350"/>
                      <a:pt x="1480" y="362"/>
                      <a:pt x="1489" y="374"/>
                    </a:cubicBezTo>
                    <a:close/>
                    <a:moveTo>
                      <a:pt x="1454" y="857"/>
                    </a:moveTo>
                    <a:cubicBezTo>
                      <a:pt x="1412" y="890"/>
                      <a:pt x="1360" y="915"/>
                      <a:pt x="1299" y="933"/>
                    </a:cubicBezTo>
                    <a:cubicBezTo>
                      <a:pt x="1276" y="941"/>
                      <a:pt x="1250" y="946"/>
                      <a:pt x="1225" y="951"/>
                    </a:cubicBezTo>
                    <a:cubicBezTo>
                      <a:pt x="1234" y="849"/>
                      <a:pt x="1234" y="751"/>
                      <a:pt x="1225" y="657"/>
                    </a:cubicBezTo>
                    <a:cubicBezTo>
                      <a:pt x="1232" y="656"/>
                      <a:pt x="1239" y="654"/>
                      <a:pt x="1245" y="652"/>
                    </a:cubicBezTo>
                    <a:cubicBezTo>
                      <a:pt x="1289" y="639"/>
                      <a:pt x="1329" y="620"/>
                      <a:pt x="1363" y="593"/>
                    </a:cubicBezTo>
                    <a:cubicBezTo>
                      <a:pt x="1373" y="610"/>
                      <a:pt x="1381" y="629"/>
                      <a:pt x="1389" y="647"/>
                    </a:cubicBezTo>
                    <a:cubicBezTo>
                      <a:pt x="1420" y="713"/>
                      <a:pt x="1442" y="784"/>
                      <a:pt x="1454" y="857"/>
                    </a:cubicBezTo>
                    <a:close/>
                    <a:moveTo>
                      <a:pt x="717" y="429"/>
                    </a:moveTo>
                    <a:cubicBezTo>
                      <a:pt x="712" y="423"/>
                      <a:pt x="707" y="416"/>
                      <a:pt x="703" y="411"/>
                    </a:cubicBezTo>
                    <a:cubicBezTo>
                      <a:pt x="682" y="383"/>
                      <a:pt x="666" y="353"/>
                      <a:pt x="658" y="325"/>
                    </a:cubicBezTo>
                    <a:cubicBezTo>
                      <a:pt x="736" y="293"/>
                      <a:pt x="818" y="275"/>
                      <a:pt x="901" y="270"/>
                    </a:cubicBezTo>
                    <a:cubicBezTo>
                      <a:pt x="837" y="313"/>
                      <a:pt x="776" y="366"/>
                      <a:pt x="717" y="429"/>
                    </a:cubicBezTo>
                    <a:close/>
                    <a:moveTo>
                      <a:pt x="981" y="315"/>
                    </a:moveTo>
                    <a:cubicBezTo>
                      <a:pt x="908" y="556"/>
                      <a:pt x="908" y="556"/>
                      <a:pt x="908" y="556"/>
                    </a:cubicBezTo>
                    <a:cubicBezTo>
                      <a:pt x="858" y="536"/>
                      <a:pt x="814" y="512"/>
                      <a:pt x="776" y="483"/>
                    </a:cubicBezTo>
                    <a:cubicBezTo>
                      <a:pt x="801" y="456"/>
                      <a:pt x="827" y="432"/>
                      <a:pt x="853" y="409"/>
                    </a:cubicBezTo>
                    <a:cubicBezTo>
                      <a:pt x="894" y="372"/>
                      <a:pt x="937" y="340"/>
                      <a:pt x="981" y="315"/>
                    </a:cubicBezTo>
                    <a:close/>
                    <a:moveTo>
                      <a:pt x="664" y="488"/>
                    </a:moveTo>
                    <a:cubicBezTo>
                      <a:pt x="604" y="561"/>
                      <a:pt x="550" y="643"/>
                      <a:pt x="500" y="732"/>
                    </a:cubicBezTo>
                    <a:cubicBezTo>
                      <a:pt x="475" y="709"/>
                      <a:pt x="453" y="685"/>
                      <a:pt x="433" y="659"/>
                    </a:cubicBezTo>
                    <a:cubicBezTo>
                      <a:pt x="400" y="617"/>
                      <a:pt x="376" y="573"/>
                      <a:pt x="361" y="528"/>
                    </a:cubicBezTo>
                    <a:cubicBezTo>
                      <a:pt x="420" y="466"/>
                      <a:pt x="487" y="413"/>
                      <a:pt x="560" y="372"/>
                    </a:cubicBezTo>
                    <a:cubicBezTo>
                      <a:pt x="568" y="368"/>
                      <a:pt x="576" y="364"/>
                      <a:pt x="585" y="360"/>
                    </a:cubicBezTo>
                    <a:cubicBezTo>
                      <a:pt x="596" y="394"/>
                      <a:pt x="615" y="429"/>
                      <a:pt x="639" y="460"/>
                    </a:cubicBezTo>
                    <a:cubicBezTo>
                      <a:pt x="647" y="470"/>
                      <a:pt x="655" y="479"/>
                      <a:pt x="664" y="488"/>
                    </a:cubicBezTo>
                    <a:close/>
                    <a:moveTo>
                      <a:pt x="724" y="543"/>
                    </a:moveTo>
                    <a:cubicBezTo>
                      <a:pt x="769" y="579"/>
                      <a:pt x="823" y="609"/>
                      <a:pt x="884" y="632"/>
                    </a:cubicBezTo>
                    <a:cubicBezTo>
                      <a:pt x="799" y="909"/>
                      <a:pt x="799" y="909"/>
                      <a:pt x="799" y="909"/>
                    </a:cubicBezTo>
                    <a:cubicBezTo>
                      <a:pt x="709" y="879"/>
                      <a:pt x="630" y="835"/>
                      <a:pt x="563" y="785"/>
                    </a:cubicBezTo>
                    <a:cubicBezTo>
                      <a:pt x="611" y="696"/>
                      <a:pt x="665" y="614"/>
                      <a:pt x="724" y="543"/>
                    </a:cubicBezTo>
                    <a:close/>
                    <a:moveTo>
                      <a:pt x="961" y="655"/>
                    </a:moveTo>
                    <a:cubicBezTo>
                      <a:pt x="1024" y="670"/>
                      <a:pt x="1087" y="674"/>
                      <a:pt x="1145" y="670"/>
                    </a:cubicBezTo>
                    <a:cubicBezTo>
                      <a:pt x="1146" y="679"/>
                      <a:pt x="1147" y="686"/>
                      <a:pt x="1147" y="694"/>
                    </a:cubicBezTo>
                    <a:cubicBezTo>
                      <a:pt x="1154" y="778"/>
                      <a:pt x="1152" y="867"/>
                      <a:pt x="1143" y="960"/>
                    </a:cubicBezTo>
                    <a:cubicBezTo>
                      <a:pt x="1059" y="965"/>
                      <a:pt x="968" y="956"/>
                      <a:pt x="876" y="932"/>
                    </a:cubicBezTo>
                    <a:cubicBezTo>
                      <a:pt x="961" y="655"/>
                      <a:pt x="961" y="655"/>
                      <a:pt x="961" y="655"/>
                    </a:cubicBezTo>
                    <a:cubicBezTo>
                      <a:pt x="961" y="655"/>
                      <a:pt x="961" y="655"/>
                      <a:pt x="961" y="655"/>
                    </a:cubicBezTo>
                    <a:close/>
                    <a:moveTo>
                      <a:pt x="1151" y="346"/>
                    </a:moveTo>
                    <a:cubicBezTo>
                      <a:pt x="1217" y="396"/>
                      <a:pt x="1274" y="456"/>
                      <a:pt x="1321" y="524"/>
                    </a:cubicBezTo>
                    <a:cubicBezTo>
                      <a:pt x="1295" y="546"/>
                      <a:pt x="1262" y="564"/>
                      <a:pt x="1223" y="575"/>
                    </a:cubicBezTo>
                    <a:cubicBezTo>
                      <a:pt x="1220" y="576"/>
                      <a:pt x="1218" y="577"/>
                      <a:pt x="1215" y="577"/>
                    </a:cubicBezTo>
                    <a:cubicBezTo>
                      <a:pt x="1210" y="552"/>
                      <a:pt x="1205" y="527"/>
                      <a:pt x="1200" y="503"/>
                    </a:cubicBezTo>
                    <a:cubicBezTo>
                      <a:pt x="1188" y="448"/>
                      <a:pt x="1171" y="395"/>
                      <a:pt x="1151" y="346"/>
                    </a:cubicBezTo>
                    <a:close/>
                    <a:moveTo>
                      <a:pt x="1382" y="423"/>
                    </a:moveTo>
                    <a:cubicBezTo>
                      <a:pt x="1381" y="430"/>
                      <a:pt x="1380" y="436"/>
                      <a:pt x="1378" y="441"/>
                    </a:cubicBezTo>
                    <a:cubicBezTo>
                      <a:pt x="1378" y="442"/>
                      <a:pt x="1377" y="444"/>
                      <a:pt x="1377" y="445"/>
                    </a:cubicBezTo>
                    <a:cubicBezTo>
                      <a:pt x="1377" y="446"/>
                      <a:pt x="1376" y="448"/>
                      <a:pt x="1375" y="449"/>
                    </a:cubicBezTo>
                    <a:cubicBezTo>
                      <a:pt x="1374" y="452"/>
                      <a:pt x="1373" y="455"/>
                      <a:pt x="1372" y="458"/>
                    </a:cubicBezTo>
                    <a:cubicBezTo>
                      <a:pt x="1347" y="423"/>
                      <a:pt x="1320" y="391"/>
                      <a:pt x="1290" y="362"/>
                    </a:cubicBezTo>
                    <a:cubicBezTo>
                      <a:pt x="1323" y="380"/>
                      <a:pt x="1354" y="400"/>
                      <a:pt x="1382" y="423"/>
                    </a:cubicBezTo>
                    <a:close/>
                    <a:moveTo>
                      <a:pt x="1326" y="247"/>
                    </a:moveTo>
                    <a:cubicBezTo>
                      <a:pt x="1328" y="249"/>
                      <a:pt x="1330" y="251"/>
                      <a:pt x="1331" y="254"/>
                    </a:cubicBezTo>
                    <a:cubicBezTo>
                      <a:pt x="1347" y="273"/>
                      <a:pt x="1359" y="293"/>
                      <a:pt x="1368" y="314"/>
                    </a:cubicBezTo>
                    <a:cubicBezTo>
                      <a:pt x="1320" y="283"/>
                      <a:pt x="1268" y="258"/>
                      <a:pt x="1213" y="238"/>
                    </a:cubicBezTo>
                    <a:cubicBezTo>
                      <a:pt x="1251" y="236"/>
                      <a:pt x="1289" y="239"/>
                      <a:pt x="1326" y="247"/>
                    </a:cubicBezTo>
                    <a:close/>
                    <a:moveTo>
                      <a:pt x="1123" y="129"/>
                    </a:moveTo>
                    <a:cubicBezTo>
                      <a:pt x="1147" y="138"/>
                      <a:pt x="1172" y="148"/>
                      <a:pt x="1195" y="159"/>
                    </a:cubicBezTo>
                    <a:cubicBezTo>
                      <a:pt x="1166" y="161"/>
                      <a:pt x="1137" y="166"/>
                      <a:pt x="1108" y="175"/>
                    </a:cubicBezTo>
                    <a:cubicBezTo>
                      <a:pt x="1123" y="129"/>
                      <a:pt x="1123" y="129"/>
                      <a:pt x="1123" y="129"/>
                    </a:cubicBezTo>
                    <a:cubicBezTo>
                      <a:pt x="1123" y="129"/>
                      <a:pt x="1123" y="129"/>
                      <a:pt x="1123" y="129"/>
                    </a:cubicBezTo>
                    <a:close/>
                    <a:moveTo>
                      <a:pt x="1135" y="590"/>
                    </a:moveTo>
                    <a:cubicBezTo>
                      <a:pt x="1088" y="594"/>
                      <a:pt x="1037" y="590"/>
                      <a:pt x="984" y="579"/>
                    </a:cubicBezTo>
                    <a:cubicBezTo>
                      <a:pt x="1058" y="337"/>
                      <a:pt x="1058" y="337"/>
                      <a:pt x="1058" y="337"/>
                    </a:cubicBezTo>
                    <a:cubicBezTo>
                      <a:pt x="1094" y="410"/>
                      <a:pt x="1119" y="496"/>
                      <a:pt x="1135" y="590"/>
                    </a:cubicBezTo>
                    <a:close/>
                    <a:moveTo>
                      <a:pt x="1045" y="105"/>
                    </a:moveTo>
                    <a:cubicBezTo>
                      <a:pt x="1031" y="150"/>
                      <a:pt x="1031" y="150"/>
                      <a:pt x="1031" y="150"/>
                    </a:cubicBezTo>
                    <a:cubicBezTo>
                      <a:pt x="1012" y="129"/>
                      <a:pt x="991" y="109"/>
                      <a:pt x="968" y="90"/>
                    </a:cubicBezTo>
                    <a:cubicBezTo>
                      <a:pt x="994" y="94"/>
                      <a:pt x="1019" y="98"/>
                      <a:pt x="1045" y="105"/>
                    </a:cubicBezTo>
                    <a:close/>
                    <a:moveTo>
                      <a:pt x="809" y="90"/>
                    </a:moveTo>
                    <a:cubicBezTo>
                      <a:pt x="810" y="91"/>
                      <a:pt x="810" y="91"/>
                      <a:pt x="811" y="91"/>
                    </a:cubicBezTo>
                    <a:cubicBezTo>
                      <a:pt x="811" y="90"/>
                      <a:pt x="811" y="90"/>
                      <a:pt x="811" y="90"/>
                    </a:cubicBezTo>
                    <a:cubicBezTo>
                      <a:pt x="811" y="90"/>
                      <a:pt x="811" y="90"/>
                      <a:pt x="811" y="90"/>
                    </a:cubicBezTo>
                    <a:cubicBezTo>
                      <a:pt x="811" y="91"/>
                      <a:pt x="811" y="91"/>
                      <a:pt x="811" y="91"/>
                    </a:cubicBezTo>
                    <a:cubicBezTo>
                      <a:pt x="845" y="104"/>
                      <a:pt x="879" y="123"/>
                      <a:pt x="909" y="146"/>
                    </a:cubicBezTo>
                    <a:cubicBezTo>
                      <a:pt x="851" y="132"/>
                      <a:pt x="793" y="125"/>
                      <a:pt x="736" y="124"/>
                    </a:cubicBezTo>
                    <a:cubicBezTo>
                      <a:pt x="757" y="111"/>
                      <a:pt x="781" y="99"/>
                      <a:pt x="809" y="90"/>
                    </a:cubicBezTo>
                    <a:close/>
                    <a:moveTo>
                      <a:pt x="655" y="226"/>
                    </a:moveTo>
                    <a:cubicBezTo>
                      <a:pt x="656" y="225"/>
                      <a:pt x="656" y="224"/>
                      <a:pt x="656" y="223"/>
                    </a:cubicBezTo>
                    <a:cubicBezTo>
                      <a:pt x="657" y="221"/>
                      <a:pt x="658" y="218"/>
                      <a:pt x="659" y="215"/>
                    </a:cubicBezTo>
                    <a:cubicBezTo>
                      <a:pt x="660" y="212"/>
                      <a:pt x="661" y="209"/>
                      <a:pt x="662" y="206"/>
                    </a:cubicBezTo>
                    <a:cubicBezTo>
                      <a:pt x="700" y="203"/>
                      <a:pt x="738" y="203"/>
                      <a:pt x="777" y="206"/>
                    </a:cubicBezTo>
                    <a:cubicBezTo>
                      <a:pt x="734" y="214"/>
                      <a:pt x="693" y="226"/>
                      <a:pt x="652" y="242"/>
                    </a:cubicBezTo>
                    <a:cubicBezTo>
                      <a:pt x="653" y="237"/>
                      <a:pt x="654" y="231"/>
                      <a:pt x="655" y="226"/>
                    </a:cubicBezTo>
                    <a:close/>
                    <a:moveTo>
                      <a:pt x="622" y="99"/>
                    </a:moveTo>
                    <a:cubicBezTo>
                      <a:pt x="630" y="97"/>
                      <a:pt x="638" y="95"/>
                      <a:pt x="646" y="93"/>
                    </a:cubicBezTo>
                    <a:cubicBezTo>
                      <a:pt x="637" y="101"/>
                      <a:pt x="629" y="111"/>
                      <a:pt x="621" y="121"/>
                    </a:cubicBezTo>
                    <a:cubicBezTo>
                      <a:pt x="606" y="126"/>
                      <a:pt x="591" y="131"/>
                      <a:pt x="576" y="137"/>
                    </a:cubicBezTo>
                    <a:cubicBezTo>
                      <a:pt x="550" y="142"/>
                      <a:pt x="523" y="148"/>
                      <a:pt x="498" y="155"/>
                    </a:cubicBezTo>
                    <a:cubicBezTo>
                      <a:pt x="533" y="132"/>
                      <a:pt x="575" y="114"/>
                      <a:pt x="622" y="99"/>
                    </a:cubicBezTo>
                    <a:close/>
                    <a:moveTo>
                      <a:pt x="342" y="383"/>
                    </a:moveTo>
                    <a:cubicBezTo>
                      <a:pt x="344" y="367"/>
                      <a:pt x="348" y="349"/>
                      <a:pt x="352" y="333"/>
                    </a:cubicBezTo>
                    <a:cubicBezTo>
                      <a:pt x="354" y="328"/>
                      <a:pt x="355" y="324"/>
                      <a:pt x="357" y="319"/>
                    </a:cubicBezTo>
                    <a:cubicBezTo>
                      <a:pt x="361" y="310"/>
                      <a:pt x="365" y="301"/>
                      <a:pt x="370" y="291"/>
                    </a:cubicBezTo>
                    <a:cubicBezTo>
                      <a:pt x="434" y="258"/>
                      <a:pt x="504" y="234"/>
                      <a:pt x="574" y="219"/>
                    </a:cubicBezTo>
                    <a:cubicBezTo>
                      <a:pt x="573" y="223"/>
                      <a:pt x="572" y="228"/>
                      <a:pt x="571" y="234"/>
                    </a:cubicBezTo>
                    <a:cubicBezTo>
                      <a:pt x="569" y="248"/>
                      <a:pt x="568" y="262"/>
                      <a:pt x="569" y="277"/>
                    </a:cubicBezTo>
                    <a:cubicBezTo>
                      <a:pt x="553" y="285"/>
                      <a:pt x="536" y="293"/>
                      <a:pt x="520" y="303"/>
                    </a:cubicBezTo>
                    <a:cubicBezTo>
                      <a:pt x="457" y="338"/>
                      <a:pt x="396" y="383"/>
                      <a:pt x="341" y="435"/>
                    </a:cubicBezTo>
                    <a:cubicBezTo>
                      <a:pt x="340" y="417"/>
                      <a:pt x="340" y="400"/>
                      <a:pt x="342" y="383"/>
                    </a:cubicBezTo>
                    <a:close/>
                    <a:moveTo>
                      <a:pt x="124" y="625"/>
                    </a:moveTo>
                    <a:cubicBezTo>
                      <a:pt x="124" y="625"/>
                      <a:pt x="124" y="625"/>
                      <a:pt x="124" y="625"/>
                    </a:cubicBezTo>
                    <a:cubicBezTo>
                      <a:pt x="125" y="624"/>
                      <a:pt x="125" y="624"/>
                      <a:pt x="125" y="624"/>
                    </a:cubicBezTo>
                    <a:cubicBezTo>
                      <a:pt x="127" y="614"/>
                      <a:pt x="130" y="606"/>
                      <a:pt x="133" y="597"/>
                    </a:cubicBezTo>
                    <a:cubicBezTo>
                      <a:pt x="163" y="510"/>
                      <a:pt x="208" y="432"/>
                      <a:pt x="263" y="365"/>
                    </a:cubicBezTo>
                    <a:cubicBezTo>
                      <a:pt x="260" y="388"/>
                      <a:pt x="259" y="411"/>
                      <a:pt x="260" y="435"/>
                    </a:cubicBezTo>
                    <a:cubicBezTo>
                      <a:pt x="261" y="459"/>
                      <a:pt x="265" y="483"/>
                      <a:pt x="271" y="508"/>
                    </a:cubicBezTo>
                    <a:cubicBezTo>
                      <a:pt x="206" y="582"/>
                      <a:pt x="153" y="668"/>
                      <a:pt x="111" y="763"/>
                    </a:cubicBezTo>
                    <a:cubicBezTo>
                      <a:pt x="107" y="716"/>
                      <a:pt x="111" y="669"/>
                      <a:pt x="124" y="625"/>
                    </a:cubicBezTo>
                    <a:close/>
                    <a:moveTo>
                      <a:pt x="292" y="1361"/>
                    </a:moveTo>
                    <a:cubicBezTo>
                      <a:pt x="208" y="1270"/>
                      <a:pt x="148" y="1159"/>
                      <a:pt x="116" y="1039"/>
                    </a:cubicBezTo>
                    <a:cubicBezTo>
                      <a:pt x="117" y="1031"/>
                      <a:pt x="118" y="1024"/>
                      <a:pt x="120" y="1017"/>
                    </a:cubicBezTo>
                    <a:cubicBezTo>
                      <a:pt x="131" y="1035"/>
                      <a:pt x="144" y="1052"/>
                      <a:pt x="158" y="1071"/>
                    </a:cubicBezTo>
                    <a:cubicBezTo>
                      <a:pt x="201" y="1126"/>
                      <a:pt x="255" y="1180"/>
                      <a:pt x="317" y="1228"/>
                    </a:cubicBezTo>
                    <a:cubicBezTo>
                      <a:pt x="306" y="1273"/>
                      <a:pt x="299" y="1318"/>
                      <a:pt x="292" y="1361"/>
                    </a:cubicBezTo>
                    <a:close/>
                    <a:moveTo>
                      <a:pt x="355" y="1078"/>
                    </a:moveTo>
                    <a:cubicBezTo>
                      <a:pt x="349" y="1099"/>
                      <a:pt x="343" y="1120"/>
                      <a:pt x="338" y="1142"/>
                    </a:cubicBezTo>
                    <a:cubicBezTo>
                      <a:pt x="293" y="1104"/>
                      <a:pt x="254" y="1064"/>
                      <a:pt x="221" y="1022"/>
                    </a:cubicBezTo>
                    <a:cubicBezTo>
                      <a:pt x="191" y="981"/>
                      <a:pt x="166" y="940"/>
                      <a:pt x="148" y="898"/>
                    </a:cubicBezTo>
                    <a:cubicBezTo>
                      <a:pt x="148" y="897"/>
                      <a:pt x="148" y="896"/>
                      <a:pt x="149" y="895"/>
                    </a:cubicBezTo>
                    <a:cubicBezTo>
                      <a:pt x="152" y="885"/>
                      <a:pt x="155" y="875"/>
                      <a:pt x="158" y="864"/>
                    </a:cubicBezTo>
                    <a:cubicBezTo>
                      <a:pt x="193" y="765"/>
                      <a:pt x="242" y="675"/>
                      <a:pt x="301" y="597"/>
                    </a:cubicBezTo>
                    <a:cubicBezTo>
                      <a:pt x="319" y="636"/>
                      <a:pt x="342" y="672"/>
                      <a:pt x="369" y="708"/>
                    </a:cubicBezTo>
                    <a:cubicBezTo>
                      <a:pt x="395" y="743"/>
                      <a:pt x="427" y="776"/>
                      <a:pt x="462" y="806"/>
                    </a:cubicBezTo>
                    <a:cubicBezTo>
                      <a:pt x="427" y="880"/>
                      <a:pt x="395" y="957"/>
                      <a:pt x="369" y="1038"/>
                    </a:cubicBezTo>
                    <a:cubicBezTo>
                      <a:pt x="365" y="1051"/>
                      <a:pt x="360" y="1065"/>
                      <a:pt x="355" y="1078"/>
                    </a:cubicBezTo>
                    <a:close/>
                    <a:moveTo>
                      <a:pt x="599" y="1564"/>
                    </a:moveTo>
                    <a:cubicBezTo>
                      <a:pt x="511" y="1533"/>
                      <a:pt x="432" y="1487"/>
                      <a:pt x="365" y="1430"/>
                    </a:cubicBezTo>
                    <a:cubicBezTo>
                      <a:pt x="371" y="1381"/>
                      <a:pt x="378" y="1330"/>
                      <a:pt x="388" y="1279"/>
                    </a:cubicBezTo>
                    <a:cubicBezTo>
                      <a:pt x="466" y="1329"/>
                      <a:pt x="553" y="1371"/>
                      <a:pt x="648" y="1404"/>
                    </a:cubicBezTo>
                    <a:cubicBezTo>
                      <a:pt x="599" y="1564"/>
                      <a:pt x="599" y="1564"/>
                      <a:pt x="599" y="1564"/>
                    </a:cubicBezTo>
                    <a:cubicBezTo>
                      <a:pt x="599" y="1564"/>
                      <a:pt x="599" y="1564"/>
                      <a:pt x="599" y="1564"/>
                    </a:cubicBezTo>
                    <a:close/>
                    <a:moveTo>
                      <a:pt x="408" y="1195"/>
                    </a:moveTo>
                    <a:cubicBezTo>
                      <a:pt x="415" y="1164"/>
                      <a:pt x="423" y="1133"/>
                      <a:pt x="433" y="1101"/>
                    </a:cubicBezTo>
                    <a:cubicBezTo>
                      <a:pt x="437" y="1089"/>
                      <a:pt x="441" y="1076"/>
                      <a:pt x="445" y="1063"/>
                    </a:cubicBezTo>
                    <a:cubicBezTo>
                      <a:pt x="469" y="991"/>
                      <a:pt x="497" y="922"/>
                      <a:pt x="526" y="858"/>
                    </a:cubicBezTo>
                    <a:cubicBezTo>
                      <a:pt x="599" y="910"/>
                      <a:pt x="683" y="954"/>
                      <a:pt x="776" y="986"/>
                    </a:cubicBezTo>
                    <a:cubicBezTo>
                      <a:pt x="671" y="1327"/>
                      <a:pt x="671" y="1327"/>
                      <a:pt x="671" y="1327"/>
                    </a:cubicBezTo>
                    <a:cubicBezTo>
                      <a:pt x="572" y="1293"/>
                      <a:pt x="483" y="1247"/>
                      <a:pt x="408" y="1195"/>
                    </a:cubicBezTo>
                    <a:close/>
                    <a:moveTo>
                      <a:pt x="947" y="1605"/>
                    </a:moveTo>
                    <a:cubicBezTo>
                      <a:pt x="858" y="1615"/>
                      <a:pt x="767" y="1610"/>
                      <a:pt x="676" y="1588"/>
                    </a:cubicBezTo>
                    <a:cubicBezTo>
                      <a:pt x="726" y="1427"/>
                      <a:pt x="726" y="1427"/>
                      <a:pt x="726" y="1427"/>
                    </a:cubicBezTo>
                    <a:cubicBezTo>
                      <a:pt x="823" y="1453"/>
                      <a:pt x="919" y="1466"/>
                      <a:pt x="1012" y="1467"/>
                    </a:cubicBezTo>
                    <a:cubicBezTo>
                      <a:pt x="992" y="1515"/>
                      <a:pt x="970" y="1561"/>
                      <a:pt x="947" y="1605"/>
                    </a:cubicBezTo>
                    <a:close/>
                    <a:moveTo>
                      <a:pt x="748" y="1350"/>
                    </a:moveTo>
                    <a:cubicBezTo>
                      <a:pt x="853" y="1010"/>
                      <a:pt x="853" y="1010"/>
                      <a:pt x="853" y="1010"/>
                    </a:cubicBezTo>
                    <a:cubicBezTo>
                      <a:pt x="949" y="1034"/>
                      <a:pt x="1043" y="1044"/>
                      <a:pt x="1133" y="1040"/>
                    </a:cubicBezTo>
                    <a:cubicBezTo>
                      <a:pt x="1119" y="1123"/>
                      <a:pt x="1100" y="1208"/>
                      <a:pt x="1074" y="1293"/>
                    </a:cubicBezTo>
                    <a:cubicBezTo>
                      <a:pt x="1070" y="1306"/>
                      <a:pt x="1066" y="1320"/>
                      <a:pt x="1062" y="1332"/>
                    </a:cubicBezTo>
                    <a:cubicBezTo>
                      <a:pt x="1056" y="1350"/>
                      <a:pt x="1050" y="1368"/>
                      <a:pt x="1043" y="1387"/>
                    </a:cubicBezTo>
                    <a:cubicBezTo>
                      <a:pt x="950" y="1389"/>
                      <a:pt x="849" y="1376"/>
                      <a:pt x="748" y="1350"/>
                    </a:cubicBezTo>
                    <a:close/>
                    <a:moveTo>
                      <a:pt x="1373" y="1415"/>
                    </a:moveTo>
                    <a:cubicBezTo>
                      <a:pt x="1279" y="1498"/>
                      <a:pt x="1166" y="1557"/>
                      <a:pt x="1046" y="1587"/>
                    </a:cubicBezTo>
                    <a:cubicBezTo>
                      <a:pt x="1065" y="1547"/>
                      <a:pt x="1084" y="1506"/>
                      <a:pt x="1100" y="1464"/>
                    </a:cubicBezTo>
                    <a:cubicBezTo>
                      <a:pt x="1167" y="1459"/>
                      <a:pt x="1231" y="1448"/>
                      <a:pt x="1291" y="1429"/>
                    </a:cubicBezTo>
                    <a:cubicBezTo>
                      <a:pt x="1323" y="1420"/>
                      <a:pt x="1353" y="1409"/>
                      <a:pt x="1381" y="1396"/>
                    </a:cubicBezTo>
                    <a:cubicBezTo>
                      <a:pt x="1378" y="1403"/>
                      <a:pt x="1376" y="1409"/>
                      <a:pt x="1373" y="1415"/>
                    </a:cubicBezTo>
                    <a:close/>
                    <a:moveTo>
                      <a:pt x="1426" y="1280"/>
                    </a:moveTo>
                    <a:cubicBezTo>
                      <a:pt x="1425" y="1280"/>
                      <a:pt x="1425" y="1281"/>
                      <a:pt x="1425" y="1282"/>
                    </a:cubicBezTo>
                    <a:cubicBezTo>
                      <a:pt x="1379" y="1311"/>
                      <a:pt x="1327" y="1335"/>
                      <a:pt x="1268" y="1352"/>
                    </a:cubicBezTo>
                    <a:cubicBezTo>
                      <a:pt x="1225" y="1365"/>
                      <a:pt x="1179" y="1374"/>
                      <a:pt x="1131" y="1381"/>
                    </a:cubicBezTo>
                    <a:cubicBezTo>
                      <a:pt x="1134" y="1372"/>
                      <a:pt x="1136" y="1365"/>
                      <a:pt x="1139" y="1357"/>
                    </a:cubicBezTo>
                    <a:cubicBezTo>
                      <a:pt x="1143" y="1344"/>
                      <a:pt x="1147" y="1331"/>
                      <a:pt x="1151" y="1317"/>
                    </a:cubicBezTo>
                    <a:cubicBezTo>
                      <a:pt x="1181" y="1221"/>
                      <a:pt x="1201" y="1126"/>
                      <a:pt x="1215" y="1033"/>
                    </a:cubicBezTo>
                    <a:cubicBezTo>
                      <a:pt x="1252" y="1028"/>
                      <a:pt x="1288" y="1020"/>
                      <a:pt x="1323" y="1010"/>
                    </a:cubicBezTo>
                    <a:cubicBezTo>
                      <a:pt x="1374" y="994"/>
                      <a:pt x="1422" y="974"/>
                      <a:pt x="1465" y="948"/>
                    </a:cubicBezTo>
                    <a:cubicBezTo>
                      <a:pt x="1472" y="1055"/>
                      <a:pt x="1460" y="1168"/>
                      <a:pt x="1426" y="1280"/>
                    </a:cubicBezTo>
                    <a:close/>
                    <a:moveTo>
                      <a:pt x="1463" y="613"/>
                    </a:moveTo>
                    <a:cubicBezTo>
                      <a:pt x="1451" y="586"/>
                      <a:pt x="1437" y="560"/>
                      <a:pt x="1421" y="533"/>
                    </a:cubicBezTo>
                    <a:cubicBezTo>
                      <a:pt x="1429" y="522"/>
                      <a:pt x="1437" y="510"/>
                      <a:pt x="1443" y="497"/>
                    </a:cubicBezTo>
                    <a:cubicBezTo>
                      <a:pt x="1446" y="492"/>
                      <a:pt x="1448" y="487"/>
                      <a:pt x="1449" y="482"/>
                    </a:cubicBezTo>
                    <a:cubicBezTo>
                      <a:pt x="1500" y="533"/>
                      <a:pt x="1544" y="591"/>
                      <a:pt x="1579" y="655"/>
                    </a:cubicBezTo>
                    <a:cubicBezTo>
                      <a:pt x="1577" y="670"/>
                      <a:pt x="1574" y="685"/>
                      <a:pt x="1569" y="700"/>
                    </a:cubicBezTo>
                    <a:cubicBezTo>
                      <a:pt x="1567" y="705"/>
                      <a:pt x="1566" y="709"/>
                      <a:pt x="1564" y="714"/>
                    </a:cubicBezTo>
                    <a:cubicBezTo>
                      <a:pt x="1560" y="725"/>
                      <a:pt x="1555" y="736"/>
                      <a:pt x="1549" y="748"/>
                    </a:cubicBezTo>
                    <a:cubicBezTo>
                      <a:pt x="1542" y="763"/>
                      <a:pt x="1533" y="776"/>
                      <a:pt x="1522" y="789"/>
                    </a:cubicBezTo>
                    <a:cubicBezTo>
                      <a:pt x="1509" y="728"/>
                      <a:pt x="1489" y="669"/>
                      <a:pt x="1463" y="613"/>
                    </a:cubicBezTo>
                    <a:close/>
                    <a:moveTo>
                      <a:pt x="1596" y="1068"/>
                    </a:moveTo>
                    <a:cubicBezTo>
                      <a:pt x="1593" y="1077"/>
                      <a:pt x="1590" y="1086"/>
                      <a:pt x="1587" y="1095"/>
                    </a:cubicBezTo>
                    <a:cubicBezTo>
                      <a:pt x="1590" y="1086"/>
                      <a:pt x="1593" y="1078"/>
                      <a:pt x="1595" y="1069"/>
                    </a:cubicBezTo>
                    <a:cubicBezTo>
                      <a:pt x="1595" y="1069"/>
                      <a:pt x="1595" y="1069"/>
                      <a:pt x="1595" y="1069"/>
                    </a:cubicBezTo>
                    <a:cubicBezTo>
                      <a:pt x="1594" y="1075"/>
                      <a:pt x="1592" y="1080"/>
                      <a:pt x="1590" y="1086"/>
                    </a:cubicBezTo>
                    <a:cubicBezTo>
                      <a:pt x="1577" y="1123"/>
                      <a:pt x="1556" y="1157"/>
                      <a:pt x="1531" y="1188"/>
                    </a:cubicBezTo>
                    <a:cubicBezTo>
                      <a:pt x="1549" y="1088"/>
                      <a:pt x="1552" y="987"/>
                      <a:pt x="1541" y="890"/>
                    </a:cubicBezTo>
                    <a:cubicBezTo>
                      <a:pt x="1558" y="874"/>
                      <a:pt x="1575" y="855"/>
                      <a:pt x="1589" y="836"/>
                    </a:cubicBezTo>
                    <a:cubicBezTo>
                      <a:pt x="1603" y="818"/>
                      <a:pt x="1616" y="797"/>
                      <a:pt x="1626" y="776"/>
                    </a:cubicBezTo>
                    <a:cubicBezTo>
                      <a:pt x="1635" y="872"/>
                      <a:pt x="1626" y="970"/>
                      <a:pt x="1596" y="1068"/>
                    </a:cubicBezTo>
                    <a:close/>
                  </a:path>
                </a:pathLst>
              </a:cu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grpSp>
      </p:grpSp>
      <p:grpSp>
        <p:nvGrpSpPr>
          <p:cNvPr id="28" name="Group 3"/>
          <p:cNvGrpSpPr/>
          <p:nvPr/>
        </p:nvGrpSpPr>
        <p:grpSpPr>
          <a:xfrm>
            <a:off x="2077076" y="2382141"/>
            <a:ext cx="1428596" cy="1243296"/>
            <a:chOff x="934984" y="3634835"/>
            <a:chExt cx="1428596" cy="1243296"/>
          </a:xfrm>
        </p:grpSpPr>
        <p:sp>
          <p:nvSpPr>
            <p:cNvPr id="315" name="Rectangle 314"/>
            <p:cNvSpPr/>
            <p:nvPr/>
          </p:nvSpPr>
          <p:spPr>
            <a:xfrm>
              <a:off x="934984" y="4508799"/>
              <a:ext cx="1428596" cy="369332"/>
            </a:xfrm>
            <a:prstGeom prst="rect">
              <a:avLst/>
            </a:prstGeom>
          </p:spPr>
          <p:txBody>
            <a:bodyPr wrap="none" anchor="ctr">
              <a:spAutoFit/>
            </a:bodyPr>
            <a:lstStyle/>
            <a:p>
              <a:pPr algn="ctr"/>
              <a:r>
                <a:rPr lang="en-US" b="1" dirty="0" smtClean="0">
                  <a:solidFill>
                    <a:srgbClr val="5F5F5F"/>
                  </a:solidFill>
                </a:rPr>
                <a:t>Any Device</a:t>
              </a:r>
              <a:endParaRPr lang="en-US" sz="3600" b="1" dirty="0" smtClean="0">
                <a:solidFill>
                  <a:srgbClr val="5F5F5F"/>
                </a:solidFill>
              </a:endParaRPr>
            </a:p>
          </p:txBody>
        </p:sp>
        <p:grpSp>
          <p:nvGrpSpPr>
            <p:cNvPr id="29" name="Group 393"/>
            <p:cNvGrpSpPr/>
            <p:nvPr/>
          </p:nvGrpSpPr>
          <p:grpSpPr>
            <a:xfrm>
              <a:off x="1209329" y="3634835"/>
              <a:ext cx="841802" cy="840582"/>
              <a:chOff x="10250664" y="-1884105"/>
              <a:chExt cx="1095375" cy="1093788"/>
            </a:xfrm>
          </p:grpSpPr>
          <p:sp>
            <p:nvSpPr>
              <p:cNvPr id="395" name="Oval 14"/>
              <p:cNvSpPr>
                <a:spLocks noChangeArrowheads="1"/>
              </p:cNvSpPr>
              <p:nvPr/>
            </p:nvSpPr>
            <p:spPr bwMode="auto">
              <a:xfrm>
                <a:off x="10250664" y="-1884105"/>
                <a:ext cx="1095375" cy="1093788"/>
              </a:xfrm>
              <a:prstGeom prst="ellipse">
                <a:avLst/>
              </a:prstGeom>
              <a:solidFill>
                <a:schemeClr val="accent6">
                  <a:lumMod val="75000"/>
                </a:schemeClr>
              </a:solidFill>
              <a:ln w="25400"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396" name="Oval 8"/>
              <p:cNvSpPr>
                <a:spLocks noChangeArrowheads="1"/>
              </p:cNvSpPr>
              <p:nvPr/>
            </p:nvSpPr>
            <p:spPr bwMode="auto">
              <a:xfrm>
                <a:off x="10301981" y="-1833581"/>
                <a:ext cx="992741" cy="992741"/>
              </a:xfrm>
              <a:prstGeom prst="ellipse">
                <a:avLst/>
              </a:prstGeom>
              <a:gradFill rotWithShape="0">
                <a:gsLst>
                  <a:gs pos="82000">
                    <a:srgbClr val="0096D6">
                      <a:alpha val="0"/>
                    </a:srgbClr>
                  </a:gs>
                  <a:gs pos="98750">
                    <a:srgbClr val="000000">
                      <a:alpha val="27000"/>
                    </a:srgbClr>
                  </a:gs>
                  <a:gs pos="0">
                    <a:schemeClr val="bg1">
                      <a:alpha val="46000"/>
                    </a:schemeClr>
                  </a:gs>
                  <a:gs pos="33000">
                    <a:schemeClr val="tx1">
                      <a:alpha val="0"/>
                    </a:schemeClr>
                  </a:gs>
                </a:gsLst>
                <a:lin ang="5400000" scaled="1"/>
              </a:gradFill>
              <a:ln w="9525">
                <a:noFill/>
                <a:miter lim="800000"/>
                <a:headEnd/>
                <a:tailEnd/>
              </a:ln>
            </p:spPr>
            <p:txBody>
              <a:bodyPr wrap="none" lIns="82124" tIns="41061" rIns="82124" bIns="41061" anchor="ctr"/>
              <a:lstStyle/>
              <a:p>
                <a:endParaRPr lang="en-US" sz="2800" kern="0">
                  <a:solidFill>
                    <a:srgbClr val="FFFFFF"/>
                  </a:solidFill>
                </a:endParaRPr>
              </a:p>
            </p:txBody>
          </p:sp>
          <p:grpSp>
            <p:nvGrpSpPr>
              <p:cNvPr id="30" name="Group 396"/>
              <p:cNvGrpSpPr/>
              <p:nvPr/>
            </p:nvGrpSpPr>
            <p:grpSpPr>
              <a:xfrm>
                <a:off x="10603882" y="-1668205"/>
                <a:ext cx="388938" cy="671513"/>
                <a:chOff x="7062788" y="-3581400"/>
                <a:chExt cx="388938" cy="671513"/>
              </a:xfrm>
              <a:solidFill>
                <a:schemeClr val="bg1"/>
              </a:solidFill>
              <a:effectLst>
                <a:outerShdw blurRad="63500" sx="102000" sy="102000" algn="ctr" rotWithShape="0">
                  <a:prstClr val="black">
                    <a:alpha val="40000"/>
                  </a:prstClr>
                </a:outerShdw>
              </a:effectLst>
            </p:grpSpPr>
            <p:sp>
              <p:nvSpPr>
                <p:cNvPr id="398" name="Freeform 17"/>
                <p:cNvSpPr>
                  <a:spLocks noEditPoints="1"/>
                </p:cNvSpPr>
                <p:nvPr/>
              </p:nvSpPr>
              <p:spPr bwMode="auto">
                <a:xfrm>
                  <a:off x="7062788" y="-3581400"/>
                  <a:ext cx="388938" cy="671513"/>
                </a:xfrm>
                <a:custGeom>
                  <a:avLst/>
                  <a:gdLst>
                    <a:gd name="T0" fmla="*/ 92 w 104"/>
                    <a:gd name="T1" fmla="*/ 0 h 179"/>
                    <a:gd name="T2" fmla="*/ 13 w 104"/>
                    <a:gd name="T3" fmla="*/ 0 h 179"/>
                    <a:gd name="T4" fmla="*/ 0 w 104"/>
                    <a:gd name="T5" fmla="*/ 13 h 179"/>
                    <a:gd name="T6" fmla="*/ 0 w 104"/>
                    <a:gd name="T7" fmla="*/ 167 h 179"/>
                    <a:gd name="T8" fmla="*/ 13 w 104"/>
                    <a:gd name="T9" fmla="*/ 179 h 179"/>
                    <a:gd name="T10" fmla="*/ 92 w 104"/>
                    <a:gd name="T11" fmla="*/ 179 h 179"/>
                    <a:gd name="T12" fmla="*/ 104 w 104"/>
                    <a:gd name="T13" fmla="*/ 167 h 179"/>
                    <a:gd name="T14" fmla="*/ 104 w 104"/>
                    <a:gd name="T15" fmla="*/ 13 h 179"/>
                    <a:gd name="T16" fmla="*/ 92 w 104"/>
                    <a:gd name="T17" fmla="*/ 0 h 179"/>
                    <a:gd name="T18" fmla="*/ 52 w 104"/>
                    <a:gd name="T19" fmla="*/ 167 h 179"/>
                    <a:gd name="T20" fmla="*/ 40 w 104"/>
                    <a:gd name="T21" fmla="*/ 156 h 179"/>
                    <a:gd name="T22" fmla="*/ 52 w 104"/>
                    <a:gd name="T23" fmla="*/ 144 h 179"/>
                    <a:gd name="T24" fmla="*/ 63 w 104"/>
                    <a:gd name="T25" fmla="*/ 156 h 179"/>
                    <a:gd name="T26" fmla="*/ 52 w 104"/>
                    <a:gd name="T27" fmla="*/ 167 h 179"/>
                    <a:gd name="T28" fmla="*/ 94 w 104"/>
                    <a:gd name="T29" fmla="*/ 122 h 179"/>
                    <a:gd name="T30" fmla="*/ 85 w 104"/>
                    <a:gd name="T31" fmla="*/ 132 h 179"/>
                    <a:gd name="T32" fmla="*/ 20 w 104"/>
                    <a:gd name="T33" fmla="*/ 132 h 179"/>
                    <a:gd name="T34" fmla="*/ 9 w 104"/>
                    <a:gd name="T35" fmla="*/ 122 h 179"/>
                    <a:gd name="T36" fmla="*/ 9 w 104"/>
                    <a:gd name="T37" fmla="*/ 20 h 179"/>
                    <a:gd name="T38" fmla="*/ 20 w 104"/>
                    <a:gd name="T39" fmla="*/ 10 h 179"/>
                    <a:gd name="T40" fmla="*/ 85 w 104"/>
                    <a:gd name="T41" fmla="*/ 10 h 179"/>
                    <a:gd name="T42" fmla="*/ 94 w 104"/>
                    <a:gd name="T43" fmla="*/ 20 h 179"/>
                    <a:gd name="T44" fmla="*/ 94 w 104"/>
                    <a:gd name="T45" fmla="*/ 12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79">
                      <a:moveTo>
                        <a:pt x="92" y="0"/>
                      </a:moveTo>
                      <a:cubicBezTo>
                        <a:pt x="13" y="0"/>
                        <a:pt x="13" y="0"/>
                        <a:pt x="13" y="0"/>
                      </a:cubicBezTo>
                      <a:cubicBezTo>
                        <a:pt x="6" y="0"/>
                        <a:pt x="0" y="6"/>
                        <a:pt x="0" y="13"/>
                      </a:cubicBezTo>
                      <a:cubicBezTo>
                        <a:pt x="0" y="134"/>
                        <a:pt x="0" y="162"/>
                        <a:pt x="0" y="167"/>
                      </a:cubicBezTo>
                      <a:cubicBezTo>
                        <a:pt x="0" y="175"/>
                        <a:pt x="6" y="179"/>
                        <a:pt x="13" y="179"/>
                      </a:cubicBezTo>
                      <a:cubicBezTo>
                        <a:pt x="92" y="179"/>
                        <a:pt x="92" y="179"/>
                        <a:pt x="92" y="179"/>
                      </a:cubicBezTo>
                      <a:cubicBezTo>
                        <a:pt x="99" y="179"/>
                        <a:pt x="104" y="175"/>
                        <a:pt x="104" y="167"/>
                      </a:cubicBezTo>
                      <a:cubicBezTo>
                        <a:pt x="104" y="47"/>
                        <a:pt x="104" y="19"/>
                        <a:pt x="104" y="13"/>
                      </a:cubicBezTo>
                      <a:cubicBezTo>
                        <a:pt x="104" y="6"/>
                        <a:pt x="99" y="0"/>
                        <a:pt x="92" y="0"/>
                      </a:cubicBezTo>
                      <a:close/>
                      <a:moveTo>
                        <a:pt x="52" y="167"/>
                      </a:moveTo>
                      <a:cubicBezTo>
                        <a:pt x="45" y="167"/>
                        <a:pt x="40" y="162"/>
                        <a:pt x="40" y="156"/>
                      </a:cubicBezTo>
                      <a:cubicBezTo>
                        <a:pt x="40" y="149"/>
                        <a:pt x="45" y="144"/>
                        <a:pt x="52" y="144"/>
                      </a:cubicBezTo>
                      <a:cubicBezTo>
                        <a:pt x="58" y="144"/>
                        <a:pt x="63" y="149"/>
                        <a:pt x="63" y="156"/>
                      </a:cubicBezTo>
                      <a:cubicBezTo>
                        <a:pt x="63" y="162"/>
                        <a:pt x="58" y="167"/>
                        <a:pt x="52" y="167"/>
                      </a:cubicBezTo>
                      <a:close/>
                      <a:moveTo>
                        <a:pt x="94" y="122"/>
                      </a:moveTo>
                      <a:cubicBezTo>
                        <a:pt x="94" y="128"/>
                        <a:pt x="89" y="132"/>
                        <a:pt x="85" y="132"/>
                      </a:cubicBezTo>
                      <a:cubicBezTo>
                        <a:pt x="20" y="132"/>
                        <a:pt x="20" y="132"/>
                        <a:pt x="20" y="132"/>
                      </a:cubicBezTo>
                      <a:cubicBezTo>
                        <a:pt x="14" y="132"/>
                        <a:pt x="9" y="128"/>
                        <a:pt x="9" y="122"/>
                      </a:cubicBezTo>
                      <a:cubicBezTo>
                        <a:pt x="9" y="49"/>
                        <a:pt x="9" y="27"/>
                        <a:pt x="9" y="20"/>
                      </a:cubicBezTo>
                      <a:cubicBezTo>
                        <a:pt x="9" y="14"/>
                        <a:pt x="14" y="10"/>
                        <a:pt x="20" y="10"/>
                      </a:cubicBezTo>
                      <a:cubicBezTo>
                        <a:pt x="85" y="10"/>
                        <a:pt x="85" y="10"/>
                        <a:pt x="85" y="10"/>
                      </a:cubicBezTo>
                      <a:cubicBezTo>
                        <a:pt x="89" y="10"/>
                        <a:pt x="94" y="14"/>
                        <a:pt x="94" y="20"/>
                      </a:cubicBezTo>
                      <a:lnTo>
                        <a:pt x="94"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399" name="Freeform 18"/>
                <p:cNvSpPr>
                  <a:spLocks/>
                </p:cNvSpPr>
                <p:nvPr/>
              </p:nvSpPr>
              <p:spPr bwMode="auto">
                <a:xfrm>
                  <a:off x="7145338" y="-3484563"/>
                  <a:ext cx="55563" cy="57150"/>
                </a:xfrm>
                <a:custGeom>
                  <a:avLst/>
                  <a:gdLst>
                    <a:gd name="T0" fmla="*/ 12 w 15"/>
                    <a:gd name="T1" fmla="*/ 0 h 15"/>
                    <a:gd name="T2" fmla="*/ 2 w 15"/>
                    <a:gd name="T3" fmla="*/ 0 h 15"/>
                    <a:gd name="T4" fmla="*/ 0 w 15"/>
                    <a:gd name="T5" fmla="*/ 3 h 15"/>
                    <a:gd name="T6" fmla="*/ 0 w 15"/>
                    <a:gd name="T7" fmla="*/ 13 h 15"/>
                    <a:gd name="T8" fmla="*/ 2 w 15"/>
                    <a:gd name="T9" fmla="*/ 15 h 15"/>
                    <a:gd name="T10" fmla="*/ 12 w 15"/>
                    <a:gd name="T11" fmla="*/ 15 h 15"/>
                    <a:gd name="T12" fmla="*/ 15 w 15"/>
                    <a:gd name="T13" fmla="*/ 13 h 15"/>
                    <a:gd name="T14" fmla="*/ 15 w 15"/>
                    <a:gd name="T15" fmla="*/ 3 h 15"/>
                    <a:gd name="T16" fmla="*/ 12 w 15"/>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0"/>
                      </a:moveTo>
                      <a:cubicBezTo>
                        <a:pt x="2" y="0"/>
                        <a:pt x="2" y="0"/>
                        <a:pt x="2" y="0"/>
                      </a:cubicBezTo>
                      <a:cubicBezTo>
                        <a:pt x="1" y="0"/>
                        <a:pt x="0" y="1"/>
                        <a:pt x="0" y="3"/>
                      </a:cubicBezTo>
                      <a:cubicBezTo>
                        <a:pt x="0" y="13"/>
                        <a:pt x="0" y="13"/>
                        <a:pt x="0" y="13"/>
                      </a:cubicBezTo>
                      <a:cubicBezTo>
                        <a:pt x="0" y="14"/>
                        <a:pt x="1" y="15"/>
                        <a:pt x="2" y="15"/>
                      </a:cubicBezTo>
                      <a:cubicBezTo>
                        <a:pt x="12" y="15"/>
                        <a:pt x="12" y="15"/>
                        <a:pt x="12" y="15"/>
                      </a:cubicBezTo>
                      <a:cubicBezTo>
                        <a:pt x="14" y="15"/>
                        <a:pt x="15" y="14"/>
                        <a:pt x="15" y="13"/>
                      </a:cubicBezTo>
                      <a:cubicBezTo>
                        <a:pt x="15" y="3"/>
                        <a:pt x="15" y="3"/>
                        <a:pt x="15" y="3"/>
                      </a:cubicBezTo>
                      <a:cubicBezTo>
                        <a:pt x="15" y="1"/>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0" name="Freeform 19"/>
                <p:cNvSpPr>
                  <a:spLocks/>
                </p:cNvSpPr>
                <p:nvPr/>
              </p:nvSpPr>
              <p:spPr bwMode="auto">
                <a:xfrm>
                  <a:off x="7231063" y="-3484563"/>
                  <a:ext cx="52388" cy="57150"/>
                </a:xfrm>
                <a:custGeom>
                  <a:avLst/>
                  <a:gdLst>
                    <a:gd name="T0" fmla="*/ 12 w 14"/>
                    <a:gd name="T1" fmla="*/ 0 h 15"/>
                    <a:gd name="T2" fmla="*/ 2 w 14"/>
                    <a:gd name="T3" fmla="*/ 0 h 15"/>
                    <a:gd name="T4" fmla="*/ 0 w 14"/>
                    <a:gd name="T5" fmla="*/ 3 h 15"/>
                    <a:gd name="T6" fmla="*/ 0 w 14"/>
                    <a:gd name="T7" fmla="*/ 13 h 15"/>
                    <a:gd name="T8" fmla="*/ 2 w 14"/>
                    <a:gd name="T9" fmla="*/ 15 h 15"/>
                    <a:gd name="T10" fmla="*/ 12 w 14"/>
                    <a:gd name="T11" fmla="*/ 15 h 15"/>
                    <a:gd name="T12" fmla="*/ 14 w 14"/>
                    <a:gd name="T13" fmla="*/ 13 h 15"/>
                    <a:gd name="T14" fmla="*/ 14 w 14"/>
                    <a:gd name="T15" fmla="*/ 3 h 15"/>
                    <a:gd name="T16" fmla="*/ 12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0"/>
                      </a:moveTo>
                      <a:cubicBezTo>
                        <a:pt x="2" y="0"/>
                        <a:pt x="2" y="0"/>
                        <a:pt x="2" y="0"/>
                      </a:cubicBezTo>
                      <a:cubicBezTo>
                        <a:pt x="1" y="0"/>
                        <a:pt x="0" y="1"/>
                        <a:pt x="0" y="3"/>
                      </a:cubicBezTo>
                      <a:cubicBezTo>
                        <a:pt x="0" y="13"/>
                        <a:pt x="0" y="13"/>
                        <a:pt x="0" y="13"/>
                      </a:cubicBezTo>
                      <a:cubicBezTo>
                        <a:pt x="0" y="14"/>
                        <a:pt x="1" y="15"/>
                        <a:pt x="2" y="15"/>
                      </a:cubicBezTo>
                      <a:cubicBezTo>
                        <a:pt x="12" y="15"/>
                        <a:pt x="12" y="15"/>
                        <a:pt x="12" y="15"/>
                      </a:cubicBezTo>
                      <a:cubicBezTo>
                        <a:pt x="13" y="15"/>
                        <a:pt x="14" y="14"/>
                        <a:pt x="14" y="13"/>
                      </a:cubicBezTo>
                      <a:cubicBezTo>
                        <a:pt x="14" y="3"/>
                        <a:pt x="14" y="3"/>
                        <a:pt x="14" y="3"/>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1" name="Freeform 20"/>
                <p:cNvSpPr>
                  <a:spLocks/>
                </p:cNvSpPr>
                <p:nvPr/>
              </p:nvSpPr>
              <p:spPr bwMode="auto">
                <a:xfrm>
                  <a:off x="7313613" y="-3484563"/>
                  <a:ext cx="52388" cy="57150"/>
                </a:xfrm>
                <a:custGeom>
                  <a:avLst/>
                  <a:gdLst>
                    <a:gd name="T0" fmla="*/ 12 w 14"/>
                    <a:gd name="T1" fmla="*/ 0 h 15"/>
                    <a:gd name="T2" fmla="*/ 2 w 14"/>
                    <a:gd name="T3" fmla="*/ 0 h 15"/>
                    <a:gd name="T4" fmla="*/ 0 w 14"/>
                    <a:gd name="T5" fmla="*/ 3 h 15"/>
                    <a:gd name="T6" fmla="*/ 0 w 14"/>
                    <a:gd name="T7" fmla="*/ 13 h 15"/>
                    <a:gd name="T8" fmla="*/ 2 w 14"/>
                    <a:gd name="T9" fmla="*/ 15 h 15"/>
                    <a:gd name="T10" fmla="*/ 12 w 14"/>
                    <a:gd name="T11" fmla="*/ 15 h 15"/>
                    <a:gd name="T12" fmla="*/ 14 w 14"/>
                    <a:gd name="T13" fmla="*/ 13 h 15"/>
                    <a:gd name="T14" fmla="*/ 14 w 14"/>
                    <a:gd name="T15" fmla="*/ 3 h 15"/>
                    <a:gd name="T16" fmla="*/ 12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0"/>
                      </a:moveTo>
                      <a:cubicBezTo>
                        <a:pt x="2" y="0"/>
                        <a:pt x="2" y="0"/>
                        <a:pt x="2" y="0"/>
                      </a:cubicBezTo>
                      <a:cubicBezTo>
                        <a:pt x="1" y="0"/>
                        <a:pt x="0" y="1"/>
                        <a:pt x="0" y="3"/>
                      </a:cubicBezTo>
                      <a:cubicBezTo>
                        <a:pt x="0" y="13"/>
                        <a:pt x="0" y="13"/>
                        <a:pt x="0" y="13"/>
                      </a:cubicBezTo>
                      <a:cubicBezTo>
                        <a:pt x="0" y="14"/>
                        <a:pt x="1" y="15"/>
                        <a:pt x="2" y="15"/>
                      </a:cubicBezTo>
                      <a:cubicBezTo>
                        <a:pt x="12" y="15"/>
                        <a:pt x="12" y="15"/>
                        <a:pt x="12" y="15"/>
                      </a:cubicBezTo>
                      <a:cubicBezTo>
                        <a:pt x="13" y="15"/>
                        <a:pt x="14" y="14"/>
                        <a:pt x="14" y="13"/>
                      </a:cubicBezTo>
                      <a:cubicBezTo>
                        <a:pt x="14" y="3"/>
                        <a:pt x="14" y="3"/>
                        <a:pt x="14" y="3"/>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2" name="Freeform 21"/>
                <p:cNvSpPr>
                  <a:spLocks/>
                </p:cNvSpPr>
                <p:nvPr/>
              </p:nvSpPr>
              <p:spPr bwMode="auto">
                <a:xfrm>
                  <a:off x="7145338" y="-3390900"/>
                  <a:ext cx="55563" cy="57150"/>
                </a:xfrm>
                <a:custGeom>
                  <a:avLst/>
                  <a:gdLst>
                    <a:gd name="T0" fmla="*/ 12 w 15"/>
                    <a:gd name="T1" fmla="*/ 0 h 15"/>
                    <a:gd name="T2" fmla="*/ 2 w 15"/>
                    <a:gd name="T3" fmla="*/ 0 h 15"/>
                    <a:gd name="T4" fmla="*/ 0 w 15"/>
                    <a:gd name="T5" fmla="*/ 3 h 15"/>
                    <a:gd name="T6" fmla="*/ 0 w 15"/>
                    <a:gd name="T7" fmla="*/ 13 h 15"/>
                    <a:gd name="T8" fmla="*/ 2 w 15"/>
                    <a:gd name="T9" fmla="*/ 15 h 15"/>
                    <a:gd name="T10" fmla="*/ 12 w 15"/>
                    <a:gd name="T11" fmla="*/ 15 h 15"/>
                    <a:gd name="T12" fmla="*/ 15 w 15"/>
                    <a:gd name="T13" fmla="*/ 13 h 15"/>
                    <a:gd name="T14" fmla="*/ 15 w 15"/>
                    <a:gd name="T15" fmla="*/ 3 h 15"/>
                    <a:gd name="T16" fmla="*/ 12 w 15"/>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0"/>
                      </a:moveTo>
                      <a:cubicBezTo>
                        <a:pt x="2" y="0"/>
                        <a:pt x="2" y="0"/>
                        <a:pt x="2" y="0"/>
                      </a:cubicBezTo>
                      <a:cubicBezTo>
                        <a:pt x="1" y="0"/>
                        <a:pt x="0" y="2"/>
                        <a:pt x="0" y="3"/>
                      </a:cubicBezTo>
                      <a:cubicBezTo>
                        <a:pt x="0" y="13"/>
                        <a:pt x="0" y="13"/>
                        <a:pt x="0" y="13"/>
                      </a:cubicBezTo>
                      <a:cubicBezTo>
                        <a:pt x="0" y="14"/>
                        <a:pt x="1" y="15"/>
                        <a:pt x="2" y="15"/>
                      </a:cubicBezTo>
                      <a:cubicBezTo>
                        <a:pt x="12" y="15"/>
                        <a:pt x="12" y="15"/>
                        <a:pt x="12" y="15"/>
                      </a:cubicBezTo>
                      <a:cubicBezTo>
                        <a:pt x="14" y="15"/>
                        <a:pt x="15" y="14"/>
                        <a:pt x="15" y="13"/>
                      </a:cubicBezTo>
                      <a:cubicBezTo>
                        <a:pt x="15" y="3"/>
                        <a:pt x="15" y="3"/>
                        <a:pt x="15" y="3"/>
                      </a:cubicBezTo>
                      <a:cubicBezTo>
                        <a:pt x="15"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3" name="Freeform 22"/>
                <p:cNvSpPr>
                  <a:spLocks/>
                </p:cNvSpPr>
                <p:nvPr/>
              </p:nvSpPr>
              <p:spPr bwMode="auto">
                <a:xfrm>
                  <a:off x="7231063" y="-3390900"/>
                  <a:ext cx="52388" cy="57150"/>
                </a:xfrm>
                <a:custGeom>
                  <a:avLst/>
                  <a:gdLst>
                    <a:gd name="T0" fmla="*/ 12 w 14"/>
                    <a:gd name="T1" fmla="*/ 0 h 15"/>
                    <a:gd name="T2" fmla="*/ 2 w 14"/>
                    <a:gd name="T3" fmla="*/ 0 h 15"/>
                    <a:gd name="T4" fmla="*/ 0 w 14"/>
                    <a:gd name="T5" fmla="*/ 3 h 15"/>
                    <a:gd name="T6" fmla="*/ 0 w 14"/>
                    <a:gd name="T7" fmla="*/ 13 h 15"/>
                    <a:gd name="T8" fmla="*/ 2 w 14"/>
                    <a:gd name="T9" fmla="*/ 15 h 15"/>
                    <a:gd name="T10" fmla="*/ 12 w 14"/>
                    <a:gd name="T11" fmla="*/ 15 h 15"/>
                    <a:gd name="T12" fmla="*/ 14 w 14"/>
                    <a:gd name="T13" fmla="*/ 13 h 15"/>
                    <a:gd name="T14" fmla="*/ 14 w 14"/>
                    <a:gd name="T15" fmla="*/ 3 h 15"/>
                    <a:gd name="T16" fmla="*/ 12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0"/>
                      </a:moveTo>
                      <a:cubicBezTo>
                        <a:pt x="2" y="0"/>
                        <a:pt x="2" y="0"/>
                        <a:pt x="2" y="0"/>
                      </a:cubicBezTo>
                      <a:cubicBezTo>
                        <a:pt x="1" y="0"/>
                        <a:pt x="0" y="2"/>
                        <a:pt x="0" y="3"/>
                      </a:cubicBezTo>
                      <a:cubicBezTo>
                        <a:pt x="0" y="13"/>
                        <a:pt x="0" y="13"/>
                        <a:pt x="0" y="13"/>
                      </a:cubicBezTo>
                      <a:cubicBezTo>
                        <a:pt x="0" y="14"/>
                        <a:pt x="1" y="15"/>
                        <a:pt x="2" y="15"/>
                      </a:cubicBezTo>
                      <a:cubicBezTo>
                        <a:pt x="12" y="15"/>
                        <a:pt x="12" y="15"/>
                        <a:pt x="12" y="15"/>
                      </a:cubicBezTo>
                      <a:cubicBezTo>
                        <a:pt x="13" y="15"/>
                        <a:pt x="14" y="14"/>
                        <a:pt x="14" y="13"/>
                      </a:cubicBezTo>
                      <a:cubicBezTo>
                        <a:pt x="14" y="3"/>
                        <a:pt x="14" y="3"/>
                        <a:pt x="14" y="3"/>
                      </a:cubicBezTo>
                      <a:cubicBezTo>
                        <a:pt x="14" y="2"/>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4" name="Freeform 23"/>
                <p:cNvSpPr>
                  <a:spLocks/>
                </p:cNvSpPr>
                <p:nvPr/>
              </p:nvSpPr>
              <p:spPr bwMode="auto">
                <a:xfrm>
                  <a:off x="7313613" y="-3390900"/>
                  <a:ext cx="52388" cy="57150"/>
                </a:xfrm>
                <a:custGeom>
                  <a:avLst/>
                  <a:gdLst>
                    <a:gd name="T0" fmla="*/ 12 w 14"/>
                    <a:gd name="T1" fmla="*/ 0 h 15"/>
                    <a:gd name="T2" fmla="*/ 2 w 14"/>
                    <a:gd name="T3" fmla="*/ 0 h 15"/>
                    <a:gd name="T4" fmla="*/ 0 w 14"/>
                    <a:gd name="T5" fmla="*/ 3 h 15"/>
                    <a:gd name="T6" fmla="*/ 0 w 14"/>
                    <a:gd name="T7" fmla="*/ 13 h 15"/>
                    <a:gd name="T8" fmla="*/ 2 w 14"/>
                    <a:gd name="T9" fmla="*/ 15 h 15"/>
                    <a:gd name="T10" fmla="*/ 12 w 14"/>
                    <a:gd name="T11" fmla="*/ 15 h 15"/>
                    <a:gd name="T12" fmla="*/ 14 w 14"/>
                    <a:gd name="T13" fmla="*/ 13 h 15"/>
                    <a:gd name="T14" fmla="*/ 14 w 14"/>
                    <a:gd name="T15" fmla="*/ 3 h 15"/>
                    <a:gd name="T16" fmla="*/ 12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0"/>
                      </a:moveTo>
                      <a:cubicBezTo>
                        <a:pt x="2" y="0"/>
                        <a:pt x="2" y="0"/>
                        <a:pt x="2" y="0"/>
                      </a:cubicBezTo>
                      <a:cubicBezTo>
                        <a:pt x="1" y="0"/>
                        <a:pt x="0" y="2"/>
                        <a:pt x="0" y="3"/>
                      </a:cubicBezTo>
                      <a:cubicBezTo>
                        <a:pt x="0" y="13"/>
                        <a:pt x="0" y="13"/>
                        <a:pt x="0" y="13"/>
                      </a:cubicBezTo>
                      <a:cubicBezTo>
                        <a:pt x="0" y="14"/>
                        <a:pt x="1" y="15"/>
                        <a:pt x="2" y="15"/>
                      </a:cubicBezTo>
                      <a:cubicBezTo>
                        <a:pt x="12" y="15"/>
                        <a:pt x="12" y="15"/>
                        <a:pt x="12" y="15"/>
                      </a:cubicBezTo>
                      <a:cubicBezTo>
                        <a:pt x="13" y="15"/>
                        <a:pt x="14" y="14"/>
                        <a:pt x="14" y="13"/>
                      </a:cubicBezTo>
                      <a:cubicBezTo>
                        <a:pt x="14" y="3"/>
                        <a:pt x="14" y="3"/>
                        <a:pt x="14" y="3"/>
                      </a:cubicBezTo>
                      <a:cubicBezTo>
                        <a:pt x="14" y="2"/>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5" name="Freeform 24"/>
                <p:cNvSpPr>
                  <a:spLocks/>
                </p:cNvSpPr>
                <p:nvPr/>
              </p:nvSpPr>
              <p:spPr bwMode="auto">
                <a:xfrm>
                  <a:off x="7145338" y="-3292475"/>
                  <a:ext cx="55563" cy="52388"/>
                </a:xfrm>
                <a:custGeom>
                  <a:avLst/>
                  <a:gdLst>
                    <a:gd name="T0" fmla="*/ 12 w 15"/>
                    <a:gd name="T1" fmla="*/ 0 h 14"/>
                    <a:gd name="T2" fmla="*/ 2 w 15"/>
                    <a:gd name="T3" fmla="*/ 0 h 14"/>
                    <a:gd name="T4" fmla="*/ 0 w 15"/>
                    <a:gd name="T5" fmla="*/ 2 h 14"/>
                    <a:gd name="T6" fmla="*/ 0 w 15"/>
                    <a:gd name="T7" fmla="*/ 12 h 14"/>
                    <a:gd name="T8" fmla="*/ 2 w 15"/>
                    <a:gd name="T9" fmla="*/ 14 h 14"/>
                    <a:gd name="T10" fmla="*/ 12 w 15"/>
                    <a:gd name="T11" fmla="*/ 14 h 14"/>
                    <a:gd name="T12" fmla="*/ 15 w 15"/>
                    <a:gd name="T13" fmla="*/ 12 h 14"/>
                    <a:gd name="T14" fmla="*/ 15 w 15"/>
                    <a:gd name="T15" fmla="*/ 2 h 14"/>
                    <a:gd name="T16" fmla="*/ 12 w 15"/>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4" y="14"/>
                        <a:pt x="15" y="13"/>
                        <a:pt x="15" y="12"/>
                      </a:cubicBezTo>
                      <a:cubicBezTo>
                        <a:pt x="15" y="2"/>
                        <a:pt x="15" y="2"/>
                        <a:pt x="15" y="2"/>
                      </a:cubicBezTo>
                      <a:cubicBezTo>
                        <a:pt x="15" y="1"/>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6" name="Freeform 25"/>
                <p:cNvSpPr>
                  <a:spLocks/>
                </p:cNvSpPr>
                <p:nvPr/>
              </p:nvSpPr>
              <p:spPr bwMode="auto">
                <a:xfrm>
                  <a:off x="7231063" y="-3292475"/>
                  <a:ext cx="52388" cy="52388"/>
                </a:xfrm>
                <a:custGeom>
                  <a:avLst/>
                  <a:gdLst>
                    <a:gd name="T0" fmla="*/ 12 w 14"/>
                    <a:gd name="T1" fmla="*/ 0 h 14"/>
                    <a:gd name="T2" fmla="*/ 2 w 14"/>
                    <a:gd name="T3" fmla="*/ 0 h 14"/>
                    <a:gd name="T4" fmla="*/ 0 w 14"/>
                    <a:gd name="T5" fmla="*/ 2 h 14"/>
                    <a:gd name="T6" fmla="*/ 0 w 14"/>
                    <a:gd name="T7" fmla="*/ 12 h 14"/>
                    <a:gd name="T8" fmla="*/ 2 w 14"/>
                    <a:gd name="T9" fmla="*/ 14 h 14"/>
                    <a:gd name="T10" fmla="*/ 12 w 14"/>
                    <a:gd name="T11" fmla="*/ 14 h 14"/>
                    <a:gd name="T12" fmla="*/ 14 w 14"/>
                    <a:gd name="T13" fmla="*/ 12 h 14"/>
                    <a:gd name="T14" fmla="*/ 14 w 14"/>
                    <a:gd name="T15" fmla="*/ 2 h 14"/>
                    <a:gd name="T16" fmla="*/ 12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3" y="14"/>
                        <a:pt x="14" y="13"/>
                        <a:pt x="14" y="12"/>
                      </a:cubicBezTo>
                      <a:cubicBezTo>
                        <a:pt x="14" y="2"/>
                        <a:pt x="14" y="2"/>
                        <a:pt x="14" y="2"/>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7" name="Freeform 26"/>
                <p:cNvSpPr>
                  <a:spLocks/>
                </p:cNvSpPr>
                <p:nvPr/>
              </p:nvSpPr>
              <p:spPr bwMode="auto">
                <a:xfrm>
                  <a:off x="7313613" y="-3292475"/>
                  <a:ext cx="52388" cy="52388"/>
                </a:xfrm>
                <a:custGeom>
                  <a:avLst/>
                  <a:gdLst>
                    <a:gd name="T0" fmla="*/ 12 w 14"/>
                    <a:gd name="T1" fmla="*/ 0 h 14"/>
                    <a:gd name="T2" fmla="*/ 2 w 14"/>
                    <a:gd name="T3" fmla="*/ 0 h 14"/>
                    <a:gd name="T4" fmla="*/ 0 w 14"/>
                    <a:gd name="T5" fmla="*/ 2 h 14"/>
                    <a:gd name="T6" fmla="*/ 0 w 14"/>
                    <a:gd name="T7" fmla="*/ 12 h 14"/>
                    <a:gd name="T8" fmla="*/ 2 w 14"/>
                    <a:gd name="T9" fmla="*/ 14 h 14"/>
                    <a:gd name="T10" fmla="*/ 12 w 14"/>
                    <a:gd name="T11" fmla="*/ 14 h 14"/>
                    <a:gd name="T12" fmla="*/ 14 w 14"/>
                    <a:gd name="T13" fmla="*/ 12 h 14"/>
                    <a:gd name="T14" fmla="*/ 14 w 14"/>
                    <a:gd name="T15" fmla="*/ 2 h 14"/>
                    <a:gd name="T16" fmla="*/ 12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3" y="14"/>
                        <a:pt x="14" y="13"/>
                        <a:pt x="14" y="12"/>
                      </a:cubicBezTo>
                      <a:cubicBezTo>
                        <a:pt x="14" y="2"/>
                        <a:pt x="14" y="2"/>
                        <a:pt x="14" y="2"/>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8" name="Freeform 27"/>
                <p:cNvSpPr>
                  <a:spLocks/>
                </p:cNvSpPr>
                <p:nvPr/>
              </p:nvSpPr>
              <p:spPr bwMode="auto">
                <a:xfrm>
                  <a:off x="7145338" y="-3198813"/>
                  <a:ext cx="55563" cy="52388"/>
                </a:xfrm>
                <a:custGeom>
                  <a:avLst/>
                  <a:gdLst>
                    <a:gd name="T0" fmla="*/ 12 w 15"/>
                    <a:gd name="T1" fmla="*/ 0 h 14"/>
                    <a:gd name="T2" fmla="*/ 2 w 15"/>
                    <a:gd name="T3" fmla="*/ 0 h 14"/>
                    <a:gd name="T4" fmla="*/ 0 w 15"/>
                    <a:gd name="T5" fmla="*/ 2 h 14"/>
                    <a:gd name="T6" fmla="*/ 0 w 15"/>
                    <a:gd name="T7" fmla="*/ 12 h 14"/>
                    <a:gd name="T8" fmla="*/ 2 w 15"/>
                    <a:gd name="T9" fmla="*/ 14 h 14"/>
                    <a:gd name="T10" fmla="*/ 12 w 15"/>
                    <a:gd name="T11" fmla="*/ 14 h 14"/>
                    <a:gd name="T12" fmla="*/ 15 w 15"/>
                    <a:gd name="T13" fmla="*/ 12 h 14"/>
                    <a:gd name="T14" fmla="*/ 15 w 15"/>
                    <a:gd name="T15" fmla="*/ 2 h 14"/>
                    <a:gd name="T16" fmla="*/ 12 w 15"/>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4" y="14"/>
                        <a:pt x="15" y="13"/>
                        <a:pt x="15" y="12"/>
                      </a:cubicBezTo>
                      <a:cubicBezTo>
                        <a:pt x="15" y="2"/>
                        <a:pt x="15" y="2"/>
                        <a:pt x="15" y="2"/>
                      </a:cubicBezTo>
                      <a:cubicBezTo>
                        <a:pt x="15" y="1"/>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09" name="Freeform 28"/>
                <p:cNvSpPr>
                  <a:spLocks/>
                </p:cNvSpPr>
                <p:nvPr/>
              </p:nvSpPr>
              <p:spPr bwMode="auto">
                <a:xfrm>
                  <a:off x="7231063" y="-3198813"/>
                  <a:ext cx="52388" cy="52388"/>
                </a:xfrm>
                <a:custGeom>
                  <a:avLst/>
                  <a:gdLst>
                    <a:gd name="T0" fmla="*/ 12 w 14"/>
                    <a:gd name="T1" fmla="*/ 0 h 14"/>
                    <a:gd name="T2" fmla="*/ 2 w 14"/>
                    <a:gd name="T3" fmla="*/ 0 h 14"/>
                    <a:gd name="T4" fmla="*/ 0 w 14"/>
                    <a:gd name="T5" fmla="*/ 2 h 14"/>
                    <a:gd name="T6" fmla="*/ 0 w 14"/>
                    <a:gd name="T7" fmla="*/ 12 h 14"/>
                    <a:gd name="T8" fmla="*/ 2 w 14"/>
                    <a:gd name="T9" fmla="*/ 14 h 14"/>
                    <a:gd name="T10" fmla="*/ 12 w 14"/>
                    <a:gd name="T11" fmla="*/ 14 h 14"/>
                    <a:gd name="T12" fmla="*/ 14 w 14"/>
                    <a:gd name="T13" fmla="*/ 12 h 14"/>
                    <a:gd name="T14" fmla="*/ 14 w 14"/>
                    <a:gd name="T15" fmla="*/ 2 h 14"/>
                    <a:gd name="T16" fmla="*/ 12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3" y="14"/>
                        <a:pt x="14" y="13"/>
                        <a:pt x="14" y="12"/>
                      </a:cubicBezTo>
                      <a:cubicBezTo>
                        <a:pt x="14" y="2"/>
                        <a:pt x="14" y="2"/>
                        <a:pt x="14" y="2"/>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410" name="Freeform 29"/>
                <p:cNvSpPr>
                  <a:spLocks/>
                </p:cNvSpPr>
                <p:nvPr/>
              </p:nvSpPr>
              <p:spPr bwMode="auto">
                <a:xfrm>
                  <a:off x="7313613" y="-3198813"/>
                  <a:ext cx="52388" cy="52388"/>
                </a:xfrm>
                <a:custGeom>
                  <a:avLst/>
                  <a:gdLst>
                    <a:gd name="T0" fmla="*/ 12 w 14"/>
                    <a:gd name="T1" fmla="*/ 0 h 14"/>
                    <a:gd name="T2" fmla="*/ 2 w 14"/>
                    <a:gd name="T3" fmla="*/ 0 h 14"/>
                    <a:gd name="T4" fmla="*/ 0 w 14"/>
                    <a:gd name="T5" fmla="*/ 2 h 14"/>
                    <a:gd name="T6" fmla="*/ 0 w 14"/>
                    <a:gd name="T7" fmla="*/ 12 h 14"/>
                    <a:gd name="T8" fmla="*/ 2 w 14"/>
                    <a:gd name="T9" fmla="*/ 14 h 14"/>
                    <a:gd name="T10" fmla="*/ 12 w 14"/>
                    <a:gd name="T11" fmla="*/ 14 h 14"/>
                    <a:gd name="T12" fmla="*/ 14 w 14"/>
                    <a:gd name="T13" fmla="*/ 12 h 14"/>
                    <a:gd name="T14" fmla="*/ 14 w 14"/>
                    <a:gd name="T15" fmla="*/ 2 h 14"/>
                    <a:gd name="T16" fmla="*/ 12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0"/>
                      </a:moveTo>
                      <a:cubicBezTo>
                        <a:pt x="2" y="0"/>
                        <a:pt x="2" y="0"/>
                        <a:pt x="2" y="0"/>
                      </a:cubicBezTo>
                      <a:cubicBezTo>
                        <a:pt x="1" y="0"/>
                        <a:pt x="0" y="1"/>
                        <a:pt x="0" y="2"/>
                      </a:cubicBezTo>
                      <a:cubicBezTo>
                        <a:pt x="0" y="12"/>
                        <a:pt x="0" y="12"/>
                        <a:pt x="0" y="12"/>
                      </a:cubicBezTo>
                      <a:cubicBezTo>
                        <a:pt x="0" y="13"/>
                        <a:pt x="1" y="14"/>
                        <a:pt x="2" y="14"/>
                      </a:cubicBezTo>
                      <a:cubicBezTo>
                        <a:pt x="12" y="14"/>
                        <a:pt x="12" y="14"/>
                        <a:pt x="12" y="14"/>
                      </a:cubicBezTo>
                      <a:cubicBezTo>
                        <a:pt x="13" y="14"/>
                        <a:pt x="14" y="13"/>
                        <a:pt x="14" y="12"/>
                      </a:cubicBezTo>
                      <a:cubicBezTo>
                        <a:pt x="14" y="2"/>
                        <a:pt x="14" y="2"/>
                        <a:pt x="14" y="2"/>
                      </a:cubicBezTo>
                      <a:cubicBezTo>
                        <a:pt x="14" y="1"/>
                        <a:pt x="13"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grpSp>
        </p:grpSp>
      </p:grpSp>
      <p:grpSp>
        <p:nvGrpSpPr>
          <p:cNvPr id="119" name="Group 118"/>
          <p:cNvGrpSpPr/>
          <p:nvPr/>
        </p:nvGrpSpPr>
        <p:grpSpPr>
          <a:xfrm>
            <a:off x="168057" y="4466435"/>
            <a:ext cx="1932965" cy="1256250"/>
            <a:chOff x="246753" y="3052500"/>
            <a:chExt cx="1932965" cy="1256250"/>
          </a:xfrm>
        </p:grpSpPr>
        <p:grpSp>
          <p:nvGrpSpPr>
            <p:cNvPr id="25" name="Group 9"/>
            <p:cNvGrpSpPr/>
            <p:nvPr/>
          </p:nvGrpSpPr>
          <p:grpSpPr>
            <a:xfrm>
              <a:off x="246753" y="3052500"/>
              <a:ext cx="1932965" cy="1256250"/>
              <a:chOff x="1285641" y="2287699"/>
              <a:chExt cx="1932965" cy="1256250"/>
            </a:xfrm>
          </p:grpSpPr>
          <p:sp>
            <p:nvSpPr>
              <p:cNvPr id="314" name="Rectangle 313"/>
              <p:cNvSpPr/>
              <p:nvPr/>
            </p:nvSpPr>
            <p:spPr>
              <a:xfrm>
                <a:off x="1285641" y="3174617"/>
                <a:ext cx="1932965" cy="369332"/>
              </a:xfrm>
              <a:prstGeom prst="rect">
                <a:avLst/>
              </a:prstGeom>
            </p:spPr>
            <p:txBody>
              <a:bodyPr wrap="none" anchor="ctr">
                <a:spAutoFit/>
              </a:bodyPr>
              <a:lstStyle/>
              <a:p>
                <a:pPr algn="ctr"/>
                <a:r>
                  <a:rPr lang="en-US" b="1" dirty="0" smtClean="0">
                    <a:solidFill>
                      <a:srgbClr val="5F5F5F"/>
                    </a:solidFill>
                  </a:rPr>
                  <a:t>Any Application</a:t>
                </a:r>
                <a:endParaRPr lang="en-US" sz="3600" b="1" dirty="0" smtClean="0">
                  <a:solidFill>
                    <a:srgbClr val="5F5F5F"/>
                  </a:solidFill>
                </a:endParaRPr>
              </a:p>
            </p:txBody>
          </p:sp>
          <p:grpSp>
            <p:nvGrpSpPr>
              <p:cNvPr id="26" name="Group 387"/>
              <p:cNvGrpSpPr/>
              <p:nvPr/>
            </p:nvGrpSpPr>
            <p:grpSpPr>
              <a:xfrm>
                <a:off x="1831218" y="2287699"/>
                <a:ext cx="841802" cy="840582"/>
                <a:chOff x="6258620" y="-1884105"/>
                <a:chExt cx="1095375" cy="1093788"/>
              </a:xfrm>
            </p:grpSpPr>
            <p:sp>
              <p:nvSpPr>
                <p:cNvPr id="389" name="Oval 7"/>
                <p:cNvSpPr>
                  <a:spLocks noChangeArrowheads="1"/>
                </p:cNvSpPr>
                <p:nvPr/>
              </p:nvSpPr>
              <p:spPr bwMode="auto">
                <a:xfrm>
                  <a:off x="6258620" y="-1884105"/>
                  <a:ext cx="1095375" cy="1093788"/>
                </a:xfrm>
                <a:prstGeom prst="ellipse">
                  <a:avLst/>
                </a:prstGeom>
                <a:solidFill>
                  <a:schemeClr val="accent6">
                    <a:lumMod val="75000"/>
                  </a:schemeClr>
                </a:solidFill>
                <a:ln w="25400"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390" name="Oval 8"/>
                <p:cNvSpPr>
                  <a:spLocks noChangeArrowheads="1"/>
                </p:cNvSpPr>
                <p:nvPr/>
              </p:nvSpPr>
              <p:spPr bwMode="auto">
                <a:xfrm>
                  <a:off x="6309937" y="-1833581"/>
                  <a:ext cx="992741" cy="992741"/>
                </a:xfrm>
                <a:prstGeom prst="ellipse">
                  <a:avLst/>
                </a:prstGeom>
                <a:gradFill rotWithShape="0">
                  <a:gsLst>
                    <a:gs pos="82000">
                      <a:srgbClr val="0096D6">
                        <a:alpha val="0"/>
                      </a:srgbClr>
                    </a:gs>
                    <a:gs pos="98750">
                      <a:srgbClr val="000000">
                        <a:alpha val="27000"/>
                      </a:srgbClr>
                    </a:gs>
                    <a:gs pos="0">
                      <a:schemeClr val="bg1">
                        <a:alpha val="46000"/>
                      </a:schemeClr>
                    </a:gs>
                    <a:gs pos="33000">
                      <a:schemeClr val="tx1">
                        <a:alpha val="0"/>
                      </a:schemeClr>
                    </a:gs>
                  </a:gsLst>
                  <a:lin ang="5400000" scaled="1"/>
                </a:gradFill>
                <a:ln w="9525">
                  <a:noFill/>
                  <a:miter lim="800000"/>
                  <a:headEnd/>
                  <a:tailEnd/>
                </a:ln>
              </p:spPr>
              <p:txBody>
                <a:bodyPr wrap="none" lIns="82124" tIns="41061" rIns="82124" bIns="41061" anchor="ctr"/>
                <a:lstStyle/>
                <a:p>
                  <a:endParaRPr lang="en-US" sz="2800" kern="0">
                    <a:solidFill>
                      <a:srgbClr val="FFFFFF"/>
                    </a:solidFill>
                  </a:endParaRPr>
                </a:p>
              </p:txBody>
            </p:sp>
          </p:grpSp>
        </p:grpSp>
        <p:sp>
          <p:nvSpPr>
            <p:cNvPr id="116" name="AutoShape 24"/>
            <p:cNvSpPr>
              <a:spLocks/>
            </p:cNvSpPr>
            <p:nvPr/>
          </p:nvSpPr>
          <p:spPr bwMode="auto">
            <a:xfrm>
              <a:off x="920836" y="3263954"/>
              <a:ext cx="563864" cy="391602"/>
            </a:xfrm>
            <a:custGeom>
              <a:avLst/>
              <a:gdLst>
                <a:gd name="connsiteX0" fmla="*/ 8328 w 21788"/>
                <a:gd name="connsiteY0" fmla="*/ 14701 h 30036"/>
                <a:gd name="connsiteX1" fmla="*/ 5225 w 21788"/>
                <a:gd name="connsiteY1" fmla="*/ 14701 h 30036"/>
                <a:gd name="connsiteX2" fmla="*/ 4151 w 21788"/>
                <a:gd name="connsiteY2" fmla="*/ 15716 h 30036"/>
                <a:gd name="connsiteX3" fmla="*/ 4151 w 21788"/>
                <a:gd name="connsiteY3" fmla="*/ 18341 h 30036"/>
                <a:gd name="connsiteX4" fmla="*/ 8328 w 21788"/>
                <a:gd name="connsiteY4" fmla="*/ 18341 h 30036"/>
                <a:gd name="connsiteX5" fmla="*/ 8328 w 21788"/>
                <a:gd name="connsiteY5" fmla="*/ 14701 h 30036"/>
                <a:gd name="connsiteX6" fmla="*/ 7612 w 21788"/>
                <a:gd name="connsiteY6" fmla="*/ 17923 h 30036"/>
                <a:gd name="connsiteX7" fmla="*/ 4867 w 21788"/>
                <a:gd name="connsiteY7" fmla="*/ 17923 h 30036"/>
                <a:gd name="connsiteX8" fmla="*/ 4867 w 21788"/>
                <a:gd name="connsiteY8" fmla="*/ 17446 h 30036"/>
                <a:gd name="connsiteX9" fmla="*/ 7612 w 21788"/>
                <a:gd name="connsiteY9" fmla="*/ 17446 h 30036"/>
                <a:gd name="connsiteX10" fmla="*/ 7612 w 21788"/>
                <a:gd name="connsiteY10" fmla="*/ 17923 h 30036"/>
                <a:gd name="connsiteX11" fmla="*/ 12923 w 21788"/>
                <a:gd name="connsiteY11" fmla="*/ 14701 h 30036"/>
                <a:gd name="connsiteX12" fmla="*/ 8686 w 21788"/>
                <a:gd name="connsiteY12" fmla="*/ 14701 h 30036"/>
                <a:gd name="connsiteX13" fmla="*/ 8686 w 21788"/>
                <a:gd name="connsiteY13" fmla="*/ 18341 h 30036"/>
                <a:gd name="connsiteX14" fmla="*/ 12923 w 21788"/>
                <a:gd name="connsiteY14" fmla="*/ 18341 h 30036"/>
                <a:gd name="connsiteX15" fmla="*/ 12923 w 21788"/>
                <a:gd name="connsiteY15" fmla="*/ 14701 h 30036"/>
                <a:gd name="connsiteX16" fmla="*/ 12147 w 21788"/>
                <a:gd name="connsiteY16" fmla="*/ 17923 h 30036"/>
                <a:gd name="connsiteX17" fmla="*/ 9462 w 21788"/>
                <a:gd name="connsiteY17" fmla="*/ 17923 h 30036"/>
                <a:gd name="connsiteX18" fmla="*/ 9462 w 21788"/>
                <a:gd name="connsiteY18" fmla="*/ 15179 h 30036"/>
                <a:gd name="connsiteX19" fmla="*/ 12147 w 21788"/>
                <a:gd name="connsiteY19" fmla="*/ 15179 h 30036"/>
                <a:gd name="connsiteX20" fmla="*/ 12147 w 21788"/>
                <a:gd name="connsiteY20" fmla="*/ 17923 h 30036"/>
                <a:gd name="connsiteX21" fmla="*/ 11729 w 21788"/>
                <a:gd name="connsiteY21" fmla="*/ 15596 h 30036"/>
                <a:gd name="connsiteX22" fmla="*/ 9880 w 21788"/>
                <a:gd name="connsiteY22" fmla="*/ 15596 h 30036"/>
                <a:gd name="connsiteX23" fmla="*/ 9880 w 21788"/>
                <a:gd name="connsiteY23" fmla="*/ 17446 h 30036"/>
                <a:gd name="connsiteX24" fmla="*/ 11729 w 21788"/>
                <a:gd name="connsiteY24" fmla="*/ 17446 h 30036"/>
                <a:gd name="connsiteX25" fmla="*/ 11729 w 21788"/>
                <a:gd name="connsiteY25" fmla="*/ 15596 h 30036"/>
                <a:gd name="connsiteX26" fmla="*/ 6180 w 21788"/>
                <a:gd name="connsiteY26" fmla="*/ 19475 h 30036"/>
                <a:gd name="connsiteX27" fmla="*/ 4271 w 21788"/>
                <a:gd name="connsiteY27" fmla="*/ 23950 h 30036"/>
                <a:gd name="connsiteX28" fmla="*/ 5285 w 21788"/>
                <a:gd name="connsiteY28" fmla="*/ 23950 h 30036"/>
                <a:gd name="connsiteX29" fmla="*/ 5643 w 21788"/>
                <a:gd name="connsiteY29" fmla="*/ 22935 h 30036"/>
                <a:gd name="connsiteX30" fmla="*/ 7553 w 21788"/>
                <a:gd name="connsiteY30" fmla="*/ 22935 h 30036"/>
                <a:gd name="connsiteX31" fmla="*/ 7911 w 21788"/>
                <a:gd name="connsiteY31" fmla="*/ 23950 h 30036"/>
                <a:gd name="connsiteX32" fmla="*/ 8925 w 21788"/>
                <a:gd name="connsiteY32" fmla="*/ 23950 h 30036"/>
                <a:gd name="connsiteX33" fmla="*/ 7075 w 21788"/>
                <a:gd name="connsiteY33" fmla="*/ 19475 h 30036"/>
                <a:gd name="connsiteX34" fmla="*/ 6180 w 21788"/>
                <a:gd name="connsiteY34" fmla="*/ 19475 h 30036"/>
                <a:gd name="connsiteX35" fmla="*/ 6001 w 21788"/>
                <a:gd name="connsiteY35" fmla="*/ 22100 h 30036"/>
                <a:gd name="connsiteX36" fmla="*/ 6598 w 21788"/>
                <a:gd name="connsiteY36" fmla="*/ 20668 h 30036"/>
                <a:gd name="connsiteX37" fmla="*/ 7195 w 21788"/>
                <a:gd name="connsiteY37" fmla="*/ 22100 h 30036"/>
                <a:gd name="connsiteX38" fmla="*/ 6001 w 21788"/>
                <a:gd name="connsiteY38" fmla="*/ 22100 h 30036"/>
                <a:gd name="connsiteX39" fmla="*/ 16443 w 21788"/>
                <a:gd name="connsiteY39" fmla="*/ 14701 h 30036"/>
                <a:gd name="connsiteX40" fmla="*/ 13281 w 21788"/>
                <a:gd name="connsiteY40" fmla="*/ 14701 h 30036"/>
                <a:gd name="connsiteX41" fmla="*/ 13281 w 21788"/>
                <a:gd name="connsiteY41" fmla="*/ 18341 h 30036"/>
                <a:gd name="connsiteX42" fmla="*/ 17458 w 21788"/>
                <a:gd name="connsiteY42" fmla="*/ 18341 h 30036"/>
                <a:gd name="connsiteX43" fmla="*/ 17458 w 21788"/>
                <a:gd name="connsiteY43" fmla="*/ 15716 h 30036"/>
                <a:gd name="connsiteX44" fmla="*/ 16443 w 21788"/>
                <a:gd name="connsiteY44" fmla="*/ 14701 h 30036"/>
                <a:gd name="connsiteX45" fmla="*/ 16742 w 21788"/>
                <a:gd name="connsiteY45" fmla="*/ 17923 h 30036"/>
                <a:gd name="connsiteX46" fmla="*/ 13997 w 21788"/>
                <a:gd name="connsiteY46" fmla="*/ 17923 h 30036"/>
                <a:gd name="connsiteX47" fmla="*/ 13997 w 21788"/>
                <a:gd name="connsiteY47" fmla="*/ 15179 h 30036"/>
                <a:gd name="connsiteX48" fmla="*/ 16742 w 21788"/>
                <a:gd name="connsiteY48" fmla="*/ 15179 h 30036"/>
                <a:gd name="connsiteX49" fmla="*/ 16742 w 21788"/>
                <a:gd name="connsiteY49" fmla="*/ 17923 h 30036"/>
                <a:gd name="connsiteX50" fmla="*/ 14355 w 21788"/>
                <a:gd name="connsiteY50" fmla="*/ 15895 h 30036"/>
                <a:gd name="connsiteX51" fmla="*/ 14355 w 21788"/>
                <a:gd name="connsiteY51" fmla="*/ 17207 h 30036"/>
                <a:gd name="connsiteX52" fmla="*/ 15011 w 21788"/>
                <a:gd name="connsiteY52" fmla="*/ 16551 h 30036"/>
                <a:gd name="connsiteX53" fmla="*/ 14355 w 21788"/>
                <a:gd name="connsiteY53" fmla="*/ 15895 h 30036"/>
                <a:gd name="connsiteX54" fmla="*/ 16025 w 21788"/>
                <a:gd name="connsiteY54" fmla="*/ 15537 h 30036"/>
                <a:gd name="connsiteX55" fmla="*/ 14713 w 21788"/>
                <a:gd name="connsiteY55" fmla="*/ 15537 h 30036"/>
                <a:gd name="connsiteX56" fmla="*/ 15369 w 21788"/>
                <a:gd name="connsiteY56" fmla="*/ 16193 h 30036"/>
                <a:gd name="connsiteX57" fmla="*/ 16025 w 21788"/>
                <a:gd name="connsiteY57" fmla="*/ 15537 h 30036"/>
                <a:gd name="connsiteX58" fmla="*/ 12684 w 21788"/>
                <a:gd name="connsiteY58" fmla="*/ 19952 h 30036"/>
                <a:gd name="connsiteX59" fmla="*/ 12147 w 21788"/>
                <a:gd name="connsiteY59" fmla="*/ 19654 h 30036"/>
                <a:gd name="connsiteX60" fmla="*/ 11431 w 21788"/>
                <a:gd name="connsiteY60" fmla="*/ 19534 h 30036"/>
                <a:gd name="connsiteX61" fmla="*/ 9641 w 21788"/>
                <a:gd name="connsiteY61" fmla="*/ 19534 h 30036"/>
                <a:gd name="connsiteX62" fmla="*/ 9641 w 21788"/>
                <a:gd name="connsiteY62" fmla="*/ 23950 h 30036"/>
                <a:gd name="connsiteX63" fmla="*/ 10596 w 21788"/>
                <a:gd name="connsiteY63" fmla="*/ 23950 h 30036"/>
                <a:gd name="connsiteX64" fmla="*/ 10596 w 21788"/>
                <a:gd name="connsiteY64" fmla="*/ 22637 h 30036"/>
                <a:gd name="connsiteX65" fmla="*/ 11312 w 21788"/>
                <a:gd name="connsiteY65" fmla="*/ 22637 h 30036"/>
                <a:gd name="connsiteX66" fmla="*/ 12028 w 21788"/>
                <a:gd name="connsiteY66" fmla="*/ 22518 h 30036"/>
                <a:gd name="connsiteX67" fmla="*/ 12624 w 21788"/>
                <a:gd name="connsiteY67" fmla="*/ 22219 h 30036"/>
                <a:gd name="connsiteX68" fmla="*/ 12982 w 21788"/>
                <a:gd name="connsiteY68" fmla="*/ 21742 h 30036"/>
                <a:gd name="connsiteX69" fmla="*/ 13102 w 21788"/>
                <a:gd name="connsiteY69" fmla="*/ 21086 h 30036"/>
                <a:gd name="connsiteX70" fmla="*/ 13102 w 21788"/>
                <a:gd name="connsiteY70" fmla="*/ 21026 h 30036"/>
                <a:gd name="connsiteX71" fmla="*/ 12982 w 21788"/>
                <a:gd name="connsiteY71" fmla="*/ 20429 h 30036"/>
                <a:gd name="connsiteX72" fmla="*/ 12684 w 21788"/>
                <a:gd name="connsiteY72" fmla="*/ 19952 h 30036"/>
                <a:gd name="connsiteX73" fmla="*/ 12147 w 21788"/>
                <a:gd name="connsiteY73" fmla="*/ 21086 h 30036"/>
                <a:gd name="connsiteX74" fmla="*/ 11908 w 21788"/>
                <a:gd name="connsiteY74" fmla="*/ 21563 h 30036"/>
                <a:gd name="connsiteX75" fmla="*/ 11371 w 21788"/>
                <a:gd name="connsiteY75" fmla="*/ 21742 h 30036"/>
                <a:gd name="connsiteX76" fmla="*/ 10596 w 21788"/>
                <a:gd name="connsiteY76" fmla="*/ 21742 h 30036"/>
                <a:gd name="connsiteX77" fmla="*/ 10596 w 21788"/>
                <a:gd name="connsiteY77" fmla="*/ 20429 h 30036"/>
                <a:gd name="connsiteX78" fmla="*/ 11371 w 21788"/>
                <a:gd name="connsiteY78" fmla="*/ 20429 h 30036"/>
                <a:gd name="connsiteX79" fmla="*/ 11908 w 21788"/>
                <a:gd name="connsiteY79" fmla="*/ 20549 h 30036"/>
                <a:gd name="connsiteX80" fmla="*/ 12147 w 21788"/>
                <a:gd name="connsiteY80" fmla="*/ 21086 h 30036"/>
                <a:gd name="connsiteX81" fmla="*/ 11456 w 21788"/>
                <a:gd name="connsiteY81" fmla="*/ 0 h 30036"/>
                <a:gd name="connsiteX82" fmla="*/ 94 w 21788"/>
                <a:gd name="connsiteY82" fmla="*/ 19236 h 30036"/>
                <a:gd name="connsiteX83" fmla="*/ 10894 w 21788"/>
                <a:gd name="connsiteY83" fmla="*/ 30036 h 30036"/>
                <a:gd name="connsiteX84" fmla="*/ 21694 w 21788"/>
                <a:gd name="connsiteY84" fmla="*/ 19236 h 30036"/>
                <a:gd name="connsiteX85" fmla="*/ 11456 w 21788"/>
                <a:gd name="connsiteY85" fmla="*/ 0 h 30036"/>
                <a:gd name="connsiteX86" fmla="*/ 10894 w 21788"/>
                <a:gd name="connsiteY86" fmla="*/ 28604 h 30036"/>
                <a:gd name="connsiteX87" fmla="*/ 1526 w 21788"/>
                <a:gd name="connsiteY87" fmla="*/ 19236 h 30036"/>
                <a:gd name="connsiteX88" fmla="*/ 10894 w 21788"/>
                <a:gd name="connsiteY88" fmla="*/ 9868 h 30036"/>
                <a:gd name="connsiteX89" fmla="*/ 20262 w 21788"/>
                <a:gd name="connsiteY89" fmla="*/ 19236 h 30036"/>
                <a:gd name="connsiteX90" fmla="*/ 10894 w 21788"/>
                <a:gd name="connsiteY90" fmla="*/ 28604 h 30036"/>
                <a:gd name="connsiteX91" fmla="*/ 16384 w 21788"/>
                <a:gd name="connsiteY91" fmla="*/ 17207 h 30036"/>
                <a:gd name="connsiteX92" fmla="*/ 16384 w 21788"/>
                <a:gd name="connsiteY92" fmla="*/ 15835 h 30036"/>
                <a:gd name="connsiteX93" fmla="*/ 15667 w 21788"/>
                <a:gd name="connsiteY93" fmla="*/ 16551 h 30036"/>
                <a:gd name="connsiteX94" fmla="*/ 16384 w 21788"/>
                <a:gd name="connsiteY94" fmla="*/ 17207 h 30036"/>
                <a:gd name="connsiteX95" fmla="*/ 14713 w 21788"/>
                <a:gd name="connsiteY95" fmla="*/ 17506 h 30036"/>
                <a:gd name="connsiteX96" fmla="*/ 16025 w 21788"/>
                <a:gd name="connsiteY96" fmla="*/ 17506 h 30036"/>
                <a:gd name="connsiteX97" fmla="*/ 15369 w 21788"/>
                <a:gd name="connsiteY97" fmla="*/ 16849 h 30036"/>
                <a:gd name="connsiteX98" fmla="*/ 14713 w 21788"/>
                <a:gd name="connsiteY98" fmla="*/ 17506 h 30036"/>
                <a:gd name="connsiteX99" fmla="*/ 16861 w 21788"/>
                <a:gd name="connsiteY99" fmla="*/ 19952 h 30036"/>
                <a:gd name="connsiteX100" fmla="*/ 16324 w 21788"/>
                <a:gd name="connsiteY100" fmla="*/ 19654 h 30036"/>
                <a:gd name="connsiteX101" fmla="*/ 15608 w 21788"/>
                <a:gd name="connsiteY101" fmla="*/ 19534 h 30036"/>
                <a:gd name="connsiteX102" fmla="*/ 13818 w 21788"/>
                <a:gd name="connsiteY102" fmla="*/ 19534 h 30036"/>
                <a:gd name="connsiteX103" fmla="*/ 13818 w 21788"/>
                <a:gd name="connsiteY103" fmla="*/ 23950 h 30036"/>
                <a:gd name="connsiteX104" fmla="*/ 14772 w 21788"/>
                <a:gd name="connsiteY104" fmla="*/ 23950 h 30036"/>
                <a:gd name="connsiteX105" fmla="*/ 14772 w 21788"/>
                <a:gd name="connsiteY105" fmla="*/ 22637 h 30036"/>
                <a:gd name="connsiteX106" fmla="*/ 15548 w 21788"/>
                <a:gd name="connsiteY106" fmla="*/ 22637 h 30036"/>
                <a:gd name="connsiteX107" fmla="*/ 16204 w 21788"/>
                <a:gd name="connsiteY107" fmla="*/ 22518 h 30036"/>
                <a:gd name="connsiteX108" fmla="*/ 16801 w 21788"/>
                <a:gd name="connsiteY108" fmla="*/ 22219 h 30036"/>
                <a:gd name="connsiteX109" fmla="*/ 17159 w 21788"/>
                <a:gd name="connsiteY109" fmla="*/ 21742 h 30036"/>
                <a:gd name="connsiteX110" fmla="*/ 17338 w 21788"/>
                <a:gd name="connsiteY110" fmla="*/ 21086 h 30036"/>
                <a:gd name="connsiteX111" fmla="*/ 17338 w 21788"/>
                <a:gd name="connsiteY111" fmla="*/ 21026 h 30036"/>
                <a:gd name="connsiteX112" fmla="*/ 17219 w 21788"/>
                <a:gd name="connsiteY112" fmla="*/ 20429 h 30036"/>
                <a:gd name="connsiteX113" fmla="*/ 16861 w 21788"/>
                <a:gd name="connsiteY113" fmla="*/ 19952 h 30036"/>
                <a:gd name="connsiteX114" fmla="*/ 16324 w 21788"/>
                <a:gd name="connsiteY114" fmla="*/ 21086 h 30036"/>
                <a:gd name="connsiteX115" fmla="*/ 16145 w 21788"/>
                <a:gd name="connsiteY115" fmla="*/ 21563 h 30036"/>
                <a:gd name="connsiteX116" fmla="*/ 15548 w 21788"/>
                <a:gd name="connsiteY116" fmla="*/ 21742 h 30036"/>
                <a:gd name="connsiteX117" fmla="*/ 14772 w 21788"/>
                <a:gd name="connsiteY117" fmla="*/ 21742 h 30036"/>
                <a:gd name="connsiteX118" fmla="*/ 14772 w 21788"/>
                <a:gd name="connsiteY118" fmla="*/ 20429 h 30036"/>
                <a:gd name="connsiteX119" fmla="*/ 15548 w 21788"/>
                <a:gd name="connsiteY119" fmla="*/ 20429 h 30036"/>
                <a:gd name="connsiteX120" fmla="*/ 16145 w 21788"/>
                <a:gd name="connsiteY120" fmla="*/ 20549 h 30036"/>
                <a:gd name="connsiteX121" fmla="*/ 16324 w 21788"/>
                <a:gd name="connsiteY121" fmla="*/ 21086 h 30036"/>
                <a:gd name="connsiteX122" fmla="*/ 16324 w 21788"/>
                <a:gd name="connsiteY122" fmla="*/ 21086 h 30036"/>
                <a:gd name="connsiteX0" fmla="*/ 10034 w 25200"/>
                <a:gd name="connsiteY0" fmla="*/ 4833 h 20168"/>
                <a:gd name="connsiteX1" fmla="*/ 6931 w 25200"/>
                <a:gd name="connsiteY1" fmla="*/ 4833 h 20168"/>
                <a:gd name="connsiteX2" fmla="*/ 5857 w 25200"/>
                <a:gd name="connsiteY2" fmla="*/ 5848 h 20168"/>
                <a:gd name="connsiteX3" fmla="*/ 5857 w 25200"/>
                <a:gd name="connsiteY3" fmla="*/ 8473 h 20168"/>
                <a:gd name="connsiteX4" fmla="*/ 10034 w 25200"/>
                <a:gd name="connsiteY4" fmla="*/ 8473 h 20168"/>
                <a:gd name="connsiteX5" fmla="*/ 10034 w 25200"/>
                <a:gd name="connsiteY5" fmla="*/ 4833 h 20168"/>
                <a:gd name="connsiteX6" fmla="*/ 9318 w 25200"/>
                <a:gd name="connsiteY6" fmla="*/ 8055 h 20168"/>
                <a:gd name="connsiteX7" fmla="*/ 6573 w 25200"/>
                <a:gd name="connsiteY7" fmla="*/ 8055 h 20168"/>
                <a:gd name="connsiteX8" fmla="*/ 6573 w 25200"/>
                <a:gd name="connsiteY8" fmla="*/ 7578 h 20168"/>
                <a:gd name="connsiteX9" fmla="*/ 9318 w 25200"/>
                <a:gd name="connsiteY9" fmla="*/ 7578 h 20168"/>
                <a:gd name="connsiteX10" fmla="*/ 9318 w 25200"/>
                <a:gd name="connsiteY10" fmla="*/ 8055 h 20168"/>
                <a:gd name="connsiteX11" fmla="*/ 14629 w 25200"/>
                <a:gd name="connsiteY11" fmla="*/ 4833 h 20168"/>
                <a:gd name="connsiteX12" fmla="*/ 10392 w 25200"/>
                <a:gd name="connsiteY12" fmla="*/ 4833 h 20168"/>
                <a:gd name="connsiteX13" fmla="*/ 10392 w 25200"/>
                <a:gd name="connsiteY13" fmla="*/ 8473 h 20168"/>
                <a:gd name="connsiteX14" fmla="*/ 14629 w 25200"/>
                <a:gd name="connsiteY14" fmla="*/ 8473 h 20168"/>
                <a:gd name="connsiteX15" fmla="*/ 14629 w 25200"/>
                <a:gd name="connsiteY15" fmla="*/ 4833 h 20168"/>
                <a:gd name="connsiteX16" fmla="*/ 13853 w 25200"/>
                <a:gd name="connsiteY16" fmla="*/ 8055 h 20168"/>
                <a:gd name="connsiteX17" fmla="*/ 11168 w 25200"/>
                <a:gd name="connsiteY17" fmla="*/ 8055 h 20168"/>
                <a:gd name="connsiteX18" fmla="*/ 11168 w 25200"/>
                <a:gd name="connsiteY18" fmla="*/ 5311 h 20168"/>
                <a:gd name="connsiteX19" fmla="*/ 13853 w 25200"/>
                <a:gd name="connsiteY19" fmla="*/ 5311 h 20168"/>
                <a:gd name="connsiteX20" fmla="*/ 13853 w 25200"/>
                <a:gd name="connsiteY20" fmla="*/ 8055 h 20168"/>
                <a:gd name="connsiteX21" fmla="*/ 13435 w 25200"/>
                <a:gd name="connsiteY21" fmla="*/ 5728 h 20168"/>
                <a:gd name="connsiteX22" fmla="*/ 11586 w 25200"/>
                <a:gd name="connsiteY22" fmla="*/ 5728 h 20168"/>
                <a:gd name="connsiteX23" fmla="*/ 11586 w 25200"/>
                <a:gd name="connsiteY23" fmla="*/ 7578 h 20168"/>
                <a:gd name="connsiteX24" fmla="*/ 13435 w 25200"/>
                <a:gd name="connsiteY24" fmla="*/ 7578 h 20168"/>
                <a:gd name="connsiteX25" fmla="*/ 13435 w 25200"/>
                <a:gd name="connsiteY25" fmla="*/ 5728 h 20168"/>
                <a:gd name="connsiteX26" fmla="*/ 7886 w 25200"/>
                <a:gd name="connsiteY26" fmla="*/ 9607 h 20168"/>
                <a:gd name="connsiteX27" fmla="*/ 5977 w 25200"/>
                <a:gd name="connsiteY27" fmla="*/ 14082 h 20168"/>
                <a:gd name="connsiteX28" fmla="*/ 6991 w 25200"/>
                <a:gd name="connsiteY28" fmla="*/ 14082 h 20168"/>
                <a:gd name="connsiteX29" fmla="*/ 7349 w 25200"/>
                <a:gd name="connsiteY29" fmla="*/ 13067 h 20168"/>
                <a:gd name="connsiteX30" fmla="*/ 9259 w 25200"/>
                <a:gd name="connsiteY30" fmla="*/ 13067 h 20168"/>
                <a:gd name="connsiteX31" fmla="*/ 9617 w 25200"/>
                <a:gd name="connsiteY31" fmla="*/ 14082 h 20168"/>
                <a:gd name="connsiteX32" fmla="*/ 10631 w 25200"/>
                <a:gd name="connsiteY32" fmla="*/ 14082 h 20168"/>
                <a:gd name="connsiteX33" fmla="*/ 8781 w 25200"/>
                <a:gd name="connsiteY33" fmla="*/ 9607 h 20168"/>
                <a:gd name="connsiteX34" fmla="*/ 7886 w 25200"/>
                <a:gd name="connsiteY34" fmla="*/ 9607 h 20168"/>
                <a:gd name="connsiteX35" fmla="*/ 7707 w 25200"/>
                <a:gd name="connsiteY35" fmla="*/ 12232 h 20168"/>
                <a:gd name="connsiteX36" fmla="*/ 8304 w 25200"/>
                <a:gd name="connsiteY36" fmla="*/ 10800 h 20168"/>
                <a:gd name="connsiteX37" fmla="*/ 8901 w 25200"/>
                <a:gd name="connsiteY37" fmla="*/ 12232 h 20168"/>
                <a:gd name="connsiteX38" fmla="*/ 7707 w 25200"/>
                <a:gd name="connsiteY38" fmla="*/ 12232 h 20168"/>
                <a:gd name="connsiteX39" fmla="*/ 18149 w 25200"/>
                <a:gd name="connsiteY39" fmla="*/ 4833 h 20168"/>
                <a:gd name="connsiteX40" fmla="*/ 14987 w 25200"/>
                <a:gd name="connsiteY40" fmla="*/ 4833 h 20168"/>
                <a:gd name="connsiteX41" fmla="*/ 14987 w 25200"/>
                <a:gd name="connsiteY41" fmla="*/ 8473 h 20168"/>
                <a:gd name="connsiteX42" fmla="*/ 19164 w 25200"/>
                <a:gd name="connsiteY42" fmla="*/ 8473 h 20168"/>
                <a:gd name="connsiteX43" fmla="*/ 19164 w 25200"/>
                <a:gd name="connsiteY43" fmla="*/ 5848 h 20168"/>
                <a:gd name="connsiteX44" fmla="*/ 18149 w 25200"/>
                <a:gd name="connsiteY44" fmla="*/ 4833 h 20168"/>
                <a:gd name="connsiteX45" fmla="*/ 18448 w 25200"/>
                <a:gd name="connsiteY45" fmla="*/ 8055 h 20168"/>
                <a:gd name="connsiteX46" fmla="*/ 15703 w 25200"/>
                <a:gd name="connsiteY46" fmla="*/ 8055 h 20168"/>
                <a:gd name="connsiteX47" fmla="*/ 15703 w 25200"/>
                <a:gd name="connsiteY47" fmla="*/ 5311 h 20168"/>
                <a:gd name="connsiteX48" fmla="*/ 18448 w 25200"/>
                <a:gd name="connsiteY48" fmla="*/ 5311 h 20168"/>
                <a:gd name="connsiteX49" fmla="*/ 18448 w 25200"/>
                <a:gd name="connsiteY49" fmla="*/ 8055 h 20168"/>
                <a:gd name="connsiteX50" fmla="*/ 16061 w 25200"/>
                <a:gd name="connsiteY50" fmla="*/ 6027 h 20168"/>
                <a:gd name="connsiteX51" fmla="*/ 16061 w 25200"/>
                <a:gd name="connsiteY51" fmla="*/ 7339 h 20168"/>
                <a:gd name="connsiteX52" fmla="*/ 16717 w 25200"/>
                <a:gd name="connsiteY52" fmla="*/ 6683 h 20168"/>
                <a:gd name="connsiteX53" fmla="*/ 16061 w 25200"/>
                <a:gd name="connsiteY53" fmla="*/ 6027 h 20168"/>
                <a:gd name="connsiteX54" fmla="*/ 17731 w 25200"/>
                <a:gd name="connsiteY54" fmla="*/ 5669 h 20168"/>
                <a:gd name="connsiteX55" fmla="*/ 16419 w 25200"/>
                <a:gd name="connsiteY55" fmla="*/ 5669 h 20168"/>
                <a:gd name="connsiteX56" fmla="*/ 17075 w 25200"/>
                <a:gd name="connsiteY56" fmla="*/ 6325 h 20168"/>
                <a:gd name="connsiteX57" fmla="*/ 17731 w 25200"/>
                <a:gd name="connsiteY57" fmla="*/ 5669 h 20168"/>
                <a:gd name="connsiteX58" fmla="*/ 14390 w 25200"/>
                <a:gd name="connsiteY58" fmla="*/ 10084 h 20168"/>
                <a:gd name="connsiteX59" fmla="*/ 13853 w 25200"/>
                <a:gd name="connsiteY59" fmla="*/ 9786 h 20168"/>
                <a:gd name="connsiteX60" fmla="*/ 13137 w 25200"/>
                <a:gd name="connsiteY60" fmla="*/ 9666 h 20168"/>
                <a:gd name="connsiteX61" fmla="*/ 11347 w 25200"/>
                <a:gd name="connsiteY61" fmla="*/ 9666 h 20168"/>
                <a:gd name="connsiteX62" fmla="*/ 11347 w 25200"/>
                <a:gd name="connsiteY62" fmla="*/ 14082 h 20168"/>
                <a:gd name="connsiteX63" fmla="*/ 12302 w 25200"/>
                <a:gd name="connsiteY63" fmla="*/ 14082 h 20168"/>
                <a:gd name="connsiteX64" fmla="*/ 12302 w 25200"/>
                <a:gd name="connsiteY64" fmla="*/ 12769 h 20168"/>
                <a:gd name="connsiteX65" fmla="*/ 13018 w 25200"/>
                <a:gd name="connsiteY65" fmla="*/ 12769 h 20168"/>
                <a:gd name="connsiteX66" fmla="*/ 13734 w 25200"/>
                <a:gd name="connsiteY66" fmla="*/ 12650 h 20168"/>
                <a:gd name="connsiteX67" fmla="*/ 14330 w 25200"/>
                <a:gd name="connsiteY67" fmla="*/ 12351 h 20168"/>
                <a:gd name="connsiteX68" fmla="*/ 14688 w 25200"/>
                <a:gd name="connsiteY68" fmla="*/ 11874 h 20168"/>
                <a:gd name="connsiteX69" fmla="*/ 14808 w 25200"/>
                <a:gd name="connsiteY69" fmla="*/ 11218 h 20168"/>
                <a:gd name="connsiteX70" fmla="*/ 14808 w 25200"/>
                <a:gd name="connsiteY70" fmla="*/ 11158 h 20168"/>
                <a:gd name="connsiteX71" fmla="*/ 14688 w 25200"/>
                <a:gd name="connsiteY71" fmla="*/ 10561 h 20168"/>
                <a:gd name="connsiteX72" fmla="*/ 14390 w 25200"/>
                <a:gd name="connsiteY72" fmla="*/ 10084 h 20168"/>
                <a:gd name="connsiteX73" fmla="*/ 13853 w 25200"/>
                <a:gd name="connsiteY73" fmla="*/ 11218 h 20168"/>
                <a:gd name="connsiteX74" fmla="*/ 13614 w 25200"/>
                <a:gd name="connsiteY74" fmla="*/ 11695 h 20168"/>
                <a:gd name="connsiteX75" fmla="*/ 13077 w 25200"/>
                <a:gd name="connsiteY75" fmla="*/ 11874 h 20168"/>
                <a:gd name="connsiteX76" fmla="*/ 12302 w 25200"/>
                <a:gd name="connsiteY76" fmla="*/ 11874 h 20168"/>
                <a:gd name="connsiteX77" fmla="*/ 12302 w 25200"/>
                <a:gd name="connsiteY77" fmla="*/ 10561 h 20168"/>
                <a:gd name="connsiteX78" fmla="*/ 13077 w 25200"/>
                <a:gd name="connsiteY78" fmla="*/ 10561 h 20168"/>
                <a:gd name="connsiteX79" fmla="*/ 13614 w 25200"/>
                <a:gd name="connsiteY79" fmla="*/ 10681 h 20168"/>
                <a:gd name="connsiteX80" fmla="*/ 13853 w 25200"/>
                <a:gd name="connsiteY80" fmla="*/ 11218 h 20168"/>
                <a:gd name="connsiteX81" fmla="*/ 23400 w 25200"/>
                <a:gd name="connsiteY81" fmla="*/ 9368 h 20168"/>
                <a:gd name="connsiteX82" fmla="*/ 1800 w 25200"/>
                <a:gd name="connsiteY82" fmla="*/ 9368 h 20168"/>
                <a:gd name="connsiteX83" fmla="*/ 12600 w 25200"/>
                <a:gd name="connsiteY83" fmla="*/ 20168 h 20168"/>
                <a:gd name="connsiteX84" fmla="*/ 23400 w 25200"/>
                <a:gd name="connsiteY84" fmla="*/ 9368 h 20168"/>
                <a:gd name="connsiteX85" fmla="*/ 12600 w 25200"/>
                <a:gd name="connsiteY85" fmla="*/ 18736 h 20168"/>
                <a:gd name="connsiteX86" fmla="*/ 3232 w 25200"/>
                <a:gd name="connsiteY86" fmla="*/ 9368 h 20168"/>
                <a:gd name="connsiteX87" fmla="*/ 12600 w 25200"/>
                <a:gd name="connsiteY87" fmla="*/ 0 h 20168"/>
                <a:gd name="connsiteX88" fmla="*/ 21968 w 25200"/>
                <a:gd name="connsiteY88" fmla="*/ 9368 h 20168"/>
                <a:gd name="connsiteX89" fmla="*/ 12600 w 25200"/>
                <a:gd name="connsiteY89" fmla="*/ 18736 h 20168"/>
                <a:gd name="connsiteX90" fmla="*/ 18090 w 25200"/>
                <a:gd name="connsiteY90" fmla="*/ 7339 h 20168"/>
                <a:gd name="connsiteX91" fmla="*/ 18090 w 25200"/>
                <a:gd name="connsiteY91" fmla="*/ 5967 h 20168"/>
                <a:gd name="connsiteX92" fmla="*/ 17373 w 25200"/>
                <a:gd name="connsiteY92" fmla="*/ 6683 h 20168"/>
                <a:gd name="connsiteX93" fmla="*/ 18090 w 25200"/>
                <a:gd name="connsiteY93" fmla="*/ 7339 h 20168"/>
                <a:gd name="connsiteX94" fmla="*/ 16419 w 25200"/>
                <a:gd name="connsiteY94" fmla="*/ 7638 h 20168"/>
                <a:gd name="connsiteX95" fmla="*/ 17731 w 25200"/>
                <a:gd name="connsiteY95" fmla="*/ 7638 h 20168"/>
                <a:gd name="connsiteX96" fmla="*/ 17075 w 25200"/>
                <a:gd name="connsiteY96" fmla="*/ 6981 h 20168"/>
                <a:gd name="connsiteX97" fmla="*/ 16419 w 25200"/>
                <a:gd name="connsiteY97" fmla="*/ 7638 h 20168"/>
                <a:gd name="connsiteX98" fmla="*/ 18567 w 25200"/>
                <a:gd name="connsiteY98" fmla="*/ 10084 h 20168"/>
                <a:gd name="connsiteX99" fmla="*/ 18030 w 25200"/>
                <a:gd name="connsiteY99" fmla="*/ 9786 h 20168"/>
                <a:gd name="connsiteX100" fmla="*/ 17314 w 25200"/>
                <a:gd name="connsiteY100" fmla="*/ 9666 h 20168"/>
                <a:gd name="connsiteX101" fmla="*/ 15524 w 25200"/>
                <a:gd name="connsiteY101" fmla="*/ 9666 h 20168"/>
                <a:gd name="connsiteX102" fmla="*/ 15524 w 25200"/>
                <a:gd name="connsiteY102" fmla="*/ 14082 h 20168"/>
                <a:gd name="connsiteX103" fmla="*/ 16478 w 25200"/>
                <a:gd name="connsiteY103" fmla="*/ 14082 h 20168"/>
                <a:gd name="connsiteX104" fmla="*/ 16478 w 25200"/>
                <a:gd name="connsiteY104" fmla="*/ 12769 h 20168"/>
                <a:gd name="connsiteX105" fmla="*/ 17254 w 25200"/>
                <a:gd name="connsiteY105" fmla="*/ 12769 h 20168"/>
                <a:gd name="connsiteX106" fmla="*/ 17910 w 25200"/>
                <a:gd name="connsiteY106" fmla="*/ 12650 h 20168"/>
                <a:gd name="connsiteX107" fmla="*/ 18507 w 25200"/>
                <a:gd name="connsiteY107" fmla="*/ 12351 h 20168"/>
                <a:gd name="connsiteX108" fmla="*/ 18865 w 25200"/>
                <a:gd name="connsiteY108" fmla="*/ 11874 h 20168"/>
                <a:gd name="connsiteX109" fmla="*/ 19044 w 25200"/>
                <a:gd name="connsiteY109" fmla="*/ 11218 h 20168"/>
                <a:gd name="connsiteX110" fmla="*/ 19044 w 25200"/>
                <a:gd name="connsiteY110" fmla="*/ 11158 h 20168"/>
                <a:gd name="connsiteX111" fmla="*/ 18925 w 25200"/>
                <a:gd name="connsiteY111" fmla="*/ 10561 h 20168"/>
                <a:gd name="connsiteX112" fmla="*/ 18567 w 25200"/>
                <a:gd name="connsiteY112" fmla="*/ 10084 h 20168"/>
                <a:gd name="connsiteX113" fmla="*/ 18030 w 25200"/>
                <a:gd name="connsiteY113" fmla="*/ 11218 h 20168"/>
                <a:gd name="connsiteX114" fmla="*/ 17851 w 25200"/>
                <a:gd name="connsiteY114" fmla="*/ 11695 h 20168"/>
                <a:gd name="connsiteX115" fmla="*/ 17254 w 25200"/>
                <a:gd name="connsiteY115" fmla="*/ 11874 h 20168"/>
                <a:gd name="connsiteX116" fmla="*/ 16478 w 25200"/>
                <a:gd name="connsiteY116" fmla="*/ 11874 h 20168"/>
                <a:gd name="connsiteX117" fmla="*/ 16478 w 25200"/>
                <a:gd name="connsiteY117" fmla="*/ 10561 h 20168"/>
                <a:gd name="connsiteX118" fmla="*/ 17254 w 25200"/>
                <a:gd name="connsiteY118" fmla="*/ 10561 h 20168"/>
                <a:gd name="connsiteX119" fmla="*/ 17851 w 25200"/>
                <a:gd name="connsiteY119" fmla="*/ 10681 h 20168"/>
                <a:gd name="connsiteX120" fmla="*/ 18030 w 25200"/>
                <a:gd name="connsiteY120" fmla="*/ 11218 h 20168"/>
                <a:gd name="connsiteX121" fmla="*/ 18030 w 25200"/>
                <a:gd name="connsiteY121" fmla="*/ 11218 h 20168"/>
                <a:gd name="connsiteX0" fmla="*/ 8234 w 20168"/>
                <a:gd name="connsiteY0" fmla="*/ 4833 h 20168"/>
                <a:gd name="connsiteX1" fmla="*/ 5131 w 20168"/>
                <a:gd name="connsiteY1" fmla="*/ 4833 h 20168"/>
                <a:gd name="connsiteX2" fmla="*/ 4057 w 20168"/>
                <a:gd name="connsiteY2" fmla="*/ 5848 h 20168"/>
                <a:gd name="connsiteX3" fmla="*/ 4057 w 20168"/>
                <a:gd name="connsiteY3" fmla="*/ 8473 h 20168"/>
                <a:gd name="connsiteX4" fmla="*/ 8234 w 20168"/>
                <a:gd name="connsiteY4" fmla="*/ 8473 h 20168"/>
                <a:gd name="connsiteX5" fmla="*/ 8234 w 20168"/>
                <a:gd name="connsiteY5" fmla="*/ 4833 h 20168"/>
                <a:gd name="connsiteX6" fmla="*/ 7518 w 20168"/>
                <a:gd name="connsiteY6" fmla="*/ 8055 h 20168"/>
                <a:gd name="connsiteX7" fmla="*/ 4773 w 20168"/>
                <a:gd name="connsiteY7" fmla="*/ 8055 h 20168"/>
                <a:gd name="connsiteX8" fmla="*/ 4773 w 20168"/>
                <a:gd name="connsiteY8" fmla="*/ 7578 h 20168"/>
                <a:gd name="connsiteX9" fmla="*/ 7518 w 20168"/>
                <a:gd name="connsiteY9" fmla="*/ 7578 h 20168"/>
                <a:gd name="connsiteX10" fmla="*/ 7518 w 20168"/>
                <a:gd name="connsiteY10" fmla="*/ 8055 h 20168"/>
                <a:gd name="connsiteX11" fmla="*/ 12829 w 20168"/>
                <a:gd name="connsiteY11" fmla="*/ 4833 h 20168"/>
                <a:gd name="connsiteX12" fmla="*/ 8592 w 20168"/>
                <a:gd name="connsiteY12" fmla="*/ 4833 h 20168"/>
                <a:gd name="connsiteX13" fmla="*/ 8592 w 20168"/>
                <a:gd name="connsiteY13" fmla="*/ 8473 h 20168"/>
                <a:gd name="connsiteX14" fmla="*/ 12829 w 20168"/>
                <a:gd name="connsiteY14" fmla="*/ 8473 h 20168"/>
                <a:gd name="connsiteX15" fmla="*/ 12829 w 20168"/>
                <a:gd name="connsiteY15" fmla="*/ 4833 h 20168"/>
                <a:gd name="connsiteX16" fmla="*/ 12053 w 20168"/>
                <a:gd name="connsiteY16" fmla="*/ 8055 h 20168"/>
                <a:gd name="connsiteX17" fmla="*/ 9368 w 20168"/>
                <a:gd name="connsiteY17" fmla="*/ 8055 h 20168"/>
                <a:gd name="connsiteX18" fmla="*/ 9368 w 20168"/>
                <a:gd name="connsiteY18" fmla="*/ 5311 h 20168"/>
                <a:gd name="connsiteX19" fmla="*/ 12053 w 20168"/>
                <a:gd name="connsiteY19" fmla="*/ 5311 h 20168"/>
                <a:gd name="connsiteX20" fmla="*/ 12053 w 20168"/>
                <a:gd name="connsiteY20" fmla="*/ 8055 h 20168"/>
                <a:gd name="connsiteX21" fmla="*/ 11635 w 20168"/>
                <a:gd name="connsiteY21" fmla="*/ 5728 h 20168"/>
                <a:gd name="connsiteX22" fmla="*/ 9786 w 20168"/>
                <a:gd name="connsiteY22" fmla="*/ 5728 h 20168"/>
                <a:gd name="connsiteX23" fmla="*/ 9786 w 20168"/>
                <a:gd name="connsiteY23" fmla="*/ 7578 h 20168"/>
                <a:gd name="connsiteX24" fmla="*/ 11635 w 20168"/>
                <a:gd name="connsiteY24" fmla="*/ 7578 h 20168"/>
                <a:gd name="connsiteX25" fmla="*/ 11635 w 20168"/>
                <a:gd name="connsiteY25" fmla="*/ 5728 h 20168"/>
                <a:gd name="connsiteX26" fmla="*/ 6086 w 20168"/>
                <a:gd name="connsiteY26" fmla="*/ 9607 h 20168"/>
                <a:gd name="connsiteX27" fmla="*/ 4177 w 20168"/>
                <a:gd name="connsiteY27" fmla="*/ 14082 h 20168"/>
                <a:gd name="connsiteX28" fmla="*/ 5191 w 20168"/>
                <a:gd name="connsiteY28" fmla="*/ 14082 h 20168"/>
                <a:gd name="connsiteX29" fmla="*/ 5549 w 20168"/>
                <a:gd name="connsiteY29" fmla="*/ 13067 h 20168"/>
                <a:gd name="connsiteX30" fmla="*/ 7459 w 20168"/>
                <a:gd name="connsiteY30" fmla="*/ 13067 h 20168"/>
                <a:gd name="connsiteX31" fmla="*/ 7817 w 20168"/>
                <a:gd name="connsiteY31" fmla="*/ 14082 h 20168"/>
                <a:gd name="connsiteX32" fmla="*/ 8831 w 20168"/>
                <a:gd name="connsiteY32" fmla="*/ 14082 h 20168"/>
                <a:gd name="connsiteX33" fmla="*/ 6981 w 20168"/>
                <a:gd name="connsiteY33" fmla="*/ 9607 h 20168"/>
                <a:gd name="connsiteX34" fmla="*/ 6086 w 20168"/>
                <a:gd name="connsiteY34" fmla="*/ 9607 h 20168"/>
                <a:gd name="connsiteX35" fmla="*/ 5907 w 20168"/>
                <a:gd name="connsiteY35" fmla="*/ 12232 h 20168"/>
                <a:gd name="connsiteX36" fmla="*/ 6504 w 20168"/>
                <a:gd name="connsiteY36" fmla="*/ 10800 h 20168"/>
                <a:gd name="connsiteX37" fmla="*/ 7101 w 20168"/>
                <a:gd name="connsiteY37" fmla="*/ 12232 h 20168"/>
                <a:gd name="connsiteX38" fmla="*/ 5907 w 20168"/>
                <a:gd name="connsiteY38" fmla="*/ 12232 h 20168"/>
                <a:gd name="connsiteX39" fmla="*/ 16349 w 20168"/>
                <a:gd name="connsiteY39" fmla="*/ 4833 h 20168"/>
                <a:gd name="connsiteX40" fmla="*/ 13187 w 20168"/>
                <a:gd name="connsiteY40" fmla="*/ 4833 h 20168"/>
                <a:gd name="connsiteX41" fmla="*/ 13187 w 20168"/>
                <a:gd name="connsiteY41" fmla="*/ 8473 h 20168"/>
                <a:gd name="connsiteX42" fmla="*/ 17364 w 20168"/>
                <a:gd name="connsiteY42" fmla="*/ 8473 h 20168"/>
                <a:gd name="connsiteX43" fmla="*/ 17364 w 20168"/>
                <a:gd name="connsiteY43" fmla="*/ 5848 h 20168"/>
                <a:gd name="connsiteX44" fmla="*/ 16349 w 20168"/>
                <a:gd name="connsiteY44" fmla="*/ 4833 h 20168"/>
                <a:gd name="connsiteX45" fmla="*/ 16648 w 20168"/>
                <a:gd name="connsiteY45" fmla="*/ 8055 h 20168"/>
                <a:gd name="connsiteX46" fmla="*/ 13903 w 20168"/>
                <a:gd name="connsiteY46" fmla="*/ 8055 h 20168"/>
                <a:gd name="connsiteX47" fmla="*/ 13903 w 20168"/>
                <a:gd name="connsiteY47" fmla="*/ 5311 h 20168"/>
                <a:gd name="connsiteX48" fmla="*/ 16648 w 20168"/>
                <a:gd name="connsiteY48" fmla="*/ 5311 h 20168"/>
                <a:gd name="connsiteX49" fmla="*/ 16648 w 20168"/>
                <a:gd name="connsiteY49" fmla="*/ 8055 h 20168"/>
                <a:gd name="connsiteX50" fmla="*/ 14261 w 20168"/>
                <a:gd name="connsiteY50" fmla="*/ 6027 h 20168"/>
                <a:gd name="connsiteX51" fmla="*/ 14261 w 20168"/>
                <a:gd name="connsiteY51" fmla="*/ 7339 h 20168"/>
                <a:gd name="connsiteX52" fmla="*/ 14917 w 20168"/>
                <a:gd name="connsiteY52" fmla="*/ 6683 h 20168"/>
                <a:gd name="connsiteX53" fmla="*/ 14261 w 20168"/>
                <a:gd name="connsiteY53" fmla="*/ 6027 h 20168"/>
                <a:gd name="connsiteX54" fmla="*/ 15931 w 20168"/>
                <a:gd name="connsiteY54" fmla="*/ 5669 h 20168"/>
                <a:gd name="connsiteX55" fmla="*/ 14619 w 20168"/>
                <a:gd name="connsiteY55" fmla="*/ 5669 h 20168"/>
                <a:gd name="connsiteX56" fmla="*/ 15275 w 20168"/>
                <a:gd name="connsiteY56" fmla="*/ 6325 h 20168"/>
                <a:gd name="connsiteX57" fmla="*/ 15931 w 20168"/>
                <a:gd name="connsiteY57" fmla="*/ 5669 h 20168"/>
                <a:gd name="connsiteX58" fmla="*/ 12590 w 20168"/>
                <a:gd name="connsiteY58" fmla="*/ 10084 h 20168"/>
                <a:gd name="connsiteX59" fmla="*/ 12053 w 20168"/>
                <a:gd name="connsiteY59" fmla="*/ 9786 h 20168"/>
                <a:gd name="connsiteX60" fmla="*/ 11337 w 20168"/>
                <a:gd name="connsiteY60" fmla="*/ 9666 h 20168"/>
                <a:gd name="connsiteX61" fmla="*/ 9547 w 20168"/>
                <a:gd name="connsiteY61" fmla="*/ 9666 h 20168"/>
                <a:gd name="connsiteX62" fmla="*/ 9547 w 20168"/>
                <a:gd name="connsiteY62" fmla="*/ 14082 h 20168"/>
                <a:gd name="connsiteX63" fmla="*/ 10502 w 20168"/>
                <a:gd name="connsiteY63" fmla="*/ 14082 h 20168"/>
                <a:gd name="connsiteX64" fmla="*/ 10502 w 20168"/>
                <a:gd name="connsiteY64" fmla="*/ 12769 h 20168"/>
                <a:gd name="connsiteX65" fmla="*/ 11218 w 20168"/>
                <a:gd name="connsiteY65" fmla="*/ 12769 h 20168"/>
                <a:gd name="connsiteX66" fmla="*/ 11934 w 20168"/>
                <a:gd name="connsiteY66" fmla="*/ 12650 h 20168"/>
                <a:gd name="connsiteX67" fmla="*/ 12530 w 20168"/>
                <a:gd name="connsiteY67" fmla="*/ 12351 h 20168"/>
                <a:gd name="connsiteX68" fmla="*/ 12888 w 20168"/>
                <a:gd name="connsiteY68" fmla="*/ 11874 h 20168"/>
                <a:gd name="connsiteX69" fmla="*/ 13008 w 20168"/>
                <a:gd name="connsiteY69" fmla="*/ 11218 h 20168"/>
                <a:gd name="connsiteX70" fmla="*/ 13008 w 20168"/>
                <a:gd name="connsiteY70" fmla="*/ 11158 h 20168"/>
                <a:gd name="connsiteX71" fmla="*/ 12888 w 20168"/>
                <a:gd name="connsiteY71" fmla="*/ 10561 h 20168"/>
                <a:gd name="connsiteX72" fmla="*/ 12590 w 20168"/>
                <a:gd name="connsiteY72" fmla="*/ 10084 h 20168"/>
                <a:gd name="connsiteX73" fmla="*/ 12053 w 20168"/>
                <a:gd name="connsiteY73" fmla="*/ 11218 h 20168"/>
                <a:gd name="connsiteX74" fmla="*/ 11814 w 20168"/>
                <a:gd name="connsiteY74" fmla="*/ 11695 h 20168"/>
                <a:gd name="connsiteX75" fmla="*/ 11277 w 20168"/>
                <a:gd name="connsiteY75" fmla="*/ 11874 h 20168"/>
                <a:gd name="connsiteX76" fmla="*/ 10502 w 20168"/>
                <a:gd name="connsiteY76" fmla="*/ 11874 h 20168"/>
                <a:gd name="connsiteX77" fmla="*/ 10502 w 20168"/>
                <a:gd name="connsiteY77" fmla="*/ 10561 h 20168"/>
                <a:gd name="connsiteX78" fmla="*/ 11277 w 20168"/>
                <a:gd name="connsiteY78" fmla="*/ 10561 h 20168"/>
                <a:gd name="connsiteX79" fmla="*/ 11814 w 20168"/>
                <a:gd name="connsiteY79" fmla="*/ 10681 h 20168"/>
                <a:gd name="connsiteX80" fmla="*/ 12053 w 20168"/>
                <a:gd name="connsiteY80" fmla="*/ 11218 h 20168"/>
                <a:gd name="connsiteX81" fmla="*/ 10800 w 20168"/>
                <a:gd name="connsiteY81" fmla="*/ 20168 h 20168"/>
                <a:gd name="connsiteX82" fmla="*/ 0 w 20168"/>
                <a:gd name="connsiteY82" fmla="*/ 9368 h 20168"/>
                <a:gd name="connsiteX83" fmla="*/ 10800 w 20168"/>
                <a:gd name="connsiteY83" fmla="*/ 20168 h 20168"/>
                <a:gd name="connsiteX84" fmla="*/ 10800 w 20168"/>
                <a:gd name="connsiteY84" fmla="*/ 18736 h 20168"/>
                <a:gd name="connsiteX85" fmla="*/ 1432 w 20168"/>
                <a:gd name="connsiteY85" fmla="*/ 9368 h 20168"/>
                <a:gd name="connsiteX86" fmla="*/ 10800 w 20168"/>
                <a:gd name="connsiteY86" fmla="*/ 0 h 20168"/>
                <a:gd name="connsiteX87" fmla="*/ 20168 w 20168"/>
                <a:gd name="connsiteY87" fmla="*/ 9368 h 20168"/>
                <a:gd name="connsiteX88" fmla="*/ 10800 w 20168"/>
                <a:gd name="connsiteY88" fmla="*/ 18736 h 20168"/>
                <a:gd name="connsiteX89" fmla="*/ 16290 w 20168"/>
                <a:gd name="connsiteY89" fmla="*/ 7339 h 20168"/>
                <a:gd name="connsiteX90" fmla="*/ 16290 w 20168"/>
                <a:gd name="connsiteY90" fmla="*/ 5967 h 20168"/>
                <a:gd name="connsiteX91" fmla="*/ 15573 w 20168"/>
                <a:gd name="connsiteY91" fmla="*/ 6683 h 20168"/>
                <a:gd name="connsiteX92" fmla="*/ 16290 w 20168"/>
                <a:gd name="connsiteY92" fmla="*/ 7339 h 20168"/>
                <a:gd name="connsiteX93" fmla="*/ 14619 w 20168"/>
                <a:gd name="connsiteY93" fmla="*/ 7638 h 20168"/>
                <a:gd name="connsiteX94" fmla="*/ 15931 w 20168"/>
                <a:gd name="connsiteY94" fmla="*/ 7638 h 20168"/>
                <a:gd name="connsiteX95" fmla="*/ 15275 w 20168"/>
                <a:gd name="connsiteY95" fmla="*/ 6981 h 20168"/>
                <a:gd name="connsiteX96" fmla="*/ 14619 w 20168"/>
                <a:gd name="connsiteY96" fmla="*/ 7638 h 20168"/>
                <a:gd name="connsiteX97" fmla="*/ 16767 w 20168"/>
                <a:gd name="connsiteY97" fmla="*/ 10084 h 20168"/>
                <a:gd name="connsiteX98" fmla="*/ 16230 w 20168"/>
                <a:gd name="connsiteY98" fmla="*/ 9786 h 20168"/>
                <a:gd name="connsiteX99" fmla="*/ 15514 w 20168"/>
                <a:gd name="connsiteY99" fmla="*/ 9666 h 20168"/>
                <a:gd name="connsiteX100" fmla="*/ 13724 w 20168"/>
                <a:gd name="connsiteY100" fmla="*/ 9666 h 20168"/>
                <a:gd name="connsiteX101" fmla="*/ 13724 w 20168"/>
                <a:gd name="connsiteY101" fmla="*/ 14082 h 20168"/>
                <a:gd name="connsiteX102" fmla="*/ 14678 w 20168"/>
                <a:gd name="connsiteY102" fmla="*/ 14082 h 20168"/>
                <a:gd name="connsiteX103" fmla="*/ 14678 w 20168"/>
                <a:gd name="connsiteY103" fmla="*/ 12769 h 20168"/>
                <a:gd name="connsiteX104" fmla="*/ 15454 w 20168"/>
                <a:gd name="connsiteY104" fmla="*/ 12769 h 20168"/>
                <a:gd name="connsiteX105" fmla="*/ 16110 w 20168"/>
                <a:gd name="connsiteY105" fmla="*/ 12650 h 20168"/>
                <a:gd name="connsiteX106" fmla="*/ 16707 w 20168"/>
                <a:gd name="connsiteY106" fmla="*/ 12351 h 20168"/>
                <a:gd name="connsiteX107" fmla="*/ 17065 w 20168"/>
                <a:gd name="connsiteY107" fmla="*/ 11874 h 20168"/>
                <a:gd name="connsiteX108" fmla="*/ 17244 w 20168"/>
                <a:gd name="connsiteY108" fmla="*/ 11218 h 20168"/>
                <a:gd name="connsiteX109" fmla="*/ 17244 w 20168"/>
                <a:gd name="connsiteY109" fmla="*/ 11158 h 20168"/>
                <a:gd name="connsiteX110" fmla="*/ 17125 w 20168"/>
                <a:gd name="connsiteY110" fmla="*/ 10561 h 20168"/>
                <a:gd name="connsiteX111" fmla="*/ 16767 w 20168"/>
                <a:gd name="connsiteY111" fmla="*/ 10084 h 20168"/>
                <a:gd name="connsiteX112" fmla="*/ 16230 w 20168"/>
                <a:gd name="connsiteY112" fmla="*/ 11218 h 20168"/>
                <a:gd name="connsiteX113" fmla="*/ 16051 w 20168"/>
                <a:gd name="connsiteY113" fmla="*/ 11695 h 20168"/>
                <a:gd name="connsiteX114" fmla="*/ 15454 w 20168"/>
                <a:gd name="connsiteY114" fmla="*/ 11874 h 20168"/>
                <a:gd name="connsiteX115" fmla="*/ 14678 w 20168"/>
                <a:gd name="connsiteY115" fmla="*/ 11874 h 20168"/>
                <a:gd name="connsiteX116" fmla="*/ 14678 w 20168"/>
                <a:gd name="connsiteY116" fmla="*/ 10561 h 20168"/>
                <a:gd name="connsiteX117" fmla="*/ 15454 w 20168"/>
                <a:gd name="connsiteY117" fmla="*/ 10561 h 20168"/>
                <a:gd name="connsiteX118" fmla="*/ 16051 w 20168"/>
                <a:gd name="connsiteY118" fmla="*/ 10681 h 20168"/>
                <a:gd name="connsiteX119" fmla="*/ 16230 w 20168"/>
                <a:gd name="connsiteY119" fmla="*/ 11218 h 20168"/>
                <a:gd name="connsiteX120" fmla="*/ 16230 w 20168"/>
                <a:gd name="connsiteY120" fmla="*/ 11218 h 20168"/>
                <a:gd name="connsiteX0" fmla="*/ 8363 w 20297"/>
                <a:gd name="connsiteY0" fmla="*/ 4833 h 20168"/>
                <a:gd name="connsiteX1" fmla="*/ 5260 w 20297"/>
                <a:gd name="connsiteY1" fmla="*/ 4833 h 20168"/>
                <a:gd name="connsiteX2" fmla="*/ 4186 w 20297"/>
                <a:gd name="connsiteY2" fmla="*/ 5848 h 20168"/>
                <a:gd name="connsiteX3" fmla="*/ 4186 w 20297"/>
                <a:gd name="connsiteY3" fmla="*/ 8473 h 20168"/>
                <a:gd name="connsiteX4" fmla="*/ 8363 w 20297"/>
                <a:gd name="connsiteY4" fmla="*/ 8473 h 20168"/>
                <a:gd name="connsiteX5" fmla="*/ 8363 w 20297"/>
                <a:gd name="connsiteY5" fmla="*/ 4833 h 20168"/>
                <a:gd name="connsiteX6" fmla="*/ 7647 w 20297"/>
                <a:gd name="connsiteY6" fmla="*/ 8055 h 20168"/>
                <a:gd name="connsiteX7" fmla="*/ 4902 w 20297"/>
                <a:gd name="connsiteY7" fmla="*/ 8055 h 20168"/>
                <a:gd name="connsiteX8" fmla="*/ 4902 w 20297"/>
                <a:gd name="connsiteY8" fmla="*/ 7578 h 20168"/>
                <a:gd name="connsiteX9" fmla="*/ 7647 w 20297"/>
                <a:gd name="connsiteY9" fmla="*/ 7578 h 20168"/>
                <a:gd name="connsiteX10" fmla="*/ 7647 w 20297"/>
                <a:gd name="connsiteY10" fmla="*/ 8055 h 20168"/>
                <a:gd name="connsiteX11" fmla="*/ 12958 w 20297"/>
                <a:gd name="connsiteY11" fmla="*/ 4833 h 20168"/>
                <a:gd name="connsiteX12" fmla="*/ 8721 w 20297"/>
                <a:gd name="connsiteY12" fmla="*/ 4833 h 20168"/>
                <a:gd name="connsiteX13" fmla="*/ 8721 w 20297"/>
                <a:gd name="connsiteY13" fmla="*/ 8473 h 20168"/>
                <a:gd name="connsiteX14" fmla="*/ 12958 w 20297"/>
                <a:gd name="connsiteY14" fmla="*/ 8473 h 20168"/>
                <a:gd name="connsiteX15" fmla="*/ 12958 w 20297"/>
                <a:gd name="connsiteY15" fmla="*/ 4833 h 20168"/>
                <a:gd name="connsiteX16" fmla="*/ 12182 w 20297"/>
                <a:gd name="connsiteY16" fmla="*/ 8055 h 20168"/>
                <a:gd name="connsiteX17" fmla="*/ 9497 w 20297"/>
                <a:gd name="connsiteY17" fmla="*/ 8055 h 20168"/>
                <a:gd name="connsiteX18" fmla="*/ 9497 w 20297"/>
                <a:gd name="connsiteY18" fmla="*/ 5311 h 20168"/>
                <a:gd name="connsiteX19" fmla="*/ 12182 w 20297"/>
                <a:gd name="connsiteY19" fmla="*/ 5311 h 20168"/>
                <a:gd name="connsiteX20" fmla="*/ 12182 w 20297"/>
                <a:gd name="connsiteY20" fmla="*/ 8055 h 20168"/>
                <a:gd name="connsiteX21" fmla="*/ 11764 w 20297"/>
                <a:gd name="connsiteY21" fmla="*/ 5728 h 20168"/>
                <a:gd name="connsiteX22" fmla="*/ 9915 w 20297"/>
                <a:gd name="connsiteY22" fmla="*/ 5728 h 20168"/>
                <a:gd name="connsiteX23" fmla="*/ 9915 w 20297"/>
                <a:gd name="connsiteY23" fmla="*/ 7578 h 20168"/>
                <a:gd name="connsiteX24" fmla="*/ 11764 w 20297"/>
                <a:gd name="connsiteY24" fmla="*/ 7578 h 20168"/>
                <a:gd name="connsiteX25" fmla="*/ 11764 w 20297"/>
                <a:gd name="connsiteY25" fmla="*/ 5728 h 20168"/>
                <a:gd name="connsiteX26" fmla="*/ 6215 w 20297"/>
                <a:gd name="connsiteY26" fmla="*/ 9607 h 20168"/>
                <a:gd name="connsiteX27" fmla="*/ 4306 w 20297"/>
                <a:gd name="connsiteY27" fmla="*/ 14082 h 20168"/>
                <a:gd name="connsiteX28" fmla="*/ 5320 w 20297"/>
                <a:gd name="connsiteY28" fmla="*/ 14082 h 20168"/>
                <a:gd name="connsiteX29" fmla="*/ 5678 w 20297"/>
                <a:gd name="connsiteY29" fmla="*/ 13067 h 20168"/>
                <a:gd name="connsiteX30" fmla="*/ 7588 w 20297"/>
                <a:gd name="connsiteY30" fmla="*/ 13067 h 20168"/>
                <a:gd name="connsiteX31" fmla="*/ 7946 w 20297"/>
                <a:gd name="connsiteY31" fmla="*/ 14082 h 20168"/>
                <a:gd name="connsiteX32" fmla="*/ 8960 w 20297"/>
                <a:gd name="connsiteY32" fmla="*/ 14082 h 20168"/>
                <a:gd name="connsiteX33" fmla="*/ 7110 w 20297"/>
                <a:gd name="connsiteY33" fmla="*/ 9607 h 20168"/>
                <a:gd name="connsiteX34" fmla="*/ 6215 w 20297"/>
                <a:gd name="connsiteY34" fmla="*/ 9607 h 20168"/>
                <a:gd name="connsiteX35" fmla="*/ 6036 w 20297"/>
                <a:gd name="connsiteY35" fmla="*/ 12232 h 20168"/>
                <a:gd name="connsiteX36" fmla="*/ 6633 w 20297"/>
                <a:gd name="connsiteY36" fmla="*/ 10800 h 20168"/>
                <a:gd name="connsiteX37" fmla="*/ 7230 w 20297"/>
                <a:gd name="connsiteY37" fmla="*/ 12232 h 20168"/>
                <a:gd name="connsiteX38" fmla="*/ 6036 w 20297"/>
                <a:gd name="connsiteY38" fmla="*/ 12232 h 20168"/>
                <a:gd name="connsiteX39" fmla="*/ 16478 w 20297"/>
                <a:gd name="connsiteY39" fmla="*/ 4833 h 20168"/>
                <a:gd name="connsiteX40" fmla="*/ 13316 w 20297"/>
                <a:gd name="connsiteY40" fmla="*/ 4833 h 20168"/>
                <a:gd name="connsiteX41" fmla="*/ 13316 w 20297"/>
                <a:gd name="connsiteY41" fmla="*/ 8473 h 20168"/>
                <a:gd name="connsiteX42" fmla="*/ 17493 w 20297"/>
                <a:gd name="connsiteY42" fmla="*/ 8473 h 20168"/>
                <a:gd name="connsiteX43" fmla="*/ 17493 w 20297"/>
                <a:gd name="connsiteY43" fmla="*/ 5848 h 20168"/>
                <a:gd name="connsiteX44" fmla="*/ 16478 w 20297"/>
                <a:gd name="connsiteY44" fmla="*/ 4833 h 20168"/>
                <a:gd name="connsiteX45" fmla="*/ 16777 w 20297"/>
                <a:gd name="connsiteY45" fmla="*/ 8055 h 20168"/>
                <a:gd name="connsiteX46" fmla="*/ 14032 w 20297"/>
                <a:gd name="connsiteY46" fmla="*/ 8055 h 20168"/>
                <a:gd name="connsiteX47" fmla="*/ 14032 w 20297"/>
                <a:gd name="connsiteY47" fmla="*/ 5311 h 20168"/>
                <a:gd name="connsiteX48" fmla="*/ 16777 w 20297"/>
                <a:gd name="connsiteY48" fmla="*/ 5311 h 20168"/>
                <a:gd name="connsiteX49" fmla="*/ 16777 w 20297"/>
                <a:gd name="connsiteY49" fmla="*/ 8055 h 20168"/>
                <a:gd name="connsiteX50" fmla="*/ 14390 w 20297"/>
                <a:gd name="connsiteY50" fmla="*/ 6027 h 20168"/>
                <a:gd name="connsiteX51" fmla="*/ 14390 w 20297"/>
                <a:gd name="connsiteY51" fmla="*/ 7339 h 20168"/>
                <a:gd name="connsiteX52" fmla="*/ 15046 w 20297"/>
                <a:gd name="connsiteY52" fmla="*/ 6683 h 20168"/>
                <a:gd name="connsiteX53" fmla="*/ 14390 w 20297"/>
                <a:gd name="connsiteY53" fmla="*/ 6027 h 20168"/>
                <a:gd name="connsiteX54" fmla="*/ 16060 w 20297"/>
                <a:gd name="connsiteY54" fmla="*/ 5669 h 20168"/>
                <a:gd name="connsiteX55" fmla="*/ 14748 w 20297"/>
                <a:gd name="connsiteY55" fmla="*/ 5669 h 20168"/>
                <a:gd name="connsiteX56" fmla="*/ 15404 w 20297"/>
                <a:gd name="connsiteY56" fmla="*/ 6325 h 20168"/>
                <a:gd name="connsiteX57" fmla="*/ 16060 w 20297"/>
                <a:gd name="connsiteY57" fmla="*/ 5669 h 20168"/>
                <a:gd name="connsiteX58" fmla="*/ 12719 w 20297"/>
                <a:gd name="connsiteY58" fmla="*/ 10084 h 20168"/>
                <a:gd name="connsiteX59" fmla="*/ 12182 w 20297"/>
                <a:gd name="connsiteY59" fmla="*/ 9786 h 20168"/>
                <a:gd name="connsiteX60" fmla="*/ 11466 w 20297"/>
                <a:gd name="connsiteY60" fmla="*/ 9666 h 20168"/>
                <a:gd name="connsiteX61" fmla="*/ 9676 w 20297"/>
                <a:gd name="connsiteY61" fmla="*/ 9666 h 20168"/>
                <a:gd name="connsiteX62" fmla="*/ 9676 w 20297"/>
                <a:gd name="connsiteY62" fmla="*/ 14082 h 20168"/>
                <a:gd name="connsiteX63" fmla="*/ 10631 w 20297"/>
                <a:gd name="connsiteY63" fmla="*/ 14082 h 20168"/>
                <a:gd name="connsiteX64" fmla="*/ 10631 w 20297"/>
                <a:gd name="connsiteY64" fmla="*/ 12769 h 20168"/>
                <a:gd name="connsiteX65" fmla="*/ 11347 w 20297"/>
                <a:gd name="connsiteY65" fmla="*/ 12769 h 20168"/>
                <a:gd name="connsiteX66" fmla="*/ 12063 w 20297"/>
                <a:gd name="connsiteY66" fmla="*/ 12650 h 20168"/>
                <a:gd name="connsiteX67" fmla="*/ 12659 w 20297"/>
                <a:gd name="connsiteY67" fmla="*/ 12351 h 20168"/>
                <a:gd name="connsiteX68" fmla="*/ 13017 w 20297"/>
                <a:gd name="connsiteY68" fmla="*/ 11874 h 20168"/>
                <a:gd name="connsiteX69" fmla="*/ 13137 w 20297"/>
                <a:gd name="connsiteY69" fmla="*/ 11218 h 20168"/>
                <a:gd name="connsiteX70" fmla="*/ 13137 w 20297"/>
                <a:gd name="connsiteY70" fmla="*/ 11158 h 20168"/>
                <a:gd name="connsiteX71" fmla="*/ 13017 w 20297"/>
                <a:gd name="connsiteY71" fmla="*/ 10561 h 20168"/>
                <a:gd name="connsiteX72" fmla="*/ 12719 w 20297"/>
                <a:gd name="connsiteY72" fmla="*/ 10084 h 20168"/>
                <a:gd name="connsiteX73" fmla="*/ 12182 w 20297"/>
                <a:gd name="connsiteY73" fmla="*/ 11218 h 20168"/>
                <a:gd name="connsiteX74" fmla="*/ 11943 w 20297"/>
                <a:gd name="connsiteY74" fmla="*/ 11695 h 20168"/>
                <a:gd name="connsiteX75" fmla="*/ 11406 w 20297"/>
                <a:gd name="connsiteY75" fmla="*/ 11874 h 20168"/>
                <a:gd name="connsiteX76" fmla="*/ 10631 w 20297"/>
                <a:gd name="connsiteY76" fmla="*/ 11874 h 20168"/>
                <a:gd name="connsiteX77" fmla="*/ 10631 w 20297"/>
                <a:gd name="connsiteY77" fmla="*/ 10561 h 20168"/>
                <a:gd name="connsiteX78" fmla="*/ 11406 w 20297"/>
                <a:gd name="connsiteY78" fmla="*/ 10561 h 20168"/>
                <a:gd name="connsiteX79" fmla="*/ 11943 w 20297"/>
                <a:gd name="connsiteY79" fmla="*/ 10681 h 20168"/>
                <a:gd name="connsiteX80" fmla="*/ 12182 w 20297"/>
                <a:gd name="connsiteY80" fmla="*/ 11218 h 20168"/>
                <a:gd name="connsiteX81" fmla="*/ 10929 w 20297"/>
                <a:gd name="connsiteY81" fmla="*/ 20168 h 20168"/>
                <a:gd name="connsiteX82" fmla="*/ 129 w 20297"/>
                <a:gd name="connsiteY82" fmla="*/ 9368 h 20168"/>
                <a:gd name="connsiteX83" fmla="*/ 10929 w 20297"/>
                <a:gd name="connsiteY83" fmla="*/ 20168 h 20168"/>
                <a:gd name="connsiteX84" fmla="*/ 20297 w 20297"/>
                <a:gd name="connsiteY84" fmla="*/ 9368 h 20168"/>
                <a:gd name="connsiteX85" fmla="*/ 1561 w 20297"/>
                <a:gd name="connsiteY85" fmla="*/ 9368 h 20168"/>
                <a:gd name="connsiteX86" fmla="*/ 10929 w 20297"/>
                <a:gd name="connsiteY86" fmla="*/ 0 h 20168"/>
                <a:gd name="connsiteX87" fmla="*/ 20297 w 20297"/>
                <a:gd name="connsiteY87" fmla="*/ 9368 h 20168"/>
                <a:gd name="connsiteX88" fmla="*/ 16419 w 20297"/>
                <a:gd name="connsiteY88" fmla="*/ 7339 h 20168"/>
                <a:gd name="connsiteX89" fmla="*/ 16419 w 20297"/>
                <a:gd name="connsiteY89" fmla="*/ 5967 h 20168"/>
                <a:gd name="connsiteX90" fmla="*/ 15702 w 20297"/>
                <a:gd name="connsiteY90" fmla="*/ 6683 h 20168"/>
                <a:gd name="connsiteX91" fmla="*/ 16419 w 20297"/>
                <a:gd name="connsiteY91" fmla="*/ 7339 h 20168"/>
                <a:gd name="connsiteX92" fmla="*/ 14748 w 20297"/>
                <a:gd name="connsiteY92" fmla="*/ 7638 h 20168"/>
                <a:gd name="connsiteX93" fmla="*/ 16060 w 20297"/>
                <a:gd name="connsiteY93" fmla="*/ 7638 h 20168"/>
                <a:gd name="connsiteX94" fmla="*/ 15404 w 20297"/>
                <a:gd name="connsiteY94" fmla="*/ 6981 h 20168"/>
                <a:gd name="connsiteX95" fmla="*/ 14748 w 20297"/>
                <a:gd name="connsiteY95" fmla="*/ 7638 h 20168"/>
                <a:gd name="connsiteX96" fmla="*/ 16896 w 20297"/>
                <a:gd name="connsiteY96" fmla="*/ 10084 h 20168"/>
                <a:gd name="connsiteX97" fmla="*/ 16359 w 20297"/>
                <a:gd name="connsiteY97" fmla="*/ 9786 h 20168"/>
                <a:gd name="connsiteX98" fmla="*/ 15643 w 20297"/>
                <a:gd name="connsiteY98" fmla="*/ 9666 h 20168"/>
                <a:gd name="connsiteX99" fmla="*/ 13853 w 20297"/>
                <a:gd name="connsiteY99" fmla="*/ 9666 h 20168"/>
                <a:gd name="connsiteX100" fmla="*/ 13853 w 20297"/>
                <a:gd name="connsiteY100" fmla="*/ 14082 h 20168"/>
                <a:gd name="connsiteX101" fmla="*/ 14807 w 20297"/>
                <a:gd name="connsiteY101" fmla="*/ 14082 h 20168"/>
                <a:gd name="connsiteX102" fmla="*/ 14807 w 20297"/>
                <a:gd name="connsiteY102" fmla="*/ 12769 h 20168"/>
                <a:gd name="connsiteX103" fmla="*/ 15583 w 20297"/>
                <a:gd name="connsiteY103" fmla="*/ 12769 h 20168"/>
                <a:gd name="connsiteX104" fmla="*/ 16239 w 20297"/>
                <a:gd name="connsiteY104" fmla="*/ 12650 h 20168"/>
                <a:gd name="connsiteX105" fmla="*/ 16836 w 20297"/>
                <a:gd name="connsiteY105" fmla="*/ 12351 h 20168"/>
                <a:gd name="connsiteX106" fmla="*/ 17194 w 20297"/>
                <a:gd name="connsiteY106" fmla="*/ 11874 h 20168"/>
                <a:gd name="connsiteX107" fmla="*/ 17373 w 20297"/>
                <a:gd name="connsiteY107" fmla="*/ 11218 h 20168"/>
                <a:gd name="connsiteX108" fmla="*/ 17373 w 20297"/>
                <a:gd name="connsiteY108" fmla="*/ 11158 h 20168"/>
                <a:gd name="connsiteX109" fmla="*/ 17254 w 20297"/>
                <a:gd name="connsiteY109" fmla="*/ 10561 h 20168"/>
                <a:gd name="connsiteX110" fmla="*/ 16896 w 20297"/>
                <a:gd name="connsiteY110" fmla="*/ 10084 h 20168"/>
                <a:gd name="connsiteX111" fmla="*/ 16359 w 20297"/>
                <a:gd name="connsiteY111" fmla="*/ 11218 h 20168"/>
                <a:gd name="connsiteX112" fmla="*/ 16180 w 20297"/>
                <a:gd name="connsiteY112" fmla="*/ 11695 h 20168"/>
                <a:gd name="connsiteX113" fmla="*/ 15583 w 20297"/>
                <a:gd name="connsiteY113" fmla="*/ 11874 h 20168"/>
                <a:gd name="connsiteX114" fmla="*/ 14807 w 20297"/>
                <a:gd name="connsiteY114" fmla="*/ 11874 h 20168"/>
                <a:gd name="connsiteX115" fmla="*/ 14807 w 20297"/>
                <a:gd name="connsiteY115" fmla="*/ 10561 h 20168"/>
                <a:gd name="connsiteX116" fmla="*/ 15583 w 20297"/>
                <a:gd name="connsiteY116" fmla="*/ 10561 h 20168"/>
                <a:gd name="connsiteX117" fmla="*/ 16180 w 20297"/>
                <a:gd name="connsiteY117" fmla="*/ 10681 h 20168"/>
                <a:gd name="connsiteX118" fmla="*/ 16359 w 20297"/>
                <a:gd name="connsiteY118" fmla="*/ 11218 h 20168"/>
                <a:gd name="connsiteX119" fmla="*/ 16359 w 20297"/>
                <a:gd name="connsiteY119" fmla="*/ 11218 h 20168"/>
                <a:gd name="connsiteX0" fmla="*/ 8234 w 17364"/>
                <a:gd name="connsiteY0" fmla="*/ 4833 h 20168"/>
                <a:gd name="connsiteX1" fmla="*/ 5131 w 17364"/>
                <a:gd name="connsiteY1" fmla="*/ 4833 h 20168"/>
                <a:gd name="connsiteX2" fmla="*/ 4057 w 17364"/>
                <a:gd name="connsiteY2" fmla="*/ 5848 h 20168"/>
                <a:gd name="connsiteX3" fmla="*/ 4057 w 17364"/>
                <a:gd name="connsiteY3" fmla="*/ 8473 h 20168"/>
                <a:gd name="connsiteX4" fmla="*/ 8234 w 17364"/>
                <a:gd name="connsiteY4" fmla="*/ 8473 h 20168"/>
                <a:gd name="connsiteX5" fmla="*/ 8234 w 17364"/>
                <a:gd name="connsiteY5" fmla="*/ 4833 h 20168"/>
                <a:gd name="connsiteX6" fmla="*/ 7518 w 17364"/>
                <a:gd name="connsiteY6" fmla="*/ 8055 h 20168"/>
                <a:gd name="connsiteX7" fmla="*/ 4773 w 17364"/>
                <a:gd name="connsiteY7" fmla="*/ 8055 h 20168"/>
                <a:gd name="connsiteX8" fmla="*/ 4773 w 17364"/>
                <a:gd name="connsiteY8" fmla="*/ 7578 h 20168"/>
                <a:gd name="connsiteX9" fmla="*/ 7518 w 17364"/>
                <a:gd name="connsiteY9" fmla="*/ 7578 h 20168"/>
                <a:gd name="connsiteX10" fmla="*/ 7518 w 17364"/>
                <a:gd name="connsiteY10" fmla="*/ 8055 h 20168"/>
                <a:gd name="connsiteX11" fmla="*/ 12829 w 17364"/>
                <a:gd name="connsiteY11" fmla="*/ 4833 h 20168"/>
                <a:gd name="connsiteX12" fmla="*/ 8592 w 17364"/>
                <a:gd name="connsiteY12" fmla="*/ 4833 h 20168"/>
                <a:gd name="connsiteX13" fmla="*/ 8592 w 17364"/>
                <a:gd name="connsiteY13" fmla="*/ 8473 h 20168"/>
                <a:gd name="connsiteX14" fmla="*/ 12829 w 17364"/>
                <a:gd name="connsiteY14" fmla="*/ 8473 h 20168"/>
                <a:gd name="connsiteX15" fmla="*/ 12829 w 17364"/>
                <a:gd name="connsiteY15" fmla="*/ 4833 h 20168"/>
                <a:gd name="connsiteX16" fmla="*/ 12053 w 17364"/>
                <a:gd name="connsiteY16" fmla="*/ 8055 h 20168"/>
                <a:gd name="connsiteX17" fmla="*/ 9368 w 17364"/>
                <a:gd name="connsiteY17" fmla="*/ 8055 h 20168"/>
                <a:gd name="connsiteX18" fmla="*/ 9368 w 17364"/>
                <a:gd name="connsiteY18" fmla="*/ 5311 h 20168"/>
                <a:gd name="connsiteX19" fmla="*/ 12053 w 17364"/>
                <a:gd name="connsiteY19" fmla="*/ 5311 h 20168"/>
                <a:gd name="connsiteX20" fmla="*/ 12053 w 17364"/>
                <a:gd name="connsiteY20" fmla="*/ 8055 h 20168"/>
                <a:gd name="connsiteX21" fmla="*/ 11635 w 17364"/>
                <a:gd name="connsiteY21" fmla="*/ 5728 h 20168"/>
                <a:gd name="connsiteX22" fmla="*/ 9786 w 17364"/>
                <a:gd name="connsiteY22" fmla="*/ 5728 h 20168"/>
                <a:gd name="connsiteX23" fmla="*/ 9786 w 17364"/>
                <a:gd name="connsiteY23" fmla="*/ 7578 h 20168"/>
                <a:gd name="connsiteX24" fmla="*/ 11635 w 17364"/>
                <a:gd name="connsiteY24" fmla="*/ 7578 h 20168"/>
                <a:gd name="connsiteX25" fmla="*/ 11635 w 17364"/>
                <a:gd name="connsiteY25" fmla="*/ 5728 h 20168"/>
                <a:gd name="connsiteX26" fmla="*/ 6086 w 17364"/>
                <a:gd name="connsiteY26" fmla="*/ 9607 h 20168"/>
                <a:gd name="connsiteX27" fmla="*/ 4177 w 17364"/>
                <a:gd name="connsiteY27" fmla="*/ 14082 h 20168"/>
                <a:gd name="connsiteX28" fmla="*/ 5191 w 17364"/>
                <a:gd name="connsiteY28" fmla="*/ 14082 h 20168"/>
                <a:gd name="connsiteX29" fmla="*/ 5549 w 17364"/>
                <a:gd name="connsiteY29" fmla="*/ 13067 h 20168"/>
                <a:gd name="connsiteX30" fmla="*/ 7459 w 17364"/>
                <a:gd name="connsiteY30" fmla="*/ 13067 h 20168"/>
                <a:gd name="connsiteX31" fmla="*/ 7817 w 17364"/>
                <a:gd name="connsiteY31" fmla="*/ 14082 h 20168"/>
                <a:gd name="connsiteX32" fmla="*/ 8831 w 17364"/>
                <a:gd name="connsiteY32" fmla="*/ 14082 h 20168"/>
                <a:gd name="connsiteX33" fmla="*/ 6981 w 17364"/>
                <a:gd name="connsiteY33" fmla="*/ 9607 h 20168"/>
                <a:gd name="connsiteX34" fmla="*/ 6086 w 17364"/>
                <a:gd name="connsiteY34" fmla="*/ 9607 h 20168"/>
                <a:gd name="connsiteX35" fmla="*/ 5907 w 17364"/>
                <a:gd name="connsiteY35" fmla="*/ 12232 h 20168"/>
                <a:gd name="connsiteX36" fmla="*/ 6504 w 17364"/>
                <a:gd name="connsiteY36" fmla="*/ 10800 h 20168"/>
                <a:gd name="connsiteX37" fmla="*/ 7101 w 17364"/>
                <a:gd name="connsiteY37" fmla="*/ 12232 h 20168"/>
                <a:gd name="connsiteX38" fmla="*/ 5907 w 17364"/>
                <a:gd name="connsiteY38" fmla="*/ 12232 h 20168"/>
                <a:gd name="connsiteX39" fmla="*/ 16349 w 17364"/>
                <a:gd name="connsiteY39" fmla="*/ 4833 h 20168"/>
                <a:gd name="connsiteX40" fmla="*/ 13187 w 17364"/>
                <a:gd name="connsiteY40" fmla="*/ 4833 h 20168"/>
                <a:gd name="connsiteX41" fmla="*/ 13187 w 17364"/>
                <a:gd name="connsiteY41" fmla="*/ 8473 h 20168"/>
                <a:gd name="connsiteX42" fmla="*/ 17364 w 17364"/>
                <a:gd name="connsiteY42" fmla="*/ 8473 h 20168"/>
                <a:gd name="connsiteX43" fmla="*/ 17364 w 17364"/>
                <a:gd name="connsiteY43" fmla="*/ 5848 h 20168"/>
                <a:gd name="connsiteX44" fmla="*/ 16349 w 17364"/>
                <a:gd name="connsiteY44" fmla="*/ 4833 h 20168"/>
                <a:gd name="connsiteX45" fmla="*/ 16648 w 17364"/>
                <a:gd name="connsiteY45" fmla="*/ 8055 h 20168"/>
                <a:gd name="connsiteX46" fmla="*/ 13903 w 17364"/>
                <a:gd name="connsiteY46" fmla="*/ 8055 h 20168"/>
                <a:gd name="connsiteX47" fmla="*/ 13903 w 17364"/>
                <a:gd name="connsiteY47" fmla="*/ 5311 h 20168"/>
                <a:gd name="connsiteX48" fmla="*/ 16648 w 17364"/>
                <a:gd name="connsiteY48" fmla="*/ 5311 h 20168"/>
                <a:gd name="connsiteX49" fmla="*/ 16648 w 17364"/>
                <a:gd name="connsiteY49" fmla="*/ 8055 h 20168"/>
                <a:gd name="connsiteX50" fmla="*/ 14261 w 17364"/>
                <a:gd name="connsiteY50" fmla="*/ 6027 h 20168"/>
                <a:gd name="connsiteX51" fmla="*/ 14261 w 17364"/>
                <a:gd name="connsiteY51" fmla="*/ 7339 h 20168"/>
                <a:gd name="connsiteX52" fmla="*/ 14917 w 17364"/>
                <a:gd name="connsiteY52" fmla="*/ 6683 h 20168"/>
                <a:gd name="connsiteX53" fmla="*/ 14261 w 17364"/>
                <a:gd name="connsiteY53" fmla="*/ 6027 h 20168"/>
                <a:gd name="connsiteX54" fmla="*/ 15931 w 17364"/>
                <a:gd name="connsiteY54" fmla="*/ 5669 h 20168"/>
                <a:gd name="connsiteX55" fmla="*/ 14619 w 17364"/>
                <a:gd name="connsiteY55" fmla="*/ 5669 h 20168"/>
                <a:gd name="connsiteX56" fmla="*/ 15275 w 17364"/>
                <a:gd name="connsiteY56" fmla="*/ 6325 h 20168"/>
                <a:gd name="connsiteX57" fmla="*/ 15931 w 17364"/>
                <a:gd name="connsiteY57" fmla="*/ 5669 h 20168"/>
                <a:gd name="connsiteX58" fmla="*/ 12590 w 17364"/>
                <a:gd name="connsiteY58" fmla="*/ 10084 h 20168"/>
                <a:gd name="connsiteX59" fmla="*/ 12053 w 17364"/>
                <a:gd name="connsiteY59" fmla="*/ 9786 h 20168"/>
                <a:gd name="connsiteX60" fmla="*/ 11337 w 17364"/>
                <a:gd name="connsiteY60" fmla="*/ 9666 h 20168"/>
                <a:gd name="connsiteX61" fmla="*/ 9547 w 17364"/>
                <a:gd name="connsiteY61" fmla="*/ 9666 h 20168"/>
                <a:gd name="connsiteX62" fmla="*/ 9547 w 17364"/>
                <a:gd name="connsiteY62" fmla="*/ 14082 h 20168"/>
                <a:gd name="connsiteX63" fmla="*/ 10502 w 17364"/>
                <a:gd name="connsiteY63" fmla="*/ 14082 h 20168"/>
                <a:gd name="connsiteX64" fmla="*/ 10502 w 17364"/>
                <a:gd name="connsiteY64" fmla="*/ 12769 h 20168"/>
                <a:gd name="connsiteX65" fmla="*/ 11218 w 17364"/>
                <a:gd name="connsiteY65" fmla="*/ 12769 h 20168"/>
                <a:gd name="connsiteX66" fmla="*/ 11934 w 17364"/>
                <a:gd name="connsiteY66" fmla="*/ 12650 h 20168"/>
                <a:gd name="connsiteX67" fmla="*/ 12530 w 17364"/>
                <a:gd name="connsiteY67" fmla="*/ 12351 h 20168"/>
                <a:gd name="connsiteX68" fmla="*/ 12888 w 17364"/>
                <a:gd name="connsiteY68" fmla="*/ 11874 h 20168"/>
                <a:gd name="connsiteX69" fmla="*/ 13008 w 17364"/>
                <a:gd name="connsiteY69" fmla="*/ 11218 h 20168"/>
                <a:gd name="connsiteX70" fmla="*/ 13008 w 17364"/>
                <a:gd name="connsiteY70" fmla="*/ 11158 h 20168"/>
                <a:gd name="connsiteX71" fmla="*/ 12888 w 17364"/>
                <a:gd name="connsiteY71" fmla="*/ 10561 h 20168"/>
                <a:gd name="connsiteX72" fmla="*/ 12590 w 17364"/>
                <a:gd name="connsiteY72" fmla="*/ 10084 h 20168"/>
                <a:gd name="connsiteX73" fmla="*/ 12053 w 17364"/>
                <a:gd name="connsiteY73" fmla="*/ 11218 h 20168"/>
                <a:gd name="connsiteX74" fmla="*/ 11814 w 17364"/>
                <a:gd name="connsiteY74" fmla="*/ 11695 h 20168"/>
                <a:gd name="connsiteX75" fmla="*/ 11277 w 17364"/>
                <a:gd name="connsiteY75" fmla="*/ 11874 h 20168"/>
                <a:gd name="connsiteX76" fmla="*/ 10502 w 17364"/>
                <a:gd name="connsiteY76" fmla="*/ 11874 h 20168"/>
                <a:gd name="connsiteX77" fmla="*/ 10502 w 17364"/>
                <a:gd name="connsiteY77" fmla="*/ 10561 h 20168"/>
                <a:gd name="connsiteX78" fmla="*/ 11277 w 17364"/>
                <a:gd name="connsiteY78" fmla="*/ 10561 h 20168"/>
                <a:gd name="connsiteX79" fmla="*/ 11814 w 17364"/>
                <a:gd name="connsiteY79" fmla="*/ 10681 h 20168"/>
                <a:gd name="connsiteX80" fmla="*/ 12053 w 17364"/>
                <a:gd name="connsiteY80" fmla="*/ 11218 h 20168"/>
                <a:gd name="connsiteX81" fmla="*/ 10800 w 17364"/>
                <a:gd name="connsiteY81" fmla="*/ 20168 h 20168"/>
                <a:gd name="connsiteX82" fmla="*/ 0 w 17364"/>
                <a:gd name="connsiteY82" fmla="*/ 9368 h 20168"/>
                <a:gd name="connsiteX83" fmla="*/ 10800 w 17364"/>
                <a:gd name="connsiteY83" fmla="*/ 20168 h 20168"/>
                <a:gd name="connsiteX84" fmla="*/ 10800 w 17364"/>
                <a:gd name="connsiteY84" fmla="*/ 0 h 20168"/>
                <a:gd name="connsiteX85" fmla="*/ 1432 w 17364"/>
                <a:gd name="connsiteY85" fmla="*/ 9368 h 20168"/>
                <a:gd name="connsiteX86" fmla="*/ 10800 w 17364"/>
                <a:gd name="connsiteY86" fmla="*/ 0 h 20168"/>
                <a:gd name="connsiteX87" fmla="*/ 16290 w 17364"/>
                <a:gd name="connsiteY87" fmla="*/ 7339 h 20168"/>
                <a:gd name="connsiteX88" fmla="*/ 16290 w 17364"/>
                <a:gd name="connsiteY88" fmla="*/ 5967 h 20168"/>
                <a:gd name="connsiteX89" fmla="*/ 15573 w 17364"/>
                <a:gd name="connsiteY89" fmla="*/ 6683 h 20168"/>
                <a:gd name="connsiteX90" fmla="*/ 16290 w 17364"/>
                <a:gd name="connsiteY90" fmla="*/ 7339 h 20168"/>
                <a:gd name="connsiteX91" fmla="*/ 14619 w 17364"/>
                <a:gd name="connsiteY91" fmla="*/ 7638 h 20168"/>
                <a:gd name="connsiteX92" fmla="*/ 15931 w 17364"/>
                <a:gd name="connsiteY92" fmla="*/ 7638 h 20168"/>
                <a:gd name="connsiteX93" fmla="*/ 15275 w 17364"/>
                <a:gd name="connsiteY93" fmla="*/ 6981 h 20168"/>
                <a:gd name="connsiteX94" fmla="*/ 14619 w 17364"/>
                <a:gd name="connsiteY94" fmla="*/ 7638 h 20168"/>
                <a:gd name="connsiteX95" fmla="*/ 16767 w 17364"/>
                <a:gd name="connsiteY95" fmla="*/ 10084 h 20168"/>
                <a:gd name="connsiteX96" fmla="*/ 16230 w 17364"/>
                <a:gd name="connsiteY96" fmla="*/ 9786 h 20168"/>
                <a:gd name="connsiteX97" fmla="*/ 15514 w 17364"/>
                <a:gd name="connsiteY97" fmla="*/ 9666 h 20168"/>
                <a:gd name="connsiteX98" fmla="*/ 13724 w 17364"/>
                <a:gd name="connsiteY98" fmla="*/ 9666 h 20168"/>
                <a:gd name="connsiteX99" fmla="*/ 13724 w 17364"/>
                <a:gd name="connsiteY99" fmla="*/ 14082 h 20168"/>
                <a:gd name="connsiteX100" fmla="*/ 14678 w 17364"/>
                <a:gd name="connsiteY100" fmla="*/ 14082 h 20168"/>
                <a:gd name="connsiteX101" fmla="*/ 14678 w 17364"/>
                <a:gd name="connsiteY101" fmla="*/ 12769 h 20168"/>
                <a:gd name="connsiteX102" fmla="*/ 15454 w 17364"/>
                <a:gd name="connsiteY102" fmla="*/ 12769 h 20168"/>
                <a:gd name="connsiteX103" fmla="*/ 16110 w 17364"/>
                <a:gd name="connsiteY103" fmla="*/ 12650 h 20168"/>
                <a:gd name="connsiteX104" fmla="*/ 16707 w 17364"/>
                <a:gd name="connsiteY104" fmla="*/ 12351 h 20168"/>
                <a:gd name="connsiteX105" fmla="*/ 17065 w 17364"/>
                <a:gd name="connsiteY105" fmla="*/ 11874 h 20168"/>
                <a:gd name="connsiteX106" fmla="*/ 17244 w 17364"/>
                <a:gd name="connsiteY106" fmla="*/ 11218 h 20168"/>
                <a:gd name="connsiteX107" fmla="*/ 17244 w 17364"/>
                <a:gd name="connsiteY107" fmla="*/ 11158 h 20168"/>
                <a:gd name="connsiteX108" fmla="*/ 17125 w 17364"/>
                <a:gd name="connsiteY108" fmla="*/ 10561 h 20168"/>
                <a:gd name="connsiteX109" fmla="*/ 16767 w 17364"/>
                <a:gd name="connsiteY109" fmla="*/ 10084 h 20168"/>
                <a:gd name="connsiteX110" fmla="*/ 16230 w 17364"/>
                <a:gd name="connsiteY110" fmla="*/ 11218 h 20168"/>
                <a:gd name="connsiteX111" fmla="*/ 16051 w 17364"/>
                <a:gd name="connsiteY111" fmla="*/ 11695 h 20168"/>
                <a:gd name="connsiteX112" fmla="*/ 15454 w 17364"/>
                <a:gd name="connsiteY112" fmla="*/ 11874 h 20168"/>
                <a:gd name="connsiteX113" fmla="*/ 14678 w 17364"/>
                <a:gd name="connsiteY113" fmla="*/ 11874 h 20168"/>
                <a:gd name="connsiteX114" fmla="*/ 14678 w 17364"/>
                <a:gd name="connsiteY114" fmla="*/ 10561 h 20168"/>
                <a:gd name="connsiteX115" fmla="*/ 15454 w 17364"/>
                <a:gd name="connsiteY115" fmla="*/ 10561 h 20168"/>
                <a:gd name="connsiteX116" fmla="*/ 16051 w 17364"/>
                <a:gd name="connsiteY116" fmla="*/ 10681 h 20168"/>
                <a:gd name="connsiteX117" fmla="*/ 16230 w 17364"/>
                <a:gd name="connsiteY117" fmla="*/ 11218 h 20168"/>
                <a:gd name="connsiteX118" fmla="*/ 16230 w 17364"/>
                <a:gd name="connsiteY118" fmla="*/ 11218 h 20168"/>
                <a:gd name="connsiteX0" fmla="*/ 8234 w 17364"/>
                <a:gd name="connsiteY0" fmla="*/ 0 h 15335"/>
                <a:gd name="connsiteX1" fmla="*/ 5131 w 17364"/>
                <a:gd name="connsiteY1" fmla="*/ 0 h 15335"/>
                <a:gd name="connsiteX2" fmla="*/ 4057 w 17364"/>
                <a:gd name="connsiteY2" fmla="*/ 1015 h 15335"/>
                <a:gd name="connsiteX3" fmla="*/ 4057 w 17364"/>
                <a:gd name="connsiteY3" fmla="*/ 3640 h 15335"/>
                <a:gd name="connsiteX4" fmla="*/ 8234 w 17364"/>
                <a:gd name="connsiteY4" fmla="*/ 3640 h 15335"/>
                <a:gd name="connsiteX5" fmla="*/ 8234 w 17364"/>
                <a:gd name="connsiteY5" fmla="*/ 0 h 15335"/>
                <a:gd name="connsiteX6" fmla="*/ 7518 w 17364"/>
                <a:gd name="connsiteY6" fmla="*/ 3222 h 15335"/>
                <a:gd name="connsiteX7" fmla="*/ 4773 w 17364"/>
                <a:gd name="connsiteY7" fmla="*/ 3222 h 15335"/>
                <a:gd name="connsiteX8" fmla="*/ 4773 w 17364"/>
                <a:gd name="connsiteY8" fmla="*/ 2745 h 15335"/>
                <a:gd name="connsiteX9" fmla="*/ 7518 w 17364"/>
                <a:gd name="connsiteY9" fmla="*/ 2745 h 15335"/>
                <a:gd name="connsiteX10" fmla="*/ 7518 w 17364"/>
                <a:gd name="connsiteY10" fmla="*/ 3222 h 15335"/>
                <a:gd name="connsiteX11" fmla="*/ 12829 w 17364"/>
                <a:gd name="connsiteY11" fmla="*/ 0 h 15335"/>
                <a:gd name="connsiteX12" fmla="*/ 8592 w 17364"/>
                <a:gd name="connsiteY12" fmla="*/ 0 h 15335"/>
                <a:gd name="connsiteX13" fmla="*/ 8592 w 17364"/>
                <a:gd name="connsiteY13" fmla="*/ 3640 h 15335"/>
                <a:gd name="connsiteX14" fmla="*/ 12829 w 17364"/>
                <a:gd name="connsiteY14" fmla="*/ 3640 h 15335"/>
                <a:gd name="connsiteX15" fmla="*/ 12829 w 17364"/>
                <a:gd name="connsiteY15" fmla="*/ 0 h 15335"/>
                <a:gd name="connsiteX16" fmla="*/ 12053 w 17364"/>
                <a:gd name="connsiteY16" fmla="*/ 3222 h 15335"/>
                <a:gd name="connsiteX17" fmla="*/ 9368 w 17364"/>
                <a:gd name="connsiteY17" fmla="*/ 3222 h 15335"/>
                <a:gd name="connsiteX18" fmla="*/ 9368 w 17364"/>
                <a:gd name="connsiteY18" fmla="*/ 478 h 15335"/>
                <a:gd name="connsiteX19" fmla="*/ 12053 w 17364"/>
                <a:gd name="connsiteY19" fmla="*/ 478 h 15335"/>
                <a:gd name="connsiteX20" fmla="*/ 12053 w 17364"/>
                <a:gd name="connsiteY20" fmla="*/ 3222 h 15335"/>
                <a:gd name="connsiteX21" fmla="*/ 11635 w 17364"/>
                <a:gd name="connsiteY21" fmla="*/ 895 h 15335"/>
                <a:gd name="connsiteX22" fmla="*/ 9786 w 17364"/>
                <a:gd name="connsiteY22" fmla="*/ 895 h 15335"/>
                <a:gd name="connsiteX23" fmla="*/ 9786 w 17364"/>
                <a:gd name="connsiteY23" fmla="*/ 2745 h 15335"/>
                <a:gd name="connsiteX24" fmla="*/ 11635 w 17364"/>
                <a:gd name="connsiteY24" fmla="*/ 2745 h 15335"/>
                <a:gd name="connsiteX25" fmla="*/ 11635 w 17364"/>
                <a:gd name="connsiteY25" fmla="*/ 895 h 15335"/>
                <a:gd name="connsiteX26" fmla="*/ 6086 w 17364"/>
                <a:gd name="connsiteY26" fmla="*/ 4774 h 15335"/>
                <a:gd name="connsiteX27" fmla="*/ 4177 w 17364"/>
                <a:gd name="connsiteY27" fmla="*/ 9249 h 15335"/>
                <a:gd name="connsiteX28" fmla="*/ 5191 w 17364"/>
                <a:gd name="connsiteY28" fmla="*/ 9249 h 15335"/>
                <a:gd name="connsiteX29" fmla="*/ 5549 w 17364"/>
                <a:gd name="connsiteY29" fmla="*/ 8234 h 15335"/>
                <a:gd name="connsiteX30" fmla="*/ 7459 w 17364"/>
                <a:gd name="connsiteY30" fmla="*/ 8234 h 15335"/>
                <a:gd name="connsiteX31" fmla="*/ 7817 w 17364"/>
                <a:gd name="connsiteY31" fmla="*/ 9249 h 15335"/>
                <a:gd name="connsiteX32" fmla="*/ 8831 w 17364"/>
                <a:gd name="connsiteY32" fmla="*/ 9249 h 15335"/>
                <a:gd name="connsiteX33" fmla="*/ 6981 w 17364"/>
                <a:gd name="connsiteY33" fmla="*/ 4774 h 15335"/>
                <a:gd name="connsiteX34" fmla="*/ 6086 w 17364"/>
                <a:gd name="connsiteY34" fmla="*/ 4774 h 15335"/>
                <a:gd name="connsiteX35" fmla="*/ 5907 w 17364"/>
                <a:gd name="connsiteY35" fmla="*/ 7399 h 15335"/>
                <a:gd name="connsiteX36" fmla="*/ 6504 w 17364"/>
                <a:gd name="connsiteY36" fmla="*/ 5967 h 15335"/>
                <a:gd name="connsiteX37" fmla="*/ 7101 w 17364"/>
                <a:gd name="connsiteY37" fmla="*/ 7399 h 15335"/>
                <a:gd name="connsiteX38" fmla="*/ 5907 w 17364"/>
                <a:gd name="connsiteY38" fmla="*/ 7399 h 15335"/>
                <a:gd name="connsiteX39" fmla="*/ 16349 w 17364"/>
                <a:gd name="connsiteY39" fmla="*/ 0 h 15335"/>
                <a:gd name="connsiteX40" fmla="*/ 13187 w 17364"/>
                <a:gd name="connsiteY40" fmla="*/ 0 h 15335"/>
                <a:gd name="connsiteX41" fmla="*/ 13187 w 17364"/>
                <a:gd name="connsiteY41" fmla="*/ 3640 h 15335"/>
                <a:gd name="connsiteX42" fmla="*/ 17364 w 17364"/>
                <a:gd name="connsiteY42" fmla="*/ 3640 h 15335"/>
                <a:gd name="connsiteX43" fmla="*/ 17364 w 17364"/>
                <a:gd name="connsiteY43" fmla="*/ 1015 h 15335"/>
                <a:gd name="connsiteX44" fmla="*/ 16349 w 17364"/>
                <a:gd name="connsiteY44" fmla="*/ 0 h 15335"/>
                <a:gd name="connsiteX45" fmla="*/ 16648 w 17364"/>
                <a:gd name="connsiteY45" fmla="*/ 3222 h 15335"/>
                <a:gd name="connsiteX46" fmla="*/ 13903 w 17364"/>
                <a:gd name="connsiteY46" fmla="*/ 3222 h 15335"/>
                <a:gd name="connsiteX47" fmla="*/ 13903 w 17364"/>
                <a:gd name="connsiteY47" fmla="*/ 478 h 15335"/>
                <a:gd name="connsiteX48" fmla="*/ 16648 w 17364"/>
                <a:gd name="connsiteY48" fmla="*/ 478 h 15335"/>
                <a:gd name="connsiteX49" fmla="*/ 16648 w 17364"/>
                <a:gd name="connsiteY49" fmla="*/ 3222 h 15335"/>
                <a:gd name="connsiteX50" fmla="*/ 14261 w 17364"/>
                <a:gd name="connsiteY50" fmla="*/ 1194 h 15335"/>
                <a:gd name="connsiteX51" fmla="*/ 14261 w 17364"/>
                <a:gd name="connsiteY51" fmla="*/ 2506 h 15335"/>
                <a:gd name="connsiteX52" fmla="*/ 14917 w 17364"/>
                <a:gd name="connsiteY52" fmla="*/ 1850 h 15335"/>
                <a:gd name="connsiteX53" fmla="*/ 14261 w 17364"/>
                <a:gd name="connsiteY53" fmla="*/ 1194 h 15335"/>
                <a:gd name="connsiteX54" fmla="*/ 15931 w 17364"/>
                <a:gd name="connsiteY54" fmla="*/ 836 h 15335"/>
                <a:gd name="connsiteX55" fmla="*/ 14619 w 17364"/>
                <a:gd name="connsiteY55" fmla="*/ 836 h 15335"/>
                <a:gd name="connsiteX56" fmla="*/ 15275 w 17364"/>
                <a:gd name="connsiteY56" fmla="*/ 1492 h 15335"/>
                <a:gd name="connsiteX57" fmla="*/ 15931 w 17364"/>
                <a:gd name="connsiteY57" fmla="*/ 836 h 15335"/>
                <a:gd name="connsiteX58" fmla="*/ 12590 w 17364"/>
                <a:gd name="connsiteY58" fmla="*/ 5251 h 15335"/>
                <a:gd name="connsiteX59" fmla="*/ 12053 w 17364"/>
                <a:gd name="connsiteY59" fmla="*/ 4953 h 15335"/>
                <a:gd name="connsiteX60" fmla="*/ 11337 w 17364"/>
                <a:gd name="connsiteY60" fmla="*/ 4833 h 15335"/>
                <a:gd name="connsiteX61" fmla="*/ 9547 w 17364"/>
                <a:gd name="connsiteY61" fmla="*/ 4833 h 15335"/>
                <a:gd name="connsiteX62" fmla="*/ 9547 w 17364"/>
                <a:gd name="connsiteY62" fmla="*/ 9249 h 15335"/>
                <a:gd name="connsiteX63" fmla="*/ 10502 w 17364"/>
                <a:gd name="connsiteY63" fmla="*/ 9249 h 15335"/>
                <a:gd name="connsiteX64" fmla="*/ 10502 w 17364"/>
                <a:gd name="connsiteY64" fmla="*/ 7936 h 15335"/>
                <a:gd name="connsiteX65" fmla="*/ 11218 w 17364"/>
                <a:gd name="connsiteY65" fmla="*/ 7936 h 15335"/>
                <a:gd name="connsiteX66" fmla="*/ 11934 w 17364"/>
                <a:gd name="connsiteY66" fmla="*/ 7817 h 15335"/>
                <a:gd name="connsiteX67" fmla="*/ 12530 w 17364"/>
                <a:gd name="connsiteY67" fmla="*/ 7518 h 15335"/>
                <a:gd name="connsiteX68" fmla="*/ 12888 w 17364"/>
                <a:gd name="connsiteY68" fmla="*/ 7041 h 15335"/>
                <a:gd name="connsiteX69" fmla="*/ 13008 w 17364"/>
                <a:gd name="connsiteY69" fmla="*/ 6385 h 15335"/>
                <a:gd name="connsiteX70" fmla="*/ 13008 w 17364"/>
                <a:gd name="connsiteY70" fmla="*/ 6325 h 15335"/>
                <a:gd name="connsiteX71" fmla="*/ 12888 w 17364"/>
                <a:gd name="connsiteY71" fmla="*/ 5728 h 15335"/>
                <a:gd name="connsiteX72" fmla="*/ 12590 w 17364"/>
                <a:gd name="connsiteY72" fmla="*/ 5251 h 15335"/>
                <a:gd name="connsiteX73" fmla="*/ 12053 w 17364"/>
                <a:gd name="connsiteY73" fmla="*/ 6385 h 15335"/>
                <a:gd name="connsiteX74" fmla="*/ 11814 w 17364"/>
                <a:gd name="connsiteY74" fmla="*/ 6862 h 15335"/>
                <a:gd name="connsiteX75" fmla="*/ 11277 w 17364"/>
                <a:gd name="connsiteY75" fmla="*/ 7041 h 15335"/>
                <a:gd name="connsiteX76" fmla="*/ 10502 w 17364"/>
                <a:gd name="connsiteY76" fmla="*/ 7041 h 15335"/>
                <a:gd name="connsiteX77" fmla="*/ 10502 w 17364"/>
                <a:gd name="connsiteY77" fmla="*/ 5728 h 15335"/>
                <a:gd name="connsiteX78" fmla="*/ 11277 w 17364"/>
                <a:gd name="connsiteY78" fmla="*/ 5728 h 15335"/>
                <a:gd name="connsiteX79" fmla="*/ 11814 w 17364"/>
                <a:gd name="connsiteY79" fmla="*/ 5848 h 15335"/>
                <a:gd name="connsiteX80" fmla="*/ 12053 w 17364"/>
                <a:gd name="connsiteY80" fmla="*/ 6385 h 15335"/>
                <a:gd name="connsiteX81" fmla="*/ 10800 w 17364"/>
                <a:gd name="connsiteY81" fmla="*/ 15335 h 15335"/>
                <a:gd name="connsiteX82" fmla="*/ 0 w 17364"/>
                <a:gd name="connsiteY82" fmla="*/ 4535 h 15335"/>
                <a:gd name="connsiteX83" fmla="*/ 10800 w 17364"/>
                <a:gd name="connsiteY83" fmla="*/ 15335 h 15335"/>
                <a:gd name="connsiteX84" fmla="*/ 16290 w 17364"/>
                <a:gd name="connsiteY84" fmla="*/ 2506 h 15335"/>
                <a:gd name="connsiteX85" fmla="*/ 16290 w 17364"/>
                <a:gd name="connsiteY85" fmla="*/ 1134 h 15335"/>
                <a:gd name="connsiteX86" fmla="*/ 15573 w 17364"/>
                <a:gd name="connsiteY86" fmla="*/ 1850 h 15335"/>
                <a:gd name="connsiteX87" fmla="*/ 16290 w 17364"/>
                <a:gd name="connsiteY87" fmla="*/ 2506 h 15335"/>
                <a:gd name="connsiteX88" fmla="*/ 14619 w 17364"/>
                <a:gd name="connsiteY88" fmla="*/ 2805 h 15335"/>
                <a:gd name="connsiteX89" fmla="*/ 15931 w 17364"/>
                <a:gd name="connsiteY89" fmla="*/ 2805 h 15335"/>
                <a:gd name="connsiteX90" fmla="*/ 15275 w 17364"/>
                <a:gd name="connsiteY90" fmla="*/ 2148 h 15335"/>
                <a:gd name="connsiteX91" fmla="*/ 14619 w 17364"/>
                <a:gd name="connsiteY91" fmla="*/ 2805 h 15335"/>
                <a:gd name="connsiteX92" fmla="*/ 16767 w 17364"/>
                <a:gd name="connsiteY92" fmla="*/ 5251 h 15335"/>
                <a:gd name="connsiteX93" fmla="*/ 16230 w 17364"/>
                <a:gd name="connsiteY93" fmla="*/ 4953 h 15335"/>
                <a:gd name="connsiteX94" fmla="*/ 15514 w 17364"/>
                <a:gd name="connsiteY94" fmla="*/ 4833 h 15335"/>
                <a:gd name="connsiteX95" fmla="*/ 13724 w 17364"/>
                <a:gd name="connsiteY95" fmla="*/ 4833 h 15335"/>
                <a:gd name="connsiteX96" fmla="*/ 13724 w 17364"/>
                <a:gd name="connsiteY96" fmla="*/ 9249 h 15335"/>
                <a:gd name="connsiteX97" fmla="*/ 14678 w 17364"/>
                <a:gd name="connsiteY97" fmla="*/ 9249 h 15335"/>
                <a:gd name="connsiteX98" fmla="*/ 14678 w 17364"/>
                <a:gd name="connsiteY98" fmla="*/ 7936 h 15335"/>
                <a:gd name="connsiteX99" fmla="*/ 15454 w 17364"/>
                <a:gd name="connsiteY99" fmla="*/ 7936 h 15335"/>
                <a:gd name="connsiteX100" fmla="*/ 16110 w 17364"/>
                <a:gd name="connsiteY100" fmla="*/ 7817 h 15335"/>
                <a:gd name="connsiteX101" fmla="*/ 16707 w 17364"/>
                <a:gd name="connsiteY101" fmla="*/ 7518 h 15335"/>
                <a:gd name="connsiteX102" fmla="*/ 17065 w 17364"/>
                <a:gd name="connsiteY102" fmla="*/ 7041 h 15335"/>
                <a:gd name="connsiteX103" fmla="*/ 17244 w 17364"/>
                <a:gd name="connsiteY103" fmla="*/ 6385 h 15335"/>
                <a:gd name="connsiteX104" fmla="*/ 17244 w 17364"/>
                <a:gd name="connsiteY104" fmla="*/ 6325 h 15335"/>
                <a:gd name="connsiteX105" fmla="*/ 17125 w 17364"/>
                <a:gd name="connsiteY105" fmla="*/ 5728 h 15335"/>
                <a:gd name="connsiteX106" fmla="*/ 16767 w 17364"/>
                <a:gd name="connsiteY106" fmla="*/ 5251 h 15335"/>
                <a:gd name="connsiteX107" fmla="*/ 16230 w 17364"/>
                <a:gd name="connsiteY107" fmla="*/ 6385 h 15335"/>
                <a:gd name="connsiteX108" fmla="*/ 16051 w 17364"/>
                <a:gd name="connsiteY108" fmla="*/ 6862 h 15335"/>
                <a:gd name="connsiteX109" fmla="*/ 15454 w 17364"/>
                <a:gd name="connsiteY109" fmla="*/ 7041 h 15335"/>
                <a:gd name="connsiteX110" fmla="*/ 14678 w 17364"/>
                <a:gd name="connsiteY110" fmla="*/ 7041 h 15335"/>
                <a:gd name="connsiteX111" fmla="*/ 14678 w 17364"/>
                <a:gd name="connsiteY111" fmla="*/ 5728 h 15335"/>
                <a:gd name="connsiteX112" fmla="*/ 15454 w 17364"/>
                <a:gd name="connsiteY112" fmla="*/ 5728 h 15335"/>
                <a:gd name="connsiteX113" fmla="*/ 16051 w 17364"/>
                <a:gd name="connsiteY113" fmla="*/ 5848 h 15335"/>
                <a:gd name="connsiteX114" fmla="*/ 16230 w 17364"/>
                <a:gd name="connsiteY114" fmla="*/ 6385 h 15335"/>
                <a:gd name="connsiteX115" fmla="*/ 16230 w 17364"/>
                <a:gd name="connsiteY115" fmla="*/ 6385 h 15335"/>
                <a:gd name="connsiteX0" fmla="*/ 4177 w 13307"/>
                <a:gd name="connsiteY0" fmla="*/ 0 h 9249"/>
                <a:gd name="connsiteX1" fmla="*/ 1074 w 13307"/>
                <a:gd name="connsiteY1" fmla="*/ 0 h 9249"/>
                <a:gd name="connsiteX2" fmla="*/ 0 w 13307"/>
                <a:gd name="connsiteY2" fmla="*/ 1015 h 9249"/>
                <a:gd name="connsiteX3" fmla="*/ 0 w 13307"/>
                <a:gd name="connsiteY3" fmla="*/ 3640 h 9249"/>
                <a:gd name="connsiteX4" fmla="*/ 4177 w 13307"/>
                <a:gd name="connsiteY4" fmla="*/ 3640 h 9249"/>
                <a:gd name="connsiteX5" fmla="*/ 4177 w 13307"/>
                <a:gd name="connsiteY5" fmla="*/ 0 h 9249"/>
                <a:gd name="connsiteX6" fmla="*/ 3461 w 13307"/>
                <a:gd name="connsiteY6" fmla="*/ 3222 h 9249"/>
                <a:gd name="connsiteX7" fmla="*/ 716 w 13307"/>
                <a:gd name="connsiteY7" fmla="*/ 3222 h 9249"/>
                <a:gd name="connsiteX8" fmla="*/ 716 w 13307"/>
                <a:gd name="connsiteY8" fmla="*/ 2745 h 9249"/>
                <a:gd name="connsiteX9" fmla="*/ 3461 w 13307"/>
                <a:gd name="connsiteY9" fmla="*/ 2745 h 9249"/>
                <a:gd name="connsiteX10" fmla="*/ 3461 w 13307"/>
                <a:gd name="connsiteY10" fmla="*/ 3222 h 9249"/>
                <a:gd name="connsiteX11" fmla="*/ 8772 w 13307"/>
                <a:gd name="connsiteY11" fmla="*/ 0 h 9249"/>
                <a:gd name="connsiteX12" fmla="*/ 4535 w 13307"/>
                <a:gd name="connsiteY12" fmla="*/ 0 h 9249"/>
                <a:gd name="connsiteX13" fmla="*/ 4535 w 13307"/>
                <a:gd name="connsiteY13" fmla="*/ 3640 h 9249"/>
                <a:gd name="connsiteX14" fmla="*/ 8772 w 13307"/>
                <a:gd name="connsiteY14" fmla="*/ 3640 h 9249"/>
                <a:gd name="connsiteX15" fmla="*/ 8772 w 13307"/>
                <a:gd name="connsiteY15" fmla="*/ 0 h 9249"/>
                <a:gd name="connsiteX16" fmla="*/ 7996 w 13307"/>
                <a:gd name="connsiteY16" fmla="*/ 3222 h 9249"/>
                <a:gd name="connsiteX17" fmla="*/ 5311 w 13307"/>
                <a:gd name="connsiteY17" fmla="*/ 3222 h 9249"/>
                <a:gd name="connsiteX18" fmla="*/ 5311 w 13307"/>
                <a:gd name="connsiteY18" fmla="*/ 478 h 9249"/>
                <a:gd name="connsiteX19" fmla="*/ 7996 w 13307"/>
                <a:gd name="connsiteY19" fmla="*/ 478 h 9249"/>
                <a:gd name="connsiteX20" fmla="*/ 7996 w 13307"/>
                <a:gd name="connsiteY20" fmla="*/ 3222 h 9249"/>
                <a:gd name="connsiteX21" fmla="*/ 7578 w 13307"/>
                <a:gd name="connsiteY21" fmla="*/ 895 h 9249"/>
                <a:gd name="connsiteX22" fmla="*/ 5729 w 13307"/>
                <a:gd name="connsiteY22" fmla="*/ 895 h 9249"/>
                <a:gd name="connsiteX23" fmla="*/ 5729 w 13307"/>
                <a:gd name="connsiteY23" fmla="*/ 2745 h 9249"/>
                <a:gd name="connsiteX24" fmla="*/ 7578 w 13307"/>
                <a:gd name="connsiteY24" fmla="*/ 2745 h 9249"/>
                <a:gd name="connsiteX25" fmla="*/ 7578 w 13307"/>
                <a:gd name="connsiteY25" fmla="*/ 895 h 9249"/>
                <a:gd name="connsiteX26" fmla="*/ 2029 w 13307"/>
                <a:gd name="connsiteY26" fmla="*/ 4774 h 9249"/>
                <a:gd name="connsiteX27" fmla="*/ 120 w 13307"/>
                <a:gd name="connsiteY27" fmla="*/ 9249 h 9249"/>
                <a:gd name="connsiteX28" fmla="*/ 1134 w 13307"/>
                <a:gd name="connsiteY28" fmla="*/ 9249 h 9249"/>
                <a:gd name="connsiteX29" fmla="*/ 1492 w 13307"/>
                <a:gd name="connsiteY29" fmla="*/ 8234 h 9249"/>
                <a:gd name="connsiteX30" fmla="*/ 3402 w 13307"/>
                <a:gd name="connsiteY30" fmla="*/ 8234 h 9249"/>
                <a:gd name="connsiteX31" fmla="*/ 3760 w 13307"/>
                <a:gd name="connsiteY31" fmla="*/ 9249 h 9249"/>
                <a:gd name="connsiteX32" fmla="*/ 4774 w 13307"/>
                <a:gd name="connsiteY32" fmla="*/ 9249 h 9249"/>
                <a:gd name="connsiteX33" fmla="*/ 2924 w 13307"/>
                <a:gd name="connsiteY33" fmla="*/ 4774 h 9249"/>
                <a:gd name="connsiteX34" fmla="*/ 2029 w 13307"/>
                <a:gd name="connsiteY34" fmla="*/ 4774 h 9249"/>
                <a:gd name="connsiteX35" fmla="*/ 1850 w 13307"/>
                <a:gd name="connsiteY35" fmla="*/ 7399 h 9249"/>
                <a:gd name="connsiteX36" fmla="*/ 2447 w 13307"/>
                <a:gd name="connsiteY36" fmla="*/ 5967 h 9249"/>
                <a:gd name="connsiteX37" fmla="*/ 3044 w 13307"/>
                <a:gd name="connsiteY37" fmla="*/ 7399 h 9249"/>
                <a:gd name="connsiteX38" fmla="*/ 1850 w 13307"/>
                <a:gd name="connsiteY38" fmla="*/ 7399 h 9249"/>
                <a:gd name="connsiteX39" fmla="*/ 12292 w 13307"/>
                <a:gd name="connsiteY39" fmla="*/ 0 h 9249"/>
                <a:gd name="connsiteX40" fmla="*/ 9130 w 13307"/>
                <a:gd name="connsiteY40" fmla="*/ 0 h 9249"/>
                <a:gd name="connsiteX41" fmla="*/ 9130 w 13307"/>
                <a:gd name="connsiteY41" fmla="*/ 3640 h 9249"/>
                <a:gd name="connsiteX42" fmla="*/ 13307 w 13307"/>
                <a:gd name="connsiteY42" fmla="*/ 3640 h 9249"/>
                <a:gd name="connsiteX43" fmla="*/ 13307 w 13307"/>
                <a:gd name="connsiteY43" fmla="*/ 1015 h 9249"/>
                <a:gd name="connsiteX44" fmla="*/ 12292 w 13307"/>
                <a:gd name="connsiteY44" fmla="*/ 0 h 9249"/>
                <a:gd name="connsiteX45" fmla="*/ 12591 w 13307"/>
                <a:gd name="connsiteY45" fmla="*/ 3222 h 9249"/>
                <a:gd name="connsiteX46" fmla="*/ 9846 w 13307"/>
                <a:gd name="connsiteY46" fmla="*/ 3222 h 9249"/>
                <a:gd name="connsiteX47" fmla="*/ 9846 w 13307"/>
                <a:gd name="connsiteY47" fmla="*/ 478 h 9249"/>
                <a:gd name="connsiteX48" fmla="*/ 12591 w 13307"/>
                <a:gd name="connsiteY48" fmla="*/ 478 h 9249"/>
                <a:gd name="connsiteX49" fmla="*/ 12591 w 13307"/>
                <a:gd name="connsiteY49" fmla="*/ 3222 h 9249"/>
                <a:gd name="connsiteX50" fmla="*/ 10204 w 13307"/>
                <a:gd name="connsiteY50" fmla="*/ 1194 h 9249"/>
                <a:gd name="connsiteX51" fmla="*/ 10204 w 13307"/>
                <a:gd name="connsiteY51" fmla="*/ 2506 h 9249"/>
                <a:gd name="connsiteX52" fmla="*/ 10860 w 13307"/>
                <a:gd name="connsiteY52" fmla="*/ 1850 h 9249"/>
                <a:gd name="connsiteX53" fmla="*/ 10204 w 13307"/>
                <a:gd name="connsiteY53" fmla="*/ 1194 h 9249"/>
                <a:gd name="connsiteX54" fmla="*/ 11874 w 13307"/>
                <a:gd name="connsiteY54" fmla="*/ 836 h 9249"/>
                <a:gd name="connsiteX55" fmla="*/ 10562 w 13307"/>
                <a:gd name="connsiteY55" fmla="*/ 836 h 9249"/>
                <a:gd name="connsiteX56" fmla="*/ 11218 w 13307"/>
                <a:gd name="connsiteY56" fmla="*/ 1492 h 9249"/>
                <a:gd name="connsiteX57" fmla="*/ 11874 w 13307"/>
                <a:gd name="connsiteY57" fmla="*/ 836 h 9249"/>
                <a:gd name="connsiteX58" fmla="*/ 8533 w 13307"/>
                <a:gd name="connsiteY58" fmla="*/ 5251 h 9249"/>
                <a:gd name="connsiteX59" fmla="*/ 7996 w 13307"/>
                <a:gd name="connsiteY59" fmla="*/ 4953 h 9249"/>
                <a:gd name="connsiteX60" fmla="*/ 7280 w 13307"/>
                <a:gd name="connsiteY60" fmla="*/ 4833 h 9249"/>
                <a:gd name="connsiteX61" fmla="*/ 5490 w 13307"/>
                <a:gd name="connsiteY61" fmla="*/ 4833 h 9249"/>
                <a:gd name="connsiteX62" fmla="*/ 5490 w 13307"/>
                <a:gd name="connsiteY62" fmla="*/ 9249 h 9249"/>
                <a:gd name="connsiteX63" fmla="*/ 6445 w 13307"/>
                <a:gd name="connsiteY63" fmla="*/ 9249 h 9249"/>
                <a:gd name="connsiteX64" fmla="*/ 6445 w 13307"/>
                <a:gd name="connsiteY64" fmla="*/ 7936 h 9249"/>
                <a:gd name="connsiteX65" fmla="*/ 7161 w 13307"/>
                <a:gd name="connsiteY65" fmla="*/ 7936 h 9249"/>
                <a:gd name="connsiteX66" fmla="*/ 7877 w 13307"/>
                <a:gd name="connsiteY66" fmla="*/ 7817 h 9249"/>
                <a:gd name="connsiteX67" fmla="*/ 8473 w 13307"/>
                <a:gd name="connsiteY67" fmla="*/ 7518 h 9249"/>
                <a:gd name="connsiteX68" fmla="*/ 8831 w 13307"/>
                <a:gd name="connsiteY68" fmla="*/ 7041 h 9249"/>
                <a:gd name="connsiteX69" fmla="*/ 8951 w 13307"/>
                <a:gd name="connsiteY69" fmla="*/ 6385 h 9249"/>
                <a:gd name="connsiteX70" fmla="*/ 8951 w 13307"/>
                <a:gd name="connsiteY70" fmla="*/ 6325 h 9249"/>
                <a:gd name="connsiteX71" fmla="*/ 8831 w 13307"/>
                <a:gd name="connsiteY71" fmla="*/ 5728 h 9249"/>
                <a:gd name="connsiteX72" fmla="*/ 8533 w 13307"/>
                <a:gd name="connsiteY72" fmla="*/ 5251 h 9249"/>
                <a:gd name="connsiteX73" fmla="*/ 7996 w 13307"/>
                <a:gd name="connsiteY73" fmla="*/ 6385 h 9249"/>
                <a:gd name="connsiteX74" fmla="*/ 7757 w 13307"/>
                <a:gd name="connsiteY74" fmla="*/ 6862 h 9249"/>
                <a:gd name="connsiteX75" fmla="*/ 7220 w 13307"/>
                <a:gd name="connsiteY75" fmla="*/ 7041 h 9249"/>
                <a:gd name="connsiteX76" fmla="*/ 6445 w 13307"/>
                <a:gd name="connsiteY76" fmla="*/ 7041 h 9249"/>
                <a:gd name="connsiteX77" fmla="*/ 6445 w 13307"/>
                <a:gd name="connsiteY77" fmla="*/ 5728 h 9249"/>
                <a:gd name="connsiteX78" fmla="*/ 7220 w 13307"/>
                <a:gd name="connsiteY78" fmla="*/ 5728 h 9249"/>
                <a:gd name="connsiteX79" fmla="*/ 7757 w 13307"/>
                <a:gd name="connsiteY79" fmla="*/ 5848 h 9249"/>
                <a:gd name="connsiteX80" fmla="*/ 7996 w 13307"/>
                <a:gd name="connsiteY80" fmla="*/ 6385 h 9249"/>
                <a:gd name="connsiteX81" fmla="*/ 12233 w 13307"/>
                <a:gd name="connsiteY81" fmla="*/ 2506 h 9249"/>
                <a:gd name="connsiteX82" fmla="*/ 12233 w 13307"/>
                <a:gd name="connsiteY82" fmla="*/ 1134 h 9249"/>
                <a:gd name="connsiteX83" fmla="*/ 11516 w 13307"/>
                <a:gd name="connsiteY83" fmla="*/ 1850 h 9249"/>
                <a:gd name="connsiteX84" fmla="*/ 12233 w 13307"/>
                <a:gd name="connsiteY84" fmla="*/ 2506 h 9249"/>
                <a:gd name="connsiteX85" fmla="*/ 10562 w 13307"/>
                <a:gd name="connsiteY85" fmla="*/ 2805 h 9249"/>
                <a:gd name="connsiteX86" fmla="*/ 11874 w 13307"/>
                <a:gd name="connsiteY86" fmla="*/ 2805 h 9249"/>
                <a:gd name="connsiteX87" fmla="*/ 11218 w 13307"/>
                <a:gd name="connsiteY87" fmla="*/ 2148 h 9249"/>
                <a:gd name="connsiteX88" fmla="*/ 10562 w 13307"/>
                <a:gd name="connsiteY88" fmla="*/ 2805 h 9249"/>
                <a:gd name="connsiteX89" fmla="*/ 12710 w 13307"/>
                <a:gd name="connsiteY89" fmla="*/ 5251 h 9249"/>
                <a:gd name="connsiteX90" fmla="*/ 12173 w 13307"/>
                <a:gd name="connsiteY90" fmla="*/ 4953 h 9249"/>
                <a:gd name="connsiteX91" fmla="*/ 11457 w 13307"/>
                <a:gd name="connsiteY91" fmla="*/ 4833 h 9249"/>
                <a:gd name="connsiteX92" fmla="*/ 9667 w 13307"/>
                <a:gd name="connsiteY92" fmla="*/ 4833 h 9249"/>
                <a:gd name="connsiteX93" fmla="*/ 9667 w 13307"/>
                <a:gd name="connsiteY93" fmla="*/ 9249 h 9249"/>
                <a:gd name="connsiteX94" fmla="*/ 10621 w 13307"/>
                <a:gd name="connsiteY94" fmla="*/ 9249 h 9249"/>
                <a:gd name="connsiteX95" fmla="*/ 10621 w 13307"/>
                <a:gd name="connsiteY95" fmla="*/ 7936 h 9249"/>
                <a:gd name="connsiteX96" fmla="*/ 11397 w 13307"/>
                <a:gd name="connsiteY96" fmla="*/ 7936 h 9249"/>
                <a:gd name="connsiteX97" fmla="*/ 12053 w 13307"/>
                <a:gd name="connsiteY97" fmla="*/ 7817 h 9249"/>
                <a:gd name="connsiteX98" fmla="*/ 12650 w 13307"/>
                <a:gd name="connsiteY98" fmla="*/ 7518 h 9249"/>
                <a:gd name="connsiteX99" fmla="*/ 13008 w 13307"/>
                <a:gd name="connsiteY99" fmla="*/ 7041 h 9249"/>
                <a:gd name="connsiteX100" fmla="*/ 13187 w 13307"/>
                <a:gd name="connsiteY100" fmla="*/ 6385 h 9249"/>
                <a:gd name="connsiteX101" fmla="*/ 13187 w 13307"/>
                <a:gd name="connsiteY101" fmla="*/ 6325 h 9249"/>
                <a:gd name="connsiteX102" fmla="*/ 13068 w 13307"/>
                <a:gd name="connsiteY102" fmla="*/ 5728 h 9249"/>
                <a:gd name="connsiteX103" fmla="*/ 12710 w 13307"/>
                <a:gd name="connsiteY103" fmla="*/ 5251 h 9249"/>
                <a:gd name="connsiteX104" fmla="*/ 12173 w 13307"/>
                <a:gd name="connsiteY104" fmla="*/ 6385 h 9249"/>
                <a:gd name="connsiteX105" fmla="*/ 11994 w 13307"/>
                <a:gd name="connsiteY105" fmla="*/ 6862 h 9249"/>
                <a:gd name="connsiteX106" fmla="*/ 11397 w 13307"/>
                <a:gd name="connsiteY106" fmla="*/ 7041 h 9249"/>
                <a:gd name="connsiteX107" fmla="*/ 10621 w 13307"/>
                <a:gd name="connsiteY107" fmla="*/ 7041 h 9249"/>
                <a:gd name="connsiteX108" fmla="*/ 10621 w 13307"/>
                <a:gd name="connsiteY108" fmla="*/ 5728 h 9249"/>
                <a:gd name="connsiteX109" fmla="*/ 11397 w 13307"/>
                <a:gd name="connsiteY109" fmla="*/ 5728 h 9249"/>
                <a:gd name="connsiteX110" fmla="*/ 11994 w 13307"/>
                <a:gd name="connsiteY110" fmla="*/ 5848 h 9249"/>
                <a:gd name="connsiteX111" fmla="*/ 12173 w 13307"/>
                <a:gd name="connsiteY111" fmla="*/ 6385 h 9249"/>
                <a:gd name="connsiteX112" fmla="*/ 12173 w 13307"/>
                <a:gd name="connsiteY112" fmla="*/ 6385 h 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3307" h="9249">
                  <a:moveTo>
                    <a:pt x="4177" y="0"/>
                  </a:moveTo>
                  <a:lnTo>
                    <a:pt x="1074" y="0"/>
                  </a:lnTo>
                  <a:cubicBezTo>
                    <a:pt x="478" y="0"/>
                    <a:pt x="0" y="478"/>
                    <a:pt x="0" y="1015"/>
                  </a:cubicBezTo>
                  <a:lnTo>
                    <a:pt x="0" y="3640"/>
                  </a:lnTo>
                  <a:lnTo>
                    <a:pt x="4177" y="3640"/>
                  </a:lnTo>
                  <a:lnTo>
                    <a:pt x="4177" y="0"/>
                  </a:lnTo>
                  <a:close/>
                  <a:moveTo>
                    <a:pt x="3461" y="3222"/>
                  </a:moveTo>
                  <a:lnTo>
                    <a:pt x="716" y="3222"/>
                  </a:lnTo>
                  <a:lnTo>
                    <a:pt x="716" y="2745"/>
                  </a:lnTo>
                  <a:lnTo>
                    <a:pt x="3461" y="2745"/>
                  </a:lnTo>
                  <a:lnTo>
                    <a:pt x="3461" y="3222"/>
                  </a:lnTo>
                  <a:close/>
                  <a:moveTo>
                    <a:pt x="8772" y="0"/>
                  </a:moveTo>
                  <a:lnTo>
                    <a:pt x="4535" y="0"/>
                  </a:lnTo>
                  <a:lnTo>
                    <a:pt x="4535" y="3640"/>
                  </a:lnTo>
                  <a:lnTo>
                    <a:pt x="8772" y="3640"/>
                  </a:lnTo>
                  <a:lnTo>
                    <a:pt x="8772" y="0"/>
                  </a:lnTo>
                  <a:close/>
                  <a:moveTo>
                    <a:pt x="7996" y="3222"/>
                  </a:moveTo>
                  <a:lnTo>
                    <a:pt x="5311" y="3222"/>
                  </a:lnTo>
                  <a:lnTo>
                    <a:pt x="5311" y="478"/>
                  </a:lnTo>
                  <a:lnTo>
                    <a:pt x="7996" y="478"/>
                  </a:lnTo>
                  <a:lnTo>
                    <a:pt x="7996" y="3222"/>
                  </a:lnTo>
                  <a:close/>
                  <a:moveTo>
                    <a:pt x="7578" y="895"/>
                  </a:moveTo>
                  <a:lnTo>
                    <a:pt x="5729" y="895"/>
                  </a:lnTo>
                  <a:lnTo>
                    <a:pt x="5729" y="2745"/>
                  </a:lnTo>
                  <a:lnTo>
                    <a:pt x="7578" y="2745"/>
                  </a:lnTo>
                  <a:lnTo>
                    <a:pt x="7578" y="895"/>
                  </a:lnTo>
                  <a:close/>
                  <a:moveTo>
                    <a:pt x="2029" y="4774"/>
                  </a:moveTo>
                  <a:lnTo>
                    <a:pt x="120" y="9249"/>
                  </a:lnTo>
                  <a:lnTo>
                    <a:pt x="1134" y="9249"/>
                  </a:lnTo>
                  <a:lnTo>
                    <a:pt x="1492" y="8234"/>
                  </a:lnTo>
                  <a:lnTo>
                    <a:pt x="3402" y="8234"/>
                  </a:lnTo>
                  <a:lnTo>
                    <a:pt x="3760" y="9249"/>
                  </a:lnTo>
                  <a:lnTo>
                    <a:pt x="4774" y="9249"/>
                  </a:lnTo>
                  <a:lnTo>
                    <a:pt x="2924" y="4774"/>
                  </a:lnTo>
                  <a:lnTo>
                    <a:pt x="2029" y="4774"/>
                  </a:lnTo>
                  <a:close/>
                  <a:moveTo>
                    <a:pt x="1850" y="7399"/>
                  </a:moveTo>
                  <a:lnTo>
                    <a:pt x="2447" y="5967"/>
                  </a:lnTo>
                  <a:lnTo>
                    <a:pt x="3044" y="7399"/>
                  </a:lnTo>
                  <a:lnTo>
                    <a:pt x="1850" y="7399"/>
                  </a:lnTo>
                  <a:close/>
                  <a:moveTo>
                    <a:pt x="12292" y="0"/>
                  </a:moveTo>
                  <a:lnTo>
                    <a:pt x="9130" y="0"/>
                  </a:lnTo>
                  <a:lnTo>
                    <a:pt x="9130" y="3640"/>
                  </a:lnTo>
                  <a:lnTo>
                    <a:pt x="13307" y="3640"/>
                  </a:lnTo>
                  <a:lnTo>
                    <a:pt x="13307" y="1015"/>
                  </a:lnTo>
                  <a:cubicBezTo>
                    <a:pt x="13307" y="478"/>
                    <a:pt x="12889" y="0"/>
                    <a:pt x="12292" y="0"/>
                  </a:cubicBezTo>
                  <a:close/>
                  <a:moveTo>
                    <a:pt x="12591" y="3222"/>
                  </a:moveTo>
                  <a:lnTo>
                    <a:pt x="9846" y="3222"/>
                  </a:lnTo>
                  <a:lnTo>
                    <a:pt x="9846" y="478"/>
                  </a:lnTo>
                  <a:lnTo>
                    <a:pt x="12591" y="478"/>
                  </a:lnTo>
                  <a:lnTo>
                    <a:pt x="12591" y="3222"/>
                  </a:lnTo>
                  <a:close/>
                  <a:moveTo>
                    <a:pt x="10204" y="1194"/>
                  </a:moveTo>
                  <a:lnTo>
                    <a:pt x="10204" y="2506"/>
                  </a:lnTo>
                  <a:lnTo>
                    <a:pt x="10860" y="1850"/>
                  </a:lnTo>
                  <a:lnTo>
                    <a:pt x="10204" y="1194"/>
                  </a:lnTo>
                  <a:close/>
                  <a:moveTo>
                    <a:pt x="11874" y="836"/>
                  </a:moveTo>
                  <a:lnTo>
                    <a:pt x="10562" y="836"/>
                  </a:lnTo>
                  <a:lnTo>
                    <a:pt x="11218" y="1492"/>
                  </a:lnTo>
                  <a:lnTo>
                    <a:pt x="11874" y="836"/>
                  </a:lnTo>
                  <a:close/>
                  <a:moveTo>
                    <a:pt x="8533" y="5251"/>
                  </a:moveTo>
                  <a:cubicBezTo>
                    <a:pt x="8354" y="5132"/>
                    <a:pt x="8175" y="5012"/>
                    <a:pt x="7996" y="4953"/>
                  </a:cubicBezTo>
                  <a:cubicBezTo>
                    <a:pt x="7757" y="4893"/>
                    <a:pt x="7519" y="4833"/>
                    <a:pt x="7280" y="4833"/>
                  </a:cubicBezTo>
                  <a:lnTo>
                    <a:pt x="5490" y="4833"/>
                  </a:lnTo>
                  <a:lnTo>
                    <a:pt x="5490" y="9249"/>
                  </a:lnTo>
                  <a:lnTo>
                    <a:pt x="6445" y="9249"/>
                  </a:lnTo>
                  <a:lnTo>
                    <a:pt x="6445" y="7936"/>
                  </a:lnTo>
                  <a:lnTo>
                    <a:pt x="7161" y="7936"/>
                  </a:lnTo>
                  <a:cubicBezTo>
                    <a:pt x="7459" y="7936"/>
                    <a:pt x="7638" y="7876"/>
                    <a:pt x="7877" y="7817"/>
                  </a:cubicBezTo>
                  <a:cubicBezTo>
                    <a:pt x="8115" y="7757"/>
                    <a:pt x="8294" y="7638"/>
                    <a:pt x="8473" y="7518"/>
                  </a:cubicBezTo>
                  <a:cubicBezTo>
                    <a:pt x="8593" y="7399"/>
                    <a:pt x="8712" y="7220"/>
                    <a:pt x="8831" y="7041"/>
                  </a:cubicBezTo>
                  <a:cubicBezTo>
                    <a:pt x="8891" y="6862"/>
                    <a:pt x="8951" y="6623"/>
                    <a:pt x="8951" y="6385"/>
                  </a:cubicBezTo>
                  <a:lnTo>
                    <a:pt x="8951" y="6325"/>
                  </a:lnTo>
                  <a:cubicBezTo>
                    <a:pt x="8951" y="6146"/>
                    <a:pt x="8951" y="5907"/>
                    <a:pt x="8831" y="5728"/>
                  </a:cubicBezTo>
                  <a:cubicBezTo>
                    <a:pt x="8772" y="5549"/>
                    <a:pt x="8652" y="5370"/>
                    <a:pt x="8533" y="5251"/>
                  </a:cubicBezTo>
                  <a:close/>
                  <a:moveTo>
                    <a:pt x="7996" y="6385"/>
                  </a:moveTo>
                  <a:cubicBezTo>
                    <a:pt x="7996" y="6564"/>
                    <a:pt x="7936" y="6743"/>
                    <a:pt x="7757" y="6862"/>
                  </a:cubicBezTo>
                  <a:cubicBezTo>
                    <a:pt x="7638" y="6981"/>
                    <a:pt x="7459" y="7041"/>
                    <a:pt x="7220" y="7041"/>
                  </a:cubicBezTo>
                  <a:lnTo>
                    <a:pt x="6445" y="7041"/>
                  </a:lnTo>
                  <a:lnTo>
                    <a:pt x="6445" y="5728"/>
                  </a:lnTo>
                  <a:lnTo>
                    <a:pt x="7220" y="5728"/>
                  </a:lnTo>
                  <a:cubicBezTo>
                    <a:pt x="7459" y="5728"/>
                    <a:pt x="7638" y="5788"/>
                    <a:pt x="7757" y="5848"/>
                  </a:cubicBezTo>
                  <a:cubicBezTo>
                    <a:pt x="7936" y="5967"/>
                    <a:pt x="7996" y="6146"/>
                    <a:pt x="7996" y="6385"/>
                  </a:cubicBezTo>
                  <a:close/>
                  <a:moveTo>
                    <a:pt x="12233" y="2506"/>
                  </a:moveTo>
                  <a:lnTo>
                    <a:pt x="12233" y="1134"/>
                  </a:lnTo>
                  <a:lnTo>
                    <a:pt x="11516" y="1850"/>
                  </a:lnTo>
                  <a:lnTo>
                    <a:pt x="12233" y="2506"/>
                  </a:lnTo>
                  <a:close/>
                  <a:moveTo>
                    <a:pt x="10562" y="2805"/>
                  </a:moveTo>
                  <a:lnTo>
                    <a:pt x="11874" y="2805"/>
                  </a:lnTo>
                  <a:lnTo>
                    <a:pt x="11218" y="2148"/>
                  </a:lnTo>
                  <a:lnTo>
                    <a:pt x="10562" y="2805"/>
                  </a:lnTo>
                  <a:close/>
                  <a:moveTo>
                    <a:pt x="12710" y="5251"/>
                  </a:moveTo>
                  <a:cubicBezTo>
                    <a:pt x="12591" y="5132"/>
                    <a:pt x="12412" y="5012"/>
                    <a:pt x="12173" y="4953"/>
                  </a:cubicBezTo>
                  <a:cubicBezTo>
                    <a:pt x="11994" y="4893"/>
                    <a:pt x="11755" y="4833"/>
                    <a:pt x="11457" y="4833"/>
                  </a:cubicBezTo>
                  <a:lnTo>
                    <a:pt x="9667" y="4833"/>
                  </a:lnTo>
                  <a:lnTo>
                    <a:pt x="9667" y="9249"/>
                  </a:lnTo>
                  <a:lnTo>
                    <a:pt x="10621" y="9249"/>
                  </a:lnTo>
                  <a:lnTo>
                    <a:pt x="10621" y="7936"/>
                  </a:lnTo>
                  <a:lnTo>
                    <a:pt x="11397" y="7936"/>
                  </a:lnTo>
                  <a:cubicBezTo>
                    <a:pt x="11636" y="7936"/>
                    <a:pt x="11874" y="7876"/>
                    <a:pt x="12053" y="7817"/>
                  </a:cubicBezTo>
                  <a:cubicBezTo>
                    <a:pt x="12292" y="7757"/>
                    <a:pt x="12471" y="7638"/>
                    <a:pt x="12650" y="7518"/>
                  </a:cubicBezTo>
                  <a:cubicBezTo>
                    <a:pt x="12829" y="7399"/>
                    <a:pt x="12949" y="7220"/>
                    <a:pt x="13008" y="7041"/>
                  </a:cubicBezTo>
                  <a:cubicBezTo>
                    <a:pt x="13128" y="6862"/>
                    <a:pt x="13187" y="6623"/>
                    <a:pt x="13187" y="6385"/>
                  </a:cubicBezTo>
                  <a:lnTo>
                    <a:pt x="13187" y="6325"/>
                  </a:lnTo>
                  <a:cubicBezTo>
                    <a:pt x="13187" y="6146"/>
                    <a:pt x="13128" y="5907"/>
                    <a:pt x="13068" y="5728"/>
                  </a:cubicBezTo>
                  <a:cubicBezTo>
                    <a:pt x="12949" y="5549"/>
                    <a:pt x="12889" y="5370"/>
                    <a:pt x="12710" y="5251"/>
                  </a:cubicBezTo>
                  <a:close/>
                  <a:moveTo>
                    <a:pt x="12173" y="6385"/>
                  </a:moveTo>
                  <a:cubicBezTo>
                    <a:pt x="12173" y="6564"/>
                    <a:pt x="12113" y="6743"/>
                    <a:pt x="11994" y="6862"/>
                  </a:cubicBezTo>
                  <a:cubicBezTo>
                    <a:pt x="11874" y="6981"/>
                    <a:pt x="11636" y="7041"/>
                    <a:pt x="11397" y="7041"/>
                  </a:cubicBezTo>
                  <a:lnTo>
                    <a:pt x="10621" y="7041"/>
                  </a:lnTo>
                  <a:lnTo>
                    <a:pt x="10621" y="5728"/>
                  </a:lnTo>
                  <a:lnTo>
                    <a:pt x="11397" y="5728"/>
                  </a:lnTo>
                  <a:cubicBezTo>
                    <a:pt x="11636" y="5728"/>
                    <a:pt x="11815" y="5788"/>
                    <a:pt x="11994" y="5848"/>
                  </a:cubicBezTo>
                  <a:cubicBezTo>
                    <a:pt x="12113" y="5967"/>
                    <a:pt x="12173" y="6146"/>
                    <a:pt x="12173" y="6385"/>
                  </a:cubicBezTo>
                  <a:close/>
                  <a:moveTo>
                    <a:pt x="12173" y="6385"/>
                  </a:moveTo>
                </a:path>
              </a:pathLst>
            </a:custGeom>
            <a:solidFill>
              <a:schemeClr val="bg1"/>
            </a:solidFill>
            <a:ln>
              <a:noFill/>
            </a:ln>
          </p:spPr>
          <p:txBody>
            <a:bodyPr lIns="0" tIns="0" rIns="0" bIns="0"/>
            <a:lstStyle/>
            <a:p>
              <a:endParaRPr lang="en-US"/>
            </a:p>
          </p:txBody>
        </p:sp>
      </p:grpSp>
      <p:grpSp>
        <p:nvGrpSpPr>
          <p:cNvPr id="128" name="Group 9"/>
          <p:cNvGrpSpPr/>
          <p:nvPr/>
        </p:nvGrpSpPr>
        <p:grpSpPr>
          <a:xfrm>
            <a:off x="272764" y="2920025"/>
            <a:ext cx="1723550" cy="1256250"/>
            <a:chOff x="1390347" y="2287699"/>
            <a:chExt cx="1723550" cy="1256250"/>
          </a:xfrm>
        </p:grpSpPr>
        <p:sp>
          <p:nvSpPr>
            <p:cNvPr id="129" name="Rectangle 128"/>
            <p:cNvSpPr/>
            <p:nvPr/>
          </p:nvSpPr>
          <p:spPr>
            <a:xfrm>
              <a:off x="1390347" y="3174617"/>
              <a:ext cx="1723550" cy="369332"/>
            </a:xfrm>
            <a:prstGeom prst="rect">
              <a:avLst/>
            </a:prstGeom>
          </p:spPr>
          <p:txBody>
            <a:bodyPr wrap="none" anchor="ctr">
              <a:spAutoFit/>
            </a:bodyPr>
            <a:lstStyle/>
            <a:p>
              <a:pPr algn="ctr"/>
              <a:r>
                <a:rPr lang="en-US" b="1" dirty="0" smtClean="0">
                  <a:solidFill>
                    <a:srgbClr val="5F5F5F"/>
                  </a:solidFill>
                </a:rPr>
                <a:t>Any Expertise</a:t>
              </a:r>
              <a:endParaRPr lang="en-US" sz="3600" b="1" dirty="0" smtClean="0">
                <a:solidFill>
                  <a:srgbClr val="5F5F5F"/>
                </a:solidFill>
              </a:endParaRPr>
            </a:p>
          </p:txBody>
        </p:sp>
        <p:grpSp>
          <p:nvGrpSpPr>
            <p:cNvPr id="130" name="Group 387"/>
            <p:cNvGrpSpPr/>
            <p:nvPr/>
          </p:nvGrpSpPr>
          <p:grpSpPr>
            <a:xfrm>
              <a:off x="1831218" y="2287699"/>
              <a:ext cx="841802" cy="840582"/>
              <a:chOff x="6258620" y="-1884105"/>
              <a:chExt cx="1095375" cy="1093788"/>
            </a:xfrm>
          </p:grpSpPr>
          <p:sp>
            <p:nvSpPr>
              <p:cNvPr id="131" name="Oval 7"/>
              <p:cNvSpPr>
                <a:spLocks noChangeArrowheads="1"/>
              </p:cNvSpPr>
              <p:nvPr/>
            </p:nvSpPr>
            <p:spPr bwMode="auto">
              <a:xfrm>
                <a:off x="6258620" y="-1884105"/>
                <a:ext cx="1095375" cy="1093788"/>
              </a:xfrm>
              <a:prstGeom prst="ellipse">
                <a:avLst/>
              </a:prstGeom>
              <a:solidFill>
                <a:schemeClr val="accent6">
                  <a:lumMod val="75000"/>
                </a:schemeClr>
              </a:solidFill>
              <a:ln w="25400"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132" name="Oval 8"/>
              <p:cNvSpPr>
                <a:spLocks noChangeArrowheads="1"/>
              </p:cNvSpPr>
              <p:nvPr/>
            </p:nvSpPr>
            <p:spPr bwMode="auto">
              <a:xfrm>
                <a:off x="6309937" y="-1833581"/>
                <a:ext cx="992741" cy="992741"/>
              </a:xfrm>
              <a:prstGeom prst="ellipse">
                <a:avLst/>
              </a:prstGeom>
              <a:gradFill rotWithShape="0">
                <a:gsLst>
                  <a:gs pos="82000">
                    <a:srgbClr val="0096D6">
                      <a:alpha val="0"/>
                    </a:srgbClr>
                  </a:gs>
                  <a:gs pos="98750">
                    <a:srgbClr val="000000">
                      <a:alpha val="27000"/>
                    </a:srgbClr>
                  </a:gs>
                  <a:gs pos="0">
                    <a:schemeClr val="bg1">
                      <a:alpha val="46000"/>
                    </a:schemeClr>
                  </a:gs>
                  <a:gs pos="33000">
                    <a:schemeClr val="tx1">
                      <a:alpha val="0"/>
                    </a:schemeClr>
                  </a:gs>
                </a:gsLst>
                <a:lin ang="5400000" scaled="1"/>
              </a:gradFill>
              <a:ln w="9525">
                <a:noFill/>
                <a:miter lim="800000"/>
                <a:headEnd/>
                <a:tailEnd/>
              </a:ln>
            </p:spPr>
            <p:txBody>
              <a:bodyPr wrap="none" lIns="82124" tIns="41061" rIns="82124" bIns="41061" anchor="ctr"/>
              <a:lstStyle/>
              <a:p>
                <a:endParaRPr lang="en-US" sz="2800" kern="0">
                  <a:solidFill>
                    <a:srgbClr val="FFFFFF"/>
                  </a:solidFill>
                </a:endParaRPr>
              </a:p>
            </p:txBody>
          </p:sp>
          <p:grpSp>
            <p:nvGrpSpPr>
              <p:cNvPr id="133" name="Group 390"/>
              <p:cNvGrpSpPr/>
              <p:nvPr/>
            </p:nvGrpSpPr>
            <p:grpSpPr>
              <a:xfrm>
                <a:off x="6692007" y="-1706305"/>
                <a:ext cx="228600" cy="738188"/>
                <a:chOff x="1778001" y="-3619500"/>
                <a:chExt cx="228600" cy="738188"/>
              </a:xfrm>
              <a:solidFill>
                <a:schemeClr val="bg1"/>
              </a:solidFill>
              <a:effectLst>
                <a:outerShdw blurRad="63500" sx="102000" sy="102000" algn="ctr" rotWithShape="0">
                  <a:prstClr val="black">
                    <a:alpha val="40000"/>
                  </a:prstClr>
                </a:outerShdw>
              </a:effectLst>
            </p:grpSpPr>
            <p:sp>
              <p:nvSpPr>
                <p:cNvPr id="134" name="Oval 33"/>
                <p:cNvSpPr>
                  <a:spLocks noChangeArrowheads="1"/>
                </p:cNvSpPr>
                <p:nvPr/>
              </p:nvSpPr>
              <p:spPr bwMode="auto">
                <a:xfrm>
                  <a:off x="1816101" y="-3619500"/>
                  <a:ext cx="153988" cy="1508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sp>
              <p:nvSpPr>
                <p:cNvPr id="135" name="Freeform 34"/>
                <p:cNvSpPr>
                  <a:spLocks/>
                </p:cNvSpPr>
                <p:nvPr/>
              </p:nvSpPr>
              <p:spPr bwMode="auto">
                <a:xfrm>
                  <a:off x="1778001" y="-3438525"/>
                  <a:ext cx="228600" cy="557213"/>
                </a:xfrm>
                <a:custGeom>
                  <a:avLst/>
                  <a:gdLst>
                    <a:gd name="T0" fmla="*/ 51 w 61"/>
                    <a:gd name="T1" fmla="*/ 0 h 149"/>
                    <a:gd name="T2" fmla="*/ 10 w 61"/>
                    <a:gd name="T3" fmla="*/ 0 h 149"/>
                    <a:gd name="T4" fmla="*/ 0 w 61"/>
                    <a:gd name="T5" fmla="*/ 10 h 149"/>
                    <a:gd name="T6" fmla="*/ 0 w 61"/>
                    <a:gd name="T7" fmla="*/ 62 h 149"/>
                    <a:gd name="T8" fmla="*/ 8 w 61"/>
                    <a:gd name="T9" fmla="*/ 72 h 149"/>
                    <a:gd name="T10" fmla="*/ 19 w 61"/>
                    <a:gd name="T11" fmla="*/ 149 h 149"/>
                    <a:gd name="T12" fmla="*/ 42 w 61"/>
                    <a:gd name="T13" fmla="*/ 149 h 149"/>
                    <a:gd name="T14" fmla="*/ 53 w 61"/>
                    <a:gd name="T15" fmla="*/ 72 h 149"/>
                    <a:gd name="T16" fmla="*/ 61 w 61"/>
                    <a:gd name="T17" fmla="*/ 62 h 149"/>
                    <a:gd name="T18" fmla="*/ 61 w 61"/>
                    <a:gd name="T19" fmla="*/ 10 h 149"/>
                    <a:gd name="T20" fmla="*/ 51 w 61"/>
                    <a:gd name="T2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49">
                      <a:moveTo>
                        <a:pt x="51" y="0"/>
                      </a:moveTo>
                      <a:cubicBezTo>
                        <a:pt x="10" y="0"/>
                        <a:pt x="10" y="0"/>
                        <a:pt x="10" y="0"/>
                      </a:cubicBezTo>
                      <a:cubicBezTo>
                        <a:pt x="5" y="0"/>
                        <a:pt x="0" y="4"/>
                        <a:pt x="0" y="10"/>
                      </a:cubicBezTo>
                      <a:cubicBezTo>
                        <a:pt x="0" y="62"/>
                        <a:pt x="0" y="62"/>
                        <a:pt x="0" y="62"/>
                      </a:cubicBezTo>
                      <a:cubicBezTo>
                        <a:pt x="0" y="67"/>
                        <a:pt x="3" y="71"/>
                        <a:pt x="8" y="72"/>
                      </a:cubicBezTo>
                      <a:cubicBezTo>
                        <a:pt x="19" y="149"/>
                        <a:pt x="19" y="149"/>
                        <a:pt x="19" y="149"/>
                      </a:cubicBezTo>
                      <a:cubicBezTo>
                        <a:pt x="42" y="149"/>
                        <a:pt x="42" y="149"/>
                        <a:pt x="42" y="149"/>
                      </a:cubicBezTo>
                      <a:cubicBezTo>
                        <a:pt x="53" y="72"/>
                        <a:pt x="53" y="72"/>
                        <a:pt x="53" y="72"/>
                      </a:cubicBezTo>
                      <a:cubicBezTo>
                        <a:pt x="58" y="71"/>
                        <a:pt x="61" y="67"/>
                        <a:pt x="61" y="62"/>
                      </a:cubicBezTo>
                      <a:cubicBezTo>
                        <a:pt x="61" y="10"/>
                        <a:pt x="61" y="10"/>
                        <a:pt x="61" y="10"/>
                      </a:cubicBezTo>
                      <a:cubicBezTo>
                        <a:pt x="61" y="4"/>
                        <a:pt x="57"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96D6"/>
                    </a:solidFill>
                  </a:endParaRPr>
                </a:p>
              </p:txBody>
            </p:sp>
          </p:grpSp>
        </p:grpSp>
      </p:grpSp>
      <p:pic>
        <p:nvPicPr>
          <p:cNvPr id="109" name="Picture 10" descr="C:\Vault\my image library\full-casua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5688572" y="2530042"/>
            <a:ext cx="2362140" cy="439718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5683658" y="2420969"/>
            <a:ext cx="2476228" cy="4901653"/>
          </a:xfrm>
          <a:prstGeom prst="ellipse">
            <a:avLst/>
          </a:prstGeom>
          <a:gradFill flip="none" rotWithShape="1">
            <a:gsLst>
              <a:gs pos="0">
                <a:schemeClr val="tx1">
                  <a:lumMod val="60000"/>
                  <a:lumOff val="40000"/>
                  <a:alpha val="0"/>
                </a:schemeClr>
              </a:gs>
              <a:gs pos="54000">
                <a:schemeClr val="tx1">
                  <a:lumMod val="60000"/>
                  <a:lumOff val="40000"/>
                  <a:alpha val="36000"/>
                </a:schemeClr>
              </a:gs>
              <a:gs pos="100000">
                <a:schemeClr val="tx1">
                  <a:lumMod val="40000"/>
                  <a:lumOff val="60000"/>
                  <a:alpha val="43000"/>
                </a:schemeClr>
              </a:gs>
            </a:gsLst>
            <a:path path="circle">
              <a:fillToRect l="50000" t="50000" r="50000" b="50000"/>
            </a:path>
            <a:tileRect/>
          </a:gradFill>
          <a:ln w="92075" cap="sq" cmpd="tri">
            <a:noFill/>
            <a:prstDash val="sysDash"/>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23916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txBox="1">
            <a:spLocks/>
          </p:cNvSpPr>
          <p:nvPr/>
        </p:nvSpPr>
        <p:spPr>
          <a:xfrm>
            <a:off x="373033" y="1366976"/>
            <a:ext cx="4558641" cy="4756687"/>
          </a:xfrm>
          <a:prstGeom prst="rect">
            <a:avLst/>
          </a:prstGeom>
        </p:spPr>
        <p:txBody>
          <a:bodyPr vert="horz" wrap="square" lIns="91440" tIns="45720" rIns="91440" bIns="45720" rtlCol="0">
            <a:spAutoFit/>
          </a:bodyPr>
          <a:lstStyle/>
          <a:p>
            <a:pPr>
              <a:spcBef>
                <a:spcPts val="600"/>
              </a:spcBef>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Challenge</a:t>
            </a:r>
          </a:p>
          <a:p>
            <a:pPr marL="236538" lvl="1" indent="-236538">
              <a:lnSpc>
                <a:spcPct val="95000"/>
              </a:lnSpc>
              <a:spcBef>
                <a:spcPts val="600"/>
              </a:spcBef>
              <a:spcAft>
                <a:spcPts val="600"/>
              </a:spcAft>
              <a:buClr>
                <a:schemeClr val="accent2"/>
              </a:buClr>
              <a:buSzPct val="80000"/>
              <a:buFont typeface="Arial"/>
              <a:buChar char="•"/>
              <a:defRPr/>
            </a:pPr>
            <a:r>
              <a:rPr lang="en-US" dirty="0" smtClean="0">
                <a:solidFill>
                  <a:srgbClr val="5F5F5F"/>
                </a:solidFill>
                <a:latin typeface="+mj-lt"/>
              </a:rPr>
              <a:t>Deliver quality centralized IT services</a:t>
            </a:r>
            <a:br>
              <a:rPr lang="en-US" dirty="0" smtClean="0">
                <a:solidFill>
                  <a:srgbClr val="5F5F5F"/>
                </a:solidFill>
                <a:latin typeface="+mj-lt"/>
              </a:rPr>
            </a:br>
            <a:r>
              <a:rPr lang="en-US" dirty="0" smtClean="0">
                <a:solidFill>
                  <a:srgbClr val="5F5F5F"/>
                </a:solidFill>
                <a:latin typeface="+mj-lt"/>
              </a:rPr>
              <a:t>to branch offices</a:t>
            </a:r>
          </a:p>
          <a:p>
            <a:pPr marL="236538" lvl="1" indent="-236538">
              <a:lnSpc>
                <a:spcPct val="95000"/>
              </a:lnSpc>
              <a:spcAft>
                <a:spcPts val="600"/>
              </a:spcAft>
              <a:buClr>
                <a:schemeClr val="accent2"/>
              </a:buClr>
              <a:buSzPct val="80000"/>
              <a:buFont typeface="Arial"/>
              <a:buChar char="•"/>
              <a:defRPr/>
            </a:pPr>
            <a:r>
              <a:rPr lang="en-US" dirty="0" smtClean="0">
                <a:solidFill>
                  <a:srgbClr val="5F5F5F"/>
                </a:solidFill>
                <a:latin typeface="+mj-lt"/>
              </a:rPr>
              <a:t>Optimize network performance for a seamless virtual desktop experience</a:t>
            </a:r>
          </a:p>
          <a:p>
            <a:pPr marL="236538" lvl="1" indent="-236538">
              <a:lnSpc>
                <a:spcPct val="95000"/>
              </a:lnSpc>
              <a:spcAft>
                <a:spcPts val="600"/>
              </a:spcAft>
              <a:buClr>
                <a:schemeClr val="accent2"/>
              </a:buClr>
              <a:buSzPct val="80000"/>
              <a:buFont typeface="Arial"/>
              <a:buChar char="•"/>
              <a:defRPr/>
            </a:pPr>
            <a:r>
              <a:rPr lang="en-US" dirty="0" smtClean="0">
                <a:solidFill>
                  <a:srgbClr val="5F5F5F"/>
                </a:solidFill>
                <a:latin typeface="+mj-lt"/>
              </a:rPr>
              <a:t>Minimize bandwidth utilization</a:t>
            </a:r>
          </a:p>
          <a:p>
            <a:pPr>
              <a:spcBef>
                <a:spcPts val="600"/>
              </a:spcBef>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Solution</a:t>
            </a:r>
          </a:p>
          <a:p>
            <a:pPr marL="236538" lvl="1" indent="-236538">
              <a:lnSpc>
                <a:spcPct val="95000"/>
              </a:lnSpc>
              <a:spcBef>
                <a:spcPts val="600"/>
              </a:spcBef>
              <a:spcAft>
                <a:spcPts val="600"/>
              </a:spcAft>
              <a:buClr>
                <a:schemeClr val="accent2"/>
              </a:buClr>
              <a:buSzPct val="80000"/>
              <a:buFont typeface="Arial"/>
              <a:buChar char="•"/>
              <a:defRPr/>
            </a:pPr>
            <a:r>
              <a:rPr lang="en-US" dirty="0" smtClean="0">
                <a:solidFill>
                  <a:srgbClr val="3A3A3A"/>
                </a:solidFill>
                <a:latin typeface="+mj-lt"/>
              </a:rPr>
              <a:t>Cisco VXI with Cisco WAAS for HDX</a:t>
            </a:r>
          </a:p>
          <a:p>
            <a:pPr marL="236538" indent="-236538">
              <a:spcBef>
                <a:spcPts val="600"/>
              </a:spcBef>
            </a:pPr>
            <a:r>
              <a:rPr lang="en-US" sz="20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Impact</a:t>
            </a:r>
          </a:p>
          <a:p>
            <a:pPr marL="236538" lvl="1" indent="-236538">
              <a:lnSpc>
                <a:spcPct val="95000"/>
              </a:lnSpc>
              <a:spcBef>
                <a:spcPts val="600"/>
              </a:spcBef>
              <a:spcAft>
                <a:spcPts val="600"/>
              </a:spcAft>
              <a:buClr>
                <a:schemeClr val="accent2"/>
              </a:buClr>
              <a:buSzPct val="80000"/>
              <a:buFont typeface="Arial"/>
              <a:buChar char="•"/>
              <a:defRPr/>
            </a:pPr>
            <a:r>
              <a:rPr lang="en-US" dirty="0" smtClean="0">
                <a:solidFill>
                  <a:srgbClr val="3A3A3A"/>
                </a:solidFill>
                <a:latin typeface="+mj-lt"/>
              </a:rPr>
              <a:t>Maintain a consistent level of LAN</a:t>
            </a:r>
            <a:br>
              <a:rPr lang="en-US" dirty="0" smtClean="0">
                <a:solidFill>
                  <a:srgbClr val="3A3A3A"/>
                </a:solidFill>
                <a:latin typeface="+mj-lt"/>
              </a:rPr>
            </a:br>
            <a:r>
              <a:rPr lang="en-US" dirty="0" smtClean="0">
                <a:solidFill>
                  <a:srgbClr val="3A3A3A"/>
                </a:solidFill>
                <a:latin typeface="+mj-lt"/>
              </a:rPr>
              <a:t>like performance</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Reduce infrastructure requirements at the branch office</a:t>
            </a:r>
          </a:p>
          <a:p>
            <a:pPr marL="236538" lvl="1" indent="-236538">
              <a:lnSpc>
                <a:spcPct val="95000"/>
              </a:lnSpc>
              <a:spcAft>
                <a:spcPts val="600"/>
              </a:spcAft>
              <a:buClr>
                <a:schemeClr val="accent2"/>
              </a:buClr>
              <a:buSzPct val="80000"/>
              <a:buFont typeface="Arial"/>
              <a:buChar char="•"/>
              <a:defRPr/>
            </a:pPr>
            <a:r>
              <a:rPr lang="en-US" dirty="0" smtClean="0">
                <a:solidFill>
                  <a:srgbClr val="3A3A3A"/>
                </a:solidFill>
                <a:latin typeface="+mj-lt"/>
              </a:rPr>
              <a:t>Avoid costly bandwidth upgrades</a:t>
            </a:r>
          </a:p>
        </p:txBody>
      </p:sp>
      <p:sp>
        <p:nvSpPr>
          <p:cNvPr id="2" name="Title 1"/>
          <p:cNvSpPr>
            <a:spLocks noGrp="1"/>
          </p:cNvSpPr>
          <p:nvPr>
            <p:ph type="title"/>
          </p:nvPr>
        </p:nvSpPr>
        <p:spPr/>
        <p:txBody>
          <a:bodyPr/>
          <a:lstStyle/>
          <a:p>
            <a:pPr>
              <a:lnSpc>
                <a:spcPct val="100000"/>
              </a:lnSpc>
            </a:pPr>
            <a:r>
              <a:rPr lang="en-US" dirty="0" smtClean="0"/>
              <a:t>Quintiles</a:t>
            </a:r>
            <a:br>
              <a:rPr lang="en-US" dirty="0" smtClean="0"/>
            </a:br>
            <a:r>
              <a:rPr lang="en-US" sz="2400" dirty="0" smtClean="0">
                <a:solidFill>
                  <a:schemeClr val="bg1">
                    <a:lumMod val="50000"/>
                  </a:schemeClr>
                </a:solidFill>
              </a:rPr>
              <a:t>Leading Change in the Pharmaceutical Services Industry</a:t>
            </a:r>
            <a:endParaRPr lang="en-US" sz="2400" dirty="0">
              <a:solidFill>
                <a:schemeClr val="bg1">
                  <a:lumMod val="50000"/>
                </a:schemeClr>
              </a:solidFill>
            </a:endParaRPr>
          </a:p>
        </p:txBody>
      </p:sp>
      <p:sp>
        <p:nvSpPr>
          <p:cNvPr id="9" name="Freeform 7"/>
          <p:cNvSpPr>
            <a:spLocks/>
          </p:cNvSpPr>
          <p:nvPr/>
        </p:nvSpPr>
        <p:spPr bwMode="auto">
          <a:xfrm>
            <a:off x="9977655" y="11618913"/>
            <a:ext cx="11909"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0" y="0"/>
                  <a:pt x="0" y="0"/>
                  <a:pt x="0" y="0"/>
                </a:cubicBezTo>
                <a:cubicBezTo>
                  <a:pt x="3" y="0"/>
                  <a:pt x="4" y="0"/>
                  <a:pt x="4" y="0"/>
                </a:cubicBezTo>
                <a:close/>
              </a:path>
            </a:pathLst>
          </a:custGeom>
          <a:solidFill>
            <a:srgbClr val="F7B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US" kern="1200">
              <a:solidFill>
                <a:srgbClr val="0096D6"/>
              </a:solidFill>
              <a:latin typeface="Arial"/>
              <a:ea typeface="+mn-ea"/>
              <a:cs typeface="+mn-cs"/>
            </a:endParaRPr>
          </a:p>
        </p:txBody>
      </p:sp>
      <p:grpSp>
        <p:nvGrpSpPr>
          <p:cNvPr id="32" name="Group 31"/>
          <p:cNvGrpSpPr/>
          <p:nvPr/>
        </p:nvGrpSpPr>
        <p:grpSpPr>
          <a:xfrm>
            <a:off x="5092259" y="1660304"/>
            <a:ext cx="3400102" cy="3752823"/>
            <a:chOff x="4972896" y="1471448"/>
            <a:chExt cx="3614061" cy="3988978"/>
          </a:xfrm>
        </p:grpSpPr>
        <p:grpSp>
          <p:nvGrpSpPr>
            <p:cNvPr id="3" name="Group 30"/>
            <p:cNvGrpSpPr/>
            <p:nvPr/>
          </p:nvGrpSpPr>
          <p:grpSpPr>
            <a:xfrm>
              <a:off x="4972896" y="1471448"/>
              <a:ext cx="3001100" cy="3001100"/>
              <a:chOff x="8080400" y="1344168"/>
              <a:chExt cx="3001100" cy="3001100"/>
            </a:xfrm>
          </p:grpSpPr>
          <p:grpSp>
            <p:nvGrpSpPr>
              <p:cNvPr id="4" name="Group 24"/>
              <p:cNvGrpSpPr/>
              <p:nvPr/>
            </p:nvGrpSpPr>
            <p:grpSpPr>
              <a:xfrm>
                <a:off x="8080400" y="1344168"/>
                <a:ext cx="3001100" cy="3001100"/>
                <a:chOff x="5686837" y="1344168"/>
                <a:chExt cx="2756558" cy="2756558"/>
              </a:xfrm>
              <a:effectLst>
                <a:outerShdw blurRad="50800" dist="38100" dir="5400000" algn="t" rotWithShape="0">
                  <a:prstClr val="black">
                    <a:alpha val="40000"/>
                  </a:prstClr>
                </a:outerShdw>
              </a:effectLst>
            </p:grpSpPr>
            <p:sp>
              <p:nvSpPr>
                <p:cNvPr id="26" name="Oval 83"/>
                <p:cNvSpPr>
                  <a:spLocks noChangeArrowheads="1"/>
                </p:cNvSpPr>
                <p:nvPr/>
              </p:nvSpPr>
              <p:spPr bwMode="auto">
                <a:xfrm>
                  <a:off x="5686837" y="1344168"/>
                  <a:ext cx="2756558" cy="2756558"/>
                </a:xfrm>
                <a:prstGeom prst="ellipse">
                  <a:avLst/>
                </a:prstGeom>
                <a:gradFill rotWithShape="1">
                  <a:gsLst>
                    <a:gs pos="0">
                      <a:srgbClr val="FFFFFF">
                        <a:alpha val="39999"/>
                      </a:srgbClr>
                    </a:gs>
                    <a:gs pos="50000">
                      <a:srgbClr val="767676">
                        <a:alpha val="0"/>
                      </a:srgbClr>
                    </a:gs>
                    <a:gs pos="100000">
                      <a:srgbClr val="FFFFFF">
                        <a:alpha val="39999"/>
                      </a:srgbClr>
                    </a:gs>
                  </a:gsLst>
                  <a:lin ang="5400000" scaled="1"/>
                </a:gradFill>
                <a:ln w="9525" algn="ctr">
                  <a:noFill/>
                  <a:round/>
                  <a:headEnd/>
                  <a:tailEnd/>
                </a:ln>
                <a:effectLst>
                  <a:outerShdw blurRad="50800" dist="38100" dir="5400000" algn="t" rotWithShape="0">
                    <a:prstClr val="black">
                      <a:alpha val="40000"/>
                    </a:prstClr>
                  </a:outerShdw>
                  <a:reflection blurRad="6350" stA="52000" endA="300" endPos="35000" dir="5400000" sy="-100000" algn="bl" rotWithShape="0"/>
                </a:effectLst>
              </p:spPr>
              <p:txBody>
                <a:bodyPr lIns="82124" tIns="41061" rIns="82124" bIns="41061" anchor="ctr"/>
                <a:lstStyle/>
                <a:p>
                  <a:pPr algn="l" rtl="0">
                    <a:defRPr/>
                  </a:pPr>
                  <a:endParaRPr lang="en-US">
                    <a:latin typeface="Arial"/>
                    <a:ea typeface="+mn-ea"/>
                    <a:cs typeface="+mn-cs"/>
                  </a:endParaRPr>
                </a:p>
              </p:txBody>
            </p:sp>
            <p:pic>
              <p:nvPicPr>
                <p:cNvPr id="27" name="Picture Placeholder 4" descr="iStock_000008112453Medium.jpg"/>
                <p:cNvPicPr>
                  <a:picLocks/>
                </p:cNvPicPr>
                <p:nvPr/>
              </p:nvPicPr>
              <p:blipFill>
                <a:blip r:embed="rId3" cstate="print">
                  <a:lum bright="100000"/>
                  <a:extLst>
                    <a:ext uri="{28A0092B-C50C-407E-A947-70E740481C1C}">
                      <a14:useLocalDpi xmlns:a14="http://schemas.microsoft.com/office/drawing/2010/main" val="0"/>
                    </a:ext>
                  </a:extLst>
                </a:blip>
                <a:srcRect l="13501" r="14558"/>
                <a:stretch>
                  <a:fillRect/>
                </a:stretch>
              </p:blipFill>
              <p:spPr>
                <a:xfrm>
                  <a:off x="5826104" y="1483435"/>
                  <a:ext cx="2478024" cy="2478024"/>
                </a:xfrm>
                <a:prstGeom prst="ellipse">
                  <a:avLst/>
                </a:prstGeom>
                <a:noFill/>
                <a:ln>
                  <a:noFill/>
                </a:ln>
              </p:spPr>
            </p:pic>
          </p:grpSp>
          <p:grpSp>
            <p:nvGrpSpPr>
              <p:cNvPr id="5" name="Group 28"/>
              <p:cNvGrpSpPr/>
              <p:nvPr/>
            </p:nvGrpSpPr>
            <p:grpSpPr>
              <a:xfrm>
                <a:off x="8459168" y="1841680"/>
                <a:ext cx="2253959" cy="1449542"/>
                <a:chOff x="6007549" y="1452259"/>
                <a:chExt cx="2679252" cy="1723052"/>
              </a:xfrm>
            </p:grpSpPr>
            <p:pic>
              <p:nvPicPr>
                <p:cNvPr id="23" name="Picture 22" descr="quintiles.png"/>
                <p:cNvPicPr>
                  <a:picLocks noChangeAspect="1"/>
                </p:cNvPicPr>
                <p:nvPr/>
              </p:nvPicPr>
              <p:blipFill>
                <a:blip r:embed="rId4" cstate="print"/>
                <a:srcRect b="36290"/>
                <a:stretch>
                  <a:fillRect/>
                </a:stretch>
              </p:blipFill>
              <p:spPr>
                <a:xfrm>
                  <a:off x="6007549" y="1452259"/>
                  <a:ext cx="2679252" cy="1097758"/>
                </a:xfrm>
                <a:prstGeom prst="rect">
                  <a:avLst/>
                </a:prstGeom>
              </p:spPr>
            </p:pic>
            <p:pic>
              <p:nvPicPr>
                <p:cNvPr id="28" name="Picture 27" descr="quintiles.png"/>
                <p:cNvPicPr>
                  <a:picLocks noChangeAspect="1"/>
                </p:cNvPicPr>
                <p:nvPr/>
              </p:nvPicPr>
              <p:blipFill>
                <a:blip r:embed="rId4" cstate="print">
                  <a:lum bright="-100000"/>
                </a:blip>
                <a:srcRect t="63710"/>
                <a:stretch>
                  <a:fillRect/>
                </a:stretch>
              </p:blipFill>
              <p:spPr>
                <a:xfrm>
                  <a:off x="6007549" y="2550017"/>
                  <a:ext cx="2679252" cy="625294"/>
                </a:xfrm>
                <a:prstGeom prst="rect">
                  <a:avLst/>
                </a:prstGeom>
              </p:spPr>
            </p:pic>
          </p:grpSp>
        </p:grpSp>
        <p:grpSp>
          <p:nvGrpSpPr>
            <p:cNvPr id="6" name="Group 18"/>
            <p:cNvGrpSpPr/>
            <p:nvPr/>
          </p:nvGrpSpPr>
          <p:grpSpPr>
            <a:xfrm>
              <a:off x="6604489" y="3484669"/>
              <a:ext cx="1982468" cy="1975757"/>
              <a:chOff x="8278393" y="4153807"/>
              <a:chExt cx="2273720" cy="2266024"/>
            </a:xfrm>
            <a:effectLst>
              <a:outerShdw blurRad="50800" dist="38100" dir="13500000" algn="br" rotWithShape="0">
                <a:prstClr val="black">
                  <a:alpha val="40000"/>
                </a:prstClr>
              </a:outerShdw>
              <a:reflection blurRad="6350" stA="52000" endA="300" endPos="35000" dir="5400000" sy="-100000" algn="bl" rotWithShape="0"/>
            </a:effectLst>
          </p:grpSpPr>
          <p:sp>
            <p:nvSpPr>
              <p:cNvPr id="20" name="Oval 7"/>
              <p:cNvSpPr>
                <a:spLocks noChangeArrowheads="1"/>
              </p:cNvSpPr>
              <p:nvPr/>
            </p:nvSpPr>
            <p:spPr bwMode="auto">
              <a:xfrm>
                <a:off x="8357374" y="4232725"/>
                <a:ext cx="2120423" cy="2102762"/>
              </a:xfrm>
              <a:prstGeom prst="ellipse">
                <a:avLst/>
              </a:prstGeom>
              <a:solidFill>
                <a:schemeClr val="bg1"/>
              </a:solidFill>
              <a:ln w="25400" cap="flat">
                <a:solidFill>
                  <a:schemeClr val="bg1"/>
                </a:solidFill>
                <a:round/>
                <a:headEnd type="none" w="med" len="med"/>
                <a:tailEnd type="none" w="med" len="med"/>
              </a:ln>
              <a:effectLst/>
            </p:spPr>
            <p:txBody>
              <a:bodyPr lIns="0" tIns="0" rIns="0" bIns="0"/>
              <a:lstStyle/>
              <a:p>
                <a:pPr algn="ctr" rtl="0" eaLnBrk="0" hangingPunct="0">
                  <a:lnSpc>
                    <a:spcPct val="90000"/>
                  </a:lnSpc>
                </a:pPr>
                <a:endParaRPr lang="en-US" sz="1600">
                  <a:solidFill>
                    <a:srgbClr val="00B0F0"/>
                  </a:solidFill>
                  <a:latin typeface="Arial"/>
                  <a:ea typeface="+mn-ea"/>
                  <a:cs typeface="+mn-cs"/>
                </a:endParaRPr>
              </a:p>
            </p:txBody>
          </p:sp>
          <p:pic>
            <p:nvPicPr>
              <p:cNvPr id="21" name="Picture 1"/>
              <p:cNvPicPr>
                <a:picLocks noChangeAspect="1" noChangeArrowheads="1"/>
              </p:cNvPicPr>
              <p:nvPr/>
            </p:nvPicPr>
            <p:blipFill>
              <a:blip r:embed="rId5" cstate="print">
                <a:clrChange>
                  <a:clrFrom>
                    <a:srgbClr val="FFFFFF"/>
                  </a:clrFrom>
                  <a:clrTo>
                    <a:srgbClr val="FFFFFF">
                      <a:alpha val="0"/>
                    </a:srgbClr>
                  </a:clrTo>
                </a:clrChange>
              </a:blip>
              <a:srcRect b="4484"/>
              <a:stretch>
                <a:fillRect/>
              </a:stretch>
            </p:blipFill>
            <p:spPr bwMode="auto">
              <a:xfrm>
                <a:off x="8278393" y="4153807"/>
                <a:ext cx="2273720" cy="2266024"/>
              </a:xfrm>
              <a:prstGeom prst="ellipse">
                <a:avLst/>
              </a:prstGeom>
              <a:noFill/>
              <a:ln w="9525">
                <a:noFill/>
                <a:miter lim="800000"/>
                <a:headEnd/>
                <a:tailEnd/>
              </a:ln>
            </p:spPr>
          </p:pic>
        </p:grpSp>
      </p:grpSp>
    </p:spTree>
    <p:extLst>
      <p:ext uri="{BB962C8B-B14F-4D97-AF65-F5344CB8AC3E}">
        <p14:creationId xmlns:p14="http://schemas.microsoft.com/office/powerpoint/2010/main" val="10732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type="body" sz="quarter" idx="10"/>
          </p:nvPr>
        </p:nvSpPr>
        <p:spPr>
          <a:xfrm>
            <a:off x="239713" y="1620614"/>
            <a:ext cx="8578850" cy="4965192"/>
          </a:xfrm>
        </p:spPr>
        <p:txBody>
          <a:bodyPr/>
          <a:lstStyle/>
          <a:p>
            <a:r>
              <a:rPr lang="en-US" sz="2000" dirty="0" smtClean="0"/>
              <a:t>Desktop Virtualization in Healthcare Continues to Gain Momentum</a:t>
            </a:r>
          </a:p>
          <a:p>
            <a:pPr lvl="1"/>
            <a:r>
              <a:rPr lang="en-US" sz="1600" dirty="0" smtClean="0"/>
              <a:t>Broad applicability across healthcare user base</a:t>
            </a:r>
          </a:p>
          <a:p>
            <a:pPr lvl="1"/>
            <a:r>
              <a:rPr lang="en-US" sz="1600" dirty="0" smtClean="0"/>
              <a:t>Simplifying clinician workflows</a:t>
            </a:r>
          </a:p>
          <a:p>
            <a:pPr lvl="1"/>
            <a:r>
              <a:rPr lang="en-US" sz="1600" dirty="0" smtClean="0"/>
              <a:t>Fast and highly secure access to critical applications</a:t>
            </a:r>
          </a:p>
          <a:p>
            <a:r>
              <a:rPr lang="en-US" sz="2000" dirty="0" smtClean="0"/>
              <a:t>Cisco VXI Offers Validated End-to-End Capability</a:t>
            </a:r>
          </a:p>
          <a:p>
            <a:pPr lvl="1"/>
            <a:r>
              <a:rPr lang="en-US" sz="1600" dirty="0" smtClean="0"/>
              <a:t>Open ecosystem with key technology partners</a:t>
            </a:r>
          </a:p>
          <a:p>
            <a:pPr lvl="1"/>
            <a:r>
              <a:rPr lang="en-US" sz="1600" dirty="0" smtClean="0"/>
              <a:t>New set of desktop virtualization devices </a:t>
            </a:r>
          </a:p>
          <a:p>
            <a:pPr lvl="1"/>
            <a:r>
              <a:rPr lang="en-US" sz="1600" dirty="0" smtClean="0"/>
              <a:t>Improved ROI on desktop virtualization deployment</a:t>
            </a:r>
            <a:endParaRPr lang="en-US" sz="1600" dirty="0"/>
          </a:p>
        </p:txBody>
      </p:sp>
    </p:spTree>
    <p:extLst>
      <p:ext uri="{BB962C8B-B14F-4D97-AF65-F5344CB8AC3E}">
        <p14:creationId xmlns:p14="http://schemas.microsoft.com/office/powerpoint/2010/main" val="683090276"/>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smtClean="0"/>
              <a:t>Cisco VXI Smart Solution</a:t>
            </a:r>
            <a:endParaRPr lang="en-US" dirty="0"/>
          </a:p>
        </p:txBody>
      </p:sp>
      <p:sp>
        <p:nvSpPr>
          <p:cNvPr id="3" name="Content Placeholder 2"/>
          <p:cNvSpPr>
            <a:spLocks noGrp="1"/>
          </p:cNvSpPr>
          <p:nvPr>
            <p:ph type="body" sz="quarter" idx="4294967295"/>
          </p:nvPr>
        </p:nvSpPr>
        <p:spPr>
          <a:xfrm>
            <a:off x="304800" y="1219200"/>
            <a:ext cx="8458200" cy="5181600"/>
          </a:xfrm>
        </p:spPr>
        <p:txBody>
          <a:bodyPr>
            <a:normAutofit/>
          </a:bodyPr>
          <a:lstStyle/>
          <a:p>
            <a:pPr marL="0" lvl="1">
              <a:lnSpc>
                <a:spcPts val="1800"/>
              </a:lnSpc>
              <a:spcBef>
                <a:spcPts val="800"/>
              </a:spcBef>
            </a:pPr>
            <a:r>
              <a:rPr lang="en-US" sz="2000" i="1" dirty="0" smtClean="0">
                <a:latin typeface="+mn-lt"/>
              </a:rPr>
              <a:t>Talk to your Cisco Account Team and set up a time to see VXI in Action!</a:t>
            </a:r>
          </a:p>
          <a:p>
            <a:pPr marL="0" lvl="1">
              <a:lnSpc>
                <a:spcPts val="1800"/>
              </a:lnSpc>
              <a:spcBef>
                <a:spcPts val="800"/>
              </a:spcBef>
            </a:pPr>
            <a:endParaRPr lang="en-US" sz="2000" dirty="0">
              <a:latin typeface="+mn-lt"/>
            </a:endParaRPr>
          </a:p>
          <a:p>
            <a:pPr marL="0" lvl="1">
              <a:lnSpc>
                <a:spcPts val="1800"/>
              </a:lnSpc>
              <a:spcBef>
                <a:spcPts val="800"/>
              </a:spcBef>
            </a:pPr>
            <a:endParaRPr lang="en-US" sz="2000" dirty="0" smtClean="0">
              <a:latin typeface="+mn-lt"/>
            </a:endParaRPr>
          </a:p>
          <a:p>
            <a:pPr marL="0" lvl="1">
              <a:lnSpc>
                <a:spcPts val="1800"/>
              </a:lnSpc>
              <a:spcBef>
                <a:spcPts val="800"/>
              </a:spcBef>
            </a:pPr>
            <a:r>
              <a:rPr lang="en-US" sz="2000" dirty="0" smtClean="0">
                <a:latin typeface="+mn-lt"/>
              </a:rPr>
              <a:t>For more information, go to:</a:t>
            </a:r>
          </a:p>
          <a:p>
            <a:pPr marL="0" indent="0">
              <a:lnSpc>
                <a:spcPts val="1800"/>
              </a:lnSpc>
              <a:spcBef>
                <a:spcPts val="800"/>
              </a:spcBef>
              <a:buNone/>
            </a:pPr>
            <a:r>
              <a:rPr lang="en-US" sz="1600" dirty="0" smtClean="0">
                <a:hlinkClick r:id="rId2"/>
              </a:rPr>
              <a:t>http</a:t>
            </a:r>
            <a:r>
              <a:rPr lang="en-US" sz="1600" dirty="0">
                <a:hlinkClick r:id="rId2"/>
              </a:rPr>
              <a:t>://</a:t>
            </a:r>
            <a:r>
              <a:rPr lang="en-US" sz="1600" dirty="0" smtClean="0">
                <a:hlinkClick r:id="rId2"/>
              </a:rPr>
              <a:t>www.cisco.com/go/vxi</a:t>
            </a:r>
            <a:endParaRPr lang="en-US" sz="1600" dirty="0">
              <a:latin typeface="+mn-lt"/>
            </a:endParaRPr>
          </a:p>
          <a:p>
            <a:pPr marL="0" indent="0">
              <a:lnSpc>
                <a:spcPts val="1800"/>
              </a:lnSpc>
              <a:spcBef>
                <a:spcPts val="800"/>
              </a:spcBef>
              <a:buNone/>
            </a:pPr>
            <a:endParaRPr lang="en-US" sz="1600" dirty="0" smtClean="0"/>
          </a:p>
          <a:p>
            <a:pPr marL="0" indent="0">
              <a:lnSpc>
                <a:spcPts val="1800"/>
              </a:lnSpc>
              <a:spcBef>
                <a:spcPts val="800"/>
              </a:spcBef>
              <a:buNone/>
            </a:pPr>
            <a:r>
              <a:rPr lang="en-US" sz="1600" dirty="0" smtClean="0"/>
              <a:t>VXI </a:t>
            </a:r>
            <a:r>
              <a:rPr lang="en-US" sz="1600" dirty="0"/>
              <a:t>Design </a:t>
            </a:r>
            <a:r>
              <a:rPr lang="en-US" sz="1600" dirty="0" smtClean="0"/>
              <a:t>Zone</a:t>
            </a:r>
          </a:p>
          <a:p>
            <a:pPr marL="0" indent="0">
              <a:lnSpc>
                <a:spcPts val="1800"/>
              </a:lnSpc>
              <a:spcBef>
                <a:spcPts val="800"/>
              </a:spcBef>
              <a:buNone/>
            </a:pPr>
            <a:r>
              <a:rPr lang="en-US" sz="1600" dirty="0" smtClean="0">
                <a:hlinkClick r:id="rId3"/>
              </a:rPr>
              <a:t>http</a:t>
            </a:r>
            <a:r>
              <a:rPr lang="en-US" sz="1600" dirty="0">
                <a:hlinkClick r:id="rId3"/>
              </a:rPr>
              <a:t>://</a:t>
            </a:r>
            <a:r>
              <a:rPr lang="en-US" sz="1600" dirty="0" smtClean="0">
                <a:hlinkClick r:id="rId3"/>
              </a:rPr>
              <a:t>www.cisco.com/en/US/solutions/ns340/ns414/ns742/ns1100/landing_vxi.html</a:t>
            </a:r>
            <a:endParaRPr lang="en-US" sz="1600" dirty="0"/>
          </a:p>
          <a:p>
            <a:pPr lvl="1">
              <a:lnSpc>
                <a:spcPts val="1800"/>
              </a:lnSpc>
              <a:spcBef>
                <a:spcPts val="800"/>
              </a:spcBef>
            </a:pPr>
            <a:endParaRPr lang="en-US" sz="1600" dirty="0" smtClean="0"/>
          </a:p>
        </p:txBody>
      </p:sp>
    </p:spTree>
    <p:extLst>
      <p:ext uri="{BB962C8B-B14F-4D97-AF65-F5344CB8AC3E}">
        <p14:creationId xmlns:p14="http://schemas.microsoft.com/office/powerpoint/2010/main" val="55989974"/>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719"/>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199" y="1072601"/>
            <a:ext cx="3381840" cy="5311341"/>
            <a:chOff x="-76199" y="1072601"/>
            <a:chExt cx="3381840" cy="5311341"/>
          </a:xfrm>
        </p:grpSpPr>
        <p:grpSp>
          <p:nvGrpSpPr>
            <p:cNvPr id="47" name="Group 46"/>
            <p:cNvGrpSpPr>
              <a:grpSpLocks/>
            </p:cNvGrpSpPr>
            <p:nvPr/>
          </p:nvGrpSpPr>
          <p:grpSpPr bwMode="auto">
            <a:xfrm rot="16200000">
              <a:off x="-1040950" y="2037352"/>
              <a:ext cx="5311341" cy="3381840"/>
              <a:chOff x="-1428636" y="1633646"/>
              <a:chExt cx="5313533" cy="4527684"/>
            </a:xfr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p:grpSpPr>
          <p:sp>
            <p:nvSpPr>
              <p:cNvPr id="48" name="Rectangle 47"/>
              <p:cNvSpPr/>
              <p:nvPr/>
            </p:nvSpPr>
            <p:spPr>
              <a:xfrm>
                <a:off x="-1428636" y="1633646"/>
                <a:ext cx="5313533" cy="4527684"/>
              </a:xfrm>
              <a:prstGeom prst="rect">
                <a:avLst/>
              </a:prstGeom>
              <a:gradFill flip="none" rotWithShape="1">
                <a:gsLst>
                  <a:gs pos="0">
                    <a:schemeClr val="tx2">
                      <a:lumMod val="75000"/>
                    </a:schemeClr>
                  </a:gs>
                  <a:gs pos="100000">
                    <a:schemeClr val="tx1">
                      <a:lumMod val="50000"/>
                      <a:shade val="100000"/>
                      <a:satMod val="115000"/>
                      <a:alpha val="0"/>
                    </a:schemeClr>
                  </a:gs>
                </a:gsLst>
                <a:lin ang="10800000" scaled="0"/>
                <a:tileRect/>
              </a:gradFill>
              <a:ln w="15875" cap="flat" cmpd="sng" algn="ctr">
                <a:noFill/>
                <a:prstDash val="solid"/>
              </a:ln>
              <a:effectLst/>
            </p:spPr>
            <p:txBody>
              <a:bodyPr rtlCol="0" anchor="ctr"/>
              <a:lstStyle/>
              <a:p>
                <a:pPr algn="ctr"/>
                <a:endParaRPr lang="en-US" kern="0" dirty="0">
                  <a:solidFill>
                    <a:srgbClr val="FFFFFF"/>
                  </a:solidFill>
                  <a:latin typeface="Arial"/>
                </a:endParaRPr>
              </a:p>
            </p:txBody>
          </p:sp>
          <p:sp>
            <p:nvSpPr>
              <p:cNvPr id="49" name="Rectangle 5"/>
              <p:cNvSpPr>
                <a:spLocks noChangeArrowheads="1"/>
              </p:cNvSpPr>
              <p:nvPr/>
            </p:nvSpPr>
            <p:spPr bwMode="auto">
              <a:xfrm rot="5400000">
                <a:off x="2260806" y="3869436"/>
                <a:ext cx="2645223" cy="369484"/>
              </a:xfrm>
              <a:prstGeom prst="rect">
                <a:avLst/>
              </a:prstGeom>
              <a:noFill/>
              <a:ln w="15875" cap="flat" cmpd="sng" algn="ctr">
                <a:noFill/>
                <a:prstDash val="solid"/>
              </a:ln>
              <a:effectLst/>
            </p:spPr>
            <p:txBody>
              <a:bodyPr rtlCol="0" anchor="ctr"/>
              <a:lstStyle/>
              <a:p>
                <a:pPr algn="ctr"/>
                <a:r>
                  <a:rPr lang="en-US" b="1" kern="0" dirty="0">
                    <a:solidFill>
                      <a:schemeClr val="tx2">
                        <a:lumMod val="40000"/>
                        <a:lumOff val="60000"/>
                      </a:schemeClr>
                    </a:solidFill>
                    <a:latin typeface="Arial"/>
                  </a:rPr>
                  <a:t>Work Your Way</a:t>
                </a:r>
              </a:p>
            </p:txBody>
          </p:sp>
        </p:grpSp>
        <p:pic>
          <p:nvPicPr>
            <p:cNvPr id="50" name="Picture 49"/>
            <p:cNvPicPr>
              <a:picLocks noChangeAspect="1"/>
            </p:cNvPicPr>
            <p:nvPr/>
          </p:nvPicPr>
          <p:blipFill>
            <a:blip r:embed="rId9"/>
            <a:srcRect l="9470" r="7051"/>
            <a:stretch>
              <a:fillRect/>
            </a:stretch>
          </p:blipFill>
          <p:spPr>
            <a:xfrm>
              <a:off x="335820" y="3013683"/>
              <a:ext cx="2646363" cy="1281112"/>
            </a:xfrm>
            <a:prstGeom prst="rect">
              <a:avLst/>
            </a:prstGeom>
            <a:noFill/>
            <a:ln w="9525">
              <a:noFill/>
              <a:miter lim="800000"/>
              <a:headEnd/>
              <a:tailEnd/>
            </a:ln>
          </p:spPr>
        </p:pic>
        <p:pic>
          <p:nvPicPr>
            <p:cNvPr id="95" name="Picture 94"/>
            <p:cNvPicPr>
              <a:picLocks noChangeAspect="1"/>
            </p:cNvPicPr>
            <p:nvPr/>
          </p:nvPicPr>
          <p:blipFill>
            <a:blip r:embed="rId10"/>
            <a:srcRect r="6276"/>
            <a:stretch>
              <a:fillRect/>
            </a:stretch>
          </p:blipFill>
          <p:spPr>
            <a:xfrm>
              <a:off x="334233" y="1629383"/>
              <a:ext cx="2647950" cy="1279525"/>
            </a:xfrm>
            <a:prstGeom prst="rect">
              <a:avLst/>
            </a:prstGeom>
            <a:noFill/>
            <a:ln w="9525">
              <a:noFill/>
              <a:miter lim="800000"/>
              <a:headEnd/>
              <a:tailEnd/>
            </a:ln>
          </p:spPr>
        </p:pic>
        <p:pic>
          <p:nvPicPr>
            <p:cNvPr id="96" name="Picture 95"/>
            <p:cNvPicPr>
              <a:picLocks noChangeAspect="1"/>
            </p:cNvPicPr>
            <p:nvPr/>
          </p:nvPicPr>
          <p:blipFill>
            <a:blip r:embed="rId11"/>
            <a:srcRect l="3719" r="4761"/>
            <a:stretch>
              <a:fillRect/>
            </a:stretch>
          </p:blipFill>
          <p:spPr bwMode="auto">
            <a:xfrm>
              <a:off x="335820" y="4399570"/>
              <a:ext cx="2646363" cy="1279525"/>
            </a:xfrm>
            <a:prstGeom prst="rect">
              <a:avLst/>
            </a:prstGeom>
            <a:noFill/>
            <a:ln w="9525">
              <a:noFill/>
              <a:miter lim="800000"/>
              <a:headEnd/>
              <a:tailEnd/>
            </a:ln>
          </p:spPr>
        </p:pic>
        <p:grpSp>
          <p:nvGrpSpPr>
            <p:cNvPr id="97" name="Group 13"/>
            <p:cNvGrpSpPr>
              <a:grpSpLocks/>
            </p:cNvGrpSpPr>
            <p:nvPr/>
          </p:nvGrpSpPr>
          <p:grpSpPr bwMode="auto">
            <a:xfrm>
              <a:off x="659670" y="3305783"/>
              <a:ext cx="695325" cy="696912"/>
              <a:chOff x="361796" y="3550381"/>
              <a:chExt cx="694943" cy="696912"/>
            </a:xfrm>
          </p:grpSpPr>
          <p:sp>
            <p:nvSpPr>
              <p:cNvPr id="98" name="Oval 97"/>
              <p:cNvSpPr>
                <a:spLocks noChangeArrowheads="1"/>
              </p:cNvSpPr>
              <p:nvPr/>
            </p:nvSpPr>
            <p:spPr bwMode="auto">
              <a:xfrm>
                <a:off x="361796" y="3550381"/>
                <a:ext cx="694943"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pic>
            <p:nvPicPr>
              <p:cNvPr id="99" name="Picture 98" descr="41WtY1XdqrL__SL500_AA300_.jpg"/>
              <p:cNvPicPr>
                <a:picLocks noChangeAspect="1"/>
              </p:cNvPicPr>
              <p:nvPr/>
            </p:nvPicPr>
            <p:blipFill rotWithShape="1">
              <a:blip r:embed="rId12" cstate="print"/>
              <a:srcRect l="19141" t="2355" r="20156" b="2368"/>
              <a:stretch/>
            </p:blipFill>
            <p:spPr>
              <a:xfrm>
                <a:off x="546537" y="3643427"/>
                <a:ext cx="325460" cy="510821"/>
              </a:xfrm>
              <a:prstGeom prst="roundRect">
                <a:avLst>
                  <a:gd name="adj" fmla="val 7155"/>
                </a:avLst>
              </a:prstGeom>
              <a:effectLst>
                <a:outerShdw blurRad="38100" dist="12700" dir="5400000" algn="t" rotWithShape="0">
                  <a:prstClr val="black">
                    <a:alpha val="40000"/>
                  </a:prstClr>
                </a:outerShdw>
              </a:effectLst>
            </p:spPr>
          </p:pic>
        </p:grpSp>
        <p:grpSp>
          <p:nvGrpSpPr>
            <p:cNvPr id="100" name="Group 16"/>
            <p:cNvGrpSpPr>
              <a:grpSpLocks/>
            </p:cNvGrpSpPr>
            <p:nvPr/>
          </p:nvGrpSpPr>
          <p:grpSpPr bwMode="auto">
            <a:xfrm>
              <a:off x="659670" y="1919895"/>
              <a:ext cx="695325" cy="696913"/>
              <a:chOff x="234958" y="2151887"/>
              <a:chExt cx="694943" cy="696912"/>
            </a:xfrm>
          </p:grpSpPr>
          <p:sp>
            <p:nvSpPr>
              <p:cNvPr id="101" name="Oval 100"/>
              <p:cNvSpPr>
                <a:spLocks noChangeArrowheads="1"/>
              </p:cNvSpPr>
              <p:nvPr/>
            </p:nvSpPr>
            <p:spPr bwMode="auto">
              <a:xfrm>
                <a:off x="234958" y="2151887"/>
                <a:ext cx="694943"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pic>
            <p:nvPicPr>
              <p:cNvPr id="102" name="Picture 101" descr="iphoneApps.png"/>
              <p:cNvPicPr>
                <a:picLocks noChangeAspect="1"/>
              </p:cNvPicPr>
              <p:nvPr/>
            </p:nvPicPr>
            <p:blipFill>
              <a:blip r:embed="rId13"/>
              <a:srcRect/>
              <a:stretch>
                <a:fillRect/>
              </a:stretch>
            </p:blipFill>
            <p:spPr bwMode="auto">
              <a:xfrm rot="-1010446">
                <a:off x="455500" y="2258250"/>
                <a:ext cx="272900" cy="484186"/>
              </a:xfrm>
              <a:prstGeom prst="rect">
                <a:avLst/>
              </a:prstGeom>
              <a:noFill/>
              <a:ln w="9525">
                <a:noFill/>
                <a:miter lim="800000"/>
                <a:headEnd/>
                <a:tailEnd/>
              </a:ln>
              <a:effectLst>
                <a:outerShdw dist="12700" dir="5400000" algn="t" rotWithShape="0">
                  <a:srgbClr val="808080">
                    <a:alpha val="39999"/>
                  </a:srgbClr>
                </a:outerShdw>
              </a:effectLst>
            </p:spPr>
          </p:pic>
        </p:grpSp>
        <p:grpSp>
          <p:nvGrpSpPr>
            <p:cNvPr id="103" name="Group 19"/>
            <p:cNvGrpSpPr>
              <a:grpSpLocks/>
            </p:cNvGrpSpPr>
            <p:nvPr/>
          </p:nvGrpSpPr>
          <p:grpSpPr bwMode="auto">
            <a:xfrm>
              <a:off x="1655483" y="4717070"/>
              <a:ext cx="695325" cy="696913"/>
              <a:chOff x="1620974" y="4962323"/>
              <a:chExt cx="694943" cy="696912"/>
            </a:xfrm>
          </p:grpSpPr>
          <p:sp>
            <p:nvSpPr>
              <p:cNvPr id="104" name="Oval 103"/>
              <p:cNvSpPr>
                <a:spLocks noChangeArrowheads="1"/>
              </p:cNvSpPr>
              <p:nvPr/>
            </p:nvSpPr>
            <p:spPr bwMode="auto">
              <a:xfrm>
                <a:off x="1620974" y="4962323"/>
                <a:ext cx="694943"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pic>
            <p:nvPicPr>
              <p:cNvPr id="105" name="Picture 104"/>
              <p:cNvPicPr>
                <a:picLocks noChangeAspect="1"/>
              </p:cNvPicPr>
              <p:nvPr/>
            </p:nvPicPr>
            <p:blipFill>
              <a:blip r:embed="rId14"/>
              <a:srcRect/>
              <a:stretch>
                <a:fillRect/>
              </a:stretch>
            </p:blipFill>
            <p:spPr bwMode="auto">
              <a:xfrm>
                <a:off x="1784407" y="5048048"/>
                <a:ext cx="382378" cy="519112"/>
              </a:xfrm>
              <a:prstGeom prst="rect">
                <a:avLst/>
              </a:prstGeom>
              <a:noFill/>
              <a:ln w="9525">
                <a:noFill/>
                <a:miter lim="800000"/>
                <a:headEnd/>
                <a:tailEnd/>
              </a:ln>
              <a:effectLst>
                <a:outerShdw dist="12700" dir="5400000" algn="t" rotWithShape="0">
                  <a:srgbClr val="808080">
                    <a:alpha val="39999"/>
                  </a:srgbClr>
                </a:outerShdw>
              </a:effectLst>
            </p:spPr>
          </p:pic>
        </p:grpSp>
        <p:grpSp>
          <p:nvGrpSpPr>
            <p:cNvPr id="106" name="Group 22"/>
            <p:cNvGrpSpPr>
              <a:grpSpLocks/>
            </p:cNvGrpSpPr>
            <p:nvPr/>
          </p:nvGrpSpPr>
          <p:grpSpPr bwMode="auto">
            <a:xfrm>
              <a:off x="659670" y="4717070"/>
              <a:ext cx="695325" cy="696913"/>
              <a:chOff x="426837" y="4962323"/>
              <a:chExt cx="694943" cy="696912"/>
            </a:xfrm>
          </p:grpSpPr>
          <p:sp>
            <p:nvSpPr>
              <p:cNvPr id="107" name="Oval 106"/>
              <p:cNvSpPr>
                <a:spLocks noChangeArrowheads="1"/>
              </p:cNvSpPr>
              <p:nvPr/>
            </p:nvSpPr>
            <p:spPr bwMode="auto">
              <a:xfrm>
                <a:off x="426837" y="4962323"/>
                <a:ext cx="694943"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pic>
            <p:nvPicPr>
              <p:cNvPr id="108" name="Picture 107" descr="BlackBerry-Torch-9810.png"/>
              <p:cNvPicPr>
                <a:picLocks noChangeAspect="1"/>
              </p:cNvPicPr>
              <p:nvPr/>
            </p:nvPicPr>
            <p:blipFill>
              <a:blip r:embed="rId15"/>
              <a:srcRect/>
              <a:stretch>
                <a:fillRect/>
              </a:stretch>
            </p:blipFill>
            <p:spPr bwMode="auto">
              <a:xfrm>
                <a:off x="621993" y="5044873"/>
                <a:ext cx="304633" cy="531812"/>
              </a:xfrm>
              <a:prstGeom prst="rect">
                <a:avLst/>
              </a:prstGeom>
              <a:noFill/>
              <a:ln w="9525">
                <a:noFill/>
                <a:miter lim="800000"/>
                <a:headEnd/>
                <a:tailEnd/>
              </a:ln>
              <a:effectLst>
                <a:outerShdw dist="12700" dir="5400000" algn="t" rotWithShape="0">
                  <a:srgbClr val="808080">
                    <a:alpha val="39999"/>
                  </a:srgbClr>
                </a:outerShdw>
              </a:effectLst>
            </p:spPr>
          </p:pic>
        </p:grpSp>
        <p:grpSp>
          <p:nvGrpSpPr>
            <p:cNvPr id="109" name="Group 25"/>
            <p:cNvGrpSpPr>
              <a:grpSpLocks/>
            </p:cNvGrpSpPr>
            <p:nvPr/>
          </p:nvGrpSpPr>
          <p:grpSpPr bwMode="auto">
            <a:xfrm>
              <a:off x="1855058" y="1919895"/>
              <a:ext cx="822325" cy="696913"/>
              <a:chOff x="1540595" y="2151887"/>
              <a:chExt cx="822632" cy="696912"/>
            </a:xfrm>
          </p:grpSpPr>
          <p:sp>
            <p:nvSpPr>
              <p:cNvPr id="110" name="Oval 109"/>
              <p:cNvSpPr>
                <a:spLocks noChangeArrowheads="1"/>
              </p:cNvSpPr>
              <p:nvPr/>
            </p:nvSpPr>
            <p:spPr bwMode="auto">
              <a:xfrm>
                <a:off x="1540595" y="2151887"/>
                <a:ext cx="695585"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blurRad="63500" sx="102000" sy="102000" algn="ctr" rotWithShape="0">
                  <a:prstClr val="black">
                    <a:alpha val="40000"/>
                  </a:prst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pic>
            <p:nvPicPr>
              <p:cNvPr id="111" name="Picture 110" descr="VPCZ21SHXX.png"/>
              <p:cNvPicPr>
                <a:picLocks noChangeAspect="1"/>
              </p:cNvPicPr>
              <p:nvPr/>
            </p:nvPicPr>
            <p:blipFill>
              <a:blip r:embed="rId16"/>
              <a:srcRect l="40889" t="29257"/>
              <a:stretch>
                <a:fillRect/>
              </a:stretch>
            </p:blipFill>
            <p:spPr bwMode="auto">
              <a:xfrm>
                <a:off x="1561240" y="2212212"/>
                <a:ext cx="801987" cy="544512"/>
              </a:xfrm>
              <a:prstGeom prst="rect">
                <a:avLst/>
              </a:prstGeom>
              <a:noFill/>
              <a:ln w="9525">
                <a:noFill/>
                <a:miter lim="800000"/>
                <a:headEnd/>
                <a:tailEnd/>
              </a:ln>
              <a:effectLst>
                <a:outerShdw dist="12700" dir="5400000" algn="t" rotWithShape="0">
                  <a:srgbClr val="808080">
                    <a:alpha val="39999"/>
                  </a:srgbClr>
                </a:outerShdw>
              </a:effectLst>
            </p:spPr>
          </p:pic>
        </p:grpSp>
        <p:grpSp>
          <p:nvGrpSpPr>
            <p:cNvPr id="113" name="Group 112"/>
            <p:cNvGrpSpPr/>
            <p:nvPr/>
          </p:nvGrpSpPr>
          <p:grpSpPr>
            <a:xfrm>
              <a:off x="1848626" y="3305783"/>
              <a:ext cx="698581" cy="696912"/>
              <a:chOff x="1789031" y="3821113"/>
              <a:chExt cx="698581" cy="696912"/>
            </a:xfrm>
          </p:grpSpPr>
          <p:sp>
            <p:nvSpPr>
              <p:cNvPr id="114" name="Oval 113"/>
              <p:cNvSpPr>
                <a:spLocks noChangeArrowheads="1"/>
              </p:cNvSpPr>
              <p:nvPr/>
            </p:nvSpPr>
            <p:spPr bwMode="auto">
              <a:xfrm>
                <a:off x="1792287" y="3821113"/>
                <a:ext cx="695325" cy="696912"/>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w="9525">
                <a:noFill/>
                <a:round/>
                <a:headEnd/>
                <a:tailEnd/>
              </a:ln>
              <a:effectLst>
                <a:outerShdw sx="100999" sy="100999" algn="ctr" rotWithShape="0">
                  <a:srgbClr val="808080">
                    <a:alpha val="39999"/>
                  </a:srgbClr>
                </a:outerShdw>
              </a:effectLst>
            </p:spPr>
            <p:txBody>
              <a:bodyPr wrap="none" lIns="73025" tIns="36511" rIns="73025" bIns="36511" anchor="ctr"/>
              <a:lstStyle/>
              <a:p>
                <a:pPr fontAlgn="auto">
                  <a:spcBef>
                    <a:spcPts val="0"/>
                  </a:spcBef>
                  <a:spcAft>
                    <a:spcPts val="0"/>
                  </a:spcAft>
                  <a:defRPr/>
                </a:pPr>
                <a:endParaRPr lang="en-US" sz="1600">
                  <a:solidFill>
                    <a:srgbClr val="FFFFFF"/>
                  </a:solidFill>
                  <a:latin typeface="+mn-lt"/>
                  <a:ea typeface="ＭＳ Ｐゴシック" charset="-128"/>
                  <a:cs typeface="ＭＳ Ｐゴシック" charset="-128"/>
                </a:endParaRPr>
              </a:p>
            </p:txBody>
          </p:sp>
          <p:grpSp>
            <p:nvGrpSpPr>
              <p:cNvPr id="115" name="Group 15"/>
              <p:cNvGrpSpPr>
                <a:grpSpLocks/>
              </p:cNvGrpSpPr>
              <p:nvPr/>
            </p:nvGrpSpPr>
            <p:grpSpPr bwMode="auto">
              <a:xfrm>
                <a:off x="1789031" y="3959556"/>
                <a:ext cx="644452" cy="418306"/>
                <a:chOff x="82" y="-1737"/>
                <a:chExt cx="5000" cy="3480"/>
              </a:xfrm>
              <a:effectLst>
                <a:reflection stA="26000" endPos="35000" dist="50800" dir="5400000" sy="-100000" algn="bl" rotWithShape="0"/>
              </a:effectLst>
            </p:grpSpPr>
            <p:pic>
              <p:nvPicPr>
                <p:cNvPr id="116" name="Picture 16"/>
                <p:cNvPicPr>
                  <a:picLocks noChangeArrowheads="1"/>
                </p:cNvPicPr>
                <p:nvPr/>
              </p:nvPicPr>
              <p:blipFill>
                <a:blip r:embed="rId17" cstate="print">
                  <a:extLst/>
                </a:blip>
                <a:srcRect/>
                <a:stretch>
                  <a:fillRect/>
                </a:stretch>
              </p:blipFill>
              <p:spPr bwMode="auto">
                <a:xfrm>
                  <a:off x="82" y="-1737"/>
                  <a:ext cx="5000" cy="3480"/>
                </a:xfrm>
                <a:prstGeom prst="rect">
                  <a:avLst/>
                </a:prstGeom>
                <a:noFill/>
                <a:ln>
                  <a:noFill/>
                </a:ln>
                <a:effectLst/>
                <a:extLst/>
              </p:spPr>
            </p:pic>
            <p:pic>
              <p:nvPicPr>
                <p:cNvPr id="117" name="Picture 17"/>
                <p:cNvPicPr>
                  <a:picLocks noChangeAspect="1" noChangeArrowheads="1"/>
                </p:cNvPicPr>
                <p:nvPr/>
              </p:nvPicPr>
              <p:blipFill>
                <a:blip r:embed="rId18" cstate="print">
                  <a:extLst/>
                </a:blip>
                <a:srcRect/>
                <a:stretch>
                  <a:fillRect/>
                </a:stretch>
              </p:blipFill>
              <p:spPr bwMode="auto">
                <a:xfrm>
                  <a:off x="364" y="-1422"/>
                  <a:ext cx="4139" cy="2742"/>
                </a:xfrm>
                <a:prstGeom prst="rect">
                  <a:avLst/>
                </a:prstGeom>
                <a:noFill/>
                <a:ln>
                  <a:noFill/>
                </a:ln>
                <a:effectLst/>
                <a:extLst/>
              </p:spPr>
            </p:pic>
          </p:grpSp>
        </p:grpSp>
      </p:grpSp>
      <p:sp>
        <p:nvSpPr>
          <p:cNvPr id="2" name="Title 1"/>
          <p:cNvSpPr>
            <a:spLocks noGrp="1"/>
          </p:cNvSpPr>
          <p:nvPr>
            <p:ph type="title"/>
          </p:nvPr>
        </p:nvSpPr>
        <p:spPr>
          <a:xfrm>
            <a:off x="210651" y="-16438"/>
            <a:ext cx="8750525" cy="838200"/>
          </a:xfrm>
        </p:spPr>
        <p:txBody>
          <a:bodyPr/>
          <a:lstStyle/>
          <a:p>
            <a:pPr lvl="0"/>
            <a:r>
              <a:rPr lang="en-US" sz="3200" dirty="0" smtClean="0"/>
              <a:t>Cisco Smart Solutions</a:t>
            </a:r>
            <a:endParaRPr lang="en-US" sz="3200" dirty="0"/>
          </a:p>
        </p:txBody>
      </p:sp>
      <p:pic>
        <p:nvPicPr>
          <p:cNvPr id="112" name="Picture 3"/>
          <p:cNvPicPr>
            <a:picLocks noChangeAspect="1" noChangeArrowheads="1"/>
          </p:cNvPicPr>
          <p:nvPr/>
        </p:nvPicPr>
        <p:blipFill rotWithShape="1">
          <a:blip r:embed="rId19"/>
          <a:srcRect b="42475"/>
          <a:stretch/>
        </p:blipFill>
        <p:spPr bwMode="auto">
          <a:xfrm>
            <a:off x="2408925" y="4082766"/>
            <a:ext cx="1131888" cy="2274888"/>
          </a:xfrm>
          <a:prstGeom prst="rect">
            <a:avLst/>
          </a:prstGeom>
          <a:noFill/>
          <a:ln w="9525">
            <a:noFill/>
            <a:miter lim="800000"/>
            <a:headEnd/>
            <a:tailEnd/>
          </a:ln>
          <a:effectLst>
            <a:glow rad="431800">
              <a:schemeClr val="bg1">
                <a:alpha val="54000"/>
              </a:schemeClr>
            </a:glow>
            <a:outerShdw blurRad="63500" sx="102000" sy="102000" algn="ctr" rotWithShape="0">
              <a:prstClr val="black">
                <a:alpha val="40000"/>
              </a:prstClr>
            </a:outerShdw>
          </a:effectLst>
        </p:spPr>
      </p:pic>
      <p:grpSp>
        <p:nvGrpSpPr>
          <p:cNvPr id="118" name="Group 117"/>
          <p:cNvGrpSpPr/>
          <p:nvPr/>
        </p:nvGrpSpPr>
        <p:grpSpPr>
          <a:xfrm>
            <a:off x="3305638" y="1074034"/>
            <a:ext cx="5905037" cy="5217834"/>
            <a:chOff x="4472189" y="1070414"/>
            <a:chExt cx="5905037" cy="5217834"/>
          </a:xfrm>
        </p:grpSpPr>
        <p:sp>
          <p:nvSpPr>
            <p:cNvPr id="119" name="Rectangle 118"/>
            <p:cNvSpPr/>
            <p:nvPr/>
          </p:nvSpPr>
          <p:spPr>
            <a:xfrm rot="16200000">
              <a:off x="4894272" y="805294"/>
              <a:ext cx="5217834" cy="5748074"/>
            </a:xfrm>
            <a:prstGeom prst="rect">
              <a:avLst/>
            </a:prstGeom>
            <a:gradFill flip="none" rotWithShape="1">
              <a:gsLst>
                <a:gs pos="0">
                  <a:schemeClr val="tx1">
                    <a:lumMod val="75000"/>
                  </a:schemeClr>
                </a:gs>
                <a:gs pos="100000">
                  <a:schemeClr val="tx1">
                    <a:lumMod val="50000"/>
                    <a:shade val="100000"/>
                    <a:satMod val="115000"/>
                    <a:alpha val="0"/>
                  </a:schemeClr>
                </a:gs>
              </a:gsLst>
              <a:lin ang="10800000" scaled="0"/>
              <a:tileRect/>
            </a:gradFill>
            <a:ln w="15875" cap="flat" cmpd="sng" algn="ctr">
              <a:noFill/>
              <a:prstDash val="solid"/>
            </a:ln>
            <a:effectLst/>
          </p:spPr>
          <p:txBody>
            <a:bodyPr rtlCol="0" anchor="ctr"/>
            <a:lstStyle/>
            <a:p>
              <a:pPr algn="ctr"/>
              <a:endParaRPr lang="en-US" kern="0" dirty="0">
                <a:solidFill>
                  <a:srgbClr val="FFFFFF"/>
                </a:solidFill>
                <a:latin typeface="Arial"/>
              </a:endParaRPr>
            </a:p>
          </p:txBody>
        </p:sp>
        <p:sp>
          <p:nvSpPr>
            <p:cNvPr id="120" name="Rectangle 119"/>
            <p:cNvSpPr/>
            <p:nvPr/>
          </p:nvSpPr>
          <p:spPr>
            <a:xfrm>
              <a:off x="4472189" y="1166608"/>
              <a:ext cx="5565950" cy="400110"/>
            </a:xfrm>
            <a:prstGeom prst="rect">
              <a:avLst/>
            </a:prstGeom>
          </p:spPr>
          <p:txBody>
            <a:bodyPr wrap="square" anchor="ctr">
              <a:spAutoFit/>
            </a:bodyPr>
            <a:lstStyle/>
            <a:p>
              <a:pPr marL="0" marR="0" lvl="0" indent="0" algn="ctr" defTabSz="89535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solidFill>
                  <a:effectLst/>
                  <a:uLnTx/>
                  <a:uFillTx/>
                </a:rPr>
                <a:t>Smart Solution Components</a:t>
              </a:r>
              <a:endParaRPr kumimoji="0" lang="en-US" sz="2000" b="1" i="0" u="none" strike="noStrike" kern="0" cap="none" spc="0" normalizeH="0" baseline="0" noProof="0" dirty="0">
                <a:ln>
                  <a:noFill/>
                </a:ln>
                <a:solidFill>
                  <a:schemeClr val="accent3"/>
                </a:solidFill>
                <a:effectLst/>
                <a:uLnTx/>
                <a:uFillTx/>
              </a:endParaRPr>
            </a:p>
          </p:txBody>
        </p:sp>
        <p:grpSp>
          <p:nvGrpSpPr>
            <p:cNvPr id="121" name="Group 46"/>
            <p:cNvGrpSpPr>
              <a:grpSpLocks/>
            </p:cNvGrpSpPr>
            <p:nvPr/>
          </p:nvGrpSpPr>
          <p:grpSpPr>
            <a:xfrm>
              <a:off x="4910759" y="1663861"/>
              <a:ext cx="4911293" cy="639762"/>
              <a:chOff x="2284048" y="2245642"/>
              <a:chExt cx="2544965" cy="434057"/>
            </a:xfrm>
          </p:grpSpPr>
          <p:sp>
            <p:nvSpPr>
              <p:cNvPr id="137" name="Rectangle 136"/>
              <p:cNvSpPr/>
              <p:nvPr/>
            </p:nvSpPr>
            <p:spPr>
              <a:xfrm>
                <a:off x="2284048" y="2245642"/>
                <a:ext cx="2544963" cy="434057"/>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38" name="Rectangle 13"/>
              <p:cNvSpPr>
                <a:spLocks noChangeArrowheads="1"/>
              </p:cNvSpPr>
              <p:nvPr>
                <p:custDataLst>
                  <p:tags r:id="rId6"/>
                </p:custDataLst>
              </p:nvPr>
            </p:nvSpPr>
            <p:spPr bwMode="gray">
              <a:xfrm>
                <a:off x="2284049" y="2371301"/>
                <a:ext cx="2544964" cy="208816"/>
              </a:xfrm>
              <a:prstGeom prst="rect">
                <a:avLst/>
              </a:prstGeom>
              <a:noFill/>
              <a:ln w="9525">
                <a:noFill/>
                <a:miter lim="800000"/>
                <a:headEnd/>
                <a:tailEnd/>
              </a:ln>
              <a:effectLst/>
            </p:spPr>
            <p:txBody>
              <a:bodyPr wrap="square" lIns="0" tIns="0" rIns="0" bIns="0" anchor="ctr">
                <a:spAutoFit/>
              </a:bodyPr>
              <a:lstStyle/>
              <a:p>
                <a:pPr algn="ctr"/>
                <a:r>
                  <a:rPr lang="en-US" sz="2000" dirty="0">
                    <a:solidFill>
                      <a:schemeClr val="bg1"/>
                    </a:solidFill>
                    <a:effectLst>
                      <a:outerShdw blurRad="63500" sx="102000" sy="102000" algn="ctr" rotWithShape="0">
                        <a:prstClr val="black">
                          <a:alpha val="40000"/>
                        </a:prstClr>
                      </a:outerShdw>
                    </a:effectLst>
                  </a:rPr>
                  <a:t>Tested, Validated, Documented  Designs</a:t>
                </a:r>
              </a:p>
            </p:txBody>
          </p:sp>
        </p:grpSp>
        <p:grpSp>
          <p:nvGrpSpPr>
            <p:cNvPr id="122" name="Group 46"/>
            <p:cNvGrpSpPr>
              <a:grpSpLocks/>
            </p:cNvGrpSpPr>
            <p:nvPr/>
          </p:nvGrpSpPr>
          <p:grpSpPr>
            <a:xfrm>
              <a:off x="4910702" y="2416956"/>
              <a:ext cx="4911289" cy="631207"/>
              <a:chOff x="2284048" y="2271713"/>
              <a:chExt cx="2544963" cy="431170"/>
            </a:xfrm>
          </p:grpSpPr>
          <p:sp>
            <p:nvSpPr>
              <p:cNvPr id="135" name="Rectangle 134"/>
              <p:cNvSpPr/>
              <p:nvPr/>
            </p:nvSpPr>
            <p:spPr>
              <a:xfrm>
                <a:off x="2284048" y="2271713"/>
                <a:ext cx="2544963" cy="431170"/>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36" name="Rectangle 13"/>
              <p:cNvSpPr>
                <a:spLocks noChangeArrowheads="1"/>
              </p:cNvSpPr>
              <p:nvPr>
                <p:custDataLst>
                  <p:tags r:id="rId5"/>
                </p:custDataLst>
              </p:nvPr>
            </p:nvSpPr>
            <p:spPr bwMode="gray">
              <a:xfrm>
                <a:off x="2401159" y="2370588"/>
                <a:ext cx="2339753" cy="210239"/>
              </a:xfrm>
              <a:prstGeom prst="rect">
                <a:avLst/>
              </a:prstGeom>
              <a:noFill/>
              <a:ln w="9525">
                <a:noFill/>
                <a:miter lim="800000"/>
                <a:headEnd/>
                <a:tailEnd/>
              </a:ln>
              <a:effectLst/>
            </p:spPr>
            <p:txBody>
              <a:bodyPr wrap="square" lIns="0" tIns="0" rIns="0" bIns="0" anchor="ctr">
                <a:spAutoFit/>
              </a:bodyPr>
              <a:lstStyle/>
              <a:p>
                <a:pPr algn="ctr"/>
                <a:r>
                  <a:rPr lang="en-US" sz="2000" dirty="0">
                    <a:solidFill>
                      <a:schemeClr val="bg1"/>
                    </a:solidFill>
                    <a:effectLst>
                      <a:outerShdw blurRad="63500" sx="102000" sy="102000" algn="ctr" rotWithShape="0">
                        <a:prstClr val="black">
                          <a:alpha val="40000"/>
                        </a:prstClr>
                      </a:outerShdw>
                    </a:effectLst>
                  </a:rPr>
                  <a:t>Integrated Cisco + 3</a:t>
                </a:r>
                <a:r>
                  <a:rPr lang="en-US" sz="2000" baseline="30000" dirty="0">
                    <a:solidFill>
                      <a:schemeClr val="bg1"/>
                    </a:solidFill>
                    <a:effectLst>
                      <a:outerShdw blurRad="63500" sx="102000" sy="102000" algn="ctr" rotWithShape="0">
                        <a:prstClr val="black">
                          <a:alpha val="40000"/>
                        </a:prstClr>
                      </a:outerShdw>
                    </a:effectLst>
                  </a:rPr>
                  <a:t>rd</a:t>
                </a:r>
                <a:r>
                  <a:rPr lang="en-US" sz="2000" dirty="0">
                    <a:solidFill>
                      <a:schemeClr val="bg1"/>
                    </a:solidFill>
                    <a:effectLst>
                      <a:outerShdw blurRad="63500" sx="102000" sy="102000" algn="ctr" rotWithShape="0">
                        <a:prstClr val="black">
                          <a:alpha val="40000"/>
                        </a:prstClr>
                      </a:outerShdw>
                    </a:effectLst>
                  </a:rPr>
                  <a:t> Party </a:t>
                </a:r>
                <a:r>
                  <a:rPr lang="en-US" sz="2000" dirty="0" smtClean="0">
                    <a:solidFill>
                      <a:schemeClr val="bg1"/>
                    </a:solidFill>
                    <a:effectLst>
                      <a:outerShdw blurRad="63500" sx="102000" sy="102000" algn="ctr" rotWithShape="0">
                        <a:prstClr val="black">
                          <a:alpha val="40000"/>
                        </a:prstClr>
                      </a:outerShdw>
                    </a:effectLst>
                  </a:rPr>
                  <a:t>Roadmaps</a:t>
                </a:r>
                <a:endParaRPr lang="en-US" sz="2000" dirty="0">
                  <a:solidFill>
                    <a:schemeClr val="bg1"/>
                  </a:solidFill>
                  <a:effectLst>
                    <a:outerShdw blurRad="63500" sx="102000" sy="102000" algn="ctr" rotWithShape="0">
                      <a:prstClr val="black">
                        <a:alpha val="40000"/>
                      </a:prstClr>
                    </a:outerShdw>
                  </a:effectLst>
                </a:endParaRPr>
              </a:p>
            </p:txBody>
          </p:sp>
        </p:grpSp>
        <p:grpSp>
          <p:nvGrpSpPr>
            <p:cNvPr id="123" name="Group 122"/>
            <p:cNvGrpSpPr>
              <a:grpSpLocks/>
            </p:cNvGrpSpPr>
            <p:nvPr/>
          </p:nvGrpSpPr>
          <p:grpSpPr>
            <a:xfrm>
              <a:off x="4927147" y="3152775"/>
              <a:ext cx="4911289" cy="636240"/>
              <a:chOff x="2284048" y="2271713"/>
              <a:chExt cx="2544963" cy="407986"/>
            </a:xfrm>
          </p:grpSpPr>
          <p:sp>
            <p:nvSpPr>
              <p:cNvPr id="133" name="Rectangle 132"/>
              <p:cNvSpPr/>
              <p:nvPr/>
            </p:nvSpPr>
            <p:spPr>
              <a:xfrm>
                <a:off x="2284048" y="2271713"/>
                <a:ext cx="2544963" cy="407986"/>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34" name="Rectangle 13"/>
              <p:cNvSpPr>
                <a:spLocks noChangeArrowheads="1"/>
              </p:cNvSpPr>
              <p:nvPr>
                <p:custDataLst>
                  <p:tags r:id="rId4"/>
                </p:custDataLst>
              </p:nvPr>
            </p:nvSpPr>
            <p:spPr bwMode="gray">
              <a:xfrm>
                <a:off x="2475800" y="2370440"/>
                <a:ext cx="2161459" cy="210534"/>
              </a:xfrm>
              <a:prstGeom prst="rect">
                <a:avLst/>
              </a:prstGeom>
              <a:no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r>
                  <a:rPr lang="en-US" sz="2000" kern="0" dirty="0">
                    <a:solidFill>
                      <a:srgbClr val="FFFFFF"/>
                    </a:solidFill>
                    <a:effectLst>
                      <a:outerShdw blurRad="63500" sx="102000" sy="102000" algn="ctr" rotWithShape="0">
                        <a:prstClr val="black">
                          <a:alpha val="40000"/>
                        </a:prstClr>
                      </a:outerShdw>
                    </a:effectLst>
                  </a:rPr>
                  <a:t>Solution Lifecycle Management</a:t>
                </a:r>
              </a:p>
            </p:txBody>
          </p:sp>
        </p:grpSp>
        <p:grpSp>
          <p:nvGrpSpPr>
            <p:cNvPr id="124" name="Group 46"/>
            <p:cNvGrpSpPr>
              <a:grpSpLocks/>
            </p:cNvGrpSpPr>
            <p:nvPr/>
          </p:nvGrpSpPr>
          <p:grpSpPr>
            <a:xfrm>
              <a:off x="4910702" y="3892864"/>
              <a:ext cx="4911289" cy="597438"/>
              <a:chOff x="2284048" y="2281858"/>
              <a:chExt cx="2544963" cy="382185"/>
            </a:xfrm>
          </p:grpSpPr>
          <p:sp>
            <p:nvSpPr>
              <p:cNvPr id="131" name="Rectangle 130"/>
              <p:cNvSpPr/>
              <p:nvPr/>
            </p:nvSpPr>
            <p:spPr>
              <a:xfrm>
                <a:off x="2284048" y="2281858"/>
                <a:ext cx="2544963" cy="382185"/>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32" name="Rectangle 13"/>
              <p:cNvSpPr>
                <a:spLocks noChangeArrowheads="1"/>
              </p:cNvSpPr>
              <p:nvPr>
                <p:custDataLst>
                  <p:tags r:id="rId3"/>
                </p:custDataLst>
              </p:nvPr>
            </p:nvSpPr>
            <p:spPr bwMode="gray">
              <a:xfrm>
                <a:off x="2475800" y="2357629"/>
                <a:ext cx="2161459" cy="196887"/>
              </a:xfrm>
              <a:prstGeom prst="rect">
                <a:avLst/>
              </a:prstGeom>
              <a:noFill/>
              <a:ln w="9525">
                <a:noFill/>
                <a:miter lim="800000"/>
                <a:headEnd/>
                <a:tailEnd/>
              </a:ln>
              <a:effectLst/>
            </p:spPr>
            <p:txBody>
              <a:bodyPr wrap="square" lIns="0" tIns="0" rIns="0" bIns="0" anchor="ctr">
                <a:spAutoFit/>
              </a:bodyPr>
              <a:lstStyle/>
              <a:p>
                <a:pPr algn="ctr"/>
                <a:r>
                  <a:rPr lang="en-US" sz="2000" dirty="0">
                    <a:solidFill>
                      <a:schemeClr val="bg1"/>
                    </a:solidFill>
                    <a:effectLst>
                      <a:outerShdw blurRad="63500" sx="102000" sy="102000" algn="ctr" rotWithShape="0">
                        <a:prstClr val="black">
                          <a:alpha val="40000"/>
                        </a:prstClr>
                      </a:outerShdw>
                    </a:effectLst>
                  </a:rPr>
                  <a:t>Services Practices</a:t>
                </a:r>
              </a:p>
            </p:txBody>
          </p:sp>
        </p:grpSp>
        <p:grpSp>
          <p:nvGrpSpPr>
            <p:cNvPr id="125" name="Group 46"/>
            <p:cNvGrpSpPr>
              <a:grpSpLocks/>
            </p:cNvGrpSpPr>
            <p:nvPr/>
          </p:nvGrpSpPr>
          <p:grpSpPr>
            <a:xfrm>
              <a:off x="4910702" y="4588364"/>
              <a:ext cx="4911289" cy="701350"/>
              <a:chOff x="2284048" y="2271713"/>
              <a:chExt cx="2544963" cy="335992"/>
            </a:xfrm>
          </p:grpSpPr>
          <p:sp>
            <p:nvSpPr>
              <p:cNvPr id="129" name="Rectangle 128"/>
              <p:cNvSpPr/>
              <p:nvPr/>
            </p:nvSpPr>
            <p:spPr>
              <a:xfrm>
                <a:off x="2284048" y="2271713"/>
                <a:ext cx="2544963" cy="335992"/>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30" name="Rectangle 13"/>
              <p:cNvSpPr>
                <a:spLocks noChangeArrowheads="1"/>
              </p:cNvSpPr>
              <p:nvPr>
                <p:custDataLst>
                  <p:tags r:id="rId2"/>
                </p:custDataLst>
              </p:nvPr>
            </p:nvSpPr>
            <p:spPr bwMode="gray">
              <a:xfrm>
                <a:off x="2475800" y="2362151"/>
                <a:ext cx="2161459" cy="150316"/>
              </a:xfrm>
              <a:prstGeom prst="rect">
                <a:avLst/>
              </a:prstGeom>
              <a:noFill/>
              <a:ln w="9525">
                <a:noFill/>
                <a:miter lim="800000"/>
                <a:headEnd/>
                <a:tailEnd/>
              </a:ln>
              <a:effectLst/>
            </p:spPr>
            <p:txBody>
              <a:bodyPr wrap="square" lIns="0" tIns="0" rIns="0" bIns="0" anchor="ctr">
                <a:spAutoFit/>
              </a:bodyPr>
              <a:lstStyle/>
              <a:p>
                <a:pPr algn="ctr"/>
                <a:r>
                  <a:rPr lang="en-US" sz="2000" dirty="0">
                    <a:solidFill>
                      <a:schemeClr val="bg1"/>
                    </a:solidFill>
                    <a:effectLst>
                      <a:outerShdw blurRad="63500" sx="102000" sy="102000" algn="ctr" rotWithShape="0">
                        <a:prstClr val="black">
                          <a:alpha val="40000"/>
                        </a:prstClr>
                      </a:outerShdw>
                    </a:effectLst>
                  </a:rPr>
                  <a:t>Technical Training and Support</a:t>
                </a:r>
              </a:p>
            </p:txBody>
          </p:sp>
        </p:grpSp>
        <p:grpSp>
          <p:nvGrpSpPr>
            <p:cNvPr id="126" name="Group 46"/>
            <p:cNvGrpSpPr>
              <a:grpSpLocks/>
            </p:cNvGrpSpPr>
            <p:nvPr/>
          </p:nvGrpSpPr>
          <p:grpSpPr>
            <a:xfrm>
              <a:off x="4910701" y="5382979"/>
              <a:ext cx="4911289" cy="751830"/>
              <a:chOff x="2284048" y="2271713"/>
              <a:chExt cx="2544963" cy="407986"/>
            </a:xfrm>
          </p:grpSpPr>
          <p:sp>
            <p:nvSpPr>
              <p:cNvPr id="127" name="Rectangle 126"/>
              <p:cNvSpPr/>
              <p:nvPr/>
            </p:nvSpPr>
            <p:spPr>
              <a:xfrm>
                <a:off x="2284048" y="2271713"/>
                <a:ext cx="2544963" cy="407986"/>
              </a:xfrm>
              <a:prstGeom prst="rect">
                <a:avLst/>
              </a:prstGeom>
              <a:gradFill flip="none" rotWithShape="1">
                <a:gsLst>
                  <a:gs pos="0">
                    <a:schemeClr val="tx1">
                      <a:lumMod val="50000"/>
                      <a:shade val="30000"/>
                      <a:satMod val="115000"/>
                    </a:schemeClr>
                  </a:gs>
                  <a:gs pos="50000">
                    <a:schemeClr val="tx1">
                      <a:lumMod val="50000"/>
                      <a:shade val="67500"/>
                      <a:satMod val="115000"/>
                    </a:schemeClr>
                  </a:gs>
                  <a:gs pos="100000">
                    <a:schemeClr val="tx1">
                      <a:lumMod val="50000"/>
                      <a:shade val="100000"/>
                      <a:satMod val="115000"/>
                    </a:schemeClr>
                  </a:gs>
                </a:gsLst>
                <a:lin ang="16200000" scaled="1"/>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000" kern="0" dirty="0">
                  <a:solidFill>
                    <a:srgbClr val="FFFFFF"/>
                  </a:solidFill>
                  <a:effectLst>
                    <a:outerShdw blurRad="63500" sx="102000" sy="102000" algn="ctr" rotWithShape="0">
                      <a:prstClr val="black">
                        <a:alpha val="40000"/>
                      </a:prstClr>
                    </a:outerShdw>
                  </a:effectLst>
                </a:endParaRPr>
              </a:p>
            </p:txBody>
          </p:sp>
          <p:sp>
            <p:nvSpPr>
              <p:cNvPr id="128" name="Rectangle 13"/>
              <p:cNvSpPr>
                <a:spLocks noChangeArrowheads="1"/>
              </p:cNvSpPr>
              <p:nvPr>
                <p:custDataLst>
                  <p:tags r:id="rId1"/>
                </p:custDataLst>
              </p:nvPr>
            </p:nvSpPr>
            <p:spPr bwMode="gray">
              <a:xfrm>
                <a:off x="2388950" y="2308692"/>
                <a:ext cx="2362075" cy="334034"/>
              </a:xfrm>
              <a:prstGeom prst="rect">
                <a:avLst/>
              </a:prstGeom>
              <a:noFill/>
              <a:ln w="9525">
                <a:noFill/>
                <a:miter lim="800000"/>
                <a:headEnd/>
                <a:tailEnd/>
              </a:ln>
              <a:effectLst/>
            </p:spPr>
            <p:txBody>
              <a:bodyPr wrap="square" lIns="0" tIns="0" rIns="0" bIns="0" anchor="ctr">
                <a:spAutoFit/>
              </a:bodyPr>
              <a:lstStyle/>
              <a:p>
                <a:pPr algn="ctr"/>
                <a:r>
                  <a:rPr lang="en-US" sz="2000" dirty="0" smtClean="0">
                    <a:solidFill>
                      <a:schemeClr val="bg1"/>
                    </a:solidFill>
                    <a:effectLst>
                      <a:outerShdw blurRad="63500" sx="102000" sy="102000" algn="ctr" rotWithShape="0">
                        <a:prstClr val="black">
                          <a:alpha val="40000"/>
                        </a:prstClr>
                      </a:outerShdw>
                    </a:effectLst>
                  </a:rPr>
                  <a:t>Cisco and Partner Enablement:</a:t>
                </a:r>
              </a:p>
              <a:p>
                <a:pPr algn="ctr"/>
                <a:r>
                  <a:rPr lang="en-US" sz="2000" dirty="0" smtClean="0">
                    <a:solidFill>
                      <a:schemeClr val="bg1"/>
                    </a:solidFill>
                    <a:effectLst>
                      <a:outerShdw blurRad="63500" sx="102000" sy="102000" algn="ctr" rotWithShape="0">
                        <a:prstClr val="black">
                          <a:alpha val="40000"/>
                        </a:prstClr>
                      </a:outerShdw>
                    </a:effectLst>
                  </a:rPr>
                  <a:t>Demos</a:t>
                </a:r>
                <a:r>
                  <a:rPr lang="en-US" sz="2000" dirty="0">
                    <a:solidFill>
                      <a:schemeClr val="bg1"/>
                    </a:solidFill>
                    <a:effectLst>
                      <a:outerShdw blurRad="63500" sx="102000" sy="102000" algn="ctr" rotWithShape="0">
                        <a:prstClr val="black">
                          <a:alpha val="40000"/>
                        </a:prstClr>
                      </a:outerShdw>
                    </a:effectLst>
                  </a:rPr>
                  <a:t>, </a:t>
                </a:r>
                <a:r>
                  <a:rPr lang="en-US" sz="2000" dirty="0" smtClean="0">
                    <a:solidFill>
                      <a:schemeClr val="bg1"/>
                    </a:solidFill>
                    <a:effectLst>
                      <a:outerShdw blurRad="63500" sx="102000" sy="102000" algn="ctr" rotWithShape="0">
                        <a:prstClr val="black">
                          <a:alpha val="40000"/>
                        </a:prstClr>
                      </a:outerShdw>
                    </a:effectLst>
                  </a:rPr>
                  <a:t>ROI Assets, Tools</a:t>
                </a:r>
                <a:r>
                  <a:rPr lang="en-US" sz="2000" dirty="0">
                    <a:solidFill>
                      <a:schemeClr val="bg1"/>
                    </a:solidFill>
                    <a:effectLst>
                      <a:outerShdw blurRad="63500" sx="102000" sy="102000" algn="ctr" rotWithShape="0">
                        <a:prstClr val="black">
                          <a:alpha val="40000"/>
                        </a:prstClr>
                      </a:outerShdw>
                    </a:effectLst>
                  </a:rPr>
                  <a:t>, Financing</a:t>
                </a:r>
              </a:p>
            </p:txBody>
          </p:sp>
        </p:grpSp>
      </p:grpSp>
      <p:sp>
        <p:nvSpPr>
          <p:cNvPr id="139" name="Isosceles Triangle 138"/>
          <p:cNvSpPr/>
          <p:nvPr/>
        </p:nvSpPr>
        <p:spPr>
          <a:xfrm rot="16200000">
            <a:off x="2698071" y="3388953"/>
            <a:ext cx="1323975" cy="361508"/>
          </a:xfrm>
          <a:prstGeom prst="triangle">
            <a:avLst/>
          </a:prstGeom>
          <a:gradFill flip="none" rotWithShape="1">
            <a:gsLst>
              <a:gs pos="0">
                <a:srgbClr val="FF0000"/>
              </a:gs>
              <a:gs pos="50000">
                <a:srgbClr val="FF6600"/>
              </a:gs>
              <a:gs pos="100000">
                <a:srgbClr val="FF0000"/>
              </a:gs>
            </a:gsLst>
            <a:lin ang="3840000" scaled="0"/>
            <a:tileRect/>
          </a:gradFill>
          <a:ln w="25400" cap="flat">
            <a:noFill/>
            <a:prstDash val="solid"/>
            <a:miter lim="800000"/>
            <a:headEnd/>
            <a:tailEnd/>
          </a:ln>
          <a:effectLst>
            <a:outerShdw blurRad="152400" dist="76200" dir="5400000" algn="t" rotWithShape="0">
              <a:prstClr val="black">
                <a:alpha val="88000"/>
              </a:prstClr>
            </a:outerShdw>
          </a:effectLst>
        </p:spPr>
        <p:txBody>
          <a:bodyPr vert="horz" wrap="square" lIns="91440" tIns="45720" rIns="91440" bIns="45720" numCol="1" anchor="ctr" anchorCtr="0" compatLnSpc="1">
            <a:prstTxWarp prst="textNoShape">
              <a:avLst/>
            </a:prstTxWarp>
          </a:bodyPr>
          <a:lstStyle/>
          <a:p>
            <a:pPr algn="ctr">
              <a:spcBef>
                <a:spcPct val="50000"/>
              </a:spcBef>
              <a:spcAft>
                <a:spcPts val="1800"/>
              </a:spcAft>
              <a:buClr>
                <a:srgbClr val="FFFFFF"/>
              </a:buClr>
              <a:buSzPct val="100000"/>
            </a:pPr>
            <a:endParaRPr lang="en-US" sz="28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8256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up)">
                                      <p:cBhvr>
                                        <p:cTn id="7" dur="500"/>
                                        <p:tgtEl>
                                          <p:spTgt spid="1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wipe(down)">
                                      <p:cBhvr>
                                        <p:cTn id="15" dur="500"/>
                                        <p:tgtEl>
                                          <p:spTgt spid="1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wipe(right)">
                                      <p:cBhvr>
                                        <p:cTn id="1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948" y="1282535"/>
            <a:ext cx="8086367" cy="4642704"/>
          </a:xfrm>
          <a:prstGeom prst="rect">
            <a:avLst/>
          </a:prstGeom>
          <a:gradFill>
            <a:gsLst>
              <a:gs pos="0">
                <a:schemeClr val="bg1">
                  <a:lumMod val="95000"/>
                </a:schemeClr>
              </a:gs>
              <a:gs pos="100000">
                <a:schemeClr val="bg1">
                  <a:lumMod val="85000"/>
                  <a:alpha val="0"/>
                </a:schemeClr>
              </a:gs>
            </a:gsLst>
            <a:lin ang="16200000" scaled="0"/>
          </a:gradFill>
          <a:ln w="9525">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effectLst>
                <a:outerShdw blurRad="38100" dist="38100" dir="2700000" algn="tl">
                  <a:srgbClr val="000000">
                    <a:alpha val="43137"/>
                  </a:srgbClr>
                </a:outerShdw>
              </a:effectLst>
            </a:endParaRPr>
          </a:p>
        </p:txBody>
      </p:sp>
      <p:graphicFrame>
        <p:nvGraphicFramePr>
          <p:cNvPr id="9" name="Chart 8"/>
          <p:cNvGraphicFramePr/>
          <p:nvPr>
            <p:extLst>
              <p:ext uri="{D42A27DB-BD31-4B8C-83A1-F6EECF244321}">
                <p14:modId xmlns:p14="http://schemas.microsoft.com/office/powerpoint/2010/main" val="3154603575"/>
              </p:ext>
            </p:extLst>
          </p:nvPr>
        </p:nvGraphicFramePr>
        <p:xfrm>
          <a:off x="782002" y="1520306"/>
          <a:ext cx="7456968" cy="4310743"/>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7"/>
          <p:cNvSpPr txBox="1">
            <a:spLocks/>
          </p:cNvSpPr>
          <p:nvPr/>
        </p:nvSpPr>
        <p:spPr>
          <a:xfrm>
            <a:off x="229702" y="262087"/>
            <a:ext cx="8588861" cy="570426"/>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endParaRPr lang="en-US" sz="3200" dirty="0">
              <a:solidFill>
                <a:srgbClr val="FF0000"/>
              </a:solidFill>
            </a:endParaRPr>
          </a:p>
        </p:txBody>
      </p:sp>
      <p:sp>
        <p:nvSpPr>
          <p:cNvPr id="3" name="Rectangle 2"/>
          <p:cNvSpPr/>
          <p:nvPr/>
        </p:nvSpPr>
        <p:spPr>
          <a:xfrm>
            <a:off x="1178259" y="943981"/>
            <a:ext cx="6691746" cy="338554"/>
          </a:xfrm>
          <a:prstGeom prst="rect">
            <a:avLst/>
          </a:prstGeom>
        </p:spPr>
        <p:txBody>
          <a:bodyPr wrap="square">
            <a:spAutoFit/>
          </a:bodyPr>
          <a:lstStyle/>
          <a:p>
            <a:pPr algn="ctr">
              <a:defRPr sz="1800" b="1" i="0" u="none" strike="noStrike" kern="1200" baseline="0">
                <a:solidFill>
                  <a:srgbClr val="FFFFFF"/>
                </a:solidFill>
                <a:latin typeface="+mn-lt"/>
                <a:ea typeface="+mn-ea"/>
                <a:cs typeface="+mn-cs"/>
              </a:defRPr>
            </a:pPr>
            <a:r>
              <a:rPr lang="en-US" sz="1600" dirty="0">
                <a:solidFill>
                  <a:srgbClr val="5F5F5F"/>
                </a:solidFill>
              </a:rPr>
              <a:t>Gartner Hosted Virtual Desktop Installed Base Forecast </a:t>
            </a:r>
          </a:p>
        </p:txBody>
      </p:sp>
      <p:sp>
        <p:nvSpPr>
          <p:cNvPr id="10" name="Rectangle 9"/>
          <p:cNvSpPr/>
          <p:nvPr/>
        </p:nvSpPr>
        <p:spPr>
          <a:xfrm>
            <a:off x="484426" y="5925239"/>
            <a:ext cx="8826552" cy="271284"/>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900" dirty="0" smtClean="0">
                <a:solidFill>
                  <a:srgbClr val="5F5F5F"/>
                </a:solidFill>
              </a:rPr>
              <a:t>Graphic adaptation created by Cisco based on Gartner data. Source: Gartner, Inc., Forecast: Hosted Virtual Desktops, Worldwide, 2010-2014 (2012 Update)</a:t>
            </a:r>
          </a:p>
        </p:txBody>
      </p:sp>
      <p:sp>
        <p:nvSpPr>
          <p:cNvPr id="13" name="TextBox 12"/>
          <p:cNvSpPr txBox="1"/>
          <p:nvPr/>
        </p:nvSpPr>
        <p:spPr>
          <a:xfrm>
            <a:off x="580988" y="1283216"/>
            <a:ext cx="865943" cy="276999"/>
          </a:xfrm>
          <a:prstGeom prst="rect">
            <a:avLst/>
          </a:prstGeom>
          <a:noFill/>
        </p:spPr>
        <p:txBody>
          <a:bodyPr wrap="none" rtlCol="0">
            <a:spAutoFit/>
          </a:bodyPr>
          <a:lstStyle/>
          <a:p>
            <a:r>
              <a:rPr lang="en-US" sz="1200" dirty="0" smtClean="0">
                <a:solidFill>
                  <a:srgbClr val="5F5F5F"/>
                </a:solidFill>
              </a:rPr>
              <a:t>In Millions</a:t>
            </a:r>
            <a:endParaRPr lang="en-US" sz="1200" dirty="0">
              <a:solidFill>
                <a:srgbClr val="5F5F5F"/>
              </a:solidFill>
            </a:endParaRPr>
          </a:p>
        </p:txBody>
      </p:sp>
      <p:sp>
        <p:nvSpPr>
          <p:cNvPr id="8" name="Title 7"/>
          <p:cNvSpPr>
            <a:spLocks noGrp="1"/>
          </p:cNvSpPr>
          <p:nvPr>
            <p:ph type="title"/>
          </p:nvPr>
        </p:nvSpPr>
        <p:spPr>
          <a:xfrm>
            <a:off x="389191" y="128200"/>
            <a:ext cx="8588861" cy="838200"/>
          </a:xfrm>
        </p:spPr>
        <p:txBody>
          <a:bodyPr/>
          <a:lstStyle/>
          <a:p>
            <a:r>
              <a:rPr lang="en-US" dirty="0"/>
              <a:t>The Virtualization Market is Growing </a:t>
            </a:r>
          </a:p>
        </p:txBody>
      </p:sp>
    </p:spTree>
    <p:extLst>
      <p:ext uri="{BB962C8B-B14F-4D97-AF65-F5344CB8AC3E}">
        <p14:creationId xmlns:p14="http://schemas.microsoft.com/office/powerpoint/2010/main" val="218430096"/>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155757"/>
            <a:ext cx="8588861" cy="838200"/>
          </a:xfrm>
        </p:spPr>
        <p:txBody>
          <a:bodyPr/>
          <a:lstStyle/>
          <a:p>
            <a:r>
              <a:rPr lang="en-US" sz="3200" dirty="0" smtClean="0"/>
              <a:t>Desktop Virtualization Drivers in Healthcare</a:t>
            </a:r>
            <a:endParaRPr lang="en-US" sz="3200" dirty="0"/>
          </a:p>
        </p:txBody>
      </p:sp>
      <p:sp>
        <p:nvSpPr>
          <p:cNvPr id="9" name="TextBox 8"/>
          <p:cNvSpPr txBox="1"/>
          <p:nvPr/>
        </p:nvSpPr>
        <p:spPr>
          <a:xfrm>
            <a:off x="378451" y="6067185"/>
            <a:ext cx="3204723" cy="246221"/>
          </a:xfrm>
          <a:prstGeom prst="rect">
            <a:avLst/>
          </a:prstGeom>
          <a:noFill/>
        </p:spPr>
        <p:txBody>
          <a:bodyPr wrap="none" rtlCol="0">
            <a:spAutoFit/>
          </a:bodyPr>
          <a:lstStyle/>
          <a:p>
            <a:r>
              <a:rPr lang="en-US" sz="1000" dirty="0" smtClean="0">
                <a:solidFill>
                  <a:schemeClr val="bg1">
                    <a:lumMod val="50000"/>
                  </a:schemeClr>
                </a:solidFill>
              </a:rPr>
              <a:t>Source: Imprivata Desktop Virtualization Survey 2011</a:t>
            </a:r>
            <a:endParaRPr lang="en-US" sz="1000" dirty="0">
              <a:solidFill>
                <a:schemeClr val="bg1">
                  <a:lumMod val="50000"/>
                </a:schemeClr>
              </a:solidFill>
            </a:endParaRPr>
          </a:p>
        </p:txBody>
      </p:sp>
      <p:graphicFrame>
        <p:nvGraphicFramePr>
          <p:cNvPr id="11" name="Chart 10"/>
          <p:cNvGraphicFramePr/>
          <p:nvPr>
            <p:extLst>
              <p:ext uri="{D42A27DB-BD31-4B8C-83A1-F6EECF244321}">
                <p14:modId xmlns:p14="http://schemas.microsoft.com/office/powerpoint/2010/main" val="3044846044"/>
              </p:ext>
            </p:extLst>
          </p:nvPr>
        </p:nvGraphicFramePr>
        <p:xfrm>
          <a:off x="2152973" y="2040739"/>
          <a:ext cx="5216439" cy="3477626"/>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6007073" y="2786983"/>
            <a:ext cx="709370" cy="54707"/>
            <a:chOff x="6176234" y="3372873"/>
            <a:chExt cx="709370" cy="54707"/>
          </a:xfrm>
        </p:grpSpPr>
        <p:cxnSp>
          <p:nvCxnSpPr>
            <p:cNvPr id="12" name="Straight Connector 11"/>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grpSp>
      <p:grpSp>
        <p:nvGrpSpPr>
          <p:cNvPr id="14" name="Group 13"/>
          <p:cNvGrpSpPr/>
          <p:nvPr/>
        </p:nvGrpSpPr>
        <p:grpSpPr>
          <a:xfrm flipH="1">
            <a:off x="2501869" y="3977371"/>
            <a:ext cx="709370" cy="54707"/>
            <a:chOff x="6176234" y="3372873"/>
            <a:chExt cx="709370" cy="54707"/>
          </a:xfrm>
        </p:grpSpPr>
        <p:cxnSp>
          <p:nvCxnSpPr>
            <p:cNvPr id="15" name="Straight Connector 14"/>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435153"/>
                </a:solidFill>
              </a:endParaRPr>
            </a:p>
          </p:txBody>
        </p:sp>
      </p:grpSp>
      <p:grpSp>
        <p:nvGrpSpPr>
          <p:cNvPr id="17" name="Group 16"/>
          <p:cNvGrpSpPr/>
          <p:nvPr/>
        </p:nvGrpSpPr>
        <p:grpSpPr>
          <a:xfrm flipH="1">
            <a:off x="3240910" y="5105974"/>
            <a:ext cx="709370" cy="54707"/>
            <a:chOff x="6176234" y="3372873"/>
            <a:chExt cx="709370" cy="54707"/>
          </a:xfrm>
        </p:grpSpPr>
        <p:cxnSp>
          <p:nvCxnSpPr>
            <p:cNvPr id="18" name="Straight Connector 17"/>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435153"/>
                </a:solidFill>
              </a:endParaRPr>
            </a:p>
          </p:txBody>
        </p:sp>
      </p:grpSp>
      <p:grpSp>
        <p:nvGrpSpPr>
          <p:cNvPr id="20" name="Group 19"/>
          <p:cNvGrpSpPr/>
          <p:nvPr/>
        </p:nvGrpSpPr>
        <p:grpSpPr>
          <a:xfrm flipH="1">
            <a:off x="2678983" y="2992950"/>
            <a:ext cx="709370" cy="54707"/>
            <a:chOff x="6176234" y="3372873"/>
            <a:chExt cx="709370" cy="54707"/>
          </a:xfrm>
        </p:grpSpPr>
        <p:cxnSp>
          <p:nvCxnSpPr>
            <p:cNvPr id="21" name="Straight Connector 20"/>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435153"/>
                </a:solidFill>
              </a:endParaRPr>
            </a:p>
          </p:txBody>
        </p:sp>
      </p:grpSp>
      <p:grpSp>
        <p:nvGrpSpPr>
          <p:cNvPr id="23" name="Group 22"/>
          <p:cNvGrpSpPr/>
          <p:nvPr/>
        </p:nvGrpSpPr>
        <p:grpSpPr>
          <a:xfrm flipH="1">
            <a:off x="3053809" y="2539857"/>
            <a:ext cx="709370" cy="54707"/>
            <a:chOff x="6176234" y="3372873"/>
            <a:chExt cx="709370" cy="54707"/>
          </a:xfrm>
        </p:grpSpPr>
        <p:cxnSp>
          <p:nvCxnSpPr>
            <p:cNvPr id="24" name="Straight Connector 23"/>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435153"/>
                </a:solidFill>
              </a:endParaRPr>
            </a:p>
          </p:txBody>
        </p:sp>
      </p:grpSp>
      <p:grpSp>
        <p:nvGrpSpPr>
          <p:cNvPr id="26" name="Group 25"/>
          <p:cNvGrpSpPr/>
          <p:nvPr/>
        </p:nvGrpSpPr>
        <p:grpSpPr>
          <a:xfrm flipH="1">
            <a:off x="3651061" y="2210334"/>
            <a:ext cx="709370" cy="54707"/>
            <a:chOff x="6176234" y="3372873"/>
            <a:chExt cx="709370" cy="54707"/>
          </a:xfrm>
        </p:grpSpPr>
        <p:cxnSp>
          <p:nvCxnSpPr>
            <p:cNvPr id="27" name="Straight Connector 26"/>
            <p:cNvCxnSpPr/>
            <p:nvPr/>
          </p:nvCxnSpPr>
          <p:spPr>
            <a:xfrm>
              <a:off x="6213251" y="3400226"/>
              <a:ext cx="6723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176234" y="3372873"/>
              <a:ext cx="54707" cy="54707"/>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435153"/>
                </a:solidFill>
              </a:endParaRPr>
            </a:p>
          </p:txBody>
        </p:sp>
      </p:grpSp>
      <p:sp>
        <p:nvSpPr>
          <p:cNvPr id="5" name="TextBox 4"/>
          <p:cNvSpPr txBox="1"/>
          <p:nvPr/>
        </p:nvSpPr>
        <p:spPr>
          <a:xfrm>
            <a:off x="1527661" y="2108512"/>
            <a:ext cx="2113006" cy="307777"/>
          </a:xfrm>
          <a:prstGeom prst="rect">
            <a:avLst/>
          </a:prstGeom>
          <a:noFill/>
        </p:spPr>
        <p:txBody>
          <a:bodyPr wrap="square" rtlCol="0">
            <a:spAutoFit/>
          </a:bodyPr>
          <a:lstStyle/>
          <a:p>
            <a:pPr algn="r"/>
            <a:r>
              <a:rPr lang="en-US" sz="1400" dirty="0" smtClean="0">
                <a:solidFill>
                  <a:srgbClr val="435153"/>
                </a:solidFill>
              </a:rPr>
              <a:t>Other | </a:t>
            </a:r>
            <a:r>
              <a:rPr lang="en-US" sz="1400" b="1" dirty="0" smtClean="0">
                <a:solidFill>
                  <a:srgbClr val="435153"/>
                </a:solidFill>
              </a:rPr>
              <a:t>9%</a:t>
            </a:r>
            <a:endParaRPr lang="en-US" sz="1400" b="1" dirty="0">
              <a:solidFill>
                <a:srgbClr val="435153"/>
              </a:solidFill>
            </a:endParaRPr>
          </a:p>
        </p:txBody>
      </p:sp>
      <p:sp>
        <p:nvSpPr>
          <p:cNvPr id="29" name="TextBox 28"/>
          <p:cNvSpPr txBox="1"/>
          <p:nvPr/>
        </p:nvSpPr>
        <p:spPr>
          <a:xfrm>
            <a:off x="6728800" y="2663087"/>
            <a:ext cx="2113006" cy="307777"/>
          </a:xfrm>
          <a:prstGeom prst="rect">
            <a:avLst/>
          </a:prstGeom>
          <a:noFill/>
        </p:spPr>
        <p:txBody>
          <a:bodyPr wrap="square" rtlCol="0">
            <a:spAutoFit/>
          </a:bodyPr>
          <a:lstStyle/>
          <a:p>
            <a:r>
              <a:rPr lang="en-US" sz="1400" dirty="0" smtClean="0">
                <a:solidFill>
                  <a:srgbClr val="435153"/>
                </a:solidFill>
              </a:rPr>
              <a:t>Remote Access | </a:t>
            </a:r>
            <a:r>
              <a:rPr lang="en-US" sz="1400" b="1" dirty="0" smtClean="0">
                <a:solidFill>
                  <a:srgbClr val="435153"/>
                </a:solidFill>
              </a:rPr>
              <a:t>39%</a:t>
            </a:r>
            <a:endParaRPr lang="en-US" sz="1400" b="1" dirty="0">
              <a:solidFill>
                <a:srgbClr val="435153"/>
              </a:solidFill>
            </a:endParaRPr>
          </a:p>
        </p:txBody>
      </p:sp>
      <p:sp>
        <p:nvSpPr>
          <p:cNvPr id="30" name="TextBox 29"/>
          <p:cNvSpPr txBox="1"/>
          <p:nvPr/>
        </p:nvSpPr>
        <p:spPr>
          <a:xfrm>
            <a:off x="534976" y="2433910"/>
            <a:ext cx="2504314" cy="307777"/>
          </a:xfrm>
          <a:prstGeom prst="rect">
            <a:avLst/>
          </a:prstGeom>
          <a:noFill/>
        </p:spPr>
        <p:txBody>
          <a:bodyPr wrap="square" rtlCol="0">
            <a:spAutoFit/>
          </a:bodyPr>
          <a:lstStyle/>
          <a:p>
            <a:pPr algn="r"/>
            <a:r>
              <a:rPr lang="en-US" sz="1400" dirty="0" smtClean="0">
                <a:solidFill>
                  <a:srgbClr val="435153"/>
                </a:solidFill>
              </a:rPr>
              <a:t>Mobile Device Support | </a:t>
            </a:r>
            <a:r>
              <a:rPr lang="en-US" sz="1400" b="1" dirty="0" smtClean="0">
                <a:solidFill>
                  <a:srgbClr val="435153"/>
                </a:solidFill>
              </a:rPr>
              <a:t>3%</a:t>
            </a:r>
            <a:endParaRPr lang="en-US" sz="1400" b="1" dirty="0">
              <a:solidFill>
                <a:srgbClr val="435153"/>
              </a:solidFill>
            </a:endParaRPr>
          </a:p>
        </p:txBody>
      </p:sp>
      <p:sp>
        <p:nvSpPr>
          <p:cNvPr id="31" name="TextBox 30"/>
          <p:cNvSpPr txBox="1"/>
          <p:nvPr/>
        </p:nvSpPr>
        <p:spPr>
          <a:xfrm>
            <a:off x="329023" y="2895235"/>
            <a:ext cx="2331316" cy="307777"/>
          </a:xfrm>
          <a:prstGeom prst="rect">
            <a:avLst/>
          </a:prstGeom>
          <a:noFill/>
        </p:spPr>
        <p:txBody>
          <a:bodyPr wrap="square" rtlCol="0">
            <a:spAutoFit/>
          </a:bodyPr>
          <a:lstStyle/>
          <a:p>
            <a:pPr algn="r"/>
            <a:r>
              <a:rPr lang="en-US" sz="1400" dirty="0" smtClean="0">
                <a:solidFill>
                  <a:srgbClr val="435153"/>
                </a:solidFill>
              </a:rPr>
              <a:t>Information Security | </a:t>
            </a:r>
            <a:r>
              <a:rPr lang="en-US" sz="1400" b="1" dirty="0" smtClean="0">
                <a:solidFill>
                  <a:srgbClr val="435153"/>
                </a:solidFill>
              </a:rPr>
              <a:t>8%</a:t>
            </a:r>
            <a:endParaRPr lang="en-US" sz="1400" b="1" dirty="0">
              <a:solidFill>
                <a:srgbClr val="435153"/>
              </a:solidFill>
            </a:endParaRPr>
          </a:p>
        </p:txBody>
      </p:sp>
      <p:sp>
        <p:nvSpPr>
          <p:cNvPr id="32" name="TextBox 31"/>
          <p:cNvSpPr txBox="1"/>
          <p:nvPr/>
        </p:nvSpPr>
        <p:spPr>
          <a:xfrm>
            <a:off x="378451" y="3875554"/>
            <a:ext cx="2113006" cy="307777"/>
          </a:xfrm>
          <a:prstGeom prst="rect">
            <a:avLst/>
          </a:prstGeom>
          <a:noFill/>
        </p:spPr>
        <p:txBody>
          <a:bodyPr wrap="square" rtlCol="0">
            <a:spAutoFit/>
          </a:bodyPr>
          <a:lstStyle/>
          <a:p>
            <a:pPr algn="r"/>
            <a:r>
              <a:rPr lang="en-US" sz="1400" dirty="0" smtClean="0">
                <a:solidFill>
                  <a:srgbClr val="435153"/>
                </a:solidFill>
              </a:rPr>
              <a:t>Desktop Roaming | </a:t>
            </a:r>
            <a:r>
              <a:rPr lang="en-US" sz="1400" b="1" dirty="0" smtClean="0">
                <a:solidFill>
                  <a:srgbClr val="435153"/>
                </a:solidFill>
              </a:rPr>
              <a:t>14%</a:t>
            </a:r>
            <a:endParaRPr lang="en-US" sz="1400" b="1" dirty="0">
              <a:solidFill>
                <a:srgbClr val="435153"/>
              </a:solidFill>
            </a:endParaRPr>
          </a:p>
        </p:txBody>
      </p:sp>
      <p:sp>
        <p:nvSpPr>
          <p:cNvPr id="33" name="TextBox 32"/>
          <p:cNvSpPr txBox="1"/>
          <p:nvPr/>
        </p:nvSpPr>
        <p:spPr>
          <a:xfrm>
            <a:off x="534977" y="4991800"/>
            <a:ext cx="2689660" cy="307777"/>
          </a:xfrm>
          <a:prstGeom prst="rect">
            <a:avLst/>
          </a:prstGeom>
          <a:noFill/>
        </p:spPr>
        <p:txBody>
          <a:bodyPr wrap="square" rtlCol="0">
            <a:spAutoFit/>
          </a:bodyPr>
          <a:lstStyle/>
          <a:p>
            <a:pPr algn="r"/>
            <a:r>
              <a:rPr lang="en-US" sz="1400" dirty="0" smtClean="0">
                <a:solidFill>
                  <a:srgbClr val="435153"/>
                </a:solidFill>
              </a:rPr>
              <a:t>Desktop Manageability | </a:t>
            </a:r>
            <a:r>
              <a:rPr lang="en-US" sz="1400" b="1" dirty="0" smtClean="0">
                <a:solidFill>
                  <a:srgbClr val="435153"/>
                </a:solidFill>
              </a:rPr>
              <a:t>27%</a:t>
            </a:r>
            <a:endParaRPr lang="en-US" sz="1400" b="1" dirty="0">
              <a:solidFill>
                <a:srgbClr val="435153"/>
              </a:solidFill>
            </a:endParaRPr>
          </a:p>
        </p:txBody>
      </p:sp>
    </p:spTree>
    <p:extLst>
      <p:ext uri="{BB962C8B-B14F-4D97-AF65-F5344CB8AC3E}">
        <p14:creationId xmlns:p14="http://schemas.microsoft.com/office/powerpoint/2010/main" val="2662163871"/>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txBox="1">
            <a:spLocks/>
          </p:cNvSpPr>
          <p:nvPr/>
        </p:nvSpPr>
        <p:spPr>
          <a:xfrm>
            <a:off x="229702" y="1697038"/>
            <a:ext cx="4168125" cy="4965192"/>
          </a:xfrm>
          <a:prstGeom prst="rect">
            <a:avLst/>
          </a:prstGeom>
        </p:spPr>
        <p:txBody>
          <a:bodyPr vert="horz" lIns="91440" tIns="45720" rIns="91440" bIns="45720" rtlCol="0">
            <a:noAutofit/>
          </a:bodyPr>
          <a:lstStyle>
            <a:lvl1pPr marL="231775" indent="-231775" algn="l" defTabSz="914400" rtl="0" eaLnBrk="1" latinLnBrk="0" hangingPunct="1">
              <a:lnSpc>
                <a:spcPct val="95000"/>
              </a:lnSpc>
              <a:spcBef>
                <a:spcPts val="1480"/>
              </a:spcBef>
              <a:buClr>
                <a:srgbClr val="00ADEF"/>
              </a:buClr>
              <a:buSzPct val="90000"/>
              <a:buFont typeface="Arial"/>
              <a:buChar char="•"/>
              <a:tabLst/>
              <a:defRPr lang="en-US" sz="2200" kern="1200">
                <a:solidFill>
                  <a:srgbClr val="2B348E"/>
                </a:solidFill>
                <a:latin typeface="+mj-lt"/>
                <a:ea typeface="+mn-ea"/>
                <a:cs typeface="+mn-cs"/>
              </a:defRPr>
            </a:lvl1pPr>
            <a:lvl2pPr marL="569913" indent="-163513" algn="l" defTabSz="914400" rtl="0" eaLnBrk="1" latinLnBrk="0" hangingPunct="1">
              <a:lnSpc>
                <a:spcPct val="95000"/>
              </a:lnSpc>
              <a:spcBef>
                <a:spcPts val="600"/>
              </a:spcBef>
              <a:buClr>
                <a:srgbClr val="00ADEF"/>
              </a:buClr>
              <a:buFont typeface="Arial"/>
              <a:buChar char="•"/>
              <a:defRPr lang="en-US" sz="1800" kern="1200">
                <a:solidFill>
                  <a:srgbClr val="2B348E"/>
                </a:solidFill>
                <a:latin typeface="+mj-lt"/>
                <a:ea typeface="+mn-ea"/>
                <a:cs typeface="+mn-cs"/>
              </a:defRPr>
            </a:lvl2pPr>
            <a:lvl3pPr marL="741363" indent="-173038" algn="l" defTabSz="741363" rtl="0" eaLnBrk="1" latinLnBrk="0" hangingPunct="1">
              <a:lnSpc>
                <a:spcPct val="95000"/>
              </a:lnSpc>
              <a:spcBef>
                <a:spcPts val="840"/>
              </a:spcBef>
              <a:buClr>
                <a:srgbClr val="00ADEF"/>
              </a:buClr>
              <a:buFont typeface="Arial"/>
              <a:buChar char="•"/>
              <a:defRPr lang="en-US" sz="1600" kern="1200">
                <a:solidFill>
                  <a:srgbClr val="2B348E"/>
                </a:solidFill>
                <a:latin typeface="+mj-lt"/>
                <a:ea typeface="+mn-ea"/>
                <a:cs typeface="+mn-cs"/>
              </a:defRPr>
            </a:lvl3pPr>
            <a:lvl4pPr marL="914400"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4pPr>
            <a:lvl5pPr marL="1027113"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None/>
              <a:defRPr/>
            </a:pPr>
            <a:endParaRPr lang="en-US" sz="2000" dirty="0">
              <a:solidFill>
                <a:srgbClr val="3A3A3A"/>
              </a:solidFill>
            </a:endParaRPr>
          </a:p>
        </p:txBody>
      </p:sp>
      <p:sp>
        <p:nvSpPr>
          <p:cNvPr id="3" name="Text Placeholder 2"/>
          <p:cNvSpPr>
            <a:spLocks noGrp="1"/>
          </p:cNvSpPr>
          <p:nvPr>
            <p:ph type="body" sz="quarter" idx="10"/>
          </p:nvPr>
        </p:nvSpPr>
        <p:spPr>
          <a:xfrm>
            <a:off x="161925" y="1518873"/>
            <a:ext cx="4673572" cy="3397816"/>
          </a:xfrm>
        </p:spPr>
        <p:txBody>
          <a:bodyPr/>
          <a:lstStyle/>
          <a:p>
            <a:pPr marL="280988" indent="-280988">
              <a:spcBef>
                <a:spcPts val="1000"/>
              </a:spcBef>
              <a:buSzPct val="80000"/>
              <a:defRPr/>
            </a:pPr>
            <a:r>
              <a:rPr lang="en-US" sz="2000" dirty="0" smtClean="0">
                <a:solidFill>
                  <a:srgbClr val="3A3A3A"/>
                </a:solidFill>
              </a:rPr>
              <a:t>Move </a:t>
            </a:r>
            <a:r>
              <a:rPr lang="en-US" sz="2000" dirty="0">
                <a:solidFill>
                  <a:srgbClr val="3A3A3A"/>
                </a:solidFill>
              </a:rPr>
              <a:t>to Electronic Medical Records (</a:t>
            </a:r>
            <a:r>
              <a:rPr lang="en-US" sz="2000" dirty="0" err="1">
                <a:solidFill>
                  <a:srgbClr val="3A3A3A"/>
                </a:solidFill>
              </a:rPr>
              <a:t>EMR</a:t>
            </a:r>
            <a:r>
              <a:rPr lang="en-US" sz="2000" dirty="0">
                <a:solidFill>
                  <a:srgbClr val="3A3A3A"/>
                </a:solidFill>
              </a:rPr>
              <a:t>)</a:t>
            </a:r>
          </a:p>
          <a:p>
            <a:pPr marL="280988" indent="-280988">
              <a:spcBef>
                <a:spcPts val="1000"/>
              </a:spcBef>
              <a:buSzPct val="80000"/>
              <a:defRPr/>
            </a:pPr>
            <a:r>
              <a:rPr lang="en-US" sz="2000" dirty="0">
                <a:solidFill>
                  <a:srgbClr val="3A3A3A"/>
                </a:solidFill>
              </a:rPr>
              <a:t>Meaningful Use and government stimulus for Healthcare IT</a:t>
            </a:r>
          </a:p>
          <a:p>
            <a:pPr marL="280988" indent="-280988">
              <a:spcBef>
                <a:spcPts val="1000"/>
              </a:spcBef>
              <a:buSzPct val="80000"/>
              <a:defRPr/>
            </a:pPr>
            <a:r>
              <a:rPr lang="en-US" sz="2000" dirty="0">
                <a:solidFill>
                  <a:srgbClr val="3A3A3A"/>
                </a:solidFill>
              </a:rPr>
              <a:t>Need to maintain </a:t>
            </a:r>
            <a:r>
              <a:rPr lang="en-US" sz="2000" dirty="0" err="1">
                <a:solidFill>
                  <a:srgbClr val="3A3A3A"/>
                </a:solidFill>
              </a:rPr>
              <a:t>HIPAA</a:t>
            </a:r>
            <a:r>
              <a:rPr lang="en-US" sz="2000" dirty="0">
                <a:solidFill>
                  <a:srgbClr val="3A3A3A"/>
                </a:solidFill>
              </a:rPr>
              <a:t> compliance</a:t>
            </a:r>
          </a:p>
          <a:p>
            <a:pPr marL="280988" indent="-280988">
              <a:spcBef>
                <a:spcPts val="1000"/>
              </a:spcBef>
              <a:buSzPct val="80000"/>
              <a:defRPr/>
            </a:pPr>
            <a:r>
              <a:rPr lang="en-US" sz="2000" dirty="0">
                <a:solidFill>
                  <a:srgbClr val="3A3A3A"/>
                </a:solidFill>
              </a:rPr>
              <a:t>Need to support mobile</a:t>
            </a:r>
            <a:br>
              <a:rPr lang="en-US" sz="2000" dirty="0">
                <a:solidFill>
                  <a:srgbClr val="3A3A3A"/>
                </a:solidFill>
              </a:rPr>
            </a:br>
            <a:r>
              <a:rPr lang="en-US" sz="2000" dirty="0">
                <a:solidFill>
                  <a:srgbClr val="3A3A3A"/>
                </a:solidFill>
              </a:rPr>
              <a:t>medical staff</a:t>
            </a:r>
          </a:p>
          <a:p>
            <a:pPr marL="280988" indent="-280988">
              <a:spcBef>
                <a:spcPts val="1000"/>
              </a:spcBef>
              <a:buSzPct val="80000"/>
              <a:defRPr/>
            </a:pPr>
            <a:r>
              <a:rPr lang="en-US" sz="2000" dirty="0">
                <a:solidFill>
                  <a:srgbClr val="3A3A3A"/>
                </a:solidFill>
              </a:rPr>
              <a:t>Need to provide secure access to sensitive patient data</a:t>
            </a:r>
          </a:p>
          <a:p>
            <a:endParaRPr lang="en-US" sz="1800" dirty="0"/>
          </a:p>
        </p:txBody>
      </p:sp>
      <p:pic>
        <p:nvPicPr>
          <p:cNvPr id="3074" name="Picture 2" descr="http://www.hchdfoundation.org/images/Golf%20Sponsor%20Logos,%20Photos/Epic%20logo.gif"/>
          <p:cNvPicPr>
            <a:picLocks noChangeAspect="1" noChangeArrowheads="1"/>
          </p:cNvPicPr>
          <p:nvPr/>
        </p:nvPicPr>
        <p:blipFill>
          <a:blip r:embed="rId3" cstate="print"/>
          <a:srcRect/>
          <a:stretch>
            <a:fillRect/>
          </a:stretch>
        </p:blipFill>
        <p:spPr bwMode="auto">
          <a:xfrm>
            <a:off x="5000187" y="2165135"/>
            <a:ext cx="974630" cy="365487"/>
          </a:xfrm>
          <a:prstGeom prst="rect">
            <a:avLst/>
          </a:prstGeom>
          <a:noFill/>
        </p:spPr>
      </p:pic>
      <p:pic>
        <p:nvPicPr>
          <p:cNvPr id="3076" name="Picture 4" descr="http://www.hdcinc.org/hipaa_logo.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44789" y="2261393"/>
            <a:ext cx="653885" cy="563067"/>
          </a:xfrm>
          <a:prstGeom prst="rect">
            <a:avLst/>
          </a:prstGeom>
          <a:noFill/>
        </p:spPr>
      </p:pic>
      <p:pic>
        <p:nvPicPr>
          <p:cNvPr id="3078" name="Picture 6" descr="C:\Users\jonawil\AppData\Local\Temp\wz70c6\MTJ00509.jpg"/>
          <p:cNvPicPr>
            <a:picLocks noChangeAspect="1" noChangeArrowheads="1"/>
          </p:cNvPicPr>
          <p:nvPr/>
        </p:nvPicPr>
        <p:blipFill rotWithShape="1">
          <a:blip r:embed="rId5" cstate="print"/>
          <a:srcRect l="591" t="3410" r="4293" b="5840"/>
          <a:stretch/>
        </p:blipFill>
        <p:spPr bwMode="auto">
          <a:xfrm>
            <a:off x="4835497" y="3829195"/>
            <a:ext cx="3806138" cy="2289580"/>
          </a:xfrm>
          <a:prstGeom prst="rect">
            <a:avLst/>
          </a:prstGeom>
          <a:ln w="38100">
            <a:noFill/>
          </a:ln>
          <a:effectLst>
            <a:outerShdw blurRad="50800" dist="38100" dir="8100000" algn="tr" rotWithShape="0">
              <a:prstClr val="black">
                <a:alpha val="40000"/>
              </a:prstClr>
            </a:outerShdw>
          </a:effectLst>
        </p:spPr>
      </p:pic>
      <p:pic>
        <p:nvPicPr>
          <p:cNvPr id="7" name="Picture 6" descr="Allscripts_logo_RGB.jpg"/>
          <p:cNvPicPr>
            <a:picLocks noChangeAspect="1"/>
          </p:cNvPicPr>
          <p:nvPr/>
        </p:nvPicPr>
        <p:blipFill>
          <a:blip r:embed="rId6" cstate="print">
            <a:clrChange>
              <a:clrFrom>
                <a:srgbClr val="FEFFFF"/>
              </a:clrFrom>
              <a:clrTo>
                <a:srgbClr val="FEFFFF">
                  <a:alpha val="0"/>
                </a:srgbClr>
              </a:clrTo>
            </a:clrChange>
          </a:blip>
          <a:stretch>
            <a:fillRect/>
          </a:stretch>
        </p:blipFill>
        <p:spPr>
          <a:xfrm>
            <a:off x="5019028" y="1528398"/>
            <a:ext cx="1804150" cy="391744"/>
          </a:xfrm>
          <a:prstGeom prst="rect">
            <a:avLst/>
          </a:prstGeom>
        </p:spPr>
      </p:pic>
      <p:pic>
        <p:nvPicPr>
          <p:cNvPr id="8" name="Picture 7" descr="cerner_logo.gif"/>
          <p:cNvPicPr>
            <a:picLocks noChangeAspect="1"/>
          </p:cNvPicPr>
          <p:nvPr/>
        </p:nvPicPr>
        <p:blipFill>
          <a:blip r:embed="rId7" cstate="print">
            <a:clrChange>
              <a:clrFrom>
                <a:srgbClr val="FFFFFF"/>
              </a:clrFrom>
              <a:clrTo>
                <a:srgbClr val="FFFFFF">
                  <a:alpha val="0"/>
                </a:srgbClr>
              </a:clrTo>
            </a:clrChange>
          </a:blip>
          <a:stretch>
            <a:fillRect/>
          </a:stretch>
        </p:blipFill>
        <p:spPr>
          <a:xfrm>
            <a:off x="6174139" y="2351063"/>
            <a:ext cx="1585765" cy="353400"/>
          </a:xfrm>
          <a:prstGeom prst="rect">
            <a:avLst/>
          </a:prstGeom>
        </p:spPr>
      </p:pic>
      <p:pic>
        <p:nvPicPr>
          <p:cNvPr id="9" name="Picture 8" descr="McKesson%20Logo.jpg"/>
          <p:cNvPicPr>
            <a:picLocks noChangeAspect="1"/>
          </p:cNvPicPr>
          <p:nvPr/>
        </p:nvPicPr>
        <p:blipFill>
          <a:blip r:embed="rId8" cstate="print"/>
          <a:srcRect l="1758" t="38497" r="1367" b="41111"/>
          <a:stretch>
            <a:fillRect/>
          </a:stretch>
        </p:blipFill>
        <p:spPr>
          <a:xfrm>
            <a:off x="7059621" y="1735845"/>
            <a:ext cx="1557892" cy="245954"/>
          </a:xfrm>
          <a:prstGeom prst="rect">
            <a:avLst/>
          </a:prstGeom>
        </p:spPr>
      </p:pic>
      <p:pic>
        <p:nvPicPr>
          <p:cNvPr id="11265" name="Picture 1"/>
          <p:cNvPicPr>
            <a:picLocks noChangeAspect="1" noChangeArrowheads="1"/>
          </p:cNvPicPr>
          <p:nvPr/>
        </p:nvPicPr>
        <p:blipFill>
          <a:blip r:embed="rId9" cstate="print"/>
          <a:srcRect/>
          <a:stretch>
            <a:fillRect/>
          </a:stretch>
        </p:blipFill>
        <p:spPr bwMode="auto">
          <a:xfrm>
            <a:off x="5000187" y="2776281"/>
            <a:ext cx="1313419" cy="625137"/>
          </a:xfrm>
          <a:prstGeom prst="rect">
            <a:avLst/>
          </a:prstGeom>
          <a:noFill/>
          <a:ln w="9525">
            <a:noFill/>
            <a:miter lim="800000"/>
            <a:headEnd/>
            <a:tailEnd/>
          </a:ln>
        </p:spPr>
      </p:pic>
      <p:pic>
        <p:nvPicPr>
          <p:cNvPr id="11266" name="Picture 2"/>
          <p:cNvPicPr>
            <a:picLocks noChangeAspect="1" noChangeArrowheads="1"/>
          </p:cNvPicPr>
          <p:nvPr/>
        </p:nvPicPr>
        <p:blipFill>
          <a:blip r:embed="rId10" cstate="print"/>
          <a:srcRect/>
          <a:stretch>
            <a:fillRect/>
          </a:stretch>
        </p:blipFill>
        <p:spPr bwMode="auto">
          <a:xfrm>
            <a:off x="6692239" y="2855486"/>
            <a:ext cx="1352550" cy="466725"/>
          </a:xfrm>
          <a:prstGeom prst="rect">
            <a:avLst/>
          </a:prstGeom>
          <a:noFill/>
          <a:ln w="9525">
            <a:noFill/>
            <a:miter lim="800000"/>
            <a:headEnd/>
            <a:tailEnd/>
          </a:ln>
        </p:spPr>
      </p:pic>
      <p:sp>
        <p:nvSpPr>
          <p:cNvPr id="18" name="Title 1"/>
          <p:cNvSpPr txBox="1">
            <a:spLocks/>
          </p:cNvSpPr>
          <p:nvPr/>
        </p:nvSpPr>
        <p:spPr>
          <a:xfrm>
            <a:off x="229702" y="155757"/>
            <a:ext cx="8588861" cy="838200"/>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z="3200" smtClean="0"/>
              <a:t>Desktop Virtualization Drivers in Healthcare</a:t>
            </a:r>
            <a:endParaRPr lang="en-US" sz="3200"/>
          </a:p>
        </p:txBody>
      </p:sp>
    </p:spTree>
    <p:extLst>
      <p:ext uri="{BB962C8B-B14F-4D97-AF65-F5344CB8AC3E}">
        <p14:creationId xmlns:p14="http://schemas.microsoft.com/office/powerpoint/2010/main" val="29453090"/>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208931"/>
            <a:ext cx="8684548" cy="838200"/>
          </a:xfrm>
        </p:spPr>
        <p:txBody>
          <a:bodyPr/>
          <a:lstStyle/>
          <a:p>
            <a:r>
              <a:rPr lang="en-US" sz="3200" dirty="0" smtClean="0"/>
              <a:t>Healthcare Needs for Desktop Virtualization</a:t>
            </a:r>
            <a:endParaRPr lang="en-US" sz="3200" dirty="0"/>
          </a:p>
        </p:txBody>
      </p:sp>
      <p:sp>
        <p:nvSpPr>
          <p:cNvPr id="3" name="Text Placeholder 2"/>
          <p:cNvSpPr>
            <a:spLocks noGrp="1"/>
          </p:cNvSpPr>
          <p:nvPr>
            <p:ph type="body" sz="quarter" idx="10"/>
          </p:nvPr>
        </p:nvSpPr>
        <p:spPr>
          <a:xfrm>
            <a:off x="335401" y="1380195"/>
            <a:ext cx="8578850" cy="4965192"/>
          </a:xfrm>
        </p:spPr>
        <p:txBody>
          <a:bodyPr/>
          <a:lstStyle/>
          <a:p>
            <a:pPr marL="280988" indent="-280988">
              <a:spcBef>
                <a:spcPts val="1200"/>
              </a:spcBef>
              <a:buSzPct val="80000"/>
              <a:defRPr/>
            </a:pPr>
            <a:r>
              <a:rPr lang="en-US" sz="1800" dirty="0">
                <a:solidFill>
                  <a:srgbClr val="3A3A3A"/>
                </a:solidFill>
              </a:rPr>
              <a:t>Providing secure, speedy access to applications and patient data</a:t>
            </a:r>
          </a:p>
          <a:p>
            <a:pPr marL="280988" indent="-280988">
              <a:spcBef>
                <a:spcPts val="1200"/>
              </a:spcBef>
              <a:buSzPct val="80000"/>
              <a:defRPr/>
            </a:pPr>
            <a:r>
              <a:rPr lang="en-US" sz="1800" dirty="0">
                <a:solidFill>
                  <a:srgbClr val="3A3A3A"/>
                </a:solidFill>
              </a:rPr>
              <a:t>Ensuring session mobility between inpatient and ambulatory</a:t>
            </a:r>
            <a:br>
              <a:rPr lang="en-US" sz="1800" dirty="0">
                <a:solidFill>
                  <a:srgbClr val="3A3A3A"/>
                </a:solidFill>
              </a:rPr>
            </a:br>
            <a:r>
              <a:rPr lang="en-US" sz="1800" dirty="0">
                <a:solidFill>
                  <a:srgbClr val="3A3A3A"/>
                </a:solidFill>
              </a:rPr>
              <a:t>care delivery locations, </a:t>
            </a:r>
            <a:r>
              <a:rPr lang="en-US" sz="1800" dirty="0" smtClean="0">
                <a:solidFill>
                  <a:srgbClr val="3A3A3A"/>
                </a:solidFill>
              </a:rPr>
              <a:t>onsite/offsite </a:t>
            </a:r>
            <a:r>
              <a:rPr lang="en-US" sz="1800" dirty="0">
                <a:solidFill>
                  <a:srgbClr val="3A3A3A"/>
                </a:solidFill>
              </a:rPr>
              <a:t>doctors’ </a:t>
            </a:r>
            <a:r>
              <a:rPr lang="en-US" sz="1800" dirty="0" smtClean="0">
                <a:solidFill>
                  <a:srgbClr val="3A3A3A"/>
                </a:solidFill>
              </a:rPr>
              <a:t>offices and </a:t>
            </a:r>
            <a:r>
              <a:rPr lang="en-US" sz="1800" dirty="0">
                <a:solidFill>
                  <a:srgbClr val="3A3A3A"/>
                </a:solidFill>
              </a:rPr>
              <a:t>administration areas</a:t>
            </a:r>
          </a:p>
          <a:p>
            <a:pPr marL="280988" indent="-280988">
              <a:spcBef>
                <a:spcPts val="1200"/>
              </a:spcBef>
              <a:buSzPct val="80000"/>
              <a:defRPr/>
            </a:pPr>
            <a:r>
              <a:rPr lang="en-US" sz="1800" dirty="0">
                <a:solidFill>
                  <a:srgbClr val="3A3A3A"/>
                </a:solidFill>
              </a:rPr>
              <a:t>Changing the </a:t>
            </a:r>
            <a:r>
              <a:rPr lang="en-US" sz="1800" dirty="0" smtClean="0">
                <a:solidFill>
                  <a:srgbClr val="3A3A3A"/>
                </a:solidFill>
              </a:rPr>
              <a:t>data types and </a:t>
            </a:r>
            <a:r>
              <a:rPr lang="en-US" sz="1800" dirty="0">
                <a:solidFill>
                  <a:srgbClr val="3A3A3A"/>
                </a:solidFill>
              </a:rPr>
              <a:t>the security </a:t>
            </a:r>
            <a:r>
              <a:rPr lang="en-US" sz="1800" dirty="0" smtClean="0">
                <a:solidFill>
                  <a:srgbClr val="3A3A3A"/>
                </a:solidFill>
              </a:rPr>
              <a:t>profile </a:t>
            </a:r>
            <a:r>
              <a:rPr lang="en-US" sz="1800" dirty="0">
                <a:solidFill>
                  <a:srgbClr val="3A3A3A"/>
                </a:solidFill>
              </a:rPr>
              <a:t>based not only on the user’s </a:t>
            </a:r>
            <a:r>
              <a:rPr lang="en-US" sz="1800" dirty="0" smtClean="0">
                <a:solidFill>
                  <a:srgbClr val="3A3A3A"/>
                </a:solidFill>
              </a:rPr>
              <a:t>role </a:t>
            </a:r>
            <a:r>
              <a:rPr lang="en-US" sz="1800" dirty="0">
                <a:solidFill>
                  <a:srgbClr val="3A3A3A"/>
                </a:solidFill>
              </a:rPr>
              <a:t>but also </a:t>
            </a:r>
            <a:r>
              <a:rPr lang="en-US" sz="1800" dirty="0" smtClean="0">
                <a:solidFill>
                  <a:srgbClr val="3A3A3A"/>
                </a:solidFill>
              </a:rPr>
              <a:t>location </a:t>
            </a:r>
            <a:r>
              <a:rPr lang="en-US" sz="1800" dirty="0">
                <a:solidFill>
                  <a:srgbClr val="3A3A3A"/>
                </a:solidFill>
              </a:rPr>
              <a:t>in the health system</a:t>
            </a:r>
          </a:p>
          <a:p>
            <a:pPr marL="280988" indent="-280988">
              <a:spcBef>
                <a:spcPts val="1200"/>
              </a:spcBef>
              <a:buSzPct val="80000"/>
              <a:defRPr/>
            </a:pPr>
            <a:r>
              <a:rPr lang="en-US" sz="1800" dirty="0">
                <a:solidFill>
                  <a:srgbClr val="3A3A3A"/>
                </a:solidFill>
              </a:rPr>
              <a:t>Facilitating secure availability of patient data on mobile devices</a:t>
            </a:r>
          </a:p>
          <a:p>
            <a:pPr marL="280988" indent="-280988">
              <a:spcBef>
                <a:spcPts val="1200"/>
              </a:spcBef>
              <a:buSzPct val="80000"/>
              <a:defRPr/>
            </a:pPr>
            <a:r>
              <a:rPr lang="en-US" sz="1800" dirty="0" smtClean="0">
                <a:solidFill>
                  <a:srgbClr val="3A3A3A"/>
                </a:solidFill>
              </a:rPr>
              <a:t>Managing rising </a:t>
            </a:r>
            <a:r>
              <a:rPr lang="en-US" sz="1800" dirty="0">
                <a:solidFill>
                  <a:srgbClr val="3A3A3A"/>
                </a:solidFill>
              </a:rPr>
              <a:t>administration costs</a:t>
            </a:r>
          </a:p>
          <a:p>
            <a:pPr marL="280988" indent="-280988">
              <a:spcBef>
                <a:spcPts val="1200"/>
              </a:spcBef>
              <a:buSzPct val="80000"/>
              <a:defRPr/>
            </a:pPr>
            <a:r>
              <a:rPr lang="en-US" sz="1800" dirty="0">
                <a:solidFill>
                  <a:srgbClr val="3A3A3A"/>
                </a:solidFill>
              </a:rPr>
              <a:t>Providing access to legacy applications from diverse platforms</a:t>
            </a:r>
          </a:p>
          <a:p>
            <a:pPr marL="280988" indent="-280988">
              <a:spcBef>
                <a:spcPts val="1200"/>
              </a:spcBef>
              <a:buSzPct val="80000"/>
              <a:defRPr/>
            </a:pPr>
            <a:r>
              <a:rPr lang="en-US" sz="1800" dirty="0">
                <a:solidFill>
                  <a:srgbClr val="3A3A3A"/>
                </a:solidFill>
              </a:rPr>
              <a:t>Meeting compliance and regulatory requirements</a:t>
            </a:r>
          </a:p>
        </p:txBody>
      </p:sp>
    </p:spTree>
    <p:extLst>
      <p:ext uri="{BB962C8B-B14F-4D97-AF65-F5344CB8AC3E}">
        <p14:creationId xmlns:p14="http://schemas.microsoft.com/office/powerpoint/2010/main" val="1848645198"/>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3"/>
          <p:cNvSpPr txBox="1">
            <a:spLocks noChangeArrowheads="1"/>
          </p:cNvSpPr>
          <p:nvPr/>
        </p:nvSpPr>
        <p:spPr bwMode="auto">
          <a:xfrm>
            <a:off x="378372" y="1383623"/>
            <a:ext cx="4672093" cy="4330416"/>
          </a:xfrm>
          <a:prstGeom prst="rect">
            <a:avLst/>
          </a:prstGeom>
          <a:noFill/>
          <a:ln w="9525">
            <a:noFill/>
            <a:miter lim="800000"/>
            <a:headEnd/>
            <a:tailEnd/>
          </a:ln>
        </p:spPr>
        <p:txBody>
          <a:bodyPr wrap="square">
            <a:spAutoFit/>
          </a:bodyPr>
          <a:lstStyle/>
          <a:p>
            <a:pPr>
              <a:lnSpc>
                <a:spcPct val="95000"/>
              </a:lnSpc>
              <a:spcBef>
                <a:spcPts val="1800"/>
              </a:spcBef>
              <a:spcAft>
                <a:spcPts val="600"/>
              </a:spcAft>
              <a:buClr>
                <a:srgbClr val="00ADEF"/>
              </a:buClr>
              <a:buSzPct val="90000"/>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Workflow</a:t>
            </a:r>
            <a:endParaRPr lang="en-US" sz="1600" dirty="0" smtClean="0">
              <a:solidFill>
                <a:srgbClr val="3A3A3A"/>
              </a:solidFill>
              <a:latin typeface="+mj-lt"/>
            </a:endParaRPr>
          </a:p>
          <a:p>
            <a:pPr marL="290513" lvl="1" indent="-179388">
              <a:lnSpc>
                <a:spcPct val="95000"/>
              </a:lnSpc>
              <a:spcAft>
                <a:spcPts val="600"/>
              </a:spcAft>
              <a:buClr>
                <a:schemeClr val="accent5"/>
              </a:buClr>
              <a:buSzPct val="80000"/>
              <a:buFont typeface="Arial"/>
              <a:buChar char="•"/>
              <a:defRPr/>
            </a:pPr>
            <a:r>
              <a:rPr lang="en-US" sz="1600" dirty="0" smtClean="0">
                <a:solidFill>
                  <a:srgbClr val="3A3A3A"/>
                </a:solidFill>
                <a:latin typeface="+mj-lt"/>
              </a:rPr>
              <a:t>Dedicated workstations to review and analyze patient images</a:t>
            </a:r>
          </a:p>
          <a:p>
            <a:pPr marL="290513" lvl="1" indent="-179388">
              <a:lnSpc>
                <a:spcPct val="95000"/>
              </a:lnSpc>
              <a:spcAft>
                <a:spcPts val="600"/>
              </a:spcAft>
              <a:buClr>
                <a:schemeClr val="accent5"/>
              </a:buClr>
              <a:buSzPct val="80000"/>
              <a:buFont typeface="Arial"/>
              <a:buChar char="•"/>
              <a:defRPr/>
            </a:pPr>
            <a:r>
              <a:rPr lang="en-US" sz="1600" dirty="0" smtClean="0">
                <a:solidFill>
                  <a:srgbClr val="3A3A3A"/>
                </a:solidFill>
                <a:latin typeface="+mj-lt"/>
              </a:rPr>
              <a:t>Local access only resulting in travel time and delay in getting back to patients</a:t>
            </a:r>
            <a:endParaRPr lang="en-US" dirty="0" smtClean="0">
              <a:latin typeface="Arial"/>
              <a:cs typeface="Arial"/>
            </a:endParaRPr>
          </a:p>
          <a:p>
            <a:pPr>
              <a:lnSpc>
                <a:spcPct val="95000"/>
              </a:lnSpc>
              <a:spcBef>
                <a:spcPts val="1800"/>
              </a:spcBef>
              <a:spcAft>
                <a:spcPts val="600"/>
              </a:spcAft>
              <a:buClr>
                <a:srgbClr val="00ADEF"/>
              </a:buClr>
              <a:buSzPct val="90000"/>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New Workflow</a:t>
            </a:r>
          </a:p>
          <a:p>
            <a:pPr marL="290513" lvl="1" indent="-179388">
              <a:lnSpc>
                <a:spcPct val="95000"/>
              </a:lnSpc>
              <a:spcAft>
                <a:spcPts val="600"/>
              </a:spcAft>
              <a:buClr>
                <a:schemeClr val="accent5"/>
              </a:buClr>
              <a:buSzPct val="80000"/>
              <a:buFont typeface="Arial"/>
              <a:buChar char="•"/>
              <a:defRPr/>
            </a:pPr>
            <a:r>
              <a:rPr lang="en-US" sz="1600" dirty="0" smtClean="0">
                <a:solidFill>
                  <a:srgbClr val="3A3A3A"/>
                </a:solidFill>
                <a:latin typeface="+mj-lt"/>
              </a:rPr>
              <a:t>Clinicians are able to review images on the device of their choosing, at any location (at home, in the office, or at an outpatient clinic)</a:t>
            </a:r>
            <a:endPar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13" lvl="1" indent="-179388">
              <a:lnSpc>
                <a:spcPct val="95000"/>
              </a:lnSpc>
              <a:spcAft>
                <a:spcPts val="600"/>
              </a:spcAft>
              <a:buClr>
                <a:srgbClr val="00ADEF"/>
              </a:buClr>
              <a:buSzPct val="80000"/>
              <a:defRPr/>
            </a:pPr>
            <a:endPar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13" lvl="1" indent="-179388">
              <a:lnSpc>
                <a:spcPct val="95000"/>
              </a:lnSpc>
              <a:spcAft>
                <a:spcPts val="600"/>
              </a:spcAft>
              <a:buClr>
                <a:srgbClr val="00ADEF"/>
              </a:buClr>
              <a:buSzPct val="80000"/>
              <a:defRPr/>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Clr>
                <a:schemeClr val="accent5"/>
              </a:buClr>
              <a:buSzPct val="80000"/>
              <a:buFont typeface="Arial"/>
              <a:buChar char="•"/>
              <a:defRPr/>
            </a:pPr>
            <a:r>
              <a:rPr lang="en-US" sz="1600" dirty="0" smtClean="0">
                <a:solidFill>
                  <a:srgbClr val="3A3A3A"/>
                </a:solidFill>
              </a:rPr>
              <a:t>Significant time savings for physicians</a:t>
            </a:r>
          </a:p>
          <a:p>
            <a:pPr marL="290513" lvl="1" indent="-179388">
              <a:lnSpc>
                <a:spcPct val="95000"/>
              </a:lnSpc>
              <a:spcAft>
                <a:spcPts val="600"/>
              </a:spcAft>
              <a:buClr>
                <a:schemeClr val="accent5"/>
              </a:buClr>
              <a:buSzPct val="80000"/>
              <a:buFont typeface="Arial"/>
              <a:buChar char="•"/>
              <a:defRPr/>
            </a:pPr>
            <a:r>
              <a:rPr lang="en-US" sz="1600" dirty="0" smtClean="0">
                <a:solidFill>
                  <a:srgbClr val="3A3A3A"/>
                </a:solidFill>
                <a:latin typeface="+mj-lt"/>
              </a:rPr>
              <a:t>Increased flexibility resulting in quicker turn around and improved patient care</a:t>
            </a:r>
            <a:endParaRPr lang="en-US" sz="1600" dirty="0">
              <a:solidFill>
                <a:srgbClr val="3A3A3A"/>
              </a:solidFill>
              <a:latin typeface="+mj-lt"/>
            </a:endParaRPr>
          </a:p>
        </p:txBody>
      </p: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4101" name="think-cell Slide" r:id="rId6" imgW="0" imgH="0" progId="">
                  <p:embed/>
                </p:oleObj>
              </mc:Choice>
              <mc:Fallback>
                <p:oleObj name="think-cell Slide" r:id="rId6"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9" name="TextBox 8"/>
          <p:cNvSpPr txBox="1"/>
          <p:nvPr/>
        </p:nvSpPr>
        <p:spPr>
          <a:xfrm>
            <a:off x="378372" y="6093296"/>
            <a:ext cx="3359966" cy="246221"/>
          </a:xfrm>
          <a:prstGeom prst="rect">
            <a:avLst/>
          </a:prstGeom>
          <a:noFill/>
        </p:spPr>
        <p:txBody>
          <a:bodyPr wrap="square" rtlCol="0">
            <a:spAutoFit/>
          </a:bodyPr>
          <a:lstStyle/>
          <a:p>
            <a:r>
              <a:rPr lang="en-US" sz="1000" dirty="0" smtClean="0">
                <a:solidFill>
                  <a:schemeClr val="bg1">
                    <a:lumMod val="50000"/>
                  </a:schemeClr>
                </a:solidFill>
              </a:rPr>
              <a:t>Conservative estimate of 5 minutes (for modeling) </a:t>
            </a:r>
            <a:endParaRPr lang="en-US" sz="1000" dirty="0">
              <a:solidFill>
                <a:schemeClr val="bg1">
                  <a:lumMod val="50000"/>
                </a:schemeClr>
              </a:solidFill>
            </a:endParaRPr>
          </a:p>
        </p:txBody>
      </p:sp>
      <p:pic>
        <p:nvPicPr>
          <p:cNvPr id="16" name="Picture 15" descr="HAL26044.jpg"/>
          <p:cNvPicPr>
            <a:picLocks noChangeAspect="1"/>
          </p:cNvPicPr>
          <p:nvPr/>
        </p:nvPicPr>
        <p:blipFill>
          <a:blip r:embed="rId7" cstate="print"/>
          <a:stretch>
            <a:fillRect/>
          </a:stretch>
        </p:blipFill>
        <p:spPr>
          <a:xfrm>
            <a:off x="5201449" y="2255834"/>
            <a:ext cx="3343701" cy="2229134"/>
          </a:xfrm>
          <a:prstGeom prst="rect">
            <a:avLst/>
          </a:prstGeom>
          <a:ln w="38100">
            <a:noFill/>
          </a:ln>
          <a:effectLst>
            <a:outerShdw blurRad="50800" dist="38100" dir="8100000" algn="tr" rotWithShape="0">
              <a:prstClr val="black">
                <a:alpha val="40000"/>
              </a:prstClr>
            </a:outerShdw>
          </a:effectLst>
        </p:spPr>
      </p:pic>
      <p:sp>
        <p:nvSpPr>
          <p:cNvPr id="5" name="Title 4"/>
          <p:cNvSpPr>
            <a:spLocks noGrp="1"/>
          </p:cNvSpPr>
          <p:nvPr>
            <p:ph type="title"/>
          </p:nvPr>
        </p:nvSpPr>
        <p:spPr>
          <a:xfrm>
            <a:off x="229702" y="177698"/>
            <a:ext cx="8588861" cy="838200"/>
          </a:xfrm>
        </p:spPr>
        <p:txBody>
          <a:bodyPr/>
          <a:lstStyle/>
          <a:p>
            <a:pPr lvl="0"/>
            <a:r>
              <a:rPr lang="en-US" sz="3200" dirty="0" smtClean="0"/>
              <a:t>Use Case: Referential Clinical Imaging</a:t>
            </a:r>
            <a:endParaRPr lang="en-US" sz="3200" dirty="0"/>
          </a:p>
        </p:txBody>
      </p:sp>
      <p:grpSp>
        <p:nvGrpSpPr>
          <p:cNvPr id="11" name="Group 10"/>
          <p:cNvGrpSpPr/>
          <p:nvPr/>
        </p:nvGrpSpPr>
        <p:grpSpPr>
          <a:xfrm>
            <a:off x="520262" y="1728321"/>
            <a:ext cx="4366119" cy="3072532"/>
            <a:chOff x="405390" y="2062313"/>
            <a:chExt cx="4480991" cy="2605547"/>
          </a:xfrm>
        </p:grpSpPr>
        <p:cxnSp>
          <p:nvCxnSpPr>
            <p:cNvPr id="21" name="Straight Connector 20"/>
            <p:cNvCxnSpPr/>
            <p:nvPr/>
          </p:nvCxnSpPr>
          <p:spPr>
            <a:xfrm>
              <a:off x="405390" y="2062313"/>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5390" y="4667860"/>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5390" y="3454818"/>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8138813"/>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A56xolVje0iENm8GnkoeW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ndmhM3MzEOyn3Xdxyn78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isco Arial 4x3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92263472D11A4286BA8AD5BC215F21" ma:contentTypeVersion="6" ma:contentTypeDescription="Create a new document." ma:contentTypeScope="" ma:versionID="c0c66cecdb1b68925255d14a746caa80">
  <xsd:schema xmlns:xsd="http://www.w3.org/2001/XMLSchema" xmlns:p="http://schemas.microsoft.com/office/2006/metadata/properties" xmlns:ns1="http://schemas.microsoft.com/sharepoint/v3" targetNamespace="http://schemas.microsoft.com/office/2006/metadata/properties" ma:root="true" ma:fieldsID="9d83ee8c39aea94682d0bf95a687ad5b" ns1:_="">
    <xsd:import namespace="http://schemas.microsoft.com/sharepoint/v3"/>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EmailSender" ma:index="8" nillable="true" ma:displayName="E-Mail Sender" ma:hidden="true" ma:internalName="EmailSender">
      <xsd:simpleType>
        <xsd:restriction base="dms:Note"/>
      </xsd:simpleType>
    </xsd:element>
    <xsd:element name="EmailTo" ma:index="9" nillable="true" ma:displayName="E-Mail To" ma:hidden="true" ma:internalName="EmailTo">
      <xsd:simpleType>
        <xsd:restriction base="dms:Note"/>
      </xsd:simpleType>
    </xsd:element>
    <xsd:element name="EmailCc" ma:index="10" nillable="true" ma:displayName="E-Mail Cc" ma:hidden="true" ma:internalName="EmailCc">
      <xsd:simpleType>
        <xsd:restriction base="dms:Note"/>
      </xsd:simpleType>
    </xsd:element>
    <xsd:element name="EmailFrom" ma:index="11" nillable="true" ma:displayName="E-Mail From" ma:hidden="true" ma:internalName="EmailFrom">
      <xsd:simpleType>
        <xsd:restriction base="dms:Text"/>
      </xsd:simpleType>
    </xsd:element>
    <xsd:element name="EmailSubject" ma:index="12" nillable="true" ma:displayName="E-Mail Subject" ma:hidden="true" ma:internalName="EmailSubjec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Item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EmailTo xmlns="http://schemas.microsoft.com/sharepoint/v3">marco-attachments(mailer list) &amp;lt;marco-attachments@cisco.com&amp;gt;; marco-attachments@team.cisco.com &amp;lt;marco-attachments@team.cisco.com&amp;gt;</EmailTo>
    <EmailSender xmlns="http://schemas.microsoft.com/sharepoint/v3">&lt;a href="mailto:lheidema@cisco.com"&gt;lheidema@cisco.com&lt;/a&gt;</EmailSender>
    <EmailFrom xmlns="http://schemas.microsoft.com/sharepoint/v3">Lynda Heideman (lheidema) &lt;lheidema@cisco.com&gt;</EmailFrom>
    <EmailSubject xmlns="http://schemas.microsoft.com/sharepoint/v3">INC000026334719 Attachments</EmailSubject>
    <EmailCc xmlns="http://schemas.microsoft.com/sharepoint/v3" xsi:nil="true"/>
  </documentManagement>
</p:properties>
</file>

<file path=customXml/itemProps1.xml><?xml version="1.0" encoding="utf-8"?>
<ds:datastoreItem xmlns:ds="http://schemas.openxmlformats.org/officeDocument/2006/customXml" ds:itemID="{5957070B-CEE3-4E8D-89FA-CC651DD7A85F}"/>
</file>

<file path=customXml/itemProps2.xml><?xml version="1.0" encoding="utf-8"?>
<ds:datastoreItem xmlns:ds="http://schemas.openxmlformats.org/officeDocument/2006/customXml" ds:itemID="{539D05B7-98F0-4CB8-A5FF-1CC497CA6235}"/>
</file>

<file path=customXml/itemProps3.xml><?xml version="1.0" encoding="utf-8"?>
<ds:datastoreItem xmlns:ds="http://schemas.openxmlformats.org/officeDocument/2006/customXml" ds:itemID="{6286031E-26B9-4D8A-B1F3-D7D62CC02975}"/>
</file>

<file path=docProps/app.xml><?xml version="1.0" encoding="utf-8"?>
<Properties xmlns="http://schemas.openxmlformats.org/officeDocument/2006/extended-properties" xmlns:vt="http://schemas.openxmlformats.org/officeDocument/2006/docPropsVTypes">
  <Template>Cisco Arial 4x3 template</Template>
  <TotalTime>1471</TotalTime>
  <Words>2960</Words>
  <Application>Microsoft Office PowerPoint</Application>
  <PresentationFormat>On-screen Show (4:3)</PresentationFormat>
  <Paragraphs>557</Paragraphs>
  <Slides>33</Slides>
  <Notes>28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Ciscolight</vt:lpstr>
      <vt:lpstr>ＭＳ Ｐゴシック</vt:lpstr>
      <vt:lpstr>Cisco Arial 4x3 template</vt:lpstr>
      <vt:lpstr>think-cell Slide</vt:lpstr>
      <vt:lpstr>Cisco Virtualization Experience Infrastructure (VXI) Smart Solution for Healthcare</vt:lpstr>
      <vt:lpstr>PowerPoint Presentation</vt:lpstr>
      <vt:lpstr>Cisco Vision for Unified Workspace  Delivered by Cisco Smart Solutions</vt:lpstr>
      <vt:lpstr>Cisco Smart Solutions</vt:lpstr>
      <vt:lpstr>The Virtualization Market is Growing </vt:lpstr>
      <vt:lpstr>Desktop Virtualization Drivers in Healthcare</vt:lpstr>
      <vt:lpstr>PowerPoint Presentation</vt:lpstr>
      <vt:lpstr>Healthcare Needs for Desktop Virtualization</vt:lpstr>
      <vt:lpstr>Use Case: Referential Clinical Imaging</vt:lpstr>
      <vt:lpstr>Use Case: “Follow-Me Clinical Desktops”</vt:lpstr>
      <vt:lpstr>Use Case: “Ubiquitous” Dictation</vt:lpstr>
      <vt:lpstr>Cisco VXI Smart Solution Delivering a Unified Workspace Experience  </vt:lpstr>
      <vt:lpstr>VXI Smart Solution More than Desktop Virtualization</vt:lpstr>
      <vt:lpstr>Cisco VXI Smart Solution Architecture </vt:lpstr>
      <vt:lpstr>Cisco VXI Smart Solution in Action</vt:lpstr>
      <vt:lpstr>Cisco Virtualization Experience Client (VXC) Portfolio</vt:lpstr>
      <vt:lpstr>Cisco Identity Service Engine (ISE) for VXI</vt:lpstr>
      <vt:lpstr>Cisco VXI Data Center The optimized infrastructure for Desktop Virtualization</vt:lpstr>
      <vt:lpstr>Data Center Optimization</vt:lpstr>
      <vt:lpstr>Optimized Infrastructure Ideal Architecture for Desktop Virtualization</vt:lpstr>
      <vt:lpstr>Benefits of Cisco UCS for Desktop Virtualization</vt:lpstr>
      <vt:lpstr>Scalability Results</vt:lpstr>
      <vt:lpstr>Cisco VXI: Data Center Savings and Success</vt:lpstr>
      <vt:lpstr>Cisco VXI Data Center</vt:lpstr>
      <vt:lpstr>Cisco VXI Data Center</vt:lpstr>
      <vt:lpstr>Cisco Validated Design for VXI</vt:lpstr>
      <vt:lpstr>Benefits</vt:lpstr>
      <vt:lpstr>Seattle Children’s Hospital One of the Leading Children’s Hospital in United States</vt:lpstr>
      <vt:lpstr>South West Alliance of Rural Health Leading Health Care Organization in Australia</vt:lpstr>
      <vt:lpstr>Quintiles Leading Change in the Pharmaceutical Services Industry</vt:lpstr>
      <vt:lpstr>Summary</vt:lpstr>
      <vt:lpstr>Cisco VXI Smart Solution</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Virtual Expert Solutions Delivering Personalized Sales and Service</dc:title>
  <dc:creator>Sara Swenson</dc:creator>
  <cp:lastModifiedBy>Lynda Heideman (lheidema)</cp:lastModifiedBy>
  <cp:revision>115</cp:revision>
  <dcterms:created xsi:type="dcterms:W3CDTF">2012-09-25T17:27:04Z</dcterms:created>
  <dcterms:modified xsi:type="dcterms:W3CDTF">2012-12-17T09:05:17Z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0x010100D192263472D11A4286BA8AD5BC215F21</vt:lpwstr>
  </property>
</Properties>
</file>