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41"/>
  </p:notesMasterIdLst>
  <p:sldIdLst>
    <p:sldId id="256" r:id="rId2"/>
    <p:sldId id="346" r:id="rId3"/>
    <p:sldId id="331" r:id="rId4"/>
    <p:sldId id="332" r:id="rId5"/>
    <p:sldId id="333" r:id="rId6"/>
    <p:sldId id="361" r:id="rId7"/>
    <p:sldId id="305" r:id="rId8"/>
    <p:sldId id="308" r:id="rId9"/>
    <p:sldId id="378" r:id="rId10"/>
    <p:sldId id="355" r:id="rId11"/>
    <p:sldId id="310" r:id="rId12"/>
    <p:sldId id="357" r:id="rId13"/>
    <p:sldId id="356" r:id="rId14"/>
    <p:sldId id="379" r:id="rId15"/>
    <p:sldId id="362" r:id="rId16"/>
    <p:sldId id="370" r:id="rId17"/>
    <p:sldId id="330" r:id="rId18"/>
    <p:sldId id="369" r:id="rId19"/>
    <p:sldId id="327" r:id="rId20"/>
    <p:sldId id="380" r:id="rId21"/>
    <p:sldId id="334" r:id="rId22"/>
    <p:sldId id="335" r:id="rId23"/>
    <p:sldId id="336" r:id="rId24"/>
    <p:sldId id="363" r:id="rId25"/>
    <p:sldId id="364" r:id="rId26"/>
    <p:sldId id="367" r:id="rId27"/>
    <p:sldId id="338" r:id="rId28"/>
    <p:sldId id="381" r:id="rId29"/>
    <p:sldId id="352" r:id="rId30"/>
    <p:sldId id="340" r:id="rId31"/>
    <p:sldId id="382" r:id="rId32"/>
    <p:sldId id="365" r:id="rId33"/>
    <p:sldId id="366" r:id="rId34"/>
    <p:sldId id="383" r:id="rId35"/>
    <p:sldId id="300" r:id="rId36"/>
    <p:sldId id="301" r:id="rId37"/>
    <p:sldId id="353" r:id="rId38"/>
    <p:sldId id="354" r:id="rId39"/>
    <p:sldId id="302" r:id="rId40"/>
  </p:sldIdLst>
  <p:sldSz cx="9144000" cy="6858000" type="screen4x3"/>
  <p:notesSz cx="7099300" cy="10234613"/>
  <p:custShowLst>
    <p:custShow name="自定义放映 1" id="0">
      <p:sldLst>
        <p:sld r:id="rId2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pan" initials="TM" lastIdx="7" clrIdx="0"/>
  <p:cmAuthor id="1" name="Jessica Savage" initials="J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1E1F81"/>
    <a:srgbClr val="12188E"/>
    <a:srgbClr val="F68B1F"/>
    <a:srgbClr val="3A3A3A"/>
    <a:srgbClr val="282828"/>
    <a:srgbClr val="6DB344"/>
    <a:srgbClr val="08252E"/>
    <a:srgbClr val="96CA4B"/>
    <a:srgbClr val="4775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0" autoAdjust="0"/>
    <p:restoredTop sz="83834" autoAdjust="0"/>
  </p:normalViewPr>
  <p:slideViewPr>
    <p:cSldViewPr snapToGrid="0">
      <p:cViewPr>
        <p:scale>
          <a:sx n="100" d="100"/>
          <a:sy n="100" d="100"/>
        </p:scale>
        <p:origin x="-474" y="426"/>
      </p:cViewPr>
      <p:guideLst>
        <p:guide orient="horz" pos="734"/>
        <p:guide/>
      </p:guideLst>
    </p:cSldViewPr>
  </p:slideViewPr>
  <p:outlineViewPr>
    <p:cViewPr>
      <p:scale>
        <a:sx n="33" d="100"/>
        <a:sy n="33" d="100"/>
      </p:scale>
      <p:origin x="264" y="75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136" y="-108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title>
      <c:tx>
        <c:rich>
          <a:bodyPr/>
          <a:lstStyle/>
          <a:p>
            <a:pPr>
              <a:defRPr lang="en-US" sz="1800" b="0">
                <a:solidFill>
                  <a:schemeClr val="bg1">
                    <a:lumMod val="50000"/>
                  </a:schemeClr>
                </a:solidFill>
              </a:defRPr>
            </a:pPr>
            <a:r>
              <a:rPr lang="th-TH" sz="1600" b="0" noProof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การคาดการณ์จำนวนผู้ใช้ Gartner Hosted Virtual Desktop </a:t>
            </a:r>
            <a:br>
              <a:rPr lang="th-TH" sz="1600" b="0" noProof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noProof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(Hosted Virtual Desktops: HVDs) </a:t>
            </a:r>
          </a:p>
        </c:rich>
      </c:tx>
      <c:layout>
        <c:manualLayout>
          <c:xMode val="edge"/>
          <c:yMode val="edge"/>
          <c:x val="0.1325951310628922"/>
          <c:y val="3.8127627138681341E-2"/>
        </c:manualLayout>
      </c:layout>
      <c:spPr>
        <a:scene3d>
          <a:camera prst="orthographicFront"/>
          <a:lightRig rig="threePt" dir="t"/>
        </a:scene3d>
        <a:sp3d>
          <a:bevelT/>
        </a:sp3d>
      </c:spPr>
    </c:title>
    <c:plotArea>
      <c:layout>
        <c:manualLayout>
          <c:layoutTarget val="inner"/>
          <c:xMode val="edge"/>
          <c:yMode val="edge"/>
          <c:x val="6.8869422643033376E-2"/>
          <c:y val="0.1614152033149315"/>
          <c:w val="0.8805557528127379"/>
          <c:h val="0.729848772268218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Gartner HVD Forecast</c:v>
                </c:pt>
              </c:strCache>
            </c:strRef>
          </c:tx>
          <c:spPr>
            <a:gradFill>
              <a:gsLst>
                <a:gs pos="0">
                  <a:srgbClr val="0096D6">
                    <a:lumMod val="75000"/>
                    <a:shade val="30000"/>
                    <a:satMod val="115000"/>
                  </a:srgbClr>
                </a:gs>
                <a:gs pos="50000">
                  <a:srgbClr val="0096D6">
                    <a:lumMod val="75000"/>
                    <a:shade val="67500"/>
                    <a:satMod val="115000"/>
                  </a:srgbClr>
                </a:gs>
                <a:gs pos="100000">
                  <a:srgbClr val="0096D6">
                    <a:lumMod val="75000"/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5693000</c:v>
                </c:pt>
                <c:pt idx="1">
                  <c:v>13600000.000000002</c:v>
                </c:pt>
                <c:pt idx="2">
                  <c:v>26065000</c:v>
                </c:pt>
                <c:pt idx="3">
                  <c:v>46506000</c:v>
                </c:pt>
              </c:numCache>
            </c:numRef>
          </c:val>
        </c:ser>
        <c:axId val="80811520"/>
        <c:axId val="80813056"/>
      </c:barChart>
      <c:catAx>
        <c:axId val="8081152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FFFFFF">
                <a:lumMod val="50000"/>
              </a:srgbClr>
            </a:solidFill>
          </a:ln>
        </c:spPr>
        <c:txPr>
          <a:bodyPr/>
          <a:lstStyle/>
          <a:p>
            <a:pPr>
              <a:defRPr lang="en-US"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80813056"/>
        <c:crosses val="autoZero"/>
        <c:auto val="1"/>
        <c:lblAlgn val="ctr"/>
        <c:lblOffset val="100"/>
      </c:catAx>
      <c:valAx>
        <c:axId val="80813056"/>
        <c:scaling>
          <c:orientation val="minMax"/>
        </c:scaling>
        <c:axPos val="l"/>
        <c:numFmt formatCode="#,##0" sourceLinked="1"/>
        <c:maj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n-US"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80811520"/>
        <c:crosses val="autoZero"/>
        <c:crossBetween val="between"/>
        <c:majorUnit val="10000000"/>
        <c:dispUnits>
          <c:builtInUnit val="millions"/>
        </c:dispUnits>
      </c:valAx>
      <c:spPr>
        <a:gradFill>
          <a:gsLst>
            <a:gs pos="0">
              <a:srgbClr val="FFFFFF">
                <a:lumMod val="85000"/>
              </a:srgbClr>
            </a:gs>
            <a:gs pos="100000">
              <a:schemeClr val="bg1"/>
            </a:gs>
          </a:gsLst>
          <a:lin ang="5400000" scaled="0"/>
        </a:gradFill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/>
          <a:lstStyle>
            <a:lvl1pPr algn="r">
              <a:defRPr sz="1300"/>
            </a:lvl1pPr>
          </a:lstStyle>
          <a:p>
            <a:fld id="{C428D34E-F9FD-49E9-AE91-A29F458EF338}" type="datetimeFigureOut">
              <a:rPr lang="en-US" smtClean="0"/>
              <a:pPr/>
              <a:t>6/4/2012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03" tIns="49051" rIns="98103" bIns="490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2141"/>
            <a:ext cx="5679440" cy="4605227"/>
          </a:xfrm>
          <a:prstGeom prst="rect">
            <a:avLst/>
          </a:prstGeom>
        </p:spPr>
        <p:txBody>
          <a:bodyPr vert="horz" lIns="98103" tIns="49051" rIns="98103" bIns="490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86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0786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>
            <a:lvl1pPr algn="r">
              <a:defRPr sz="1300"/>
            </a:lvl1pPr>
          </a:lstStyle>
          <a:p>
            <a:fld id="{96FA8831-C8BE-4802-9C2B-197E625A8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04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 txBox="1">
            <a:spLocks noGrp="1" noChangeArrowheads="1"/>
          </p:cNvSpPr>
          <p:nvPr/>
        </p:nvSpPr>
        <p:spPr bwMode="auto">
          <a:xfrm>
            <a:off x="6004507" y="9556502"/>
            <a:ext cx="824715" cy="3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6" tIns="0" rIns="20136" bIns="0" anchor="b"/>
          <a:lstStyle/>
          <a:p>
            <a:pPr algn="r" defTabSz="0"/>
            <a:fld id="{AFADD62D-4B1A-431D-9358-5D868E3510AE}" type="slidenum">
              <a:rPr lang="en-US" sz="800">
                <a:latin typeface="Calibri"/>
              </a:rPr>
              <a:pPr algn="r" defTabSz="0"/>
              <a:t>1</a:t>
            </a:fld>
            <a:endParaRPr lang="en-US" sz="800" dirty="0">
              <a:latin typeface="Calibri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341" y="4820199"/>
            <a:ext cx="6199026" cy="4680378"/>
          </a:xfrm>
          <a:noFill/>
          <a:ln/>
        </p:spPr>
        <p:txBody>
          <a:bodyPr>
            <a:normAutofit/>
          </a:bodyPr>
          <a:lstStyle/>
          <a:p>
            <a:pPr indent="-51206400"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อธิบายความหมายของ VXI ที่นี่</a:t>
            </a:r>
            <a:endParaRPr lang="th-TH" sz="13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0784"/>
            <a:ext cx="3076363" cy="5120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81027">
              <a:spcBef>
                <a:spcPts val="1"/>
              </a:spcBef>
              <a:spcAft>
                <a:spcPts val="1"/>
              </a:spcAft>
            </a:pPr>
            <a:fld id="{7A679D06-76B8-4027-9D16-0F59867F909A}" type="slidenum">
              <a:rPr lang="en-US">
                <a:latin typeface="Calibri"/>
              </a:rPr>
              <a:pPr defTabSz="981027">
                <a:spcBef>
                  <a:spcPts val="1"/>
                </a:spcBef>
                <a:spcAft>
                  <a:spcPts val="1"/>
                </a:spcAft>
              </a:pPr>
              <a:t>10</a:t>
            </a:fld>
            <a:endParaRPr lang="en-US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2463" y="266700"/>
            <a:ext cx="5856287" cy="4392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199" y="4821943"/>
            <a:ext cx="6200384" cy="5180185"/>
          </a:xfrm>
          <a:noFill/>
        </p:spPr>
        <p:txBody>
          <a:bodyPr wrap="square" lIns="97100" tIns="48549" rIns="97100" bIns="48549" numCol="1" anchor="t" anchorCtr="0" compatLnSpc="1">
            <a:prstTxWarp prst="textNoShape">
              <a:avLst/>
            </a:prstTxWarp>
            <a:noAutofit/>
          </a:bodyPr>
          <a:lstStyle/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Cisco VXI สนับสนุนผู้นำด้านการศึกษา และ  ผู้นำด้านไอทีให้สามารถให้บริการเวิร์กสเปซที่ยืดหยุ่น ปลอดภัย พร้อมด้วยประสบการณ์การใช้งานคุณภาพสูงแก่นักเรียน อาจารย์และผู้ดูแลระบบได้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Cisco VXI ช่วยตอบโจทย์กรณีการใช้งานที่สำคัญในแวดวงการศึกษาได้: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ให้เวิร์กสเปซเสมือนส่วนตัวสำหรับการเรียนรู้ทางไกล แทนห้องปฏิบัติการคอมพิวเตอร์ซึ่งอยู่กับที่ 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ให้เวิร์กสเปซเสมือนสำหรับนักเรียน อาจารย์และเจ้าหน้าที่ทุกคน โดยให้ประสบการณ์แบบเดียวกันทั้งในและนอกสถาบันการศึกษา 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เสนอเครื่องคอมพิวเตอร์เดสก์ท็อปแบบที่ไม่เป็นพาหะ (Non Persistent) หรือเครื่องคอมพิวเตอร์เดสก์ท็อปที่ “สะอาด” ปราศจากไวรัส มัลแวร์ หรือแอพพลิเคชันที่ไม่ได้รับอนุญาต ซึ่งเพิ่มความปลอดภัยและการปฏิบัติตามข้อกำหนดด้านข้อมูล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อนุญาตให้นักเรียนสามารถเข้าถึงเวิร์กสเปซส่วนตัวได้จากอุปกรณ์ของตัวเอง เช่น แท็บเลตและโทรศัพท์สมาร์ทโฟน 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สร้างโอกาสในการขยายทรัพยากรไอทีที่มีอยู่:</a:t>
            </a:r>
          </a:p>
          <a:p>
            <a:pPr marL="490513" lvl="1"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ทำให้ทำการเพิ่ม การย้าย และการเปลี่ยนแปลงสำหรับกลุ่มผู้ใช้งานเดสก์ท็อปจำนวนมากได้ง่ายขึ้น โดยกินเวลาและทรัพยากรไอทีน้อยที่สุด</a:t>
            </a:r>
          </a:p>
          <a:p>
            <a:pPr marL="490513" lvl="1"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ทำให้การโยกย้ายไปยังระบบปฏิบัติการใหม่ง่ายขึ้น</a:t>
            </a:r>
          </a:p>
          <a:p>
            <a:pPr marL="490513" lvl="1"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ลดสายโทรเข้าฝ่ายสนับสนุนและ helpdesk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โมเดลด้านไอทีซึ่งยั่งยืนกว่าเดิมโดยการขยายรอบเวลาที่จำเป็นสำหรับการปรับปรุงฮาร์ดแวร์เดสก์ท็อปออกไป และลดค่าไฟฟ้า</a:t>
            </a:r>
          </a:p>
          <a:p>
            <a:pPr defTabSz="981027">
              <a:buFont typeface="Arial"/>
              <a:buChar char="•"/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ในสไลด์ต่อ ๆ ไป เราจะมาดูรายละเอียดของโอกาสเหล่านี้</a:t>
            </a:r>
          </a:p>
          <a:p>
            <a:pPr defTabSz="981027">
              <a:buFont typeface="Arial"/>
              <a:buChar char="•"/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>
              <a:spcBef>
                <a:spcPts val="933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2141"/>
            <a:ext cx="5679440" cy="5372472"/>
          </a:xfrm>
        </p:spPr>
        <p:txBody>
          <a:bodyPr>
            <a:noAutofit/>
          </a:bodyPr>
          <a:lstStyle/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ระบบงานแบบเก่า</a:t>
            </a: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ห้องปฏิบัติการคอมพิวเตอร์แบบดั้งเดิมเป็นสภาพแวดล้อมแบบตายตัว ซึ่งระบบปฏิบัติการและแอพพลิเคชันจะผูกติดกับเวิร์กสเตชัน </a:t>
            </a: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การกำหนดค่าการใช้งานของห้องปฏิบัติการคอมพิวเตอร์มักเป็นไปตามข้อกำหนดของคอร์สเรียนและแอพพลิเคชันเฉพาะ ผลที่ตามมา คือ ต้องตั้งค่าห้องปฏิบัติการคอมพิวเตอร์ใหม่ เมื่อมีการเปลี่ยนคอร์สเรียน</a:t>
            </a: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การเข้าถึงห้องปฏิบัติการคอมพิวเตอร์จำกัดอยู่เพียง “เวลาทำการ” เท่านั้น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ระบบงานแบบใหม่</a:t>
            </a: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VXI สามารถทำให้คอร์สเรียนและห้องปฏิบัติการคอมพิวเตอร์เปลี่ยนจากสภาพแวดล้อมที่ตายตัว มาเป็นพื้นที่การเรียนรู้ซึ่งปรับเปลี่ยนได้ทันที และออกแบบให้ตอบสนองความต้องการของอาจารย์แต่ละท่านหรือแต่ละ</a:t>
            </a: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คอร์สเรียนได้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เนื่องจาก VXI แยกระบบปฏิบัติการและแอพพลิเคชันออกจากอุปกรณ์ลูกข่าย นักเรียนและอาจารย์จึงสามารถล็อกอินเข้าสู่เวิร์กสเปซเสมือนจริงที่กำหนดค่าไว้ตามความต้องการเฉพาะของแต่ละคนได้ ผลที่เกิดขึ้น คือ ห้องปฏิบัติการคอมพิวเตอร์ที่มีอยู่สามารถปรับเปลี่ยนเป็นทรัพยากรอเนกประสงค์ ซึ่งให้บริการแก่ผู้ใช้ปลายทางจำนวนมากขึ้นได้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เมื่อความต้องการของนักเรียนและอาจารย์เปลี่ยนไป เวิร์กสเปซเสมือนจริงเหล่านี้ก็ สามารถปรับเปลี่ยนการตั้งค่าใหม่ได้อย่างรวดเร็ว เพียงแค่โหลดเดสก์ท็อปเสมือนจริงตัวอื่น  ระบบนี้ทำให้เจ้าหน้าที่ไอทีในปัจจุบัน สามารถให้การสนับสนุนแก่เวิร์กสเปซของผู้ใช้ปลายทางได้มากขึ้น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noProof="0" dirty="0" smtClean="0">
                <a:latin typeface="Tahoma" pitchFamily="34" charset="0"/>
                <a:cs typeface="Tahoma" pitchFamily="34" charset="0"/>
              </a:rPr>
              <a:t>นอกจากนี้ ผู้ใช้ปลายทางเองก็ไม่จำเป็นต้องไปยังห้องปฏิบัติการคอมพิวเตอร์เพื่อเข้าใช้งานเวิร์กสเปซของตนอีกต่อไป ข้อนี้เป็นประโยชน์อย่างยิ่งสำหรับนักเรียนที่เรียนอยู่นอกสถานศึกษาหรือนักเรียนที่เรียนทางไกล โดยการเรียนผ่านออนไลน์ ซึ่งตอนนี้สามารถเข้าถึงทรัพยากรคอมพิวเตอร์และแอพพลิเคชันได้เช่นเดียวกับนักเรียนที่เรียนอยู่ในสถานศึกษา</a:t>
            </a:r>
            <a:endParaRPr lang="th-TH" noProof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F4D643A1-0A69-4170-AB49-1D0ACAA27C71}" type="slidenum">
              <a:rPr lang="en-US">
                <a:latin typeface="Calibri"/>
              </a:rPr>
              <a:pPr defTabSz="981027"/>
              <a:t>11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ระบบงานแบบเก่า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เมื่อไม่นานมานี้  ทั้งโรงเรียน วิทยาลัย และมหาวิทยาลัย เคย "แนะนำ" หรือ กำหนดว่าอุปกรณ์ใดบ้างที่นักเรียน คณาจารย์ และเจ้าหน้าที่สามารถใช้ เพื่อเชื่อมต่อกับเครือข่ายได้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โดยทั่วไป ผู้ใช้ปลายทาง (End-User) จะมีอุปกรณ์เพียงชิ้นเดียว และมักจะเป็นเครื่องแล็ปท็อป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ระบบงานแบบใหม่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โลกได้เปลี่ยนไปแล้ว!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นักเรียนยุคปัจจุบันนี้คาดหวังว่าต้องเชื่อมต่อได้จากทุกหนแห่งด้วยอุปกรณ์ที่พวกเขาเลือกเอง 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ยิ่งไปกว่านั้น ผู้ใช้ปลายทาง (End-User) แต่ละคน ยังอาจมีอุปกรณ์หลายชิ้น (เช่น เครื่องคอมพิวเตอร์แล็ปท็อป เครื่องคอมพิวเตอร์ตั้งโต๊ะ และ/หรือ โทรศัพท์สมาร์ทโฟน)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ผลลัพธ์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VXI ทำให้นักเรียน คณาจารย์และเจ้าหน้าที่ สามารถล็อกอินเข้าสู่เวิร์กสเปซเสมือนจริงของตนเอง และเข้าถึงทรัพยากรและแอพพลิเคชันที่ต้องการเพื่อใช้งานและทำงานที่ได้รับมอบหมายได้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ประสบการณ์การใช้งานแบบนี้ จะเป็นแบบเดียวกันในทุกอุปกรณ์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F4D643A1-0A69-4170-AB49-1D0ACAA27C71}" type="slidenum">
              <a:rPr lang="en-US">
                <a:latin typeface="Calibri"/>
              </a:rPr>
              <a:pPr defTabSz="981027"/>
              <a:t>12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-51206400" defTabSz="981027">
              <a:lnSpc>
                <a:spcPct val="95000"/>
              </a:lnSpc>
              <a:spcAft>
                <a:spcPts val="643"/>
              </a:spcAft>
            </a:pPr>
            <a:r>
              <a:rPr lang="th-TH" sz="1700" noProof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ระบบงานแบบเก่า</a:t>
            </a:r>
          </a:p>
          <a:p>
            <a:pPr marL="290513" lvl="1" indent="-179388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160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มีค่าใช้จ่ายสูงในการบำรุงรักษาเวิร์กสเตชันของสถาบัน รวมไปถึงซอฟแวร์ที่มีอยู่และการรักษาความปลอดภัย</a:t>
            </a:r>
          </a:p>
          <a:p>
            <a:pPr marL="290513" lvl="1" indent="-179388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160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การกำหนดค่าการใช้งานต้องเดินทางไปยังแต่ละห้องเรียน ห้องแล็บ หรือสำนักงาน</a:t>
            </a:r>
          </a:p>
          <a:p>
            <a:pPr marL="290513" lvl="1" indent="-179388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160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เจ้าหน้าที่สนับสนุนด้านไอทีไม่สามารถขยายขนาดการให้บริการเพื่อตอบสนอง ผู้ใช้งานรายใหม่หรืออุปกรณ์ตัวใหม่ได้</a:t>
            </a:r>
          </a:p>
          <a:p>
            <a:pPr marL="290513" lvl="1" indent="-179388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160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ค่าไฟแพง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F4D643A1-0A69-4170-AB49-1D0ACAA27C71}" type="slidenum">
              <a:rPr lang="en-US">
                <a:latin typeface="Calibri"/>
              </a:rPr>
              <a:pPr defTabSz="981027"/>
              <a:t>13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14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VXI เป็นมากกว่าระบบเดสก์ท็อปเสมือนจริง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Cisco VXI เป็นมากกว่า “VDI” เพราะ Cisco VXI รวมเอาคุณสมบัติของระบบเดสก์ท็อปเสมือนจริงที่รู้จักกันทั่วไปเข้าไปไว้กับ: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ระบบ end to end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การรองรับสื่อคุณภาพสูง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ความปลอดภัยที่แข็งแกร่งกว่าเดิม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การโยกย้ายแอพพลิเคชันและการสนับสนุนการทำงานที่รวดเร็วขึ้น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POE/ประหยัดพลังงาน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มีเพียง Cisco เท่านั้นที่อยู่ในฐานะที่สามารถนำเสนอโซลูชันครบวงจรเช่นนี้แก่คุณได้</a:t>
            </a:r>
            <a:endParaRPr lang="th-TH" sz="1300" noProof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5876B895-5FFE-434B-978E-B9447D6E27B9}" type="slidenum">
              <a:rPr lang="en-US">
                <a:latin typeface="Calibri"/>
              </a:rPr>
              <a:pPr defTabSz="981027"/>
              <a:t>15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8831-C8BE-4802-9C2B-197E625A89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2141"/>
            <a:ext cx="5679440" cy="4957108"/>
          </a:xfrm>
        </p:spPr>
        <p:txBody>
          <a:bodyPr>
            <a:noAutofit/>
          </a:bodyPr>
          <a:lstStyle/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ก่อน:</a:t>
            </a:r>
          </a:p>
          <a:p>
            <a:pPr marL="122629" indent="-122629" defTabSz="981027">
              <a:lnSpc>
                <a:spcPct val="90000"/>
              </a:lnSpc>
              <a:spcBef>
                <a:spcPts val="1288"/>
              </a:spcBef>
            </a:pPr>
            <a:r>
              <a:rPr lang="th-TH" sz="1800" noProof="0" dirty="0" smtClean="0">
                <a:solidFill>
                  <a:srgbClr val="F79646"/>
                </a:solidFill>
                <a:latin typeface="Tahoma" pitchFamily="34" charset="0"/>
                <a:cs typeface="Tahoma" pitchFamily="34" charset="0"/>
              </a:rPr>
              <a:t>ประสบการณ์ที่ไม่สามารถใช้ได้</a:t>
            </a:r>
          </a:p>
          <a:p>
            <a:pPr marL="292100" lvl="1" indent="-114300">
              <a:lnSpc>
                <a:spcPct val="90000"/>
              </a:lnSpc>
              <a:spcBef>
                <a:spcPts val="1200"/>
              </a:spcBef>
            </a:pPr>
            <a:r>
              <a:rPr lang="th-TH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Hairpin effect</a:t>
            </a:r>
          </a:p>
          <a:p>
            <a:pPr marL="122629" indent="-122629" defTabSz="981027">
              <a:lnSpc>
                <a:spcPct val="90000"/>
              </a:lnSpc>
              <a:spcBef>
                <a:spcPts val="1288"/>
              </a:spcBef>
            </a:pPr>
            <a:r>
              <a:rPr lang="th-TH" sz="1800" noProof="0" dirty="0" smtClean="0">
                <a:solidFill>
                  <a:srgbClr val="F79646"/>
                </a:solidFill>
                <a:latin typeface="Tahoma" pitchFamily="34" charset="0"/>
                <a:cs typeface="Tahoma" pitchFamily="34" charset="0"/>
              </a:rPr>
              <a:t>ค่าใช้จ่ายและการใช้ทรัพยากรเพิ่มขึ้น</a:t>
            </a:r>
          </a:p>
          <a:p>
            <a:pPr marL="292100" lvl="1" indent="-114300">
              <a:lnSpc>
                <a:spcPct val="90000"/>
              </a:lnSpc>
              <a:spcBef>
                <a:spcPts val="1200"/>
              </a:spcBef>
            </a:pPr>
            <a:r>
              <a:rPr lang="th-TH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แบนด์วิดธ์เต็ม</a:t>
            </a:r>
          </a:p>
          <a:p>
            <a:pPr marL="292100" lvl="1" indent="-114300">
              <a:lnSpc>
                <a:spcPct val="90000"/>
              </a:lnSpc>
              <a:spcBef>
                <a:spcPts val="1200"/>
              </a:spcBef>
            </a:pPr>
            <a:r>
              <a:rPr lang="th-TH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ภาระหนักในการประมวลผลด้วยเครื่องคอมพิวเตอร์เสมือนที่ดาต้าเซ็นเตอร์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หลัง:</a:t>
            </a:r>
          </a:p>
          <a:p>
            <a:pPr marL="122629" indent="-122629" defTabSz="981027">
              <a:lnSpc>
                <a:spcPct val="90000"/>
              </a:lnSpc>
              <a:spcBef>
                <a:spcPts val="1288"/>
              </a:spcBef>
            </a:pPr>
            <a:r>
              <a:rPr lang="th-TH" sz="1800" noProof="0" dirty="0" smtClean="0">
                <a:solidFill>
                  <a:srgbClr val="F79646"/>
                </a:solidFill>
                <a:latin typeface="Tahoma" pitchFamily="34" charset="0"/>
                <a:cs typeface="Tahoma" pitchFamily="34" charset="0"/>
              </a:rPr>
              <a:t>ประสบการณ์ผู้ใช้งานเปี่ยมคุณภาพ</a:t>
            </a:r>
          </a:p>
          <a:p>
            <a:pPr marL="292100" lvl="1" indent="-114300">
              <a:lnSpc>
                <a:spcPct val="90000"/>
              </a:lnSpc>
              <a:spcBef>
                <a:spcPts val="1200"/>
              </a:spcBef>
            </a:pPr>
            <a:r>
              <a:rPr lang="th-TH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การรับส่งข้อมูลเสียงและวิดีโอแบบ point-to-point</a:t>
            </a:r>
          </a:p>
          <a:p>
            <a:pPr marL="122629" indent="-122629" defTabSz="981027">
              <a:lnSpc>
                <a:spcPct val="90000"/>
              </a:lnSpc>
              <a:spcBef>
                <a:spcPts val="1288"/>
              </a:spcBef>
            </a:pPr>
            <a:r>
              <a:rPr lang="th-TH" sz="1800" noProof="0" dirty="0" smtClean="0">
                <a:solidFill>
                  <a:srgbClr val="F79646"/>
                </a:solidFill>
                <a:latin typeface="Tahoma" pitchFamily="34" charset="0"/>
                <a:cs typeface="Tahoma" pitchFamily="34" charset="0"/>
              </a:rPr>
              <a:t>การใช้ประโยชน์จากทรัพยากรให้คุ้มค่าสูงสุด</a:t>
            </a:r>
          </a:p>
          <a:p>
            <a:pPr marL="292100" lvl="1" indent="-114300">
              <a:lnSpc>
                <a:spcPct val="90000"/>
              </a:lnSpc>
              <a:spcBef>
                <a:spcPts val="1200"/>
              </a:spcBef>
            </a:pPr>
            <a:r>
              <a:rPr lang="th-TH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ลดการใช้แบนด์วิดธ์จากหน่วยเมกะไบต์เหลือเพียงหน่วยกิโลไบต์</a:t>
            </a:r>
          </a:p>
          <a:p>
            <a:pPr marL="292100" lvl="1" indent="-114300">
              <a:lnSpc>
                <a:spcPct val="90000"/>
              </a:lnSpc>
              <a:spcBef>
                <a:spcPts val="1200"/>
              </a:spcBef>
            </a:pPr>
            <a:r>
              <a:rPr lang="th-TH" sz="14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ลดการประมวลผลที่ดาต้าเซ็นเตอร์</a:t>
            </a:r>
          </a:p>
          <a:p>
            <a:pPr marL="122629" indent="-122629" defTabSz="981027">
              <a:lnSpc>
                <a:spcPct val="90000"/>
              </a:lnSpc>
              <a:spcBef>
                <a:spcPts val="1288"/>
              </a:spcBef>
              <a:buClr>
                <a:srgbClr val="F79646"/>
              </a:buClr>
              <a:buFont typeface="Arial"/>
              <a:buChar char="•"/>
            </a:pPr>
            <a:r>
              <a:rPr lang="th-TH" sz="1800" noProof="0" dirty="0" smtClean="0">
                <a:solidFill>
                  <a:srgbClr val="F79646"/>
                </a:solidFill>
                <a:latin typeface="Tahoma" pitchFamily="34" charset="0"/>
                <a:cs typeface="Tahoma" pitchFamily="34" charset="0"/>
              </a:rPr>
              <a:t>เสียงและวิดีโอคุณภาพระดับการใช้งานในองค์กร</a:t>
            </a:r>
          </a:p>
          <a:p>
            <a:pPr defTabSz="981027"/>
            <a:endParaRPr lang="th-TH" sz="1400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5876B895-5FFE-434B-978E-B9447D6E27B9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17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2937" y="9722532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0687" y="9836600"/>
            <a:ext cx="402622" cy="307062"/>
          </a:xfrm>
        </p:spPr>
        <p:txBody>
          <a:bodyPr/>
          <a:lstStyle/>
          <a:p>
            <a:pPr defTabSz="981027"/>
            <a:fld id="{E47FD1A1-53E5-4C1F-AEDC-C489D8ECA207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18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1294" y="9720786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0685" y="9836607"/>
            <a:ext cx="402621" cy="307053"/>
          </a:xfrm>
        </p:spPr>
        <p:txBody>
          <a:bodyPr/>
          <a:lstStyle/>
          <a:p>
            <a:pPr defTabSz="981027"/>
            <a:fld id="{168FE730-B185-4C56-BE69-9870AA471BAF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19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1294" y="9720786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20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เรากำลังจัดส่ง VXC 2100, 2200 และ Cius และในไตรมาส 4 ของปี 2554 เราได้เพิ่ม VXC 6215 thin client และ  VXC 4000 software appliance เข้ามาในพอร์ตฟอลิโอ VXC ของเรา</a:t>
            </a:r>
            <a:endParaRPr lang="th-TH" sz="1300" noProof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294" y="9720786"/>
            <a:ext cx="3076363" cy="512081"/>
          </a:xfrm>
        </p:spPr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21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เครื่องลูกข่ายประสบการณ์ระบบเสมือนจริง 2110 ของ Cisco: “กลมกลืน” เป็นส่วนหนึ่งของโทรศัพท์ IP 9900 และ 8900 พร้อมด้วยวิดีโอในตัว เราเอาขาตั้งออก และเพิ่มชุดฐานด้านหลัง คุณสามารถเชื่อมต่อได้จาก accessory port หรือ POE…ให้คุณใช้งาน อย่างภูมิฐาน ประกอบด้วยโทรศัพท์และ zero client&lt;1/&gt;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รองรับ Citrix XenDesktop และมุมมองแบบ VMware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รองรับ Power over Ethernet (POE)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ใช้พอร์ต Ethernet เพียงพอร์ตเดียวสำหรับโทรศัพท์และ thin client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Font typeface="Wingdings"/>
              <a:buChar char="§"/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มุมมองแบบ VMware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0684" y="9803600"/>
            <a:ext cx="402622" cy="307143"/>
          </a:xfrm>
        </p:spPr>
        <p:txBody>
          <a:bodyPr/>
          <a:lstStyle/>
          <a:p>
            <a:pPr defTabSz="981027"/>
            <a:fld id="{567B6F56-350B-4E5B-A84B-F03C933C9AF6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22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1294" y="9720786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เครื่องลูกข่ายประสบการณ์ระบบเสมือนจริง 2110 ของ Cisco: “กลมกลืน” เป็นส่วนหนึ่งของโทรศัพท์  IP  9900 และ 8900 พร้อมด้วยวิดีโอในตัว เราเอาขาตั้งออก และเพิ่มชุดฐานด้านหลัง คุณสามารถเชื่อมต่อได้จาก accessory port หรือ POE…ให้คุณใช้งาน อย่างภูมิฐาน ประกอบด้วยโทรศัพท์และ zero client&lt;1/&gt;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รองรับ Citrix XenDesktop และมุมมองแบบ VMware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รองรับ Power over Ethernet (POE)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Clr>
                <a:schemeClr val="tx1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ใช้พอร์ต Ethernet เพียงพอร์ตเดียวสำหรับโทรศัพท์และ thin client</a:t>
            </a:r>
          </a:p>
          <a:p>
            <a:pPr marL="255067" indent="-255067" defTabSz="981027">
              <a:lnSpc>
                <a:spcPct val="95000"/>
              </a:lnSpc>
              <a:spcBef>
                <a:spcPts val="1545"/>
              </a:spcBef>
              <a:buFont typeface="Wingdings"/>
              <a:buChar char="§"/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0684" y="9803600"/>
            <a:ext cx="402622" cy="307143"/>
          </a:xfrm>
        </p:spPr>
        <p:txBody>
          <a:bodyPr/>
          <a:lstStyle/>
          <a:p>
            <a:pPr defTabSz="981027"/>
            <a:fld id="{567B6F56-350B-4E5B-A84B-F03C933C9AF6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23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1294" y="9720786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2245027E-657E-4C4E-9A32-29318DE6140C}" type="slidenum">
              <a:rPr lang="en-US">
                <a:latin typeface="Calibri"/>
              </a:rPr>
              <a:pPr defTabSz="981027"/>
              <a:t>24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276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6004507" y="9556502"/>
            <a:ext cx="824715" cy="3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51" tIns="0" rIns="20151" bIns="0" anchor="b"/>
          <a:lstStyle/>
          <a:p>
            <a:pPr algn="r" defTabSz="0"/>
            <a:fld id="{13BA62FE-A262-47BE-B4A1-25A2F9BED1C0}" type="slidenum">
              <a:rPr lang="en-US" sz="800">
                <a:solidFill>
                  <a:schemeClr val="bg1"/>
                </a:solidFill>
                <a:latin typeface="Calibri"/>
              </a:rPr>
              <a:pPr algn="r" defTabSz="0"/>
              <a:t>25</a:t>
            </a:fld>
            <a:endParaRPr lang="en-US" sz="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266700"/>
            <a:ext cx="5862638" cy="43973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094" y="4820198"/>
            <a:ext cx="5538290" cy="5139727"/>
          </a:xfrm>
          <a:noFill/>
          <a:ln/>
        </p:spPr>
        <p:txBody>
          <a:bodyPr lIns="102444" tIns="53742" rIns="102444" bIns="53742">
            <a:noAutofit/>
          </a:bodyPr>
          <a:lstStyle/>
          <a:p>
            <a:pPr defTabSz="981027"/>
            <a:r>
              <a:rPr lang="th-TH" sz="1000" b="1" noProof="0" dirty="0" smtClean="0">
                <a:latin typeface="Tahoma" pitchFamily="34" charset="0"/>
                <a:cs typeface="Tahoma" pitchFamily="34" charset="0"/>
              </a:rPr>
              <a:t>สิทธิการเข้าถึงซึ่งกำหนดตามนโยบายสำหรับ VXI ด้วย Cisco Identity Services Engine (ISE)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Cisco Identity Services Engine (ISE) – ออกแบบมาเพื่อให้บริการตามนโยบายที่กำหนด ซึ่งสามารถขยายไปใช้กับแอพพลิเคชันและบริการเครือข่ายอื่นๆ ได้อย่างง่ายดาย – ได้รับการตรวจสอบแล้วสำหรับโครงสร้างพื้นฐานประสบการณ์ระบบเสมือน (Virtualization Experience Infrastructure: VXI) ของ Cisco เพื่อให้การเข้าถึงข้อมูลขององค์กรผ่านเดสก์ท็อปเสมือนจริง แบบขึ้นกับบทบาทและขึ้นกับอุปกรณ์ ด้วยการรวมเครือข่ายเข้ากับขีดความสามารถ VDI วันนี้ องค์กรธุรกิจมีความยืดหยุ่นที่สามารถจะอนุญาตให้ผู้ใช้งานนำอุปกรณ์ส่วนตัวมาใช้บนเครือข่ายขององค์กรได้โดยไม่ทำให้ความปลอดภัยข้อมูลต้องสุ่มเสี่ยง    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000" b="1" noProof="0" dirty="0" smtClean="0">
                <a:latin typeface="Tahoma" pitchFamily="34" charset="0"/>
                <a:cs typeface="Tahoma" pitchFamily="34" charset="0"/>
              </a:rPr>
              <a:t>ปรับขนาดเพื่อรองรับความต้องการขององค์กร</a:t>
            </a:r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: ทำให้ฝ่ายไอทีสามารถขยายการให้ความสนับสนุนจากเครื่องคอมพิวเตอร์เดสก์ท็อปสู่สภาพแวดล้อมเดสก์ท็อปเสมือนจริงได้อย่างมีประสิทธิภาพและง่ายดาย พร้อมรองรับอุปกรณ์หลายชิ้นต่อผู้ใช้งานหนึ่งราย ISE รวมศูนย์การกำหนดนโยบายทั้งหมดไว้ที่ส่วนกลาง และส่งข้อมูลไปยังสวิตช์ ตัวควบคุมไร้สาย และอุปกรณ์เชื่อมการเข้าถึงเครือข่าย (NAD) ของ Cisco ทั้งหมดอย่างเป็นหนึ่งเดียว 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000" b="1" noProof="0" dirty="0" smtClean="0">
                <a:latin typeface="Tahoma" pitchFamily="34" charset="0"/>
                <a:cs typeface="Tahoma" pitchFamily="34" charset="0"/>
              </a:rPr>
              <a:t>ความปลอดภัยข้อมูลและการปฏิบัติตามข้อกำหนดสำหรับ</a:t>
            </a:r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การนำอุปกรณ์ส่วนตัวมาใช้งาน</a:t>
            </a:r>
            <a:r>
              <a:rPr lang="th-TH" sz="1000" b="1" noProof="0" dirty="0" smtClean="0">
                <a:latin typeface="Tahoma" pitchFamily="34" charset="0"/>
                <a:cs typeface="Tahoma" pitchFamily="34" charset="0"/>
              </a:rPr>
              <a:t> (BYOD) และแท็บเล็ตเคลื่อนที่</a:t>
            </a:r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 -  ISE ช่วยให้ฝ่ายไอทีจัดการกับปรากฎการณ์ผู้ใช้งานนำอุปกรณ์ส่วนตัวมาเอง  (BYOD) ได้ง่ายขึ้น ซึ่งผู้ใช้งานคาดหวังจะเข้าถึงเดสก์ท็อปเสมือนของตนได้ผ่านอุปกรณ์หลากหลายประเภท  แพลตฟอร์ม ISE ของ Cisco ซึ่งรวมศูนย์นโยบายไว้ที่ส่วนกลาง ทำให้สามารถประสานการกำหนดนโยบายและการบังคับใช้นโยบายให้เป็นไปในทางเดียวกันได้ทั่วทั้งโครงสร้างพื้นฐานขององค์กร โดยที่ผู้ใช้งานสามารถใช้งานอุปกรณ์อะไรก็ได้จากที่ใดก็ได้ ทั้งการเข้าใช้งานผ่านระบบเสมือนจริงและการใช้งานในสถานที่จริง 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ISE จัดเก็บข้อมูลของอุปกรณ์และใช้นโยบายที่แตกต่างกันสำหรับอุปกรณ์ขององค์กร เมื่อเทียบกับ อุปกรณ์ที่ไม่ใช่ขององค์กร หรือกล่าวคือขึ้นกับอุปกรณ์แต่ละตัวนั่นเอง  ISE รองรับแท็บเล็ต เช่นiPad และ Cius และอุปกรณ์ที่ไม่ใช่ขององค์กรประเภทอื่นๆ และกำหนดให้ผู้ใช้งานเครือข่ายขององค์กรผ่านอุปกรณ์ส่วนตัวหรือแท็บเลตต้องเข้าถึงข้อมูลขององค์กรผ่านเดสก์ท็อปเสมือนจริงเท่านั้น อุปกรณ์ขององค์กรจะมีความยืดหยุ่นมากกว่าในการเข้าถึงข้อมูลโดยตรงผ่านเดสก์ท็อปหรือผ่านการเชื่อมต่อผ่าน VDI โมเดลของความยืดหยุ่นและการควบคุมนี้ทำให้ผู้ดูแลระบบไอทีมั่นใจได้ถึงการควบคุมข้อมูลบนเดสก์ท็อปเสมือนจริงหรืออุปกรณ์ขององค์กร และลดความเสี่ยงจากการรั่วไหลของข้อมูลผ่านเดสก์ท็อปส่วนตัวของพนักงานเมื่อพนักงานเลิกทำงานให้กับบริษัท</a:t>
            </a:r>
          </a:p>
          <a:p>
            <a:pPr defTabSz="981027"/>
            <a:r>
              <a:rPr lang="th-TH" sz="10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endParaRPr lang="th-TH" sz="1000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294" y="9720786"/>
            <a:ext cx="3076363" cy="512081"/>
          </a:xfrm>
        </p:spPr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25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0875" y="269875"/>
            <a:ext cx="5856288" cy="4392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0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ใช้ Cisco Unified Computing System เป็นฐานสำหรับโครงสร้างพื้นฐานระบบเดสก์ท็อปเสมือนของคุณ และผนวกการประมวลผล การเชื่อมเครือข่าย การสร้างระบบเสมือนจริง และการเข้าถึงข้อมูลที่จัดเก็บโดยใช้นวัตกรรมเทคโนโลยีเพื่อสร้างแพลตฟอร์มในอุดมคติสำหรับระบบเดสก์ท็อปเสมือนจริง</a:t>
            </a:r>
          </a:p>
          <a:p>
            <a:pPr defTabSz="0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ที่สำคัญ UCS ของ Cisco มีต้นทุนต่ำกว่าของคู่แข่งอย่างน้อย 20% เนื่องด้วยสถาปัตยกรรมของ Cisco ที่ลดความซับซ้อนลงอย่างมาก ทำให้องค์ประกอบที่จำเป็นต้องใช้ลดน้อยลง</a:t>
            </a:r>
          </a:p>
          <a:p>
            <a:pPr defTabSz="0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รองรับเดสก์ท็อปเสมือนจริงได้มากขึ้น 60% โดยไม่กระทบต่อการทำงานของผู้ใช้งาน</a:t>
            </a:r>
          </a:p>
          <a:p>
            <a:pPr defTabSz="0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นำมาใช้และปรับขยายได้ง่าย</a:t>
            </a:r>
          </a:p>
          <a:p>
            <a:pPr defTabSz="0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ระดับการขยายขนาดมหาศาล – ระบบเสมือนเต็มระบบสามารถขยายไปยังเซิร์ฟเวอร์  320 ตัว x 120 เดสก์ท็อป/เซิร์ฟเวอร์ = เดสก์ท็อปมากถึง 38 400 หน่วย </a:t>
            </a:r>
          </a:p>
          <a:p>
            <a:pPr defTabSz="0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พื้นที่หน่วยความจำใหญ่ที่สุดและคุ้มค่าที่สุดสำหรับเซิรฟเวอร์ 2 ซอคเกต พร้อมด้วย I/O ที่ฉับไวและปลอดภัย ป้องกันสภาวะคอขวด</a:t>
            </a:r>
            <a:endParaRPr lang="th-TH" sz="1300" noProof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634D9984-92D9-4FC0-9CDC-A25ECE250237}" type="slidenum">
              <a:rPr lang="en-US">
                <a:latin typeface="Calibri"/>
              </a:rPr>
              <a:pPr defTabSz="981027"/>
              <a:t>26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2141"/>
            <a:ext cx="5679440" cy="4999311"/>
          </a:xfrm>
        </p:spPr>
        <p:txBody>
          <a:bodyPr>
            <a:noAutofit/>
          </a:bodyPr>
          <a:lstStyle/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ความสามารถในการขยายขนาดของโดเมนการจัดการ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ก่อนหน้านี้ รองรับ 12 แชสซีต่อ Fabric Interconnect ด้วย B250 M2 = เดสก์ท็อปเสมือนจริง 110 หน่วย ต่อเบลด: 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= 4*110 ต่อแชสซี * 12 = 5280 ต่อโดเมนการจัดการ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การตรวจสอบคุณภาพยืนยันว่า 20 แชสซีได้รับการสนับสนุนด้วย Capitola สิ่งหนึ่งที่เราบอกได้ คือ สถาปัตยกรรมแบบเก่าเป็นแบบ B250M2 บน 20 แชสซี = 160x4 = เดสก์ท็อป 640 หน่วย/แชสซี -&gt; 640x20 = เดสก์ท็อป 12800 หน่วย/โดเมนการจัดการ UCS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ด้วย B230M1 เราจะได้ปริมาณเท่าเดิมต่อจำนวนเซิร์ฟเวอร์ เหมือน B250M2 นั่นหมายถึง VM จำนวนมากกว่า 2 เท่า บนโดเมนการจัดการ UCS (B230 เป็นแบบฮาล์ฟวิดธ์ ขณะที่ b250 เป็นแบบฟูลวิดธ์)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เพิ่มปริมาณขึ้น 20% ด้วย B230M2 หรือประมาณ 192 VM/เบลด  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จำนวนเพิ่มสุทธิ ของการขยายขนาดโดเมนการจัดการด้วย B230M2 และ 20 แชสซีต่อโดเมนจากเดสก์ท็อปเสมือนจริง 5280 หน่วยต่อ FI การจัดการในสถาปัตยกรรมแบบเก่า ต่อโดเมน มาเป็น 192*8 เบลด*20 แชสซี = เดสก์ท็อปเสมือนจริง 30 720 หน่วย พร้อมกับสถาปัตยกรรม Capitola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เพิ่มจากเดสก์ท็อปเสมือน Windows 7 จำนวน 110 หน่วย ต่อเซิร์ฟเวอร์ B250 M2 มาเป็นเดสก์ท็อปเสมือน 160 หน่วย ต่อเซิร์ฟเวอร์ B250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5876B895-5FFE-434B-978E-B9447D6E27B9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27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2937" y="9722532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28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2141"/>
            <a:ext cx="5679440" cy="537247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defTabSz="981027">
              <a:spcBef>
                <a:spcPts val="1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สถาบันการศึกษาสร้างขึ้นในแบบเดิมมา 50 ปีแล้ว – โดยที่แต่ละระบบอาคารมีระบบเครือข่ายของตัวเอง ระบบเครือข่ายสำหรับข้อมูล เสียง วิดีโอ นาฬิกาและกริ่ง การจัดการพลังงาน การควบคุมอาคาร overhead paging และอื่น ๆ </a:t>
            </a:r>
          </a:p>
          <a:p>
            <a:pPr marL="490513" lvl="1" defTabSz="981027">
              <a:spcBef>
                <a:spcPts val="1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โซลูชั่น Cisco Connected Learning ผนวกเครือข่ายเหล่านี้เข้าด้วยกันเป็นสภาพแวดล้อมหนึ่งเดียว ซึ่งเชื่อมต่อการเรียนรู้ การสร้าง บริการและระบบข้อมูล ที่ส่งเสริมการประสานการทำงานร่วมกันและการวิจัยระดับโลก เพิ่มความปลอดภัยข้อมูล พัฒนาบริการสำหรับนักเรียน รองรับการสื่อสารและการร่วมมือทำงานแบบเรียลไทม์ ปรับปรุงการใช้พลังงานให้ดีขึ้น และสร้างสถานศึกษาที่ฉลาดและ "เป็นมิตรกับสิ่งแวดล้อม" </a:t>
            </a:r>
          </a:p>
          <a:p>
            <a:pPr defTabSz="981027">
              <a:spcBef>
                <a:spcPts val="1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โซลูชันที่ล้ำหน้าเหล่านี้สามารถพลิกโฉมสถานศึกษาของคุณให้เป็นสภาพแวดล้อมการเรียนรู้ที่มีการเชื่อมต่อกัน แต่การจะทำเช่นนั้นได้ โซลูชันเหล่านี้จะต้องถูก  </a:t>
            </a:r>
            <a:r>
              <a:rPr lang="th-TH" sz="1300" b="1" noProof="0" dirty="0" smtClean="0">
                <a:latin typeface="Tahoma" pitchFamily="34" charset="0"/>
                <a:cs typeface="Tahoma" pitchFamily="34" charset="0"/>
              </a:rPr>
              <a:t>นำมาใช้อย่างรวดเร็ว มีประสิทธิภาพ โดยมีการหยุดชะงักน้อยที่สุด </a:t>
            </a: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– เพื่อเพิ่มผลตอบแทนจากการลงทุนและยกระดับบริการในสถานศึกษาของคุณเพื่ออนาคต </a:t>
            </a:r>
          </a:p>
          <a:p>
            <a:pPr defTabSz="981027">
              <a:spcBef>
                <a:spcPts val="1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>
              <a:spcBef>
                <a:spcPts val="1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Cisco Services และคู่ค้าของเราเป็นผู้เชี่ยวชาญด้านโซลูชันที่ก้าวหน้าเหล่านี้ และการบริการสนับสนุนที่คุณต้องการเพื่อการบำรุงรักษาโซลูชัน</a:t>
            </a:r>
          </a:p>
          <a:p>
            <a:pPr marL="490513" lvl="1" defTabSz="981027">
              <a:spcBef>
                <a:spcPts val="1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เราทำงานร่วมกับสถาบันอุดมศึกษาเพื่อ </a:t>
            </a:r>
            <a:r>
              <a:rPr lang="th-TH" sz="1300" b="1" noProof="0" dirty="0" smtClean="0">
                <a:latin typeface="Tahoma" pitchFamily="34" charset="0"/>
                <a:cs typeface="Tahoma" pitchFamily="34" charset="0"/>
              </a:rPr>
              <a:t>ทำกระบวนการให้คล่องตัว ควบคุมต้นทุน</a:t>
            </a: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 และใช้งานการสื่อสารและโต้ตอบแบบเรียลไทม์ได้  Cisco Services และคู่ค้ายังสามารถช่วยวางแผนและสร้างประสบการณ์การเรียนรู้ที่เชื่อมต่ออย่างแท้จริงสำหรับศตวรรษที่ 21  โดยการช่วยให้ </a:t>
            </a:r>
            <a:r>
              <a:rPr lang="th-TH" sz="1300" b="1" noProof="0" dirty="0" smtClean="0">
                <a:latin typeface="Tahoma" pitchFamily="34" charset="0"/>
                <a:cs typeface="Tahoma" pitchFamily="34" charset="0"/>
              </a:rPr>
              <a:t>ใช้ประโยชน์ทรัพยากรที่มีอยู่ได้อย่างคุ้มค่า</a:t>
            </a: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 และผนวกเทคโนโลยีใหม่เข้าไปอย่างแนบเนียนและรวดเร็ว เราให้หลักประกันการเข้าถึงข้อมูลและทรัพยากรที่ปลอดภัยและวางใจได้แก่ผู้ดูแลระบบ นักวิจัย เจ้าหน้าที่ อาจารย์ และนักเรียน </a:t>
            </a:r>
          </a:p>
          <a:p>
            <a:pPr defTabSz="981027">
              <a:spcBef>
                <a:spcPts val="1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www.cisco.com/go/ciscorewards</a:t>
            </a:r>
          </a:p>
          <a:p>
            <a:pPr defTabSz="981027">
              <a:spcBef>
                <a:spcPts val="1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81027">
              <a:spcBef>
                <a:spcPts val="1"/>
              </a:spcBef>
              <a:spcAft>
                <a:spcPts val="1"/>
              </a:spcAft>
            </a:pPr>
            <a:fld id="{EBEE12F6-CFEB-4383-BE79-6C19672CC601}" type="slidenum">
              <a:rPr lang="en-US">
                <a:latin typeface="Calibri"/>
              </a:rPr>
              <a:pPr defTabSz="981027">
                <a:spcBef>
                  <a:spcPts val="1"/>
                </a:spcBef>
                <a:spcAft>
                  <a:spcPts val="1"/>
                </a:spcAft>
              </a:pPr>
              <a:t>29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5876B895-5FFE-434B-978E-B9447D6E27B9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3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2937" y="9722532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5876B895-5FFE-434B-978E-B9447D6E27B9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30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2937" y="9722532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31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39763" y="260350"/>
            <a:ext cx="5876925" cy="4408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39" y="4828934"/>
            <a:ext cx="6193811" cy="4680378"/>
          </a:xfrm>
        </p:spPr>
        <p:txBody>
          <a:bodyPr/>
          <a:lstStyle/>
          <a:p>
            <a:pPr marL="122629" indent="-122629" defTabSz="0">
              <a:lnSpc>
                <a:spcPct val="85000"/>
              </a:lnSpc>
              <a:spcBef>
                <a:spcPts val="576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สถานการณ์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วงจรชีวิตของคอมพิวเตอร์เดสก์ท็อปสั้น การจัดการของแอพพลิเคชันเดสก์ท็อปที่ยากลำบาก และมีค่าใช้จ่ายในการดำเนินงานสูง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ความไม่สามารถตอบสนองข้อเรียกร้องด้านซอฟต์แวร์แอพพลิเคชันที่เฉพาะเจาะจงแบบเรียลไทม์แก่อาจารย์ นักเรียน และคณบดีได้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เดสก์ท็อป แอพพลิเคชัน และข้อมูลไม่เชื่อมต่อกันภายในดาต้าเซ็นเตอร์</a:t>
            </a:r>
          </a:p>
          <a:p>
            <a:pPr defTabSz="981027">
              <a:spcBef>
                <a:spcPts val="576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>
              <a:spcBef>
                <a:spcPts val="576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โซลูชัน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ใช้เทคโนโลยี Unified Computing System ชั้นนำของ Cisco ซึ่งมีประสิทธิภาพสูงสำหรับ VMware และเดสก์ท็อปเสมือนจริง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ทำให้สามารถจัดการเซิร์ฟเวอร์จากหน้าจอเดียวได้โดยใช้ Unified Computing System</a:t>
            </a:r>
          </a:p>
          <a:p>
            <a:pPr defTabSz="981027">
              <a:spcBef>
                <a:spcPts val="576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>
              <a:spcBef>
                <a:spcPts val="576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ผลลัพธ์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ความสามารถในการ ใช้แอพพลิเคชันซอฟต์แวร์เฉพาะและข้อกำหนดสำหรับธุรกิจสำหรับฝ่ายการศึกษาหรือฝ่ายบริหารตามความต้องการ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ตอบสนองนักเรียน อาจารย์และคณะการศึกษารวดเร็วยิ่งขึ้น เพื่อตอบโจทย์ความต้องการด้านการศึกษาและการบริหาร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การปรับอุปกรณ์ห้องปฏิบัติการมาสู่เดสก์ท็อปเสมือนจริง ลดค่าใช้จ่ายในการดำเนินงาน และยืดวงจรอายุเดสก์ท็อป</a:t>
            </a:r>
          </a:p>
          <a:p>
            <a:pPr defTabSz="981027">
              <a:spcBef>
                <a:spcPts val="576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39763" y="260350"/>
            <a:ext cx="5876925" cy="4408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39" y="4828934"/>
            <a:ext cx="6193811" cy="4680378"/>
          </a:xfrm>
        </p:spPr>
        <p:txBody>
          <a:bodyPr/>
          <a:lstStyle/>
          <a:p>
            <a:pPr marL="122629" indent="-122629" defTabSz="0">
              <a:lnSpc>
                <a:spcPct val="85000"/>
              </a:lnSpc>
              <a:spcBef>
                <a:spcPts val="576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สถานการณ์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วงจรชีวิตของคอมพิวเตอร์เดสก์ท็อปสั้น การจัดการของแอพพลิเคชันเดสก์ท็อปที่ยากลำบาก และมีค่าใช้จ่ายในการดำเนินงานสูง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ความไม่สามารถตอบสนองข้อเรียกร้องด้านซอฟต์แวร์แอพพลิเคชันที่เฉพาะเจาะจงแบบเรียลไทม์แก่อาจารย์ นักเรียน และคณบดี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เดสก์ท็อป แอพพลิเคชัน และข้อมูลไม่เชื่อมต่อกันภายในดาต้าเซ็นเตอร์</a:t>
            </a:r>
          </a:p>
          <a:p>
            <a:pPr defTabSz="981027">
              <a:spcBef>
                <a:spcPts val="576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>
              <a:spcBef>
                <a:spcPts val="576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โซลูชัน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ใช้เทคโนโลยี Unified Computing System ชั้นนำของ Cisco ซึ่งมีประสิทธิภาพสูงสำหรับ VMware และเดสก์ท็อปเสมือนจริง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ทำให้สามารถจัดการเซิร์ฟเวอร์จากหน้าจอเดียวโดยใช้ Unified Computing System</a:t>
            </a:r>
          </a:p>
          <a:p>
            <a:pPr defTabSz="981027">
              <a:spcBef>
                <a:spcPts val="576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>
              <a:spcBef>
                <a:spcPts val="576"/>
              </a:spcBef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ผลลัพธ์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ความสามารถในการ ใช้แอพพลิเคชันซอฟต์แวร์เฉพาะและข้อกำหนดสำหรับธุรกิจสำหรับฝ่ายการศึกษาหรือฝ่ายบริหารตามต้องการ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ตอบสนองนักเรียน อาจารย์และคณะการศึกษารวดเร็วยิ่งขึ้น เพื่อตอบโจทย์ความต้องการด้านการศึกษาและการบริหาร</a:t>
            </a:r>
          </a:p>
          <a:p>
            <a:pPr marL="122629" indent="-122629" defTabSz="0">
              <a:lnSpc>
                <a:spcPct val="85000"/>
              </a:lnSpc>
              <a:spcBef>
                <a:spcPts val="576"/>
              </a:spcBef>
              <a:buClr>
                <a:srgbClr val="1F497D"/>
              </a:buClr>
              <a:buFont typeface="Wingdings"/>
              <a:buChar char="§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การปรับอุปกรณ์ห้องปฏิบัติการมาสู่เดสก์ท็อปเสมือนจริง ลดค่าใช้จ่ายในการดำเนินงาน และยืดวงจรอายุเดสก์ท็อป</a:t>
            </a:r>
          </a:p>
          <a:p>
            <a:pPr defTabSz="981027">
              <a:spcBef>
                <a:spcPts val="576"/>
              </a:spcBef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34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2141"/>
            <a:ext cx="5679440" cy="5372472"/>
          </a:xfrm>
        </p:spPr>
        <p:txBody>
          <a:bodyPr>
            <a:noAutofit/>
          </a:bodyPr>
          <a:lstStyle/>
          <a:p>
            <a:pPr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จะมีเครื่องคำนวณผลตอบแทนจากการลงทุน (ROI) ให้ ….</a:t>
            </a:r>
          </a:p>
          <a:p>
            <a:pPr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ส่วนใหญ่ขายผลิตภัณฑ์นี้ให้กับใคร กลุ่มลูกค้ามีหลากหลายกันไป บางกลุ่มให้ความสำคัญกับเสียง/UC บางกลุ่มกังวลกับเครือข่าย นอกจากนั้นยังมีกลุ่มที่สนใจเรื่อง DC และกลุ่มที่เน้นเรื่องเครื่องคอมพิวเตอร์เดสก์ท็อป….</a:t>
            </a:r>
          </a:p>
          <a:p>
            <a:pPr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แต่ ลูกค้าแต่ละรายเริ่มตื่นตัวแล้ว….และส่วนใหญ่กำลังเดินมาในทิศทางนี้….ลูกค้าราว 25% จะเปลี่ยนเดสก์ท็อปของพวกเขาประมาณ 25-50% มาเป็นแบบนี้!  องค์กรต่าง ๆ กำลังปรับโครงสร้างของตน เพื่อรับมือกับแนวทาง VXI ใหม่นี้….โดย CIO สั่งการให้เปลี่ยนแปลง….พิจารณาเรื่องเทคโนโลยี กระบวนการและคน</a:t>
            </a:r>
          </a:p>
          <a:p>
            <a:pPr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ลูกค้าของเรามากกว่า 80%….มองระบบเสมือนจริงในสภาพแวดล้อมแบบนี้ ตัวผลักดันสำคัญ ๆ :</a:t>
            </a: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การโยกย้ายสู่ Windows 7</a:t>
            </a: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คนงานภายนอก (Call Centers)</a:t>
            </a: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โอกาสใหม่ ๆ สำหรับเซิร์ฟเวอร์</a:t>
            </a: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เมื่ออยู่ในวงจรอัพเกรด DC ร่วมมือกับเพื่อนร่วมงาน DC ของคุณ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VMworld---บทเรียนที่ได้รับของนักวิเคราะห์ คือ ความประหลาดใจของตัวเองว่ามีลูกค้ามากมายขนาดไหนที่ต้องการผนวก UC และ DV เข้าด้วยกัน สิ่งนี้จะเดินไปด้วยกัน ทั้งความเป็นหุ้นส่วนระหว่าง UC กับ DV และวงจรการอัพเกรด Cisco อยู่ในสถานะที่ดีที่สุดที่จะทำเช่นนั้น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การแสดงหน้าจออัตโนมัติ (Screenpop) ขึ้นบนเดสก์ท็อป ในเชิงเทคนิคไม่ได้แตกต่างกว่าเดิมมากนัก อุปกรณ์เสมือนใน DC ใช้งานเหมือน PC ของคุณ ใช้การเชื่อมต่อเหมือนกันเป็นวิธีปกติ ผู้ใช้งานมองเห็นได้ที่จอของตัวเอง…ความสามารถที่จะมีแอพพลิเคชัน UC แบบเสมือนจริงใน DC แต่จริงๆ แล้วทำงานผ่าน CPI ที่ควบคุมโทรศัพท์เครื่องนั้น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Microsoft---ความสัมพันธ์---สิ่งนี้ความหมายอย่างไรสำหรับ Cisco (ในระดับของระบบเสมือนจริง) วางเรื่องการอนุญาตใช้งานไว้ก่อน…..คู่ค้าใน UC, พวกหัวแข็ง OCS….ทับซ้อนแข่งขันแย่งกันเองในบางเรื่องและเป็นหุ้นส่วนกันในเรื่องอื่นๆ …สิ่งที่เรากำลังทำใน DC ต่างจากสิ่งที่เราทำที่ end points….เป็นหุ้นส่วนและแข่งขันกัน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Citrix และ Vmware----เป็นผู้เล่นรายใหญ่ในสนาม hypervisor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การกำหนดราคา---จะแข่งขันกันได้ ให้ราคากับคุณค่าของ “โซลูชัน” อยู่ในช่วง $300-400/หน่วย 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นำมาเอง…..พนักงานนำเครื่องแล็ปท็อปส่วนตัวมาใช้เอง ไม่เกี่ยงว่าอุปกรณ์อะไร ตราบเท่าที่คุณจ่ายค่าลิขสิทธ์ ก็จะสามารถใช้งานได้ อุปกรณ์ที่สามารถใช้งานได้อย่างหลากหลาย ไม่จำกัดชนิด ดีที่สุดในชั้น ผู้ใช้งานเป็นผู้เลือก แต่ไม่ได้ให้ endpoint อยู่ที่ผู้ใช้งาน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เรื่องนี้ส่วนใหญ่มาจากองค์กรขาย จากทีม GET…ความสนใจล้นหลามจากลูกค้า….ต้องยกเครดิตส่วนใหญ่ให้กับทีมขายที่เรียกร้องสิ่งนี้จาก CDO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การสาธิตตัวอย่างจะอยู่ในรูปแบบ EBCs และชุดสาธิตเคลื่อนที่ได้….VD สองสามตัว, Quad, และอื่นๆ…คนหนึ่งใช้ Quad เพื่อโทรหาอีกคนด้วย CUPC…การสาธิตเป็นส่วนสำคัญของการขับเคลื่อนยอดขาย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เรื่องราวของลูกค้าจะเป็นกุญแจสำคัญ! </a:t>
            </a:r>
          </a:p>
          <a:p>
            <a:pPr marL="490513" lvl="1" defTabSz="981027"/>
            <a:endParaRPr lang="th-TH" sz="750" noProof="0" dirty="0" smtClean="0">
              <a:latin typeface="Tahoma" pitchFamily="34" charset="0"/>
              <a:cs typeface="Tahoma" pitchFamily="34" charset="0"/>
            </a:endParaRPr>
          </a:p>
          <a:p>
            <a:pPr marL="490513" lvl="1" defTabSz="981027"/>
            <a:r>
              <a:rPr lang="th-TH" sz="750" noProof="0" dirty="0" smtClean="0">
                <a:latin typeface="Tahoma" pitchFamily="34" charset="0"/>
                <a:cs typeface="Tahoma" pitchFamily="34" charset="0"/>
              </a:rPr>
              <a:t>เรื่องราวของลูกค้า: ING, สัญญามูลค่ามหาศาลถึง 14 ล้านเหรียญ…ใน DC </a:t>
            </a:r>
            <a:endParaRPr lang="th-TH" sz="750" noProof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567B6F56-350B-4E5B-A84B-F03C933C9AF6}" type="slidenum">
              <a:rPr lang="en-US">
                <a:latin typeface="Calibri"/>
              </a:rPr>
              <a:pPr defTabSz="981027"/>
              <a:t>35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36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315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81027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  CLX คือ ชุมชนระดับโลกของนักการศึกษา ซึ่งจะแบ่งปันแนวปฏิบัติที่ดีที่สุดและวิธีแก้ไขปัญหาที่ใช้ได้จริง ซึ่งช่วยพัฒนาการศึกษาได้เป็นอย่างมากในทุกแห่ง</a:t>
            </a:r>
          </a:p>
          <a:p>
            <a:pPr defTabSz="981027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  Cisco ภูมิใจที่ได้เป็นผู้สนับสนุน CLX  เราขอขอบคุณที่คุณเป็นหนึ่งในรายแรกๆ ที่เข้าร่วมการเดินทางนี้กับเรา เพื่อส่งเสริมการประสานความร่วมมือและแสดงถึงยุทธศาสตร์ใหม่ ๆ ที่ใช้ได้จริงเพื่อทำให้แน่ใจว่าผู้เรียนทุกคนจะบรรลุศักยภาพของตนอย่างเต็มที่</a:t>
            </a:r>
          </a:p>
          <a:p>
            <a:pPr defTabSz="981027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  หากคุณเป็นนักการศึกษาคนหนึ่งที่สนใจในการเรียนรู้แบบออนไลน์ เราแนะนำให้คุณเข้าร่วมใน CLX เพื่อเชื่อมโยงกับเพื่อนร่วมงานที่มีแนวทางเดียวกันทั่วโลก</a:t>
            </a:r>
          </a:p>
          <a:p>
            <a:pPr defTabSz="981027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  กลุ่มตามความสนใจพิเศษสามารถเป็นแหล่งการพัฒนาทางวิชาชีพที่มีค่า  ซึ่งเปิดโอกาสให้คุณแลกเปลี่ยนแนวปฏิบัติอันเป็นเลิศและทรัพยากรอื่น ๆ กับสมาชิกรายอื่นในชุมชนได้</a:t>
            </a:r>
          </a:p>
          <a:p>
            <a:pPr defTabSz="981027">
              <a:spcBef>
                <a:spcPts val="1"/>
              </a:spcBef>
              <a:buFontTx/>
              <a:buChar char="•"/>
            </a:pPr>
            <a:endParaRPr lang="th-TH" noProof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81027">
              <a:spcBef>
                <a:spcPts val="1"/>
              </a:spcBef>
              <a:spcAft>
                <a:spcPts val="1"/>
              </a:spcAft>
            </a:pPr>
            <a:fld id="{59E4A89D-D872-428A-97B4-66667EF223EA}" type="slidenum">
              <a:rPr lang="en-US">
                <a:latin typeface="Calibri"/>
              </a:rPr>
              <a:pPr defTabSz="981027">
                <a:spcBef>
                  <a:spcPts val="1"/>
                </a:spcBef>
                <a:spcAft>
                  <a:spcPts val="1"/>
                </a:spcAft>
              </a:pPr>
              <a:t>37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8831-C8BE-4802-9C2B-197E625A893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39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14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2749" y="4820197"/>
            <a:ext cx="6544862" cy="4682126"/>
          </a:xfrm>
        </p:spPr>
        <p:txBody>
          <a:bodyPr/>
          <a:lstStyle/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ความหมายของ “การไปโรงเรียน” จะเปลี่ยนไป 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ในขณะที่โรงเรียนมีความสำคัญยิ่งกว่าที่เคย แต่ความคิดเกี่ยวกับห้องเรียนกำลังเปลี่ยนไป 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ความเปลี่ยนแปลงเหล่านี้ส่วนใหญ่ได้รับแรงผลักดันจากแนวโน้มเทคโนโลยีที่สำคัญ กล่าวคือ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dirty="0" smtClean="0">
                <a:latin typeface="Tahoma" pitchFamily="34" charset="0"/>
                <a:cs typeface="Tahoma" pitchFamily="34" charset="0"/>
              </a:rPr>
              <a:t> การเคลื่อนที่เป็นเรื่องธรรมดาสำหรับนักเรียนในยุคปัจจุบัน อย่างไรก็ตาม สิ่งนี้ไปไกลมากกว่าการเชื่อมต่อขั้นพื้นฐาน เพราะการเรียนรู้ก็เริ่มเคลื่อนที่ได้เช่นกัน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dirty="0" smtClean="0">
                <a:latin typeface="Tahoma" pitchFamily="34" charset="0"/>
                <a:cs typeface="Tahoma" pitchFamily="34" charset="0"/>
              </a:rPr>
              <a:t> นักเรียนทุกวันนี้ เติบโตขึ้นมาพร้อมกับเครื่องมือทางเครือข่ายสังคม และคาดหวังปฏิกิริยาในระดับเดียวกันจากชั้นเรียนและมหาวิทยาลัยของพวกเขา</a:t>
            </a:r>
          </a:p>
          <a:p>
            <a:pPr defTabSz="981027">
              <a:buClr>
                <a:schemeClr val="tx1"/>
              </a:buClr>
              <a:buFont typeface="Arial"/>
              <a:buChar char="•"/>
            </a:pPr>
            <a:r>
              <a:rPr lang="th-TH" sz="1300" dirty="0" smtClean="0">
                <a:latin typeface="Tahoma" pitchFamily="34" charset="0"/>
                <a:cs typeface="Tahoma" pitchFamily="34" charset="0"/>
              </a:rPr>
              <a:t> วิดีโอเปิดโอกาสใหม่ ๆ เพื่อขยายการเข้าถึงทางการศึกษา ขณะที่ยังคงไว้ซึ่งการปฏิสัมพันธ์แบบตัวต่อตัว (Person-to-Person Interactivity) และ การเรียนไม่พร้อมกัน (Asynchronous Education) ที่มีคุณภาพสูง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เทคโนโลยีขยายโอกาสในการเรียนรู้ ทำให้เครื่องคอมพิวเตอร์ส่วนตัว โทรศัพท์สมาร์ทโฟนและแท็บเลตทุกเครื่องกลายเป็นทรัพยากรทางการศึกษาได้ 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294" y="9720786"/>
            <a:ext cx="3076363" cy="512081"/>
          </a:xfrm>
        </p:spPr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76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จากข้อมูลของการ์ตเนอร์ (Gartner) ระบบเดสก์ท็อปเสมือนจริงเริ่มเป็นที่นิยมในองค์กร คาดว่าตลาดเดสก์ท็อปเสมือนจริง (HVD) ทั่วโลก จะแตะที่ 70 ล้านหน่วย หรือประมาณ 15% ของเครื่องคอมพิวเตอร์เดสก์ท็อปและแลปท็อปขององค์กรต่าง ๆ ภายในปี 2557 * แต่คุณภาพจะต้องไม่ด้อยลง เพื่อเป็นการเร่งให้ตลาดสามารถขยายตัวได้มากขึ้น ลูกค้าจำเป็นต้องมั่นใจว่าผู้ใช้งานจะมีประสบการณ์ในการรับวีดีโอที่มีภาพและเสียงที่คมชัดและมีคุณภาพสูง รวมไปถึงใช้ระบบที่ครบวงจรเพื่อช่วยลดค่าใช้จ่ายและความซับซ้อนในการใช้งาน 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r>
              <a:rPr lang="th-TH" sz="1300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defTabSz="981027"/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D8B0DFB1-C835-4049-8551-241CE276AC71}" type="slidenum">
              <a:rPr lang="en-US">
                <a:solidFill>
                  <a:schemeClr val="bg1"/>
                </a:solidFill>
                <a:latin typeface="Calibri"/>
              </a:rPr>
              <a:pPr defTabSz="981027"/>
              <a:t>5</a:t>
            </a:fld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22937" y="9722532"/>
            <a:ext cx="3076363" cy="512081"/>
          </a:xfrm>
          <a:prstGeom prst="rect">
            <a:avLst/>
          </a:prstGeom>
        </p:spPr>
        <p:txBody>
          <a:bodyPr vert="horz" lIns="98103" tIns="49051" rIns="98103" bIns="49051" rtlCol="0" anchor="b"/>
          <a:lstStyle/>
          <a:p>
            <a:pPr marL="0" marR="0" lvl="0" indent="0" algn="r" defTabSz="981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A8831-C8BE-4802-9C2B-197E625A893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8831-C8BE-4802-9C2B-197E625A89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2141"/>
            <a:ext cx="5679440" cy="5097785"/>
          </a:xfrm>
        </p:spPr>
        <p:txBody>
          <a:bodyPr>
            <a:noAutofit/>
          </a:bodyPr>
          <a:lstStyle/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ผู้นำทางการศึกษากำลังเผชิญกับแรงกดดันและความท้าทายอย่างหนัก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ความกดดันที่จะต้องลดหรือควบคุมค่าใช้จ่ายด้านบริการไอที  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ขณะเดียวกัน ความต้องการของนักเรียน คณาจารย์และเจ้าหน้าที่ สำหรับบริการด้านไอทีมีคุณภาพกลับเพิ่มมากขึ้น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จำนวนอุปกรณ์และแอพพลิเคชันที่รองรับความต้องการก็เพิ่มมากขึ้นจากแรงผลักดันของผู้ใช้ปลายทาง (End-User)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การดูแลความปลอดภัยของระบบเครือข่าย ความเป็นส่วนตัวของข้อมูล และการปฏิบัติตามข้อกำหนดยิ่งเป็นความท้าทายใหญ่หลวงในสภาวะเช่นนี้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ทั้งนักเรียนและคณาจารย์ต่างก็ไม่พอใจกับห้องปฏิบัติการคอมพิวเตอร์แบบเดิม ๆ มากขึ้นทุกขณะ พวกเขาต้องการจะเข้าถึงแอพพลิเคชันที่จำเป็นสำหรับการเรียนได้ทุกเวลาผ่านอุปกรณ์ใดก็ได้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การตอบสนองข้อเรียกร้องต่าง ๆ ข้างต้นทำให้ความต้องการต่อเครือข่ายและศูนย์ข้อมูลเพิ่มมากขึ้น เครือข่ายต้องชาญฉลาดกว่าเดิมและดาต้าเซ็นเตอร์สามารถทำงานได้แบบอัตโนมัติ และในขณะเดียวกันทั้งสองสิ่งนี้ก็ต้องมีความน่าเชื่อถือมากขึ้น รวดเร็วขึ้นและรองรับผู้ใช้งานได้มากกว่าเดิม</a:t>
            </a:r>
          </a:p>
          <a:p>
            <a:pPr defTabSz="981027"/>
            <a:endParaRPr lang="th-TH" noProof="0" dirty="0" smtClean="0">
              <a:latin typeface="Tahoma" pitchFamily="34" charset="0"/>
              <a:cs typeface="Tahoma" pitchFamily="34" charset="0"/>
            </a:endParaRPr>
          </a:p>
          <a:p>
            <a:pPr defTabSz="981027"/>
            <a:r>
              <a:rPr lang="th-TH" sz="1300" noProof="0" dirty="0" smtClean="0">
                <a:latin typeface="Tahoma" pitchFamily="34" charset="0"/>
                <a:cs typeface="Tahoma" pitchFamily="34" charset="0"/>
              </a:rPr>
              <a:t>นับวัน ผู้นำทางการศึกษาต่างยิ่งมองหาโมเดลใหม่ ๆ เพื่อตอบโจทย์แรงกดดันและความท้าทายเหล่านี้ พวกเขามองหาโมเดลที่ยั่งยืนและตอบสนองความต้องการที่เปลี่ยนไปของสถาบันการศึกษาในปัจจุบัน</a:t>
            </a:r>
            <a:endParaRPr lang="th-TH" sz="1300" noProof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70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2141"/>
            <a:ext cx="5679440" cy="5109173"/>
          </a:xfrm>
        </p:spPr>
        <p:txBody>
          <a:bodyPr>
            <a:noAutofit/>
          </a:bodyPr>
          <a:lstStyle/>
          <a:p>
            <a:pPr defTabSz="981027">
              <a:spcBef>
                <a:spcPts val="858"/>
              </a:spcBef>
            </a:pPr>
            <a:r>
              <a:rPr lang="th-TH" sz="900" noProof="0" dirty="0" smtClean="0">
                <a:latin typeface="Tahoma" pitchFamily="34" charset="0"/>
                <a:cs typeface="Tahoma" pitchFamily="34" charset="0"/>
              </a:rPr>
              <a:t>Cisco</a:t>
            </a:r>
            <a:r>
              <a:rPr lang="th-TH" sz="900" baseline="30000" noProof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900" noProof="0" dirty="0" smtClean="0">
                <a:latin typeface="Tahoma" pitchFamily="34" charset="0"/>
                <a:cs typeface="Tahoma" pitchFamily="34" charset="0"/>
              </a:rPr>
              <a:t>VXI นำเสนอเวิร์กสเปซเสมือนจริงที่ก้าวล้ำไปไกลกว่าเครื่องคอมพิวเตอร์แบบเดสก์ท็อปในชั้นเรียนซึ่งเป็นรูปแบบเดิม ๆ สู่การรวมเดสก์ท็อปเสมือนจริง ซึ่งมีทั้งเสียงและวิดีโอเข้าเป็นหนึ่งเดียวกัน </a:t>
            </a:r>
          </a:p>
          <a:p>
            <a:pPr>
              <a:spcBef>
                <a:spcPts val="800"/>
              </a:spcBef>
            </a:pPr>
            <a:r>
              <a:rPr lang="th-TH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ผู้ดูแลระบบ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ให้โซลูชันเวิร์กสเปซเสมือนที่รวมเดสก์ท็อปเสมือนจริง ซึ่งมีทั้งเสียงและวิดีโอ รวมไปถึงประสิทธิภาพ เข้าเป็นหนึ่งเดียวกันสำหรับการสื่อสารระหว่างนักเรียน-อาจารย์และการเรียนรู้แบบเร่งรัด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เพิ่มประสิทธิภาพการปฏิบัติตามข้อกำหนด และลดความเสี่ยงโดยการรวมศูนย์ข้อมูลและแอพพลิเคชันไว้ที่ส่วนกลางอย่างปลอดภัย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เพิ่มผลตอบแทนจากการลงทุน (ROI) ผ่านโครงสร้างพื้นฐานที่ใช้งานได้อย่างมีประสิทธิภาพ การปฎิบัติงานที่ไม่ซับซ้อน ยืดรอบเวลาการปรับปรุงเครื่องพีซี และทำให้ค่าไฟลดลง</a:t>
            </a:r>
          </a:p>
          <a:p>
            <a:pPr marL="236538" lvl="1" indent="-125413">
              <a:spcAft>
                <a:spcPts val="600"/>
              </a:spcAft>
              <a:buSzPct val="80000"/>
              <a:defRPr/>
            </a:pPr>
            <a:r>
              <a:rPr lang="th-TH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นักเรียนและนักการศึกษา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ประสบการณ์บริการคุณภาพสูงด้วยการเข้าถึงแอพพลิเคชันและบริการประสานการทำงานร่วมกันทั้งหมดได้จากทุกที่ทุกอุปกรณ์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เสนอทางเลือก ความเป็นอิสระและ ความยืดหยุ่น เพื่อตอบสนองต่อรูปแบบการเรียนการสอนที่แตกต่างกันไป </a:t>
            </a:r>
          </a:p>
          <a:p>
            <a:pPr marL="236538" lvl="1" indent="-125413">
              <a:spcAft>
                <a:spcPts val="600"/>
              </a:spcAft>
              <a:buClr>
                <a:srgbClr val="000000"/>
              </a:buClr>
              <a:buSzPct val="80000"/>
              <a:defRPr/>
            </a:pPr>
            <a:r>
              <a:rPr lang="th-TH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ผู้นำด้านไอที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ตอบสนองความต้องการด้านแอพพลิเคชันที่เปลี่ยนไปได้อย่างรวดเร็ว ควบคู่ไปกับการรักษาภาพลักษณ์ด้านปฏิบัติการให้เป็นมาตรฐาน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เพิ่มความคล่องตัวทางธุรกิจด้วยการอำนวยความสะดวกสำหรับการให้บริการที่ปลอดภัยแก่ผู้ใช้ปลายทาง (End-User) จำนวนมากยิ่งขึ้น 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ให้ความปลอดภัยสูงขึ้นจากแอพพลิเคชันที่ไม่ได้รับอนุญาตหรือมัลแวร์</a:t>
            </a:r>
          </a:p>
          <a:p>
            <a:pPr marL="236538" lvl="1" indent="-1254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th-TH" sz="9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ทำให้การนำเวิร์กสเปซโซลูชันมาใช้งานทำได้เร็วขึ้น และง่ายขึ้น พร้อมด้วยการออกแบบที่ได้รับการตรวจสอบแล้ว แผนที่ระบบ โมเดลการปฏิบัติงานที่คล่องตัว และการสนับสนุนและบริการ แบบ end-to-end</a:t>
            </a:r>
            <a:endParaRPr lang="th-TH" sz="9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8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71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1027"/>
            <a:fld id="{96FA8831-C8BE-4802-9C2B-197E625A8934}" type="slidenum">
              <a:rPr lang="en-US">
                <a:latin typeface="Calibri"/>
              </a:rPr>
              <a:pPr defTabSz="981027"/>
              <a:t>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5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651722"/>
          </a:xfrm>
        </p:spPr>
        <p:txBody>
          <a:bodyPr/>
          <a:lstStyle>
            <a:lvl1pPr>
              <a:lnSpc>
                <a:spcPct val="90000"/>
              </a:lnSpc>
              <a:defRPr lang="en-US" sz="48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98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3038785" y="726538"/>
            <a:ext cx="86236" cy="5480128"/>
          </a:xfrm>
          <a:prstGeom prst="rect">
            <a:avLst/>
          </a:prstGeom>
        </p:spPr>
      </p:pic>
      <p:pic>
        <p:nvPicPr>
          <p:cNvPr id="9" name="Picture 8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6057066" y="726538"/>
            <a:ext cx="86236" cy="5480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143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="" xmlns:p14="http://schemas.microsoft.com/office/powerpoint/2010/main" val="97131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927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7270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097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097" y="649224"/>
            <a:ext cx="7447744" cy="446242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5912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B348E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5" name="Picture 4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4578370" y="752635"/>
            <a:ext cx="86236" cy="5480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8790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B348E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0077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310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บริษัท Cisco และ/หรือ บริษัทในเครือ สงวนลิขสิทธิ์ 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35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18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740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="" xmlns:p14="http://schemas.microsoft.com/office/powerpoint/2010/main" val="417660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604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0264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235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68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040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3600" b="0" i="0" noProof="0" dirty="0" smtClean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ขอบคุณ</a:t>
            </a:r>
            <a:endParaRPr lang="th-TH" sz="3600" b="0" i="0" noProof="0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163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 tex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bg1"/>
                    </a:gs>
                    <a:gs pos="4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9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10800000" flipH="1" flipV="1">
            <a:off x="0" y="5029200"/>
            <a:ext cx="9145588" cy="1828801"/>
          </a:xfrm>
          <a:prstGeom prst="rect">
            <a:avLst/>
          </a:prstGeom>
          <a:solidFill>
            <a:srgbClr val="111111">
              <a:alpha val="39608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0800000" flipH="1" flipV="1">
            <a:off x="0" y="5029200"/>
            <a:ext cx="9145588" cy="1828800"/>
          </a:xfrm>
          <a:prstGeom prst="rect">
            <a:avLst/>
          </a:prstGeom>
          <a:gradFill rotWithShape="1">
            <a:gsLst>
              <a:gs pos="10000">
                <a:srgbClr val="111111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 rot="10800000" flipH="1" flipV="1">
            <a:off x="-1" y="4480559"/>
            <a:ext cx="9145588" cy="2377441"/>
          </a:xfrm>
          <a:prstGeom prst="rect">
            <a:avLst/>
          </a:prstGeom>
          <a:gradFill rotWithShape="1">
            <a:gsLst>
              <a:gs pos="10000">
                <a:srgbClr val="111111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บริษัท Cisco และ/หรือ บริษัทในเครือ สงวนลิขสิทธิ์ 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8" y="4800600"/>
            <a:ext cx="5486638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8" y="612775"/>
            <a:ext cx="54866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8" y="5367338"/>
            <a:ext cx="54866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2803526" y="2413318"/>
            <a:ext cx="3529012" cy="1876721"/>
            <a:chOff x="384" y="331"/>
            <a:chExt cx="912" cy="485"/>
          </a:xfrm>
        </p:grpSpPr>
        <p:sp>
          <p:nvSpPr>
            <p:cNvPr id="1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431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1600200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บริษัท Cisco และ/หรือ บริษัทในเครือ  สงวนลิขสิทธิ์ 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41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2B348E"/>
                </a:solidFill>
                <a:latin typeface="+mj-lt"/>
              </a:defRPr>
            </a:lvl2pPr>
            <a:lvl3pPr>
              <a:defRPr>
                <a:solidFill>
                  <a:srgbClr val="2B348E"/>
                </a:solidFill>
                <a:latin typeface="+mj-lt"/>
              </a:defRPr>
            </a:lvl3pPr>
            <a:lvl4pPr>
              <a:defRPr>
                <a:solidFill>
                  <a:srgbClr val="2B348E"/>
                </a:solidFill>
                <a:latin typeface="+mj-lt"/>
              </a:defRPr>
            </a:lvl4pPr>
            <a:lvl5pPr>
              <a:defRPr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41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7328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2B348E"/>
                </a:solidFill>
                <a:latin typeface="+mj-lt"/>
              </a:defRPr>
            </a:lvl2pPr>
            <a:lvl3pPr>
              <a:defRPr sz="1200">
                <a:solidFill>
                  <a:srgbClr val="2B348E"/>
                </a:solidFill>
                <a:latin typeface="+mj-lt"/>
              </a:defRPr>
            </a:lvl3pPr>
            <a:lvl4pPr>
              <a:defRPr sz="1100">
                <a:solidFill>
                  <a:srgbClr val="2B348E"/>
                </a:solidFill>
                <a:latin typeface="+mj-lt"/>
              </a:defRPr>
            </a:lvl4pPr>
            <a:lvl5pPr>
              <a:defRPr sz="1100"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2B348E"/>
                </a:solidFill>
                <a:latin typeface="+mj-lt"/>
              </a:defRPr>
            </a:lvl2pPr>
            <a:lvl3pPr>
              <a:defRPr sz="1200">
                <a:solidFill>
                  <a:srgbClr val="2B348E"/>
                </a:solidFill>
                <a:latin typeface="+mj-lt"/>
              </a:defRPr>
            </a:lvl3pPr>
            <a:lvl4pPr>
              <a:defRPr sz="1100">
                <a:solidFill>
                  <a:srgbClr val="2B348E"/>
                </a:solidFill>
                <a:latin typeface="+mj-lt"/>
              </a:defRPr>
            </a:lvl4pPr>
            <a:lvl5pPr>
              <a:defRPr sz="1100"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5504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2B348E"/>
                </a:solidFill>
                <a:latin typeface="+mj-lt"/>
              </a:defRPr>
            </a:lvl2pPr>
            <a:lvl3pPr>
              <a:defRPr>
                <a:solidFill>
                  <a:srgbClr val="2B348E"/>
                </a:solidFill>
                <a:latin typeface="+mj-lt"/>
              </a:defRPr>
            </a:lvl3pPr>
            <a:lvl4pPr>
              <a:defRPr>
                <a:solidFill>
                  <a:srgbClr val="2B348E"/>
                </a:solidFill>
                <a:latin typeface="+mj-lt"/>
              </a:defRPr>
            </a:lvl4pPr>
            <a:lvl5pPr>
              <a:defRPr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บริษัท Cisco และ/หรือ บริษัทในเครือ สงวนลิขสิทธิ์ 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rgbClr val="2B348E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000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2B348E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rgbClr val="2B348E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B348E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rgbClr val="2B348E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ct val="90000"/>
              <a:buFontTx/>
              <a:buNone/>
              <a:tabLst/>
              <a:defRPr lang="en-US" sz="36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89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© 2012 บริษัท Cisco และ/หรือ บริษัทในเครือ สงวนลิขสิทธิ์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4766061" y="6584512"/>
            <a:ext cx="6868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EDCS-962068 </a:t>
            </a:r>
          </a:p>
        </p:txBody>
      </p:sp>
    </p:spTree>
    <p:extLst>
      <p:ext uri="{BB962C8B-B14F-4D97-AF65-F5344CB8AC3E}">
        <p14:creationId xmlns="" xmlns:p14="http://schemas.microsoft.com/office/powerpoint/2010/main" val="88845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solidFill>
            <a:srgbClr val="2B3082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440"/>
        </a:spcBef>
        <a:buClr>
          <a:srgbClr val="00ADEF"/>
        </a:buClr>
        <a:buSzPct val="90000"/>
        <a:buFont typeface="Arial"/>
        <a:buChar char="•"/>
        <a:tabLst/>
        <a:defRPr lang="en-US" sz="2000" kern="1200" dirty="0" smtClean="0">
          <a:solidFill>
            <a:srgbClr val="2B3082"/>
          </a:solidFill>
          <a:latin typeface="+mj-lt"/>
          <a:ea typeface="+mn-ea"/>
          <a:cs typeface="+mn-cs"/>
        </a:defRPr>
      </a:lvl1pPr>
      <a:lvl2pPr marL="569913" indent="-163513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800" kern="1200" dirty="0" smtClean="0">
          <a:solidFill>
            <a:srgbClr val="2B3082"/>
          </a:solidFill>
          <a:latin typeface="+mj-lt"/>
          <a:ea typeface="+mn-ea"/>
          <a:cs typeface="+mn-cs"/>
        </a:defRPr>
      </a:lvl2pPr>
      <a:lvl3pPr marL="741363" indent="-173038" algn="l" defTabSz="741363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600" kern="1200" dirty="0" smtClean="0">
          <a:solidFill>
            <a:srgbClr val="2B3082"/>
          </a:solidFill>
          <a:latin typeface="+mj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400" kern="1200" dirty="0" smtClean="0">
          <a:solidFill>
            <a:srgbClr val="2B3082"/>
          </a:solidFill>
          <a:latin typeface="+mj-lt"/>
          <a:ea typeface="+mn-ea"/>
          <a:cs typeface="+mn-cs"/>
        </a:defRPr>
      </a:lvl4pPr>
      <a:lvl5pPr marL="1027113" indent="-225425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400" kern="1200" dirty="0">
          <a:solidFill>
            <a:srgbClr val="2B308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gif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.wmf"/><Relationship Id="rId20" Type="http://schemas.openxmlformats.org/officeDocument/2006/relationships/image" Target="../media/image56.png"/><Relationship Id="rId29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wmf"/><Relationship Id="rId23" Type="http://schemas.openxmlformats.org/officeDocument/2006/relationships/image" Target="../media/image59.png"/><Relationship Id="rId28" Type="http://schemas.openxmlformats.org/officeDocument/2006/relationships/image" Target="../media/image64.emf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emf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emf"/><Relationship Id="rId26" Type="http://schemas.openxmlformats.org/officeDocument/2006/relationships/image" Target="../media/image47.png"/><Relationship Id="rId3" Type="http://schemas.openxmlformats.org/officeDocument/2006/relationships/image" Target="../media/image78.png"/><Relationship Id="rId21" Type="http://schemas.openxmlformats.org/officeDocument/2006/relationships/image" Target="../media/image55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97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5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9.png"/><Relationship Id="rId9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3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wmf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jpe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cisco.com/go/vxi" TargetMode="External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lx.cisco.com" TargetMode="External"/><Relationship Id="rId4" Type="http://schemas.openxmlformats.org/officeDocument/2006/relationships/image" Target="../media/image13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hyperlink" Target="http://www.facebook.com/" TargetMode="External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cisco.com/education" TargetMode="External"/><Relationship Id="rId5" Type="http://schemas.openxmlformats.org/officeDocument/2006/relationships/hyperlink" Target="http://blogs.cisco.com/category/education/" TargetMode="External"/><Relationship Id="rId10" Type="http://schemas.openxmlformats.org/officeDocument/2006/relationships/image" Target="../media/image134.jpeg"/><Relationship Id="rId4" Type="http://schemas.openxmlformats.org/officeDocument/2006/relationships/hyperlink" Target="http://twitter.com/" TargetMode="External"/><Relationship Id="rId9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177800" algn="ctr" rotWithShape="0">
                  <a:schemeClr val="tx1">
                    <a:lumMod val="50000"/>
                    <a:alpha val="6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167604" y="941295"/>
            <a:ext cx="6502137" cy="3294529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3600" b="0" i="0" spc="0" baseline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นำเสนอรูปแบบใหม่ของเวิร์กสเปซเสมือนจริง (Virtual Workspace) เพื่อการศึกษา</a:t>
            </a:r>
            <a:br>
              <a:rPr lang="th-TH" sz="3600" b="0" i="0" spc="0" baseline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600" b="0" i="0" spc="0" baseline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 b="0" i="0" spc="0" baseline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0" i="0" spc="0" baseline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ระบบ Unified Virtual Desktop ระบบเสียงและระบบวิดีโอแบบครบวงจร</a:t>
            </a:r>
            <a:endParaRPr lang="th-TH" sz="2800" b="0" i="0" spc="0" baseline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30"/>
          <p:cNvSpPr/>
          <p:nvPr/>
        </p:nvSpPr>
        <p:spPr>
          <a:xfrm flipH="1" flipV="1">
            <a:off x="0" y="1395413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"/>
          <p:cNvSpPr>
            <a:spLocks noGrp="1" noChangeArrowheads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dirty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ตัวอย่างการใช้ประโยชน์ VXI ในแวดวงการศึกษา</a:t>
            </a:r>
            <a:endParaRPr lang="th-TH" sz="3200" b="0" i="0" spc="0" baseline="0" dirty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03" y="3248806"/>
            <a:ext cx="3518190" cy="1094509"/>
            <a:chOff x="6003" y="3058306"/>
            <a:chExt cx="3518190" cy="1094509"/>
          </a:xfrm>
        </p:grpSpPr>
        <p:sp>
          <p:nvSpPr>
            <p:cNvPr id="34" name="Round Single Corner Rectangle 33"/>
            <p:cNvSpPr/>
            <p:nvPr/>
          </p:nvSpPr>
          <p:spPr>
            <a:xfrm>
              <a:off x="780993" y="3165312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34" descr="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" y="3058306"/>
              <a:ext cx="1459345" cy="109450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189178" y="3284880"/>
              <a:ext cx="2055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รวม วิดีโอภาพ เสียง รวมไปถึงประสิทธิภาพในการทำงานร่วมกันไว้ในที่เดียว</a:t>
              </a:r>
              <a:endParaRPr lang="th-TH" sz="12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4232" y="4607706"/>
            <a:ext cx="3813725" cy="1094509"/>
            <a:chOff x="384232" y="4417206"/>
            <a:chExt cx="3813725" cy="1094509"/>
          </a:xfrm>
        </p:grpSpPr>
        <p:sp>
          <p:nvSpPr>
            <p:cNvPr id="38" name="Round Single Corner Rectangle 37"/>
            <p:cNvSpPr/>
            <p:nvPr/>
          </p:nvSpPr>
          <p:spPr>
            <a:xfrm>
              <a:off x="1454757" y="4533259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38" descr="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32" y="4417206"/>
              <a:ext cx="1403927" cy="1094509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754907" y="4687450"/>
              <a:ext cx="2032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การสนับสนุนด้านไอทีซึ่งมีประสิทธิภาพ รองรับผู้ใช้งานได้จำนวนมาก</a:t>
              </a:r>
              <a:endParaRPr lang="th-TH" sz="12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2724" y="1884680"/>
            <a:ext cx="3677564" cy="1117600"/>
            <a:chOff x="562724" y="1694180"/>
            <a:chExt cx="3677564" cy="1117600"/>
          </a:xfrm>
        </p:grpSpPr>
        <p:sp>
          <p:nvSpPr>
            <p:cNvPr id="42" name="Round Single Corner Rectangle 41"/>
            <p:cNvSpPr/>
            <p:nvPr/>
          </p:nvSpPr>
          <p:spPr>
            <a:xfrm>
              <a:off x="1722241" y="1818419"/>
              <a:ext cx="2518047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42" descr="A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24" y="1694180"/>
              <a:ext cx="1671782" cy="11176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008908" y="1847275"/>
              <a:ext cx="1916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ให้ประสบการณ์แบบเดียวกันไม่ว่าจะใช้งานในหรือนอกสถานศึกษา</a:t>
              </a:r>
              <a:endParaRPr lang="th-TH" sz="12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07002" y="1608425"/>
            <a:ext cx="3846721" cy="1380836"/>
            <a:chOff x="5207002" y="1417925"/>
            <a:chExt cx="3846721" cy="1380836"/>
          </a:xfrm>
        </p:grpSpPr>
        <p:sp>
          <p:nvSpPr>
            <p:cNvPr id="46" name="Round Single Corner Rectangle 45"/>
            <p:cNvSpPr/>
            <p:nvPr/>
          </p:nvSpPr>
          <p:spPr>
            <a:xfrm flipH="1">
              <a:off x="5207002" y="1818419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53" name="Picture 52" descr="F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68" y="1417925"/>
              <a:ext cx="1842655" cy="138083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691908" y="1951180"/>
              <a:ext cx="1721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การเข้าถึงข้อมูลอย่างปลอดภัยและการปฎิบัติตามข้อกำหนดด้านข้อมูล</a:t>
              </a:r>
            </a:p>
            <a:p>
              <a:pPr algn="l" defTabSz="914400">
                <a:buNone/>
              </a:pPr>
              <a:endParaRPr lang="th-TH" sz="12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09920" y="3255156"/>
            <a:ext cx="3246944" cy="1094509"/>
            <a:chOff x="5809920" y="3064656"/>
            <a:chExt cx="3246944" cy="1094509"/>
          </a:xfrm>
        </p:grpSpPr>
        <p:sp>
          <p:nvSpPr>
            <p:cNvPr id="56" name="Round Single Corner Rectangle 55"/>
            <p:cNvSpPr/>
            <p:nvPr/>
          </p:nvSpPr>
          <p:spPr>
            <a:xfrm flipH="1">
              <a:off x="5809920" y="3165312"/>
              <a:ext cx="2474745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spcBef>
                  <a:spcPts val="880"/>
                </a:spcBef>
              </a:pPr>
              <a:endParaRPr lang="en-US" sz="1500" dirty="0"/>
            </a:p>
          </p:txBody>
        </p:sp>
        <p:pic>
          <p:nvPicPr>
            <p:cNvPr id="58" name="Picture 57" descr="C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046" y="3064656"/>
              <a:ext cx="1223818" cy="109450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248400" y="3382854"/>
              <a:ext cx="209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เข้าถึงได้จากอุปกรณ์</a:t>
              </a:r>
              <a:b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ทุกประเภท (BYOD) </a:t>
              </a:r>
              <a:endParaRPr lang="th-TH" sz="12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75018" y="4613102"/>
            <a:ext cx="3663409" cy="1099127"/>
            <a:chOff x="5175018" y="4422602"/>
            <a:chExt cx="3663409" cy="1099127"/>
          </a:xfrm>
        </p:grpSpPr>
        <p:sp>
          <p:nvSpPr>
            <p:cNvPr id="61" name="Round Single Corner Rectangle 60"/>
            <p:cNvSpPr/>
            <p:nvPr/>
          </p:nvSpPr>
          <p:spPr>
            <a:xfrm>
              <a:off x="5175018" y="4527774"/>
              <a:ext cx="2743200" cy="868680"/>
            </a:xfrm>
            <a:prstGeom prst="round1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62" name="Picture 61" descr="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954" y="4422602"/>
              <a:ext cx="1288473" cy="109912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374555" y="4741880"/>
              <a:ext cx="2256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ห้องปฏิบัติการคอมพิวเตอร์, </a:t>
              </a:r>
              <a:b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12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แบบอเนกประสงค์และยืดหยุ่น </a:t>
              </a:r>
              <a:endParaRPr lang="th-TH" sz="12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4" name="Picture 63" descr="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60734"/>
            <a:ext cx="3848100" cy="3009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9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162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0">
              <a:lnSpc>
                <a:spcPct val="90000"/>
              </a:lnSpc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กรณีการใช้งาน: ห้องปฏิบัติการคอมพิวเตอร์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3901" y="1677958"/>
            <a:ext cx="4529805" cy="52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ระบบงานแบบเก่า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เวิร์กสเตชันและแอพพลิเคชันแบบ </a:t>
            </a:r>
            <a:r>
              <a:rPr lang="th-TH" sz="15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Dedicated</a:t>
            </a: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ในห้องปฏิบัติการคอมพิวเตอร์ 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สภาพแวดล้อมแบบตายตัว ตั้งค่าไว้สำหรับ</a:t>
            </a:r>
            <a:r>
              <a:rPr lang="th-TH" sz="15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คอร์ส</a:t>
            </a: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การเรียนที่เจาะจง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เข้าถึงได้ระหว่างช่วงเวลาที่กำหนดไว้เท่านั้น</a:t>
            </a:r>
          </a:p>
          <a:p>
            <a:pPr marL="0" lvl="1" indent="-287338">
              <a:lnSpc>
                <a:spcPct val="95000"/>
              </a:lnSpc>
              <a:spcAft>
                <a:spcPts val="600"/>
              </a:spcAft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ระบบงานแบบใหม่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ห้องปฏิบัติการอเนกประสงค์และยืดหยุ่น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กำหนดค่าการใช้งานห้องปฏิบัติการคอมพิวเตอร์ได้ใหม่อย่างรวดเร็ว ตามความต้องการที่เปลี่ยนไป </a:t>
            </a:r>
          </a:p>
          <a:p>
            <a:pPr marL="0" lvl="1" indent="-287338">
              <a:lnSpc>
                <a:spcPct val="95000"/>
              </a:lnSpc>
              <a:spcAft>
                <a:spcPts val="600"/>
              </a:spcAft>
              <a:buNone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ผลลัพธ์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เพิ่มความยืดหยุ่นมากขึ้น ซึ่งส่งผลให้ขยายการเข้าถึงทางการศึกษาและทรัพยากรคอมพิวเตอร์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ประสบการณ์เท่าเทียมกันสำหรับนักเรียนนอกสถานศึกษา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ลดต้นทุนและเวลาให้การสนับสนุนด้านไอที</a:t>
            </a:r>
          </a:p>
          <a:p>
            <a:pPr marL="287338" lvl="1" indent="-28733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ลดค่าใช้จ่ายด้านลิขสิทธิ์ซอฟแวร์และค่าใช้จ่าย</a:t>
            </a:r>
            <a:b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5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ด้านฮาร์ดแวร์</a:t>
            </a:r>
          </a:p>
          <a:p>
            <a:pPr marL="0" lvl="1" indent="-51206400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63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53" name="Picture 29" descr="C:\Users\gserda\Documents\Edu Photos\AM707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6094" y="1913966"/>
              <a:ext cx="3469341" cy="231289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8480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0">
              <a:lnSpc>
                <a:spcPct val="90000"/>
              </a:lnSpc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"/>
              </a:spcBef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กรณีการใช้งาน: การเคลื่อนที่และการใช้อุปกรณ์ส่วนตัวในการเชื่อมต่อเครือข่าย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0" i="0" spc="0" baseline="0" dirty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(BYOD)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3901" y="1731825"/>
            <a:ext cx="4529805" cy="44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ระบบงานแบบเก่า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รายการอุปกรณ์ที่รองรับความต้องการได้กำหนดไว้แล้ว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เครื่องคอมพิวเตอร์แล็ปท็อปหนึ่งเครื่องต่อผู้ใช้ปลายทาง (End-User) หนึ่งคน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เชื่อมต่อกับตำแหน่งเครื่องคอมพิวเตอร์ที่กำหนดไว้</a:t>
            </a:r>
          </a:p>
          <a:p>
            <a:pPr marL="290513" lvl="1" indent="-290513">
              <a:lnSpc>
                <a:spcPct val="95000"/>
              </a:lnSpc>
              <a:spcAft>
                <a:spcPts val="600"/>
              </a:spcAft>
              <a:buSzPct val="80000"/>
              <a:buNone/>
              <a:defRPr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ระบบงานแบบใหม่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เข้าถึงเวิร์กสเปซเสมือนจริงได้ทุกเวลา 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อุปกรณ์หลายชี้นต่อผู้ใช้ปลายทาง (End-User) หนึ่งคน 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สามารถเข้าถึงได้โดยผ่านอุปกรณ์ที่หลากหลาย </a:t>
            </a:r>
            <a:b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ทั้งเครื่องคอมพิวเตอร์แล็ปท็อป แท็บเล็ต และเครื่องโทรศัพท์สมาร์ทโฟน</a:t>
            </a:r>
          </a:p>
          <a:p>
            <a:pPr marL="290513" lvl="1" indent="-290513">
              <a:lnSpc>
                <a:spcPct val="95000"/>
              </a:lnSpc>
              <a:spcAft>
                <a:spcPts val="600"/>
              </a:spcAft>
              <a:buSzPct val="80000"/>
              <a:buNone/>
              <a:defRPr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ผลลัพธ์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ได้รับประสบการณ์การใช้งานที่เป็นแบบเดียวกัน และมีคุณภาพสูงบนอุปกรณ์ชนิดต่าง ๆ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ได้รับประสบการณ์การใช้งานที่เป็นแบบเดียวกัน สำหรับนักเรียนนอกสถานศึกษา</a:t>
            </a:r>
          </a:p>
          <a:p>
            <a:pPr marL="355600" lvl="1" indent="-3556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4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ลดค่าใช้จ่ายและเวลาในการให้การสนับสนุนด้านไอที</a:t>
            </a:r>
            <a:endParaRPr lang="th-TH" sz="1400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63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58371" name="Picture 3" descr="C:\Users\gserda\Documents\Edu Photos\AM71141.jpg"/>
            <p:cNvPicPr>
              <a:picLocks noChangeAspect="1" noChangeArrowheads="1"/>
            </p:cNvPicPr>
            <p:nvPr/>
          </p:nvPicPr>
          <p:blipFill>
            <a:blip r:embed="rId6" cstate="print"/>
            <a:srcRect l="3970" t="16253" r="7940" b="3722"/>
            <a:stretch>
              <a:fillRect/>
            </a:stretch>
          </p:blipFill>
          <p:spPr bwMode="auto">
            <a:xfrm>
              <a:off x="5150223" y="1949822"/>
              <a:ext cx="3456747" cy="209352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7457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0">
              <a:lnSpc>
                <a:spcPct val="90000"/>
              </a:lnSpc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กรณีการใช้งาน: ทำให้ไอทีง่ายขึ้น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3901" y="1638248"/>
            <a:ext cx="4554010" cy="47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ระบบงานแบบเก่า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มีค่าใช้จ่ายสูงในการดูแลเครื่องเวิร์กสเตชันของสถาบัน 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การบำรุงรักษาต้องเดินทางไปยังแต่ละห้องเรียน ห้องแล็บ หรือสำนักงาน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เจ้าหน้าที่สนับสนุนด้านไอทีไม่สามารถขยายขนาดการให้</a:t>
            </a:r>
            <a:b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บริการเพื่อตอบสนองผู้ใช้งานรายใหม่หรืออุปกรณ์ตัวใหม่ได้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ความปลอดภัยและความเสี่ยงข้อมูล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ค่าไฟแพง</a:t>
            </a:r>
          </a:p>
          <a:p>
            <a:pPr marL="290513" lvl="1" indent="-290513">
              <a:lnSpc>
                <a:spcPct val="95000"/>
              </a:lnSpc>
              <a:spcAft>
                <a:spcPts val="600"/>
              </a:spcAft>
              <a:buSzPct val="80000"/>
              <a:buNone/>
              <a:defRPr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ระบบงานแบบใหม่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เวิร์กสเปซเสมือนจริงถูกสร้าง นำมาใช้งาน หรือซ่อมแซม และบริหารจัดการได้จากส่วนกลาง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เจ้าหน้าที่ที่มีอยู่สามารถรองรับจำนวนผู้ใช้งานเวิร์กสเปซเสมือนจริงได้มากขึ้น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การรักษาความปลอดภัยที่ส่วนกลางและการคุ้มครองข้อมูล 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ประหยัดพลังงาน</a:t>
            </a:r>
          </a:p>
          <a:p>
            <a:pPr marL="290513" lvl="1" indent="-290513">
              <a:lnSpc>
                <a:spcPct val="95000"/>
              </a:lnSpc>
              <a:spcAft>
                <a:spcPts val="600"/>
              </a:spcAft>
              <a:buSzPct val="80000"/>
              <a:buNone/>
              <a:defRPr/>
            </a:pPr>
            <a:r>
              <a:rPr lang="th-TH" sz="15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ผลลัพธ์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โครงสร้างค่าใช้จ่ายด้านไอทีที่ยั่งยืน</a:t>
            </a:r>
          </a:p>
          <a:p>
            <a:pPr marL="358775" lvl="1" indent="-35877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3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ความปลอดภัยแข็งแกร่งขึ้น</a:t>
            </a:r>
            <a:endParaRPr lang="th-TH" sz="13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63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57347" name="Picture 3" descr="C:\Users\gserda\Documents\Edu Photos\AM6306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6777" y="2021542"/>
              <a:ext cx="3429000" cy="22860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3441700"/>
            <a:ext cx="6204205" cy="26691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800"/>
            <a:ext cx="6204205" cy="14223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50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50815"/>
            <a:ext cx="9144000" cy="5310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" t="1255" r="1936" b="1830"/>
          <a:stretch/>
        </p:blipFill>
        <p:spPr>
          <a:xfrm>
            <a:off x="5232324" y="2793996"/>
            <a:ext cx="3659909" cy="3636819"/>
          </a:xfrm>
          <a:prstGeom prst="rect">
            <a:avLst/>
          </a:prstGeom>
          <a:effectLst>
            <a:reflection stA="29000" endPos="75000" dist="12700" dir="5400000" sy="-100000" algn="bl" rotWithShape="0"/>
          </a:effectLst>
        </p:spPr>
      </p:pic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470525" y="2952627"/>
            <a:ext cx="3848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>
              <a:buNone/>
            </a:pPr>
            <a:r>
              <a:rPr lang="th-TH" sz="2400" b="0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เวิร์กสเปซเสมือนจริง</a:t>
            </a:r>
            <a:endParaRPr lang="th-TH" sz="2400" b="0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00" y="3394360"/>
            <a:ext cx="333375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th-TH" sz="1400" b="1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เดสก์ท็อปเสมือนจริง + …</a:t>
            </a: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ü"/>
            </a:pP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สื่อคุณภาพสูง</a:t>
            </a: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ü"/>
            </a:pP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การสื่อสารครบวงจร</a:t>
            </a: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ü"/>
            </a:pP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ประสิทธิภาพการทำงานของระบบเครือข่ายเพื่อให้ผลสูงสุด (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Network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Optimized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Performance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ü"/>
            </a:pP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การรักษาความปลอดภัยแบบ 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End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End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End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End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Security</a:t>
            </a:r>
            <a:r>
              <a:rPr lang="th-TH" sz="14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ctr" defTabSz="914400">
              <a:lnSpc>
                <a:spcPct val="80000"/>
              </a:lnSpc>
              <a:buNone/>
            </a:pPr>
            <a:endParaRPr lang="th-TH" sz="1400" dirty="0" smtClean="0">
              <a:latin typeface="Tahoma" pitchFamily="34" charset="0"/>
              <a:cs typeface="Tahoma" pitchFamily="34" charset="0"/>
            </a:endParaRPr>
          </a:p>
          <a:p>
            <a:pPr algn="ctr" defTabSz="914400">
              <a:buNone/>
            </a:pPr>
            <a:r>
              <a:rPr lang="th-TH" sz="14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สร้างขึ้นจากความร่วมมือของผู้นำ</a:t>
            </a:r>
            <a:br>
              <a:rPr lang="th-TH" sz="14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ในอุตสาหกรรมด้านสถาปัตยกรรมเครือข่ายและความปลอดภัย</a:t>
            </a:r>
          </a:p>
          <a:p>
            <a:pPr algn="l" defTabSz="914400">
              <a:buNone/>
            </a:pPr>
            <a:endParaRPr lang="th-TH" sz="1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8648" y="3426588"/>
            <a:ext cx="2887030" cy="21939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" t="1255" r="1936" b="1830"/>
          <a:stretch/>
        </p:blipFill>
        <p:spPr>
          <a:xfrm>
            <a:off x="230909" y="2793996"/>
            <a:ext cx="3659909" cy="3636819"/>
          </a:xfrm>
          <a:prstGeom prst="rect">
            <a:avLst/>
          </a:prstGeom>
          <a:effectLst>
            <a:reflection stA="29000" endPos="75000" dist="12700" dir="5400000" sy="-100000" algn="bl" rotWithShape="0"/>
          </a:effectLst>
        </p:spPr>
      </p:pic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1163" y="2943102"/>
            <a:ext cx="3848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>
              <a:buNone/>
            </a:pPr>
            <a:r>
              <a:rPr lang="th-TH" sz="2400" b="0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เดสก์ท็อปเสมือนจริง</a:t>
            </a:r>
            <a:endParaRPr lang="th-TH" sz="2400" b="0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274" y="3473735"/>
            <a:ext cx="3079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l" defTabSz="914400">
              <a:buClr>
                <a:srgbClr val="652D89"/>
              </a:buClr>
              <a:buFont typeface="Wingdings"/>
              <a:buChar char="§"/>
            </a:pP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Terminal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Services</a:t>
            </a:r>
            <a:endParaRPr lang="th-TH" sz="1600" b="0" i="0" dirty="0" smtClean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§"/>
            </a:pP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แอพพลิเค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ชันเสมือนจริง </a:t>
            </a:r>
            <a:b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App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Virtualization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§"/>
            </a:pP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Virtual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Desktop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Infrastructure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VDI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58775" indent="-358775" algn="l" defTabSz="914400">
              <a:buClr>
                <a:srgbClr val="652D89"/>
              </a:buClr>
              <a:buFont typeface="Wingdings"/>
              <a:buChar char="§"/>
            </a:pP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Desktop</a:t>
            </a:r>
            <a:r>
              <a:rPr lang="th-TH" sz="16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Streaming</a:t>
            </a:r>
            <a:endParaRPr lang="th-TH" sz="1600" b="0" i="0" dirty="0" smtClean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>
              <a:buNone/>
            </a:pP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ctr" defTabSz="914400">
              <a:buNone/>
            </a:pPr>
            <a: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สร้างขึ้นบนแพลตฟอร์มระบบ</a:t>
            </a:r>
            <a:b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เสมือนจริงสำหรับ</a:t>
            </a:r>
            <a:r>
              <a:rPr lang="th-TH" sz="1600" b="0" i="1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ดาต้า</a:t>
            </a:r>
            <a: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เซ็น</a:t>
            </a:r>
            <a:r>
              <a:rPr lang="th-TH" sz="1600" b="0" i="1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เตอร์</a:t>
            </a:r>
            <a: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1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ที่เติบโตเร็วที่สุดในอุตสาหกรรม</a:t>
            </a:r>
          </a:p>
          <a:p>
            <a:pPr algn="l" defTabSz="914400">
              <a:buNone/>
            </a:pPr>
            <a:endParaRPr lang="th-TH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VXI เป็นมากกว่าระบบเดสก์ท็อปเสมือนจริง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3516" y="1352066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2800" b="1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Cisco VXI</a:t>
            </a:r>
            <a:endParaRPr lang="th-TH" sz="2800" b="1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856" y="2044374"/>
            <a:ext cx="342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th-TH" sz="2000" b="0" i="0" dirty="0" err="1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VXI</a:t>
            </a:r>
            <a:r>
              <a:rPr lang="th-TH" sz="20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 เป็นแพลตฟอร์มสำหรับ</a:t>
            </a:r>
            <a:r>
              <a:rPr lang="th-TH" sz="2000" b="1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ระบบเดสก์ท็อปเสมือนจริง </a:t>
            </a:r>
            <a:r>
              <a:rPr lang="th-TH" sz="2000" b="0" i="0" dirty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▼</a:t>
            </a:r>
            <a:endParaRPr lang="th-TH" sz="2000" b="0" i="0" dirty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4064" y="2044374"/>
            <a:ext cx="368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th-TH" sz="2000" b="0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พร้อมกับเสนอโซลูชัน</a:t>
            </a:r>
            <a:br>
              <a:rPr lang="th-TH" sz="2000" b="0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000" b="0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▼ สำหรับ</a:t>
            </a:r>
            <a:r>
              <a:rPr lang="th-TH" sz="2000" b="1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เวิร์กสเปซเสมือนจริง  </a:t>
            </a:r>
            <a:endParaRPr lang="th-TH" sz="2000" b="1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437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1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00589" y="1472572"/>
            <a:ext cx="4608789" cy="4986159"/>
          </a:xfrm>
          <a:prstGeom prst="roundRect">
            <a:avLst>
              <a:gd name="adj" fmla="val 5970"/>
            </a:avLst>
          </a:prstGeom>
          <a:noFill/>
          <a:ln w="12700">
            <a:solidFill>
              <a:srgbClr val="F68B1F"/>
            </a:solidFill>
            <a:prstDash val="sysDash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09125"/>
            <a:ext cx="8588861" cy="838200"/>
          </a:xfrm>
        </p:spPr>
        <p:txBody>
          <a:bodyPr>
            <a:noAutofit/>
          </a:bodyPr>
          <a:lstStyle/>
          <a:p>
            <a:pPr algn="l" defTabSz="914400">
              <a:lnSpc>
                <a:spcPct val="10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ประสบการณ์การใช้งานเปี่ยมคุณภาพ</a:t>
            </a:r>
            <a:br>
              <a:rPr lang="th-TH" sz="32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0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ไม่ว่าแอพพลิเคชันไหน ข้อมูลอะไร อุปกรณ์ใด หรือสื่ออะไร …ทุกที่</a:t>
            </a:r>
            <a:r>
              <a:rPr lang="th-TH" sz="2000" b="0" i="0" spc="0" baseline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!</a:t>
            </a:r>
            <a:endParaRPr lang="th-TH" sz="2000" b="0" i="0" spc="0" baseline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Post PC Bottom Row.png"/>
          <p:cNvPicPr>
            <a:picLocks noChangeAspect="1"/>
          </p:cNvPicPr>
          <p:nvPr/>
        </p:nvPicPr>
        <p:blipFill>
          <a:blip r:embed="rId3" cstate="print"/>
          <a:srcRect b="9348"/>
          <a:stretch>
            <a:fillRect/>
          </a:stretch>
        </p:blipFill>
        <p:spPr>
          <a:xfrm>
            <a:off x="4209774" y="5387262"/>
            <a:ext cx="4353140" cy="804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7"/>
          <p:cNvGrpSpPr/>
          <p:nvPr/>
        </p:nvGrpSpPr>
        <p:grpSpPr>
          <a:xfrm>
            <a:off x="493010" y="1472572"/>
            <a:ext cx="4574100" cy="4844975"/>
            <a:chOff x="-2676649" y="980135"/>
            <a:chExt cx="4574100" cy="4844975"/>
          </a:xfrm>
        </p:grpSpPr>
        <p:sp>
          <p:nvSpPr>
            <p:cNvPr id="27" name="Right Arrow 26"/>
            <p:cNvSpPr/>
            <p:nvPr/>
          </p:nvSpPr>
          <p:spPr>
            <a:xfrm rot="1904499" flipV="1">
              <a:off x="-565790" y="2056350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9695501">
              <a:off x="-429309" y="4567338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-842954" y="3343153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84"/>
            <p:cNvGrpSpPr/>
            <p:nvPr/>
          </p:nvGrpSpPr>
          <p:grpSpPr>
            <a:xfrm>
              <a:off x="-1824622" y="980135"/>
              <a:ext cx="2274982" cy="1610633"/>
              <a:chOff x="1834977" y="1199046"/>
              <a:chExt cx="2274982" cy="161063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834977" y="1199046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 defTabSz="914400">
                  <a:buNone/>
                </a:pPr>
                <a:r>
                  <a:rPr lang="th-TH" sz="1800" b="1" i="0" smtClean="0">
                    <a:solidFill>
                      <a:srgbClr val="652D89"/>
                    </a:solidFill>
                    <a:latin typeface="Tahoma" pitchFamily="34" charset="0"/>
                    <a:cs typeface="Tahoma" pitchFamily="34" charset="0"/>
                  </a:rPr>
                  <a:t>เดสก์ท็อปเสมือนจริง</a:t>
                </a:r>
                <a:endParaRPr lang="th-TH" sz="1800" b="1" i="0">
                  <a:solidFill>
                    <a:srgbClr val="652D8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2" name="Picture 38" descr="desktop2a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5081" y="1642427"/>
                <a:ext cx="1753923" cy="1167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-2009139" y="2696365"/>
              <a:ext cx="75854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914400">
                <a:buNone/>
              </a:pPr>
              <a:r>
                <a:rPr lang="th-TH" sz="1800" b="1" i="0" smtClean="0">
                  <a:solidFill>
                    <a:srgbClr val="652D89"/>
                  </a:solidFill>
                  <a:latin typeface="Tahoma" pitchFamily="34" charset="0"/>
                  <a:cs typeface="Tahoma" pitchFamily="34" charset="0"/>
                </a:rPr>
                <a:t>เสียง </a:t>
              </a:r>
              <a:endParaRPr lang="th-TH" sz="1800" b="1" i="0">
                <a:solidFill>
                  <a:srgbClr val="652D89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83"/>
            <p:cNvGrpSpPr/>
            <p:nvPr/>
          </p:nvGrpSpPr>
          <p:grpSpPr>
            <a:xfrm>
              <a:off x="-2116297" y="4329700"/>
              <a:ext cx="2255966" cy="1495410"/>
              <a:chOff x="1488710" y="4548611"/>
              <a:chExt cx="2255966" cy="1495410"/>
            </a:xfrm>
            <a:effectLst/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/>
              <a:srcRect l="8336" r="12744"/>
              <a:stretch>
                <a:fillRect/>
              </a:stretch>
            </p:blipFill>
            <p:spPr>
              <a:xfrm>
                <a:off x="1488710" y="4905372"/>
                <a:ext cx="2255966" cy="1138649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 bwMode="auto">
              <a:xfrm>
                <a:off x="2181637" y="4548611"/>
                <a:ext cx="72167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th-TH" sz="1800" b="1" i="0" smtClean="0">
                    <a:solidFill>
                      <a:srgbClr val="652D89"/>
                    </a:solidFill>
                    <a:latin typeface="Tahoma" pitchFamily="34" charset="0"/>
                    <a:cs typeface="Tahoma" pitchFamily="34" charset="0"/>
                  </a:rPr>
                  <a:t>วิดีโอ</a:t>
                </a:r>
                <a:endParaRPr lang="th-TH" sz="1800" b="1" i="0">
                  <a:solidFill>
                    <a:srgbClr val="652D8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24" name="Picture 23" descr="phon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676649" y="2970412"/>
              <a:ext cx="1833695" cy="1359092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Rounded Rectangle 25"/>
          <p:cNvSpPr/>
          <p:nvPr/>
        </p:nvSpPr>
        <p:spPr>
          <a:xfrm flipV="1">
            <a:off x="4667999" y="1783163"/>
            <a:ext cx="3609785" cy="4159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B3A23"/>
              </a:gs>
              <a:gs pos="100000">
                <a:srgbClr val="F68B1F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7793" y="1810772"/>
            <a:ext cx="310533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>
              <a:buNone/>
            </a:pPr>
            <a:r>
              <a:rPr lang="th-TH" sz="1600" b="1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เวิร์กสเปซเสมือนจริงรูปแบบใหม่</a:t>
            </a:r>
            <a:endParaRPr lang="th-TH" sz="1600" b="1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Picture 30" descr="Quebec_Beauty_Co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5125" y="2588908"/>
            <a:ext cx="3210923" cy="240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61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719012" y="1829114"/>
            <a:ext cx="3762319" cy="3240600"/>
          </a:xfrm>
          <a:prstGeom prst="round2SameRect">
            <a:avLst>
              <a:gd name="adj1" fmla="val 4045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  <a:gs pos="39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1594000"/>
            </a:lightRig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640902" y="1829114"/>
            <a:ext cx="3762319" cy="3240600"/>
          </a:xfrm>
          <a:prstGeom prst="round2SameRect">
            <a:avLst>
              <a:gd name="adj1" fmla="val 4045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  <a:gs pos="39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1594000"/>
            </a:lightRig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737159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30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</a:t>
            </a:r>
            <a:r>
              <a:rPr lang="th-TH" sz="3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0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VXI</a:t>
            </a:r>
            <a:r>
              <a:rPr lang="th-TH" sz="3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ขุมกำลังของเวิร์ก</a:t>
            </a:r>
            <a:r>
              <a:rPr lang="th-TH" sz="30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สเปซ</a:t>
            </a:r>
            <a:r>
              <a:rPr lang="th-TH" sz="3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เสมือนจริงรูปแบบใหม่</a:t>
            </a:r>
            <a:endParaRPr lang="th-TH" sz="3000" b="0" i="0" spc="0" baseline="0" dirty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5120" y="188608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2400" b="0" i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หลัง</a:t>
            </a:r>
            <a:endParaRPr lang="th-TH" sz="2400" b="0" i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Picture 22" descr="Screen shot 2011-09-29 at 11,15.58 PM.png"/>
          <p:cNvPicPr>
            <a:picLocks noChangeAspect="1"/>
          </p:cNvPicPr>
          <p:nvPr/>
        </p:nvPicPr>
        <p:blipFill>
          <a:blip r:embed="rId3" cstate="print"/>
          <a:srcRect l="2106" t="2368"/>
          <a:stretch>
            <a:fillRect/>
          </a:stretch>
        </p:blipFill>
        <p:spPr>
          <a:xfrm>
            <a:off x="4870142" y="2425822"/>
            <a:ext cx="3303838" cy="2562859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054188" y="1886081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2400" b="0" i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ก่อน</a:t>
            </a:r>
            <a:endParaRPr lang="th-TH" sz="2400" b="0" i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3" descr="Screen shot 2011-09-29 at 11,15.58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170" y="2417196"/>
            <a:ext cx="3360002" cy="2562859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grpSp>
        <p:nvGrpSpPr>
          <p:cNvPr id="5" name="Group 8"/>
          <p:cNvGrpSpPr/>
          <p:nvPr/>
        </p:nvGrpSpPr>
        <p:grpSpPr>
          <a:xfrm>
            <a:off x="1028711" y="5351804"/>
            <a:ext cx="7050410" cy="488731"/>
            <a:chOff x="1040286" y="4958260"/>
            <a:chExt cx="7050410" cy="488731"/>
          </a:xfrm>
        </p:grpSpPr>
        <p:sp>
          <p:nvSpPr>
            <p:cNvPr id="15" name="Rounded Rectangle 14"/>
            <p:cNvSpPr/>
            <p:nvPr/>
          </p:nvSpPr>
          <p:spPr>
            <a:xfrm rot="10800000" flipV="1">
              <a:off x="1040286" y="4958260"/>
              <a:ext cx="7050410" cy="48873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  <a:ln w="38100">
              <a:gradFill>
                <a:gsLst>
                  <a:gs pos="0">
                    <a:srgbClr val="3852A3"/>
                  </a:gs>
                  <a:gs pos="100000">
                    <a:srgbClr val="331645"/>
                  </a:gs>
                </a:gsLst>
                <a:lin ang="2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th-TH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1606" y="5043324"/>
              <a:ext cx="6393097" cy="37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75000"/>
                </a:lnSpc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th-TH" sz="2400" b="1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ให้ประสบการณ์คุณภาพสูงแก่ผู้ใช้งาน</a:t>
              </a:r>
              <a:endParaRPr lang="th-TH" sz="2400" b="1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2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 Same Side Corner Rectangle 61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Content Placeholder 5"/>
          <p:cNvSpPr txBox="1">
            <a:spLocks/>
          </p:cNvSpPr>
          <p:nvPr/>
        </p:nvSpPr>
        <p:spPr>
          <a:xfrm>
            <a:off x="6038823" y="1456652"/>
            <a:ext cx="3026150" cy="440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ประสบการณ์ผู้ใช้งาน</a:t>
            </a:r>
            <a:b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เปี่ยมคุณภาพ</a:t>
            </a:r>
          </a:p>
          <a:p>
            <a:pPr marL="230188" lvl="1" indent="-230188" algn="l" defTabSz="914400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การรับส่งข้อมูลเสียงและวิดีโอแบบ point-to-point</a:t>
            </a:r>
          </a:p>
          <a:p>
            <a:pPr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การใช้ประโยชน์จากทรัพยากรให้คุ้มค่าสูงสุด</a:t>
            </a:r>
          </a:p>
          <a:p>
            <a:pPr marL="228600" lvl="1" indent="-228600" algn="l" defTabSz="914400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ลดการใช้แบนด์วิดธ์จากหน่วย</a:t>
            </a:r>
            <a:b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เมกะไบต์เหลือเพียงหน่วยกิโลไบต์</a:t>
            </a:r>
          </a:p>
          <a:p>
            <a:pPr marL="228600" lvl="1" indent="-228600" algn="l" defTabSz="914400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ลดการประมวลผลที่</a:t>
            </a:r>
            <a:r>
              <a:rPr lang="th-TH" sz="1600" b="0" i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ดาต้า</a:t>
            </a:r>
            <a: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เซ็นเตอร์</a:t>
            </a:r>
          </a:p>
          <a:p>
            <a:pPr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เสียงและวิดีโอคุณภาพ</a:t>
            </a:r>
            <a:b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ระดับการใช้งานในองค์กรโดย Cisco Unified Communications</a:t>
            </a:r>
            <a:endParaRPr lang="th-TH" sz="1800" b="1" i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6399" y="1629793"/>
            <a:ext cx="5577122" cy="4648200"/>
          </a:xfrm>
          <a:prstGeom prst="rect">
            <a:avLst/>
          </a:prstGeom>
          <a:solidFill>
            <a:schemeClr val="bg1">
              <a:lumMod val="50000"/>
              <a:alpha val="22000"/>
            </a:schemeClr>
          </a:solidFill>
          <a:ln w="1905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defRPr/>
            </a:pPr>
            <a:endParaRPr lang="th-TH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Freeform 19"/>
          <p:cNvSpPr>
            <a:spLocks/>
          </p:cNvSpPr>
          <p:nvPr/>
        </p:nvSpPr>
        <p:spPr bwMode="auto">
          <a:xfrm>
            <a:off x="2085186" y="2959459"/>
            <a:ext cx="2245012" cy="1302513"/>
          </a:xfrm>
          <a:custGeom>
            <a:avLst/>
            <a:gdLst>
              <a:gd name="T0" fmla="*/ 877 w 1097"/>
              <a:gd name="T1" fmla="*/ 661 h 661"/>
              <a:gd name="T2" fmla="*/ 1097 w 1097"/>
              <a:gd name="T3" fmla="*/ 465 h 661"/>
              <a:gd name="T4" fmla="*/ 921 w 1097"/>
              <a:gd name="T5" fmla="*/ 285 h 661"/>
              <a:gd name="T6" fmla="*/ 651 w 1097"/>
              <a:gd name="T7" fmla="*/ 0 h 661"/>
              <a:gd name="T8" fmla="*/ 409 w 1097"/>
              <a:gd name="T9" fmla="*/ 139 h 661"/>
              <a:gd name="T10" fmla="*/ 321 w 1097"/>
              <a:gd name="T11" fmla="*/ 106 h 661"/>
              <a:gd name="T12" fmla="*/ 185 w 1097"/>
              <a:gd name="T13" fmla="*/ 233 h 661"/>
              <a:gd name="T14" fmla="*/ 188 w 1097"/>
              <a:gd name="T15" fmla="*/ 259 h 661"/>
              <a:gd name="T16" fmla="*/ 0 w 1097"/>
              <a:gd name="T17" fmla="*/ 465 h 661"/>
              <a:gd name="T18" fmla="*/ 220 w 1097"/>
              <a:gd name="T19" fmla="*/ 661 h 661"/>
              <a:gd name="T20" fmla="*/ 877 w 1097"/>
              <a:gd name="T2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7" h="661">
                <a:moveTo>
                  <a:pt x="877" y="661"/>
                </a:moveTo>
                <a:cubicBezTo>
                  <a:pt x="999" y="661"/>
                  <a:pt x="1097" y="586"/>
                  <a:pt x="1097" y="465"/>
                </a:cubicBezTo>
                <a:cubicBezTo>
                  <a:pt x="1097" y="358"/>
                  <a:pt x="1042" y="289"/>
                  <a:pt x="921" y="285"/>
                </a:cubicBezTo>
                <a:cubicBezTo>
                  <a:pt x="921" y="135"/>
                  <a:pt x="801" y="0"/>
                  <a:pt x="651" y="0"/>
                </a:cubicBezTo>
                <a:cubicBezTo>
                  <a:pt x="545" y="0"/>
                  <a:pt x="453" y="49"/>
                  <a:pt x="409" y="139"/>
                </a:cubicBezTo>
                <a:cubicBezTo>
                  <a:pt x="385" y="118"/>
                  <a:pt x="354" y="106"/>
                  <a:pt x="321" y="106"/>
                </a:cubicBezTo>
                <a:cubicBezTo>
                  <a:pt x="246" y="106"/>
                  <a:pt x="185" y="159"/>
                  <a:pt x="185" y="233"/>
                </a:cubicBezTo>
                <a:cubicBezTo>
                  <a:pt x="185" y="242"/>
                  <a:pt x="186" y="251"/>
                  <a:pt x="188" y="259"/>
                </a:cubicBezTo>
                <a:cubicBezTo>
                  <a:pt x="82" y="275"/>
                  <a:pt x="0" y="354"/>
                  <a:pt x="0" y="465"/>
                </a:cubicBezTo>
                <a:cubicBezTo>
                  <a:pt x="0" y="586"/>
                  <a:pt x="99" y="661"/>
                  <a:pt x="220" y="661"/>
                </a:cubicBezTo>
                <a:lnTo>
                  <a:pt x="877" y="661"/>
                </a:lnTo>
                <a:close/>
              </a:path>
            </a:pathLst>
          </a:custGeom>
          <a:gradFill flip="none" rotWithShape="1">
            <a:gsLst>
              <a:gs pos="100000">
                <a:srgbClr val="CFCFCF">
                  <a:lumMod val="79000"/>
                  <a:lumOff val="21000"/>
                </a:srgbClr>
              </a:gs>
              <a:gs pos="0">
                <a:srgbClr val="E6E6E6">
                  <a:shade val="100000"/>
                  <a:satMod val="115000"/>
                  <a:lumMod val="0"/>
                  <a:lumOff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gradFill>
              <a:gsLst>
                <a:gs pos="0">
                  <a:schemeClr val="bg1">
                    <a:lumMod val="88000"/>
                  </a:schemeClr>
                </a:gs>
                <a:gs pos="100000">
                  <a:schemeClr val="bg1">
                    <a:lumMod val="69000"/>
                  </a:schemeClr>
                </a:gs>
              </a:gsLst>
              <a:lin ang="5400000" scaled="0"/>
            </a:gradFill>
            <a:miter lim="800000"/>
          </a:ln>
        </p:spPr>
        <p:txBody>
          <a:bodyPr vert="horz" wrap="square" lIns="91440" tIns="182880" rIns="9144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th-TH" sz="1600" b="1">
              <a:solidFill>
                <a:srgbClr val="52525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4330198" y="4984194"/>
            <a:ext cx="1201877" cy="1020907"/>
            <a:chOff x="3869315" y="2150486"/>
            <a:chExt cx="969962" cy="823912"/>
          </a:xfrm>
          <a:effectLst/>
        </p:grpSpPr>
        <p:pic>
          <p:nvPicPr>
            <p:cNvPr id="50" name="Picture 129" descr="laptop_cutout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69315" y="2150486"/>
              <a:ext cx="969962" cy="823912"/>
            </a:xfrm>
            <a:prstGeom prst="rect">
              <a:avLst/>
            </a:prstGeom>
            <a:noFill/>
          </p:spPr>
        </p:pic>
        <p:grpSp>
          <p:nvGrpSpPr>
            <p:cNvPr id="3" name="Group 10"/>
            <p:cNvGrpSpPr/>
            <p:nvPr/>
          </p:nvGrpSpPr>
          <p:grpSpPr>
            <a:xfrm>
              <a:off x="4007311" y="2187751"/>
              <a:ext cx="695657" cy="441149"/>
              <a:chOff x="6782188" y="4647518"/>
              <a:chExt cx="2048054" cy="1473882"/>
            </a:xfrm>
          </p:grpSpPr>
          <p:pic>
            <p:nvPicPr>
              <p:cNvPr id="52" name="Picture 51" descr="converj_vdi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Picture 3" descr="HUB_Rich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6" name="Rectangle 55"/>
          <p:cNvSpPr/>
          <p:nvPr/>
        </p:nvSpPr>
        <p:spPr>
          <a:xfrm>
            <a:off x="334524" y="1617093"/>
            <a:ext cx="1645920" cy="4681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889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1" y="2087662"/>
            <a:ext cx="1133696" cy="913235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83381" y="1885991"/>
            <a:ext cx="1371957" cy="16158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050" b="1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ผู้ใช้งาน-VM 1</a:t>
            </a:r>
            <a:endParaRPr lang="th-TH" sz="1050" b="1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1" y="4690493"/>
            <a:ext cx="1133696" cy="913235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483381" y="5642997"/>
            <a:ext cx="1371957" cy="184666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200" b="1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ผู้ใช้งาน-VM 2</a:t>
            </a:r>
            <a:endParaRPr lang="th-TH" sz="1200" b="1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4302" y="3752612"/>
            <a:ext cx="685979" cy="153888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000" b="1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CUCM</a:t>
            </a:r>
            <a:endParaRPr lang="th-TH" sz="1000" b="1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56186" y="3511540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200" b="1" i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เครือข่ายแบบ </a:t>
            </a:r>
            <a:br>
              <a:rPr lang="th-TH" sz="1200" b="1" i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i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Virtualization-Aware</a:t>
            </a:r>
            <a:endParaRPr lang="th-TH" sz="1200" b="1" i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939475" y="1605483"/>
            <a:ext cx="22865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200" b="1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โปรโตคอลระบบเดสก์ท็อปเสมือนจริง</a:t>
            </a:r>
            <a:endParaRPr lang="th-TH" sz="1200" b="1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939475" y="5383861"/>
            <a:ext cx="22865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200" b="1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โปรโตคอลระบบเดสก์ท็อปเสมือนจริง</a:t>
            </a:r>
            <a:endParaRPr lang="th-TH" sz="1200" b="1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406010" y="3733774"/>
            <a:ext cx="2827838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ft-Right Arrow 80"/>
          <p:cNvSpPr/>
          <p:nvPr/>
        </p:nvSpPr>
        <p:spPr>
          <a:xfrm>
            <a:off x="1835347" y="4881013"/>
            <a:ext cx="2494851" cy="548640"/>
          </a:xfrm>
          <a:prstGeom prst="leftRightArrow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Left-Right Arrow 81"/>
          <p:cNvSpPr/>
          <p:nvPr/>
        </p:nvSpPr>
        <p:spPr>
          <a:xfrm>
            <a:off x="1835347" y="2048893"/>
            <a:ext cx="2494851" cy="546100"/>
          </a:xfrm>
          <a:prstGeom prst="leftRightArrow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10800000" flipH="1">
            <a:off x="1818738" y="2319855"/>
            <a:ext cx="2494850" cy="1588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 flipH="1">
            <a:off x="1818737" y="5146899"/>
            <a:ext cx="2494850" cy="1588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425377" y="2152443"/>
            <a:ext cx="1314792" cy="169277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050" b="1" i="0" smtClean="0">
                <a:solidFill>
                  <a:srgbClr val="FFE14F"/>
                </a:solidFill>
                <a:latin typeface="Tahoma" pitchFamily="34" charset="0"/>
                <a:cs typeface="Tahoma" pitchFamily="34" charset="0"/>
              </a:rPr>
              <a:t>วงจร</a:t>
            </a:r>
            <a:r>
              <a:rPr lang="th-TH" sz="1100" b="1" i="0" smtClean="0">
                <a:solidFill>
                  <a:srgbClr val="FFE14F"/>
                </a:solidFill>
                <a:latin typeface="Tahoma" pitchFamily="34" charset="0"/>
                <a:cs typeface="Tahoma" pitchFamily="34" charset="0"/>
              </a:rPr>
              <a:t>สื่อ</a:t>
            </a:r>
            <a:endParaRPr lang="th-TH" sz="1100" b="1" i="0">
              <a:solidFill>
                <a:srgbClr val="FFE14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25377" y="5130494"/>
            <a:ext cx="1314792" cy="16158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050" b="1" i="0" smtClean="0">
                <a:solidFill>
                  <a:srgbClr val="FFE14F"/>
                </a:solidFill>
                <a:latin typeface="Tahoma" pitchFamily="34" charset="0"/>
                <a:cs typeface="Tahoma" pitchFamily="34" charset="0"/>
              </a:rPr>
              <a:t>วงจรสื่อ</a:t>
            </a:r>
            <a:endParaRPr lang="th-TH" sz="1050" b="1" i="0">
              <a:solidFill>
                <a:srgbClr val="FFE14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4977" y="1703532"/>
            <a:ext cx="1371957" cy="1661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indent="-512064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200" b="1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ดาต้าเซ็นเตอร์</a:t>
            </a:r>
            <a:endParaRPr lang="th-TH" sz="1200" b="1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4883350" y="1723523"/>
            <a:ext cx="1031641" cy="1107583"/>
            <a:chOff x="5343401" y="2160710"/>
            <a:chExt cx="3625372" cy="4858017"/>
          </a:xfrm>
        </p:grpSpPr>
        <p:grpSp>
          <p:nvGrpSpPr>
            <p:cNvPr id="5" name="Group 26"/>
            <p:cNvGrpSpPr/>
            <p:nvPr/>
          </p:nvGrpSpPr>
          <p:grpSpPr>
            <a:xfrm>
              <a:off x="5343401" y="2160710"/>
              <a:ext cx="2847884" cy="3098639"/>
              <a:chOff x="6073584" y="2864791"/>
              <a:chExt cx="3796189" cy="3098640"/>
            </a:xfrm>
          </p:grpSpPr>
          <p:pic>
            <p:nvPicPr>
              <p:cNvPr id="92" name="Picture 91" descr="flatpanelcomputer-copy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6073584" y="2864791"/>
                <a:ext cx="3796189" cy="3098640"/>
              </a:xfrm>
              <a:prstGeom prst="rect">
                <a:avLst/>
              </a:prstGeom>
            </p:spPr>
          </p:pic>
          <p:pic>
            <p:nvPicPr>
              <p:cNvPr id="93" name="Picture 92" descr="photo.jp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 rot="5400000">
                <a:off x="6866244" y="2286207"/>
                <a:ext cx="2197540" cy="3556744"/>
              </a:xfrm>
              <a:prstGeom prst="rect">
                <a:avLst/>
              </a:prstGeom>
            </p:spPr>
          </p:pic>
        </p:grpSp>
        <p:pic>
          <p:nvPicPr>
            <p:cNvPr id="90" name="Picture 89" descr="wireless keyboard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20652644">
              <a:off x="6341147" y="4721305"/>
              <a:ext cx="2627626" cy="229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10" y="1741917"/>
            <a:ext cx="760411" cy="518131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C:\Documents and Settings\surmenet\Desktop\device icons\device icons\Device_XT30_3149_unknown_64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44461" y="3498280"/>
            <a:ext cx="609600" cy="60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1" name="Rectangle 100"/>
          <p:cNvSpPr/>
          <p:nvPr/>
        </p:nvSpPr>
        <p:spPr>
          <a:xfrm>
            <a:off x="402771" y="3110965"/>
            <a:ext cx="112122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900" b="1" dirty="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การส่งสัญญาณ (Signalling) (SIP)</a:t>
            </a:r>
            <a:endParaRPr lang="th-TH" sz="900" b="1" dirty="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04796" y="4187705"/>
            <a:ext cx="1208315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900" b="1" dirty="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การส่งสัญญาณ (Signalling) (SIP)</a:t>
            </a:r>
            <a:endParaRPr lang="th-TH" sz="900" b="1" dirty="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1377585" y="3305420"/>
            <a:ext cx="411480" cy="1588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1377585" y="4362282"/>
            <a:ext cx="411480" cy="1588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1621426" y="2753466"/>
            <a:ext cx="2653748" cy="990600"/>
          </a:xfrm>
          <a:custGeom>
            <a:avLst/>
            <a:gdLst>
              <a:gd name="connsiteX0" fmla="*/ 2653748 w 2653748"/>
              <a:gd name="connsiteY0" fmla="*/ 117613 h 990600"/>
              <a:gd name="connsiteX1" fmla="*/ 2256183 w 2653748"/>
              <a:gd name="connsiteY1" fmla="*/ 276639 h 990600"/>
              <a:gd name="connsiteX2" fmla="*/ 1749287 w 2653748"/>
              <a:gd name="connsiteY2" fmla="*/ 38100 h 990600"/>
              <a:gd name="connsiteX3" fmla="*/ 1222513 w 2653748"/>
              <a:gd name="connsiteY3" fmla="*/ 57978 h 990600"/>
              <a:gd name="connsiteX4" fmla="*/ 755374 w 2653748"/>
              <a:gd name="connsiteY4" fmla="*/ 385969 h 990600"/>
              <a:gd name="connsiteX5" fmla="*/ 536713 w 2653748"/>
              <a:gd name="connsiteY5" fmla="*/ 892865 h 990600"/>
              <a:gd name="connsiteX6" fmla="*/ 0 w 2653748"/>
              <a:gd name="connsiteY6" fmla="*/ 972378 h 990600"/>
              <a:gd name="connsiteX7" fmla="*/ 0 w 2653748"/>
              <a:gd name="connsiteY7" fmla="*/ 97237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748" h="990600">
                <a:moveTo>
                  <a:pt x="2653748" y="117613"/>
                </a:moveTo>
                <a:cubicBezTo>
                  <a:pt x="2530337" y="203752"/>
                  <a:pt x="2406926" y="289891"/>
                  <a:pt x="2256183" y="276639"/>
                </a:cubicBezTo>
                <a:cubicBezTo>
                  <a:pt x="2105440" y="263387"/>
                  <a:pt x="1921565" y="74543"/>
                  <a:pt x="1749287" y="38100"/>
                </a:cubicBezTo>
                <a:cubicBezTo>
                  <a:pt x="1577009" y="1657"/>
                  <a:pt x="1388165" y="0"/>
                  <a:pt x="1222513" y="57978"/>
                </a:cubicBezTo>
                <a:cubicBezTo>
                  <a:pt x="1056861" y="115956"/>
                  <a:pt x="869674" y="246821"/>
                  <a:pt x="755374" y="385969"/>
                </a:cubicBezTo>
                <a:cubicBezTo>
                  <a:pt x="641074" y="525117"/>
                  <a:pt x="662609" y="795130"/>
                  <a:pt x="536713" y="892865"/>
                </a:cubicBezTo>
                <a:cubicBezTo>
                  <a:pt x="410817" y="990600"/>
                  <a:pt x="0" y="972378"/>
                  <a:pt x="0" y="972378"/>
                </a:cubicBezTo>
                <a:lnTo>
                  <a:pt x="0" y="972378"/>
                </a:lnTo>
              </a:path>
            </a:pathLst>
          </a:cu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Freeform 112"/>
          <p:cNvSpPr/>
          <p:nvPr/>
        </p:nvSpPr>
        <p:spPr>
          <a:xfrm flipV="1">
            <a:off x="1621425" y="3800386"/>
            <a:ext cx="3107635" cy="1183807"/>
          </a:xfrm>
          <a:custGeom>
            <a:avLst/>
            <a:gdLst>
              <a:gd name="connsiteX0" fmla="*/ 2653748 w 2653748"/>
              <a:gd name="connsiteY0" fmla="*/ 117613 h 990600"/>
              <a:gd name="connsiteX1" fmla="*/ 2256183 w 2653748"/>
              <a:gd name="connsiteY1" fmla="*/ 276639 h 990600"/>
              <a:gd name="connsiteX2" fmla="*/ 1749287 w 2653748"/>
              <a:gd name="connsiteY2" fmla="*/ 38100 h 990600"/>
              <a:gd name="connsiteX3" fmla="*/ 1222513 w 2653748"/>
              <a:gd name="connsiteY3" fmla="*/ 57978 h 990600"/>
              <a:gd name="connsiteX4" fmla="*/ 755374 w 2653748"/>
              <a:gd name="connsiteY4" fmla="*/ 385969 h 990600"/>
              <a:gd name="connsiteX5" fmla="*/ 536713 w 2653748"/>
              <a:gd name="connsiteY5" fmla="*/ 892865 h 990600"/>
              <a:gd name="connsiteX6" fmla="*/ 0 w 2653748"/>
              <a:gd name="connsiteY6" fmla="*/ 972378 h 990600"/>
              <a:gd name="connsiteX7" fmla="*/ 0 w 2653748"/>
              <a:gd name="connsiteY7" fmla="*/ 97237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748" h="990600">
                <a:moveTo>
                  <a:pt x="2653748" y="117613"/>
                </a:moveTo>
                <a:cubicBezTo>
                  <a:pt x="2530337" y="203752"/>
                  <a:pt x="2406926" y="289891"/>
                  <a:pt x="2256183" y="276639"/>
                </a:cubicBezTo>
                <a:cubicBezTo>
                  <a:pt x="2105440" y="263387"/>
                  <a:pt x="1921565" y="74543"/>
                  <a:pt x="1749287" y="38100"/>
                </a:cubicBezTo>
                <a:cubicBezTo>
                  <a:pt x="1577009" y="1657"/>
                  <a:pt x="1388165" y="0"/>
                  <a:pt x="1222513" y="57978"/>
                </a:cubicBezTo>
                <a:cubicBezTo>
                  <a:pt x="1056861" y="115956"/>
                  <a:pt x="869674" y="246821"/>
                  <a:pt x="755374" y="385969"/>
                </a:cubicBezTo>
                <a:cubicBezTo>
                  <a:pt x="641074" y="525117"/>
                  <a:pt x="662609" y="795130"/>
                  <a:pt x="536713" y="892865"/>
                </a:cubicBezTo>
                <a:cubicBezTo>
                  <a:pt x="410817" y="990600"/>
                  <a:pt x="0" y="972378"/>
                  <a:pt x="0" y="972378"/>
                </a:cubicBezTo>
                <a:lnTo>
                  <a:pt x="0" y="972378"/>
                </a:lnTo>
              </a:path>
            </a:pathLst>
          </a:cu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234947" y="3064583"/>
            <a:ext cx="1312413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050" b="1" dirty="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การส่งสัญญาณ (Signalling) (SIP)</a:t>
            </a:r>
            <a:endParaRPr lang="th-TH" sz="1050" b="1" dirty="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56891" y="4270536"/>
            <a:ext cx="1412389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050" b="1" dirty="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การส่งสัญญาณ (Signalling) (SIP)</a:t>
            </a:r>
            <a:endParaRPr lang="th-TH" sz="1050" b="1" dirty="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4091300" y="3830206"/>
            <a:ext cx="725556" cy="158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525847" y="3723279"/>
            <a:ext cx="1314792" cy="215444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1400" b="1" dirty="0" smtClean="0">
                <a:solidFill>
                  <a:srgbClr val="004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วงจรสื่อ</a:t>
            </a:r>
            <a:endParaRPr lang="th-TH" sz="1400" b="1" dirty="0">
              <a:solidFill>
                <a:srgbClr val="004B6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118"/>
          <p:cNvGrpSpPr/>
          <p:nvPr/>
        </p:nvGrpSpPr>
        <p:grpSpPr>
          <a:xfrm>
            <a:off x="4531382" y="4994741"/>
            <a:ext cx="807280" cy="942770"/>
            <a:chOff x="5090990" y="5131872"/>
            <a:chExt cx="807280" cy="942770"/>
          </a:xfrm>
        </p:grpSpPr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5206128" y="5131872"/>
              <a:ext cx="577004" cy="942770"/>
              <a:chOff x="1313" y="1691"/>
              <a:chExt cx="926" cy="1513"/>
            </a:xfrm>
          </p:grpSpPr>
          <p:sp>
            <p:nvSpPr>
              <p:cNvPr id="122" name="Freeform 89"/>
              <p:cNvSpPr>
                <a:spLocks/>
              </p:cNvSpPr>
              <p:nvPr/>
            </p:nvSpPr>
            <p:spPr bwMode="auto">
              <a:xfrm>
                <a:off x="1356" y="2626"/>
                <a:ext cx="840" cy="578"/>
              </a:xfrm>
              <a:custGeom>
                <a:avLst/>
                <a:gdLst>
                  <a:gd name="T0" fmla="*/ 178 w 356"/>
                  <a:gd name="T1" fmla="*/ 0 h 114"/>
                  <a:gd name="T2" fmla="*/ 0 w 356"/>
                  <a:gd name="T3" fmla="*/ 114 h 114"/>
                  <a:gd name="T4" fmla="*/ 356 w 356"/>
                  <a:gd name="T5" fmla="*/ 114 h 114"/>
                  <a:gd name="T6" fmla="*/ 178 w 356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6"/>
                  <a:gd name="T13" fmla="*/ 0 h 114"/>
                  <a:gd name="T14" fmla="*/ 356 w 356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6" h="114">
                    <a:moveTo>
                      <a:pt x="178" y="0"/>
                    </a:moveTo>
                    <a:cubicBezTo>
                      <a:pt x="99" y="0"/>
                      <a:pt x="31" y="47"/>
                      <a:pt x="0" y="114"/>
                    </a:cubicBezTo>
                    <a:cubicBezTo>
                      <a:pt x="356" y="114"/>
                      <a:pt x="356" y="114"/>
                      <a:pt x="356" y="114"/>
                    </a:cubicBezTo>
                    <a:cubicBezTo>
                      <a:pt x="325" y="47"/>
                      <a:pt x="257" y="0"/>
                      <a:pt x="1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A424">
                      <a:alpha val="29999"/>
                    </a:srgbClr>
                  </a:gs>
                  <a:gs pos="100000">
                    <a:srgbClr val="3F4C11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" name="Oval 90"/>
              <p:cNvSpPr>
                <a:spLocks noChangeArrowheads="1"/>
              </p:cNvSpPr>
              <p:nvPr/>
            </p:nvSpPr>
            <p:spPr bwMode="auto">
              <a:xfrm>
                <a:off x="1313" y="1691"/>
                <a:ext cx="926" cy="9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73025" tIns="36511" rIns="73025" bIns="36511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1316" y="1710"/>
                <a:ext cx="921" cy="578"/>
              </a:xfrm>
              <a:custGeom>
                <a:avLst/>
                <a:gdLst>
                  <a:gd name="T0" fmla="*/ 195 w 390"/>
                  <a:gd name="T1" fmla="*/ 187 h 225"/>
                  <a:gd name="T2" fmla="*/ 380 w 390"/>
                  <a:gd name="T3" fmla="*/ 159 h 225"/>
                  <a:gd name="T4" fmla="*/ 328 w 390"/>
                  <a:gd name="T5" fmla="*/ 55 h 225"/>
                  <a:gd name="T6" fmla="*/ 328 w 390"/>
                  <a:gd name="T7" fmla="*/ 55 h 225"/>
                  <a:gd name="T8" fmla="*/ 195 w 390"/>
                  <a:gd name="T9" fmla="*/ 0 h 225"/>
                  <a:gd name="T10" fmla="*/ 195 w 390"/>
                  <a:gd name="T11" fmla="*/ 0 h 225"/>
                  <a:gd name="T12" fmla="*/ 195 w 390"/>
                  <a:gd name="T13" fmla="*/ 0 h 225"/>
                  <a:gd name="T14" fmla="*/ 62 w 390"/>
                  <a:gd name="T15" fmla="*/ 55 h 225"/>
                  <a:gd name="T16" fmla="*/ 62 w 390"/>
                  <a:gd name="T17" fmla="*/ 55 h 225"/>
                  <a:gd name="T18" fmla="*/ 9 w 390"/>
                  <a:gd name="T19" fmla="*/ 159 h 225"/>
                  <a:gd name="T20" fmla="*/ 195 w 390"/>
                  <a:gd name="T21" fmla="*/ 187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0"/>
                  <a:gd name="T34" fmla="*/ 0 h 225"/>
                  <a:gd name="T35" fmla="*/ 390 w 39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0" h="225">
                    <a:moveTo>
                      <a:pt x="195" y="187"/>
                    </a:moveTo>
                    <a:cubicBezTo>
                      <a:pt x="262" y="187"/>
                      <a:pt x="390" y="225"/>
                      <a:pt x="380" y="159"/>
                    </a:cubicBezTo>
                    <a:cubicBezTo>
                      <a:pt x="374" y="118"/>
                      <a:pt x="355" y="82"/>
                      <a:pt x="328" y="55"/>
                    </a:cubicBezTo>
                    <a:cubicBezTo>
                      <a:pt x="328" y="55"/>
                      <a:pt x="328" y="55"/>
                      <a:pt x="328" y="55"/>
                    </a:cubicBezTo>
                    <a:cubicBezTo>
                      <a:pt x="294" y="21"/>
                      <a:pt x="247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43" y="0"/>
                      <a:pt x="96" y="21"/>
                      <a:pt x="62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34" y="82"/>
                      <a:pt x="15" y="118"/>
                      <a:pt x="9" y="159"/>
                    </a:cubicBezTo>
                    <a:cubicBezTo>
                      <a:pt x="0" y="225"/>
                      <a:pt x="127" y="187"/>
                      <a:pt x="195" y="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9A9A9A">
                      <a:alpha val="10001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090990" y="5299825"/>
              <a:ext cx="8072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th-TH" sz="900" b="1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VXC 4000</a:t>
              </a:r>
              <a:endParaRPr lang="th-TH" sz="900" b="1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204602" y="2568800"/>
            <a:ext cx="78453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200" b="1" i="0" smtClean="0">
                <a:solidFill>
                  <a:srgbClr val="652D89"/>
                </a:solidFill>
                <a:latin typeface="Tahoma" pitchFamily="34" charset="0"/>
                <a:cs typeface="Tahoma" pitchFamily="34" charset="0"/>
              </a:rPr>
              <a:t>VXC 6215</a:t>
            </a:r>
            <a:endParaRPr lang="th-TH" sz="1200" b="1" i="0">
              <a:solidFill>
                <a:srgbClr val="652D8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" name="Picture 54" descr="Hwar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8532" y="2004815"/>
            <a:ext cx="338378" cy="514176"/>
          </a:xfrm>
          <a:prstGeom prst="rect">
            <a:avLst/>
          </a:prstGeom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เสียง วิดีโอและเดสก์ท็อปเสมือนจริง</a:t>
            </a:r>
            <a:endParaRPr lang="th-TH" sz="3200" b="0" i="0" spc="0" baseline="0" dirty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/>
      <p:bldP spid="86" grpId="1"/>
      <p:bldP spid="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ound Same Side Corner Rectangle 151"/>
          <p:cNvSpPr/>
          <p:nvPr/>
        </p:nvSpPr>
        <p:spPr>
          <a:xfrm flipH="1" flipV="1">
            <a:off x="0" y="1395413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619875" y="1800478"/>
            <a:ext cx="2019300" cy="4077908"/>
          </a:xfrm>
          <a:prstGeom prst="roundRect">
            <a:avLst>
              <a:gd name="adj" fmla="val 5125"/>
            </a:avLst>
          </a:prstGeom>
          <a:solidFill>
            <a:schemeClr val="bg1">
              <a:lumMod val="65000"/>
            </a:schemeClr>
          </a:solidFill>
          <a:ln w="15875"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4301004" y="1836360"/>
            <a:ext cx="1606798" cy="4038600"/>
          </a:xfrm>
          <a:prstGeom prst="roundRect">
            <a:avLst>
              <a:gd name="adj" fmla="val 7418"/>
            </a:avLst>
          </a:prstGeom>
          <a:solidFill>
            <a:schemeClr val="bg1">
              <a:lumMod val="65000"/>
            </a:schemeClr>
          </a:solidFill>
          <a:ln w="15875"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4" name="Round Same Side Corner Rectangle 223"/>
          <p:cNvSpPr/>
          <p:nvPr/>
        </p:nvSpPr>
        <p:spPr>
          <a:xfrm>
            <a:off x="6620720" y="1804091"/>
            <a:ext cx="1990846" cy="3553428"/>
          </a:xfrm>
          <a:prstGeom prst="round2SameRect">
            <a:avLst>
              <a:gd name="adj1" fmla="val 3897"/>
              <a:gd name="adj2" fmla="val 0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4289429" y="1836360"/>
            <a:ext cx="1606798" cy="4027083"/>
          </a:xfrm>
          <a:prstGeom prst="roundRect">
            <a:avLst>
              <a:gd name="adj" fmla="val 7418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359464" y="1639714"/>
            <a:ext cx="3205971" cy="4321390"/>
          </a:xfrm>
          <a:prstGeom prst="roundRect">
            <a:avLst>
              <a:gd name="adj" fmla="val 4392"/>
            </a:avLst>
          </a:prstGeom>
          <a:solidFill>
            <a:schemeClr val="bg1">
              <a:lumMod val="65000"/>
            </a:schemeClr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7" name="Title 1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 VXI</a:t>
            </a:r>
            <a:b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โซลูชันระบบเสมือนจริง แบบ End-to-End</a:t>
            </a:r>
            <a:endParaRPr lang="th-TH" sz="2400" b="0" i="0" spc="0" baseline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933700" y="950414"/>
            <a:ext cx="480790" cy="3067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0" name="Rounded Rectangle 33"/>
          <p:cNvSpPr>
            <a:spLocks noChangeArrowheads="1"/>
          </p:cNvSpPr>
          <p:nvPr/>
        </p:nvSpPr>
        <p:spPr bwMode="auto">
          <a:xfrm>
            <a:off x="2251109" y="1897646"/>
            <a:ext cx="765046" cy="36911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5000"/>
              </a:lnSpc>
              <a:buNone/>
            </a:pPr>
            <a:r>
              <a:rPr lang="th-TH" sz="800" b="0" i="0" kern="9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ไมโครซอฟต์ </a:t>
            </a:r>
            <a:r>
              <a:rPr lang="th-TH" sz="800" b="0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ออฟฟิศ</a:t>
            </a:r>
            <a:endParaRPr lang="th-TH" sz="800" b="0" i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89909" y="1381706"/>
            <a:ext cx="2545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th-TH" sz="1000" b="1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ดาต้าเซ็นเตอร์เสมือนจริง</a:t>
            </a:r>
            <a:endParaRPr lang="th-TH" sz="1000" b="1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4" name="Picture 113" descr="microsoft-w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0957" y="3165534"/>
            <a:ext cx="595170" cy="125621"/>
          </a:xfrm>
          <a:prstGeom prst="rect">
            <a:avLst/>
          </a:prstGeom>
        </p:spPr>
      </p:pic>
      <p:pic>
        <p:nvPicPr>
          <p:cNvPr id="115" name="Picture 114" descr="citrix-w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031" y="3139634"/>
            <a:ext cx="385465" cy="186500"/>
          </a:xfrm>
          <a:prstGeom prst="rect">
            <a:avLst/>
          </a:prstGeom>
        </p:spPr>
      </p:pic>
      <p:pic>
        <p:nvPicPr>
          <p:cNvPr id="116" name="Picture 115" descr="vmware-w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207" y="3165649"/>
            <a:ext cx="634115" cy="120696"/>
          </a:xfrm>
          <a:prstGeom prst="rect">
            <a:avLst/>
          </a:prstGeom>
        </p:spPr>
      </p:pic>
      <p:pic>
        <p:nvPicPr>
          <p:cNvPr id="118" name="Picture 117" descr="citrix-w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4774" y="2596910"/>
            <a:ext cx="564667" cy="273203"/>
          </a:xfrm>
          <a:prstGeom prst="rect">
            <a:avLst/>
          </a:prstGeom>
        </p:spPr>
      </p:pic>
      <p:pic>
        <p:nvPicPr>
          <p:cNvPr id="119" name="Picture 118" descr="vmware-w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63293" y="2661910"/>
            <a:ext cx="893663" cy="170098"/>
          </a:xfrm>
          <a:prstGeom prst="rect">
            <a:avLst/>
          </a:prstGeom>
        </p:spPr>
      </p:pic>
      <p:pic>
        <p:nvPicPr>
          <p:cNvPr id="244" name="Picture 243" descr="EMC-w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277" y="5505797"/>
            <a:ext cx="930196" cy="284798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7429730" y="967566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12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= ผลิตภัณฑ์ของ Cisco</a:t>
            </a:r>
            <a:endParaRPr lang="th-TH" sz="120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117772" y="1362116"/>
            <a:ext cx="3026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200"/>
              </a:lnSpc>
              <a:buNone/>
            </a:pPr>
            <a:r>
              <a:rPr lang="th-TH" sz="1000" b="1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พื้นที่รองรับการทำงานร่วมกัน </a:t>
            </a:r>
            <a:br>
              <a:rPr lang="th-TH" sz="1000" b="1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000" b="1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(Collaborative Workspace) แบบเสมือนจริง</a:t>
            </a:r>
            <a:endParaRPr lang="th-TH" sz="1000" b="1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" name="Text Box 22"/>
          <p:cNvSpPr txBox="1">
            <a:spLocks noChangeArrowheads="1"/>
          </p:cNvSpPr>
          <p:nvPr/>
        </p:nvSpPr>
        <p:spPr bwMode="auto">
          <a:xfrm>
            <a:off x="7124309" y="2526563"/>
            <a:ext cx="13338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th-TH" sz="105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Cisco VXC 6215 Thin Client</a:t>
            </a:r>
            <a:endParaRPr lang="th-TH" sz="105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TextBox 149"/>
          <p:cNvSpPr txBox="1">
            <a:spLocks noChangeArrowheads="1"/>
          </p:cNvSpPr>
          <p:nvPr/>
        </p:nvSpPr>
        <p:spPr bwMode="auto">
          <a:xfrm>
            <a:off x="6644640" y="1909263"/>
            <a:ext cx="1975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th-TH" sz="10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อุปกรณ์ลูกข่ายสำหรับประสบการณ์ระบบเสมือนจริงของ Cisco</a:t>
            </a:r>
            <a:endParaRPr lang="th-TH" sz="100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" name="Picture 152" descr="BP_3q_back_01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557904" y="3700416"/>
            <a:ext cx="1033510" cy="79728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53718" y="3863787"/>
            <a:ext cx="383552" cy="667047"/>
          </a:xfrm>
          <a:prstGeom prst="rect">
            <a:avLst/>
          </a:prstGeom>
          <a:effectLst/>
        </p:spPr>
      </p:pic>
      <p:pic>
        <p:nvPicPr>
          <p:cNvPr id="167" name="Picture 166" descr="SlimBi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786420" y="2521913"/>
            <a:ext cx="429292" cy="733846"/>
          </a:xfrm>
          <a:prstGeom prst="rect">
            <a:avLst/>
          </a:prstGeom>
        </p:spPr>
      </p:pic>
      <p:pic>
        <p:nvPicPr>
          <p:cNvPr id="174" name="Picture 173" descr="tablet2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861993" y="4635091"/>
            <a:ext cx="705472" cy="555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 fov="2700000">
              <a:rot lat="595527" lon="20100063" rev="0"/>
            </a:camera>
            <a:lightRig rig="threePt" dir="t"/>
          </a:scene3d>
          <a:sp3d>
            <a:bevelT/>
          </a:sp3d>
        </p:spPr>
      </p:pic>
      <p:sp>
        <p:nvSpPr>
          <p:cNvPr id="175" name="TextBox 149"/>
          <p:cNvSpPr txBox="1">
            <a:spLocks noChangeArrowheads="1"/>
          </p:cNvSpPr>
          <p:nvPr/>
        </p:nvSpPr>
        <p:spPr bwMode="auto">
          <a:xfrm>
            <a:off x="7493651" y="4677665"/>
            <a:ext cx="911209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05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แท็บเล็ตธุรกิจ Cius</a:t>
            </a:r>
            <a:endParaRPr lang="th-TH" sz="105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6" name="Text Box 22"/>
          <p:cNvSpPr txBox="1">
            <a:spLocks noChangeArrowheads="1"/>
          </p:cNvSpPr>
          <p:nvPr/>
        </p:nvSpPr>
        <p:spPr bwMode="auto">
          <a:xfrm>
            <a:off x="6603392" y="3244704"/>
            <a:ext cx="13595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th-TH" sz="105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Cisco VXC 4000 Thin Client</a:t>
            </a:r>
            <a:endParaRPr lang="th-TH" sz="105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7" name="Text Box 22"/>
          <p:cNvSpPr txBox="1">
            <a:spLocks noChangeArrowheads="1"/>
          </p:cNvSpPr>
          <p:nvPr/>
        </p:nvSpPr>
        <p:spPr bwMode="auto">
          <a:xfrm>
            <a:off x="7433972" y="3834990"/>
            <a:ext cx="909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th-TH" sz="105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Cisco VXC 22xx  &amp; 21xx  Zero Client</a:t>
            </a:r>
            <a:endParaRPr lang="th-TH" sz="105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6" name="Picture 2" descr="C:\Users\tomg\AppData\Local\Microsoft\Windows\Temporary Internet Files\Content.Outlook\P323ZHQC\AC3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8433" y="2271666"/>
            <a:ext cx="236137" cy="236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TextBox 196"/>
          <p:cNvSpPr txBox="1"/>
          <p:nvPr/>
        </p:nvSpPr>
        <p:spPr>
          <a:xfrm>
            <a:off x="7504093" y="2252616"/>
            <a:ext cx="889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105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AnyConnect</a:t>
            </a:r>
            <a:endParaRPr lang="th-TH" sz="105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29"/>
          <p:cNvGrpSpPr/>
          <p:nvPr/>
        </p:nvGrpSpPr>
        <p:grpSpPr>
          <a:xfrm>
            <a:off x="5042866" y="3429104"/>
            <a:ext cx="852488" cy="585342"/>
            <a:chOff x="-2248184" y="4919189"/>
            <a:chExt cx="852488" cy="585342"/>
          </a:xfrm>
        </p:grpSpPr>
        <p:sp>
          <p:nvSpPr>
            <p:cNvPr id="70" name="TextBox 149"/>
            <p:cNvSpPr txBox="1">
              <a:spLocks noChangeArrowheads="1"/>
            </p:cNvSpPr>
            <p:nvPr/>
          </p:nvSpPr>
          <p:spPr bwMode="auto">
            <a:xfrm>
              <a:off x="-2248184" y="5257027"/>
              <a:ext cx="852488" cy="24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th-TH" sz="1100" b="0" i="0" smtClean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rPr>
                <a:t>WAAS </a:t>
              </a:r>
              <a:endParaRPr lang="th-TH" sz="1100" b="0" i="0">
                <a:solidFill>
                  <a:srgbClr val="3A3A3A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40" name="Picture 5" descr="WA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2015518" y="4919189"/>
              <a:ext cx="463551" cy="315912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</p:grpSp>
      <p:sp>
        <p:nvSpPr>
          <p:cNvPr id="229" name="Rectangle 228"/>
          <p:cNvSpPr/>
          <p:nvPr/>
        </p:nvSpPr>
        <p:spPr>
          <a:xfrm>
            <a:off x="4327742" y="1363605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th-TH" sz="1000" b="1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Virtualization-Aware </a:t>
            </a:r>
          </a:p>
          <a:p>
            <a:pPr algn="ctr" defTabSz="914400">
              <a:buNone/>
            </a:pPr>
            <a:r>
              <a:rPr lang="th-TH" sz="1000" b="1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เครือข่ายไร้พรมแดน</a:t>
            </a:r>
            <a:endParaRPr lang="th-TH" sz="1000" b="1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4787425" y="4427727"/>
            <a:ext cx="1267631" cy="863651"/>
            <a:chOff x="-2436313" y="3532972"/>
            <a:chExt cx="1267631" cy="863651"/>
          </a:xfrm>
        </p:grpSpPr>
        <p:sp>
          <p:nvSpPr>
            <p:cNvPr id="184" name="TextBox 149"/>
            <p:cNvSpPr txBox="1">
              <a:spLocks noChangeArrowheads="1"/>
            </p:cNvSpPr>
            <p:nvPr/>
          </p:nvSpPr>
          <p:spPr bwMode="auto">
            <a:xfrm>
              <a:off x="-2436313" y="3532972"/>
              <a:ext cx="1267631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th-TH" sz="1100" b="0" i="0" smtClean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rPr>
                <a:t>การเราติ้ง </a:t>
              </a:r>
              <a:br>
                <a:rPr lang="th-TH" sz="1100" b="0" i="0" smtClean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1100" b="0" i="0" smtClean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rPr>
                <a:t>(Routing) </a:t>
              </a:r>
              <a:endParaRPr lang="th-TH" sz="1100" b="0" i="0">
                <a:solidFill>
                  <a:srgbClr val="3A3A3A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168"/>
            <p:cNvGrpSpPr/>
            <p:nvPr/>
          </p:nvGrpSpPr>
          <p:grpSpPr>
            <a:xfrm>
              <a:off x="-2088874" y="4001350"/>
              <a:ext cx="552449" cy="395273"/>
              <a:chOff x="2813914" y="2776525"/>
              <a:chExt cx="703176" cy="503083"/>
            </a:xfrm>
          </p:grpSpPr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813914" y="2990684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2851376" y="2982901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2861400" y="2900930"/>
                <a:ext cx="655690" cy="2063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0"/>
                  </a:cxn>
                  <a:cxn ang="0">
                    <a:pos x="413" y="130"/>
                  </a:cxn>
                  <a:cxn ang="0">
                    <a:pos x="41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413" y="130"/>
                    </a:lnTo>
                    <a:lnTo>
                      <a:pt x="4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851376" y="2776526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851376" y="2776525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186366" y="2814626"/>
                <a:ext cx="215917" cy="9525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1" y="60"/>
                  </a:cxn>
                  <a:cxn ang="0">
                    <a:pos x="102" y="23"/>
                  </a:cxn>
                  <a:cxn ang="0">
                    <a:pos x="136" y="34"/>
                  </a:cxn>
                  <a:cxn ang="0">
                    <a:pos x="119" y="0"/>
                  </a:cxn>
                  <a:cxn ang="0">
                    <a:pos x="32" y="0"/>
                  </a:cxn>
                  <a:cxn ang="0">
                    <a:pos x="68" y="12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36" h="60">
                    <a:moveTo>
                      <a:pt x="0" y="47"/>
                    </a:moveTo>
                    <a:lnTo>
                      <a:pt x="31" y="60"/>
                    </a:lnTo>
                    <a:lnTo>
                      <a:pt x="102" y="23"/>
                    </a:lnTo>
                    <a:lnTo>
                      <a:pt x="136" y="34"/>
                    </a:lnTo>
                    <a:lnTo>
                      <a:pt x="119" y="0"/>
                    </a:lnTo>
                    <a:lnTo>
                      <a:pt x="32" y="0"/>
                    </a:lnTo>
                    <a:lnTo>
                      <a:pt x="68" y="12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952984" y="2927337"/>
                <a:ext cx="214329" cy="93663"/>
              </a:xfrm>
              <a:custGeom>
                <a:avLst/>
                <a:gdLst/>
                <a:ahLst/>
                <a:cxnLst>
                  <a:cxn ang="0">
                    <a:pos x="135" y="13"/>
                  </a:cxn>
                  <a:cxn ang="0">
                    <a:pos x="105" y="0"/>
                  </a:cxn>
                  <a:cxn ang="0">
                    <a:pos x="33" y="37"/>
                  </a:cxn>
                  <a:cxn ang="0">
                    <a:pos x="0" y="27"/>
                  </a:cxn>
                  <a:cxn ang="0">
                    <a:pos x="17" y="59"/>
                  </a:cxn>
                  <a:cxn ang="0">
                    <a:pos x="103" y="59"/>
                  </a:cxn>
                  <a:cxn ang="0">
                    <a:pos x="68" y="48"/>
                  </a:cxn>
                  <a:cxn ang="0">
                    <a:pos x="135" y="13"/>
                  </a:cxn>
                  <a:cxn ang="0">
                    <a:pos x="135" y="13"/>
                  </a:cxn>
                </a:cxnLst>
                <a:rect l="0" t="0" r="r" b="b"/>
                <a:pathLst>
                  <a:path w="135" h="59">
                    <a:moveTo>
                      <a:pt x="135" y="13"/>
                    </a:moveTo>
                    <a:lnTo>
                      <a:pt x="105" y="0"/>
                    </a:lnTo>
                    <a:lnTo>
                      <a:pt x="33" y="37"/>
                    </a:lnTo>
                    <a:lnTo>
                      <a:pt x="0" y="27"/>
                    </a:lnTo>
                    <a:lnTo>
                      <a:pt x="17" y="59"/>
                    </a:lnTo>
                    <a:lnTo>
                      <a:pt x="103" y="59"/>
                    </a:lnTo>
                    <a:lnTo>
                      <a:pt x="68" y="48"/>
                    </a:lnTo>
                    <a:lnTo>
                      <a:pt x="135" y="13"/>
                    </a:lnTo>
                    <a:lnTo>
                      <a:pt x="13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964098" y="2813041"/>
                <a:ext cx="214329" cy="9366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0" y="0"/>
                  </a:cxn>
                  <a:cxn ang="0">
                    <a:pos x="102" y="37"/>
                  </a:cxn>
                  <a:cxn ang="0">
                    <a:pos x="135" y="26"/>
                  </a:cxn>
                  <a:cxn ang="0">
                    <a:pos x="118" y="59"/>
                  </a:cxn>
                  <a:cxn ang="0">
                    <a:pos x="32" y="59"/>
                  </a:cxn>
                  <a:cxn ang="0">
                    <a:pos x="67" y="48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35" h="59">
                    <a:moveTo>
                      <a:pt x="0" y="13"/>
                    </a:moveTo>
                    <a:lnTo>
                      <a:pt x="30" y="0"/>
                    </a:lnTo>
                    <a:lnTo>
                      <a:pt x="102" y="37"/>
                    </a:lnTo>
                    <a:lnTo>
                      <a:pt x="135" y="26"/>
                    </a:lnTo>
                    <a:lnTo>
                      <a:pt x="118" y="59"/>
                    </a:lnTo>
                    <a:lnTo>
                      <a:pt x="32" y="59"/>
                    </a:lnTo>
                    <a:lnTo>
                      <a:pt x="67" y="4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180015" y="2933690"/>
                <a:ext cx="215917" cy="93663"/>
              </a:xfrm>
              <a:custGeom>
                <a:avLst/>
                <a:gdLst/>
                <a:ahLst/>
                <a:cxnLst>
                  <a:cxn ang="0">
                    <a:pos x="136" y="46"/>
                  </a:cxn>
                  <a:cxn ang="0">
                    <a:pos x="105" y="59"/>
                  </a:cxn>
                  <a:cxn ang="0">
                    <a:pos x="33" y="23"/>
                  </a:cxn>
                  <a:cxn ang="0">
                    <a:pos x="0" y="33"/>
                  </a:cxn>
                  <a:cxn ang="0">
                    <a:pos x="18" y="0"/>
                  </a:cxn>
                  <a:cxn ang="0">
                    <a:pos x="104" y="0"/>
                  </a:cxn>
                  <a:cxn ang="0">
                    <a:pos x="68" y="11"/>
                  </a:cxn>
                  <a:cxn ang="0">
                    <a:pos x="136" y="46"/>
                  </a:cxn>
                  <a:cxn ang="0">
                    <a:pos x="136" y="46"/>
                  </a:cxn>
                </a:cxnLst>
                <a:rect l="0" t="0" r="r" b="b"/>
                <a:pathLst>
                  <a:path w="136" h="59">
                    <a:moveTo>
                      <a:pt x="136" y="46"/>
                    </a:moveTo>
                    <a:lnTo>
                      <a:pt x="105" y="59"/>
                    </a:lnTo>
                    <a:lnTo>
                      <a:pt x="33" y="23"/>
                    </a:lnTo>
                    <a:lnTo>
                      <a:pt x="0" y="33"/>
                    </a:lnTo>
                    <a:lnTo>
                      <a:pt x="18" y="0"/>
                    </a:lnTo>
                    <a:lnTo>
                      <a:pt x="104" y="0"/>
                    </a:lnTo>
                    <a:lnTo>
                      <a:pt x="68" y="11"/>
                    </a:lnTo>
                    <a:lnTo>
                      <a:pt x="136" y="46"/>
                    </a:ln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91128" y="2819390"/>
                <a:ext cx="215917" cy="9525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0" y="60"/>
                  </a:cxn>
                  <a:cxn ang="0">
                    <a:pos x="102" y="23"/>
                  </a:cxn>
                  <a:cxn ang="0">
                    <a:pos x="136" y="34"/>
                  </a:cxn>
                  <a:cxn ang="0">
                    <a:pos x="118" y="0"/>
                  </a:cxn>
                  <a:cxn ang="0">
                    <a:pos x="31" y="0"/>
                  </a:cxn>
                  <a:cxn ang="0">
                    <a:pos x="68" y="12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36" h="60">
                    <a:moveTo>
                      <a:pt x="0" y="47"/>
                    </a:moveTo>
                    <a:lnTo>
                      <a:pt x="30" y="60"/>
                    </a:lnTo>
                    <a:lnTo>
                      <a:pt x="102" y="23"/>
                    </a:lnTo>
                    <a:lnTo>
                      <a:pt x="136" y="34"/>
                    </a:lnTo>
                    <a:lnTo>
                      <a:pt x="118" y="0"/>
                    </a:lnTo>
                    <a:lnTo>
                      <a:pt x="31" y="0"/>
                    </a:lnTo>
                    <a:lnTo>
                      <a:pt x="68" y="12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956159" y="2932103"/>
                <a:ext cx="214329" cy="93663"/>
              </a:xfrm>
              <a:custGeom>
                <a:avLst/>
                <a:gdLst/>
                <a:ahLst/>
                <a:cxnLst>
                  <a:cxn ang="0">
                    <a:pos x="135" y="13"/>
                  </a:cxn>
                  <a:cxn ang="0">
                    <a:pos x="105" y="0"/>
                  </a:cxn>
                  <a:cxn ang="0">
                    <a:pos x="33" y="38"/>
                  </a:cxn>
                  <a:cxn ang="0">
                    <a:pos x="0" y="27"/>
                  </a:cxn>
                  <a:cxn ang="0">
                    <a:pos x="18" y="59"/>
                  </a:cxn>
                  <a:cxn ang="0">
                    <a:pos x="104" y="59"/>
                  </a:cxn>
                  <a:cxn ang="0">
                    <a:pos x="68" y="48"/>
                  </a:cxn>
                  <a:cxn ang="0">
                    <a:pos x="135" y="13"/>
                  </a:cxn>
                  <a:cxn ang="0">
                    <a:pos x="135" y="13"/>
                  </a:cxn>
                </a:cxnLst>
                <a:rect l="0" t="0" r="r" b="b"/>
                <a:pathLst>
                  <a:path w="135" h="59">
                    <a:moveTo>
                      <a:pt x="135" y="13"/>
                    </a:moveTo>
                    <a:lnTo>
                      <a:pt x="105" y="0"/>
                    </a:lnTo>
                    <a:lnTo>
                      <a:pt x="33" y="38"/>
                    </a:lnTo>
                    <a:lnTo>
                      <a:pt x="0" y="27"/>
                    </a:lnTo>
                    <a:lnTo>
                      <a:pt x="18" y="59"/>
                    </a:lnTo>
                    <a:lnTo>
                      <a:pt x="104" y="59"/>
                    </a:lnTo>
                    <a:lnTo>
                      <a:pt x="68" y="48"/>
                    </a:lnTo>
                    <a:lnTo>
                      <a:pt x="135" y="13"/>
                    </a:lnTo>
                    <a:lnTo>
                      <a:pt x="13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967273" y="2817807"/>
                <a:ext cx="215917" cy="9366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1" y="0"/>
                  </a:cxn>
                  <a:cxn ang="0">
                    <a:pos x="103" y="37"/>
                  </a:cxn>
                  <a:cxn ang="0">
                    <a:pos x="136" y="27"/>
                  </a:cxn>
                  <a:cxn ang="0">
                    <a:pos x="118" y="59"/>
                  </a:cxn>
                  <a:cxn ang="0">
                    <a:pos x="32" y="59"/>
                  </a:cxn>
                  <a:cxn ang="0">
                    <a:pos x="68" y="48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36" h="59">
                    <a:moveTo>
                      <a:pt x="0" y="13"/>
                    </a:moveTo>
                    <a:lnTo>
                      <a:pt x="31" y="0"/>
                    </a:lnTo>
                    <a:lnTo>
                      <a:pt x="103" y="37"/>
                    </a:lnTo>
                    <a:lnTo>
                      <a:pt x="136" y="27"/>
                    </a:lnTo>
                    <a:lnTo>
                      <a:pt x="118" y="59"/>
                    </a:lnTo>
                    <a:lnTo>
                      <a:pt x="32" y="59"/>
                    </a:lnTo>
                    <a:lnTo>
                      <a:pt x="68" y="4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184778" y="2938457"/>
                <a:ext cx="214329" cy="95250"/>
              </a:xfrm>
              <a:custGeom>
                <a:avLst/>
                <a:gdLst/>
                <a:ahLst/>
                <a:cxnLst>
                  <a:cxn ang="0">
                    <a:pos x="135" y="47"/>
                  </a:cxn>
                  <a:cxn ang="0">
                    <a:pos x="105" y="60"/>
                  </a:cxn>
                  <a:cxn ang="0">
                    <a:pos x="33" y="23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104" y="0"/>
                  </a:cxn>
                  <a:cxn ang="0">
                    <a:pos x="67" y="12"/>
                  </a:cxn>
                  <a:cxn ang="0">
                    <a:pos x="135" y="47"/>
                  </a:cxn>
                  <a:cxn ang="0">
                    <a:pos x="135" y="47"/>
                  </a:cxn>
                </a:cxnLst>
                <a:rect l="0" t="0" r="r" b="b"/>
                <a:pathLst>
                  <a:path w="135" h="60">
                    <a:moveTo>
                      <a:pt x="135" y="47"/>
                    </a:moveTo>
                    <a:lnTo>
                      <a:pt x="105" y="60"/>
                    </a:lnTo>
                    <a:lnTo>
                      <a:pt x="33" y="23"/>
                    </a:lnTo>
                    <a:lnTo>
                      <a:pt x="0" y="34"/>
                    </a:lnTo>
                    <a:lnTo>
                      <a:pt x="17" y="0"/>
                    </a:lnTo>
                    <a:lnTo>
                      <a:pt x="104" y="0"/>
                    </a:lnTo>
                    <a:lnTo>
                      <a:pt x="67" y="12"/>
                    </a:lnTo>
                    <a:lnTo>
                      <a:pt x="135" y="47"/>
                    </a:lnTo>
                    <a:lnTo>
                      <a:pt x="13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2851375" y="2922583"/>
                <a:ext cx="1587" cy="207962"/>
              </a:xfrm>
              <a:prstGeom prst="line">
                <a:avLst/>
              </a:prstGeom>
              <a:noFill/>
              <a:ln w="2" cap="sq">
                <a:solidFill>
                  <a:srgbClr val="AAE6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>
                <a:off x="3505200" y="2922588"/>
                <a:ext cx="1587" cy="207962"/>
              </a:xfrm>
              <a:prstGeom prst="line">
                <a:avLst/>
              </a:prstGeom>
              <a:noFill/>
              <a:ln w="2" cap="sq">
                <a:solidFill>
                  <a:srgbClr val="AAE6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th-TH" kern="120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6" name="TextBox 149"/>
          <p:cNvSpPr txBox="1">
            <a:spLocks noChangeArrowheads="1"/>
          </p:cNvSpPr>
          <p:nvPr/>
        </p:nvSpPr>
        <p:spPr bwMode="auto">
          <a:xfrm>
            <a:off x="4251571" y="4538970"/>
            <a:ext cx="92526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PoE</a:t>
            </a:r>
          </a:p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endParaRPr lang="th-TH" sz="1100" smtClean="0">
              <a:solidFill>
                <a:srgbClr val="3A3A3A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endParaRPr lang="th-TH" sz="1100" smtClean="0">
              <a:solidFill>
                <a:srgbClr val="3A3A3A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endParaRPr lang="th-TH" smtClean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"/>
              </a:spcBef>
              <a:spcAft>
                <a:spcPts val="1"/>
              </a:spcAft>
            </a:pPr>
            <a:r>
              <a:rPr lang="th-TH" sz="1100" smtClean="0">
                <a:solidFill>
                  <a:srgbClr val="3A3A3A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การสวิตชิ่ง </a:t>
            </a:r>
            <a:endParaRPr lang="th-TH" sz="1100" smtClean="0">
              <a:latin typeface="Tahoma" pitchFamily="34" charset="0"/>
              <a:cs typeface="Tahoma" pitchFamily="34" charset="0"/>
            </a:endParaRPr>
          </a:p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(Switching)</a:t>
            </a:r>
            <a:endParaRPr lang="th-TH" sz="1100" b="0" i="0">
              <a:solidFill>
                <a:srgbClr val="3A3A3A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pic>
        <p:nvPicPr>
          <p:cNvPr id="101" name="Picture 64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96991" y="4816496"/>
            <a:ext cx="285750" cy="501650"/>
          </a:xfrm>
          <a:prstGeom prst="rect">
            <a:avLst/>
          </a:prstGeom>
          <a:gradFill>
            <a:gsLst>
              <a:gs pos="0">
                <a:srgbClr val="FFFF00">
                  <a:alpha val="34000"/>
                </a:srgbClr>
              </a:gs>
              <a:gs pos="50000">
                <a:srgbClr val="FFFF00"/>
              </a:gs>
              <a:gs pos="100000">
                <a:srgbClr val="FFFF00">
                  <a:alpha val="34000"/>
                </a:srgbClr>
              </a:gs>
            </a:gsLst>
            <a:lin ang="10800000" scaled="0"/>
          </a:gra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</p:pic>
      <p:grpSp>
        <p:nvGrpSpPr>
          <p:cNvPr id="15" name="Group 2"/>
          <p:cNvGrpSpPr/>
          <p:nvPr/>
        </p:nvGrpSpPr>
        <p:grpSpPr>
          <a:xfrm>
            <a:off x="4202551" y="3252741"/>
            <a:ext cx="1033271" cy="646966"/>
            <a:chOff x="-2330146" y="6222974"/>
            <a:chExt cx="1033271" cy="646966"/>
          </a:xfrm>
        </p:grpSpPr>
        <p:pic>
          <p:nvPicPr>
            <p:cNvPr id="163" name="Picture 27" descr="GatewayUniversa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2051754" y="6491432"/>
              <a:ext cx="476491" cy="378508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  <p:sp>
          <p:nvSpPr>
            <p:cNvPr id="165" name="TextBox 149"/>
            <p:cNvSpPr txBox="1">
              <a:spLocks noChangeArrowheads="1"/>
            </p:cNvSpPr>
            <p:nvPr/>
          </p:nvSpPr>
          <p:spPr bwMode="auto">
            <a:xfrm>
              <a:off x="-2330146" y="6222974"/>
              <a:ext cx="10332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th-TH" sz="1100" b="0" i="0" smtClean="0">
                  <a:solidFill>
                    <a:srgbClr val="3A3A3A"/>
                  </a:solidFill>
                  <a:latin typeface="Tahoma" pitchFamily="34" charset="0"/>
                  <a:ea typeface="ＭＳ Ｐゴシック"/>
                  <a:cs typeface="Tahoma" pitchFamily="34" charset="0"/>
                </a:rPr>
                <a:t>CDN</a:t>
              </a:r>
              <a:endParaRPr lang="th-TH" sz="1100" b="0" i="0">
                <a:solidFill>
                  <a:srgbClr val="3A3A3A"/>
                </a:solidFill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</p:grpSp>
      <p:grpSp>
        <p:nvGrpSpPr>
          <p:cNvPr id="16" name="Group 181"/>
          <p:cNvGrpSpPr>
            <a:grpSpLocks noChangeAspect="1"/>
          </p:cNvGrpSpPr>
          <p:nvPr/>
        </p:nvGrpSpPr>
        <p:grpSpPr>
          <a:xfrm>
            <a:off x="5195161" y="2224439"/>
            <a:ext cx="398075" cy="333515"/>
            <a:chOff x="7772409" y="3276600"/>
            <a:chExt cx="1217160" cy="900339"/>
          </a:xfrm>
        </p:grpSpPr>
        <p:sp>
          <p:nvSpPr>
            <p:cNvPr id="185" name="TextBox 66"/>
            <p:cNvSpPr txBox="1"/>
            <p:nvPr/>
          </p:nvSpPr>
          <p:spPr bwMode="auto">
            <a:xfrm>
              <a:off x="7944303" y="3762602"/>
              <a:ext cx="755650" cy="233362"/>
            </a:xfrm>
            <a:prstGeom prst="rect">
              <a:avLst/>
            </a:prstGeom>
            <a:noFill/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</a:pPr>
              <a:endParaRPr lang="th-TH" sz="1000" b="1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187"/>
            <p:cNvGrpSpPr>
              <a:grpSpLocks/>
            </p:cNvGrpSpPr>
            <p:nvPr/>
          </p:nvGrpSpPr>
          <p:grpSpPr bwMode="auto">
            <a:xfrm>
              <a:off x="7772409" y="3276600"/>
              <a:ext cx="1217160" cy="900339"/>
              <a:chOff x="7424636" y="3669875"/>
              <a:chExt cx="824650" cy="496035"/>
            </a:xfrm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7424636" y="3747060"/>
                <a:ext cx="739192" cy="418850"/>
              </a:xfrm>
              <a:custGeom>
                <a:avLst/>
                <a:gdLst>
                  <a:gd name="T0" fmla="*/ 0 w 718"/>
                  <a:gd name="T1" fmla="*/ 0 h 407"/>
                  <a:gd name="T2" fmla="*/ 0 w 718"/>
                  <a:gd name="T3" fmla="*/ 418850 h 407"/>
                  <a:gd name="T4" fmla="*/ 739192 w 718"/>
                  <a:gd name="T5" fmla="*/ 418850 h 407"/>
                  <a:gd name="T6" fmla="*/ 739192 w 718"/>
                  <a:gd name="T7" fmla="*/ 0 h 407"/>
                  <a:gd name="T8" fmla="*/ 12354 w 718"/>
                  <a:gd name="T9" fmla="*/ 0 h 407"/>
                  <a:gd name="T10" fmla="*/ 0 w 718"/>
                  <a:gd name="T11" fmla="*/ 0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8"/>
                  <a:gd name="T19" fmla="*/ 0 h 407"/>
                  <a:gd name="T20" fmla="*/ 718 w 718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8" h="407">
                    <a:moveTo>
                      <a:pt x="0" y="0"/>
                    </a:moveTo>
                    <a:lnTo>
                      <a:pt x="0" y="407"/>
                    </a:lnTo>
                    <a:lnTo>
                      <a:pt x="718" y="407"/>
                    </a:lnTo>
                    <a:lnTo>
                      <a:pt x="718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6D4"/>
              </a:solidFill>
              <a:ln w="11113">
                <a:solidFill>
                  <a:srgbClr val="AEE2F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>
                  <a:solidFill>
                    <a:srgbClr val="0096D6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7429664" y="3669875"/>
                <a:ext cx="819622" cy="82911"/>
              </a:xfrm>
              <a:custGeom>
                <a:avLst/>
                <a:gdLst>
                  <a:gd name="T0" fmla="*/ 0 w 796"/>
                  <a:gd name="T1" fmla="*/ 75 h 80"/>
                  <a:gd name="T2" fmla="*/ 87 w 796"/>
                  <a:gd name="T3" fmla="*/ 0 h 80"/>
                  <a:gd name="T4" fmla="*/ 796 w 796"/>
                  <a:gd name="T5" fmla="*/ 4 h 80"/>
                  <a:gd name="T6" fmla="*/ 709 w 796"/>
                  <a:gd name="T7" fmla="*/ 80 h 80"/>
                  <a:gd name="T8" fmla="*/ 0 w 796"/>
                  <a:gd name="T9" fmla="*/ 75 h 80"/>
                  <a:gd name="T10" fmla="*/ 0 w 796"/>
                  <a:gd name="T11" fmla="*/ 75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6"/>
                  <a:gd name="T19" fmla="*/ 0 h 80"/>
                  <a:gd name="T20" fmla="*/ 796 w 79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6" h="80">
                    <a:moveTo>
                      <a:pt x="0" y="75"/>
                    </a:moveTo>
                    <a:lnTo>
                      <a:pt x="87" y="0"/>
                    </a:lnTo>
                    <a:lnTo>
                      <a:pt x="796" y="4"/>
                    </a:lnTo>
                    <a:lnTo>
                      <a:pt x="709" y="8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6AFE3"/>
              </a:solidFill>
              <a:ln w="11113">
                <a:solidFill>
                  <a:srgbClr val="AEE2FA"/>
                </a:solidFill>
                <a:round/>
                <a:headEnd/>
                <a:tailEnd/>
              </a:ln>
            </p:spPr>
            <p:txBody>
              <a:bodyPr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th-TH">
                  <a:solidFill>
                    <a:srgbClr val="0096D6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8163836" y="3677076"/>
                <a:ext cx="85450" cy="488829"/>
              </a:xfrm>
              <a:custGeom>
                <a:avLst/>
                <a:gdLst>
                  <a:gd name="T0" fmla="*/ 85450 w 83"/>
                  <a:gd name="T1" fmla="*/ 415762 h 475"/>
                  <a:gd name="T2" fmla="*/ 0 w 83"/>
                  <a:gd name="T3" fmla="*/ 488829 h 475"/>
                  <a:gd name="T4" fmla="*/ 0 w 83"/>
                  <a:gd name="T5" fmla="*/ 73067 h 475"/>
                  <a:gd name="T6" fmla="*/ 85450 w 83"/>
                  <a:gd name="T7" fmla="*/ 0 h 475"/>
                  <a:gd name="T8" fmla="*/ 85450 w 83"/>
                  <a:gd name="T9" fmla="*/ 415762 h 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75"/>
                  <a:gd name="T17" fmla="*/ 83 w 83"/>
                  <a:gd name="T18" fmla="*/ 475 h 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75">
                    <a:moveTo>
                      <a:pt x="83" y="404"/>
                    </a:moveTo>
                    <a:lnTo>
                      <a:pt x="0" y="475"/>
                    </a:lnTo>
                    <a:lnTo>
                      <a:pt x="0" y="71"/>
                    </a:lnTo>
                    <a:lnTo>
                      <a:pt x="83" y="0"/>
                    </a:lnTo>
                    <a:lnTo>
                      <a:pt x="83" y="404"/>
                    </a:lnTo>
                    <a:close/>
                  </a:path>
                </a:pathLst>
              </a:custGeom>
              <a:solidFill>
                <a:srgbClr val="015B80"/>
              </a:solidFill>
              <a:ln w="11113">
                <a:solidFill>
                  <a:srgbClr val="AEE2F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>
                  <a:solidFill>
                    <a:srgbClr val="0096D6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01000" y="3429000"/>
              <a:ext cx="685800" cy="685800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</p:grp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3777417" y="1992048"/>
            <a:ext cx="20285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None/>
            </a:pP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Cisco</a:t>
            </a:r>
            <a:r>
              <a:rPr lang="th-TH" sz="1100" b="0" i="0" baseline="3000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® </a:t>
            </a: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Identity  </a:t>
            </a:r>
            <a:b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Services </a:t>
            </a:r>
            <a:b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Engine</a:t>
            </a:r>
            <a:endParaRPr lang="th-TH" sz="110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" name="Left-Right Arrow 204"/>
          <p:cNvSpPr/>
          <p:nvPr/>
        </p:nvSpPr>
        <p:spPr>
          <a:xfrm>
            <a:off x="3631556" y="2862216"/>
            <a:ext cx="586740" cy="32766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rtl="0"/>
            <a:endParaRPr lang="th-TH" sz="3200" b="1" kern="1200">
              <a:solidFill>
                <a:srgbClr val="0096D6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" name="Left-Right Arrow 205"/>
          <p:cNvSpPr/>
          <p:nvPr/>
        </p:nvSpPr>
        <p:spPr>
          <a:xfrm>
            <a:off x="5957248" y="2862216"/>
            <a:ext cx="586740" cy="32766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rtl="0"/>
            <a:endParaRPr lang="th-TH" sz="3200" b="1" kern="1200">
              <a:solidFill>
                <a:srgbClr val="0096D6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2" name="AutoShape 4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AutoShape 6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6" name="AutoShape 8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8" name="AutoShape 10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" name="Group 142"/>
          <p:cNvGrpSpPr/>
          <p:nvPr/>
        </p:nvGrpSpPr>
        <p:grpSpPr>
          <a:xfrm>
            <a:off x="7757797" y="3090816"/>
            <a:ext cx="760869" cy="617533"/>
            <a:chOff x="5115028" y="2002396"/>
            <a:chExt cx="3266972" cy="2797344"/>
          </a:xfrm>
        </p:grpSpPr>
        <p:pic>
          <p:nvPicPr>
            <p:cNvPr id="146" name="Picture 129" descr="laptop_cutout"/>
            <p:cNvPicPr>
              <a:picLocks noChangeAspect="1" noChangeArrowheads="1"/>
            </p:cNvPicPr>
            <p:nvPr/>
          </p:nvPicPr>
          <p:blipFill>
            <a:blip r:embed="rId18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61" name="Picture 11" descr="converj_vdi.png"/>
              <p:cNvPicPr>
                <a:picLocks noChangeAspect="1"/>
              </p:cNvPicPr>
              <p:nvPr/>
            </p:nvPicPr>
            <p:blipFill>
              <a:blip r:embed="rId19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64" name="Picture 3" descr="HUB_Rich.png"/>
              <p:cNvPicPr>
                <a:picLocks noChangeAspect="1"/>
              </p:cNvPicPr>
              <p:nvPr/>
            </p:nvPicPr>
            <p:blipFill>
              <a:blip r:embed="rId20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8" name="Rectangle 147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391817" y="6059714"/>
            <a:ext cx="8284264" cy="677263"/>
          </a:xfrm>
          <a:prstGeom prst="roundRect">
            <a:avLst/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0" name="TextBox 1560"/>
          <p:cNvSpPr txBox="1">
            <a:spLocks noChangeArrowheads="1"/>
          </p:cNvSpPr>
          <p:nvPr/>
        </p:nvSpPr>
        <p:spPr bwMode="auto">
          <a:xfrm>
            <a:off x="2819400" y="6049312"/>
            <a:ext cx="3591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th-TH" sz="1100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การบริหารจัดการแบบ End-to-End และการใช้งานให้เกิดประโยชน์สูงสุด </a:t>
            </a:r>
            <a:endParaRPr lang="th-TH" sz="1100" b="1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0" name="Group 146"/>
          <p:cNvGrpSpPr/>
          <p:nvPr/>
        </p:nvGrpSpPr>
        <p:grpSpPr>
          <a:xfrm>
            <a:off x="2667000" y="6252882"/>
            <a:ext cx="3966053" cy="443753"/>
            <a:chOff x="2667000" y="6019800"/>
            <a:chExt cx="3966053" cy="382173"/>
          </a:xfrm>
        </p:grpSpPr>
        <p:sp>
          <p:nvSpPr>
            <p:cNvPr id="213" name="Rounded Rectangle 212"/>
            <p:cNvSpPr/>
            <p:nvPr/>
          </p:nvSpPr>
          <p:spPr>
            <a:xfrm>
              <a:off x="2667000" y="6019800"/>
              <a:ext cx="3966053" cy="382173"/>
            </a:xfrm>
            <a:prstGeom prst="roundRect">
              <a:avLst>
                <a:gd name="adj" fmla="val 741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  <a:effectLst>
              <a:softEdge rad="635000"/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none" lIns="73025" tIns="36511" rIns="73025" bIns="36511" anchor="ctr"/>
            <a:lstStyle/>
            <a:p>
              <a: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b="1" kern="1200">
                <a:ln>
                  <a:solidFill>
                    <a:srgbClr val="F68B1F"/>
                  </a:solidFill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69" name="Picture 168" descr="appsense_logo.gif"/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rgbClr val="FFFFFF">
                  <a:tint val="45000"/>
                  <a:satMod val="400000"/>
                </a:srgbClr>
              </a:duotone>
            </a:blip>
            <a:srcRect l="5201" t="32471" b="26164"/>
            <a:stretch>
              <a:fillRect/>
            </a:stretch>
          </p:blipFill>
          <p:spPr>
            <a:xfrm>
              <a:off x="2753218" y="6095408"/>
              <a:ext cx="972556" cy="235158"/>
            </a:xfrm>
            <a:prstGeom prst="rect">
              <a:avLst/>
            </a:prstGeom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18885" y="6021099"/>
              <a:ext cx="1324769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799847" y="6019800"/>
              <a:ext cx="677331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797718" y="6023610"/>
              <a:ext cx="710257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" name="TextBox 135"/>
          <p:cNvSpPr txBox="1"/>
          <p:nvPr/>
        </p:nvSpPr>
        <p:spPr>
          <a:xfrm>
            <a:off x="889880" y="2387087"/>
            <a:ext cx="2231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ซอฟต์แวร์ระบบเดสก์ท็อปเสมือนจริง</a:t>
            </a:r>
            <a:endParaRPr lang="th-TH" sz="110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455205" y="5256444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11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การจัดเก็บข้อมูล</a:t>
            </a:r>
            <a:endParaRPr lang="th-TH" sz="11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75786" y="1647499"/>
            <a:ext cx="2526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11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แอพพลิเคชัน / ระบบปฏิบัติการเดสก์ท็อป</a:t>
            </a:r>
            <a:endParaRPr lang="th-TH" sz="11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" name="Picture 193" descr="WYSE-bk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314827" y="5431463"/>
            <a:ext cx="648556" cy="341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roup 230"/>
          <p:cNvGrpSpPr/>
          <p:nvPr/>
        </p:nvGrpSpPr>
        <p:grpSpPr>
          <a:xfrm>
            <a:off x="2285781" y="5539114"/>
            <a:ext cx="991011" cy="258498"/>
            <a:chOff x="2066426" y="5611802"/>
            <a:chExt cx="991011" cy="258498"/>
          </a:xfrm>
        </p:grpSpPr>
        <p:pic>
          <p:nvPicPr>
            <p:cNvPr id="242" name="Picture 241" descr="NetApp-H.png"/>
            <p:cNvPicPr>
              <a:picLocks noChangeAspect="1"/>
            </p:cNvPicPr>
            <p:nvPr/>
          </p:nvPicPr>
          <p:blipFill>
            <a:blip r:embed="rId26" cstate="print"/>
            <a:srcRect l="34537"/>
            <a:stretch>
              <a:fillRect/>
            </a:stretch>
          </p:blipFill>
          <p:spPr>
            <a:xfrm>
              <a:off x="2417736" y="5611802"/>
              <a:ext cx="639701" cy="258498"/>
            </a:xfrm>
            <a:prstGeom prst="rect">
              <a:avLst/>
            </a:prstGeom>
          </p:spPr>
        </p:pic>
        <p:pic>
          <p:nvPicPr>
            <p:cNvPr id="147" name="Picture 146" descr="NetApp-H.png"/>
            <p:cNvPicPr>
              <a:picLocks noChangeAspect="1"/>
            </p:cNvPicPr>
            <p:nvPr/>
          </p:nvPicPr>
          <p:blipFill>
            <a:blip r:embed="rId27" cstate="screen"/>
            <a:srcRect r="66334"/>
            <a:stretch>
              <a:fillRect/>
            </a:stretch>
          </p:blipFill>
          <p:spPr>
            <a:xfrm>
              <a:off x="2066426" y="5611802"/>
              <a:ext cx="348727" cy="258498"/>
            </a:xfrm>
            <a:prstGeom prst="rect">
              <a:avLst/>
            </a:prstGeom>
          </p:spPr>
        </p:pic>
      </p:grpSp>
      <p:sp>
        <p:nvSpPr>
          <p:cNvPr id="201" name="Rectangle 200"/>
          <p:cNvSpPr/>
          <p:nvPr/>
        </p:nvSpPr>
        <p:spPr>
          <a:xfrm>
            <a:off x="1532684" y="2815540"/>
            <a:ext cx="8595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100" b="0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Hypervisor</a:t>
            </a:r>
            <a:endParaRPr lang="th-TH" sz="1100" b="0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>
            <a:off x="567700" y="2352526"/>
            <a:ext cx="278949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567700" y="3067659"/>
            <a:ext cx="278949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6813510" y="5353660"/>
            <a:ext cx="1632031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ounded Rectangle 33"/>
          <p:cNvSpPr>
            <a:spLocks noChangeArrowheads="1"/>
          </p:cNvSpPr>
          <p:nvPr/>
        </p:nvSpPr>
        <p:spPr bwMode="auto">
          <a:xfrm>
            <a:off x="925871" y="1887981"/>
            <a:ext cx="1253613" cy="51272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defRPr/>
            </a:pPr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78371" y="3446426"/>
            <a:ext cx="3175058" cy="173620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9261" y="3518965"/>
            <a:ext cx="3133971" cy="1736753"/>
            <a:chOff x="-3868544" y="3719502"/>
            <a:chExt cx="3133971" cy="1736753"/>
          </a:xfrm>
        </p:grpSpPr>
        <p:grpSp>
          <p:nvGrpSpPr>
            <p:cNvPr id="2" name="Group 172"/>
            <p:cNvGrpSpPr/>
            <p:nvPr/>
          </p:nvGrpSpPr>
          <p:grpSpPr>
            <a:xfrm>
              <a:off x="-3868544" y="3719502"/>
              <a:ext cx="3133971" cy="1595594"/>
              <a:chOff x="499891" y="4049252"/>
              <a:chExt cx="3133971" cy="1595594"/>
            </a:xfrm>
          </p:grpSpPr>
          <p:grpSp>
            <p:nvGrpSpPr>
              <p:cNvPr id="3" name="Group 146"/>
              <p:cNvGrpSpPr/>
              <p:nvPr/>
            </p:nvGrpSpPr>
            <p:grpSpPr>
              <a:xfrm>
                <a:off x="2947625" y="4948549"/>
                <a:ext cx="686237" cy="545866"/>
                <a:chOff x="3102013" y="4431808"/>
                <a:chExt cx="686237" cy="545866"/>
              </a:xfrm>
            </p:grpSpPr>
            <p:pic>
              <p:nvPicPr>
                <p:cNvPr id="87" name="Picture 66" descr="Application Control Engine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3332637" y="4671287"/>
                  <a:ext cx="455613" cy="306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8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3102013" y="4431808"/>
                  <a:ext cx="587376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th-TH" sz="1100" b="0" i="0" smtClean="0">
                      <a:solidFill>
                        <a:srgbClr val="3A3A3A"/>
                      </a:solidFill>
                      <a:latin typeface="Tahoma" pitchFamily="34" charset="0"/>
                      <a:ea typeface="ＭＳ Ｐゴシック"/>
                      <a:cs typeface="Tahoma" pitchFamily="34" charset="0"/>
                    </a:rPr>
                    <a:t>ACE</a:t>
                  </a:r>
                  <a:endParaRPr lang="th-TH" sz="1100" b="0" i="0">
                    <a:solidFill>
                      <a:srgbClr val="3A3A3A"/>
                    </a:solidFill>
                    <a:latin typeface="Tahoma" pitchFamily="34" charset="0"/>
                    <a:ea typeface="ＭＳ Ｐゴシック"/>
                    <a:cs typeface="Tahoma" pitchFamily="34" charset="0"/>
                  </a:endParaRPr>
                </a:p>
              </p:txBody>
            </p:sp>
          </p:grpSp>
          <p:grpSp>
            <p:nvGrpSpPr>
              <p:cNvPr id="4" name="Group 121"/>
              <p:cNvGrpSpPr/>
              <p:nvPr/>
            </p:nvGrpSpPr>
            <p:grpSpPr>
              <a:xfrm>
                <a:off x="1400689" y="4993972"/>
                <a:ext cx="831272" cy="640080"/>
                <a:chOff x="394685" y="4144820"/>
                <a:chExt cx="892778" cy="788614"/>
              </a:xfrm>
            </p:grpSpPr>
            <p:sp>
              <p:nvSpPr>
                <p:cNvPr id="125" name="Rounded Rectangle 124"/>
                <p:cNvSpPr/>
                <p:nvPr/>
              </p:nvSpPr>
              <p:spPr>
                <a:xfrm>
                  <a:off x="540912" y="4144820"/>
                  <a:ext cx="589234" cy="788614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0096D6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pic>
              <p:nvPicPr>
                <p:cNvPr id="123" name="Picture 38" descr="CallManager"/>
                <p:cNvPicPr>
                  <a:picLocks noChangeArrowheads="1"/>
                </p:cNvPicPr>
                <p:nvPr/>
              </p:nvPicPr>
              <p:blipFill>
                <a:blip r:embed="rId29" cstate="print">
                  <a:lum contrast="-6000"/>
                </a:blip>
                <a:srcRect/>
                <a:stretch>
                  <a:fillRect/>
                </a:stretch>
              </p:blipFill>
              <p:spPr bwMode="auto">
                <a:xfrm>
                  <a:off x="664144" y="4572449"/>
                  <a:ext cx="342770" cy="304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94685" y="4196393"/>
                  <a:ext cx="892778" cy="2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Aft>
                      <a:spcPts val="1"/>
                    </a:spcAft>
                    <a:buNone/>
                  </a:pPr>
                  <a:r>
                    <a:rPr lang="th-TH" sz="800" b="0" i="0" smtClean="0">
                      <a:solidFill>
                        <a:srgbClr val="3A3A3A"/>
                      </a:solidFill>
                      <a:latin typeface="Tahoma" pitchFamily="34" charset="0"/>
                      <a:cs typeface="Tahoma" pitchFamily="34" charset="0"/>
                    </a:rPr>
                    <a:t>Unified CM</a:t>
                  </a:r>
                  <a:endParaRPr lang="th-TH" sz="800" b="0" i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" name="Group 125"/>
              <p:cNvGrpSpPr/>
              <p:nvPr/>
            </p:nvGrpSpPr>
            <p:grpSpPr>
              <a:xfrm>
                <a:off x="1489537" y="4056083"/>
                <a:ext cx="548640" cy="640080"/>
                <a:chOff x="541328" y="4930666"/>
                <a:chExt cx="585216" cy="876397"/>
              </a:xfrm>
            </p:grpSpPr>
            <p:sp>
              <p:nvSpPr>
                <p:cNvPr id="130" name="Rounded Rectangle 129"/>
                <p:cNvSpPr/>
                <p:nvPr/>
              </p:nvSpPr>
              <p:spPr>
                <a:xfrm>
                  <a:off x="541328" y="4930666"/>
                  <a:ext cx="585216" cy="87639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0096D6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pic>
              <p:nvPicPr>
                <p:cNvPr id="127" name="Picture 38" descr="CallManager"/>
                <p:cNvPicPr>
                  <a:picLocks noChangeArrowheads="1"/>
                </p:cNvPicPr>
                <p:nvPr/>
              </p:nvPicPr>
              <p:blipFill>
                <a:blip r:embed="rId29" cstate="print">
                  <a:lum contrast="-6000"/>
                </a:blip>
                <a:srcRect/>
                <a:stretch>
                  <a:fillRect/>
                </a:stretch>
              </p:blipFill>
              <p:spPr bwMode="auto">
                <a:xfrm>
                  <a:off x="662551" y="5367875"/>
                  <a:ext cx="342770" cy="304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41328" y="5055556"/>
                  <a:ext cx="585216" cy="265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th-TH" sz="800" b="0" i="0" smtClean="0">
                      <a:solidFill>
                        <a:srgbClr val="3A3A3A"/>
                      </a:solidFill>
                      <a:latin typeface="Tahoma" pitchFamily="34" charset="0"/>
                      <a:cs typeface="Tahoma" pitchFamily="34" charset="0"/>
                    </a:rPr>
                    <a:t> Quad</a:t>
                  </a:r>
                  <a:endParaRPr lang="th-TH" sz="800" b="0" i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6" name="Group 170"/>
              <p:cNvGrpSpPr/>
              <p:nvPr/>
            </p:nvGrpSpPr>
            <p:grpSpPr>
              <a:xfrm>
                <a:off x="2750876" y="4345730"/>
                <a:ext cx="825113" cy="435429"/>
                <a:chOff x="2709310" y="3947884"/>
                <a:chExt cx="825113" cy="435429"/>
              </a:xfrm>
            </p:grpSpPr>
            <p:sp>
              <p:nvSpPr>
                <p:cNvPr id="131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2709310" y="3990519"/>
                  <a:ext cx="587376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th-TH" sz="1100" b="0" i="0" smtClean="0">
                      <a:solidFill>
                        <a:srgbClr val="3A3A3A"/>
                      </a:solidFill>
                      <a:latin typeface="Tahoma" pitchFamily="34" charset="0"/>
                      <a:ea typeface="ＭＳ Ｐゴシック"/>
                      <a:cs typeface="Tahoma" pitchFamily="34" charset="0"/>
                    </a:rPr>
                    <a:t>ASA</a:t>
                  </a:r>
                  <a:endParaRPr lang="th-TH" sz="1100" b="0" i="0">
                    <a:solidFill>
                      <a:srgbClr val="3A3A3A"/>
                    </a:solidFill>
                    <a:latin typeface="Tahoma" pitchFamily="34" charset="0"/>
                    <a:ea typeface="ＭＳ Ｐゴシック"/>
                    <a:cs typeface="Tahoma" pitchFamily="34" charset="0"/>
                  </a:endParaRPr>
                </a:p>
              </p:txBody>
            </p:sp>
            <p:pic>
              <p:nvPicPr>
                <p:cNvPr id="132" name="Picture 57" descr="icon_color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154200" y="3947884"/>
                  <a:ext cx="380223" cy="435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32"/>
              <p:cNvGrpSpPr/>
              <p:nvPr/>
            </p:nvGrpSpPr>
            <p:grpSpPr>
              <a:xfrm>
                <a:off x="1086596" y="4477002"/>
                <a:ext cx="508756" cy="615553"/>
                <a:chOff x="1060957" y="4414763"/>
                <a:chExt cx="589959" cy="926849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1156253" y="4892258"/>
                  <a:ext cx="410291" cy="271148"/>
                </a:xfrm>
                <a:prstGeom prst="rect">
                  <a:avLst/>
                </a:prstGeom>
              </p:spPr>
            </p:pic>
            <p:sp>
              <p:nvSpPr>
                <p:cNvPr id="135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1060957" y="4414763"/>
                  <a:ext cx="589959" cy="926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th-TH" sz="800" b="0" i="0" smtClean="0">
                      <a:solidFill>
                        <a:srgbClr val="3A3A3A"/>
                      </a:solidFill>
                      <a:latin typeface="Tahoma" pitchFamily="34" charset="0"/>
                      <a:ea typeface="ＭＳ Ｐゴシック"/>
                      <a:cs typeface="Tahoma" pitchFamily="34" charset="0"/>
                    </a:rPr>
                    <a:t>Nexus 1000V</a:t>
                  </a:r>
                </a:p>
                <a:p>
                  <a:pPr algn="ctr" defTabSz="914400"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endParaRPr lang="th-TH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" name="Group 135"/>
              <p:cNvGrpSpPr/>
              <p:nvPr/>
            </p:nvGrpSpPr>
            <p:grpSpPr>
              <a:xfrm>
                <a:off x="605297" y="5004766"/>
                <a:ext cx="548640" cy="640080"/>
                <a:chOff x="514374" y="3283300"/>
                <a:chExt cx="587443" cy="876398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514374" y="3283300"/>
                  <a:ext cx="587443" cy="87639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0096D6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15488" y="3313098"/>
                  <a:ext cx="585216" cy="454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th-TH" sz="600" b="0" i="0" dirty="0" smtClean="0">
                      <a:solidFill>
                        <a:srgbClr val="3A3A3A"/>
                      </a:solidFill>
                      <a:latin typeface="Tahoma" pitchFamily="34" charset="0"/>
                      <a:cs typeface="Tahoma" pitchFamily="34" charset="0"/>
                    </a:rPr>
                    <a:t>Virtual Security Gateway</a:t>
                  </a:r>
                  <a:endParaRPr lang="th-TH" sz="600" b="0" i="0" dirty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pic>
              <p:nvPicPr>
                <p:cNvPr id="139" name="Picture 45" descr="ICON_Firewall_Q308"/>
                <p:cNvPicPr>
                  <a:picLocks noChangeAspect="1" noChangeArrowheads="1"/>
                </p:cNvPicPr>
                <p:nvPr/>
              </p:nvPicPr>
              <p:blipFill>
                <a:blip r:embed="rId32" cstate="screen"/>
                <a:srcRect/>
                <a:stretch>
                  <a:fillRect/>
                </a:stretch>
              </p:blipFill>
              <p:spPr bwMode="auto">
                <a:xfrm>
                  <a:off x="545368" y="3683661"/>
                  <a:ext cx="525455" cy="398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" name="Group 140"/>
              <p:cNvGrpSpPr/>
              <p:nvPr/>
            </p:nvGrpSpPr>
            <p:grpSpPr>
              <a:xfrm>
                <a:off x="499891" y="4049252"/>
                <a:ext cx="758290" cy="640080"/>
                <a:chOff x="360793" y="2464582"/>
                <a:chExt cx="892778" cy="841059"/>
              </a:xfrm>
            </p:grpSpPr>
            <p:sp>
              <p:nvSpPr>
                <p:cNvPr id="144" name="Rounded Rectangle 143"/>
                <p:cNvSpPr/>
                <p:nvPr/>
              </p:nvSpPr>
              <p:spPr>
                <a:xfrm>
                  <a:off x="484209" y="2464582"/>
                  <a:ext cx="645945" cy="841059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0096D6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60793" y="2593412"/>
                  <a:ext cx="892778" cy="254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th-TH" sz="800" b="0" i="0" smtClean="0">
                      <a:solidFill>
                        <a:srgbClr val="3A3A3A"/>
                      </a:solidFill>
                      <a:latin typeface="Tahoma" pitchFamily="34" charset="0"/>
                      <a:cs typeface="Tahoma" pitchFamily="34" charset="0"/>
                    </a:rPr>
                    <a:t> WAAS</a:t>
                  </a:r>
                  <a:endParaRPr lang="th-TH" sz="800" b="0" i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pic>
              <p:nvPicPr>
                <p:cNvPr id="145" name="Picture 5" descr="WA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96337" y="2897981"/>
                  <a:ext cx="421690" cy="287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50" name="Straight Arrow Connector 149"/>
              <p:cNvCxnSpPr>
                <a:stCxn id="156" idx="1"/>
                <a:endCxn id="134" idx="3"/>
              </p:cNvCxnSpPr>
              <p:nvPr/>
            </p:nvCxnSpPr>
            <p:spPr>
              <a:xfrm flipH="1">
                <a:off x="1522593" y="4879449"/>
                <a:ext cx="675784" cy="4713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51" name="Straight Arrow Connector 150"/>
              <p:cNvCxnSpPr>
                <a:stCxn id="138" idx="3"/>
                <a:endCxn id="135" idx="2"/>
              </p:cNvCxnSpPr>
              <p:nvPr/>
            </p:nvCxnSpPr>
            <p:spPr>
              <a:xfrm flipV="1">
                <a:off x="1153937" y="5092554"/>
                <a:ext cx="187037" cy="232252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57" name="Straight Arrow Connector 156"/>
              <p:cNvCxnSpPr>
                <a:stCxn id="144" idx="2"/>
                <a:endCxn id="134" idx="1"/>
              </p:cNvCxnSpPr>
              <p:nvPr/>
            </p:nvCxnSpPr>
            <p:spPr>
              <a:xfrm>
                <a:off x="879036" y="4689332"/>
                <a:ext cx="289739" cy="194830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58" name="Straight Arrow Connector 157"/>
              <p:cNvCxnSpPr>
                <a:stCxn id="125" idx="1"/>
                <a:endCxn id="135" idx="2"/>
              </p:cNvCxnSpPr>
              <p:nvPr/>
            </p:nvCxnSpPr>
            <p:spPr>
              <a:xfrm rot="10800000">
                <a:off x="1340974" y="5092554"/>
                <a:ext cx="195868" cy="221458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62" name="Straight Arrow Connector 161"/>
              <p:cNvCxnSpPr>
                <a:stCxn id="130" idx="2"/>
                <a:endCxn id="134" idx="3"/>
              </p:cNvCxnSpPr>
              <p:nvPr/>
            </p:nvCxnSpPr>
            <p:spPr>
              <a:xfrm flipH="1">
                <a:off x="1522593" y="4696163"/>
                <a:ext cx="241264" cy="187999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</p:grpSp>
        <p:grpSp>
          <p:nvGrpSpPr>
            <p:cNvPr id="10" name="Group 5"/>
            <p:cNvGrpSpPr/>
            <p:nvPr/>
          </p:nvGrpSpPr>
          <p:grpSpPr>
            <a:xfrm>
              <a:off x="-2170058" y="3984900"/>
              <a:ext cx="823174" cy="1193019"/>
              <a:chOff x="2093897" y="4812231"/>
              <a:chExt cx="823174" cy="1193019"/>
            </a:xfrm>
          </p:grpSpPr>
          <p:sp>
            <p:nvSpPr>
              <p:cNvPr id="154" name="TextBox 149"/>
              <p:cNvSpPr txBox="1">
                <a:spLocks noChangeArrowheads="1"/>
              </p:cNvSpPr>
              <p:nvPr/>
            </p:nvSpPr>
            <p:spPr bwMode="auto">
              <a:xfrm>
                <a:off x="2106613" y="5757746"/>
                <a:ext cx="807746" cy="247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  <a:flatTx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th-TH" sz="1100" b="0" i="0" smtClean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rPr>
                  <a:t>ประมวลผล</a:t>
                </a:r>
                <a:endParaRPr lang="th-TH" sz="1100" b="0" i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5" name="TextBox 149"/>
              <p:cNvSpPr txBox="1">
                <a:spLocks noChangeArrowheads="1"/>
              </p:cNvSpPr>
              <p:nvPr/>
            </p:nvSpPr>
            <p:spPr bwMode="auto">
              <a:xfrm>
                <a:off x="2218340" y="4812231"/>
                <a:ext cx="493538" cy="155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th-TH" sz="1100" b="0" i="0" smtClean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rPr>
                  <a:t>UCS</a:t>
                </a:r>
                <a:endParaRPr lang="th-TH" sz="1100" b="0" i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56" name="Picture 14" descr="C:\Users\testuser\AppData\Local\Temp\VMwareDnD\5dd1dd5a\DGRM_Server_VMs_basic_6_ESX_blue_R2_Q308.pn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093897" y="4960312"/>
                <a:ext cx="823174" cy="833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WordArt 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36753" y="5329577"/>
                <a:ext cx="340919" cy="259322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28569"/>
                  </a:avLst>
                </a:prstTxWarp>
              </a:bodyPr>
              <a:lstStyle/>
              <a:p>
                <a:pPr algn="ctr" defTabSz="914400"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th-TH" sz="3600" b="1" i="0" smtClean="0">
                    <a:solidFill>
                      <a:srgbClr val="3A3A3A"/>
                    </a:solidFill>
                    <a:latin typeface="Tahoma" pitchFamily="34" charset="0"/>
                    <a:cs typeface="Tahoma" pitchFamily="34" charset="0"/>
                  </a:rPr>
                  <a:t>Hypervisor</a:t>
                </a:r>
                <a:endParaRPr lang="th-TH" sz="3600" b="1" i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8" name="Picture 2" descr="C:\Users\tomg\AppData\Local\Microsoft\Windows\Temporary Internet Files\Content.Outlook\P323ZHQC\AC3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28583" y="4028026"/>
              <a:ext cx="236137" cy="2361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-1785809" y="3735836"/>
              <a:ext cx="8787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th-TH" sz="1000" b="0" i="0" smtClean="0">
                  <a:solidFill>
                    <a:srgbClr val="3A3A3A"/>
                  </a:solidFill>
                  <a:latin typeface="Tahoma" pitchFamily="34" charset="0"/>
                  <a:cs typeface="Tahoma" pitchFamily="34" charset="0"/>
                </a:rPr>
                <a:t>AnyConnect</a:t>
              </a:r>
              <a:endParaRPr lang="th-TH" sz="1000" b="0" i="0">
                <a:solidFill>
                  <a:srgbClr val="3A3A3A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>
              <a:off x="-3683458" y="3814124"/>
              <a:ext cx="27894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683458" y="5456255"/>
              <a:ext cx="27894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le 33"/>
          <p:cNvSpPr>
            <a:spLocks noChangeArrowheads="1"/>
          </p:cNvSpPr>
          <p:nvPr/>
        </p:nvSpPr>
        <p:spPr bwMode="auto">
          <a:xfrm>
            <a:off x="997843" y="1948231"/>
            <a:ext cx="1109669" cy="36911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5000"/>
              </a:lnSpc>
              <a:buNone/>
            </a:pPr>
            <a:r>
              <a:rPr lang="th-TH" sz="800" b="0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แอพพลิเคชันเพื่อการประสานการทำงานร่วมกันของ Cisco</a:t>
            </a:r>
            <a:endParaRPr lang="th-TH" sz="800" b="0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4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dirty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 dirty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 dirty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2247900"/>
            <a:ext cx="7478987" cy="38629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4229100"/>
            <a:ext cx="6204205" cy="18817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799"/>
            <a:ext cx="7598614" cy="21208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 flipH="1" flipV="1">
            <a:off x="0" y="3270262"/>
            <a:ext cx="9144000" cy="358773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flipH="1" flipV="1">
            <a:off x="225424" y="3456902"/>
            <a:ext cx="8693152" cy="2723180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0" y="3213542"/>
            <a:ext cx="9144000" cy="2903483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8" y="468791"/>
            <a:ext cx="9206906" cy="838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พอร์ต</a:t>
            </a:r>
            <a:r>
              <a:rPr lang="th-TH" sz="3200" b="0" i="0" spc="0" baseline="0" dirty="0" err="1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ฟอ</a:t>
            </a: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ลิโอ </a:t>
            </a:r>
            <a:r>
              <a:rPr lang="th-TH" sz="3200" b="0" i="0" spc="0" baseline="0" dirty="0" err="1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Virtualization</a:t>
            </a: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Experience</a:t>
            </a: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Client</a:t>
            </a: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th-TH" sz="3200" b="0" i="0" spc="0" baseline="0" dirty="0" err="1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VXC</a:t>
            </a: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) </a:t>
            </a:r>
            <a:b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ขับเคลื่อนประสบการณ์ผู้ใช้งาน</a:t>
            </a:r>
            <a:endParaRPr lang="th-TH" sz="2400" b="0" i="0" spc="0" baseline="0" dirty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1999317"/>
            <a:ext cx="9144000" cy="1203023"/>
          </a:xfrm>
          <a:prstGeom prst="rect">
            <a:avLst/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schemeClr val="lt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3202340"/>
            <a:ext cx="9144001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BP_3q_back_0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0325" y="1889476"/>
            <a:ext cx="1818180" cy="1402610"/>
          </a:xfrm>
          <a:prstGeom prst="rect">
            <a:avLst/>
          </a:prstGeom>
        </p:spPr>
      </p:pic>
      <p:pic>
        <p:nvPicPr>
          <p:cNvPr id="22" name="Picture 21" descr="HKK7743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266612" y="2045492"/>
            <a:ext cx="1394835" cy="9540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932" y="1889476"/>
            <a:ext cx="690863" cy="1201501"/>
          </a:xfrm>
          <a:prstGeom prst="rect">
            <a:avLst/>
          </a:prstGeom>
          <a:effectLst/>
        </p:spPr>
      </p:pic>
      <p:pic>
        <p:nvPicPr>
          <p:cNvPr id="40" name="Picture 39" descr="Hwa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7383" y="1841965"/>
            <a:ext cx="775410" cy="1178259"/>
          </a:xfrm>
          <a:prstGeom prst="rect">
            <a:avLst/>
          </a:prstGeom>
        </p:spPr>
      </p:pic>
      <p:grpSp>
        <p:nvGrpSpPr>
          <p:cNvPr id="3" name="Group 41"/>
          <p:cNvGrpSpPr/>
          <p:nvPr/>
        </p:nvGrpSpPr>
        <p:grpSpPr>
          <a:xfrm>
            <a:off x="4012965" y="1999317"/>
            <a:ext cx="1201877" cy="1020907"/>
            <a:chOff x="5284298" y="1932707"/>
            <a:chExt cx="1201877" cy="1020907"/>
          </a:xfrm>
        </p:grpSpPr>
        <p:grpSp>
          <p:nvGrpSpPr>
            <p:cNvPr id="4" name="Group 22"/>
            <p:cNvGrpSpPr/>
            <p:nvPr/>
          </p:nvGrpSpPr>
          <p:grpSpPr>
            <a:xfrm>
              <a:off x="5284298" y="1932707"/>
              <a:ext cx="1201877" cy="1020907"/>
              <a:chOff x="3869315" y="2150486"/>
              <a:chExt cx="969962" cy="823912"/>
            </a:xfrm>
            <a:effectLst/>
          </p:grpSpPr>
          <p:pic>
            <p:nvPicPr>
              <p:cNvPr id="26" name="Picture 129" descr="laptop_cutout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869315" y="2150486"/>
                <a:ext cx="969962" cy="823912"/>
              </a:xfrm>
              <a:prstGeom prst="rect">
                <a:avLst/>
              </a:prstGeom>
              <a:noFill/>
            </p:spPr>
          </p:pic>
          <p:grpSp>
            <p:nvGrpSpPr>
              <p:cNvPr id="5" name="Group 10"/>
              <p:cNvGrpSpPr/>
              <p:nvPr/>
            </p:nvGrpSpPr>
            <p:grpSpPr>
              <a:xfrm>
                <a:off x="4007311" y="2187751"/>
                <a:ext cx="695657" cy="441149"/>
                <a:chOff x="6782188" y="4647518"/>
                <a:chExt cx="2048054" cy="1473882"/>
              </a:xfrm>
            </p:grpSpPr>
            <p:pic>
              <p:nvPicPr>
                <p:cNvPr id="28" name="Picture 27" descr="converj_vdi.png"/>
                <p:cNvPicPr>
                  <a:picLocks noChangeAspect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6847785" y="4701867"/>
                  <a:ext cx="1982457" cy="14055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Picture 3" descr="HUB_Rich.png"/>
                <p:cNvPicPr>
                  <a:picLocks noChangeAspect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6782188" y="4647518"/>
                  <a:ext cx="739387" cy="147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1" name="Rectangle 40"/>
            <p:cNvSpPr/>
            <p:nvPr/>
          </p:nvSpPr>
          <p:spPr>
            <a:xfrm>
              <a:off x="5455288" y="1978882"/>
              <a:ext cx="311194" cy="541447"/>
            </a:xfrm>
            <a:prstGeom prst="rect">
              <a:avLst/>
            </a:prstGeom>
            <a:noFill/>
            <a:ln w="38100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5646" y="3515717"/>
          <a:ext cx="8387151" cy="179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80"/>
                <a:gridCol w="1779954"/>
                <a:gridCol w="1629257"/>
                <a:gridCol w="1677430"/>
                <a:gridCol w="1677430"/>
              </a:tblGrid>
              <a:tr h="10584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th-TH" sz="1800" b="1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Zero Clients</a:t>
                      </a:r>
                      <a:endParaRPr lang="th-TH" sz="1800" b="1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th-TH" sz="1800" b="1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Zero Clients</a:t>
                      </a:r>
                      <a:endParaRPr lang="th-TH" sz="1800" b="1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th-TH" sz="1800" b="1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Software Appliance</a:t>
                      </a:r>
                    </a:p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endParaRPr lang="th-TH" noProof="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th-TH" sz="1800" b="1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Thin Client</a:t>
                      </a:r>
                      <a:endParaRPr lang="th-TH" sz="1800" b="1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th-TH" sz="1800" b="1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แท็บเล็ตองค์กร</a:t>
                      </a:r>
                      <a:endParaRPr lang="th-TH" sz="1800" b="1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4917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noProof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VXC 2100 Series</a:t>
                      </a:r>
                      <a:endParaRPr lang="th-TH" sz="1800" b="0" i="0" noProof="0">
                        <a:solidFill>
                          <a:srgbClr val="3A3A3A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th-TH" sz="1800" b="0" i="0" noProof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VXC 2200</a:t>
                      </a:r>
                      <a:r>
                        <a:rPr lang="th-TH" sz="1800" b="0" i="0" baseline="0" noProof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th-TH" sz="1800" b="0" i="0" noProof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Series</a:t>
                      </a:r>
                      <a:endParaRPr lang="th-TH" sz="1800" b="0" i="0" noProof="0">
                        <a:solidFill>
                          <a:srgbClr val="3A3A3A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th-TH" sz="1800" b="0" i="0" noProof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VXC 4000</a:t>
                      </a:r>
                      <a:endParaRPr lang="th-TH" sz="1800" b="0" i="0" noProof="0">
                        <a:solidFill>
                          <a:srgbClr val="3A3A3A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th-TH" sz="1800" b="0" i="0" noProof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VXC 6215</a:t>
                      </a:r>
                      <a:endParaRPr lang="th-TH" sz="1800" b="0" i="0" noProof="0">
                        <a:solidFill>
                          <a:srgbClr val="3A3A3A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th-TH" sz="1800" b="0" i="0" noProof="0" dirty="0" smtClean="0">
                          <a:solidFill>
                            <a:srgbClr val="3A3A3A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Cisco Cius</a:t>
                      </a:r>
                      <a:endParaRPr lang="th-TH" sz="1800" b="0" i="0" noProof="0" dirty="0">
                        <a:solidFill>
                          <a:srgbClr val="3A3A3A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5" y="1933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601" y="1494109"/>
            <a:ext cx="4185724" cy="4145123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 pitchFamily="34" charset="0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การทำงานร่วมกันของสื่อคุณภาพสูงจากเครื่องคอมพิวเตอร์พีซี ที่ใช้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Windows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XP และ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Windows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7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PC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แบบเสมือนจริง</a:t>
            </a: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ประสบการณ์ที่ยอดเยี่ยมของผู้ใช้งานด้วยการรับส่งข้อมูลเสียงแบบเรียลไทม์ จากเครื่องคอมพิวเตอร์เดสก์ท็อปเสมือนจริง</a:t>
            </a: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ใช้ประโยชน์จากเครื่องพีซีที่มีอยู่และยืดเวลาการปรับปรุงออกไป</a:t>
            </a: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รองรับ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Citrix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XenDesktop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และมุมมองแบบ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VMware</a:t>
            </a:r>
            <a:endParaRPr lang="th-TH" sz="1800" b="0" i="0" dirty="0" smtClean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เวอร์ชันรองรับวิดีโอใน CY12</a:t>
            </a:r>
            <a:endParaRPr lang="th-TH" sz="18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045578" y="2002396"/>
            <a:ext cx="3716456" cy="2731650"/>
            <a:chOff x="5115028" y="2002396"/>
            <a:chExt cx="3266972" cy="2731650"/>
          </a:xfrm>
        </p:grpSpPr>
        <p:pic>
          <p:nvPicPr>
            <p:cNvPr id="16" name="Picture 129" descr="laptop_cutout"/>
            <p:cNvPicPr>
              <a:picLocks noChangeAspect="1" noChangeArrowheads="1"/>
            </p:cNvPicPr>
            <p:nvPr/>
          </p:nvPicPr>
          <p:blipFill>
            <a:blip r:embed="rId3" cstate="screen"/>
            <a:srcRect b="2348"/>
            <a:stretch>
              <a:fillRect/>
            </a:stretch>
          </p:blipFill>
          <p:spPr bwMode="auto">
            <a:xfrm>
              <a:off x="5115028" y="2002396"/>
              <a:ext cx="3266972" cy="273165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3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3" name="Picture 11" descr="converj_vdi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4" name="Picture 3" descr="HUB_Rich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00263" y="4710898"/>
            <a:ext cx="3981691" cy="1516281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 VXC 4000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6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uebec_TV_Comp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11863" t="18263" r="12882" b="21192"/>
          <a:stretch>
            <a:fillRect/>
          </a:stretch>
        </p:blipFill>
        <p:spPr>
          <a:xfrm>
            <a:off x="4791919" y="2268638"/>
            <a:ext cx="4352081" cy="2801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9635" y="1933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88" y="1512055"/>
            <a:ext cx="3997221" cy="3865944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โซลู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ชันเดสก์ท็อปเสมือนจริง เสียงและภาพวิดีโอ พร้อมใช้งานสำหรับองค์กร</a:t>
            </a: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ประสบการณ์เวิร์ก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สเปซ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เสมือนจริงแบบใหม่ </a:t>
            </a: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การออกแบบซึ่งคำนึงถึงอนาคต </a:t>
            </a:r>
            <a:b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ให้พร้อมเติบโตพร้อมไปกับธุรกิจ</a:t>
            </a:r>
          </a:p>
          <a:p>
            <a:pPr marL="358775" indent="-35877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แพลตฟอร์มในระบบ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Linux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สนับสนุน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Citrix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XenDesktop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และมุมมองแบบ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VMware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RDP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สำหรับ </a:t>
            </a:r>
            <a:r>
              <a:rPr lang="th-TH" sz="18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VDI</a:t>
            </a: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เท่านั้น</a:t>
            </a:r>
            <a:endParaRPr lang="th-TH" sz="18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9250" y="1984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825404" y="2891431"/>
            <a:ext cx="515868" cy="515864"/>
            <a:chOff x="6700078" y="5427497"/>
            <a:chExt cx="515868" cy="515864"/>
          </a:xfrm>
        </p:grpSpPr>
        <p:sp>
          <p:nvSpPr>
            <p:cNvPr id="23" name="8-Point Star 22"/>
            <p:cNvSpPr/>
            <p:nvPr/>
          </p:nvSpPr>
          <p:spPr>
            <a:xfrm>
              <a:off x="6700080" y="5427497"/>
              <a:ext cx="515866" cy="515864"/>
            </a:xfrm>
            <a:prstGeom prst="star8">
              <a:avLst>
                <a:gd name="adj" fmla="val 32342"/>
              </a:avLst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0078" y="5554623"/>
              <a:ext cx="515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th-TH" sz="1000" b="1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ใหม่</a:t>
              </a:r>
              <a:endParaRPr lang="th-TH" sz="1000" b="1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791919" y="3414532"/>
            <a:ext cx="994922" cy="1655179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 VXC 6215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6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-1" y="1420091"/>
            <a:ext cx="9144001" cy="4561814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5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1725964" y="2113229"/>
            <a:ext cx="5498398" cy="2547514"/>
            <a:chOff x="883920" y="1852902"/>
            <a:chExt cx="7376160" cy="3336318"/>
          </a:xfrm>
        </p:grpSpPr>
        <p:sp>
          <p:nvSpPr>
            <p:cNvPr id="169" name="Oval 168"/>
            <p:cNvSpPr/>
            <p:nvPr/>
          </p:nvSpPr>
          <p:spPr>
            <a:xfrm>
              <a:off x="883920" y="1852902"/>
              <a:ext cx="7376160" cy="3336318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62000"/>
                  </a:schemeClr>
                </a:gs>
                <a:gs pos="6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chemeClr val="bg1">
                      <a:alpha val="33000"/>
                    </a:schemeClr>
                  </a:gs>
                  <a:gs pos="6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807660" y="1941183"/>
              <a:ext cx="3665221" cy="911578"/>
            </a:xfrm>
            <a:prstGeom prst="ellipse">
              <a:avLst/>
            </a:prstGeom>
            <a:gradFill>
              <a:gsLst>
                <a:gs pos="0">
                  <a:schemeClr val="bg1">
                    <a:alpha val="31000"/>
                  </a:schemeClr>
                </a:gs>
                <a:gs pos="6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83967" y="2789453"/>
            <a:ext cx="1262888" cy="1262888"/>
            <a:chOff x="1092262" y="3393177"/>
            <a:chExt cx="710045" cy="710045"/>
          </a:xfrm>
        </p:grpSpPr>
        <p:sp>
          <p:nvSpPr>
            <p:cNvPr id="90" name="Oval 89"/>
            <p:cNvSpPr/>
            <p:nvPr/>
          </p:nvSpPr>
          <p:spPr>
            <a:xfrm>
              <a:off x="1092262" y="3393177"/>
              <a:ext cx="710045" cy="7100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outerShdw blurRad="2921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6082" y="3427776"/>
              <a:ext cx="307522" cy="28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9" name="Straight Connector 108"/>
          <p:cNvCxnSpPr>
            <a:stCxn id="90" idx="5"/>
            <a:endCxn id="176" idx="3"/>
          </p:cNvCxnSpPr>
          <p:nvPr/>
        </p:nvCxnSpPr>
        <p:spPr>
          <a:xfrm flipV="1">
            <a:off x="1361910" y="3355715"/>
            <a:ext cx="1037531" cy="51168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7" descr="C:\Users\Abject-3D\Desktop\VMWare Files\FINAL diagrams\Basic Virtualization\3D PNGs\VMW_09Q3_DGRM_View4_Marketecture_ALL_3_Comm_5.png"/>
          <p:cNvPicPr>
            <a:picLocks noChangeAspect="1" noChangeArrowheads="1"/>
          </p:cNvPicPr>
          <p:nvPr/>
        </p:nvPicPr>
        <p:blipFill>
          <a:blip r:embed="rId4" cstate="print"/>
          <a:srcRect l="4327"/>
          <a:stretch>
            <a:fillRect/>
          </a:stretch>
        </p:blipFill>
        <p:spPr bwMode="auto">
          <a:xfrm>
            <a:off x="7392560" y="2874263"/>
            <a:ext cx="1029764" cy="923924"/>
          </a:xfrm>
          <a:prstGeom prst="rect">
            <a:avLst/>
          </a:prstGeom>
          <a:noFill/>
        </p:spPr>
      </p:pic>
      <p:pic>
        <p:nvPicPr>
          <p:cNvPr id="111" name="Picture 6" descr="C:\Users\Abject-3D\Desktop\VMWare Files\FINAL diagrams\Basic Virtualization\3D PNGs\VMW_09Q3_DGRM_View4_Marketecture_ALL_3_Comm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963" y="2726891"/>
            <a:ext cx="998717" cy="578423"/>
          </a:xfrm>
          <a:prstGeom prst="rect">
            <a:avLst/>
          </a:prstGeom>
          <a:noFill/>
        </p:spPr>
      </p:pic>
      <p:pic>
        <p:nvPicPr>
          <p:cNvPr id="112" name="Picture 5" descr="C:\Users\Abject-3D\Desktop\VMWare Files\FINAL diagrams\Basic Virtualization\3D PNGs\VMW_09Q3_DGRM_View4_Marketecture_ALL_3_Comm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714" y="2559560"/>
            <a:ext cx="543343" cy="458653"/>
          </a:xfrm>
          <a:prstGeom prst="rect">
            <a:avLst/>
          </a:prstGeom>
          <a:noFill/>
        </p:spPr>
      </p:pic>
      <p:pic>
        <p:nvPicPr>
          <p:cNvPr id="113" name="Picture 4" descr="C:\Users\Abject-3D\Desktop\VMWare Files\FINAL diagrams\Basic Virtualization\3D PNGs\VMW_09Q3_DGRM_View4_Marketecture_ALL_3_Comm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1" y="2681731"/>
            <a:ext cx="543343" cy="458653"/>
          </a:xfrm>
          <a:prstGeom prst="rect">
            <a:avLst/>
          </a:prstGeom>
          <a:noFill/>
        </p:spPr>
      </p:pic>
      <p:pic>
        <p:nvPicPr>
          <p:cNvPr id="114" name="Picture 3" descr="C:\Users\Abject-3D\Desktop\VMWare Files\FINAL diagrams\Basic Virtualization\3D PNGs\VMW_09Q3_DGRM_View4_Marketecture_ALL_3_Comm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4445" y="2797103"/>
            <a:ext cx="543343" cy="458653"/>
          </a:xfrm>
          <a:prstGeom prst="rect">
            <a:avLst/>
          </a:prstGeom>
          <a:noFill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53" y="2762343"/>
            <a:ext cx="697068" cy="64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4" y="3045535"/>
            <a:ext cx="907437" cy="675382"/>
          </a:xfrm>
          <a:prstGeom prst="rect">
            <a:avLst/>
          </a:prstGeom>
          <a:noFill/>
          <a:ln>
            <a:noFill/>
          </a:ln>
          <a:effectLst>
            <a:outerShdw blurRad="139700" sx="102000" sy="102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/>
          <p:cNvGrpSpPr/>
          <p:nvPr/>
        </p:nvGrpSpPr>
        <p:grpSpPr>
          <a:xfrm>
            <a:off x="8168727" y="3319951"/>
            <a:ext cx="736482" cy="881544"/>
            <a:chOff x="11245500" y="3028353"/>
            <a:chExt cx="981186" cy="1174446"/>
          </a:xfrm>
        </p:grpSpPr>
        <p:pic>
          <p:nvPicPr>
            <p:cNvPr id="118" name="Picture 117" descr="Device_cloud_white_3041_default_2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5500" y="3028353"/>
              <a:ext cx="981186" cy="981183"/>
            </a:xfrm>
            <a:prstGeom prst="rect">
              <a:avLst/>
            </a:prstGeom>
            <a:effectLst>
              <a:outerShdw blurRad="685800" sx="102000" sy="102000" algn="ctr" rotWithShape="0">
                <a:schemeClr val="bg1"/>
              </a:outerShdw>
            </a:effectLst>
          </p:spPr>
        </p:pic>
        <p:pic>
          <p:nvPicPr>
            <p:cNvPr id="119" name="Picture 3" descr="D:\Duarte Design\Assets\CiscoStuff\Cisco Icons\Kubrick\Kubrick Icons\Device Icons\Device_fibre_channel_storage_3030_unreachable_25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35558" y="3586723"/>
              <a:ext cx="615915" cy="61607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11260349" y="3432887"/>
              <a:ext cx="966337" cy="36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ctr" defTabSz="914400">
                <a:buNone/>
              </a:pPr>
              <a:r>
                <a:rPr lang="th-TH" sz="1200" b="1" i="0" smtClean="0">
                  <a:solidFill>
                    <a:srgbClr val="FFFFFF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FCOE</a:t>
              </a:r>
              <a:endParaRPr lang="th-TH" sz="1200" b="1" i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5" y="4137154"/>
            <a:ext cx="549386" cy="2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3" name="Straight Connector 122"/>
          <p:cNvCxnSpPr/>
          <p:nvPr/>
        </p:nvCxnSpPr>
        <p:spPr>
          <a:xfrm flipH="1">
            <a:off x="7588867" y="3009594"/>
            <a:ext cx="1" cy="45882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289442" y="2060408"/>
            <a:ext cx="1483468" cy="49240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r" defTabSz="914400">
              <a:buNone/>
            </a:pPr>
            <a:r>
              <a:rPr lang="th-TH" sz="1200" b="0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เดสก์ท็อปเสมือน</a:t>
            </a:r>
            <a:br>
              <a:rPr lang="th-TH" sz="1200" b="0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0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ซึ่งอยู่บนเครือข่าย</a:t>
            </a:r>
            <a:endParaRPr lang="th-TH" sz="1200" b="0" i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413554" cy="838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2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Cisco VXI: เครือข่ายไร้พรมแดน</a:t>
            </a:r>
            <a:b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เครือข่ายเพื่อการใช้งานเวิร์กสเปซอย่างคุ้มค่า, ความปลอดภัย</a:t>
            </a:r>
            <a:r>
              <a:rPr lang="th-TH" sz="240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และสถาปัตยกรรมเพื่อการเคลื่อนที่</a:t>
            </a:r>
            <a:endParaRPr lang="th-TH" sz="2400" b="0" i="0" spc="0" baseline="0" dirty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62"/>
          <p:cNvGrpSpPr/>
          <p:nvPr/>
        </p:nvGrpSpPr>
        <p:grpSpPr>
          <a:xfrm>
            <a:off x="57150" y="5056996"/>
            <a:ext cx="2194560" cy="914399"/>
            <a:chOff x="468718" y="5002894"/>
            <a:chExt cx="2661994" cy="1254122"/>
          </a:xfrm>
        </p:grpSpPr>
        <p:sp>
          <p:nvSpPr>
            <p:cNvPr id="130" name="Round Same Side Corner Rectangle 129"/>
            <p:cNvSpPr/>
            <p:nvPr/>
          </p:nvSpPr>
          <p:spPr>
            <a:xfrm>
              <a:off x="468718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th-TH" sz="1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99803" y="5097437"/>
              <a:ext cx="1067885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th-TH" sz="12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การเข้าถึง</a:t>
              </a:r>
              <a:endParaRPr lang="th-TH" sz="1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3965" y="5335918"/>
              <a:ext cx="2591499" cy="759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th-TH" sz="10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ปลายทางให้ประสบการณ์สื่อคุณภาพสูง, UPOE, พอร์ตอัจฉริยะ Plug and Play อัตโนมัติ</a:t>
              </a:r>
              <a:endParaRPr lang="th-TH" sz="10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73"/>
          <p:cNvGrpSpPr/>
          <p:nvPr/>
        </p:nvGrpSpPr>
        <p:grpSpPr>
          <a:xfrm>
            <a:off x="2322396" y="5057000"/>
            <a:ext cx="2194560" cy="926136"/>
            <a:chOff x="3241004" y="5002894"/>
            <a:chExt cx="2661994" cy="1270218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3241004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th-TH" sz="1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04688" y="5097437"/>
              <a:ext cx="2590380" cy="33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th-TH" sz="10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ความปลอดภัยแบบ END-TO-END</a:t>
              </a:r>
              <a:endParaRPr lang="th-TH" sz="1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396260" y="5302229"/>
              <a:ext cx="2351478" cy="970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th-TH" sz="10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นโยบายแบบ Single Point  ปลายทางแบบเคลื่อนที่ ความปลอดภัยในระดับเดียวกันทั้งด้านกายภาพและในระบบเสมือนจริง</a:t>
              </a:r>
              <a:endParaRPr lang="th-TH" sz="10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4587640" y="5057000"/>
            <a:ext cx="2194560" cy="914400"/>
            <a:chOff x="6013289" y="5002894"/>
            <a:chExt cx="2661994" cy="1254122"/>
          </a:xfrm>
        </p:grpSpPr>
        <p:sp>
          <p:nvSpPr>
            <p:cNvPr id="138" name="Round Same Side Corner Rectangle 137"/>
            <p:cNvSpPr/>
            <p:nvPr/>
          </p:nvSpPr>
          <p:spPr>
            <a:xfrm>
              <a:off x="6013289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th-TH" sz="1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479091" y="5088244"/>
              <a:ext cx="1843716" cy="425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300"/>
                </a:spcAft>
                <a:buSzPct val="80000"/>
                <a:buNone/>
                <a:defRPr/>
              </a:pPr>
              <a:r>
                <a:rPr lang="th-TH" sz="12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OPTIMIZED WAN</a:t>
              </a:r>
              <a:endParaRPr lang="th-TH" sz="1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49380" y="5344032"/>
              <a:ext cx="2389812" cy="759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th-TH" sz="10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การใช้งานอย่างคุ้มค่าด้วยระบบ WAAS, Netflow ที่ยืดหยุ่น และ QoS, ความพร้อมใช้งานสูง</a:t>
              </a:r>
              <a:endParaRPr lang="th-TH" sz="10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158"/>
          <p:cNvGrpSpPr/>
          <p:nvPr/>
        </p:nvGrpSpPr>
        <p:grpSpPr>
          <a:xfrm>
            <a:off x="6800851" y="5056999"/>
            <a:ext cx="2246595" cy="944600"/>
            <a:chOff x="5927575" y="5002894"/>
            <a:chExt cx="2769280" cy="1295542"/>
          </a:xfrm>
        </p:grpSpPr>
        <p:sp>
          <p:nvSpPr>
            <p:cNvPr id="160" name="Round Same Side Corner Rectangle 159"/>
            <p:cNvSpPr/>
            <p:nvPr/>
          </p:nvSpPr>
          <p:spPr>
            <a:xfrm>
              <a:off x="5991716" y="5002894"/>
              <a:ext cx="2705139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th-TH" sz="1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597558" y="5097651"/>
              <a:ext cx="1699715" cy="425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300"/>
                </a:spcAft>
                <a:buSzPct val="80000"/>
                <a:buNone/>
                <a:defRPr/>
              </a:pPr>
              <a:r>
                <a:rPr lang="th-TH" sz="12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โครงสร้างพื้นฐาน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27575" y="5327553"/>
              <a:ext cx="2733597" cy="970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th-TH" sz="10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ขยายขนาดได้ในระบบเสมือนจริง ขยายขนาดการประมวลผลได้, เครือข่ายที่ไม่ซับซ้อน, รองรับระบบคลาวด์ (Cloud) สวิตช์เสมือนจริง</a:t>
              </a:r>
              <a:endParaRPr lang="th-TH" sz="10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2" name="Freeform 171"/>
          <p:cNvSpPr/>
          <p:nvPr/>
        </p:nvSpPr>
        <p:spPr>
          <a:xfrm>
            <a:off x="4648200" y="2952506"/>
            <a:ext cx="1492474" cy="495544"/>
          </a:xfrm>
          <a:custGeom>
            <a:avLst/>
            <a:gdLst>
              <a:gd name="connsiteX0" fmla="*/ 0 w 1339850"/>
              <a:gd name="connsiteY0" fmla="*/ 241300 h 488950"/>
              <a:gd name="connsiteX1" fmla="*/ 958850 w 1339850"/>
              <a:gd name="connsiteY1" fmla="*/ 0 h 488950"/>
              <a:gd name="connsiteX2" fmla="*/ 1339850 w 1339850"/>
              <a:gd name="connsiteY2" fmla="*/ 190500 h 488950"/>
              <a:gd name="connsiteX3" fmla="*/ 273050 w 1339850"/>
              <a:gd name="connsiteY3" fmla="*/ 488950 h 488950"/>
              <a:gd name="connsiteX4" fmla="*/ 0 w 1339850"/>
              <a:gd name="connsiteY4" fmla="*/ 241300 h 488950"/>
              <a:gd name="connsiteX0" fmla="*/ 0 w 1301750"/>
              <a:gd name="connsiteY0" fmla="*/ 241300 h 488950"/>
              <a:gd name="connsiteX1" fmla="*/ 958850 w 1301750"/>
              <a:gd name="connsiteY1" fmla="*/ 0 h 488950"/>
              <a:gd name="connsiteX2" fmla="*/ 1301750 w 1301750"/>
              <a:gd name="connsiteY2" fmla="*/ 165100 h 488950"/>
              <a:gd name="connsiteX3" fmla="*/ 273050 w 1301750"/>
              <a:gd name="connsiteY3" fmla="*/ 488950 h 488950"/>
              <a:gd name="connsiteX4" fmla="*/ 0 w 1301750"/>
              <a:gd name="connsiteY4" fmla="*/ 241300 h 488950"/>
              <a:gd name="connsiteX0" fmla="*/ 0 w 1301750"/>
              <a:gd name="connsiteY0" fmla="*/ 381000 h 628650"/>
              <a:gd name="connsiteX1" fmla="*/ 1250950 w 1301750"/>
              <a:gd name="connsiteY1" fmla="*/ 0 h 628650"/>
              <a:gd name="connsiteX2" fmla="*/ 1301750 w 1301750"/>
              <a:gd name="connsiteY2" fmla="*/ 304800 h 628650"/>
              <a:gd name="connsiteX3" fmla="*/ 273050 w 1301750"/>
              <a:gd name="connsiteY3" fmla="*/ 628650 h 628650"/>
              <a:gd name="connsiteX4" fmla="*/ 0 w 1301750"/>
              <a:gd name="connsiteY4" fmla="*/ 381000 h 628650"/>
              <a:gd name="connsiteX0" fmla="*/ 0 w 1784350"/>
              <a:gd name="connsiteY0" fmla="*/ 381000 h 628650"/>
              <a:gd name="connsiteX1" fmla="*/ 1250950 w 1784350"/>
              <a:gd name="connsiteY1" fmla="*/ 0 h 628650"/>
              <a:gd name="connsiteX2" fmla="*/ 1784350 w 1784350"/>
              <a:gd name="connsiteY2" fmla="*/ 260350 h 628650"/>
              <a:gd name="connsiteX3" fmla="*/ 273050 w 1784350"/>
              <a:gd name="connsiteY3" fmla="*/ 628650 h 628650"/>
              <a:gd name="connsiteX4" fmla="*/ 0 w 1784350"/>
              <a:gd name="connsiteY4" fmla="*/ 381000 h 628650"/>
              <a:gd name="connsiteX0" fmla="*/ 0 w 1784350"/>
              <a:gd name="connsiteY0" fmla="*/ 381000 h 641350"/>
              <a:gd name="connsiteX1" fmla="*/ 1250950 w 1784350"/>
              <a:gd name="connsiteY1" fmla="*/ 0 h 641350"/>
              <a:gd name="connsiteX2" fmla="*/ 1784350 w 1784350"/>
              <a:gd name="connsiteY2" fmla="*/ 260350 h 641350"/>
              <a:gd name="connsiteX3" fmla="*/ 368300 w 1784350"/>
              <a:gd name="connsiteY3" fmla="*/ 641350 h 641350"/>
              <a:gd name="connsiteX4" fmla="*/ 0 w 1784350"/>
              <a:gd name="connsiteY4" fmla="*/ 381000 h 641350"/>
              <a:gd name="connsiteX0" fmla="*/ 0 w 1892300"/>
              <a:gd name="connsiteY0" fmla="*/ 368300 h 641350"/>
              <a:gd name="connsiteX1" fmla="*/ 1358900 w 1892300"/>
              <a:gd name="connsiteY1" fmla="*/ 0 h 641350"/>
              <a:gd name="connsiteX2" fmla="*/ 1892300 w 1892300"/>
              <a:gd name="connsiteY2" fmla="*/ 260350 h 641350"/>
              <a:gd name="connsiteX3" fmla="*/ 476250 w 1892300"/>
              <a:gd name="connsiteY3" fmla="*/ 641350 h 641350"/>
              <a:gd name="connsiteX4" fmla="*/ 0 w 1892300"/>
              <a:gd name="connsiteY4" fmla="*/ 368300 h 641350"/>
              <a:gd name="connsiteX0" fmla="*/ 0 w 1892300"/>
              <a:gd name="connsiteY0" fmla="*/ 368300 h 584200"/>
              <a:gd name="connsiteX1" fmla="*/ 1358900 w 1892300"/>
              <a:gd name="connsiteY1" fmla="*/ 0 h 584200"/>
              <a:gd name="connsiteX2" fmla="*/ 1892300 w 1892300"/>
              <a:gd name="connsiteY2" fmla="*/ 260350 h 584200"/>
              <a:gd name="connsiteX3" fmla="*/ 469900 w 1892300"/>
              <a:gd name="connsiteY3" fmla="*/ 584200 h 584200"/>
              <a:gd name="connsiteX4" fmla="*/ 0 w 1892300"/>
              <a:gd name="connsiteY4" fmla="*/ 368300 h 584200"/>
              <a:gd name="connsiteX0" fmla="*/ 0 w 1892300"/>
              <a:gd name="connsiteY0" fmla="*/ 349250 h 565150"/>
              <a:gd name="connsiteX1" fmla="*/ 1371600 w 1892300"/>
              <a:gd name="connsiteY1" fmla="*/ 0 h 565150"/>
              <a:gd name="connsiteX2" fmla="*/ 1892300 w 1892300"/>
              <a:gd name="connsiteY2" fmla="*/ 241300 h 565150"/>
              <a:gd name="connsiteX3" fmla="*/ 469900 w 1892300"/>
              <a:gd name="connsiteY3" fmla="*/ 565150 h 565150"/>
              <a:gd name="connsiteX4" fmla="*/ 0 w 1892300"/>
              <a:gd name="connsiteY4" fmla="*/ 3492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565150">
                <a:moveTo>
                  <a:pt x="0" y="349250"/>
                </a:moveTo>
                <a:lnTo>
                  <a:pt x="1371600" y="0"/>
                </a:lnTo>
                <a:lnTo>
                  <a:pt x="1892300" y="241300"/>
                </a:lnTo>
                <a:lnTo>
                  <a:pt x="469900" y="56515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20000">
                <a:srgbClr val="FFF200">
                  <a:alpha val="0"/>
                </a:srgbClr>
              </a:gs>
              <a:gs pos="70000">
                <a:schemeClr val="bg1">
                  <a:alpha val="28000"/>
                </a:schemeClr>
              </a:gs>
              <a:gs pos="37000">
                <a:schemeClr val="bg1">
                  <a:alpha val="28000"/>
                </a:schemeClr>
              </a:gs>
              <a:gs pos="81000">
                <a:srgbClr val="4D0808">
                  <a:alpha val="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3" name="Donut 172"/>
          <p:cNvSpPr/>
          <p:nvPr/>
        </p:nvSpPr>
        <p:spPr>
          <a:xfrm>
            <a:off x="2136138" y="3168316"/>
            <a:ext cx="1225160" cy="1226518"/>
          </a:xfrm>
          <a:prstGeom prst="donut">
            <a:avLst>
              <a:gd name="adj" fmla="val 16366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oup 27"/>
          <p:cNvGrpSpPr/>
          <p:nvPr/>
        </p:nvGrpSpPr>
        <p:grpSpPr>
          <a:xfrm>
            <a:off x="2208278" y="2884637"/>
            <a:ext cx="1080880" cy="1063354"/>
            <a:chOff x="424882" y="3394666"/>
            <a:chExt cx="1130429" cy="1128852"/>
          </a:xfrm>
        </p:grpSpPr>
        <p:sp>
          <p:nvSpPr>
            <p:cNvPr id="175" name="Oval 174"/>
            <p:cNvSpPr/>
            <p:nvPr/>
          </p:nvSpPr>
          <p:spPr>
            <a:xfrm>
              <a:off x="424882" y="3884168"/>
              <a:ext cx="1130429" cy="63935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76" name="Picture 2" descr="\\CHICOSTORAGE\Client Projects\Cisco References\Kubrick Icons\Device Icons\Device_generic_building_3154_default_256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760" r="-1"/>
            <a:stretch/>
          </p:blipFill>
          <p:spPr bwMode="auto">
            <a:xfrm flipH="1">
              <a:off x="624808" y="3394666"/>
              <a:ext cx="692535" cy="10001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7" name="Donut 176"/>
          <p:cNvSpPr/>
          <p:nvPr/>
        </p:nvSpPr>
        <p:spPr>
          <a:xfrm>
            <a:off x="5753455" y="2373992"/>
            <a:ext cx="1003356" cy="1171682"/>
          </a:xfrm>
          <a:prstGeom prst="donut">
            <a:avLst>
              <a:gd name="adj" fmla="val 12389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31"/>
          <p:cNvGrpSpPr/>
          <p:nvPr/>
        </p:nvGrpSpPr>
        <p:grpSpPr>
          <a:xfrm>
            <a:off x="5814869" y="2390871"/>
            <a:ext cx="900060" cy="635590"/>
            <a:chOff x="3951043" y="3290207"/>
            <a:chExt cx="1105400" cy="792354"/>
          </a:xfrm>
        </p:grpSpPr>
        <p:sp>
          <p:nvSpPr>
            <p:cNvPr id="179" name="Oval 178"/>
            <p:cNvSpPr/>
            <p:nvPr/>
          </p:nvSpPr>
          <p:spPr>
            <a:xfrm>
              <a:off x="3951043" y="3851154"/>
              <a:ext cx="1105400" cy="23140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80" name="Picture 16" descr="\\CHICOSTORAGE\Client Projects\Cisco References\Kubrick Icons\Kubrick png icons\service_1065_256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123" y="3290207"/>
              <a:ext cx="777240" cy="777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4"/>
          <p:cNvGrpSpPr/>
          <p:nvPr/>
        </p:nvGrpSpPr>
        <p:grpSpPr>
          <a:xfrm>
            <a:off x="3179262" y="2342367"/>
            <a:ext cx="902108" cy="1053448"/>
            <a:chOff x="2970680" y="2170063"/>
            <a:chExt cx="1314030" cy="1534478"/>
          </a:xfrm>
        </p:grpSpPr>
        <p:sp>
          <p:nvSpPr>
            <p:cNvPr id="182" name="Donut 181"/>
            <p:cNvSpPr/>
            <p:nvPr/>
          </p:nvSpPr>
          <p:spPr>
            <a:xfrm>
              <a:off x="2970680" y="2170063"/>
              <a:ext cx="1314030" cy="1534478"/>
            </a:xfrm>
            <a:prstGeom prst="donut">
              <a:avLst>
                <a:gd name="adj" fmla="val 12389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7200000">
                <a:rot lat="1709998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2992716" y="2246573"/>
              <a:ext cx="1269958" cy="979401"/>
              <a:chOff x="332508" y="3523744"/>
              <a:chExt cx="1277137" cy="999774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32508" y="3884168"/>
                <a:ext cx="1277137" cy="6393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85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smtClean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85" name="Picture 2" descr="\\CHICOSTORAGE\Client Projects\Cisco References\Kubrick Icons\Device Icons\Device_generic_building_3154_default_256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521" y="3523744"/>
                <a:ext cx="871111" cy="87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6" name="TextBox 185"/>
          <p:cNvSpPr txBox="1"/>
          <p:nvPr/>
        </p:nvSpPr>
        <p:spPr>
          <a:xfrm>
            <a:off x="2056970" y="3965509"/>
            <a:ext cx="1143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>
              <a:buNone/>
            </a:pPr>
            <a:r>
              <a:rPr lang="th-TH" sz="1100" b="0" i="0" smtClean="0">
                <a:latin typeface="Tahoma" pitchFamily="34" charset="0"/>
                <a:cs typeface="Tahoma" pitchFamily="34" charset="0"/>
              </a:rPr>
              <a:t>สำนักงานสาขา</a:t>
            </a:r>
            <a:endParaRPr lang="th-TH" sz="11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414356" y="2489393"/>
            <a:ext cx="918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>
              <a:buNone/>
            </a:pPr>
            <a:r>
              <a:rPr lang="th-TH" sz="1100" b="0" i="0" smtClean="0">
                <a:latin typeface="Tahoma" pitchFamily="34" charset="0"/>
                <a:cs typeface="Tahoma" pitchFamily="34" charset="0"/>
              </a:rPr>
              <a:t>แคมปัส</a:t>
            </a:r>
            <a:endParaRPr lang="th-TH" sz="11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141029" y="3698122"/>
            <a:ext cx="1118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 defTabSz="914400">
              <a:buNone/>
            </a:pPr>
            <a:r>
              <a:rPr lang="th-TH" sz="1100" b="0" i="0" dirty="0" smtClean="0">
                <a:latin typeface="Tahoma" pitchFamily="34" charset="0"/>
                <a:cs typeface="Tahoma" pitchFamily="34" charset="0"/>
              </a:rPr>
              <a:t>ดาต้าเซ็นเตอร์</a:t>
            </a:r>
            <a:endParaRPr lang="th-TH" sz="11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007429" y="2330406"/>
            <a:ext cx="884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th-TH" sz="1100" b="0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ผู้ให้บริการ</a:t>
            </a:r>
            <a:endParaRPr lang="th-TH" sz="1100" b="0" i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" name="Freeform 206"/>
          <p:cNvSpPr/>
          <p:nvPr/>
        </p:nvSpPr>
        <p:spPr>
          <a:xfrm rot="284182">
            <a:off x="3213503" y="3363221"/>
            <a:ext cx="1043334" cy="504096"/>
          </a:xfrm>
          <a:custGeom>
            <a:avLst/>
            <a:gdLst>
              <a:gd name="connsiteX0" fmla="*/ 0 w 1339850"/>
              <a:gd name="connsiteY0" fmla="*/ 241300 h 488950"/>
              <a:gd name="connsiteX1" fmla="*/ 958850 w 1339850"/>
              <a:gd name="connsiteY1" fmla="*/ 0 h 488950"/>
              <a:gd name="connsiteX2" fmla="*/ 1339850 w 1339850"/>
              <a:gd name="connsiteY2" fmla="*/ 190500 h 488950"/>
              <a:gd name="connsiteX3" fmla="*/ 273050 w 1339850"/>
              <a:gd name="connsiteY3" fmla="*/ 488950 h 488950"/>
              <a:gd name="connsiteX4" fmla="*/ 0 w 1339850"/>
              <a:gd name="connsiteY4" fmla="*/ 241300 h 488950"/>
              <a:gd name="connsiteX0" fmla="*/ 0 w 1301750"/>
              <a:gd name="connsiteY0" fmla="*/ 241300 h 488950"/>
              <a:gd name="connsiteX1" fmla="*/ 958850 w 1301750"/>
              <a:gd name="connsiteY1" fmla="*/ 0 h 488950"/>
              <a:gd name="connsiteX2" fmla="*/ 1301750 w 1301750"/>
              <a:gd name="connsiteY2" fmla="*/ 165100 h 488950"/>
              <a:gd name="connsiteX3" fmla="*/ 273050 w 1301750"/>
              <a:gd name="connsiteY3" fmla="*/ 488950 h 488950"/>
              <a:gd name="connsiteX4" fmla="*/ 0 w 1301750"/>
              <a:gd name="connsiteY4" fmla="*/ 24130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488950">
                <a:moveTo>
                  <a:pt x="0" y="241300"/>
                </a:moveTo>
                <a:lnTo>
                  <a:pt x="958850" y="0"/>
                </a:lnTo>
                <a:lnTo>
                  <a:pt x="1301750" y="165100"/>
                </a:lnTo>
                <a:lnTo>
                  <a:pt x="273050" y="488950"/>
                </a:lnTo>
                <a:lnTo>
                  <a:pt x="0" y="241300"/>
                </a:lnTo>
                <a:close/>
              </a:path>
            </a:pathLst>
          </a:custGeom>
          <a:gradFill>
            <a:gsLst>
              <a:gs pos="20000">
                <a:srgbClr val="FFF200">
                  <a:alpha val="0"/>
                </a:srgbClr>
              </a:gs>
              <a:gs pos="70000">
                <a:schemeClr val="bg1">
                  <a:alpha val="28000"/>
                </a:schemeClr>
              </a:gs>
              <a:gs pos="37000">
                <a:schemeClr val="bg1">
                  <a:alpha val="28000"/>
                </a:schemeClr>
              </a:gs>
              <a:gs pos="81000">
                <a:srgbClr val="4D0808">
                  <a:alpha val="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3480832" y="3006043"/>
            <a:ext cx="1125062" cy="312516"/>
          </a:xfrm>
          <a:custGeom>
            <a:avLst/>
            <a:gdLst>
              <a:gd name="connsiteX0" fmla="*/ 0 w 1452563"/>
              <a:gd name="connsiteY0" fmla="*/ 114300 h 447675"/>
              <a:gd name="connsiteX1" fmla="*/ 657225 w 1452563"/>
              <a:gd name="connsiteY1" fmla="*/ 0 h 447675"/>
              <a:gd name="connsiteX2" fmla="*/ 1452563 w 1452563"/>
              <a:gd name="connsiteY2" fmla="*/ 309562 h 447675"/>
              <a:gd name="connsiteX3" fmla="*/ 466725 w 1452563"/>
              <a:gd name="connsiteY3" fmla="*/ 447675 h 447675"/>
              <a:gd name="connsiteX4" fmla="*/ 0 w 1452563"/>
              <a:gd name="connsiteY4" fmla="*/ 114300 h 447675"/>
              <a:gd name="connsiteX0" fmla="*/ 0 w 1452563"/>
              <a:gd name="connsiteY0" fmla="*/ 95250 h 428625"/>
              <a:gd name="connsiteX1" fmla="*/ 619125 w 1452563"/>
              <a:gd name="connsiteY1" fmla="*/ 0 h 428625"/>
              <a:gd name="connsiteX2" fmla="*/ 1452563 w 1452563"/>
              <a:gd name="connsiteY2" fmla="*/ 290512 h 428625"/>
              <a:gd name="connsiteX3" fmla="*/ 466725 w 1452563"/>
              <a:gd name="connsiteY3" fmla="*/ 428625 h 428625"/>
              <a:gd name="connsiteX4" fmla="*/ 0 w 1452563"/>
              <a:gd name="connsiteY4" fmla="*/ 95250 h 428625"/>
              <a:gd name="connsiteX0" fmla="*/ 0 w 1543050"/>
              <a:gd name="connsiteY0" fmla="*/ 76200 h 428625"/>
              <a:gd name="connsiteX1" fmla="*/ 709612 w 1543050"/>
              <a:gd name="connsiteY1" fmla="*/ 0 h 428625"/>
              <a:gd name="connsiteX2" fmla="*/ 1543050 w 1543050"/>
              <a:gd name="connsiteY2" fmla="*/ 290512 h 428625"/>
              <a:gd name="connsiteX3" fmla="*/ 557212 w 1543050"/>
              <a:gd name="connsiteY3" fmla="*/ 428625 h 428625"/>
              <a:gd name="connsiteX4" fmla="*/ 0 w 1543050"/>
              <a:gd name="connsiteY4" fmla="*/ 7620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428625">
                <a:moveTo>
                  <a:pt x="0" y="76200"/>
                </a:moveTo>
                <a:lnTo>
                  <a:pt x="709612" y="0"/>
                </a:lnTo>
                <a:lnTo>
                  <a:pt x="1543050" y="290512"/>
                </a:lnTo>
                <a:lnTo>
                  <a:pt x="557212" y="428625"/>
                </a:lnTo>
                <a:lnTo>
                  <a:pt x="0" y="76200"/>
                </a:lnTo>
                <a:close/>
              </a:path>
            </a:pathLst>
          </a:custGeom>
          <a:gradFill>
            <a:gsLst>
              <a:gs pos="21000">
                <a:srgbClr val="FFF200">
                  <a:alpha val="0"/>
                </a:srgbClr>
              </a:gs>
              <a:gs pos="65000">
                <a:schemeClr val="bg1">
                  <a:alpha val="28000"/>
                </a:schemeClr>
              </a:gs>
              <a:gs pos="43000">
                <a:schemeClr val="bg1">
                  <a:alpha val="28000"/>
                </a:schemeClr>
              </a:gs>
              <a:gs pos="78000">
                <a:srgbClr val="4D0808">
                  <a:alpha val="0"/>
                </a:srgbClr>
              </a:gs>
            </a:gsLst>
            <a:lin ang="15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937612" y="2761292"/>
            <a:ext cx="1185752" cy="1181916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74320" rtlCol="0" anchor="ctr"/>
          <a:lstStyle/>
          <a:p>
            <a:pPr algn="ctr" defTabSz="914400">
              <a:buNone/>
            </a:pPr>
            <a:r>
              <a:rPr lang="th-TH" sz="2800" b="0" i="0" smtClean="0">
                <a:solidFill>
                  <a:srgbClr val="ABDFF0">
                    <a:lumMod val="10000"/>
                  </a:srgbClr>
                </a:solidFill>
                <a:latin typeface="Tahoma" pitchFamily="34" charset="0"/>
                <a:cs typeface="Tahoma" pitchFamily="34" charset="0"/>
              </a:rPr>
              <a:t>WAN</a:t>
            </a:r>
            <a:endParaRPr lang="th-TH" sz="2800" b="0" i="0">
              <a:solidFill>
                <a:srgbClr val="ABDFF0">
                  <a:lumMod val="1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7" name="Donut 226"/>
          <p:cNvSpPr/>
          <p:nvPr/>
        </p:nvSpPr>
        <p:spPr>
          <a:xfrm>
            <a:off x="5245041" y="3403982"/>
            <a:ext cx="1736768" cy="1294410"/>
          </a:xfrm>
          <a:prstGeom prst="donut">
            <a:avLst>
              <a:gd name="adj" fmla="val 16366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3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" name="Group 45"/>
          <p:cNvGrpSpPr/>
          <p:nvPr/>
        </p:nvGrpSpPr>
        <p:grpSpPr>
          <a:xfrm>
            <a:off x="5479637" y="3593969"/>
            <a:ext cx="1215618" cy="591102"/>
            <a:chOff x="6030505" y="3480447"/>
            <a:chExt cx="1774324" cy="862776"/>
          </a:xfrm>
        </p:grpSpPr>
        <p:sp>
          <p:nvSpPr>
            <p:cNvPr id="229" name="Oval 228"/>
            <p:cNvSpPr/>
            <p:nvPr/>
          </p:nvSpPr>
          <p:spPr>
            <a:xfrm>
              <a:off x="6030505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6505979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1" name="Oval 48"/>
            <p:cNvSpPr/>
            <p:nvPr/>
          </p:nvSpPr>
          <p:spPr>
            <a:xfrm>
              <a:off x="6981453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456" y="3480447"/>
              <a:ext cx="475474" cy="77724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930" y="3480447"/>
              <a:ext cx="475474" cy="777240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404" y="3480447"/>
              <a:ext cx="475474" cy="777240"/>
            </a:xfrm>
            <a:prstGeom prst="rect">
              <a:avLst/>
            </a:prstGeom>
          </p:spPr>
        </p:pic>
      </p:grpSp>
      <p:cxnSp>
        <p:nvCxnSpPr>
          <p:cNvPr id="93" name="Straight Connector 92"/>
          <p:cNvCxnSpPr/>
          <p:nvPr/>
        </p:nvCxnSpPr>
        <p:spPr>
          <a:xfrm flipV="1">
            <a:off x="3310760" y="3468418"/>
            <a:ext cx="772510" cy="252247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71545" y="3515710"/>
            <a:ext cx="699587" cy="262179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7"/>
          <p:cNvCxnSpPr/>
          <p:nvPr/>
        </p:nvCxnSpPr>
        <p:spPr>
          <a:xfrm flipV="1">
            <a:off x="6826469" y="3465393"/>
            <a:ext cx="764817" cy="570581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01172" y="4400805"/>
            <a:ext cx="725851" cy="25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81"/>
          <p:cNvGrpSpPr/>
          <p:nvPr/>
        </p:nvGrpSpPr>
        <p:grpSpPr>
          <a:xfrm>
            <a:off x="3198188" y="4706211"/>
            <a:ext cx="442976" cy="410496"/>
            <a:chOff x="4353250" y="4662839"/>
            <a:chExt cx="442976" cy="410496"/>
          </a:xfrm>
        </p:grpSpPr>
        <p:sp>
          <p:nvSpPr>
            <p:cNvPr id="192" name="Oval 191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83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194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7" name="Group 87"/>
          <p:cNvGrpSpPr/>
          <p:nvPr/>
        </p:nvGrpSpPr>
        <p:grpSpPr>
          <a:xfrm>
            <a:off x="932943" y="4706211"/>
            <a:ext cx="442976" cy="410496"/>
            <a:chOff x="4353250" y="4662839"/>
            <a:chExt cx="442976" cy="410496"/>
          </a:xfrm>
        </p:grpSpPr>
        <p:sp>
          <p:nvSpPr>
            <p:cNvPr id="203" name="Oval 202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89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05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6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9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93"/>
          <p:cNvGrpSpPr/>
          <p:nvPr/>
        </p:nvGrpSpPr>
        <p:grpSpPr>
          <a:xfrm>
            <a:off x="5463432" y="4706211"/>
            <a:ext cx="442976" cy="410496"/>
            <a:chOff x="4353250" y="4662839"/>
            <a:chExt cx="442976" cy="410496"/>
          </a:xfrm>
        </p:grpSpPr>
        <p:sp>
          <p:nvSpPr>
            <p:cNvPr id="211" name="Oval 210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0" name="Group 95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13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4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5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1" name="Group 164"/>
          <p:cNvGrpSpPr/>
          <p:nvPr/>
        </p:nvGrpSpPr>
        <p:grpSpPr>
          <a:xfrm>
            <a:off x="7728677" y="4706211"/>
            <a:ext cx="442976" cy="410496"/>
            <a:chOff x="4353250" y="4662839"/>
            <a:chExt cx="442976" cy="410496"/>
          </a:xfrm>
        </p:grpSpPr>
        <p:sp>
          <p:nvSpPr>
            <p:cNvPr id="217" name="Oval 216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166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19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0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1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3" name="Group 5"/>
          <p:cNvGrpSpPr/>
          <p:nvPr/>
        </p:nvGrpSpPr>
        <p:grpSpPr>
          <a:xfrm>
            <a:off x="0" y="5981909"/>
            <a:ext cx="9144003" cy="876097"/>
            <a:chOff x="-2" y="6338796"/>
            <a:chExt cx="9144002" cy="876097"/>
          </a:xfrm>
        </p:grpSpPr>
        <p:sp>
          <p:nvSpPr>
            <p:cNvPr id="77" name="Rectangle 76"/>
            <p:cNvSpPr/>
            <p:nvPr/>
          </p:nvSpPr>
          <p:spPr>
            <a:xfrm rot="10800000">
              <a:off x="0" y="6338798"/>
              <a:ext cx="9144000" cy="51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0" y="6338796"/>
              <a:ext cx="9144000" cy="51583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0800000" flipV="1">
              <a:off x="-2" y="6338796"/>
              <a:ext cx="9144000" cy="876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mtClean="0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29" name="Picture 128" descr="BP_3q_back_01.pn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268696" y="3325921"/>
            <a:ext cx="576557" cy="492723"/>
          </a:xfrm>
          <a:prstGeom prst="rect">
            <a:avLst/>
          </a:prstGeom>
        </p:spPr>
      </p:pic>
      <p:grpSp>
        <p:nvGrpSpPr>
          <p:cNvPr id="25" name="Group 142"/>
          <p:cNvGrpSpPr/>
          <p:nvPr/>
        </p:nvGrpSpPr>
        <p:grpSpPr>
          <a:xfrm>
            <a:off x="552508" y="3529346"/>
            <a:ext cx="760869" cy="617533"/>
            <a:chOff x="5115028" y="2002396"/>
            <a:chExt cx="3266972" cy="2797344"/>
          </a:xfrm>
        </p:grpSpPr>
        <p:pic>
          <p:nvPicPr>
            <p:cNvPr id="137" name="Picture 129" descr="laptop_cutout"/>
            <p:cNvPicPr>
              <a:picLocks noChangeAspect="1" noChangeArrowheads="1"/>
            </p:cNvPicPr>
            <p:nvPr/>
          </p:nvPicPr>
          <p:blipFill>
            <a:blip r:embed="rId20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43" name="Picture 11" descr="converj_vdi.png"/>
              <p:cNvPicPr>
                <a:picLocks noChangeAspect="1"/>
              </p:cNvPicPr>
              <p:nvPr/>
            </p:nvPicPr>
            <p:blipFill>
              <a:blip r:embed="rId21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44" name="Picture 3" descr="HUB_Rich.png"/>
              <p:cNvPicPr>
                <a:picLocks noChangeAspect="1"/>
              </p:cNvPicPr>
              <p:nvPr/>
            </p:nvPicPr>
            <p:blipFill>
              <a:blip r:embed="rId22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2" name="Rectangle 141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121"/>
          <p:cNvGrpSpPr/>
          <p:nvPr/>
        </p:nvGrpSpPr>
        <p:grpSpPr>
          <a:xfrm>
            <a:off x="3745942" y="2491037"/>
            <a:ext cx="1542025" cy="1529437"/>
            <a:chOff x="3757424" y="929338"/>
            <a:chExt cx="1629152" cy="1613597"/>
          </a:xfrm>
        </p:grpSpPr>
        <p:pic>
          <p:nvPicPr>
            <p:cNvPr id="107" name="Picture 106" descr="Device_cloud_white_3041_default_256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59724" y="929338"/>
              <a:ext cx="1424552" cy="1424552"/>
            </a:xfrm>
            <a:prstGeom prst="rect">
              <a:avLst/>
            </a:prstGeom>
            <a:effectLst>
              <a:outerShdw blurRad="685800" sx="102000" sy="102000" algn="ctr" rotWithShape="0">
                <a:schemeClr val="bg1"/>
              </a:outerShdw>
            </a:effectLst>
          </p:spPr>
        </p:pic>
        <p:sp>
          <p:nvSpPr>
            <p:cNvPr id="108" name="Oval 107"/>
            <p:cNvSpPr/>
            <p:nvPr/>
          </p:nvSpPr>
          <p:spPr>
            <a:xfrm>
              <a:off x="3757424" y="2148568"/>
              <a:ext cx="1629152" cy="39436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1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mtClean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734659" y="2987113"/>
            <a:ext cx="151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th-TH" sz="1000" b="0" i="0" dirty="0" err="1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LAN</a:t>
            </a:r>
            <a: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0" i="0" dirty="0" err="1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WAN</a:t>
            </a:r>
            <a: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เพื่อใช้งานเวิร์ก</a:t>
            </a:r>
            <a:r>
              <a:rPr lang="th-TH" sz="1000" b="0" i="0" dirty="0" err="1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สเปซ</a:t>
            </a:r>
            <a: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000" b="0" i="0" dirty="0" smtClean="0">
                <a:solidFill>
                  <a:srgbClr val="08252E"/>
                </a:solidFill>
                <a:latin typeface="Tahoma" pitchFamily="34" charset="0"/>
                <a:cs typeface="Tahoma" pitchFamily="34" charset="0"/>
              </a:rPr>
              <a:t>ได้อย่างคุ้มค่า</a:t>
            </a:r>
            <a:endParaRPr lang="th-TH" sz="1000" b="0" i="0" dirty="0">
              <a:solidFill>
                <a:srgbClr val="08252E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8" name="Group 46"/>
          <p:cNvGrpSpPr/>
          <p:nvPr/>
        </p:nvGrpSpPr>
        <p:grpSpPr>
          <a:xfrm>
            <a:off x="981691" y="2693887"/>
            <a:ext cx="584874" cy="554517"/>
            <a:chOff x="7175867" y="3688548"/>
            <a:chExt cx="1772359" cy="1839090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998981" y="3877981"/>
              <a:ext cx="949245" cy="5909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9" name="Picture 4" descr="http://images.apple.com/ipad/features/images/overview_homescreen_20100225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7175867" y="3688548"/>
              <a:ext cx="1220414" cy="1839090"/>
            </a:xfrm>
            <a:prstGeom prst="rect">
              <a:avLst/>
            </a:prstGeom>
            <a:noFill/>
            <a:effectLst/>
          </p:spPr>
        </p:pic>
      </p:grpSp>
      <p:pic>
        <p:nvPicPr>
          <p:cNvPr id="126" name="Picture 125" descr="SlimBig.pn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1117563" y="3082726"/>
            <a:ext cx="429292" cy="733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5969000"/>
            <a:ext cx="9144000" cy="889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03504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ประสบการณ์ผู้ใช้งานคุณภาพสูง ซึ่งให้บริการด้วยเครือข่าย</a:t>
            </a:r>
            <a:br>
              <a:rPr lang="th-TH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แบบ </a:t>
            </a:r>
            <a:r>
              <a:rPr lang="th-TH" sz="2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Virtualization</a:t>
            </a:r>
            <a:r>
              <a:rPr lang="th-TH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th-TH" sz="2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Aware</a:t>
            </a:r>
            <a:r>
              <a:rPr lang="th-TH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 ไร้พรมแดน</a:t>
            </a:r>
          </a:p>
          <a:p>
            <a:pPr algn="l" defTabSz="914400">
              <a:buNone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VXI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: เครือข่ายไร้พรมแดน</a:t>
            </a:r>
            <a:b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Identity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Service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Engine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ISE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) สำหรับ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VXI</a:t>
            </a:r>
            <a:endParaRPr lang="th-TH" sz="3200" b="0" i="0" spc="0" baseline="0" dirty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4294967295"/>
          </p:nvPr>
        </p:nvSpPr>
        <p:spPr>
          <a:xfrm>
            <a:off x="1" y="1365250"/>
            <a:ext cx="4851918" cy="2590733"/>
          </a:xfrm>
        </p:spPr>
        <p:txBody>
          <a:bodyPr/>
          <a:lstStyle/>
          <a:p>
            <a:pPr marL="0" indent="0" algn="l" defTabSz="914400">
              <a:spcBef>
                <a:spcPts val="1440"/>
              </a:spcBef>
              <a:buNone/>
            </a:pPr>
            <a:r>
              <a:rPr lang="th-TH" sz="1800" b="1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การใช้นโยบายความปลอดภัยแบบเดียวกัน</a:t>
            </a:r>
            <a:br>
              <a:rPr lang="th-TH" sz="1800" b="1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ทั่วทั้งเครือข่าย</a:t>
            </a:r>
          </a:p>
          <a:p>
            <a:pPr marL="358775" lvl="1" indent="-358775" algn="l" defTabSz="914400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th-TH" sz="16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เครื่องคอมพิวเตอร์เดสก์ท็อป, เดสก์ท็อปเสมือนจริง, </a:t>
            </a:r>
            <a:br>
              <a:rPr lang="th-TH" sz="16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การใช้อุปกรณ์ส่วนตัวในการเชื่อมต่อเครือข่าย (</a:t>
            </a:r>
            <a:r>
              <a:rPr lang="th-TH" sz="1600" b="0" i="0" dirty="0" err="1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BYOD</a:t>
            </a:r>
            <a:r>
              <a:rPr lang="th-TH" sz="16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0" indent="0" algn="l" defTabSz="914400">
              <a:spcBef>
                <a:spcPts val="1440"/>
              </a:spcBef>
              <a:buNone/>
            </a:pPr>
            <a:r>
              <a:rPr lang="th-TH" sz="1800" b="1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สนับสนุนความปลอดภัยข้อมูล การควบคุม</a:t>
            </a:r>
            <a:br>
              <a:rPr lang="th-TH" sz="1800" b="1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การเข้าถึง และการปฏิบัติตามข้อกำหนด</a:t>
            </a:r>
          </a:p>
          <a:p>
            <a:pPr marL="0" lvl="1" indent="-360000" algn="l" defTabSz="914400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th-TH" sz="16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ปกป้องทรัพย์สินทางปัญญา</a:t>
            </a:r>
          </a:p>
          <a:p>
            <a:pPr marL="0" lvl="1" indent="-360000" algn="l" defTabSz="914400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th-TH" sz="16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รับรองระดับสิทธิ์ในการเข้าถึงอุปกรณ์แต่ละประเภท</a:t>
            </a: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88"/>
          <p:cNvGrpSpPr/>
          <p:nvPr/>
        </p:nvGrpSpPr>
        <p:grpSpPr>
          <a:xfrm>
            <a:off x="3581254" y="4592818"/>
            <a:ext cx="1823226" cy="1309106"/>
            <a:chOff x="3987758" y="1384582"/>
            <a:chExt cx="1150300" cy="825935"/>
          </a:xfrm>
        </p:grpSpPr>
        <p:sp>
          <p:nvSpPr>
            <p:cNvPr id="56" name="TextBox 55"/>
            <p:cNvSpPr txBox="1"/>
            <p:nvPr/>
          </p:nvSpPr>
          <p:spPr>
            <a:xfrm>
              <a:off x="3987758" y="1384582"/>
              <a:ext cx="1150300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th-TH" sz="1400" b="0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ที่ไหน</a:t>
              </a:r>
              <a:endParaRPr lang="th-TH" sz="1400" b="0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181"/>
            <p:cNvGrpSpPr/>
            <p:nvPr/>
          </p:nvGrpSpPr>
          <p:grpSpPr>
            <a:xfrm>
              <a:off x="4307066" y="1699687"/>
              <a:ext cx="511684" cy="510830"/>
              <a:chOff x="4615070" y="1776909"/>
              <a:chExt cx="511684" cy="51083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628804" y="1790216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4615070" y="1776909"/>
                <a:ext cx="511684" cy="510830"/>
              </a:xfrm>
              <a:custGeom>
                <a:avLst/>
                <a:gdLst/>
                <a:ahLst/>
                <a:cxnLst>
                  <a:cxn ang="0">
                    <a:pos x="181" y="77"/>
                  </a:cxn>
                  <a:cxn ang="0">
                    <a:pos x="118" y="140"/>
                  </a:cxn>
                  <a:cxn ang="0">
                    <a:pos x="138" y="184"/>
                  </a:cxn>
                  <a:cxn ang="0">
                    <a:pos x="181" y="295"/>
                  </a:cxn>
                  <a:cxn ang="0">
                    <a:pos x="181" y="295"/>
                  </a:cxn>
                  <a:cxn ang="0">
                    <a:pos x="224" y="184"/>
                  </a:cxn>
                  <a:cxn ang="0">
                    <a:pos x="244" y="140"/>
                  </a:cxn>
                  <a:cxn ang="0">
                    <a:pos x="181" y="77"/>
                  </a:cxn>
                  <a:cxn ang="0">
                    <a:pos x="180" y="166"/>
                  </a:cxn>
                  <a:cxn ang="0">
                    <a:pos x="152" y="138"/>
                  </a:cxn>
                  <a:cxn ang="0">
                    <a:pos x="180" y="110"/>
                  </a:cxn>
                  <a:cxn ang="0">
                    <a:pos x="208" y="138"/>
                  </a:cxn>
                  <a:cxn ang="0">
                    <a:pos x="180" y="166"/>
                  </a:cxn>
                  <a:cxn ang="0">
                    <a:pos x="181" y="0"/>
                  </a:cxn>
                  <a:cxn ang="0">
                    <a:pos x="0" y="181"/>
                  </a:cxn>
                  <a:cxn ang="0">
                    <a:pos x="181" y="362"/>
                  </a:cxn>
                  <a:cxn ang="0">
                    <a:pos x="362" y="181"/>
                  </a:cxn>
                  <a:cxn ang="0">
                    <a:pos x="181" y="0"/>
                  </a:cxn>
                  <a:cxn ang="0">
                    <a:pos x="181" y="338"/>
                  </a:cxn>
                  <a:cxn ang="0">
                    <a:pos x="24" y="181"/>
                  </a:cxn>
                  <a:cxn ang="0">
                    <a:pos x="181" y="24"/>
                  </a:cxn>
                  <a:cxn ang="0">
                    <a:pos x="338" y="181"/>
                  </a:cxn>
                  <a:cxn ang="0">
                    <a:pos x="181" y="338"/>
                  </a:cxn>
                </a:cxnLst>
                <a:rect l="0" t="0" r="r" b="b"/>
                <a:pathLst>
                  <a:path w="362" h="362">
                    <a:moveTo>
                      <a:pt x="181" y="77"/>
                    </a:moveTo>
                    <a:cubicBezTo>
                      <a:pt x="146" y="77"/>
                      <a:pt x="118" y="105"/>
                      <a:pt x="118" y="140"/>
                    </a:cubicBezTo>
                    <a:cubicBezTo>
                      <a:pt x="118" y="150"/>
                      <a:pt x="125" y="167"/>
                      <a:pt x="138" y="184"/>
                    </a:cubicBezTo>
                    <a:cubicBezTo>
                      <a:pt x="162" y="215"/>
                      <a:pt x="179" y="265"/>
                      <a:pt x="181" y="295"/>
                    </a:cubicBezTo>
                    <a:cubicBezTo>
                      <a:pt x="181" y="295"/>
                      <a:pt x="181" y="295"/>
                      <a:pt x="181" y="295"/>
                    </a:cubicBezTo>
                    <a:cubicBezTo>
                      <a:pt x="183" y="265"/>
                      <a:pt x="200" y="215"/>
                      <a:pt x="224" y="184"/>
                    </a:cubicBezTo>
                    <a:cubicBezTo>
                      <a:pt x="238" y="167"/>
                      <a:pt x="244" y="150"/>
                      <a:pt x="244" y="140"/>
                    </a:cubicBezTo>
                    <a:cubicBezTo>
                      <a:pt x="244" y="105"/>
                      <a:pt x="216" y="77"/>
                      <a:pt x="181" y="77"/>
                    </a:cubicBezTo>
                    <a:close/>
                    <a:moveTo>
                      <a:pt x="180" y="166"/>
                    </a:moveTo>
                    <a:cubicBezTo>
                      <a:pt x="165" y="166"/>
                      <a:pt x="152" y="153"/>
                      <a:pt x="152" y="138"/>
                    </a:cubicBezTo>
                    <a:cubicBezTo>
                      <a:pt x="152" y="122"/>
                      <a:pt x="165" y="110"/>
                      <a:pt x="180" y="110"/>
                    </a:cubicBezTo>
                    <a:cubicBezTo>
                      <a:pt x="196" y="110"/>
                      <a:pt x="208" y="122"/>
                      <a:pt x="208" y="138"/>
                    </a:cubicBezTo>
                    <a:cubicBezTo>
                      <a:pt x="208" y="153"/>
                      <a:pt x="196" y="166"/>
                      <a:pt x="180" y="166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" name="Group 190"/>
          <p:cNvGrpSpPr/>
          <p:nvPr/>
        </p:nvGrpSpPr>
        <p:grpSpPr>
          <a:xfrm>
            <a:off x="5609921" y="4592818"/>
            <a:ext cx="1171800" cy="1309106"/>
            <a:chOff x="6309477" y="1384582"/>
            <a:chExt cx="739305" cy="825935"/>
          </a:xfrm>
        </p:grpSpPr>
        <p:sp>
          <p:nvSpPr>
            <p:cNvPr id="61" name="TextBox 60"/>
            <p:cNvSpPr txBox="1"/>
            <p:nvPr/>
          </p:nvSpPr>
          <p:spPr>
            <a:xfrm>
              <a:off x="6309477" y="1384582"/>
              <a:ext cx="739305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th-TH" sz="1400" b="0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เมื่อไหร่</a:t>
              </a:r>
              <a:endParaRPr lang="th-TH" sz="1400" b="0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176"/>
            <p:cNvGrpSpPr/>
            <p:nvPr/>
          </p:nvGrpSpPr>
          <p:grpSpPr>
            <a:xfrm>
              <a:off x="6422861" y="1699687"/>
              <a:ext cx="512536" cy="510830"/>
              <a:chOff x="6446008" y="1901715"/>
              <a:chExt cx="512536" cy="51083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460168" y="1915022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Freeform 7"/>
              <p:cNvSpPr>
                <a:spLocks noEditPoints="1"/>
              </p:cNvSpPr>
              <p:nvPr/>
            </p:nvSpPr>
            <p:spPr bwMode="auto">
              <a:xfrm>
                <a:off x="6446008" y="1901715"/>
                <a:ext cx="512536" cy="510830"/>
              </a:xfrm>
              <a:custGeom>
                <a:avLst/>
                <a:gdLst/>
                <a:ahLst/>
                <a:cxnLst>
                  <a:cxn ang="0">
                    <a:pos x="171" y="181"/>
                  </a:cxn>
                  <a:cxn ang="0">
                    <a:pos x="192" y="181"/>
                  </a:cxn>
                  <a:cxn ang="0">
                    <a:pos x="182" y="0"/>
                  </a:cxn>
                  <a:cxn ang="0">
                    <a:pos x="182" y="362"/>
                  </a:cxn>
                  <a:cxn ang="0">
                    <a:pos x="182" y="0"/>
                  </a:cxn>
                  <a:cxn ang="0">
                    <a:pos x="25" y="181"/>
                  </a:cxn>
                  <a:cxn ang="0">
                    <a:pos x="338" y="181"/>
                  </a:cxn>
                  <a:cxn ang="0">
                    <a:pos x="182" y="77"/>
                  </a:cxn>
                  <a:cxn ang="0">
                    <a:pos x="182" y="286"/>
                  </a:cxn>
                  <a:cxn ang="0">
                    <a:pos x="182" y="77"/>
                  </a:cxn>
                  <a:cxn ang="0">
                    <a:pos x="239" y="116"/>
                  </a:cxn>
                  <a:cxn ang="0">
                    <a:pos x="247" y="124"/>
                  </a:cxn>
                  <a:cxn ang="0">
                    <a:pos x="229" y="134"/>
                  </a:cxn>
                  <a:cxn ang="0">
                    <a:pos x="176" y="95"/>
                  </a:cxn>
                  <a:cxn ang="0">
                    <a:pos x="187" y="95"/>
                  </a:cxn>
                  <a:cxn ang="0">
                    <a:pos x="182" y="115"/>
                  </a:cxn>
                  <a:cxn ang="0">
                    <a:pos x="176" y="95"/>
                  </a:cxn>
                  <a:cxn ang="0">
                    <a:pos x="95" y="187"/>
                  </a:cxn>
                  <a:cxn ang="0">
                    <a:pos x="95" y="176"/>
                  </a:cxn>
                  <a:cxn ang="0">
                    <a:pos x="115" y="181"/>
                  </a:cxn>
                  <a:cxn ang="0">
                    <a:pos x="134" y="236"/>
                  </a:cxn>
                  <a:cxn ang="0">
                    <a:pos x="116" y="246"/>
                  </a:cxn>
                  <a:cxn ang="0">
                    <a:pos x="127" y="228"/>
                  </a:cxn>
                  <a:cxn ang="0">
                    <a:pos x="134" y="236"/>
                  </a:cxn>
                  <a:cxn ang="0">
                    <a:pos x="127" y="134"/>
                  </a:cxn>
                  <a:cxn ang="0">
                    <a:pos x="116" y="116"/>
                  </a:cxn>
                  <a:cxn ang="0">
                    <a:pos x="134" y="127"/>
                  </a:cxn>
                  <a:cxn ang="0">
                    <a:pos x="187" y="268"/>
                  </a:cxn>
                  <a:cxn ang="0">
                    <a:pos x="176" y="268"/>
                  </a:cxn>
                  <a:cxn ang="0">
                    <a:pos x="182" y="248"/>
                  </a:cxn>
                  <a:cxn ang="0">
                    <a:pos x="187" y="268"/>
                  </a:cxn>
                  <a:cxn ang="0">
                    <a:pos x="209" y="257"/>
                  </a:cxn>
                  <a:cxn ang="0">
                    <a:pos x="182" y="202"/>
                  </a:cxn>
                  <a:cxn ang="0">
                    <a:pos x="173" y="162"/>
                  </a:cxn>
                  <a:cxn ang="0">
                    <a:pos x="181" y="125"/>
                  </a:cxn>
                  <a:cxn ang="0">
                    <a:pos x="189" y="161"/>
                  </a:cxn>
                  <a:cxn ang="0">
                    <a:pos x="197" y="196"/>
                  </a:cxn>
                  <a:cxn ang="0">
                    <a:pos x="219" y="260"/>
                  </a:cxn>
                  <a:cxn ang="0">
                    <a:pos x="239" y="246"/>
                  </a:cxn>
                  <a:cxn ang="0">
                    <a:pos x="229" y="228"/>
                  </a:cxn>
                  <a:cxn ang="0">
                    <a:pos x="247" y="239"/>
                  </a:cxn>
                  <a:cxn ang="0">
                    <a:pos x="274" y="181"/>
                  </a:cxn>
                  <a:cxn ang="0">
                    <a:pos x="253" y="187"/>
                  </a:cxn>
                  <a:cxn ang="0">
                    <a:pos x="253" y="176"/>
                  </a:cxn>
                  <a:cxn ang="0">
                    <a:pos x="274" y="181"/>
                  </a:cxn>
                </a:cxnLst>
                <a:rect l="0" t="0" r="r" b="b"/>
                <a:pathLst>
                  <a:path w="363" h="362">
                    <a:moveTo>
                      <a:pt x="182" y="171"/>
                    </a:moveTo>
                    <a:cubicBezTo>
                      <a:pt x="176" y="171"/>
                      <a:pt x="171" y="176"/>
                      <a:pt x="171" y="181"/>
                    </a:cubicBezTo>
                    <a:cubicBezTo>
                      <a:pt x="171" y="187"/>
                      <a:pt x="176" y="191"/>
                      <a:pt x="182" y="191"/>
                    </a:cubicBezTo>
                    <a:cubicBezTo>
                      <a:pt x="187" y="191"/>
                      <a:pt x="192" y="187"/>
                      <a:pt x="192" y="181"/>
                    </a:cubicBezTo>
                    <a:cubicBezTo>
                      <a:pt x="192" y="176"/>
                      <a:pt x="187" y="171"/>
                      <a:pt x="182" y="171"/>
                    </a:cubicBezTo>
                    <a:close/>
                    <a:moveTo>
                      <a:pt x="182" y="0"/>
                    </a:moveTo>
                    <a:cubicBezTo>
                      <a:pt x="82" y="0"/>
                      <a:pt x="0" y="81"/>
                      <a:pt x="0" y="181"/>
                    </a:cubicBezTo>
                    <a:cubicBezTo>
                      <a:pt x="0" y="281"/>
                      <a:pt x="82" y="362"/>
                      <a:pt x="182" y="362"/>
                    </a:cubicBezTo>
                    <a:cubicBezTo>
                      <a:pt x="281" y="362"/>
                      <a:pt x="363" y="281"/>
                      <a:pt x="363" y="181"/>
                    </a:cubicBezTo>
                    <a:cubicBezTo>
                      <a:pt x="363" y="81"/>
                      <a:pt x="281" y="0"/>
                      <a:pt x="182" y="0"/>
                    </a:cubicBezTo>
                    <a:close/>
                    <a:moveTo>
                      <a:pt x="182" y="338"/>
                    </a:moveTo>
                    <a:cubicBezTo>
                      <a:pt x="95" y="338"/>
                      <a:pt x="25" y="268"/>
                      <a:pt x="25" y="181"/>
                    </a:cubicBezTo>
                    <a:cubicBezTo>
                      <a:pt x="25" y="95"/>
                      <a:pt x="95" y="24"/>
                      <a:pt x="182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2" y="338"/>
                    </a:cubicBezTo>
                    <a:close/>
                    <a:moveTo>
                      <a:pt x="182" y="77"/>
                    </a:moveTo>
                    <a:cubicBezTo>
                      <a:pt x="124" y="77"/>
                      <a:pt x="77" y="124"/>
                      <a:pt x="77" y="181"/>
                    </a:cubicBezTo>
                    <a:cubicBezTo>
                      <a:pt x="77" y="239"/>
                      <a:pt x="124" y="286"/>
                      <a:pt x="182" y="286"/>
                    </a:cubicBezTo>
                    <a:cubicBezTo>
                      <a:pt x="239" y="286"/>
                      <a:pt x="286" y="239"/>
                      <a:pt x="286" y="181"/>
                    </a:cubicBezTo>
                    <a:cubicBezTo>
                      <a:pt x="286" y="124"/>
                      <a:pt x="239" y="77"/>
                      <a:pt x="182" y="77"/>
                    </a:cubicBezTo>
                    <a:close/>
                    <a:moveTo>
                      <a:pt x="229" y="127"/>
                    </a:moveTo>
                    <a:cubicBezTo>
                      <a:pt x="239" y="116"/>
                      <a:pt x="239" y="116"/>
                      <a:pt x="239" y="116"/>
                    </a:cubicBezTo>
                    <a:cubicBezTo>
                      <a:pt x="241" y="114"/>
                      <a:pt x="245" y="114"/>
                      <a:pt x="247" y="116"/>
                    </a:cubicBezTo>
                    <a:cubicBezTo>
                      <a:pt x="249" y="118"/>
                      <a:pt x="249" y="122"/>
                      <a:pt x="247" y="124"/>
                    </a:cubicBezTo>
                    <a:cubicBezTo>
                      <a:pt x="236" y="134"/>
                      <a:pt x="236" y="134"/>
                      <a:pt x="236" y="134"/>
                    </a:cubicBezTo>
                    <a:cubicBezTo>
                      <a:pt x="234" y="136"/>
                      <a:pt x="231" y="136"/>
                      <a:pt x="229" y="134"/>
                    </a:cubicBezTo>
                    <a:cubicBezTo>
                      <a:pt x="226" y="132"/>
                      <a:pt x="226" y="129"/>
                      <a:pt x="229" y="127"/>
                    </a:cubicBezTo>
                    <a:close/>
                    <a:moveTo>
                      <a:pt x="176" y="95"/>
                    </a:moveTo>
                    <a:cubicBezTo>
                      <a:pt x="176" y="92"/>
                      <a:pt x="179" y="89"/>
                      <a:pt x="182" y="89"/>
                    </a:cubicBezTo>
                    <a:cubicBezTo>
                      <a:pt x="184" y="89"/>
                      <a:pt x="187" y="92"/>
                      <a:pt x="187" y="95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7" y="112"/>
                      <a:pt x="184" y="115"/>
                      <a:pt x="182" y="115"/>
                    </a:cubicBezTo>
                    <a:cubicBezTo>
                      <a:pt x="179" y="115"/>
                      <a:pt x="176" y="112"/>
                      <a:pt x="176" y="110"/>
                    </a:cubicBezTo>
                    <a:lnTo>
                      <a:pt x="176" y="95"/>
                    </a:lnTo>
                    <a:close/>
                    <a:moveTo>
                      <a:pt x="110" y="187"/>
                    </a:moveTo>
                    <a:cubicBezTo>
                      <a:pt x="95" y="187"/>
                      <a:pt x="95" y="187"/>
                      <a:pt x="95" y="187"/>
                    </a:cubicBezTo>
                    <a:cubicBezTo>
                      <a:pt x="92" y="187"/>
                      <a:pt x="89" y="184"/>
                      <a:pt x="89" y="181"/>
                    </a:cubicBezTo>
                    <a:cubicBezTo>
                      <a:pt x="89" y="178"/>
                      <a:pt x="92" y="176"/>
                      <a:pt x="95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3" y="176"/>
                      <a:pt x="115" y="178"/>
                      <a:pt x="115" y="181"/>
                    </a:cubicBezTo>
                    <a:cubicBezTo>
                      <a:pt x="115" y="184"/>
                      <a:pt x="113" y="187"/>
                      <a:pt x="110" y="187"/>
                    </a:cubicBezTo>
                    <a:close/>
                    <a:moveTo>
                      <a:pt x="134" y="236"/>
                    </a:move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2" y="249"/>
                      <a:pt x="119" y="249"/>
                      <a:pt x="116" y="246"/>
                    </a:cubicBezTo>
                    <a:cubicBezTo>
                      <a:pt x="114" y="244"/>
                      <a:pt x="114" y="241"/>
                      <a:pt x="116" y="239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29" y="226"/>
                      <a:pt x="132" y="226"/>
                      <a:pt x="134" y="228"/>
                    </a:cubicBezTo>
                    <a:cubicBezTo>
                      <a:pt x="137" y="230"/>
                      <a:pt x="137" y="234"/>
                      <a:pt x="134" y="236"/>
                    </a:cubicBezTo>
                    <a:close/>
                    <a:moveTo>
                      <a:pt x="134" y="134"/>
                    </a:moveTo>
                    <a:cubicBezTo>
                      <a:pt x="132" y="136"/>
                      <a:pt x="129" y="136"/>
                      <a:pt x="127" y="134"/>
                    </a:cubicBez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4" y="122"/>
                      <a:pt x="114" y="118"/>
                      <a:pt x="116" y="116"/>
                    </a:cubicBezTo>
                    <a:cubicBezTo>
                      <a:pt x="118" y="114"/>
                      <a:pt x="122" y="114"/>
                      <a:pt x="124" y="116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7" y="129"/>
                      <a:pt x="137" y="132"/>
                      <a:pt x="134" y="134"/>
                    </a:cubicBezTo>
                    <a:close/>
                    <a:moveTo>
                      <a:pt x="187" y="268"/>
                    </a:moveTo>
                    <a:cubicBezTo>
                      <a:pt x="187" y="271"/>
                      <a:pt x="184" y="273"/>
                      <a:pt x="182" y="273"/>
                    </a:cubicBezTo>
                    <a:cubicBezTo>
                      <a:pt x="179" y="273"/>
                      <a:pt x="176" y="271"/>
                      <a:pt x="176" y="268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6" y="250"/>
                      <a:pt x="179" y="248"/>
                      <a:pt x="182" y="248"/>
                    </a:cubicBezTo>
                    <a:cubicBezTo>
                      <a:pt x="184" y="248"/>
                      <a:pt x="187" y="250"/>
                      <a:pt x="187" y="253"/>
                    </a:cubicBezTo>
                    <a:lnTo>
                      <a:pt x="187" y="268"/>
                    </a:lnTo>
                    <a:close/>
                    <a:moveTo>
                      <a:pt x="219" y="260"/>
                    </a:moveTo>
                    <a:cubicBezTo>
                      <a:pt x="216" y="262"/>
                      <a:pt x="211" y="260"/>
                      <a:pt x="209" y="257"/>
                    </a:cubicBezTo>
                    <a:cubicBezTo>
                      <a:pt x="183" y="202"/>
                      <a:pt x="183" y="202"/>
                      <a:pt x="183" y="202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70" y="202"/>
                      <a:pt x="160" y="193"/>
                      <a:pt x="160" y="181"/>
                    </a:cubicBezTo>
                    <a:cubicBezTo>
                      <a:pt x="160" y="173"/>
                      <a:pt x="166" y="165"/>
                      <a:pt x="173" y="162"/>
                    </a:cubicBezTo>
                    <a:cubicBezTo>
                      <a:pt x="173" y="133"/>
                      <a:pt x="173" y="133"/>
                      <a:pt x="173" y="133"/>
                    </a:cubicBezTo>
                    <a:cubicBezTo>
                      <a:pt x="173" y="129"/>
                      <a:pt x="177" y="125"/>
                      <a:pt x="181" y="125"/>
                    </a:cubicBezTo>
                    <a:cubicBezTo>
                      <a:pt x="185" y="125"/>
                      <a:pt x="189" y="129"/>
                      <a:pt x="189" y="133"/>
                    </a:cubicBezTo>
                    <a:cubicBezTo>
                      <a:pt x="189" y="161"/>
                      <a:pt x="189" y="161"/>
                      <a:pt x="189" y="161"/>
                    </a:cubicBezTo>
                    <a:cubicBezTo>
                      <a:pt x="197" y="164"/>
                      <a:pt x="203" y="172"/>
                      <a:pt x="203" y="181"/>
                    </a:cubicBezTo>
                    <a:cubicBezTo>
                      <a:pt x="203" y="187"/>
                      <a:pt x="200" y="192"/>
                      <a:pt x="197" y="196"/>
                    </a:cubicBezTo>
                    <a:cubicBezTo>
                      <a:pt x="223" y="250"/>
                      <a:pt x="223" y="250"/>
                      <a:pt x="223" y="250"/>
                    </a:cubicBezTo>
                    <a:cubicBezTo>
                      <a:pt x="225" y="254"/>
                      <a:pt x="223" y="258"/>
                      <a:pt x="219" y="260"/>
                    </a:cubicBezTo>
                    <a:close/>
                    <a:moveTo>
                      <a:pt x="247" y="246"/>
                    </a:moveTo>
                    <a:cubicBezTo>
                      <a:pt x="245" y="249"/>
                      <a:pt x="241" y="249"/>
                      <a:pt x="239" y="246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26" y="234"/>
                      <a:pt x="226" y="230"/>
                      <a:pt x="229" y="228"/>
                    </a:cubicBezTo>
                    <a:cubicBezTo>
                      <a:pt x="231" y="226"/>
                      <a:pt x="234" y="226"/>
                      <a:pt x="236" y="228"/>
                    </a:cubicBezTo>
                    <a:cubicBezTo>
                      <a:pt x="247" y="239"/>
                      <a:pt x="247" y="239"/>
                      <a:pt x="247" y="239"/>
                    </a:cubicBezTo>
                    <a:cubicBezTo>
                      <a:pt x="249" y="241"/>
                      <a:pt x="249" y="244"/>
                      <a:pt x="247" y="246"/>
                    </a:cubicBezTo>
                    <a:close/>
                    <a:moveTo>
                      <a:pt x="274" y="181"/>
                    </a:moveTo>
                    <a:cubicBezTo>
                      <a:pt x="274" y="184"/>
                      <a:pt x="271" y="187"/>
                      <a:pt x="268" y="187"/>
                    </a:cubicBezTo>
                    <a:cubicBezTo>
                      <a:pt x="253" y="187"/>
                      <a:pt x="253" y="187"/>
                      <a:pt x="253" y="187"/>
                    </a:cubicBezTo>
                    <a:cubicBezTo>
                      <a:pt x="250" y="187"/>
                      <a:pt x="248" y="184"/>
                      <a:pt x="248" y="181"/>
                    </a:cubicBezTo>
                    <a:cubicBezTo>
                      <a:pt x="248" y="178"/>
                      <a:pt x="250" y="176"/>
                      <a:pt x="253" y="176"/>
                    </a:cubicBezTo>
                    <a:cubicBezTo>
                      <a:pt x="268" y="176"/>
                      <a:pt x="268" y="176"/>
                      <a:pt x="268" y="176"/>
                    </a:cubicBezTo>
                    <a:cubicBezTo>
                      <a:pt x="271" y="176"/>
                      <a:pt x="274" y="178"/>
                      <a:pt x="274" y="18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" name="Group 92"/>
          <p:cNvGrpSpPr/>
          <p:nvPr/>
        </p:nvGrpSpPr>
        <p:grpSpPr>
          <a:xfrm>
            <a:off x="2239484" y="4592818"/>
            <a:ext cx="1128302" cy="1309106"/>
            <a:chOff x="2230311" y="1314242"/>
            <a:chExt cx="711862" cy="825935"/>
          </a:xfrm>
        </p:grpSpPr>
        <p:sp>
          <p:nvSpPr>
            <p:cNvPr id="66" name="Oval 65"/>
            <p:cNvSpPr/>
            <p:nvPr/>
          </p:nvSpPr>
          <p:spPr>
            <a:xfrm>
              <a:off x="2341714" y="1642653"/>
              <a:ext cx="484216" cy="4842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187"/>
            <p:cNvGrpSpPr/>
            <p:nvPr/>
          </p:nvGrpSpPr>
          <p:grpSpPr>
            <a:xfrm>
              <a:off x="2230311" y="1314242"/>
              <a:ext cx="711862" cy="825935"/>
              <a:chOff x="2230311" y="1384582"/>
              <a:chExt cx="711862" cy="82593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230311" y="1384582"/>
                <a:ext cx="711862" cy="171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lnSpc>
                    <a:spcPts val="1400"/>
                  </a:lnSpc>
                  <a:buNone/>
                </a:pPr>
                <a:r>
                  <a:rPr lang="th-TH" sz="1400" b="0" i="0" smtClean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ทำอะไร</a:t>
                </a:r>
                <a:endParaRPr lang="th-TH" sz="1400" b="0" i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Freeform 9"/>
              <p:cNvSpPr>
                <a:spLocks noEditPoints="1"/>
              </p:cNvSpPr>
              <p:nvPr/>
            </p:nvSpPr>
            <p:spPr bwMode="auto">
              <a:xfrm>
                <a:off x="2330400" y="1699687"/>
                <a:ext cx="511684" cy="510830"/>
              </a:xfrm>
              <a:custGeom>
                <a:avLst/>
                <a:gdLst/>
                <a:ahLst/>
                <a:cxnLst>
                  <a:cxn ang="0">
                    <a:pos x="86" y="105"/>
                  </a:cxn>
                  <a:cxn ang="0">
                    <a:pos x="68" y="166"/>
                  </a:cxn>
                  <a:cxn ang="0">
                    <a:pos x="138" y="105"/>
                  </a:cxn>
                  <a:cxn ang="0">
                    <a:pos x="80" y="159"/>
                  </a:cxn>
                  <a:cxn ang="0">
                    <a:pos x="126" y="151"/>
                  </a:cxn>
                  <a:cxn ang="0">
                    <a:pos x="215" y="105"/>
                  </a:cxn>
                  <a:cxn ang="0">
                    <a:pos x="144" y="166"/>
                  </a:cxn>
                  <a:cxn ang="0">
                    <a:pos x="215" y="105"/>
                  </a:cxn>
                  <a:cxn ang="0">
                    <a:pos x="157" y="159"/>
                  </a:cxn>
                  <a:cxn ang="0">
                    <a:pos x="202" y="113"/>
                  </a:cxn>
                  <a:cxn ang="0">
                    <a:pos x="195" y="120"/>
                  </a:cxn>
                  <a:cxn ang="0">
                    <a:pos x="164" y="151"/>
                  </a:cxn>
                  <a:cxn ang="0">
                    <a:pos x="195" y="120"/>
                  </a:cxn>
                  <a:cxn ang="0">
                    <a:pos x="70" y="260"/>
                  </a:cxn>
                  <a:cxn ang="0">
                    <a:pos x="93" y="243"/>
                  </a:cxn>
                  <a:cxn ang="0">
                    <a:pos x="131" y="260"/>
                  </a:cxn>
                  <a:cxn ang="0">
                    <a:pos x="117" y="185"/>
                  </a:cxn>
                  <a:cxn ang="0">
                    <a:pos x="99" y="229"/>
                  </a:cxn>
                  <a:cxn ang="0">
                    <a:pos x="119" y="229"/>
                  </a:cxn>
                  <a:cxn ang="0">
                    <a:pos x="274" y="105"/>
                  </a:cxn>
                  <a:cxn ang="0">
                    <a:pos x="221" y="166"/>
                  </a:cxn>
                  <a:cxn ang="0">
                    <a:pos x="291" y="122"/>
                  </a:cxn>
                  <a:cxn ang="0">
                    <a:pos x="279" y="159"/>
                  </a:cxn>
                  <a:cxn ang="0">
                    <a:pos x="233" y="113"/>
                  </a:cxn>
                  <a:cxn ang="0">
                    <a:pos x="279" y="159"/>
                  </a:cxn>
                  <a:cxn ang="0">
                    <a:pos x="239" y="147"/>
                  </a:cxn>
                  <a:cxn ang="0">
                    <a:pos x="239" y="125"/>
                  </a:cxn>
                  <a:cxn ang="0">
                    <a:pos x="245" y="119"/>
                  </a:cxn>
                  <a:cxn ang="0">
                    <a:pos x="267" y="119"/>
                  </a:cxn>
                  <a:cxn ang="0">
                    <a:pos x="202" y="188"/>
                  </a:cxn>
                  <a:cxn ang="0">
                    <a:pos x="160" y="186"/>
                  </a:cxn>
                  <a:cxn ang="0">
                    <a:pos x="176" y="260"/>
                  </a:cxn>
                  <a:cxn ang="0">
                    <a:pos x="188" y="238"/>
                  </a:cxn>
                  <a:cxn ang="0">
                    <a:pos x="210" y="231"/>
                  </a:cxn>
                  <a:cxn ang="0">
                    <a:pos x="218" y="212"/>
                  </a:cxn>
                  <a:cxn ang="0">
                    <a:pos x="216" y="201"/>
                  </a:cxn>
                  <a:cxn ang="0">
                    <a:pos x="202" y="212"/>
                  </a:cxn>
                  <a:cxn ang="0">
                    <a:pos x="189" y="223"/>
                  </a:cxn>
                  <a:cxn ang="0">
                    <a:pos x="176" y="201"/>
                  </a:cxn>
                  <a:cxn ang="0">
                    <a:pos x="198" y="203"/>
                  </a:cxn>
                  <a:cxn ang="0">
                    <a:pos x="181" y="0"/>
                  </a:cxn>
                  <a:cxn ang="0">
                    <a:pos x="181" y="362"/>
                  </a:cxn>
                  <a:cxn ang="0">
                    <a:pos x="181" y="0"/>
                  </a:cxn>
                  <a:cxn ang="0">
                    <a:pos x="24" y="181"/>
                  </a:cxn>
                  <a:cxn ang="0">
                    <a:pos x="338" y="181"/>
                  </a:cxn>
                  <a:cxn ang="0">
                    <a:pos x="273" y="147"/>
                  </a:cxn>
                  <a:cxn ang="0">
                    <a:pos x="261" y="136"/>
                  </a:cxn>
                  <a:cxn ang="0">
                    <a:pos x="245" y="152"/>
                  </a:cxn>
                  <a:cxn ang="0">
                    <a:pos x="256" y="141"/>
                  </a:cxn>
                  <a:cxn ang="0">
                    <a:pos x="281" y="193"/>
                  </a:cxn>
                  <a:cxn ang="0">
                    <a:pos x="260" y="186"/>
                  </a:cxn>
                  <a:cxn ang="0">
                    <a:pos x="230" y="260"/>
                  </a:cxn>
                  <a:cxn ang="0">
                    <a:pos x="246" y="238"/>
                  </a:cxn>
                  <a:cxn ang="0">
                    <a:pos x="270" y="236"/>
                  </a:cxn>
                  <a:cxn ang="0">
                    <a:pos x="286" y="223"/>
                  </a:cxn>
                  <a:cxn ang="0">
                    <a:pos x="289" y="211"/>
                  </a:cxn>
                  <a:cxn ang="0">
                    <a:pos x="281" y="193"/>
                  </a:cxn>
                  <a:cxn ang="0">
                    <a:pos x="269" y="220"/>
                  </a:cxn>
                  <a:cxn ang="0">
                    <a:pos x="246" y="223"/>
                  </a:cxn>
                  <a:cxn ang="0">
                    <a:pos x="259" y="201"/>
                  </a:cxn>
                  <a:cxn ang="0">
                    <a:pos x="272" y="212"/>
                  </a:cxn>
                </a:cxnLst>
                <a:rect l="0" t="0" r="r" b="b"/>
                <a:pathLst>
                  <a:path w="362" h="362">
                    <a:moveTo>
                      <a:pt x="138" y="105"/>
                    </a:moveTo>
                    <a:cubicBezTo>
                      <a:pt x="86" y="105"/>
                      <a:pt x="86" y="105"/>
                      <a:pt x="86" y="105"/>
                    </a:cubicBezTo>
                    <a:cubicBezTo>
                      <a:pt x="76" y="105"/>
                      <a:pt x="68" y="113"/>
                      <a:pt x="68" y="122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138" y="166"/>
                      <a:pt x="138" y="166"/>
                      <a:pt x="138" y="166"/>
                    </a:cubicBezTo>
                    <a:lnTo>
                      <a:pt x="138" y="105"/>
                    </a:lnTo>
                    <a:close/>
                    <a:moveTo>
                      <a:pt x="126" y="159"/>
                    </a:moveTo>
                    <a:cubicBezTo>
                      <a:pt x="80" y="159"/>
                      <a:pt x="80" y="159"/>
                      <a:pt x="80" y="159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lnTo>
                      <a:pt x="126" y="159"/>
                    </a:lnTo>
                    <a:close/>
                    <a:moveTo>
                      <a:pt x="215" y="105"/>
                    </a:move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215" y="166"/>
                      <a:pt x="215" y="166"/>
                      <a:pt x="215" y="166"/>
                    </a:cubicBezTo>
                    <a:lnTo>
                      <a:pt x="215" y="105"/>
                    </a:lnTo>
                    <a:close/>
                    <a:moveTo>
                      <a:pt x="202" y="159"/>
                    </a:moveTo>
                    <a:cubicBezTo>
                      <a:pt x="157" y="159"/>
                      <a:pt x="157" y="159"/>
                      <a:pt x="157" y="159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lnTo>
                      <a:pt x="202" y="159"/>
                    </a:lnTo>
                    <a:close/>
                    <a:moveTo>
                      <a:pt x="195" y="120"/>
                    </a:moveTo>
                    <a:cubicBezTo>
                      <a:pt x="164" y="120"/>
                      <a:pt x="164" y="120"/>
                      <a:pt x="164" y="120"/>
                    </a:cubicBezTo>
                    <a:cubicBezTo>
                      <a:pt x="164" y="151"/>
                      <a:pt x="164" y="151"/>
                      <a:pt x="164" y="151"/>
                    </a:cubicBezTo>
                    <a:cubicBezTo>
                      <a:pt x="195" y="151"/>
                      <a:pt x="195" y="151"/>
                      <a:pt x="195" y="151"/>
                    </a:cubicBezTo>
                    <a:lnTo>
                      <a:pt x="195" y="120"/>
                    </a:lnTo>
                    <a:close/>
                    <a:moveTo>
                      <a:pt x="102" y="185"/>
                    </a:moveTo>
                    <a:cubicBezTo>
                      <a:pt x="70" y="260"/>
                      <a:pt x="70" y="260"/>
                      <a:pt x="70" y="260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3" y="243"/>
                      <a:pt x="93" y="243"/>
                      <a:pt x="93" y="243"/>
                    </a:cubicBezTo>
                    <a:cubicBezTo>
                      <a:pt x="125" y="243"/>
                      <a:pt x="125" y="243"/>
                      <a:pt x="125" y="24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48" y="260"/>
                      <a:pt x="148" y="260"/>
                      <a:pt x="148" y="260"/>
                    </a:cubicBezTo>
                    <a:cubicBezTo>
                      <a:pt x="117" y="185"/>
                      <a:pt x="117" y="185"/>
                      <a:pt x="117" y="185"/>
                    </a:cubicBezTo>
                    <a:lnTo>
                      <a:pt x="102" y="185"/>
                    </a:lnTo>
                    <a:close/>
                    <a:moveTo>
                      <a:pt x="99" y="229"/>
                    </a:move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19" y="229"/>
                      <a:pt x="119" y="229"/>
                      <a:pt x="119" y="229"/>
                    </a:cubicBezTo>
                    <a:lnTo>
                      <a:pt x="99" y="229"/>
                    </a:lnTo>
                    <a:close/>
                    <a:moveTo>
                      <a:pt x="274" y="105"/>
                    </a:moveTo>
                    <a:cubicBezTo>
                      <a:pt x="221" y="105"/>
                      <a:pt x="221" y="105"/>
                      <a:pt x="221" y="105"/>
                    </a:cubicBezTo>
                    <a:cubicBezTo>
                      <a:pt x="221" y="166"/>
                      <a:pt x="221" y="166"/>
                      <a:pt x="221" y="166"/>
                    </a:cubicBezTo>
                    <a:cubicBezTo>
                      <a:pt x="291" y="166"/>
                      <a:pt x="291" y="166"/>
                      <a:pt x="291" y="166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91" y="113"/>
                      <a:pt x="284" y="105"/>
                      <a:pt x="274" y="105"/>
                    </a:cubicBezTo>
                    <a:close/>
                    <a:moveTo>
                      <a:pt x="279" y="159"/>
                    </a:move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79" y="113"/>
                      <a:pt x="279" y="113"/>
                      <a:pt x="279" y="113"/>
                    </a:cubicBezTo>
                    <a:lnTo>
                      <a:pt x="279" y="159"/>
                    </a:lnTo>
                    <a:close/>
                    <a:moveTo>
                      <a:pt x="239" y="125"/>
                    </a:move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50" y="136"/>
                      <a:pt x="250" y="136"/>
                      <a:pt x="250" y="136"/>
                    </a:cubicBezTo>
                    <a:lnTo>
                      <a:pt x="239" y="125"/>
                    </a:lnTo>
                    <a:close/>
                    <a:moveTo>
                      <a:pt x="267" y="119"/>
                    </a:moveTo>
                    <a:cubicBezTo>
                      <a:pt x="245" y="119"/>
                      <a:pt x="245" y="119"/>
                      <a:pt x="245" y="119"/>
                    </a:cubicBezTo>
                    <a:cubicBezTo>
                      <a:pt x="256" y="130"/>
                      <a:pt x="256" y="130"/>
                      <a:pt x="256" y="130"/>
                    </a:cubicBezTo>
                    <a:lnTo>
                      <a:pt x="267" y="119"/>
                    </a:lnTo>
                    <a:close/>
                    <a:moveTo>
                      <a:pt x="211" y="193"/>
                    </a:moveTo>
                    <a:cubicBezTo>
                      <a:pt x="208" y="191"/>
                      <a:pt x="205" y="189"/>
                      <a:pt x="202" y="188"/>
                    </a:cubicBezTo>
                    <a:cubicBezTo>
                      <a:pt x="198" y="187"/>
                      <a:pt x="194" y="186"/>
                      <a:pt x="190" y="186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60" y="260"/>
                      <a:pt x="160" y="260"/>
                      <a:pt x="160" y="260"/>
                    </a:cubicBezTo>
                    <a:cubicBezTo>
                      <a:pt x="176" y="260"/>
                      <a:pt x="176" y="260"/>
                      <a:pt x="176" y="260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93" y="238"/>
                      <a:pt x="196" y="237"/>
                      <a:pt x="200" y="236"/>
                    </a:cubicBezTo>
                    <a:cubicBezTo>
                      <a:pt x="204" y="235"/>
                      <a:pt x="207" y="233"/>
                      <a:pt x="210" y="231"/>
                    </a:cubicBezTo>
                    <a:cubicBezTo>
                      <a:pt x="212" y="229"/>
                      <a:pt x="214" y="226"/>
                      <a:pt x="216" y="223"/>
                    </a:cubicBezTo>
                    <a:cubicBezTo>
                      <a:pt x="217" y="220"/>
                      <a:pt x="218" y="216"/>
                      <a:pt x="218" y="212"/>
                    </a:cubicBezTo>
                    <a:cubicBezTo>
                      <a:pt x="218" y="211"/>
                      <a:pt x="218" y="211"/>
                      <a:pt x="218" y="211"/>
                    </a:cubicBezTo>
                    <a:cubicBezTo>
                      <a:pt x="218" y="208"/>
                      <a:pt x="218" y="204"/>
                      <a:pt x="216" y="201"/>
                    </a:cubicBezTo>
                    <a:cubicBezTo>
                      <a:pt x="215" y="198"/>
                      <a:pt x="213" y="195"/>
                      <a:pt x="211" y="193"/>
                    </a:cubicBezTo>
                    <a:close/>
                    <a:moveTo>
                      <a:pt x="202" y="212"/>
                    </a:moveTo>
                    <a:cubicBezTo>
                      <a:pt x="202" y="215"/>
                      <a:pt x="201" y="218"/>
                      <a:pt x="198" y="220"/>
                    </a:cubicBezTo>
                    <a:cubicBezTo>
                      <a:pt x="196" y="222"/>
                      <a:pt x="193" y="223"/>
                      <a:pt x="189" y="223"/>
                    </a:cubicBezTo>
                    <a:cubicBezTo>
                      <a:pt x="176" y="223"/>
                      <a:pt x="176" y="223"/>
                      <a:pt x="176" y="223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3" y="201"/>
                      <a:pt x="196" y="202"/>
                      <a:pt x="198" y="203"/>
                    </a:cubicBezTo>
                    <a:cubicBezTo>
                      <a:pt x="201" y="205"/>
                      <a:pt x="202" y="208"/>
                      <a:pt x="202" y="212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  <a:moveTo>
                      <a:pt x="273" y="147"/>
                    </a:move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61" y="136"/>
                      <a:pt x="261" y="136"/>
                      <a:pt x="261" y="136"/>
                    </a:cubicBezTo>
                    <a:lnTo>
                      <a:pt x="273" y="147"/>
                    </a:lnTo>
                    <a:close/>
                    <a:moveTo>
                      <a:pt x="245" y="152"/>
                    </a:moveTo>
                    <a:cubicBezTo>
                      <a:pt x="267" y="152"/>
                      <a:pt x="267" y="152"/>
                      <a:pt x="267" y="152"/>
                    </a:cubicBezTo>
                    <a:cubicBezTo>
                      <a:pt x="256" y="141"/>
                      <a:pt x="256" y="141"/>
                      <a:pt x="256" y="141"/>
                    </a:cubicBezTo>
                    <a:lnTo>
                      <a:pt x="245" y="152"/>
                    </a:lnTo>
                    <a:close/>
                    <a:moveTo>
                      <a:pt x="281" y="193"/>
                    </a:moveTo>
                    <a:cubicBezTo>
                      <a:pt x="279" y="191"/>
                      <a:pt x="276" y="189"/>
                      <a:pt x="272" y="188"/>
                    </a:cubicBezTo>
                    <a:cubicBezTo>
                      <a:pt x="269" y="187"/>
                      <a:pt x="265" y="186"/>
                      <a:pt x="260" y="186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60"/>
                      <a:pt x="230" y="260"/>
                      <a:pt x="230" y="260"/>
                    </a:cubicBezTo>
                    <a:cubicBezTo>
                      <a:pt x="246" y="260"/>
                      <a:pt x="246" y="260"/>
                      <a:pt x="246" y="260"/>
                    </a:cubicBezTo>
                    <a:cubicBezTo>
                      <a:pt x="246" y="238"/>
                      <a:pt x="246" y="238"/>
                      <a:pt x="246" y="238"/>
                    </a:cubicBezTo>
                    <a:cubicBezTo>
                      <a:pt x="259" y="238"/>
                      <a:pt x="259" y="238"/>
                      <a:pt x="259" y="238"/>
                    </a:cubicBezTo>
                    <a:cubicBezTo>
                      <a:pt x="263" y="238"/>
                      <a:pt x="267" y="237"/>
                      <a:pt x="270" y="236"/>
                    </a:cubicBezTo>
                    <a:cubicBezTo>
                      <a:pt x="274" y="235"/>
                      <a:pt x="277" y="233"/>
                      <a:pt x="280" y="231"/>
                    </a:cubicBezTo>
                    <a:cubicBezTo>
                      <a:pt x="283" y="229"/>
                      <a:pt x="285" y="226"/>
                      <a:pt x="286" y="223"/>
                    </a:cubicBezTo>
                    <a:cubicBezTo>
                      <a:pt x="288" y="220"/>
                      <a:pt x="289" y="216"/>
                      <a:pt x="289" y="212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89" y="208"/>
                      <a:pt x="288" y="204"/>
                      <a:pt x="287" y="201"/>
                    </a:cubicBezTo>
                    <a:cubicBezTo>
                      <a:pt x="285" y="198"/>
                      <a:pt x="284" y="195"/>
                      <a:pt x="281" y="193"/>
                    </a:cubicBezTo>
                    <a:close/>
                    <a:moveTo>
                      <a:pt x="272" y="212"/>
                    </a:moveTo>
                    <a:cubicBezTo>
                      <a:pt x="272" y="215"/>
                      <a:pt x="271" y="218"/>
                      <a:pt x="269" y="220"/>
                    </a:cubicBezTo>
                    <a:cubicBezTo>
                      <a:pt x="267" y="222"/>
                      <a:pt x="263" y="223"/>
                      <a:pt x="259" y="223"/>
                    </a:cubicBezTo>
                    <a:cubicBezTo>
                      <a:pt x="246" y="223"/>
                      <a:pt x="246" y="223"/>
                      <a:pt x="246" y="223"/>
                    </a:cubicBezTo>
                    <a:cubicBezTo>
                      <a:pt x="246" y="201"/>
                      <a:pt x="246" y="201"/>
                      <a:pt x="246" y="201"/>
                    </a:cubicBezTo>
                    <a:cubicBezTo>
                      <a:pt x="259" y="201"/>
                      <a:pt x="259" y="201"/>
                      <a:pt x="259" y="201"/>
                    </a:cubicBezTo>
                    <a:cubicBezTo>
                      <a:pt x="263" y="201"/>
                      <a:pt x="266" y="202"/>
                      <a:pt x="269" y="203"/>
                    </a:cubicBezTo>
                    <a:cubicBezTo>
                      <a:pt x="271" y="205"/>
                      <a:pt x="272" y="208"/>
                      <a:pt x="272" y="2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Group 189"/>
          <p:cNvGrpSpPr/>
          <p:nvPr/>
        </p:nvGrpSpPr>
        <p:grpSpPr>
          <a:xfrm>
            <a:off x="7134572" y="4592818"/>
            <a:ext cx="1024436" cy="1309106"/>
            <a:chOff x="7690792" y="1384582"/>
            <a:chExt cx="646331" cy="825935"/>
          </a:xfrm>
        </p:grpSpPr>
        <p:sp>
          <p:nvSpPr>
            <p:cNvPr id="71" name="TextBox 70"/>
            <p:cNvSpPr txBox="1"/>
            <p:nvPr/>
          </p:nvSpPr>
          <p:spPr>
            <a:xfrm>
              <a:off x="7690792" y="1384582"/>
              <a:ext cx="646331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th-TH" sz="1400" b="0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อย่างไร</a:t>
              </a:r>
              <a:endParaRPr lang="th-TH" sz="1400" b="0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175"/>
            <p:cNvGrpSpPr/>
            <p:nvPr/>
          </p:nvGrpSpPr>
          <p:grpSpPr>
            <a:xfrm>
              <a:off x="7758115" y="1699687"/>
              <a:ext cx="511684" cy="510830"/>
              <a:chOff x="8225365" y="1868501"/>
              <a:chExt cx="511684" cy="51083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8239099" y="1881808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8225365" y="1868501"/>
                <a:ext cx="511684" cy="510830"/>
              </a:xfrm>
              <a:custGeom>
                <a:avLst/>
                <a:gdLst/>
                <a:ahLst/>
                <a:cxnLst>
                  <a:cxn ang="0">
                    <a:pos x="134" y="120"/>
                  </a:cxn>
                  <a:cxn ang="0">
                    <a:pos x="131" y="144"/>
                  </a:cxn>
                  <a:cxn ang="0">
                    <a:pos x="155" y="147"/>
                  </a:cxn>
                  <a:cxn ang="0">
                    <a:pos x="158" y="123"/>
                  </a:cxn>
                  <a:cxn ang="0">
                    <a:pos x="190" y="156"/>
                  </a:cxn>
                  <a:cxn ang="0">
                    <a:pos x="166" y="159"/>
                  </a:cxn>
                  <a:cxn ang="0">
                    <a:pos x="169" y="183"/>
                  </a:cxn>
                  <a:cxn ang="0">
                    <a:pos x="193" y="180"/>
                  </a:cxn>
                  <a:cxn ang="0">
                    <a:pos x="190" y="156"/>
                  </a:cxn>
                  <a:cxn ang="0">
                    <a:pos x="169" y="191"/>
                  </a:cxn>
                  <a:cxn ang="0">
                    <a:pos x="166" y="216"/>
                  </a:cxn>
                  <a:cxn ang="0">
                    <a:pos x="190" y="218"/>
                  </a:cxn>
                  <a:cxn ang="0">
                    <a:pos x="193" y="194"/>
                  </a:cxn>
                  <a:cxn ang="0">
                    <a:pos x="155" y="191"/>
                  </a:cxn>
                  <a:cxn ang="0">
                    <a:pos x="131" y="194"/>
                  </a:cxn>
                  <a:cxn ang="0">
                    <a:pos x="134" y="218"/>
                  </a:cxn>
                  <a:cxn ang="0">
                    <a:pos x="158" y="216"/>
                  </a:cxn>
                  <a:cxn ang="0">
                    <a:pos x="155" y="191"/>
                  </a:cxn>
                  <a:cxn ang="0">
                    <a:pos x="134" y="156"/>
                  </a:cxn>
                  <a:cxn ang="0">
                    <a:pos x="131" y="180"/>
                  </a:cxn>
                  <a:cxn ang="0">
                    <a:pos x="155" y="183"/>
                  </a:cxn>
                  <a:cxn ang="0">
                    <a:pos x="158" y="159"/>
                  </a:cxn>
                  <a:cxn ang="0">
                    <a:pos x="190" y="120"/>
                  </a:cxn>
                  <a:cxn ang="0">
                    <a:pos x="166" y="123"/>
                  </a:cxn>
                  <a:cxn ang="0">
                    <a:pos x="169" y="147"/>
                  </a:cxn>
                  <a:cxn ang="0">
                    <a:pos x="193" y="144"/>
                  </a:cxn>
                  <a:cxn ang="0">
                    <a:pos x="190" y="120"/>
                  </a:cxn>
                  <a:cxn ang="0">
                    <a:pos x="0" y="181"/>
                  </a:cxn>
                  <a:cxn ang="0">
                    <a:pos x="362" y="181"/>
                  </a:cxn>
                  <a:cxn ang="0">
                    <a:pos x="181" y="338"/>
                  </a:cxn>
                  <a:cxn ang="0">
                    <a:pos x="181" y="24"/>
                  </a:cxn>
                  <a:cxn ang="0">
                    <a:pos x="181" y="338"/>
                  </a:cxn>
                  <a:cxn ang="0">
                    <a:pos x="205" y="120"/>
                  </a:cxn>
                  <a:cxn ang="0">
                    <a:pos x="202" y="144"/>
                  </a:cxn>
                  <a:cxn ang="0">
                    <a:pos x="226" y="147"/>
                  </a:cxn>
                  <a:cxn ang="0">
                    <a:pos x="229" y="123"/>
                  </a:cxn>
                  <a:cxn ang="0">
                    <a:pos x="226" y="156"/>
                  </a:cxn>
                  <a:cxn ang="0">
                    <a:pos x="202" y="159"/>
                  </a:cxn>
                  <a:cxn ang="0">
                    <a:pos x="205" y="183"/>
                  </a:cxn>
                  <a:cxn ang="0">
                    <a:pos x="229" y="180"/>
                  </a:cxn>
                  <a:cxn ang="0">
                    <a:pos x="226" y="156"/>
                  </a:cxn>
                  <a:cxn ang="0">
                    <a:pos x="119" y="93"/>
                  </a:cxn>
                  <a:cxn ang="0">
                    <a:pos x="109" y="260"/>
                  </a:cxn>
                  <a:cxn ang="0">
                    <a:pos x="241" y="271"/>
                  </a:cxn>
                  <a:cxn ang="0">
                    <a:pos x="251" y="103"/>
                  </a:cxn>
                  <a:cxn ang="0">
                    <a:pos x="202" y="258"/>
                  </a:cxn>
                  <a:cxn ang="0">
                    <a:pos x="156" y="252"/>
                  </a:cxn>
                  <a:cxn ang="0">
                    <a:pos x="202" y="245"/>
                  </a:cxn>
                  <a:cxn ang="0">
                    <a:pos x="202" y="258"/>
                  </a:cxn>
                  <a:cxn ang="0">
                    <a:pos x="118" y="233"/>
                  </a:cxn>
                  <a:cxn ang="0">
                    <a:pos x="127" y="102"/>
                  </a:cxn>
                  <a:cxn ang="0">
                    <a:pos x="242" y="112"/>
                  </a:cxn>
                </a:cxnLst>
                <a:rect l="0" t="0" r="r" b="b"/>
                <a:pathLst>
                  <a:path w="362" h="362">
                    <a:moveTo>
                      <a:pt x="155" y="120"/>
                    </a:move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32" y="120"/>
                      <a:pt x="131" y="121"/>
                      <a:pt x="131" y="123"/>
                    </a:cubicBezTo>
                    <a:cubicBezTo>
                      <a:pt x="131" y="144"/>
                      <a:pt x="131" y="144"/>
                      <a:pt x="131" y="144"/>
                    </a:cubicBezTo>
                    <a:cubicBezTo>
                      <a:pt x="131" y="146"/>
                      <a:pt x="132" y="147"/>
                      <a:pt x="13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7" y="147"/>
                      <a:pt x="158" y="146"/>
                      <a:pt x="158" y="144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1"/>
                      <a:pt x="157" y="120"/>
                      <a:pt x="155" y="120"/>
                    </a:cubicBezTo>
                    <a:close/>
                    <a:moveTo>
                      <a:pt x="190" y="156"/>
                    </a:move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8" y="156"/>
                      <a:pt x="166" y="157"/>
                      <a:pt x="166" y="159"/>
                    </a:cubicBezTo>
                    <a:cubicBezTo>
                      <a:pt x="166" y="180"/>
                      <a:pt x="166" y="180"/>
                      <a:pt x="166" y="180"/>
                    </a:cubicBezTo>
                    <a:cubicBezTo>
                      <a:pt x="166" y="181"/>
                      <a:pt x="168" y="183"/>
                      <a:pt x="169" y="183"/>
                    </a:cubicBezTo>
                    <a:cubicBezTo>
                      <a:pt x="190" y="183"/>
                      <a:pt x="190" y="183"/>
                      <a:pt x="190" y="183"/>
                    </a:cubicBezTo>
                    <a:cubicBezTo>
                      <a:pt x="192" y="183"/>
                      <a:pt x="193" y="181"/>
                      <a:pt x="193" y="180"/>
                    </a:cubicBezTo>
                    <a:cubicBezTo>
                      <a:pt x="193" y="159"/>
                      <a:pt x="193" y="159"/>
                      <a:pt x="193" y="159"/>
                    </a:cubicBezTo>
                    <a:cubicBezTo>
                      <a:pt x="193" y="157"/>
                      <a:pt x="192" y="156"/>
                      <a:pt x="190" y="156"/>
                    </a:cubicBezTo>
                    <a:close/>
                    <a:moveTo>
                      <a:pt x="190" y="191"/>
                    </a:moveTo>
                    <a:cubicBezTo>
                      <a:pt x="169" y="191"/>
                      <a:pt x="169" y="191"/>
                      <a:pt x="169" y="191"/>
                    </a:cubicBezTo>
                    <a:cubicBezTo>
                      <a:pt x="168" y="191"/>
                      <a:pt x="166" y="193"/>
                      <a:pt x="166" y="194"/>
                    </a:cubicBezTo>
                    <a:cubicBezTo>
                      <a:pt x="166" y="216"/>
                      <a:pt x="166" y="216"/>
                      <a:pt x="166" y="216"/>
                    </a:cubicBezTo>
                    <a:cubicBezTo>
                      <a:pt x="166" y="217"/>
                      <a:pt x="168" y="218"/>
                      <a:pt x="169" y="218"/>
                    </a:cubicBezTo>
                    <a:cubicBezTo>
                      <a:pt x="190" y="218"/>
                      <a:pt x="190" y="218"/>
                      <a:pt x="190" y="218"/>
                    </a:cubicBezTo>
                    <a:cubicBezTo>
                      <a:pt x="192" y="218"/>
                      <a:pt x="193" y="217"/>
                      <a:pt x="193" y="216"/>
                    </a:cubicBezTo>
                    <a:cubicBezTo>
                      <a:pt x="193" y="194"/>
                      <a:pt x="193" y="194"/>
                      <a:pt x="193" y="194"/>
                    </a:cubicBezTo>
                    <a:cubicBezTo>
                      <a:pt x="193" y="193"/>
                      <a:pt x="192" y="191"/>
                      <a:pt x="190" y="191"/>
                    </a:cubicBezTo>
                    <a:close/>
                    <a:moveTo>
                      <a:pt x="155" y="191"/>
                    </a:moveTo>
                    <a:cubicBezTo>
                      <a:pt x="134" y="191"/>
                      <a:pt x="134" y="191"/>
                      <a:pt x="134" y="191"/>
                    </a:cubicBezTo>
                    <a:cubicBezTo>
                      <a:pt x="132" y="191"/>
                      <a:pt x="131" y="193"/>
                      <a:pt x="131" y="194"/>
                    </a:cubicBezTo>
                    <a:cubicBezTo>
                      <a:pt x="131" y="216"/>
                      <a:pt x="131" y="216"/>
                      <a:pt x="131" y="216"/>
                    </a:cubicBezTo>
                    <a:cubicBezTo>
                      <a:pt x="131" y="217"/>
                      <a:pt x="132" y="218"/>
                      <a:pt x="134" y="218"/>
                    </a:cubicBezTo>
                    <a:cubicBezTo>
                      <a:pt x="155" y="218"/>
                      <a:pt x="155" y="218"/>
                      <a:pt x="155" y="218"/>
                    </a:cubicBezTo>
                    <a:cubicBezTo>
                      <a:pt x="157" y="218"/>
                      <a:pt x="158" y="217"/>
                      <a:pt x="158" y="216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3"/>
                      <a:pt x="157" y="191"/>
                      <a:pt x="155" y="191"/>
                    </a:cubicBezTo>
                    <a:close/>
                    <a:moveTo>
                      <a:pt x="155" y="156"/>
                    </a:move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2" y="156"/>
                      <a:pt x="131" y="157"/>
                      <a:pt x="131" y="159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1"/>
                      <a:pt x="132" y="183"/>
                      <a:pt x="134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7" y="183"/>
                      <a:pt x="158" y="181"/>
                      <a:pt x="158" y="180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7"/>
                      <a:pt x="157" y="156"/>
                      <a:pt x="155" y="156"/>
                    </a:cubicBezTo>
                    <a:close/>
                    <a:moveTo>
                      <a:pt x="190" y="120"/>
                    </a:moveTo>
                    <a:cubicBezTo>
                      <a:pt x="169" y="120"/>
                      <a:pt x="169" y="120"/>
                      <a:pt x="169" y="120"/>
                    </a:cubicBezTo>
                    <a:cubicBezTo>
                      <a:pt x="168" y="120"/>
                      <a:pt x="166" y="121"/>
                      <a:pt x="166" y="123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66" y="146"/>
                      <a:pt x="168" y="147"/>
                      <a:pt x="169" y="147"/>
                    </a:cubicBezTo>
                    <a:cubicBezTo>
                      <a:pt x="190" y="147"/>
                      <a:pt x="190" y="147"/>
                      <a:pt x="190" y="147"/>
                    </a:cubicBezTo>
                    <a:cubicBezTo>
                      <a:pt x="192" y="147"/>
                      <a:pt x="193" y="146"/>
                      <a:pt x="193" y="144"/>
                    </a:cubicBezTo>
                    <a:cubicBezTo>
                      <a:pt x="193" y="123"/>
                      <a:pt x="193" y="123"/>
                      <a:pt x="193" y="123"/>
                    </a:cubicBezTo>
                    <a:cubicBezTo>
                      <a:pt x="193" y="121"/>
                      <a:pt x="192" y="120"/>
                      <a:pt x="190" y="120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7" y="24"/>
                      <a:pt x="338" y="95"/>
                      <a:pt x="338" y="181"/>
                    </a:cubicBezTo>
                    <a:cubicBezTo>
                      <a:pt x="338" y="268"/>
                      <a:pt x="267" y="338"/>
                      <a:pt x="181" y="338"/>
                    </a:cubicBezTo>
                    <a:close/>
                    <a:moveTo>
                      <a:pt x="226" y="120"/>
                    </a:move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03" y="120"/>
                      <a:pt x="202" y="121"/>
                      <a:pt x="202" y="123"/>
                    </a:cubicBez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02" y="146"/>
                      <a:pt x="203" y="147"/>
                      <a:pt x="205" y="147"/>
                    </a:cubicBezTo>
                    <a:cubicBezTo>
                      <a:pt x="226" y="147"/>
                      <a:pt x="226" y="147"/>
                      <a:pt x="226" y="147"/>
                    </a:cubicBezTo>
                    <a:cubicBezTo>
                      <a:pt x="227" y="147"/>
                      <a:pt x="229" y="146"/>
                      <a:pt x="229" y="144"/>
                    </a:cubicBezTo>
                    <a:cubicBezTo>
                      <a:pt x="229" y="123"/>
                      <a:pt x="229" y="123"/>
                      <a:pt x="229" y="123"/>
                    </a:cubicBezTo>
                    <a:cubicBezTo>
                      <a:pt x="229" y="121"/>
                      <a:pt x="227" y="120"/>
                      <a:pt x="226" y="120"/>
                    </a:cubicBezTo>
                    <a:close/>
                    <a:moveTo>
                      <a:pt x="226" y="156"/>
                    </a:moveTo>
                    <a:cubicBezTo>
                      <a:pt x="205" y="156"/>
                      <a:pt x="205" y="156"/>
                      <a:pt x="205" y="156"/>
                    </a:cubicBezTo>
                    <a:cubicBezTo>
                      <a:pt x="203" y="156"/>
                      <a:pt x="202" y="157"/>
                      <a:pt x="202" y="159"/>
                    </a:cubicBezTo>
                    <a:cubicBezTo>
                      <a:pt x="202" y="180"/>
                      <a:pt x="202" y="180"/>
                      <a:pt x="202" y="180"/>
                    </a:cubicBezTo>
                    <a:cubicBezTo>
                      <a:pt x="202" y="181"/>
                      <a:pt x="203" y="183"/>
                      <a:pt x="205" y="183"/>
                    </a:cubicBezTo>
                    <a:cubicBezTo>
                      <a:pt x="226" y="183"/>
                      <a:pt x="226" y="183"/>
                      <a:pt x="226" y="183"/>
                    </a:cubicBezTo>
                    <a:cubicBezTo>
                      <a:pt x="227" y="183"/>
                      <a:pt x="229" y="181"/>
                      <a:pt x="229" y="180"/>
                    </a:cubicBezTo>
                    <a:cubicBezTo>
                      <a:pt x="229" y="159"/>
                      <a:pt x="229" y="159"/>
                      <a:pt x="229" y="159"/>
                    </a:cubicBezTo>
                    <a:cubicBezTo>
                      <a:pt x="229" y="157"/>
                      <a:pt x="227" y="156"/>
                      <a:pt x="226" y="156"/>
                    </a:cubicBezTo>
                    <a:close/>
                    <a:moveTo>
                      <a:pt x="241" y="93"/>
                    </a:moveTo>
                    <a:cubicBezTo>
                      <a:pt x="119" y="93"/>
                      <a:pt x="119" y="93"/>
                      <a:pt x="119" y="93"/>
                    </a:cubicBezTo>
                    <a:cubicBezTo>
                      <a:pt x="113" y="93"/>
                      <a:pt x="109" y="97"/>
                      <a:pt x="109" y="103"/>
                    </a:cubicBezTo>
                    <a:cubicBezTo>
                      <a:pt x="109" y="260"/>
                      <a:pt x="109" y="260"/>
                      <a:pt x="109" y="260"/>
                    </a:cubicBezTo>
                    <a:cubicBezTo>
                      <a:pt x="109" y="266"/>
                      <a:pt x="113" y="271"/>
                      <a:pt x="11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6" y="271"/>
                      <a:pt x="251" y="266"/>
                      <a:pt x="251" y="260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7"/>
                      <a:pt x="246" y="93"/>
                      <a:pt x="241" y="93"/>
                    </a:cubicBezTo>
                    <a:close/>
                    <a:moveTo>
                      <a:pt x="202" y="258"/>
                    </a:moveTo>
                    <a:cubicBezTo>
                      <a:pt x="163" y="258"/>
                      <a:pt x="163" y="258"/>
                      <a:pt x="163" y="258"/>
                    </a:cubicBezTo>
                    <a:cubicBezTo>
                      <a:pt x="159" y="258"/>
                      <a:pt x="156" y="255"/>
                      <a:pt x="156" y="252"/>
                    </a:cubicBezTo>
                    <a:cubicBezTo>
                      <a:pt x="156" y="248"/>
                      <a:pt x="159" y="245"/>
                      <a:pt x="163" y="245"/>
                    </a:cubicBezTo>
                    <a:cubicBezTo>
                      <a:pt x="202" y="245"/>
                      <a:pt x="202" y="245"/>
                      <a:pt x="202" y="245"/>
                    </a:cubicBezTo>
                    <a:cubicBezTo>
                      <a:pt x="206" y="245"/>
                      <a:pt x="209" y="248"/>
                      <a:pt x="209" y="252"/>
                    </a:cubicBezTo>
                    <a:cubicBezTo>
                      <a:pt x="209" y="255"/>
                      <a:pt x="206" y="258"/>
                      <a:pt x="202" y="258"/>
                    </a:cubicBezTo>
                    <a:close/>
                    <a:moveTo>
                      <a:pt x="242" y="233"/>
                    </a:move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06"/>
                      <a:pt x="122" y="102"/>
                      <a:pt x="127" y="102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8" y="102"/>
                      <a:pt x="242" y="106"/>
                      <a:pt x="242" y="112"/>
                    </a:cubicBezTo>
                    <a:lnTo>
                      <a:pt x="242" y="2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" name="Group 186"/>
          <p:cNvGrpSpPr/>
          <p:nvPr/>
        </p:nvGrpSpPr>
        <p:grpSpPr>
          <a:xfrm>
            <a:off x="854170" y="4592818"/>
            <a:ext cx="1024436" cy="1309106"/>
            <a:chOff x="741347" y="1384582"/>
            <a:chExt cx="646331" cy="825935"/>
          </a:xfrm>
        </p:grpSpPr>
        <p:sp>
          <p:nvSpPr>
            <p:cNvPr id="76" name="TextBox 75"/>
            <p:cNvSpPr txBox="1"/>
            <p:nvPr/>
          </p:nvSpPr>
          <p:spPr>
            <a:xfrm>
              <a:off x="741347" y="1384582"/>
              <a:ext cx="646331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th-TH" sz="1400" b="0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ใคร</a:t>
              </a:r>
              <a:endParaRPr lang="th-TH" sz="1400" b="0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182"/>
            <p:cNvGrpSpPr/>
            <p:nvPr/>
          </p:nvGrpSpPr>
          <p:grpSpPr>
            <a:xfrm>
              <a:off x="808670" y="1699687"/>
              <a:ext cx="511684" cy="510830"/>
              <a:chOff x="1140469" y="1753587"/>
              <a:chExt cx="511684" cy="51083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154203" y="1766894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1140469" y="1753587"/>
                <a:ext cx="511684" cy="510830"/>
              </a:xfrm>
              <a:custGeom>
                <a:avLst/>
                <a:gdLst/>
                <a:ahLst/>
                <a:cxnLst>
                  <a:cxn ang="0">
                    <a:pos x="225" y="175"/>
                  </a:cxn>
                  <a:cxn ang="0">
                    <a:pos x="225" y="175"/>
                  </a:cxn>
                  <a:cxn ang="0">
                    <a:pos x="182" y="147"/>
                  </a:cxn>
                  <a:cxn ang="0">
                    <a:pos x="138" y="175"/>
                  </a:cxn>
                  <a:cxn ang="0">
                    <a:pos x="138" y="175"/>
                  </a:cxn>
                  <a:cxn ang="0">
                    <a:pos x="138" y="175"/>
                  </a:cxn>
                  <a:cxn ang="0">
                    <a:pos x="155" y="287"/>
                  </a:cxn>
                  <a:cxn ang="0">
                    <a:pos x="155" y="287"/>
                  </a:cxn>
                  <a:cxn ang="0">
                    <a:pos x="182" y="297"/>
                  </a:cxn>
                  <a:cxn ang="0">
                    <a:pos x="208" y="287"/>
                  </a:cxn>
                  <a:cxn ang="0">
                    <a:pos x="208" y="287"/>
                  </a:cxn>
                  <a:cxn ang="0">
                    <a:pos x="225" y="175"/>
                  </a:cxn>
                  <a:cxn ang="0">
                    <a:pos x="181" y="0"/>
                  </a:cxn>
                  <a:cxn ang="0">
                    <a:pos x="0" y="181"/>
                  </a:cxn>
                  <a:cxn ang="0">
                    <a:pos x="181" y="362"/>
                  </a:cxn>
                  <a:cxn ang="0">
                    <a:pos x="362" y="181"/>
                  </a:cxn>
                  <a:cxn ang="0">
                    <a:pos x="181" y="0"/>
                  </a:cxn>
                  <a:cxn ang="0">
                    <a:pos x="181" y="338"/>
                  </a:cxn>
                  <a:cxn ang="0">
                    <a:pos x="24" y="181"/>
                  </a:cxn>
                  <a:cxn ang="0">
                    <a:pos x="181" y="24"/>
                  </a:cxn>
                  <a:cxn ang="0">
                    <a:pos x="338" y="181"/>
                  </a:cxn>
                  <a:cxn ang="0">
                    <a:pos x="181" y="338"/>
                  </a:cxn>
                  <a:cxn ang="0">
                    <a:pos x="183" y="136"/>
                  </a:cxn>
                  <a:cxn ang="0">
                    <a:pos x="217" y="102"/>
                  </a:cxn>
                  <a:cxn ang="0">
                    <a:pos x="183" y="69"/>
                  </a:cxn>
                  <a:cxn ang="0">
                    <a:pos x="149" y="102"/>
                  </a:cxn>
                  <a:cxn ang="0">
                    <a:pos x="183" y="136"/>
                  </a:cxn>
                </a:cxnLst>
                <a:rect l="0" t="0" r="r" b="b"/>
                <a:pathLst>
                  <a:path w="362" h="362">
                    <a:moveTo>
                      <a:pt x="225" y="175"/>
                    </a:move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5" y="160"/>
                      <a:pt x="206" y="147"/>
                      <a:pt x="182" y="147"/>
                    </a:cubicBezTo>
                    <a:cubicBezTo>
                      <a:pt x="157" y="147"/>
                      <a:pt x="138" y="160"/>
                      <a:pt x="138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8" y="175"/>
                      <a:pt x="137" y="239"/>
                      <a:pt x="155" y="287"/>
                    </a:cubicBezTo>
                    <a:cubicBezTo>
                      <a:pt x="155" y="287"/>
                      <a:pt x="155" y="287"/>
                      <a:pt x="155" y="287"/>
                    </a:cubicBezTo>
                    <a:cubicBezTo>
                      <a:pt x="156" y="293"/>
                      <a:pt x="168" y="297"/>
                      <a:pt x="182" y="297"/>
                    </a:cubicBezTo>
                    <a:cubicBezTo>
                      <a:pt x="196" y="297"/>
                      <a:pt x="207" y="293"/>
                      <a:pt x="208" y="287"/>
                    </a:cubicBezTo>
                    <a:cubicBezTo>
                      <a:pt x="208" y="287"/>
                      <a:pt x="208" y="287"/>
                      <a:pt x="208" y="287"/>
                    </a:cubicBezTo>
                    <a:cubicBezTo>
                      <a:pt x="226" y="239"/>
                      <a:pt x="225" y="175"/>
                      <a:pt x="225" y="175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5" y="338"/>
                      <a:pt x="24" y="268"/>
                      <a:pt x="24" y="181"/>
                    </a:cubicBezTo>
                    <a:cubicBezTo>
                      <a:pt x="24" y="95"/>
                      <a:pt x="95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  <a:moveTo>
                      <a:pt x="183" y="136"/>
                    </a:moveTo>
                    <a:cubicBezTo>
                      <a:pt x="202" y="136"/>
                      <a:pt x="217" y="121"/>
                      <a:pt x="217" y="102"/>
                    </a:cubicBezTo>
                    <a:cubicBezTo>
                      <a:pt x="217" y="84"/>
                      <a:pt x="202" y="69"/>
                      <a:pt x="183" y="69"/>
                    </a:cubicBezTo>
                    <a:cubicBezTo>
                      <a:pt x="164" y="69"/>
                      <a:pt x="149" y="84"/>
                      <a:pt x="149" y="102"/>
                    </a:cubicBezTo>
                    <a:cubicBezTo>
                      <a:pt x="149" y="121"/>
                      <a:pt x="164" y="136"/>
                      <a:pt x="183" y="1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2" name="Rounded Rectangle 41"/>
          <p:cNvSpPr/>
          <p:nvPr/>
        </p:nvSpPr>
        <p:spPr>
          <a:xfrm rot="10800000" flipV="1">
            <a:off x="1086629" y="4300114"/>
            <a:ext cx="7050410" cy="4626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บริการระบุและตรวจสอบตัวตนแบบ Context-Aware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420296" y="2245335"/>
            <a:ext cx="1714276" cy="1262888"/>
            <a:chOff x="1079244" y="3393177"/>
            <a:chExt cx="723063" cy="710045"/>
          </a:xfrm>
        </p:grpSpPr>
        <p:sp>
          <p:nvSpPr>
            <p:cNvPr id="31" name="Oval 30"/>
            <p:cNvSpPr/>
            <p:nvPr/>
          </p:nvSpPr>
          <p:spPr>
            <a:xfrm>
              <a:off x="1092262" y="3393177"/>
              <a:ext cx="710045" cy="7100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outerShdw blurRad="2921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9244" y="3600984"/>
              <a:ext cx="307522" cy="28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3" name="Straight Connector 32"/>
          <p:cNvCxnSpPr>
            <a:endCxn id="36" idx="3"/>
          </p:cNvCxnSpPr>
          <p:nvPr/>
        </p:nvCxnSpPr>
        <p:spPr>
          <a:xfrm flipV="1">
            <a:off x="7134571" y="2656455"/>
            <a:ext cx="668813" cy="249076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7"/>
          <p:cNvGrpSpPr/>
          <p:nvPr/>
        </p:nvGrpSpPr>
        <p:grpSpPr>
          <a:xfrm>
            <a:off x="7548567" y="2185377"/>
            <a:ext cx="1440798" cy="1063354"/>
            <a:chOff x="424882" y="3394666"/>
            <a:chExt cx="1130429" cy="1128852"/>
          </a:xfrm>
        </p:grpSpPr>
        <p:sp>
          <p:nvSpPr>
            <p:cNvPr id="35" name="Oval 34"/>
            <p:cNvSpPr/>
            <p:nvPr/>
          </p:nvSpPr>
          <p:spPr>
            <a:xfrm>
              <a:off x="424882" y="3884168"/>
              <a:ext cx="1130429" cy="63935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smtClean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6" name="Picture 2" descr="\\CHICOSTORAGE\Client Projects\Cisco References\Kubrick Icons\Device Icons\Device_generic_building_3154_default_256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760" r="-1"/>
            <a:stretch/>
          </p:blipFill>
          <p:spPr bwMode="auto">
            <a:xfrm flipH="1">
              <a:off x="624808" y="3394666"/>
              <a:ext cx="692535" cy="10001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42"/>
          <p:cNvGrpSpPr/>
          <p:nvPr/>
        </p:nvGrpSpPr>
        <p:grpSpPr>
          <a:xfrm>
            <a:off x="6054315" y="2939964"/>
            <a:ext cx="1014228" cy="617533"/>
            <a:chOff x="5115028" y="2002396"/>
            <a:chExt cx="3266972" cy="2797344"/>
          </a:xfrm>
        </p:grpSpPr>
        <p:pic>
          <p:nvPicPr>
            <p:cNvPr id="38" name="Picture 129" descr="laptop_cutout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44" name="Picture 11" descr="converj_vdi.pn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45" name="Picture 3" descr="HUB_Rich.png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" name="Rectangle 42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6346096" y="1827244"/>
            <a:ext cx="1163065" cy="977753"/>
            <a:chOff x="7175867" y="3688548"/>
            <a:chExt cx="1772359" cy="1839090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98981" y="3877981"/>
              <a:ext cx="949245" cy="5909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 descr="http://images.apple.com/ipad/features/images/overview_homescreen_2010022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175867" y="3688548"/>
              <a:ext cx="1220414" cy="1839090"/>
            </a:xfrm>
            <a:prstGeom prst="rect">
              <a:avLst/>
            </a:prstGeom>
            <a:noFill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ound Same Side Corner Rectangle 40"/>
          <p:cNvSpPr/>
          <p:nvPr/>
        </p:nvSpPr>
        <p:spPr>
          <a:xfrm rot="5400000">
            <a:off x="-611641" y="2052196"/>
            <a:ext cx="4721904" cy="3525607"/>
          </a:xfrm>
          <a:prstGeom prst="round2SameRect">
            <a:avLst>
              <a:gd name="adj1" fmla="val 11640"/>
              <a:gd name="adj2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153603"/>
            <a:ext cx="7999898" cy="115491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3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ผู้นำในอุตสาหกรรมด้านประสิทธิภาพการทำงานและขนาดของเดสก์ท็อปเสมือนจริง</a:t>
            </a:r>
            <a:br>
              <a:rPr lang="th-TH" sz="3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แพลตฟอร์มที่ใช้งานได้คุ้มค่าสำหรับระบบเดสก์ท็อปเสมือนจริง</a:t>
            </a:r>
            <a:endParaRPr lang="th-TH" sz="2400" b="0" i="0" spc="0" baseline="0" dirty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Picture 19" descr="C:\Documents and Settings\dlawler\My Documents\Images\product\Cisco\California\high res png1\HBJ01615_Mirror copy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66623" y="1965450"/>
            <a:ext cx="2035892" cy="1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702415" y="2991138"/>
            <a:ext cx="2428700" cy="2571463"/>
            <a:chOff x="2158923" y="1649750"/>
            <a:chExt cx="4911730" cy="4240688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4091166" y="4773708"/>
              <a:ext cx="2979487" cy="2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 sz="12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2158923" y="4567518"/>
              <a:ext cx="1906523" cy="128069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 sz="12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324763" y="1827733"/>
              <a:ext cx="0" cy="3002901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 sz="120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3061504" y="3054270"/>
              <a:ext cx="2567364" cy="2222322"/>
              <a:chOff x="3220998" y="2788454"/>
              <a:chExt cx="2567364" cy="2222322"/>
            </a:xfrm>
          </p:grpSpPr>
          <p:pic>
            <p:nvPicPr>
              <p:cNvPr id="32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20998" y="4021831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14402" y="3415775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50338" y="4053729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43743" y="3437041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90309" y="4085627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29073" y="2788454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 rot="16200000">
              <a:off x="3095232" y="2320449"/>
              <a:ext cx="1864246" cy="5228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th-TH" sz="1200" b="1" i="0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หน่วยความจำ</a:t>
              </a:r>
              <a:endParaRPr lang="th-TH" sz="1200" b="1" i="0">
                <a:solidFill>
                  <a:srgbClr val="ABDFF0">
                    <a:lumMod val="25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562918" y="4362264"/>
              <a:ext cx="1015353" cy="426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th-TH" sz="1200" b="1" i="0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CPU</a:t>
              </a:r>
              <a:endParaRPr lang="th-TH" sz="1200" b="1" i="0">
                <a:solidFill>
                  <a:srgbClr val="ABDFF0">
                    <a:lumMod val="25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278751">
              <a:off x="2206311" y="5039816"/>
              <a:ext cx="940790" cy="426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th-TH" sz="1200" b="1" i="0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I/O</a:t>
              </a:r>
              <a:endParaRPr lang="th-TH" sz="1200" b="1" i="0">
                <a:solidFill>
                  <a:srgbClr val="ABDFF0">
                    <a:lumMod val="25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01162" y="5433238"/>
              <a:ext cx="348039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-51206400" algn="l" defTabSz="914400">
                <a:lnSpc>
                  <a:spcPct val="90000"/>
                </a:lnSpc>
                <a:buNone/>
              </a:pPr>
              <a:r>
                <a:rPr lang="th-TH" sz="1200" b="1" i="0" dirty="0" err="1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Unified</a:t>
              </a:r>
              <a:r>
                <a:rPr lang="th-TH" sz="1200" b="1" i="0" dirty="0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1200" b="1" i="0" dirty="0" err="1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Fabric</a:t>
              </a:r>
              <a:r>
                <a:rPr lang="th-TH" sz="1200" b="1" i="0" dirty="0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 (</a:t>
              </a:r>
              <a:r>
                <a:rPr lang="th-TH" sz="1200" b="1" i="0" dirty="0" err="1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FCoE</a:t>
              </a:r>
              <a:r>
                <a:rPr lang="th-TH" sz="1200" b="1" i="0" dirty="0" smtClean="0">
                  <a:solidFill>
                    <a:srgbClr val="ABDFF0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)</a:t>
              </a:r>
              <a:endParaRPr lang="th-TH" sz="1200" b="1" i="0" dirty="0">
                <a:solidFill>
                  <a:srgbClr val="ABDFF0">
                    <a:lumMod val="25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88315" y="1784869"/>
            <a:ext cx="5486399" cy="451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 anchor="t" anchorCtr="0">
            <a:prstTxWarp prst="textNoShape">
              <a:avLst/>
            </a:prstTxWarp>
            <a:spAutoFit/>
          </a:bodyPr>
          <a:lstStyle/>
          <a:p>
            <a:pPr marL="358775" indent="-358775" algn="l" defTabSz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th-TH" sz="2000" b="1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ต้นทุนที่ต่ำกว่า </a:t>
            </a: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สำหรับการประมวลผล + โครงสร้างพื้นฐานเครือข่าย</a:t>
            </a:r>
          </a:p>
          <a:p>
            <a:pPr marL="358775" indent="-358775" algn="l" defTabSz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th-TH" sz="2000" b="1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รองรับจำนวนเดสก์ท็อปเสมือนจริงได้มากกว่า </a:t>
            </a: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โดยไม่กระทบต่อประสิทธิภาพ</a:t>
            </a:r>
            <a:b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</a:b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การทำงาน</a:t>
            </a:r>
          </a:p>
          <a:p>
            <a:pPr marL="358775" indent="-358775" algn="l" defTabSz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th-TH" sz="2000" b="1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ระบบปฏิบัติการ ไม่ซับซ้อน</a:t>
            </a: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—เริ่มต้นได้ใน</a:t>
            </a:r>
            <a:b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</a:b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ไม่กี่นาที ขยายขนาดในไม่กี่วินาที</a:t>
            </a:r>
          </a:p>
          <a:p>
            <a:pPr marL="358775" indent="-358775" algn="l" defTabSz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th-TH" sz="2000" b="1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ระดับการขยายขนาดมหาศาล</a:t>
            </a: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—ขยายไปสู่เดสก์ท็อปได้นับพันหน่วยต่อหนึ่งระบบ </a:t>
            </a:r>
            <a:r>
              <a:rPr lang="th-TH" sz="2000" b="0" i="0" dirty="0" err="1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UCS</a:t>
            </a:r>
            <a:endParaRPr lang="th-TH" sz="2000" b="0" i="0" dirty="0" smtClean="0">
              <a:solidFill>
                <a:srgbClr val="08252E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  <a:p>
            <a:pPr marL="358775" indent="-358775" algn="l" defTabSz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th-TH" sz="2000" b="0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พื้นที่หน่วยความจำ และ I/O ขนาดใหญ่เพื่อ </a:t>
            </a:r>
            <a:r>
              <a:rPr lang="th-TH" sz="2000" b="1" i="0" dirty="0" smtClean="0">
                <a:solidFill>
                  <a:srgbClr val="08252E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ป้องกันการเกิดสภาวะคอขวดกับระบบเดสก์ท็อปเสมือนจริง</a:t>
            </a:r>
            <a:endParaRPr lang="th-TH" sz="2000" b="1" i="0" dirty="0">
              <a:solidFill>
                <a:srgbClr val="08252E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8335" y="159599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th-TH" sz="1800" b="0" i="0" smtClean="0">
                <a:latin typeface="Tahoma" pitchFamily="34" charset="0"/>
                <a:cs typeface="Tahoma" pitchFamily="34" charset="0"/>
              </a:rPr>
              <a:t>Cisco UCS</a:t>
            </a:r>
            <a:endParaRPr lang="th-TH" sz="1800" b="0" i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6562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8343" y="1620455"/>
            <a:ext cx="1585734" cy="4689749"/>
          </a:xfrm>
          <a:prstGeom prst="roundRect">
            <a:avLst>
              <a:gd name="adj" fmla="val 5368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>
              <a:lnSpc>
                <a:spcPct val="95000"/>
              </a:lnSpc>
              <a:spcBef>
                <a:spcPts val="1200"/>
              </a:spcBef>
              <a:buClr>
                <a:srgbClr val="FFFFFF"/>
              </a:buClr>
              <a:defRPr/>
            </a:pPr>
            <a:endParaRPr lang="th-TH">
              <a:solidFill>
                <a:schemeClr val="l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894638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29702" y="460790"/>
            <a:ext cx="8588861" cy="838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ดาต้า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เซ็น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เตอร์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VXI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 ของ </a:t>
            </a:r>
            <a:r>
              <a:rPr lang="th-TH" sz="3200" b="0" i="0" spc="0" baseline="0" dirty="0" err="1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</a:t>
            </a: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-5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การขยายขนาด + การใช้งานเดสก์ท็อปเสมือนจริงที่ง่ายขึ้น = ค่าใช้จ่ายการดำเนินงานที่ต่ำลง</a:t>
            </a:r>
            <a:endParaRPr lang="th-TH" sz="2400" b="0" i="0" spc="-50" baseline="0" dirty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 rot="10800000" flipV="1">
            <a:off x="428486" y="5667040"/>
            <a:ext cx="8420239" cy="73375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852A3"/>
              </a:gs>
              <a:gs pos="100000">
                <a:srgbClr val="331645"/>
              </a:gs>
            </a:gsLst>
            <a:lin ang="2400000" scaled="0"/>
          </a:gradFill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467774" y="1875715"/>
            <a:ext cx="1060450" cy="3587750"/>
            <a:chOff x="238125" y="2070100"/>
            <a:chExt cx="1060450" cy="3587750"/>
          </a:xfrm>
        </p:grpSpPr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296863" y="2647950"/>
              <a:ext cx="1001712" cy="3009900"/>
              <a:chOff x="187" y="1872"/>
              <a:chExt cx="631" cy="1896"/>
            </a:xfrm>
          </p:grpSpPr>
          <p:pic>
            <p:nvPicPr>
              <p:cNvPr id="92" name="Picture 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" y="187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3" name="Picture 5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" y="2256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4" name="Picture 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" y="265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5" name="Picture 7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9" y="304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6" name="Picture 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" y="343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pic>
          <p:nvPicPr>
            <p:cNvPr id="81" name="Picture 51" descr="Eugene_Bezel_Cisco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288" y="2266950"/>
              <a:ext cx="1004523" cy="1968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" name="Line 102"/>
            <p:cNvSpPr>
              <a:spLocks noChangeShapeType="1"/>
            </p:cNvSpPr>
            <p:nvPr/>
          </p:nvSpPr>
          <p:spPr bwMode="auto">
            <a:xfrm>
              <a:off x="238125" y="2419350"/>
              <a:ext cx="0" cy="300990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th-TH" kern="1200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5" name="Line 103"/>
            <p:cNvSpPr>
              <a:spLocks noChangeShapeType="1"/>
            </p:cNvSpPr>
            <p:nvPr/>
          </p:nvSpPr>
          <p:spPr bwMode="auto">
            <a:xfrm>
              <a:off x="238125" y="2867025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th-TH" kern="1200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6" name="Line 104"/>
            <p:cNvSpPr>
              <a:spLocks noChangeShapeType="1"/>
            </p:cNvSpPr>
            <p:nvPr/>
          </p:nvSpPr>
          <p:spPr bwMode="auto">
            <a:xfrm>
              <a:off x="247650" y="3438525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th-TH" kern="1200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7" name="Line 105"/>
            <p:cNvSpPr>
              <a:spLocks noChangeShapeType="1"/>
            </p:cNvSpPr>
            <p:nvPr/>
          </p:nvSpPr>
          <p:spPr bwMode="auto">
            <a:xfrm>
              <a:off x="247650" y="4076700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th-TH" kern="1200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9" name="Line 106"/>
            <p:cNvSpPr>
              <a:spLocks noChangeShapeType="1"/>
            </p:cNvSpPr>
            <p:nvPr/>
          </p:nvSpPr>
          <p:spPr bwMode="auto">
            <a:xfrm>
              <a:off x="247650" y="4705350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th-TH" kern="1200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0" name="Line 107"/>
            <p:cNvSpPr>
              <a:spLocks noChangeShapeType="1"/>
            </p:cNvSpPr>
            <p:nvPr/>
          </p:nvSpPr>
          <p:spPr bwMode="auto">
            <a:xfrm>
              <a:off x="247650" y="5429250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th-TH" kern="1200">
                <a:solidFill>
                  <a:srgbClr val="0096D6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1" name="Picture 51" descr="Eugene_Bezel_Cisco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288" y="2070100"/>
              <a:ext cx="1004523" cy="1968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4408105" y="2038393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อัตราเพิ่ม 500%</a:t>
            </a:r>
          </a:p>
          <a:p>
            <a:pPr algn="r" defTabSz="914400">
              <a:buNone/>
            </a:pPr>
            <a: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= เดสก์ท็อปเสมือนจริงมากกว่า 30,000 หน่วย </a:t>
            </a:r>
            <a:endParaRPr lang="th-TH" sz="17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ltGray">
          <a:xfrm>
            <a:off x="2200628" y="1981715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schemeClr val="lt1"/>
              </a:solidFill>
              <a:latin typeface="Tahoma" pitchFamily="34" charset="0"/>
              <a:cs typeface="Tahoma" pitchFamily="34" charset="0"/>
              <a:sym typeface="Arial" charset="0"/>
            </a:endParaRPr>
          </a:p>
        </p:txBody>
      </p:sp>
      <p:sp>
        <p:nvSpPr>
          <p:cNvPr id="57" name="Rectangle 347"/>
          <p:cNvSpPr>
            <a:spLocks noChangeArrowheads="1"/>
          </p:cNvSpPr>
          <p:nvPr/>
        </p:nvSpPr>
        <p:spPr bwMode="auto">
          <a:xfrm>
            <a:off x="2753078" y="2103625"/>
            <a:ext cx="3032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>
              <a:buNone/>
            </a:pPr>
            <a: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โดเมน </a:t>
            </a:r>
            <a:b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การจัดการ</a:t>
            </a:r>
            <a:endParaRPr lang="th-TH" b="1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4441705" y="3140331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อัตราเพิ่ม 45%</a:t>
            </a:r>
            <a:b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= เดสก์ท็อปเสมือนจริงมากถึง 160 หน่วย</a:t>
            </a:r>
            <a:endParaRPr lang="th-TH" sz="17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ltGray">
          <a:xfrm>
            <a:off x="2253278" y="3147645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schemeClr val="lt1"/>
              </a:solidFill>
              <a:latin typeface="Tahoma" pitchFamily="34" charset="0"/>
              <a:cs typeface="Tahoma" pitchFamily="34" charset="0"/>
              <a:sym typeface="Arial" charset="0"/>
            </a:endParaRPr>
          </a:p>
        </p:txBody>
      </p:sp>
      <p:sp>
        <p:nvSpPr>
          <p:cNvPr id="62" name="Rectangle 347"/>
          <p:cNvSpPr>
            <a:spLocks noChangeArrowheads="1"/>
          </p:cNvSpPr>
          <p:nvPr/>
        </p:nvSpPr>
        <p:spPr bwMode="auto">
          <a:xfrm>
            <a:off x="2720384" y="3274905"/>
            <a:ext cx="3032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>
              <a:buNone/>
            </a:pPr>
            <a: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จำนวนเซิร์ฟเวอร์</a:t>
            </a:r>
            <a:b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VDI</a:t>
            </a:r>
            <a:endParaRPr lang="th-TH" b="1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AutoShape 13"/>
          <p:cNvSpPr>
            <a:spLocks noChangeArrowheads="1"/>
          </p:cNvSpPr>
          <p:nvPr/>
        </p:nvSpPr>
        <p:spPr bwMode="auto">
          <a:xfrm>
            <a:off x="4406687" y="4370252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ขีดความสามารถ 4 เท่า </a:t>
            </a:r>
            <a:b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7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ความหน่วงลดลง 4 เท่า</a:t>
            </a:r>
            <a:endParaRPr lang="th-TH" sz="17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ltGray">
          <a:xfrm>
            <a:off x="2313510" y="4313574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schemeClr val="lt1"/>
              </a:solidFill>
              <a:latin typeface="Tahoma" pitchFamily="34" charset="0"/>
              <a:cs typeface="Tahoma" pitchFamily="34" charset="0"/>
              <a:sym typeface="Arial" charset="0"/>
            </a:endParaRPr>
          </a:p>
        </p:txBody>
      </p:sp>
      <p:sp>
        <p:nvSpPr>
          <p:cNvPr id="65" name="Rectangle 347"/>
          <p:cNvSpPr>
            <a:spLocks noChangeArrowheads="1"/>
          </p:cNvSpPr>
          <p:nvPr/>
        </p:nvSpPr>
        <p:spPr bwMode="auto">
          <a:xfrm>
            <a:off x="2770710" y="4378334"/>
            <a:ext cx="3032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>
              <a:buNone/>
            </a:pPr>
            <a: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แชสซี </a:t>
            </a:r>
            <a:b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i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Unified Fabric</a:t>
            </a:r>
            <a:endParaRPr lang="th-TH" b="1" i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7774" y="1856208"/>
            <a:ext cx="1031875" cy="24741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487525" y="1979917"/>
            <a:ext cx="1039375" cy="477652"/>
          </a:xfrm>
          <a:prstGeom prst="line">
            <a:avLst/>
          </a:prstGeom>
          <a:ln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983712" y="2457569"/>
            <a:ext cx="515938" cy="215072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486660" y="2667118"/>
            <a:ext cx="1040240" cy="919922"/>
          </a:xfrm>
          <a:prstGeom prst="line">
            <a:avLst/>
          </a:prstGeom>
          <a:ln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26511" y="3069726"/>
            <a:ext cx="973137" cy="517313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468475" y="3328383"/>
            <a:ext cx="1058425" cy="1403894"/>
          </a:xfrm>
          <a:prstGeom prst="line">
            <a:avLst/>
          </a:prstGeom>
          <a:ln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625" y="5698312"/>
            <a:ext cx="781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th-TH" sz="2000" b="1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คุณสมบัติของดาต้าเซ็นเตอร์ที่ดียิ่งขึ้น—เป็นส่วนหนึ่งของ</a:t>
            </a:r>
            <a:br>
              <a:rPr lang="th-TH" sz="2000" b="1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000" b="1" i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การออกแบบของ VXI ที่ได้รับการตรวจสอบแล้ว</a:t>
            </a:r>
            <a:endParaRPr lang="th-TH" sz="2000" b="1" i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17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4737100"/>
            <a:ext cx="6204205" cy="13737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799"/>
            <a:ext cx="7542630" cy="27558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5547" y="1734531"/>
            <a:ext cx="6342210" cy="41834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60000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Picture 22" descr="t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47" y="127098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54785" y="1351943"/>
            <a:ext cx="2071823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indent="-360000"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dirty="0" smtClean="0">
                <a:latin typeface="Tahoma" pitchFamily="34" charset="0"/>
                <a:cs typeface="Tahoma" pitchFamily="34" charset="0"/>
              </a:rPr>
              <a:t>เร่งเพิ่มคุณค่าทางธุรกิจ</a:t>
            </a:r>
            <a:endParaRPr lang="th-TH" sz="16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 flipH="1">
            <a:off x="404766" y="142893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60000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60000" algn="l" defTabSz="914400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พลิกโฉมสถาบันการศึกษาของวันนี้:</a:t>
            </a:r>
            <a:b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บริการของ Cisco สำหรับ VXI</a:t>
            </a:r>
            <a:endParaRPr lang="th-TH" sz="2400" b="0" i="0" spc="0" baseline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8088" name="Picture 34" descr="bigstockphoto_disussion_616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64750" y="-706391463"/>
            <a:ext cx="838571475" cy="7175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9" name="Line 9"/>
          <p:cNvSpPr>
            <a:spLocks noChangeShapeType="1"/>
          </p:cNvSpPr>
          <p:nvPr/>
        </p:nvSpPr>
        <p:spPr bwMode="auto">
          <a:xfrm>
            <a:off x="-1209948050" y="-2136347963"/>
            <a:ext cx="527050" cy="0"/>
          </a:xfrm>
          <a:prstGeom prst="lin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indent="-360000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090" name="Line 10"/>
          <p:cNvSpPr>
            <a:spLocks noChangeShapeType="1"/>
          </p:cNvSpPr>
          <p:nvPr/>
        </p:nvSpPr>
        <p:spPr bwMode="auto">
          <a:xfrm>
            <a:off x="-1209948050" y="-2135916163"/>
            <a:ext cx="527050" cy="0"/>
          </a:xfrm>
          <a:prstGeom prst="lin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indent="-360000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095" name="TextBox 38"/>
          <p:cNvSpPr txBox="1">
            <a:spLocks noChangeArrowheads="1"/>
          </p:cNvSpPr>
          <p:nvPr/>
        </p:nvSpPr>
        <p:spPr bwMode="auto">
          <a:xfrm>
            <a:off x="2318358" y="6072058"/>
            <a:ext cx="4761688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60000" algn="ctr" defTabSz="914400">
              <a:lnSpc>
                <a:spcPct val="90000"/>
              </a:lnSpc>
              <a:buNone/>
            </a:pPr>
            <a:r>
              <a:rPr lang="th-TH" sz="1800" b="0" i="0" dirty="0" smtClean="0">
                <a:solidFill>
                  <a:srgbClr val="697E1C"/>
                </a:solidFill>
                <a:latin typeface="Tahoma" pitchFamily="34" charset="0"/>
                <a:cs typeface="Tahoma" pitchFamily="34" charset="0"/>
              </a:rPr>
              <a:t>หาได้จากคู่ค้าที่ได้รับการรับรองหรือ Cisco Direct</a:t>
            </a:r>
          </a:p>
          <a:p>
            <a:pPr indent="-360000" algn="ctr" defTabSz="914400">
              <a:lnSpc>
                <a:spcPct val="90000"/>
              </a:lnSpc>
              <a:buNone/>
            </a:pPr>
            <a:r>
              <a:rPr lang="th-TH" sz="1600" b="1" i="0" dirty="0" smtClean="0">
                <a:solidFill>
                  <a:srgbClr val="5F5F65"/>
                </a:solidFill>
                <a:latin typeface="Tahoma" pitchFamily="34" charset="0"/>
                <a:cs typeface="Tahoma" pitchFamily="34" charset="0"/>
              </a:rPr>
              <a:t>www.cisco.com/go/services/edu</a:t>
            </a:r>
            <a:endParaRPr lang="th-TH" sz="1600" b="1" i="0" dirty="0">
              <a:solidFill>
                <a:srgbClr val="5F5F6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Freeform 14"/>
          <p:cNvSpPr>
            <a:spLocks/>
          </p:cNvSpPr>
          <p:nvPr/>
        </p:nvSpPr>
        <p:spPr bwMode="auto">
          <a:xfrm>
            <a:off x="3738059" y="2660724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indent="-3600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3200" kern="1200">
              <a:solidFill>
                <a:srgbClr val="00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1659159" y="2788312"/>
            <a:ext cx="2060542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1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indent="-3600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400" b="1" i="0" smtClean="0">
                <a:solidFill>
                  <a:srgbClr val="FFFFFF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สร้าง</a:t>
            </a:r>
            <a:endParaRPr lang="th-TH" sz="1400" b="1" i="0">
              <a:solidFill>
                <a:srgbClr val="FFFFFF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 flipV="1">
            <a:off x="422448" y="5479858"/>
            <a:ext cx="5821680" cy="651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indent="-3600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3200" kern="1200">
              <a:solidFill>
                <a:srgbClr val="00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 rot="16200000" flipV="1">
            <a:off x="-1301868" y="3754033"/>
            <a:ext cx="345295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indent="-3600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3200" kern="1200">
              <a:solidFill>
                <a:srgbClr val="00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666826" y="5516804"/>
            <a:ext cx="3722493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600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600" b="0" i="0" smtClean="0">
                <a:solidFill>
                  <a:srgbClr val="7F7F7F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เส้นทางการสร้างระบบเดสก์ท็อปเสมือนจริง</a:t>
            </a:r>
            <a:endParaRPr lang="th-TH" sz="1600" b="0" i="0">
              <a:solidFill>
                <a:srgbClr val="7F7F7F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3219096" y="4628332"/>
            <a:ext cx="175593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-2304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1" i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เวิร์กช</a:t>
            </a:r>
            <a:r>
              <a:rPr lang="th-TH" sz="12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อปการค้นพบ</a:t>
            </a:r>
            <a:endParaRPr lang="th-TH" sz="1200" b="1" i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Box 29"/>
          <p:cNvSpPr txBox="1">
            <a:spLocks noChangeArrowheads="1"/>
          </p:cNvSpPr>
          <p:nvPr/>
        </p:nvSpPr>
        <p:spPr bwMode="auto">
          <a:xfrm>
            <a:off x="3508843" y="3814902"/>
            <a:ext cx="2034889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-230400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0" i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ยุทธศาสตร์</a:t>
            </a:r>
          </a:p>
          <a:p>
            <a:pPr marL="0" indent="-230400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1" i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การประเมิน</a:t>
            </a:r>
            <a:endParaRPr lang="th-TH" sz="1200" b="1" i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4103011" y="2840247"/>
            <a:ext cx="256448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-230400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การทดลองใช้ก่อนผลิตจริง</a:t>
            </a:r>
          </a:p>
          <a:p>
            <a:pPr marL="0" indent="-230400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การวางแผนและการออกแบบ</a:t>
            </a:r>
          </a:p>
          <a:p>
            <a:pPr marL="230188" indent="-230188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การนำมาใช้งานและการโยกย้ายข้อมูล</a:t>
            </a:r>
            <a:endParaRPr lang="th-TH" sz="1200" b="1" i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AutoShape 9"/>
          <p:cNvSpPr>
            <a:spLocks noChangeArrowheads="1"/>
          </p:cNvSpPr>
          <p:nvPr/>
        </p:nvSpPr>
        <p:spPr bwMode="auto">
          <a:xfrm>
            <a:off x="2244086" y="1979977"/>
            <a:ext cx="2055628" cy="6911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indent="-3600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300" b="0" i="0" smtClean="0">
                <a:solidFill>
                  <a:srgbClr val="FFFFFF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เรียกใช้</a:t>
            </a:r>
            <a:endParaRPr lang="th-TH" sz="1300" b="0" i="0">
              <a:solidFill>
                <a:srgbClr val="FFFFFF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4361736" y="2035716"/>
            <a:ext cx="227850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-230400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การปรับปรุงประสิทธิภาพ</a:t>
            </a:r>
          </a:p>
          <a:p>
            <a:pPr marL="0" indent="-230400" algn="l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th-TH" sz="1200" b="1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บริการพันธมิตรสำหรับ VXI</a:t>
            </a:r>
            <a:endParaRPr lang="th-TH" sz="1200" b="1" i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3146149" y="3514902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indent="-3600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3200" kern="1200">
              <a:solidFill>
                <a:srgbClr val="00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83" name="Freeform 14"/>
          <p:cNvSpPr>
            <a:spLocks/>
          </p:cNvSpPr>
          <p:nvPr/>
        </p:nvSpPr>
        <p:spPr bwMode="auto">
          <a:xfrm>
            <a:off x="2681857" y="4347785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indent="-3600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3200" kern="1200">
              <a:solidFill>
                <a:srgbClr val="00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84" name="AutoShape 12"/>
          <p:cNvSpPr>
            <a:spLocks noChangeArrowheads="1"/>
          </p:cNvSpPr>
          <p:nvPr/>
        </p:nvSpPr>
        <p:spPr bwMode="auto">
          <a:xfrm>
            <a:off x="1282224" y="3629201"/>
            <a:ext cx="1944163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indent="-3600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400" b="1" i="0" smtClean="0">
                <a:solidFill>
                  <a:srgbClr val="FFFFFF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วางแผน</a:t>
            </a:r>
            <a:endParaRPr lang="th-TH" sz="1400" b="1" i="0">
              <a:solidFill>
                <a:srgbClr val="FFFFFF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85" name="AutoShape 6"/>
          <p:cNvSpPr>
            <a:spLocks noChangeArrowheads="1"/>
          </p:cNvSpPr>
          <p:nvPr/>
        </p:nvSpPr>
        <p:spPr bwMode="auto">
          <a:xfrm>
            <a:off x="597873" y="4492472"/>
            <a:ext cx="2191932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0" indent="-360000" algn="ctr" defTabSz="914400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th-TH" sz="1400" b="1" i="0" smtClean="0">
                <a:solidFill>
                  <a:srgbClr val="FFFFFF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ค้นพบ</a:t>
            </a:r>
            <a:endParaRPr lang="th-TH" sz="1400" b="1" i="0">
              <a:solidFill>
                <a:srgbClr val="FFFFFF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2" r="1865" b="1486"/>
          <a:stretch/>
        </p:blipFill>
        <p:spPr>
          <a:xfrm rot="5400000">
            <a:off x="5652186" y="2696538"/>
            <a:ext cx="4305082" cy="2147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5627" y="1805261"/>
            <a:ext cx="19348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400" algn="l" defTabSz="914400">
              <a:spcBef>
                <a:spcPts val="6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รับประกันประสบการณ์ผู้ใช้งานคุณภาพสูงสุด </a:t>
            </a:r>
          </a:p>
          <a:p>
            <a:pPr marL="230188" indent="-230400" algn="l" defTabSz="914400">
              <a:spcBef>
                <a:spcPts val="6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ลดความเสี่ยงให้เหลือน้อยที่สุดและเร่งเวลา</a:t>
            </a:r>
            <a:b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</a:b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รับความคุ้มค่า</a:t>
            </a:r>
          </a:p>
          <a:p>
            <a:pPr marL="230188" indent="-230400" algn="l" defTabSz="914400">
              <a:spcBef>
                <a:spcPts val="6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ความปลอดภัย การจัดการระบบเป็นกลุ่ม (orchestration) และการทำงานอัตโนมัติรวมอยู่ในการออกแบบ</a:t>
            </a:r>
          </a:p>
          <a:p>
            <a:pPr marL="230188" indent="-230400" algn="l" defTabSz="914400">
              <a:spcBef>
                <a:spcPts val="6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พิมพ์เขียวการบริหารบริการเพื่อปรับให้สอดรับกับโมเดลปฏิบัติการไอทีในปัจจุบัน</a:t>
            </a:r>
          </a:p>
          <a:p>
            <a:pPr marL="230188" indent="-230400" algn="l" defTabSz="914400">
              <a:spcBef>
                <a:spcPts val="600"/>
              </a:spcBef>
              <a:buClr>
                <a:srgbClr val="652D89"/>
              </a:buClr>
              <a:buFont typeface="Arial"/>
              <a:buChar char="•"/>
            </a:pPr>
            <a:r>
              <a:rPr lang="th-TH" sz="1200" b="0" i="0" spc="-5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แผนที่นำทาง (</a:t>
            </a:r>
            <a:r>
              <a:rPr lang="th-TH" sz="1200" b="0" i="0" spc="-50" dirty="0" err="1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Roadmap</a:t>
            </a:r>
            <a:r>
              <a:rPr lang="th-TH" sz="1200" b="0" i="0" spc="-5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) </a:t>
            </a: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เพื่ออธิบายเหตุผลสำหรับกรณีใช้งานและ</a:t>
            </a:r>
            <a:r>
              <a:rPr lang="th-TH" sz="1200" b="0" i="0" spc="-5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มุ่งเป้าไปยัง</a:t>
            </a:r>
            <a:r>
              <a:rPr lang="th-TH" sz="1200" b="0" i="0" spc="-50" dirty="0" err="1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แอพ</a:t>
            </a:r>
            <a:r>
              <a:rPr lang="th-TH" sz="1200" b="0" i="0" spc="-5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พลิเคชัน</a:t>
            </a:r>
            <a:r>
              <a:rPr lang="th-TH" sz="1200" b="0" i="0" dirty="0" smtClean="0">
                <a:solidFill>
                  <a:srgbClr val="652D89"/>
                </a:solidFill>
                <a:latin typeface="Tahoma" pitchFamily="34" charset="0"/>
                <a:ea typeface="MS PGothic"/>
                <a:cs typeface="Tahoma" pitchFamily="34" charset="0"/>
              </a:rPr>
              <a:t>ที่เหมาะสมที่สุดกับสถานการณ์ใหม่ ๆ</a:t>
            </a:r>
            <a:endParaRPr lang="th-TH" sz="1200" b="0" i="0" dirty="0">
              <a:solidFill>
                <a:srgbClr val="652D89"/>
              </a:solidFill>
              <a:latin typeface="Tahoma" pitchFamily="34" charset="0"/>
              <a:ea typeface="MS PGothic"/>
              <a:cs typeface="Tahoma" pitchFamily="34" charset="0"/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>
            <a:off x="306917" y="1665106"/>
            <a:ext cx="6349999" cy="1234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9" grpId="0" animBg="1"/>
      <p:bldP spid="71" grpId="0" animBg="1"/>
      <p:bldP spid="72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gserda\Documents\Edu Photos\AM6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  <p:sp>
        <p:nvSpPr>
          <p:cNvPr id="7" name="Round Same Side Corner Rectangle 6"/>
          <p:cNvSpPr/>
          <p:nvPr/>
        </p:nvSpPr>
        <p:spPr>
          <a:xfrm rot="5400000">
            <a:off x="3558540" y="-1628139"/>
            <a:ext cx="1188720" cy="8305801"/>
          </a:xfrm>
          <a:prstGeom prst="round2SameRect">
            <a:avLst>
              <a:gd name="adj1" fmla="val 25160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274320" rtlCol="0" anchor="ctr"/>
          <a:lstStyle/>
          <a:p>
            <a:pPr algn="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600" b="0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การศึกษา กลายเป็นเรื่องทางสังคม</a:t>
            </a:r>
            <a:endParaRPr lang="th-TH" sz="3600" b="0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5501639" y="1070610"/>
            <a:ext cx="1188720" cy="6095999"/>
          </a:xfrm>
          <a:prstGeom prst="round2SameRect">
            <a:avLst>
              <a:gd name="adj1" fmla="val 23558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274320" rtlCol="0" anchor="ctr"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600" b="0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วิดีโอกลายเป็นสิ่งแพร่หลาย</a:t>
            </a:r>
            <a:endParaRPr lang="th-TH" sz="3600" b="0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3079983" y="1968265"/>
            <a:ext cx="1188720" cy="7386790"/>
          </a:xfrm>
          <a:prstGeom prst="round2SameRect">
            <a:avLst>
              <a:gd name="adj1" fmla="val 24358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274320" rtlCol="0" anchor="ctr"/>
          <a:lstStyle/>
          <a:p>
            <a:pPr algn="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600" b="0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การเกิดขึ้นของคลาวด์คอมพิวติ้ง (Cloud Computing)</a:t>
            </a:r>
            <a:endParaRPr lang="th-TH" sz="3600" b="0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5184715" y="-2460684"/>
            <a:ext cx="1190418" cy="6728147"/>
          </a:xfrm>
          <a:prstGeom prst="round2SameRect">
            <a:avLst>
              <a:gd name="adj1" fmla="val 21412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274320" rtlCol="0" anchor="ctr"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600" b="0" i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ยุคเฟื่องฟูของอุปกรณ์เคลื่อนที่ (Mobile Devices)</a:t>
            </a:r>
            <a:endParaRPr lang="th-TH" sz="3600" b="0" i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16200000">
            <a:off x="5501641" y="1070611"/>
            <a:ext cx="1188720" cy="6096002"/>
          </a:xfrm>
          <a:prstGeom prst="round2SameRect">
            <a:avLst>
              <a:gd name="adj1" fmla="val 23558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5400000">
            <a:off x="3079983" y="1968265"/>
            <a:ext cx="1188720" cy="7386790"/>
          </a:xfrm>
          <a:prstGeom prst="round2SameRect">
            <a:avLst>
              <a:gd name="adj1" fmla="val 24358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5183290" y="-2457738"/>
            <a:ext cx="1190418" cy="6728147"/>
          </a:xfrm>
          <a:prstGeom prst="round2SameRect">
            <a:avLst>
              <a:gd name="adj1" fmla="val 21412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94901" y="1931636"/>
            <a:ext cx="3908152" cy="1162704"/>
            <a:chOff x="698500" y="1525236"/>
            <a:chExt cx="3470384" cy="1162704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698500" y="1667841"/>
              <a:ext cx="3470384" cy="897560"/>
            </a:xfrm>
            <a:prstGeom prst="wedgeRoundRectCallout">
              <a:avLst>
                <a:gd name="adj1" fmla="val -443"/>
                <a:gd name="adj2" fmla="val 86491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794619" y="1525236"/>
              <a:ext cx="3374264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“65% ของบริษัทต่าง ๆ ล้วนใช้งานซอฟต์แวร์ด้านสังคมสำหรับองค์กรอย่างน้อยหนึ่งตัว”</a:t>
              </a:r>
              <a:endParaRPr lang="th-TH" sz="16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57202" y="5144948"/>
            <a:ext cx="3289298" cy="1019012"/>
            <a:chOff x="698500" y="1566810"/>
            <a:chExt cx="3124200" cy="112112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698500" y="1576034"/>
              <a:ext cx="3124200" cy="1111905"/>
            </a:xfrm>
            <a:prstGeom prst="wedgeRoundRectCallout">
              <a:avLst>
                <a:gd name="adj1" fmla="val -4251"/>
                <a:gd name="adj2" fmla="val 82610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ectangle 8"/>
            <p:cNvSpPr>
              <a:spLocks/>
            </p:cNvSpPr>
            <p:nvPr/>
          </p:nvSpPr>
          <p:spPr bwMode="auto">
            <a:xfrm>
              <a:off x="794620" y="1566810"/>
              <a:ext cx="2959545" cy="112112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“ภายในปี 2556 คอมพิวเตอร์พีซี</a:t>
              </a:r>
              <a:b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แบบโป</a:t>
              </a:r>
              <a:r>
                <a:rPr lang="th-TH" sz="1600" b="0" i="0" dirty="0" err="1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รเพส</a:t>
              </a: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ชัน</a:t>
              </a:r>
              <a:r>
                <a:rPr lang="th-TH" sz="1600" b="0" i="0" dirty="0" err="1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นอล</a:t>
              </a: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ประมาณ 20% จะถูกบริหารจัดการภายใต้โมเดลเดสก์ท็อปเสมือนจริง”</a:t>
              </a:r>
              <a:endParaRPr lang="th-TH" sz="16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6515101" y="3638549"/>
            <a:ext cx="2463801" cy="971551"/>
            <a:chOff x="6504940" y="2611084"/>
            <a:chExt cx="2956560" cy="1111905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6504940" y="2611084"/>
              <a:ext cx="2956560" cy="1111905"/>
            </a:xfrm>
            <a:prstGeom prst="wedgeRoundRectCallout">
              <a:avLst>
                <a:gd name="adj1" fmla="val 37941"/>
                <a:gd name="adj2" fmla="val 94005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ctangle 8"/>
            <p:cNvSpPr>
              <a:spLocks/>
            </p:cNvSpPr>
            <p:nvPr/>
          </p:nvSpPr>
          <p:spPr bwMode="auto">
            <a:xfrm>
              <a:off x="6646778" y="2673349"/>
              <a:ext cx="2723280" cy="10496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“ภายในปี 2556 การรับส่งข้อมูลบนเครือข่ายมากกว่า 90% จะเป็นวิดีโอ”</a:t>
              </a:r>
              <a:endParaRPr lang="th-TH" sz="1600" b="0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826000" y="2033235"/>
            <a:ext cx="3365501" cy="938566"/>
            <a:chOff x="698500" y="1525237"/>
            <a:chExt cx="3124200" cy="1162704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698500" y="1576034"/>
              <a:ext cx="3124200" cy="1111905"/>
            </a:xfrm>
            <a:prstGeom prst="wedgeRoundRectCallout">
              <a:avLst>
                <a:gd name="adj1" fmla="val -42893"/>
                <a:gd name="adj2" fmla="val 88944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Rectangle 8"/>
            <p:cNvSpPr>
              <a:spLocks/>
            </p:cNvSpPr>
            <p:nvPr/>
          </p:nvSpPr>
          <p:spPr bwMode="auto">
            <a:xfrm>
              <a:off x="794620" y="1525237"/>
              <a:ext cx="302808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“ผู้คนใช้เวลากับ </a:t>
              </a:r>
              <a:r>
                <a:rPr lang="th-TH" sz="1600" b="0" i="0" dirty="0" err="1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Facebook</a:t>
              </a: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 มากกว่าเว็บไซต์อื่น ๆ”</a:t>
              </a:r>
              <a:endParaRPr lang="th-TH" sz="16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5715000" y="364677"/>
            <a:ext cx="3272008" cy="1070423"/>
            <a:chOff x="698500" y="1525238"/>
            <a:chExt cx="3124200" cy="1162702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698500" y="1571972"/>
              <a:ext cx="3124200" cy="1088378"/>
            </a:xfrm>
            <a:prstGeom prst="wedgeRoundRectCallout">
              <a:avLst>
                <a:gd name="adj1" fmla="val 42777"/>
                <a:gd name="adj2" fmla="val 84208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ectangle 8"/>
            <p:cNvSpPr>
              <a:spLocks/>
            </p:cNvSpPr>
            <p:nvPr/>
          </p:nvSpPr>
          <p:spPr bwMode="auto">
            <a:xfrm>
              <a:off x="794618" y="1525238"/>
              <a:ext cx="3026528" cy="116270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“แอนดรอยด์เป็นระบบปฏิบัติการอันดับ 1 สำหรับแพลตฟอร์มเคลื่อนที่ โดยมีผู้ใช้งานรายใหม่มากกว่า 350,000 รายต่อวัน”</a:t>
              </a:r>
              <a:endParaRPr lang="th-TH" sz="1600" b="0" i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2489200" y="361925"/>
            <a:ext cx="2971800" cy="1047776"/>
            <a:chOff x="698500" y="1525236"/>
            <a:chExt cx="2971800" cy="1162704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698500" y="1576034"/>
              <a:ext cx="2971800" cy="1111905"/>
            </a:xfrm>
            <a:prstGeom prst="wedgeRoundRectCallout">
              <a:avLst>
                <a:gd name="adj1" fmla="val 4009"/>
                <a:gd name="adj2" fmla="val 86477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ectangle 8"/>
            <p:cNvSpPr>
              <a:spLocks/>
            </p:cNvSpPr>
            <p:nvPr/>
          </p:nvSpPr>
          <p:spPr bwMode="auto">
            <a:xfrm>
              <a:off x="794620" y="1525236"/>
              <a:ext cx="287568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“ยอดขายของสมาร์ทโฟนและแท็บเล็ตในปัจจุบัน สูงกว่ายอดขายคอมพิวเตอร์พีซีทั้งหมดและคอมพิวเตอร์โน้ตบุ๊ก”</a:t>
              </a:r>
              <a:endParaRPr lang="th-TH" sz="16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4403053" y="5144948"/>
            <a:ext cx="2867310" cy="1019012"/>
            <a:chOff x="698500" y="1450773"/>
            <a:chExt cx="3124200" cy="129256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698500" y="1450773"/>
              <a:ext cx="3124200" cy="1292568"/>
            </a:xfrm>
            <a:prstGeom prst="wedgeRoundRectCallout">
              <a:avLst>
                <a:gd name="adj1" fmla="val 1230"/>
                <a:gd name="adj2" fmla="val 104047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794620" y="1525236"/>
              <a:ext cx="302808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“ภายในปี 2556 ปริมาณงาน</a:t>
              </a:r>
              <a:b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บนเซิร์ฟเวอร์ 60% จะเป็นแบบเสมือนจริง”</a:t>
              </a:r>
              <a:endParaRPr lang="th-TH" sz="16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35"/>
          <p:cNvGrpSpPr/>
          <p:nvPr/>
        </p:nvGrpSpPr>
        <p:grpSpPr>
          <a:xfrm>
            <a:off x="3149599" y="3625849"/>
            <a:ext cx="2895601" cy="971551"/>
            <a:chOff x="6673084" y="2727363"/>
            <a:chExt cx="2956560" cy="1111905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6673084" y="2727363"/>
              <a:ext cx="2956560" cy="1111905"/>
            </a:xfrm>
            <a:prstGeom prst="wedgeRoundRectCallout">
              <a:avLst>
                <a:gd name="adj1" fmla="val -44720"/>
                <a:gd name="adj2" fmla="val 90083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sz="1600" kern="12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ectangle 8"/>
            <p:cNvSpPr>
              <a:spLocks/>
            </p:cNvSpPr>
            <p:nvPr/>
          </p:nvSpPr>
          <p:spPr bwMode="auto">
            <a:xfrm>
              <a:off x="6786899" y="2731489"/>
              <a:ext cx="2723280" cy="10496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“องค์กรจำนวนหนึ่งในสาม</a:t>
              </a:r>
              <a:b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1600" b="0" i="0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กล่าวว่า พวกเขาใช้งานวิดีโออย่างน้อยสัปดาห์ละครั้ง”</a:t>
              </a:r>
              <a:endParaRPr lang="th-TH" sz="1600" b="0" i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06834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Cisco Validated Designs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flipH="1">
            <a:off x="4886381" y="1676427"/>
            <a:ext cx="3973838" cy="4340691"/>
          </a:xfrm>
          <a:prstGeom prst="round2SameRect">
            <a:avLst>
              <a:gd name="adj1" fmla="val 5439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78373" y="1671448"/>
            <a:ext cx="4367248" cy="38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286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SzPct val="90000"/>
              <a:buNone/>
              <a:defRPr/>
            </a:pPr>
            <a:r>
              <a:rPr lang="th-TH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VXI Cisco Validated Designs:</a:t>
            </a:r>
          </a:p>
          <a:p>
            <a:pPr marL="0" lvl="1" indent="-2304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Citrix XenDesktop</a:t>
            </a:r>
          </a:p>
          <a:p>
            <a:pPr marL="0" lvl="1" indent="-230400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มุมมองแบบ VMware</a:t>
            </a:r>
          </a:p>
          <a:p>
            <a:pPr indent="-2286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SzPct val="90000"/>
              <a:buNone/>
              <a:defRPr/>
            </a:pPr>
            <a:r>
              <a:rPr lang="th-TH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ระบบนิเวศที่มีคู่ค้าเพิ่มขึ้นเรื่อย ๆ รวมถึง:</a:t>
            </a:r>
          </a:p>
          <a:p>
            <a:pPr marL="230188" lvl="1" indent="-23018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NetApp, EMC, Intel, Wyse </a:t>
            </a:r>
          </a:p>
          <a:p>
            <a:pPr marL="230188" lvl="1" indent="-23018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Samsung, AppSense, Microsoft, McAfee</a:t>
            </a:r>
          </a:p>
          <a:p>
            <a:pPr marL="230188" lvl="1" indent="-23018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LiquidwareLabs, </a:t>
            </a:r>
            <a:r>
              <a:rPr lang="th-TH" sz="16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Trend</a:t>
            </a: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Micro</a:t>
            </a: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th-TH" sz="16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Atlantis</a:t>
            </a: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,</a:t>
            </a:r>
            <a:b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dirty="0" err="1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Unidesk</a:t>
            </a:r>
            <a:endParaRPr lang="th-TH" sz="1600" b="0" i="0" dirty="0" smtClean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  <a:p>
            <a:pPr indent="-2286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SzPct val="90000"/>
              <a:buNone/>
              <a:defRPr/>
            </a:pPr>
            <a:r>
              <a:rPr lang="th-TH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จำนวนคู่ค้าจัดจำหน่ายเพิ่มมากขึ้น:</a:t>
            </a:r>
          </a:p>
          <a:p>
            <a:pPr marL="230188" lvl="1" indent="-230188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คู่ค้ากำลังเปลี่ยนจากเดสก์ท็อปแบบเดิม ๆ </a:t>
            </a:r>
            <a:b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มาสู่การใช้งานเวิร์กสเปซเสมือนจริง</a:t>
            </a:r>
            <a:endParaRPr lang="th-TH" sz="16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0263" y="2014790"/>
            <a:ext cx="4271656" cy="2910056"/>
            <a:chOff x="405390" y="2016701"/>
            <a:chExt cx="4480991" cy="291005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5390" y="2016701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5390" y="4926757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5390" y="3201272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/>
          <a:srcRect r="10391"/>
          <a:stretch>
            <a:fillRect/>
          </a:stretch>
        </p:blipFill>
        <p:spPr bwMode="auto">
          <a:xfrm>
            <a:off x="5444393" y="1971829"/>
            <a:ext cx="3196216" cy="2310804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 l="10993" r="32772" b="33179"/>
          <a:stretch>
            <a:fillRect/>
          </a:stretch>
        </p:blipFill>
        <p:spPr bwMode="auto">
          <a:xfrm>
            <a:off x="5090464" y="3214645"/>
            <a:ext cx="2108276" cy="1565701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/>
          <a:srcRect l="32917" t="11870" r="26328" b="28973"/>
          <a:stretch>
            <a:fillRect/>
          </a:stretch>
        </p:blipFill>
        <p:spPr bwMode="auto">
          <a:xfrm>
            <a:off x="6318824" y="4109013"/>
            <a:ext cx="2049672" cy="1859444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5537200"/>
            <a:ext cx="6204205" cy="5736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799"/>
            <a:ext cx="7617275" cy="3492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2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spcAft>
                <a:spcPts val="0"/>
              </a:spcAft>
              <a:buNone/>
            </a:pPr>
            <a:r>
              <a:rPr lang="th-TH" sz="32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มหาวิทยาลัยซีแอตเติล: </a:t>
            </a:r>
            <a:br>
              <a:rPr lang="th-TH" sz="32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สนับสนุนแนวคิดการวิจัยอย่างมีประสิทธิภาพ</a:t>
            </a:r>
            <a:endParaRPr lang="th-TH" sz="2400" b="0" i="0" spc="0" baseline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3" descr="textbox.png"/>
          <p:cNvPicPr>
            <a:picLocks noChangeAspect="1"/>
          </p:cNvPicPr>
          <p:nvPr/>
        </p:nvPicPr>
        <p:blipFill>
          <a:blip r:embed="rId3" cstate="print"/>
          <a:srcRect t="8450"/>
          <a:stretch>
            <a:fillRect/>
          </a:stretch>
        </p:blipFill>
        <p:spPr bwMode="auto">
          <a:xfrm>
            <a:off x="6172200" y="1676400"/>
            <a:ext cx="28003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01800"/>
            <a:ext cx="5516563" cy="11347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350718"/>
            <a:ext cx="5516563" cy="9350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773118"/>
            <a:ext cx="5516563" cy="1322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3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3518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3825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15918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7838" y="1300163"/>
            <a:ext cx="1119639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smtClean="0">
                <a:latin typeface="Tahoma" pitchFamily="34" charset="0"/>
                <a:cs typeface="Tahoma" pitchFamily="34" charset="0"/>
              </a:rPr>
              <a:t>สถานการณ์</a:t>
            </a:r>
            <a:endParaRPr lang="th-TH" sz="16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7838" y="2955431"/>
            <a:ext cx="787817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smtClean="0">
                <a:latin typeface="Tahoma" pitchFamily="34" charset="0"/>
                <a:cs typeface="Tahoma" pitchFamily="34" charset="0"/>
              </a:rPr>
              <a:t>โซลูชัน</a:t>
            </a:r>
            <a:endParaRPr lang="th-TH" sz="16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77838" y="4398468"/>
            <a:ext cx="80545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smtClean="0">
                <a:latin typeface="Tahoma" pitchFamily="34" charset="0"/>
                <a:cs typeface="Tahoma" pitchFamily="34" charset="0"/>
              </a:rPr>
              <a:t>ผลลัพธ์</a:t>
            </a:r>
            <a:endParaRPr lang="th-TH" sz="16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4800" y="1782763"/>
            <a:ext cx="5410200" cy="10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วงจรชีวิตของคอมพิวเตอร์เดสก์ท็อปสั้น การจัดการของแอพพลิเคชันเดสก์ท็อปที่ยากลำบาก และมีค่าใช้จ่ายในการดำเนินงานสูง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ความไม่สามารถตอบสนองข้อเรียกร้องด้านซอฟต์แวร์แอพพลิเคชันเฉพาะเจาะจงแบบเรียลไทม์แก่ผู้ใช้งานได้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เดสก์ท็อป แอพพลิเคชัน และข้อมูลไม่เชื่อมต่อกันภายในดาต้าเซ็นเตอร์</a:t>
            </a:r>
            <a:endParaRPr lang="th-TH" sz="13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04800" y="3473219"/>
            <a:ext cx="5410200" cy="6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0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หันมาใช้ Cisco Unified Computing System (UCS) ประสิทธิภาพสูงสุดสำหรับ VMware และเดสก์ท็อปเสมือน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Cisco Services ใช้งานสำหรับขั้นวางแผน ขั้นออกแบบ และขั้นนำไปใช้งาน</a:t>
            </a:r>
            <a:endParaRPr lang="th-TH" sz="13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4883079"/>
            <a:ext cx="5414048" cy="118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285750" indent="-285750" algn="l" defTabSz="0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ความสามารถในการ</a:t>
            </a:r>
            <a:r>
              <a:rPr lang="th-TH" sz="1300" b="1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ใช้แอพพลิเคชันซอฟต์แวร์และสิ่งจำเป็นสำหรับธุรกิจตามความต้องการ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1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ตอบสนอง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ผู้ใช้งานรวดเร็วยิ่งขึ้น เพื่อตอบโจทย์ความต้องการด้านการศึกษาและการบริหาร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การปรับมาสู่เดสก์ท็อปเสมือนจริง </a:t>
            </a:r>
            <a:r>
              <a:rPr lang="th-TH" sz="1300" b="1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ลดค่าใช้จ่ายในการดำเนินงาน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และยืดวงจรอายุเดสก์ท็อป</a:t>
            </a:r>
            <a:endParaRPr lang="th-TH" sz="13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" name="Picture 22" descr="t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143000"/>
            <a:ext cx="280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sosceles Triangle 25"/>
          <p:cNvSpPr/>
          <p:nvPr/>
        </p:nvSpPr>
        <p:spPr>
          <a:xfrm rot="5400000" flipH="1">
            <a:off x="327819" y="139620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 flipH="1">
            <a:off x="327819" y="3051475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 flipH="1">
            <a:off x="327819" y="4494512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24" descr="band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525" y="1676400"/>
            <a:ext cx="26797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69063" y="1905000"/>
            <a:ext cx="2230437" cy="4114800"/>
            <a:chOff x="6468570" y="1904653"/>
            <a:chExt cx="2230438" cy="4115147"/>
          </a:xfrm>
        </p:grpSpPr>
        <p:pic>
          <p:nvPicPr>
            <p:cNvPr id="81945" name="Picture 3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68570" y="1904653"/>
              <a:ext cx="2230437" cy="235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6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06670" y="5357813"/>
              <a:ext cx="2192338" cy="661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" name="Round Same Side Corner Rectangle 3"/>
          <p:cNvSpPr/>
          <p:nvPr/>
        </p:nvSpPr>
        <p:spPr>
          <a:xfrm>
            <a:off x="218722" y="1643940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>
            <a:off x="220603" y="3340836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>
            <a:off x="211196" y="4761354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353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4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เขตการศึกษาปาร์คฮิลส์: </a:t>
            </a:r>
            <a:r>
              <a:rPr lang="th-TH" sz="3600" b="0" i="0" spc="0" baseline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 b="0" i="0" spc="0" baseline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มอบการเรียนรู้ยุคหน้าแก่นักเรียน </a:t>
            </a:r>
            <a:endParaRPr lang="th-TH" sz="2400" b="0" i="0" spc="0" baseline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3" descr="textbox.png"/>
          <p:cNvPicPr>
            <a:picLocks noChangeAspect="1"/>
          </p:cNvPicPr>
          <p:nvPr/>
        </p:nvPicPr>
        <p:blipFill>
          <a:blip r:embed="rId3" cstate="print"/>
          <a:srcRect t="8450"/>
          <a:stretch>
            <a:fillRect/>
          </a:stretch>
        </p:blipFill>
        <p:spPr bwMode="auto">
          <a:xfrm>
            <a:off x="6172200" y="1676400"/>
            <a:ext cx="28003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01800"/>
            <a:ext cx="5516563" cy="13493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56000"/>
            <a:ext cx="5516563" cy="9350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978400"/>
            <a:ext cx="5516563" cy="1322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3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988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3825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212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7838" y="1300163"/>
            <a:ext cx="1119639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smtClean="0">
                <a:latin typeface="Tahoma" pitchFamily="34" charset="0"/>
                <a:cs typeface="Tahoma" pitchFamily="34" charset="0"/>
              </a:rPr>
              <a:t>สถานการณ์</a:t>
            </a:r>
            <a:endParaRPr lang="th-TH" sz="16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7838" y="3160713"/>
            <a:ext cx="787817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smtClean="0">
                <a:latin typeface="Tahoma" pitchFamily="34" charset="0"/>
                <a:cs typeface="Tahoma" pitchFamily="34" charset="0"/>
              </a:rPr>
              <a:t>โซลูชัน</a:t>
            </a:r>
            <a:endParaRPr lang="th-TH" sz="16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77838" y="4603750"/>
            <a:ext cx="80545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0">
              <a:lnSpc>
                <a:spcPct val="85000"/>
              </a:lnSpc>
              <a:spcBef>
                <a:spcPts val="1"/>
              </a:spcBef>
              <a:buNone/>
            </a:pPr>
            <a:r>
              <a:rPr lang="th-TH" sz="1600" b="0" i="0" smtClean="0">
                <a:latin typeface="Tahoma" pitchFamily="34" charset="0"/>
                <a:cs typeface="Tahoma" pitchFamily="34" charset="0"/>
              </a:rPr>
              <a:t>ผลลัพธ์</a:t>
            </a:r>
            <a:endParaRPr lang="th-TH" sz="1600" b="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4800" y="1782763"/>
            <a:ext cx="5410200" cy="10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0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อัพเกรดโดยประหยัดค่าใช้จ่ายและอัพเกรดเครื่องคอมพิวเตอร์จำนวน </a:t>
            </a:r>
            <a:b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4500 เครื่องจาก 15 โรงเรียน 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ลดช่วงเวลาที่ใช้งานไม่ได้เนื่องจากการซ่อม บำรุงรักษาและอัพเกรด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ใช้งานโซลูชันที่ยืดหยุ่นซึ่งสามารถปรับขยายขนาดเพื่อรองรับขีดความ</a:t>
            </a:r>
            <a:b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สามารถในอนาคตและความต้องการด้านเทคโนโลยี</a:t>
            </a:r>
            <a:endParaRPr lang="th-TH" sz="13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64459" y="3674588"/>
            <a:ext cx="5410200" cy="4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0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โซลู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ชันระบบเดสก์ท็อปเสมือนของ </a:t>
            </a: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Cisco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พร้อมด้วย </a:t>
            </a: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Citrix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XenDesktop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บนแพลตฟอร์ม </a:t>
            </a: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Unified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Computing</a:t>
            </a: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300" b="0" i="0" dirty="0" err="1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System</a:t>
            </a:r>
            <a:endParaRPr lang="th-TH" sz="13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5107023"/>
            <a:ext cx="5576888" cy="10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0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ประหยัดเวลาและค่าใช้จ่ายในการบำรุงรักษาและการปรับปรุงเทคโนโลยี</a:t>
            </a:r>
            <a:b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ตามรอบเวลาลงอย่างมาก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เทคโนโลยีที่ดีขึ้นสำหรับนักเรียน พร้อมด้วยความยืดหยุ่นในการเพิ่มฟังก์ชันการทำงานและขีดความสามารถตามความจำเป็นได้โดยง่าย</a:t>
            </a:r>
          </a:p>
          <a:p>
            <a:pPr marL="285750" indent="-285750" algn="l" defTabSz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th-TH" sz="13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คุณประโยชน์ต่อสิ่งแวดล้อมจากการใช้พลังงานลดลง</a:t>
            </a:r>
            <a:endParaRPr lang="th-TH" sz="13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" name="Picture 22" descr="t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143000"/>
            <a:ext cx="280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sosceles Triangle 25"/>
          <p:cNvSpPr/>
          <p:nvPr/>
        </p:nvSpPr>
        <p:spPr>
          <a:xfrm rot="5400000" flipH="1">
            <a:off x="327819" y="139620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 flipH="1">
            <a:off x="327819" y="325675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 flipH="1">
            <a:off x="327819" y="4699794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24" descr="band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525" y="1676400"/>
            <a:ext cx="26797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1007" y="5138457"/>
            <a:ext cx="261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gserda\Documents\Edu Photos\AM61977.jpg"/>
          <p:cNvPicPr>
            <a:picLocks noChangeAspect="1" noChangeArrowheads="1"/>
          </p:cNvPicPr>
          <p:nvPr/>
        </p:nvPicPr>
        <p:blipFill>
          <a:blip r:embed="rId8" cstate="print"/>
          <a:srcRect r="25882" b="1912"/>
          <a:stretch>
            <a:fillRect/>
          </a:stretch>
        </p:blipFill>
        <p:spPr bwMode="auto">
          <a:xfrm>
            <a:off x="6333564" y="1994648"/>
            <a:ext cx="2433533" cy="2147046"/>
          </a:xfrm>
          <a:prstGeom prst="rect">
            <a:avLst/>
          </a:prstGeom>
          <a:noFill/>
        </p:spPr>
      </p:pic>
      <p:sp>
        <p:nvSpPr>
          <p:cNvPr id="33" name="Round Same Side Corner Rectangle 32"/>
          <p:cNvSpPr/>
          <p:nvPr/>
        </p:nvSpPr>
        <p:spPr>
          <a:xfrm>
            <a:off x="218722" y="1643940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>
            <a:off x="220603" y="3546118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>
            <a:off x="211196" y="4966636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0733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797"/>
            <a:ext cx="7710582" cy="417830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2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สรุป: การใช้ระบบเสมือนจริงในแวดวงการศึกษา 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 flipH="1">
            <a:off x="428625" y="1606087"/>
            <a:ext cx="8313856" cy="4340691"/>
          </a:xfrm>
          <a:prstGeom prst="round2SameRect">
            <a:avLst>
              <a:gd name="adj1" fmla="val 5439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570534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11686" y="4825496"/>
            <a:ext cx="5534932" cy="1799592"/>
            <a:chOff x="340099" y="2547264"/>
            <a:chExt cx="8046223" cy="2616096"/>
          </a:xfrm>
        </p:grpSpPr>
        <p:sp>
          <p:nvSpPr>
            <p:cNvPr id="38" name="Flowchart: Magnetic Disk 37"/>
            <p:cNvSpPr/>
            <p:nvPr/>
          </p:nvSpPr>
          <p:spPr bwMode="auto">
            <a:xfrm>
              <a:off x="6860154" y="4203983"/>
              <a:ext cx="457309" cy="959377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2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101600"/>
            </a:sp3d>
          </p:spPr>
          <p:txBody>
            <a:bodyPr lIns="82124" tIns="41061" rIns="82124" bIns="41061" anchor="ctr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th-TH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9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5661" y="4454306"/>
              <a:ext cx="444562" cy="29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0" name="Group 66"/>
            <p:cNvGrpSpPr/>
            <p:nvPr/>
          </p:nvGrpSpPr>
          <p:grpSpPr>
            <a:xfrm>
              <a:off x="340099" y="2905573"/>
              <a:ext cx="1800997" cy="1864981"/>
              <a:chOff x="1295400" y="4842757"/>
              <a:chExt cx="1216296" cy="980165"/>
            </a:xfrm>
          </p:grpSpPr>
          <p:grpSp>
            <p:nvGrpSpPr>
              <p:cNvPr id="41" name="Group 31"/>
              <p:cNvGrpSpPr/>
              <p:nvPr/>
            </p:nvGrpSpPr>
            <p:grpSpPr>
              <a:xfrm>
                <a:off x="1295400" y="4842757"/>
                <a:ext cx="1216296" cy="980165"/>
                <a:chOff x="6001055" y="319085"/>
                <a:chExt cx="2820723" cy="230241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grpSpPr>
            <p:pic>
              <p:nvPicPr>
                <p:cNvPr id="43" name="Picture 42" descr="flatpanelcomputer-copy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001055" y="319085"/>
                  <a:ext cx="2820723" cy="2302416"/>
                </a:xfrm>
                <a:prstGeom prst="rect">
                  <a:avLst/>
                </a:prstGeom>
              </p:spPr>
            </p:pic>
            <p:pic>
              <p:nvPicPr>
                <p:cNvPr id="44" name="Picture 11" descr="converj_vdi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105080" y="400595"/>
                  <a:ext cx="2620905" cy="1663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innerShdw blurRad="114300">
                    <a:prstClr val="black"/>
                  </a:innerShdw>
                </a:effectLst>
              </p:spPr>
            </p:pic>
          </p:grp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36" t="13229" r="6626" b="1279"/>
              <a:stretch>
                <a:fillRect/>
              </a:stretch>
            </p:blipFill>
            <p:spPr bwMode="auto">
              <a:xfrm>
                <a:off x="1336675" y="4874953"/>
                <a:ext cx="1132680" cy="711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936" t="13229" r="6626" b="13290"/>
            <a:stretch>
              <a:fillRect/>
            </a:stretch>
          </p:blipFill>
          <p:spPr bwMode="auto">
            <a:xfrm>
              <a:off x="6430280" y="2555753"/>
              <a:ext cx="903097" cy="62500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381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5" t="1119"/>
            <a:stretch>
              <a:fillRect/>
            </a:stretch>
          </p:blipFill>
          <p:spPr bwMode="auto">
            <a:xfrm>
              <a:off x="7485001" y="3154631"/>
              <a:ext cx="901321" cy="91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2238102" y="2547264"/>
              <a:ext cx="4667797" cy="1780923"/>
              <a:chOff x="2331718" y="1789610"/>
              <a:chExt cx="4667797" cy="17809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331718" y="2693134"/>
                <a:ext cx="1059766" cy="573258"/>
                <a:chOff x="2514600" y="2693134"/>
                <a:chExt cx="1059766" cy="573258"/>
              </a:xfrm>
            </p:grpSpPr>
            <p:sp>
              <p:nvSpPr>
                <p:cNvPr id="57" name="Right Arrow 56"/>
                <p:cNvSpPr/>
                <p:nvPr/>
              </p:nvSpPr>
              <p:spPr>
                <a:xfrm>
                  <a:off x="2514600" y="2693134"/>
                  <a:ext cx="1059766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ight Arrow 57"/>
                <p:cNvSpPr/>
                <p:nvPr/>
              </p:nvSpPr>
              <p:spPr>
                <a:xfrm flipH="1">
                  <a:off x="2514600" y="2956903"/>
                  <a:ext cx="1059766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38811" y="2693134"/>
                <a:ext cx="1060704" cy="573258"/>
                <a:chOff x="5873496" y="2693134"/>
                <a:chExt cx="1060704" cy="573258"/>
              </a:xfrm>
            </p:grpSpPr>
            <p:sp>
              <p:nvSpPr>
                <p:cNvPr id="55" name="Right Arrow 54"/>
                <p:cNvSpPr/>
                <p:nvPr/>
              </p:nvSpPr>
              <p:spPr>
                <a:xfrm>
                  <a:off x="5873496" y="2693134"/>
                  <a:ext cx="1060704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 flipH="1">
                  <a:off x="5873496" y="2956903"/>
                  <a:ext cx="1060704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54" name="Picture 53" descr="Device_cloud_white_3041_default_256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t="15517" b="17759"/>
              <a:stretch>
                <a:fillRect/>
              </a:stretch>
            </p:blipFill>
            <p:spPr>
              <a:xfrm>
                <a:off x="3435074" y="1789610"/>
                <a:ext cx="2474638" cy="1780923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31047" y="1780334"/>
            <a:ext cx="8550275" cy="4965700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th-TH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ระบบเดสก์ท็อปเสมือนจริงในแวดวงการศึกษายังคงเป็นแรงผลักดันมหาศาล</a:t>
            </a:r>
          </a:p>
          <a:p>
            <a:pPr marL="0" lvl="1" indent="-23040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การใช้งานกว้างขวางสำหรับฐานผู้ใช้งานในด้านการศึกษา</a:t>
            </a:r>
          </a:p>
          <a:p>
            <a:pPr marL="0" lvl="1" indent="-23040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ทำให้วงจรงานการศึกษาง่ายขึ้น</a:t>
            </a:r>
          </a:p>
          <a:p>
            <a:pPr marL="0" lvl="1" indent="-23040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การเข้าถึงแอพพลิเคชันที่สำคัญอย่างรวดเร็วและมีความปลอดภัยสูง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th-TH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Cisco VXI นำเสนอขีดความสามารถแบบ End-to-End ที่ผ่านการตรวจสอบแล้ว</a:t>
            </a:r>
          </a:p>
          <a:p>
            <a:pPr marL="0" lvl="1" indent="-23040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ระบบนิเวศแบบเปิดพร้อมด้วยคู่ค้าด้านเทคโนโลยีรายสำคัญ</a:t>
            </a:r>
          </a:p>
          <a:p>
            <a:pPr marL="0" lvl="1" indent="-23040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ชุดอุปกรณ์ใหม่สำหรับระบบเดสก์ท็อปเสมือนจริง </a:t>
            </a:r>
          </a:p>
          <a:p>
            <a:pPr marL="0" lvl="1" indent="-230400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ผลตอบแทนจากการลงทุน (ROI) ดียิ่งขึ้นจากการใช้ระบบเดสก์ท็อปเสมือนจริง</a:t>
            </a:r>
            <a:endParaRPr lang="th-TH" sz="1800" b="0" i="0" dirty="0">
              <a:solidFill>
                <a:srgbClr val="3A3A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5755" y="5015994"/>
            <a:ext cx="2033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</a:rPr>
              <a:t>VXI</a:t>
            </a:r>
            <a:endParaRPr lang="en-US" sz="6800" b="1" dirty="0">
              <a:gradFill flip="none" rotWithShape="1">
                <a:gsLst>
                  <a:gs pos="0">
                    <a:schemeClr val="accent6"/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แหล่งข้อมูล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51858" y="1495044"/>
            <a:ext cx="6858001" cy="2491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Clr>
                <a:srgbClr val="00ADEF"/>
              </a:buClr>
              <a:buSzPct val="90000"/>
              <a:buNone/>
              <a:defRPr/>
            </a:pPr>
            <a:r>
              <a:rPr lang="th-TH" sz="24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สำหรับข้อมูลเพิ่มเติม เกี่ยวกับ</a:t>
            </a:r>
          </a:p>
          <a:p>
            <a:pPr marL="0" lvl="1" indent="-230400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เวิร์กสเปซเสมือนจริง</a:t>
            </a:r>
          </a:p>
          <a:p>
            <a:pPr marL="0" lvl="1" indent="-230400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</a:rPr>
              <a:t>VXI</a:t>
            </a:r>
          </a:p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th-TH" sz="240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โปรดเข้าไปที่:</a:t>
            </a:r>
          </a:p>
          <a:p>
            <a:pPr marL="0" lvl="1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th-TH" sz="1800" b="0" i="0" dirty="0" smtClean="0">
                <a:solidFill>
                  <a:srgbClr val="3A3A3A"/>
                </a:solidFill>
                <a:latin typeface="Tahoma" pitchFamily="34" charset="0"/>
                <a:cs typeface="Tahoma" pitchFamily="34" charset="0"/>
                <a:hlinkClick r:id="rId3"/>
              </a:rPr>
              <a:t>http://www.cisco.com/go/vxi</a:t>
            </a:r>
          </a:p>
          <a:p>
            <a:pPr marL="0" lvl="1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613109" y="3704897"/>
            <a:ext cx="2457786" cy="2603050"/>
            <a:chOff x="8808283" y="4623928"/>
            <a:chExt cx="2811800" cy="2234072"/>
          </a:xfrm>
        </p:grpSpPr>
        <p:pic>
          <p:nvPicPr>
            <p:cNvPr id="9" name="Picture 8" descr="small_orangered_tine_cmyk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44011" y="4964793"/>
              <a:ext cx="576072" cy="1191422"/>
            </a:xfrm>
            <a:prstGeom prst="rect">
              <a:avLst/>
            </a:prstGeom>
          </p:spPr>
        </p:pic>
        <p:pic>
          <p:nvPicPr>
            <p:cNvPr id="10" name="Picture 9" descr="long_purpleblue_tine_rgb.png"/>
            <p:cNvPicPr>
              <a:picLocks noChangeAspect="1"/>
            </p:cNvPicPr>
            <p:nvPr/>
          </p:nvPicPr>
          <p:blipFill>
            <a:blip r:embed="rId5" cstate="print"/>
            <a:srcRect b="38923"/>
            <a:stretch>
              <a:fillRect/>
            </a:stretch>
          </p:blipFill>
          <p:spPr>
            <a:xfrm>
              <a:off x="9550992" y="4623928"/>
              <a:ext cx="577897" cy="2234072"/>
            </a:xfrm>
            <a:prstGeom prst="rect">
              <a:avLst/>
            </a:prstGeom>
          </p:spPr>
        </p:pic>
        <p:pic>
          <p:nvPicPr>
            <p:cNvPr id="11" name="Picture 10" descr="med_purplered_tine_rgb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29828"/>
            <a:stretch>
              <a:fillRect/>
            </a:stretch>
          </p:blipFill>
          <p:spPr>
            <a:xfrm>
              <a:off x="8808283" y="5466332"/>
              <a:ext cx="577897" cy="1391668"/>
            </a:xfrm>
            <a:prstGeom prst="rect">
              <a:avLst/>
            </a:prstGeom>
          </p:spPr>
        </p:pic>
        <p:pic>
          <p:nvPicPr>
            <p:cNvPr id="12" name="Picture 11" descr="med_greenblue_tine_rgb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12188E">
                  <a:tint val="45000"/>
                  <a:satMod val="400000"/>
                </a:srgbClr>
              </a:duotone>
            </a:blip>
            <a:srcRect b="2970"/>
            <a:stretch>
              <a:fillRect/>
            </a:stretch>
          </p:blipFill>
          <p:spPr>
            <a:xfrm>
              <a:off x="10300608" y="4961295"/>
              <a:ext cx="576072" cy="1896705"/>
            </a:xfrm>
            <a:prstGeom prst="rect">
              <a:avLst/>
            </a:prstGeom>
          </p:spPr>
        </p:pic>
      </p:grpSp>
      <p:pic>
        <p:nvPicPr>
          <p:cNvPr id="13" name="Picture 2" descr="C:\Users\gserda\Documents\Edu Photos\AM73036.jpg"/>
          <p:cNvPicPr>
            <a:picLocks noChangeAspect="1" noChangeArrowheads="1"/>
          </p:cNvPicPr>
          <p:nvPr/>
        </p:nvPicPr>
        <p:blipFill>
          <a:blip r:embed="rId8" cstate="print"/>
          <a:srcRect l="20735" t="16912" r="35294" b="-74"/>
          <a:stretch>
            <a:fillRect/>
          </a:stretch>
        </p:blipFill>
        <p:spPr bwMode="auto">
          <a:xfrm>
            <a:off x="5368642" y="1743364"/>
            <a:ext cx="3186545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0" t="1406" r="1474" b="2219"/>
          <a:stretch/>
        </p:blipFill>
        <p:spPr>
          <a:xfrm rot="5400000">
            <a:off x="334815" y="1639455"/>
            <a:ext cx="4375730" cy="4352637"/>
          </a:xfrm>
          <a:prstGeom prst="rect">
            <a:avLst/>
          </a:prstGeom>
        </p:spPr>
      </p:pic>
      <p:sp>
        <p:nvSpPr>
          <p:cNvPr id="3072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1974" y="1684632"/>
            <a:ext cx="4048125" cy="3913019"/>
          </a:xfrm>
        </p:spPr>
        <p:txBody>
          <a:bodyPr rtlCol="0">
            <a:no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CLX คือ ชุมชนระดับโลกของนักการศึกษา </a:t>
            </a:r>
            <a:b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ซึ่งจะแบ่งปันแนวปฏิบัติที่ดีที่สุดและวิธีแก้ไขปัญหาที่ใช้ได้จริง ซึ่งช่วยพัฒนาการศึกษาได้เป็นอย่างมากในทุกแห่ง </a:t>
            </a:r>
          </a:p>
          <a:p>
            <a:pPr marL="0" indent="0" algn="l" defTabSz="914400">
              <a:lnSpc>
                <a:spcPct val="90000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เข้าร่วมใน CLX เพื่อ:</a:t>
            </a:r>
          </a:p>
          <a:p>
            <a:pPr marL="230188" indent="-230188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เชื่อมต่อกับนักการศึกษาคนอื่น ๆ จากทั่วโลก</a:t>
            </a:r>
          </a:p>
          <a:p>
            <a:pPr marL="230188" indent="-230188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เข้าร่วมกลุ่มเครือข่าย (Affinity Groups)</a:t>
            </a:r>
          </a:p>
          <a:p>
            <a:pPr marL="230188" indent="-230188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เข้าถึงการพัฒนาทางวิชาชีพแบบออนไลน์โดยไม่เสียค่าใช้จ่าย</a:t>
            </a:r>
          </a:p>
          <a:p>
            <a:pPr marL="230188" indent="-230188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ได้รับการยอมรับจาก Cisco และชุมชน</a:t>
            </a:r>
            <a:b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ผ่านโครงการ CLX Leader Recognition Program</a:t>
            </a:r>
            <a:endParaRPr lang="th-TH" sz="1600" b="0" i="0" spc="0" baseline="0" dirty="0">
              <a:solidFill>
                <a:srgbClr val="652D89">
                  <a:lumMod val="75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Placeholder 7" descr="CLX_Screen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9256" r="9256"/>
          <a:stretch>
            <a:fillRect/>
          </a:stretch>
        </p:blipFill>
        <p:spPr>
          <a:xfrm>
            <a:off x="5241925" y="2057400"/>
            <a:ext cx="3429000" cy="3259138"/>
          </a:xfrm>
        </p:spPr>
      </p:pic>
      <p:sp>
        <p:nvSpPr>
          <p:cNvPr id="14" name="Rectangle 25"/>
          <p:cNvSpPr txBox="1">
            <a:spLocks noChangeArrowheads="1"/>
          </p:cNvSpPr>
          <p:nvPr/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fr-FR" sz="3200" b="0" i="0">
                <a:latin typeface="Tahoma" pitchFamily="34" charset="0"/>
                <a:ea typeface="+mn-ea"/>
                <a:cs typeface="Tahoma" pitchFamily="34" charset="0"/>
              </a:rPr>
              <a:t>Connected Learning Exchange (CLX)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453" y="5310921"/>
            <a:ext cx="4341092" cy="692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  <a:gs pos="56000">
                <a:schemeClr val="bg1">
                  <a:alpha val="5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951" y="5511996"/>
            <a:ext cx="1981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spc="-100">
                <a:solidFill>
                  <a:srgbClr val="652D89"/>
                </a:solidFill>
                <a:latin typeface="Tahoma" pitchFamily="34" charset="0"/>
                <a:cs typeface="Tahoma" pitchFamily="34" charset="0"/>
                <a:hlinkClick r:id="rId5"/>
              </a:rPr>
              <a:t>http://clx.cisco.com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มาเชื่อมต่อกันเถอะ</a:t>
            </a:r>
            <a:endParaRPr lang="th-TH" sz="3200" b="0" i="0" spc="0" baseline="0" dirty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975105" y="1673225"/>
            <a:ext cx="7168896" cy="4813300"/>
          </a:xfrm>
        </p:spPr>
        <p:txBody>
          <a:bodyPr/>
          <a:lstStyle/>
          <a:p>
            <a:pPr marL="0" indent="-51206400" algn="l" defTabSz="914400">
              <a:spcBef>
                <a:spcPts val="3600"/>
              </a:spcBef>
              <a:buNone/>
            </a:pP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แสดงความเห็นหรือรูป</a:t>
            </a:r>
            <a:b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  <a:hlinkClick r:id="rId3"/>
              </a:rPr>
              <a:t>http://www.facebook.com/#!/CiscoEducation</a:t>
            </a:r>
          </a:p>
          <a:p>
            <a:pPr marL="0" indent="-51206400" algn="l" defTabSz="914400">
              <a:spcBef>
                <a:spcPts val="3600"/>
              </a:spcBef>
              <a:buNone/>
            </a:pP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ติดตามเราได้ที่</a:t>
            </a:r>
            <a:b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  <a:hlinkClick r:id="rId4"/>
              </a:rPr>
              <a:t>http://twitter.com/#!/CiscoEDU</a:t>
            </a:r>
          </a:p>
          <a:p>
            <a:pPr marL="0" indent="-51206400" algn="l" defTabSz="914400">
              <a:spcBef>
                <a:spcPts val="3600"/>
              </a:spcBef>
              <a:buNone/>
            </a:pP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เข้าไปดูบล็อกการศึกษาของ Cisco ได้ที่</a:t>
            </a:r>
            <a:b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  <a:hlinkClick r:id="rId5"/>
              </a:rPr>
              <a:t>http://blogs.cisco.com/category/education/</a:t>
            </a:r>
          </a:p>
          <a:p>
            <a:pPr marL="0" indent="-51206400" algn="l" defTabSz="914400">
              <a:spcBef>
                <a:spcPts val="3600"/>
              </a:spcBef>
              <a:buNone/>
            </a:pP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สมัครสมาชิกเพื่อดูวิดีโอการศึกษาของ Cisco</a:t>
            </a:r>
            <a:b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6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  <a:hlinkClick r:id="rId6"/>
              </a:rPr>
              <a:t>http://www.youtubecisco.com/education</a:t>
            </a:r>
          </a:p>
          <a:p>
            <a:pPr marL="0" indent="-51206400" algn="l" defTabSz="914400">
              <a:spcBef>
                <a:spcPts val="3600"/>
              </a:spcBef>
              <a:buNone/>
            </a:pPr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0116" name="Picture 10" descr="YouTube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17842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1" descr="Facebook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67322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2" descr="Twitter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8162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2" descr="C:\Users\gserda\AppData\Local\Microsoft\Windows\Temporary Internet Files\Content.Outlook\A39PGKAK\example1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03542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gserda\Documents\Edu Photos\AM7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621" name="Oval 45"/>
          <p:cNvSpPr>
            <a:spLocks/>
          </p:cNvSpPr>
          <p:nvPr/>
        </p:nvSpPr>
        <p:spPr bwMode="auto">
          <a:xfrm rot="10800000" flipH="1">
            <a:off x="1036935" y="5346625"/>
            <a:ext cx="557808" cy="57182"/>
          </a:xfrm>
          <a:prstGeom prst="ellipse">
            <a:avLst/>
          </a:prstGeom>
          <a:gradFill rotWithShape="0">
            <a:gsLst>
              <a:gs pos="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381000" algn="ctr" rotWithShape="0">
              <a:srgbClr val="000000">
                <a:alpha val="84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 rtl="0">
              <a:defRPr/>
            </a:pPr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622" name="Oval 46"/>
          <p:cNvSpPr>
            <a:spLocks/>
          </p:cNvSpPr>
          <p:nvPr/>
        </p:nvSpPr>
        <p:spPr bwMode="auto">
          <a:xfrm rot="10800000" flipH="1">
            <a:off x="1607245" y="5387924"/>
            <a:ext cx="322660" cy="57977"/>
          </a:xfrm>
          <a:prstGeom prst="ellipse">
            <a:avLst/>
          </a:prstGeom>
          <a:gradFill rotWithShape="0">
            <a:gsLst>
              <a:gs pos="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381000" algn="ctr" rotWithShape="0">
              <a:srgbClr val="000000">
                <a:alpha val="84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 rtl="0">
              <a:defRPr/>
            </a:pPr>
            <a:endParaRPr lang="th-TH" kern="1200">
              <a:solidFill>
                <a:srgbClr val="0096D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7682"/>
            <a:ext cx="9144000" cy="7446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9448" y="5036594"/>
            <a:ext cx="2712491" cy="878243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>
              <a:buNone/>
            </a:pPr>
            <a:r>
              <a:rPr lang="th-TH" sz="1700" b="1" i="0" dirty="0" smtClean="0">
                <a:solidFill>
                  <a:srgbClr val="0096D6">
                    <a:lumMod val="75000"/>
                  </a:srgbClr>
                </a:solidFill>
                <a:latin typeface="Tahoma" pitchFamily="34" charset="0"/>
                <a:ea typeface="Ciscoregular"/>
                <a:cs typeface="Tahoma" pitchFamily="34" charset="0"/>
              </a:rPr>
              <a:t>ภาพ (VISUAL)</a:t>
            </a:r>
          </a:p>
          <a:p>
            <a:pPr marL="0" algn="l" defTabSz="914400">
              <a:buNone/>
            </a:pPr>
            <a: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ใช้งานวิดีโอคุณภาพสูงได้ทุกแห่ง ทั้งแบบเรียลไทม์และออฟไลน์ </a:t>
            </a:r>
            <a:endParaRPr lang="th-TH" sz="1400" b="0" i="0" dirty="0">
              <a:solidFill>
                <a:srgbClr val="1A1A1A"/>
              </a:solidFill>
              <a:latin typeface="Tahoma" pitchFamily="34" charset="0"/>
              <a:ea typeface="Ciscoregular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55424" y="2383076"/>
            <a:ext cx="2643115" cy="96661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>
              <a:buNone/>
            </a:pPr>
            <a:r>
              <a:rPr lang="th-TH" sz="1700" b="1" i="0" dirty="0" smtClean="0">
                <a:solidFill>
                  <a:srgbClr val="0096D6">
                    <a:lumMod val="75000"/>
                  </a:srgbClr>
                </a:solidFill>
                <a:latin typeface="Tahoma" pitchFamily="34" charset="0"/>
                <a:ea typeface="Ciscoregular"/>
                <a:cs typeface="Tahoma" pitchFamily="34" charset="0"/>
              </a:rPr>
              <a:t>การเคลื่อนที่ (MOBILE)</a:t>
            </a:r>
          </a:p>
          <a:p>
            <a:pPr marL="0" algn="l" defTabSz="914400">
              <a:buNone/>
            </a:pPr>
            <a:r>
              <a:rPr lang="th-TH" sz="12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การทำงานร่วมกันเพื่อความปลอดภัยอย่างสมบูรณ์</a:t>
            </a:r>
            <a:r>
              <a:rPr lang="th-TH" sz="120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 </a:t>
            </a:r>
            <a:r>
              <a:rPr lang="th-TH" sz="12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จากอุปกรณ์ใด ๆ และจากสถานที่ใด ๆ</a:t>
            </a:r>
            <a:endParaRPr lang="th-TH" sz="1200" b="0" i="0" dirty="0">
              <a:solidFill>
                <a:srgbClr val="1A1A1A"/>
              </a:solidFill>
              <a:latin typeface="Tahoma" pitchFamily="34" charset="0"/>
              <a:ea typeface="Ciscoregular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63239" y="2401311"/>
            <a:ext cx="2781867" cy="1027689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>
              <a:buNone/>
            </a:pPr>
            <a:r>
              <a:rPr lang="th-TH" sz="1700" b="1" i="0" dirty="0" smtClean="0">
                <a:solidFill>
                  <a:srgbClr val="0096D6">
                    <a:lumMod val="75000"/>
                  </a:srgbClr>
                </a:solidFill>
                <a:latin typeface="Tahoma" pitchFamily="34" charset="0"/>
                <a:ea typeface="Ciscoregular"/>
                <a:cs typeface="Tahoma" pitchFamily="34" charset="0"/>
              </a:rPr>
              <a:t>ทางสังคม (SOCIAL)</a:t>
            </a:r>
          </a:p>
          <a:p>
            <a:pPr marL="0" algn="l" defTabSz="914400">
              <a:buNone/>
            </a:pPr>
            <a: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เครือข่ายการเรียนรู้เพื่อระบุตำแหน่ง เชื่อมต่อ และมีส่วนร่วม</a:t>
            </a:r>
          </a:p>
          <a:p>
            <a:pPr marL="0" algn="l" defTabSz="914400">
              <a:buNone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31424" y="5111297"/>
            <a:ext cx="3612576" cy="1192684"/>
          </a:xfrm>
          <a:prstGeom prst="roundRect">
            <a:avLst/>
          </a:prstGeom>
          <a:solidFill>
            <a:schemeClr val="lt1">
              <a:alpha val="71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>
              <a:buNone/>
            </a:pPr>
            <a:r>
              <a:rPr lang="th-TH" sz="1700" b="1" i="0" dirty="0" smtClean="0">
                <a:solidFill>
                  <a:srgbClr val="0096D6">
                    <a:lumMod val="75000"/>
                  </a:srgbClr>
                </a:solidFill>
                <a:latin typeface="Tahoma" pitchFamily="34" charset="0"/>
                <a:ea typeface="Ciscoregular"/>
                <a:cs typeface="Tahoma" pitchFamily="34" charset="0"/>
              </a:rPr>
              <a:t>ระบบเสมือนจริง</a:t>
            </a:r>
            <a:r>
              <a:rPr lang="th-TH" sz="1700" b="1" dirty="0" smtClean="0">
                <a:solidFill>
                  <a:srgbClr val="0096D6">
                    <a:lumMod val="75000"/>
                  </a:srgbClr>
                </a:solidFill>
                <a:latin typeface="Tahoma" pitchFamily="34" charset="0"/>
                <a:ea typeface="Ciscoregular"/>
                <a:cs typeface="Tahoma" pitchFamily="34" charset="0"/>
              </a:rPr>
              <a:t> </a:t>
            </a:r>
            <a:r>
              <a:rPr lang="th-TH" sz="1700" b="1" i="0" dirty="0" smtClean="0">
                <a:solidFill>
                  <a:srgbClr val="0096D6">
                    <a:lumMod val="75000"/>
                  </a:srgbClr>
                </a:solidFill>
                <a:latin typeface="Tahoma" pitchFamily="34" charset="0"/>
                <a:ea typeface="Ciscoregular"/>
                <a:cs typeface="Tahoma" pitchFamily="34" charset="0"/>
              </a:rPr>
              <a:t>(VIRTUAL)</a:t>
            </a:r>
          </a:p>
          <a:p>
            <a:pPr marL="0" algn="l" defTabSz="914400">
              <a:buNone/>
            </a:pPr>
            <a: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แอพพลิเคชันที่อยู่บนเครือข่าย การสื่อสาร</a:t>
            </a:r>
            <a:b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</a:br>
            <a: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ด้วยเสียงและวิดีโอ พร้อมด้วยความคุ้มค่า</a:t>
            </a:r>
            <a:b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</a:br>
            <a:r>
              <a:rPr lang="th-TH" sz="1400" b="0" i="0" dirty="0" smtClean="0">
                <a:solidFill>
                  <a:srgbClr val="1A1A1A"/>
                </a:solidFill>
                <a:latin typeface="Tahoma" pitchFamily="34" charset="0"/>
                <a:ea typeface="Ciscoregular"/>
                <a:cs typeface="Tahoma" pitchFamily="34" charset="0"/>
              </a:rPr>
              <a:t>จากสถาปัตยกรรมเดสก์ท็อปเสมือนจริง (VDI)</a:t>
            </a:r>
            <a:endParaRPr lang="th-TH" sz="1400" b="0" i="0" dirty="0">
              <a:solidFill>
                <a:srgbClr val="1A1A1A"/>
              </a:solidFill>
              <a:latin typeface="Tahoma" pitchFamily="34" charset="0"/>
              <a:ea typeface="Ciscoregular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42833"/>
            <a:ext cx="9144000" cy="19792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9702" y="516295"/>
            <a:ext cx="8588861" cy="838200"/>
          </a:xfrm>
        </p:spPr>
        <p:txBody>
          <a:bodyPr/>
          <a:lstStyle/>
          <a:p>
            <a:pPr algn="l" defTabSz="914400">
              <a:lnSpc>
                <a:spcPct val="100000"/>
              </a:lnSpc>
              <a:spcBef>
                <a:spcPts val="1"/>
              </a:spcBef>
              <a:buNone/>
            </a:pPr>
            <a: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รูปแบบการทำงานด้านการศึกษากำลังพัฒนาขึ้น</a:t>
            </a:r>
            <a:br>
              <a:rPr lang="th-TH" sz="32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dirty="0" err="1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โซลู</a:t>
            </a:r>
            <a: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ชันรูปแบบใหม่ ๆ จะเป็นสิ่งที่จำเป็นเพื่อรองรับแนวโน้ม</a:t>
            </a:r>
            <a:b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0" i="0" spc="0" baseline="0" dirty="0" smtClean="0">
                <a:solidFill>
                  <a:srgbClr val="1E1F81"/>
                </a:solidFill>
                <a:latin typeface="Tahoma" pitchFamily="34" charset="0"/>
                <a:cs typeface="Tahoma" pitchFamily="34" charset="0"/>
              </a:rPr>
              <a:t>ที่กำลังขยายตัวเพิ่มขึ้น</a:t>
            </a:r>
            <a:endParaRPr lang="th-TH" sz="2400" b="0" i="0" spc="0" baseline="0" dirty="0">
              <a:solidFill>
                <a:srgbClr val="1E1F8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1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12999" y="1608881"/>
            <a:ext cx="6918003" cy="4679560"/>
          </a:xfrm>
          <a:prstGeom prst="roundRect">
            <a:avLst>
              <a:gd name="adj" fmla="val 575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535809"/>
            <a:ext cx="9144000" cy="281869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000" b="0" i="0" spc="0" baseline="0" dirty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และที่สำคัญ...ตลาดของระบบเสมือนจริงกำลังขยายตัว</a:t>
            </a:r>
            <a:endParaRPr lang="th-TH" sz="3000" b="0" i="0" spc="0" baseline="0" dirty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206" y="6265367"/>
            <a:ext cx="8600579" cy="35452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th-TH" sz="1000" b="0" i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ภาพกราฟิกจัดทำโดย Cisco จากข้อมูลของการ์ตเนอร์ (Gartner) ที่มา: บริษัท การ์ตเนอร์ (Gartner Inc), คาดการณ์: ซอฟต์แวร์สำหรับติดตั้งคอมพิวเตอร์เสมือนจริง (Hosted Virtual Desktops: HVDs),  ทั่วโลก, 2553-2557 (ฉบับปรับปรุง 2553), 2553 - 2557 (ฉบับปรับปรุง 2553), Ranjit Atwal, 1 ธันวาคม 2553 </a:t>
            </a:r>
            <a:endParaRPr lang="th-TH" sz="1000" b="0" i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1608879" y="1632030"/>
            <a:ext cx="6491807" cy="4686182"/>
            <a:chOff x="363560" y="1454150"/>
            <a:chExt cx="2627061" cy="4718050"/>
          </a:xfrm>
        </p:grpSpPr>
        <p:graphicFrame>
          <p:nvGraphicFramePr>
            <p:cNvPr id="8" name="Chart 7"/>
            <p:cNvGraphicFramePr/>
            <p:nvPr/>
          </p:nvGraphicFramePr>
          <p:xfrm>
            <a:off x="363560" y="1454150"/>
            <a:ext cx="2627061" cy="4718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17"/>
            <p:cNvGrpSpPr/>
            <p:nvPr/>
          </p:nvGrpSpPr>
          <p:grpSpPr>
            <a:xfrm>
              <a:off x="720117" y="2386422"/>
              <a:ext cx="1690338" cy="3211320"/>
              <a:chOff x="720117" y="2386422"/>
              <a:chExt cx="1690338" cy="321132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879366" y="4665704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th-TH" sz="1100" b="0" i="0" smtClean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78%</a:t>
                </a:r>
                <a:endParaRPr lang="th-TH" sz="1100" b="0" i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0264" y="5070794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th-TH" sz="1100" b="0" i="0" smtClean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91%</a:t>
                </a:r>
                <a:endParaRPr lang="th-TH" sz="1100" b="0" i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0117" y="5334353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th-TH" sz="1100" b="0" i="0" smtClean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138%</a:t>
                </a:r>
                <a:endParaRPr lang="th-TH" sz="1100" b="0" i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857869" y="4635528"/>
                <a:ext cx="386278" cy="50451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420398" y="3738216"/>
                <a:ext cx="427980" cy="8218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018152" y="2386422"/>
                <a:ext cx="392303" cy="12988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 rot="16200000">
            <a:off x="671391" y="3734159"/>
            <a:ext cx="1483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th-TH" sz="1100" b="0" i="0" dirty="0" smtClean="0">
                <a:solidFill>
                  <a:srgbClr val="FFFFFF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หน่วย (ล้าน)</a:t>
            </a:r>
            <a:endParaRPr lang="th-TH" sz="1100" b="0" i="0" dirty="0">
              <a:solidFill>
                <a:srgbClr val="FFFFFF">
                  <a:lumMod val="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1" y="465216"/>
            <a:ext cx="7435849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ระบบเดสก์ท็อปเสมือนใน 1 นาที</a:t>
            </a:r>
            <a:endParaRPr lang="th-TH" sz="3200" b="0" i="0" spc="0" baseline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1" y="1347944"/>
            <a:ext cx="7882163" cy="5160432"/>
          </a:xfrm>
        </p:spPr>
        <p:txBody>
          <a:bodyPr>
            <a:noAutofit/>
          </a:bodyPr>
          <a:lstStyle/>
          <a:p>
            <a:pPr marL="358775" indent="-360000">
              <a:buClr>
                <a:srgbClr val="1E1F81"/>
              </a:buClr>
            </a:pPr>
            <a:r>
              <a:rPr lang="th-TH" sz="20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ระบบ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เดสก์ท็อป</a:t>
            </a:r>
            <a:r>
              <a:rPr lang="th-TH" sz="20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เสมือนจริง จะให้บริการเดสก์ท็อปเสมือนจริง แก่ผู้ใช้งานได้บนอุปกรณ์ทุกประเภท สภาพแวดล้อมเดสก์ท็อปเสมือนจริงของผู้ใช้งานจะประกอบกันขึ้นแบบไดนามิกและให้บริการผ่านเครือข่าย</a:t>
            </a: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0" indent="-3600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355600" indent="-360000" algn="l" defTabSz="914400">
              <a:spcBef>
                <a:spcPts val="1440"/>
              </a:spcBef>
              <a:buClr>
                <a:srgbClr val="1E1F81"/>
              </a:buClr>
              <a:buSzPct val="90000"/>
              <a:buFont typeface="Arial"/>
              <a:buChar char="•"/>
            </a:pPr>
            <a:r>
              <a:rPr lang="th-TH" sz="2000" b="0" i="0" dirty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ผู้ใช้งาน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ประเภทต่าง ๆ ในสถานศึกษามีความต้องการประเภทของเดสก์ท็อปที่แตกต่างกัน ผู้ใช้งานบางคนต้องการความเรียบง่ายและความเป็นมาตรฐาน ขณะที่บางคนต้องการการทำงานที่มีประสิทธิภาพสูงและความเป็นส่วนตัว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73" y="2968810"/>
            <a:ext cx="2200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691" y="2802787"/>
            <a:ext cx="23145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17935" y="4730698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th-TH" sz="1400" b="1" i="0" smtClean="0">
                <a:solidFill>
                  <a:srgbClr val="8E8E95"/>
                </a:solidFill>
                <a:latin typeface="Tahoma" pitchFamily="34" charset="0"/>
                <a:cs typeface="Tahoma" pitchFamily="34" charset="0"/>
              </a:rPr>
              <a:t>เข้าถึงได้จากทุกที่</a:t>
            </a:r>
            <a:endParaRPr lang="th-TH" sz="1400" b="1" i="0">
              <a:solidFill>
                <a:srgbClr val="8E8E9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0989" y="4723603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th-TH" sz="1400" b="1" i="0" smtClean="0">
                <a:solidFill>
                  <a:srgbClr val="8E8E95"/>
                </a:solidFill>
                <a:latin typeface="Tahoma" pitchFamily="34" charset="0"/>
                <a:cs typeface="Tahoma" pitchFamily="34" charset="0"/>
              </a:rPr>
              <a:t>เดสก์ท็อปสร้างขึ้นแบบไดนามิก </a:t>
            </a:r>
            <a:br>
              <a:rPr lang="th-TH" sz="1400" b="1" i="0" smtClean="0">
                <a:solidFill>
                  <a:srgbClr val="8E8E95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1" i="0" smtClean="0">
                <a:solidFill>
                  <a:srgbClr val="8E8E95"/>
                </a:solidFill>
                <a:latin typeface="Tahoma" pitchFamily="34" charset="0"/>
                <a:cs typeface="Tahoma" pitchFamily="34" charset="0"/>
              </a:rPr>
              <a:t>(Dynamic desktop assembly)</a:t>
            </a:r>
            <a:endParaRPr lang="th-TH" sz="1400" b="1" i="0">
              <a:solidFill>
                <a:srgbClr val="8E8E9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7969" y="4727141"/>
            <a:ext cx="204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th-TH" sz="1400" b="1" i="0" smtClean="0">
                <a:solidFill>
                  <a:srgbClr val="8E8E95"/>
                </a:solidFill>
                <a:latin typeface="Tahoma" pitchFamily="34" charset="0"/>
                <a:cs typeface="Tahoma" pitchFamily="34" charset="0"/>
              </a:rPr>
              <a:t>ให้บริการสื่อคุณภาพสูง</a:t>
            </a:r>
            <a:endParaRPr lang="th-TH" sz="1400" b="1" i="0">
              <a:solidFill>
                <a:srgbClr val="8E8E9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2022" y="3181349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>
            <a:off x="1849531" y="-440831"/>
            <a:ext cx="5444938" cy="9144000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72000"/>
                </a:srgbClr>
              </a:gs>
              <a:gs pos="0">
                <a:srgbClr val="E4E4E4"/>
              </a:gs>
              <a:gs pos="39000">
                <a:srgbClr val="DBDBDB">
                  <a:alpha val="86000"/>
                </a:srgbClr>
              </a:gs>
              <a:gs pos="73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29702" y="1543961"/>
            <a:ext cx="4168125" cy="5532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rgbClr val="00ADEF"/>
              </a:buClr>
              <a:buSzPct val="90000"/>
              <a:buFont typeface="Arial"/>
              <a:buChar char="•"/>
              <a:tabLst/>
              <a:defRPr lang="en-US" sz="22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  <a:lvl2pPr marL="569913" indent="-1635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0ADEF"/>
              </a:buClr>
              <a:buFont typeface="Arial"/>
              <a:buChar char="•"/>
              <a:defRPr lang="en-US" sz="18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2pPr>
            <a:lvl3pPr marL="741363" indent="-173038" algn="l" defTabSz="741363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6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3pPr>
            <a:lvl4pPr marL="914400" indent="-225425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4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4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ts val="1000"/>
              </a:spcBef>
              <a:buNone/>
            </a:pPr>
            <a:r>
              <a:rPr lang="th-TH" sz="2000" b="0" i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แรงกดดันและความท้าทายในแวดวงการศึกษา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ต้นทุนที่เพิ่มขึ้น (การปรับปรุงเครื่องพีซี พลังงาน และเงินสนับสนุน)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ความคาดหวังที่เพิ่มขึ้นจากนักเรียน คณาจารย์ และเจ้าหน้าที่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การเคลื่อนที่และการใช้อุปกรณ์ส่วนตัวในการเชื่อมต่อเครือข่าย (BYOD)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ข้อจำกัดของโมเดลการให้บริการรับส่งคอมพิวเตอร์ประจำห้องปฏิบัติการ (Computer Lab) 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ดาต้าเซ็นเตอร์ (Data Center) และการเกิดปัญหาคอขวดในระบบเครือข่าย (Network Bottlenecks)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ความปลอดภัยและการปฏิบัติตามข้อกำหนด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th-TH" sz="1600" b="0" i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โมเดลธุรกิจแบบใหม่ </a:t>
            </a:r>
            <a:endParaRPr lang="th-TH" sz="1600" b="0" i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ระบบเดสก์ท็อปเสมือนกับการศึกษา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83314" y="1403683"/>
            <a:ext cx="4535424" cy="5454317"/>
            <a:chOff x="4383314" y="1403683"/>
            <a:chExt cx="4535424" cy="5823772"/>
          </a:xfrm>
        </p:grpSpPr>
        <p:grpSp>
          <p:nvGrpSpPr>
            <p:cNvPr id="12" name="Group 11"/>
            <p:cNvGrpSpPr/>
            <p:nvPr/>
          </p:nvGrpSpPr>
          <p:grpSpPr>
            <a:xfrm>
              <a:off x="4383314" y="1403683"/>
              <a:ext cx="4535424" cy="5823772"/>
              <a:chOff x="4383314" y="1285101"/>
              <a:chExt cx="4535424" cy="5299411"/>
            </a:xfrm>
          </p:grpSpPr>
          <p:sp>
            <p:nvSpPr>
              <p:cNvPr id="13" name="Round Same Side Corner Rectangle 12"/>
              <p:cNvSpPr/>
              <p:nvPr/>
            </p:nvSpPr>
            <p:spPr>
              <a:xfrm>
                <a:off x="4397827" y="1285101"/>
                <a:ext cx="4513942" cy="5020450"/>
              </a:xfrm>
              <a:prstGeom prst="round2SameRect">
                <a:avLst>
                  <a:gd name="adj1" fmla="val 4045"/>
                  <a:gd name="adj2" fmla="val 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4E4E4"/>
                  </a:gs>
                  <a:gs pos="39000">
                    <a:schemeClr val="bg1">
                      <a:lumMod val="95000"/>
                    </a:schemeClr>
                  </a:gs>
                  <a:gs pos="7300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21594000"/>
                </a:lightRig>
              </a:scene3d>
              <a:sp3d>
                <a:bevelT/>
                <a:contourClr>
                  <a:srgbClr val="0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83314" y="5522686"/>
                <a:ext cx="4535424" cy="1061826"/>
              </a:xfrm>
              <a:prstGeom prst="rect">
                <a:avLst/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3" name="Picture 1" descr="C:\Users\gserda\Documents\Edu Photos\AM634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1964" y="4331589"/>
              <a:ext cx="3576918" cy="2384611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10479" y="1516752"/>
              <a:ext cx="4464424" cy="26356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 defTabSz="914400">
                <a:buNone/>
              </a:pPr>
              <a:r>
                <a:rPr lang="th-TH" sz="1600" b="0" i="1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"เราจะทำงานให้</a:t>
              </a:r>
              <a:r>
                <a:rPr lang="th-TH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ได้มาก</a:t>
              </a:r>
              <a:r>
                <a:rPr lang="th-TH" sz="1600" b="0" i="1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ขึ้นแต่ใช้ทรัพยากรน้อยลงได้อย่างไร และนี่คือที่มาของระบบเดสก์ท็อปเสมือนจริง เรามองเห็นการลดค่าใช้จ่าย เราเห็นจำนวนของ </a:t>
              </a:r>
              <a:r>
                <a:rPr lang="th-TH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help</a:t>
              </a:r>
              <a:r>
                <a:rPr lang="th-TH" sz="1600" b="0" i="1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-</a:t>
              </a:r>
              <a:r>
                <a:rPr lang="th-TH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desk</a:t>
              </a:r>
              <a:r>
                <a:rPr lang="th-TH" sz="1600" b="0" i="1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ticket</a:t>
              </a:r>
              <a:r>
                <a:rPr lang="th-TH" sz="1600" b="0" i="1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 ที่ลดลง คุณเห็นจำนวนกิโลเมตรที่ช่างเทคนิคจะต้องขับรถออกไปเพื่อแก้ปัญหาลดลง เมื่อใดก็ตามที่คุณสามารถจัดการกับ</a:t>
              </a:r>
              <a:r>
                <a:rPr lang="th-TH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แอพพลิเค</a:t>
              </a:r>
              <a:r>
                <a:rPr lang="th-TH" sz="1600" b="0" i="1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ชันได้จากส่วนกลาง งานคุณจะง่ายขึ้นอีกมาก”</a:t>
              </a:r>
            </a:p>
            <a:p>
              <a:pPr algn="r" defTabSz="914400">
                <a:buNone/>
              </a:pPr>
              <a:r>
                <a:rPr lang="th-TH" sz="1400" b="0" i="0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บรูคส์</a:t>
              </a:r>
              <a:r>
                <a:rPr lang="th-TH" sz="1400" b="0" i="0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1400" b="0" i="0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มัวร์</a:t>
              </a:r>
              <a:r>
                <a:rPr lang="th-TH" sz="1400" b="0" i="0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 (</a:t>
              </a:r>
              <a:r>
                <a:rPr lang="th-TH" sz="1400" b="0" i="0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Brooks</a:t>
              </a:r>
              <a:r>
                <a:rPr lang="th-TH" sz="1400" b="0" i="0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1400" b="0" i="0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Moore</a:t>
              </a:r>
              <a:r>
                <a:rPr lang="th-TH" sz="1400" b="0" i="0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)</a:t>
              </a:r>
            </a:p>
            <a:p>
              <a:pPr algn="r" defTabSz="914400">
                <a:buNone/>
              </a:pPr>
              <a:r>
                <a:rPr lang="th-TH" sz="1400" b="0" i="0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ผู้จัดการฝ่ายบริการเทคโนโลยี</a:t>
              </a:r>
            </a:p>
            <a:p>
              <a:pPr algn="r" defTabSz="914400">
                <a:buNone/>
              </a:pPr>
              <a:r>
                <a:rPr lang="th-TH" sz="1400" b="0" i="0" dirty="0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โรงเรียนเอกชนประจำท้องถิ่น </a:t>
              </a:r>
              <a:r>
                <a:rPr lang="th-TH" sz="1400" b="0" i="0" dirty="0" err="1" smtClean="0">
                  <a:solidFill>
                    <a:srgbClr val="652D89">
                      <a:lumMod val="75000"/>
                    </a:srgbClr>
                  </a:solidFill>
                  <a:latin typeface="Tahoma" pitchFamily="34" charset="0"/>
                  <a:cs typeface="Tahoma" pitchFamily="34" charset="0"/>
                </a:rPr>
                <a:t>Aledo</a:t>
              </a:r>
              <a:endParaRPr lang="th-TH" sz="1400" b="0" i="0" dirty="0" smtClean="0">
                <a:solidFill>
                  <a:srgbClr val="652D89">
                    <a:lumMod val="75000"/>
                  </a:srgbClr>
                </a:solidFill>
                <a:latin typeface="Tahoma" pitchFamily="34" charset="0"/>
                <a:cs typeface="Tahoma" pitchFamily="34" charset="0"/>
              </a:endParaRPr>
            </a:p>
            <a:p>
              <a:pPr algn="ctr" defTabSz="914400">
                <a:buNone/>
              </a:pPr>
              <a:endParaRPr lang="th-TH" dirty="0" smtClean="0">
                <a:latin typeface="Tahoma" pitchFamily="34" charset="0"/>
                <a:cs typeface="Tahoma" pitchFamily="34" charset="0"/>
              </a:endParaRPr>
            </a:p>
            <a:p>
              <a:pPr algn="l" defTabSz="914400">
                <a:buNone/>
              </a:pPr>
              <a:endParaRPr lang="th-TH" dirty="0" smtClean="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642771"/>
            <a:ext cx="8588861" cy="645459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2B348E"/>
                </a:solidFill>
                <a:latin typeface="Tahoma" pitchFamily="34" charset="0"/>
                <a:cs typeface="Tahoma" pitchFamily="34" charset="0"/>
              </a:rPr>
              <a:t>ประโยชน์ของ VXI สำหรับการศึกษา</a:t>
            </a:r>
            <a:endParaRPr lang="th-TH" sz="3200" b="0" i="0" spc="0" baseline="0">
              <a:solidFill>
                <a:srgbClr val="2B34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757" y="1283662"/>
            <a:ext cx="5496130" cy="536813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ClrTx/>
              <a:buNone/>
            </a:pPr>
            <a:r>
              <a:rPr lang="th-TH" sz="16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ผู้ดูแลระบบ</a:t>
            </a:r>
          </a:p>
          <a:p>
            <a:pPr marL="358775" lvl="1" indent="-358775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โซลูชันวิร์กสเปซเสมือนจริงสำหรับการโต้ตอบสื่อสารระหว่างนักเรียนและอาจารย์ และการเรียนรู้แบบเร่งรัด (Accelerated Learning)</a:t>
            </a:r>
          </a:p>
          <a:p>
            <a:pPr marL="358775" lvl="1" indent="-358775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การปฏิบัติตามข้อกำหนดและการลดความเสี่ยงอย่างมีประสิทธิภาพยิ่งขึ้น </a:t>
            </a:r>
          </a:p>
          <a:p>
            <a:pPr marL="358775" lvl="1" indent="-358775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ต้นทุนลดลงและผลตอบแทนจากการลงทุน (ROI) ดีขึ้น</a:t>
            </a:r>
          </a:p>
          <a:p>
            <a:pPr marL="0" lvl="1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Pct val="90000"/>
              <a:buNone/>
            </a:pPr>
            <a:r>
              <a:rPr lang="th-TH" sz="16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นักเรียนและนักการศึกษา</a:t>
            </a:r>
          </a:p>
          <a:p>
            <a:pPr marL="358775" lvl="1" indent="-358775" algn="l" defTabSz="914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ประสบการณ์คุณภาพสูงทุกที่ผ่านอุปกรณ์ใดก็ได้</a:t>
            </a:r>
          </a:p>
          <a:p>
            <a:pPr marL="358775" lvl="1" indent="-358775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ทางเลือก และ ความยืดหยุ่น ตอบสนองต่อแนวทางการเรียน</a:t>
            </a:r>
            <a:b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การสอนที่แตกต่างกันไป </a:t>
            </a:r>
          </a:p>
          <a:p>
            <a:pPr marL="0" lvl="1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Pct val="90000"/>
              <a:buNone/>
            </a:pPr>
            <a:r>
              <a:rPr lang="th-TH" sz="16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ผู้นำด้านไอที</a:t>
            </a:r>
          </a:p>
          <a:p>
            <a:pPr marL="358775" indent="-358775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ตอบสนองความต้องการด้านแอพพลิเคชันที่เปลี่ยนไปได้อย่างรวดเร็ว</a:t>
            </a:r>
          </a:p>
          <a:p>
            <a:pPr marL="358775" indent="-358775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เพิ่มพูนความคล่องตัวทางธุรกิจ</a:t>
            </a:r>
          </a:p>
          <a:p>
            <a:pPr marL="358775" indent="-358775" algn="l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เสริมความปลอดภัยจากแอพพลิเคชันที่ไม่ได้รับอนุญาต หรือ มัลแวร์</a:t>
            </a:r>
          </a:p>
          <a:p>
            <a:pPr marL="358775" indent="-358775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th-TH" sz="1500" b="0" i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นำมาใช้งานได้รวดเร็วขึ้นพร้อมด้วยการออกแบบที่ตรวจสอบแล้ว</a:t>
            </a:r>
            <a:endParaRPr lang="th-TH" sz="1500" b="0" i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gserda\Documents\Edu Photos\AM73036.jpg"/>
          <p:cNvPicPr>
            <a:picLocks noChangeAspect="1" noChangeArrowheads="1"/>
          </p:cNvPicPr>
          <p:nvPr/>
        </p:nvPicPr>
        <p:blipFill>
          <a:blip r:embed="rId3" cstate="print"/>
          <a:srcRect l="20735" t="16912" r="35294" b="-74"/>
          <a:stretch>
            <a:fillRect/>
          </a:stretch>
        </p:blipFill>
        <p:spPr bwMode="auto">
          <a:xfrm>
            <a:off x="5715001" y="1743364"/>
            <a:ext cx="3186545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th-TH" sz="3200" b="0" i="0" spc="0" baseline="0" smtClean="0">
                <a:solidFill>
                  <a:srgbClr val="12188E"/>
                </a:solidFill>
                <a:latin typeface="Tahoma" pitchFamily="34" charset="0"/>
                <a:cs typeface="Tahoma" pitchFamily="34" charset="0"/>
              </a:rPr>
              <a:t>หัวข้อการนำเสนอ</a:t>
            </a:r>
            <a:endParaRPr lang="th-TH" sz="3200" b="0" i="0" spc="0" baseline="0">
              <a:solidFill>
                <a:srgbClr val="12188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แนวโน้มและความท้าทายในแวดวงการศึกษา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กรณีศึกษาของเทคโนโลยีที่ใช้เพื่อการศึกษา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วิสัยทัศน์ของ Cisco เกี่ยวกับระบบเสมือนจริง (Virtualization)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พอร์ตฟอลิโอ VXI ของ Cisco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ความช่วยเหลือด้านบริการและการออกแบบ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กรณีศึกษา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th-TH" sz="2200" b="0" i="0" smtClean="0">
                <a:solidFill>
                  <a:srgbClr val="2B3082"/>
                </a:solidFill>
                <a:latin typeface="Tahoma" pitchFamily="34" charset="0"/>
                <a:cs typeface="Tahoma" pitchFamily="34" charset="0"/>
              </a:rPr>
              <a:t>สรุป</a:t>
            </a:r>
            <a:endParaRPr lang="th-TH" sz="2200" b="0" i="0">
              <a:solidFill>
                <a:srgbClr val="2B308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2844800"/>
            <a:ext cx="7522018" cy="32660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801"/>
            <a:ext cx="6204205" cy="7492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188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heme/theme1.xml><?xml version="1.0" encoding="utf-8"?>
<a:theme xmlns:a="http://schemas.openxmlformats.org/drawingml/2006/main" name="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FY11_Cisco_Arial_4x3_template_dark[1]</Template>
  <TotalTime>27026</TotalTime>
  <Words>5397</Words>
  <Application>Microsoft Office PowerPoint</Application>
  <PresentationFormat>On-screen Show (4:3)</PresentationFormat>
  <Paragraphs>693</Paragraphs>
  <Slides>39</Slides>
  <Notes>39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1</vt:i4>
      </vt:variant>
    </vt:vector>
  </HeadingPairs>
  <TitlesOfParts>
    <vt:vector size="42" baseType="lpstr">
      <vt:lpstr>Cisco Arial 4x3 template_dark</vt:lpstr>
      <vt:lpstr>think-cell Slide</vt:lpstr>
      <vt:lpstr>นำเสนอรูปแบบใหม่ของเวิร์กสเปซเสมือนจริง (Virtual Workspace) เพื่อการศึกษา  ระบบ Unified Virtual Desktop ระบบเสียงและระบบวิดีโอแบบครบวงจร</vt:lpstr>
      <vt:lpstr>หัวข้อการนำเสนอ</vt:lpstr>
      <vt:lpstr>Slide 3</vt:lpstr>
      <vt:lpstr>รูปแบบการทำงานด้านการศึกษากำลังพัฒนาขึ้น โซลูชันรูปแบบใหม่ ๆ จะเป็นสิ่งที่จำเป็นเพื่อรองรับแนวโน้ม ที่กำลังขยายตัวเพิ่มขึ้น</vt:lpstr>
      <vt:lpstr>และที่สำคัญ...ตลาดของระบบเสมือนจริงกำลังขยายตัว</vt:lpstr>
      <vt:lpstr>ระบบเดสก์ท็อปเสมือนใน 1 นาที</vt:lpstr>
      <vt:lpstr>ระบบเดสก์ท็อปเสมือนกับการศึกษา</vt:lpstr>
      <vt:lpstr>ประโยชน์ของ VXI สำหรับการศึกษา</vt:lpstr>
      <vt:lpstr>หัวข้อการนำเสนอ</vt:lpstr>
      <vt:lpstr>ตัวอย่างการใช้ประโยชน์ VXI ในแวดวงการศึกษา</vt:lpstr>
      <vt:lpstr>กรณีการใช้งาน: ห้องปฏิบัติการคอมพิวเตอร์</vt:lpstr>
      <vt:lpstr>กรณีการใช้งาน: การเคลื่อนที่และการใช้อุปกรณ์ส่วนตัวในการเชื่อมต่อเครือข่าย (BYOD)</vt:lpstr>
      <vt:lpstr>กรณีการใช้งาน: ทำให้ไอทีง่ายขึ้น</vt:lpstr>
      <vt:lpstr>หัวข้อการนำเสนอ</vt:lpstr>
      <vt:lpstr>VXI เป็นมากกว่าระบบเดสก์ท็อปเสมือนจริง</vt:lpstr>
      <vt:lpstr>ประสบการณ์การใช้งานเปี่ยมคุณภาพ ไม่ว่าแอพพลิเคชันไหน ข้อมูลอะไร อุปกรณ์ใด หรือสื่ออะไร …ทุกที่!</vt:lpstr>
      <vt:lpstr>Cisco VXI ขุมกำลังของเวิร์กสเปซเสมือนจริงรูปแบบใหม่</vt:lpstr>
      <vt:lpstr>เสียง วิดีโอและเดสก์ท็อปเสมือนจริง</vt:lpstr>
      <vt:lpstr>Cisco VXI โซลูชันระบบเสมือนจริง แบบ End-to-End</vt:lpstr>
      <vt:lpstr>หัวข้อการนำเสนอ</vt:lpstr>
      <vt:lpstr>พอร์ตฟอลิโอ Virtualization Experience Client (VXC)  ขับเคลื่อนประสบการณ์ผู้ใช้งาน</vt:lpstr>
      <vt:lpstr>Cisco VXC 4000</vt:lpstr>
      <vt:lpstr>Cisco VXC 6215</vt:lpstr>
      <vt:lpstr>  Cisco VXI: เครือข่ายไร้พรมแดน เครือข่ายเพื่อการใช้งานเวิร์กสเปซอย่างคุ้มค่า, ความปลอดภัย และสถาปัตยกรรมเพื่อการเคลื่อนที่</vt:lpstr>
      <vt:lpstr>Cisco VXI: เครือข่ายไร้พรมแดน Cisco Identity Service Engine (ISE) สำหรับ VXI</vt:lpstr>
      <vt:lpstr>ผู้นำในอุตสาหกรรมด้านประสิทธิภาพการทำงานและขนาดของเดสก์ท็อปเสมือนจริง แพลตฟอร์มที่ใช้งานได้คุ้มค่าสำหรับระบบเดสก์ท็อปเสมือนจริง</vt:lpstr>
      <vt:lpstr>ดาต้าเซ็นเตอร์ VXI ของ Cisco การขยายขนาด + การใช้งานเดสก์ท็อปเสมือนจริงที่ง่ายขึ้น = ค่าใช้จ่ายการดำเนินงานที่ต่ำลง</vt:lpstr>
      <vt:lpstr>หัวข้อการนำเสนอ</vt:lpstr>
      <vt:lpstr>พลิกโฉมสถาบันการศึกษาของวันนี้: บริการของ Cisco สำหรับ VXI</vt:lpstr>
      <vt:lpstr>Cisco Validated Designs</vt:lpstr>
      <vt:lpstr>หัวข้อการนำเสนอ</vt:lpstr>
      <vt:lpstr>มหาวิทยาลัยซีแอตเติล:  สนับสนุนแนวคิดการวิจัยอย่างมีประสิทธิภาพ</vt:lpstr>
      <vt:lpstr>เขตการศึกษาปาร์คฮิลส์:  มอบการเรียนรู้ยุคหน้าแก่นักเรียน </vt:lpstr>
      <vt:lpstr>หัวข้อการนำเสนอ</vt:lpstr>
      <vt:lpstr>สรุป: การใช้ระบบเสมือนจริงในแวดวงการศึกษา </vt:lpstr>
      <vt:lpstr>แหล่งข้อมูล</vt:lpstr>
      <vt:lpstr>Slide 37</vt:lpstr>
      <vt:lpstr>มาเชื่อมต่อกันเถอะ</vt:lpstr>
      <vt:lpstr>Slide 39</vt:lpstr>
      <vt:lpstr>自定义放映 1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Chart Templates</dc:title>
  <dc:creator>jonawil</dc:creator>
  <cp:lastModifiedBy>Gary Serda</cp:lastModifiedBy>
  <cp:revision>472</cp:revision>
  <dcterms:created xsi:type="dcterms:W3CDTF">2012-03-02T00:20:55Z</dcterms:created>
  <dcterms:modified xsi:type="dcterms:W3CDTF">2012-06-04T22:50:45Z</dcterms:modified>
</cp:coreProperties>
</file>