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41"/>
  </p:notesMasterIdLst>
  <p:sldIdLst>
    <p:sldId id="256" r:id="rId2"/>
    <p:sldId id="346" r:id="rId3"/>
    <p:sldId id="331" r:id="rId4"/>
    <p:sldId id="332" r:id="rId5"/>
    <p:sldId id="333" r:id="rId6"/>
    <p:sldId id="361" r:id="rId7"/>
    <p:sldId id="305" r:id="rId8"/>
    <p:sldId id="308" r:id="rId9"/>
    <p:sldId id="378" r:id="rId10"/>
    <p:sldId id="355" r:id="rId11"/>
    <p:sldId id="310" r:id="rId12"/>
    <p:sldId id="357" r:id="rId13"/>
    <p:sldId id="356" r:id="rId14"/>
    <p:sldId id="379" r:id="rId15"/>
    <p:sldId id="362" r:id="rId16"/>
    <p:sldId id="370" r:id="rId17"/>
    <p:sldId id="330" r:id="rId18"/>
    <p:sldId id="369" r:id="rId19"/>
    <p:sldId id="327" r:id="rId20"/>
    <p:sldId id="380" r:id="rId21"/>
    <p:sldId id="334" r:id="rId22"/>
    <p:sldId id="335" r:id="rId23"/>
    <p:sldId id="336" r:id="rId24"/>
    <p:sldId id="363" r:id="rId25"/>
    <p:sldId id="364" r:id="rId26"/>
    <p:sldId id="367" r:id="rId27"/>
    <p:sldId id="338" r:id="rId28"/>
    <p:sldId id="381" r:id="rId29"/>
    <p:sldId id="352" r:id="rId30"/>
    <p:sldId id="340" r:id="rId31"/>
    <p:sldId id="382" r:id="rId32"/>
    <p:sldId id="365" r:id="rId33"/>
    <p:sldId id="366" r:id="rId34"/>
    <p:sldId id="383" r:id="rId35"/>
    <p:sldId id="300" r:id="rId36"/>
    <p:sldId id="301" r:id="rId37"/>
    <p:sldId id="353" r:id="rId38"/>
    <p:sldId id="354" r:id="rId39"/>
    <p:sldId id="302"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pan" initials="TM" lastIdx="7" clrIdx="0"/>
  <p:cmAuthor id="1" name="Jessica Savage"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1E1F81"/>
    <a:srgbClr val="12188E"/>
    <a:srgbClr val="F68B1F"/>
    <a:srgbClr val="3A3A3A"/>
    <a:srgbClr val="282828"/>
    <a:srgbClr val="6DB344"/>
    <a:srgbClr val="08252E"/>
    <a:srgbClr val="96CA4B"/>
    <a:srgbClr val="47758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05" autoAdjust="0"/>
    <p:restoredTop sz="91270" autoAdjust="0"/>
  </p:normalViewPr>
  <p:slideViewPr>
    <p:cSldViewPr snapToGrid="0">
      <p:cViewPr varScale="1">
        <p:scale>
          <a:sx n="66" d="100"/>
          <a:sy n="66" d="100"/>
        </p:scale>
        <p:origin x="-1422" y="-114"/>
      </p:cViewPr>
      <p:guideLst>
        <p:guide orient="horz" pos="734"/>
        <p:guide/>
      </p:guideLst>
    </p:cSldViewPr>
  </p:slideViewPr>
  <p:outlineViewPr>
    <p:cViewPr>
      <p:scale>
        <a:sx n="33" d="100"/>
        <a:sy n="33" d="100"/>
      </p:scale>
      <p:origin x="264" y="754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12" y="153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6"/>
  <c:chart>
    <c:title>
      <c:tx>
        <c:rich>
          <a:bodyPr/>
          <a:lstStyle/>
          <a:p>
            <a:pPr algn="l">
              <a:defRPr lang="de-DE" sz="1800" b="0">
                <a:solidFill>
                  <a:schemeClr val="bg1">
                    <a:lumMod val="50000"/>
                  </a:schemeClr>
                </a:solidFill>
              </a:defRPr>
            </a:pPr>
            <a:r>
              <a:rPr lang="es-ES_tradnl" sz="1600" b="0" i="0" u="none" strike="noStrike" baseline="0" noProof="0" dirty="0" smtClean="0"/>
              <a:t>Pronóstico de </a:t>
            </a:r>
            <a:r>
              <a:rPr lang="es-ES_tradnl" sz="1600" b="0" i="0" u="none" strike="noStrike" baseline="0" noProof="0" dirty="0" err="1" smtClean="0"/>
              <a:t>Gartner</a:t>
            </a:r>
            <a:r>
              <a:rPr lang="es-ES_tradnl" sz="1600" b="0" i="0" u="none" strike="noStrike" baseline="0" noProof="0" dirty="0" smtClean="0"/>
              <a:t> referente a la base instalada de equipos de escritorio virtuales alojados</a:t>
            </a:r>
            <a:endParaRPr lang="es-ES_tradnl" sz="1600" b="0" noProof="0" dirty="0">
              <a:solidFill>
                <a:schemeClr val="bg1">
                  <a:lumMod val="50000"/>
                </a:schemeClr>
              </a:solidFill>
            </a:endParaRPr>
          </a:p>
        </c:rich>
      </c:tx>
      <c:layout>
        <c:manualLayout>
          <c:xMode val="edge"/>
          <c:yMode val="edge"/>
          <c:x val="6.2167898706785477E-2"/>
          <c:y val="4.6257913158302424E-2"/>
        </c:manualLayout>
      </c:layout>
      <c:spPr>
        <a:scene3d>
          <a:camera prst="orthographicFront"/>
          <a:lightRig rig="threePt" dir="t"/>
        </a:scene3d>
        <a:sp3d>
          <a:bevelT/>
        </a:sp3d>
      </c:spPr>
    </c:title>
    <c:plotArea>
      <c:layout>
        <c:manualLayout>
          <c:layoutTarget val="inner"/>
          <c:xMode val="edge"/>
          <c:yMode val="edge"/>
          <c:x val="6.8869422643033348E-2"/>
          <c:y val="0.16141520331493145"/>
          <c:w val="0.8805557528127379"/>
          <c:h val="0.72984877226821865"/>
        </c:manualLayout>
      </c:layout>
      <c:barChart>
        <c:barDir val="col"/>
        <c:grouping val="clustered"/>
        <c:ser>
          <c:idx val="0"/>
          <c:order val="0"/>
          <c:tx>
            <c:strRef>
              <c:f>Sheet1!$B$1</c:f>
              <c:strCache>
                <c:ptCount val="1"/>
                <c:pt idx="0">
                  <c:v>Gartner HVD Forecast</c:v>
                </c:pt>
              </c:strCache>
            </c:strRef>
          </c:tx>
          <c:spPr>
            <a:gradFill>
              <a:gsLst>
                <a:gs pos="0">
                  <a:srgbClr val="0096D6">
                    <a:lumMod val="75000"/>
                    <a:shade val="30000"/>
                    <a:satMod val="115000"/>
                  </a:srgbClr>
                </a:gs>
                <a:gs pos="50000">
                  <a:srgbClr val="0096D6">
                    <a:lumMod val="75000"/>
                    <a:shade val="67500"/>
                    <a:satMod val="115000"/>
                  </a:srgbClr>
                </a:gs>
                <a:gs pos="100000">
                  <a:srgbClr val="0096D6">
                    <a:lumMod val="75000"/>
                    <a:shade val="100000"/>
                    <a:satMod val="115000"/>
                  </a:srgbClr>
                </a:gs>
              </a:gsLst>
              <a:lin ang="16200000" scaled="1"/>
            </a:gradFill>
            <a:ln>
              <a:noFill/>
            </a:ln>
          </c:spP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5693000</c:v>
                </c:pt>
                <c:pt idx="1">
                  <c:v>13600000.000000002</c:v>
                </c:pt>
                <c:pt idx="2">
                  <c:v>26065000</c:v>
                </c:pt>
                <c:pt idx="3">
                  <c:v>46506000</c:v>
                </c:pt>
              </c:numCache>
            </c:numRef>
          </c:val>
        </c:ser>
        <c:axId val="86905600"/>
        <c:axId val="86907136"/>
      </c:barChart>
      <c:catAx>
        <c:axId val="86905600"/>
        <c:scaling>
          <c:orientation val="minMax"/>
        </c:scaling>
        <c:axPos val="b"/>
        <c:numFmt formatCode="General" sourceLinked="1"/>
        <c:majorTickMark val="none"/>
        <c:tickLblPos val="nextTo"/>
        <c:spPr>
          <a:ln>
            <a:solidFill>
              <a:srgbClr val="FFFFFF">
                <a:lumMod val="50000"/>
              </a:srgbClr>
            </a:solidFill>
          </a:ln>
        </c:spPr>
        <c:txPr>
          <a:bodyPr/>
          <a:lstStyle/>
          <a:p>
            <a:pPr>
              <a:defRPr lang="de-DE" sz="1400">
                <a:solidFill>
                  <a:schemeClr val="bg1">
                    <a:lumMod val="50000"/>
                  </a:schemeClr>
                </a:solidFill>
              </a:defRPr>
            </a:pPr>
            <a:endParaRPr lang="en-US"/>
          </a:p>
        </c:txPr>
        <c:crossAx val="86907136"/>
        <c:crosses val="autoZero"/>
        <c:auto val="1"/>
        <c:lblAlgn val="ctr"/>
        <c:lblOffset val="100"/>
      </c:catAx>
      <c:valAx>
        <c:axId val="86907136"/>
        <c:scaling>
          <c:orientation val="minMax"/>
        </c:scaling>
        <c:axPos val="l"/>
        <c:numFmt formatCode="#,##0" sourceLinked="1"/>
        <c:majorTickMark val="none"/>
        <c:tickLblPos val="nextTo"/>
        <c:spPr>
          <a:ln>
            <a:solidFill>
              <a:schemeClr val="bg1">
                <a:lumMod val="50000"/>
              </a:schemeClr>
            </a:solidFill>
          </a:ln>
        </c:spPr>
        <c:txPr>
          <a:bodyPr/>
          <a:lstStyle/>
          <a:p>
            <a:pPr>
              <a:defRPr lang="de-DE" sz="1400">
                <a:solidFill>
                  <a:schemeClr val="bg1">
                    <a:lumMod val="50000"/>
                  </a:schemeClr>
                </a:solidFill>
              </a:defRPr>
            </a:pPr>
            <a:endParaRPr lang="en-US"/>
          </a:p>
        </c:txPr>
        <c:crossAx val="86905600"/>
        <c:crosses val="autoZero"/>
        <c:crossBetween val="between"/>
        <c:majorUnit val="10000000"/>
        <c:dispUnits>
          <c:builtInUnit val="millions"/>
        </c:dispUnits>
      </c:valAx>
      <c:spPr>
        <a:gradFill>
          <a:gsLst>
            <a:gs pos="0">
              <a:srgbClr val="FFFFFF">
                <a:lumMod val="85000"/>
              </a:srgbClr>
            </a:gs>
            <a:gs pos="100000">
              <a:schemeClr val="bg1"/>
            </a:gs>
          </a:gsLst>
          <a:lin ang="5400000" scaled="0"/>
        </a:gradFill>
      </c:spPr>
    </c:plotArea>
    <c:plotVisOnly val="1"/>
    <c:dispBlanksAs val="gap"/>
  </c:chart>
  <c:spPr>
    <a:noFill/>
    <a:ln>
      <a:noFill/>
    </a:ln>
    <a:scene3d>
      <a:camera prst="orthographicFront"/>
      <a:lightRig rig="threePt" dir="t"/>
    </a:scene3d>
    <a:sp3d/>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428D34E-F9FD-49E9-AE91-A29F458EF338}" type="datetimeFigureOut">
              <a:rPr lang="en-US" smtClean="0"/>
              <a:pPr/>
              <a:t>6/4/2012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6FA8831-C8BE-4802-9C2B-197E625A8934}" type="slidenum">
              <a:rPr lang="en-US" smtClean="0"/>
              <a:pPr/>
              <a:t>‹#›</a:t>
            </a:fld>
            <a:endParaRPr lang="en-US" dirty="0"/>
          </a:p>
        </p:txBody>
      </p:sp>
    </p:spTree>
    <p:extLst>
      <p:ext uri="{BB962C8B-B14F-4D97-AF65-F5344CB8AC3E}">
        <p14:creationId xmlns="" xmlns:p14="http://schemas.microsoft.com/office/powerpoint/2010/main" val="385047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69" tIns="0" rIns="18769" bIns="0" anchor="b"/>
          <a:lstStyle/>
          <a:p>
            <a:pPr algn="r" defTabSz="899495">
              <a:buNone/>
            </a:pPr>
            <a:fld id="{AFADD62D-4B1A-431D-9358-5D868E3510AE}" type="slidenum">
              <a:rPr lang="en-US" sz="800" b="0" i="0">
                <a:solidFill>
                  <a:schemeClr val="tx1"/>
                </a:solidFill>
                <a:latin typeface="Calibri"/>
                <a:ea typeface="+mn-ea"/>
                <a:cs typeface="+mn-cs"/>
              </a:rPr>
              <a:pPr algn="r" defTabSz="899495">
                <a:buNone/>
              </a:pPr>
              <a:t>1</a:t>
            </a:fld>
            <a:endParaRPr lang="en-US" sz="8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394461" y="4378328"/>
            <a:ext cx="5988326" cy="4251325"/>
          </a:xfrm>
          <a:noFill/>
          <a:ln/>
        </p:spPr>
        <p:txBody>
          <a:bodyPr>
            <a:normAutofit/>
          </a:bodyPr>
          <a:lstStyle/>
          <a:p>
            <a:pPr marL="228051" indent="-228051" algn="l" defTabSz="914400">
              <a:buNone/>
            </a:pPr>
            <a:r>
              <a:rPr lang="es-ES_tradnl" sz="1200" b="0" i="0" noProof="0" dirty="0" smtClean="0">
                <a:solidFill>
                  <a:schemeClr val="tx1"/>
                </a:solidFill>
                <a:latin typeface="Calibri"/>
                <a:ea typeface="+mn-ea"/>
                <a:cs typeface="+mn-cs"/>
              </a:rPr>
              <a:t>Definir VXI aquí</a:t>
            </a:r>
            <a:endParaRPr lang="es-ES_tradnl" sz="1200" b="0" i="0" noProof="0" dirty="0">
              <a:solidFill>
                <a:schemeClr val="tx1"/>
              </a:solidFill>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1"/>
          <p:cNvSpPr>
            <a:spLocks noGrp="1" noChangeArrowheads="1"/>
          </p:cNvSpPr>
          <p:nvPr>
            <p:ph type="sldNum" sz="quarter" idx="5"/>
          </p:nvPr>
        </p:nvSpPr>
        <p:spPr bwMode="auto">
          <a:xfrm>
            <a:off x="3884614" y="8829674"/>
            <a:ext cx="2971800" cy="465139"/>
          </a:xfrm>
          <a:prstGeom prst="rect">
            <a:avLst/>
          </a:prstGeom>
          <a:noFill/>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7A679D06-76B8-4027-9D16-0F59867F909A}" type="slidenum">
              <a:rPr lang="en-US" sz="1200" b="0" i="0">
                <a:solidFill>
                  <a:schemeClr val="tx1"/>
                </a:solidFill>
                <a:latin typeface="Calibri"/>
                <a:ea typeface="+mn-ea"/>
                <a:cs typeface="+mn-cs"/>
              </a:rPr>
              <a:pPr algn="r" defTabSz="914400">
                <a:spcBef>
                  <a:spcPct val="0"/>
                </a:spcBef>
                <a:spcAft>
                  <a:spcPct val="0"/>
                </a:spcAft>
                <a:buNone/>
              </a:pPr>
              <a:t>10</a:t>
            </a:fld>
            <a:endParaRPr lang="en-US" dirty="0"/>
          </a:p>
        </p:txBody>
      </p:sp>
      <p:sp>
        <p:nvSpPr>
          <p:cNvPr id="76802" name="Rectangle 2"/>
          <p:cNvSpPr>
            <a:spLocks noGrp="1" noRot="1" noChangeAspect="1" noChangeArrowheads="1" noTextEdit="1"/>
          </p:cNvSpPr>
          <p:nvPr>
            <p:ph type="sldImg"/>
          </p:nvPr>
        </p:nvSpPr>
        <p:spPr bwMode="auto">
          <a:xfrm>
            <a:off x="800100" y="242888"/>
            <a:ext cx="5318125" cy="3989387"/>
          </a:xfrm>
          <a:noFill/>
          <a:ln>
            <a:solidFill>
              <a:srgbClr val="000000"/>
            </a:solidFill>
            <a:miter lim="800000"/>
            <a:headEnd/>
            <a:tailEnd/>
          </a:ln>
        </p:spPr>
      </p:sp>
      <p:sp>
        <p:nvSpPr>
          <p:cNvPr id="76803" name="Rectangle 3"/>
          <p:cNvSpPr>
            <a:spLocks noGrp="1" noChangeArrowheads="1"/>
          </p:cNvSpPr>
          <p:nvPr>
            <p:ph type="body" idx="1"/>
          </p:nvPr>
        </p:nvSpPr>
        <p:spPr bwMode="auto">
          <a:xfrm>
            <a:off x="395290" y="4379914"/>
            <a:ext cx="5989637" cy="4252912"/>
          </a:xfrm>
          <a:noFill/>
        </p:spPr>
        <p:txBody>
          <a:bodyPr wrap="square" lIns="90505" tIns="45252" rIns="90505" bIns="45252" numCol="1" anchor="t" anchorCtr="0" compatLnSpc="1">
            <a:prstTxWarp prst="textNoShape">
              <a:avLst/>
            </a:prstTxWarp>
            <a:normAutofit lnSpcReduction="10000"/>
          </a:bodyPr>
          <a:lstStyle/>
          <a:p>
            <a:pPr marL="0" algn="l" defTabSz="914400">
              <a:buNone/>
            </a:pPr>
            <a:r>
              <a:rPr lang="es-ES_tradnl" sz="1200" b="0" i="0" kern="1200" noProof="0" dirty="0" smtClean="0">
                <a:solidFill>
                  <a:schemeClr val="tx1"/>
                </a:solidFill>
                <a:latin typeface="Calibri"/>
                <a:ea typeface="+mn-ea"/>
                <a:cs typeface="+mn-cs"/>
              </a:rPr>
              <a:t>Cisco VXI les permite a las autoridades educativas</a:t>
            </a:r>
            <a:r>
              <a:rPr lang="es-ES_tradnl" sz="1200" b="0" i="0" kern="1200" baseline="0" noProof="0" dirty="0" smtClean="0">
                <a:solidFill>
                  <a:schemeClr val="tx1"/>
                </a:solidFill>
                <a:latin typeface="Calibri"/>
                <a:ea typeface="+mn-ea"/>
                <a:cs typeface="+mn-cs"/>
              </a:rPr>
              <a:t> y </a:t>
            </a:r>
            <a:r>
              <a:rPr lang="es-ES_tradnl" sz="1200" b="0" i="0" kern="1200" noProof="0" dirty="0" smtClean="0">
                <a:solidFill>
                  <a:schemeClr val="tx1"/>
                </a:solidFill>
                <a:latin typeface="Calibri"/>
                <a:ea typeface="+mn-ea"/>
                <a:cs typeface="+mn-cs"/>
              </a:rPr>
              <a:t>de TI proveer servicios de espacio de trabajo flexibles y seguros para que los alumnos, los docentes y los administradores tengan una experiencia de usuario sin riesgos.</a:t>
            </a:r>
          </a:p>
          <a:p>
            <a:pPr marL="0" algn="l" defTabSz="914400">
              <a:buNone/>
            </a:pPr>
            <a:r>
              <a:rPr lang="es-ES_tradnl" sz="1200" b="0" i="0" kern="1200" noProof="0" dirty="0" smtClean="0">
                <a:solidFill>
                  <a:schemeClr val="tx1"/>
                </a:solidFill>
                <a:latin typeface="Calibri"/>
                <a:ea typeface="+mn-ea"/>
                <a:cs typeface="+mn-cs"/>
              </a:rPr>
              <a:t> </a:t>
            </a:r>
          </a:p>
          <a:p>
            <a:pPr marL="0" algn="l" defTabSz="914400">
              <a:buNone/>
            </a:pPr>
            <a:r>
              <a:rPr lang="es-ES_tradnl" sz="1200" b="0" i="0" kern="1200" noProof="0" dirty="0" smtClean="0">
                <a:solidFill>
                  <a:schemeClr val="tx1"/>
                </a:solidFill>
                <a:latin typeface="Calibri"/>
                <a:ea typeface="+mn-ea"/>
                <a:cs typeface="+mn-cs"/>
              </a:rPr>
              <a:t>Cisco VXI ayuda a</a:t>
            </a:r>
            <a:r>
              <a:rPr lang="es-ES_tradnl" sz="1200" b="0" i="0" kern="1200" baseline="0" noProof="0" dirty="0" smtClean="0">
                <a:solidFill>
                  <a:schemeClr val="tx1"/>
                </a:solidFill>
                <a:latin typeface="Calibri"/>
                <a:ea typeface="+mn-ea"/>
                <a:cs typeface="+mn-cs"/>
              </a:rPr>
              <a:t> resolver importantes casos de uso en educación</a:t>
            </a:r>
            <a:r>
              <a:rPr lang="es-ES_tradnl" sz="1200" b="0" i="0" kern="1200" noProof="0" dirty="0" smtClean="0">
                <a:solidFill>
                  <a:schemeClr val="tx1"/>
                </a:solidFill>
                <a:latin typeface="Calibri"/>
                <a:ea typeface="+mn-ea"/>
                <a:cs typeface="+mn-cs"/>
              </a:rPr>
              <a:t>:</a:t>
            </a:r>
          </a:p>
          <a:p>
            <a:pPr marL="0" algn="l" defTabSz="914400">
              <a:buNone/>
            </a:pPr>
            <a:r>
              <a:rPr lang="es-ES_tradnl" sz="1200" b="0" i="0" kern="1200" noProof="0" dirty="0" smtClean="0">
                <a:solidFill>
                  <a:schemeClr val="tx1"/>
                </a:solidFill>
                <a:latin typeface="Calibri"/>
                <a:ea typeface="+mn-ea"/>
                <a:cs typeface="+mn-cs"/>
              </a:rPr>
              <a:t> </a:t>
            </a:r>
          </a:p>
          <a:p>
            <a:pPr marL="0" marR="0" indent="0" algn="l" defTabSz="914400">
              <a:lnSpc>
                <a:spcPct val="100000"/>
              </a:lnSpc>
              <a:spcBef>
                <a:spcPts val="0"/>
              </a:spcBef>
              <a:spcAft>
                <a:spcPts val="0"/>
              </a:spcAft>
              <a:buClr>
                <a:schemeClr val="tx1"/>
              </a:buClr>
              <a:buFont typeface="Arial"/>
              <a:buChar char="•"/>
              <a:tabLst/>
            </a:pPr>
            <a:r>
              <a:rPr lang="es-ES_tradnl" sz="1200" b="0" i="0" kern="1200" noProof="0" dirty="0" smtClean="0">
                <a:solidFill>
                  <a:schemeClr val="tx1"/>
                </a:solidFill>
                <a:latin typeface="Calibri"/>
                <a:ea typeface="+mn-ea"/>
                <a:cs typeface="+mn-cs"/>
              </a:rPr>
              <a:t>Proporciona</a:t>
            </a:r>
            <a:r>
              <a:rPr lang="es-ES_tradnl" sz="1200" b="0" i="0" kern="1200" baseline="0" noProof="0" dirty="0" smtClean="0">
                <a:solidFill>
                  <a:schemeClr val="tx1"/>
                </a:solidFill>
                <a:latin typeface="Calibri"/>
                <a:ea typeface="+mn-ea"/>
                <a:cs typeface="+mn-cs"/>
              </a:rPr>
              <a:t> </a:t>
            </a:r>
            <a:r>
              <a:rPr lang="es-ES_tradnl" sz="1200" b="0" i="0" kern="1200" noProof="0" dirty="0" smtClean="0">
                <a:solidFill>
                  <a:schemeClr val="tx1"/>
                </a:solidFill>
                <a:latin typeface="Calibri"/>
                <a:ea typeface="+mn-ea"/>
                <a:cs typeface="+mn-cs"/>
              </a:rPr>
              <a:t>espacios de trabajo virtuales personalizados para entornos de aprendizaje remotos</a:t>
            </a:r>
            <a:r>
              <a:rPr lang="es-ES_tradnl" sz="1200" b="0" i="0" kern="1200" baseline="0" noProof="0" dirty="0" smtClean="0">
                <a:solidFill>
                  <a:schemeClr val="tx1"/>
                </a:solidFill>
                <a:latin typeface="Calibri"/>
                <a:ea typeface="+mn-ea"/>
                <a:cs typeface="+mn-cs"/>
              </a:rPr>
              <a:t> en lugar de laboratorios informáticos fijos. </a:t>
            </a:r>
            <a:endParaRPr lang="es-ES_tradnl" sz="1200" kern="1200" noProof="0" dirty="0" smtClean="0">
              <a:solidFill>
                <a:schemeClr val="tx1"/>
              </a:solidFill>
              <a:latin typeface="+mn-lt"/>
              <a:ea typeface="+mn-ea"/>
              <a:cs typeface="+mn-cs"/>
            </a:endParaRPr>
          </a:p>
          <a:p>
            <a:pPr marL="0" algn="l" defTabSz="914400">
              <a:buClr>
                <a:schemeClr val="tx1"/>
              </a:buClr>
              <a:buFont typeface="Arial"/>
              <a:buChar char="•"/>
            </a:pPr>
            <a:r>
              <a:rPr lang="es-ES_tradnl" sz="1200" b="0" i="0" kern="1200" noProof="0" dirty="0" smtClean="0">
                <a:solidFill>
                  <a:schemeClr val="tx1"/>
                </a:solidFill>
                <a:latin typeface="Calibri"/>
                <a:ea typeface="+mn-ea"/>
                <a:cs typeface="+mn-cs"/>
              </a:rPr>
              <a:t>Ofrece </a:t>
            </a:r>
            <a:r>
              <a:rPr lang="es-ES_tradnl" sz="1200" b="0" i="0" kern="1200" baseline="0" noProof="0" dirty="0" smtClean="0">
                <a:solidFill>
                  <a:schemeClr val="tx1"/>
                </a:solidFill>
                <a:latin typeface="Calibri"/>
                <a:ea typeface="+mn-ea"/>
                <a:cs typeface="+mn-cs"/>
              </a:rPr>
              <a:t>a cada alumno, </a:t>
            </a:r>
            <a:r>
              <a:rPr lang="es-ES_tradnl" sz="1200" b="0" i="0" kern="1200" noProof="0" dirty="0" smtClean="0">
                <a:solidFill>
                  <a:schemeClr val="tx1"/>
                </a:solidFill>
                <a:latin typeface="Calibri"/>
                <a:ea typeface="+mn-ea"/>
                <a:cs typeface="+mn-cs"/>
              </a:rPr>
              <a:t>docente y miembro del personal un espacio de trabajo virtual la cual brinda una experiencia uniforme dentro o fuera del campus</a:t>
            </a:r>
            <a:r>
              <a:rPr lang="es-ES_tradnl" sz="1200" b="0" i="0" kern="1200" baseline="0" noProof="0" dirty="0" smtClean="0">
                <a:solidFill>
                  <a:schemeClr val="tx1"/>
                </a:solidFill>
                <a:latin typeface="Calibri"/>
                <a:ea typeface="+mn-ea"/>
                <a:cs typeface="+mn-cs"/>
              </a:rPr>
              <a:t> </a:t>
            </a:r>
            <a:endParaRPr lang="es-ES_tradnl" sz="1200" kern="1200" noProof="0" dirty="0" smtClean="0">
              <a:solidFill>
                <a:schemeClr val="tx1"/>
              </a:solidFill>
              <a:latin typeface="+mn-lt"/>
              <a:ea typeface="+mn-ea"/>
              <a:cs typeface="+mn-cs"/>
            </a:endParaRPr>
          </a:p>
          <a:p>
            <a:pPr marL="0" algn="l" defTabSz="914400">
              <a:buClr>
                <a:schemeClr val="tx1"/>
              </a:buClr>
              <a:buFont typeface="Arial"/>
              <a:buChar char="•"/>
            </a:pPr>
            <a:r>
              <a:rPr lang="es-ES_tradnl" sz="1200" b="0" i="0" kern="1200" noProof="0" dirty="0" smtClean="0">
                <a:solidFill>
                  <a:schemeClr val="tx1"/>
                </a:solidFill>
                <a:latin typeface="Calibri"/>
                <a:ea typeface="+mn-ea"/>
                <a:cs typeface="+mn-cs"/>
              </a:rPr>
              <a:t>Proporciona equipos de escritorio no persistentes o “limpios”, es decir, sin virus, software malicioso o aplicaciones no autorizadas, lo cual mejora la seguridad y el cumplimiento de las normas de protección de datos</a:t>
            </a:r>
          </a:p>
          <a:p>
            <a:pPr marL="0" algn="l" defTabSz="914400">
              <a:buClr>
                <a:schemeClr val="tx1"/>
              </a:buClr>
              <a:buFont typeface="Arial"/>
              <a:buChar char="•"/>
            </a:pPr>
            <a:r>
              <a:rPr lang="es-ES_tradnl" sz="1200" b="0" i="0" kern="1200" noProof="0" dirty="0" smtClean="0">
                <a:solidFill>
                  <a:schemeClr val="tx1"/>
                </a:solidFill>
                <a:latin typeface="Calibri"/>
                <a:ea typeface="+mn-ea"/>
                <a:cs typeface="+mn-cs"/>
              </a:rPr>
              <a:t>Permite a los alumnos acceder a sus espacios de trabajo personales desde sus propios dispositivos, como </a:t>
            </a:r>
            <a:r>
              <a:rPr lang="es-ES_tradnl" sz="1200" b="0" i="0" kern="1200" noProof="0" dirty="0" err="1" smtClean="0">
                <a:solidFill>
                  <a:schemeClr val="tx1"/>
                </a:solidFill>
                <a:latin typeface="Calibri"/>
                <a:ea typeface="+mn-ea"/>
                <a:cs typeface="+mn-cs"/>
              </a:rPr>
              <a:t>smartphones</a:t>
            </a:r>
            <a:r>
              <a:rPr lang="es-ES_tradnl" sz="1200" b="0" i="0" kern="1200" noProof="0" dirty="0" smtClean="0">
                <a:solidFill>
                  <a:schemeClr val="tx1"/>
                </a:solidFill>
                <a:latin typeface="Calibri"/>
                <a:ea typeface="+mn-ea"/>
                <a:cs typeface="+mn-cs"/>
              </a:rPr>
              <a:t> y </a:t>
            </a:r>
            <a:r>
              <a:rPr lang="es-ES_tradnl" sz="1200" b="0" i="0" kern="1200" noProof="0" dirty="0" err="1" smtClean="0">
                <a:solidFill>
                  <a:schemeClr val="tx1"/>
                </a:solidFill>
                <a:latin typeface="Calibri"/>
                <a:ea typeface="+mn-ea"/>
                <a:cs typeface="+mn-cs"/>
              </a:rPr>
              <a:t>tablets</a:t>
            </a:r>
            <a:r>
              <a:rPr lang="es-ES_tradnl" sz="1200" b="0" i="0" kern="1200" noProof="0" dirty="0" smtClean="0">
                <a:solidFill>
                  <a:schemeClr val="tx1"/>
                </a:solidFill>
                <a:latin typeface="Calibri"/>
                <a:ea typeface="+mn-ea"/>
                <a:cs typeface="+mn-cs"/>
              </a:rPr>
              <a:t> </a:t>
            </a:r>
          </a:p>
          <a:p>
            <a:pPr marL="0" algn="l" defTabSz="914400">
              <a:buClr>
                <a:schemeClr val="tx1"/>
              </a:buClr>
              <a:buFont typeface="Arial"/>
              <a:buChar char="•"/>
            </a:pPr>
            <a:r>
              <a:rPr lang="es-ES_tradnl" sz="1200" b="0" i="0" kern="1200" noProof="0" dirty="0" smtClean="0">
                <a:solidFill>
                  <a:schemeClr val="tx1"/>
                </a:solidFill>
                <a:latin typeface="Calibri"/>
                <a:ea typeface="+mn-ea"/>
                <a:cs typeface="+mn-cs"/>
              </a:rPr>
              <a:t>Brinda la posibilidad de ampliar</a:t>
            </a:r>
            <a:r>
              <a:rPr lang="es-ES_tradnl" sz="1200" b="0" i="0" kern="1200" baseline="0" noProof="0" dirty="0" smtClean="0">
                <a:solidFill>
                  <a:schemeClr val="tx1"/>
                </a:solidFill>
                <a:latin typeface="Calibri"/>
                <a:ea typeface="+mn-ea"/>
                <a:cs typeface="+mn-cs"/>
              </a:rPr>
              <a:t> los recursos de TI existentes a través de:</a:t>
            </a:r>
            <a:endParaRPr lang="es-ES_tradnl" sz="1200" kern="1200" noProof="0" dirty="0" smtClean="0">
              <a:solidFill>
                <a:schemeClr val="tx1"/>
              </a:solidFill>
              <a:latin typeface="+mn-lt"/>
              <a:ea typeface="+mn-ea"/>
              <a:cs typeface="+mn-cs"/>
            </a:endParaRPr>
          </a:p>
          <a:p>
            <a:pPr marL="457200" lvl="1" algn="l" defTabSz="914400">
              <a:buClr>
                <a:schemeClr val="tx1"/>
              </a:buClr>
              <a:buFont typeface="Arial"/>
              <a:buChar char="•"/>
            </a:pPr>
            <a:r>
              <a:rPr lang="es-ES_tradnl" sz="1200" b="0" i="0" kern="1200" noProof="0" dirty="0" smtClean="0">
                <a:solidFill>
                  <a:schemeClr val="tx1"/>
                </a:solidFill>
                <a:latin typeface="Calibri"/>
                <a:ea typeface="+mn-ea"/>
                <a:cs typeface="+mn-cs"/>
              </a:rPr>
              <a:t>Optimización de las adiciones, los movimientos y los cambios en grandes grupos de equipos de escritorio, a la vez que se minimiza el consumo de recursos y tiempo de TI</a:t>
            </a:r>
          </a:p>
          <a:p>
            <a:pPr marL="457200" lvl="1" algn="l" defTabSz="914400">
              <a:buClr>
                <a:schemeClr val="tx1"/>
              </a:buClr>
              <a:buFont typeface="Arial"/>
              <a:buChar char="•"/>
            </a:pPr>
            <a:r>
              <a:rPr lang="es-ES_tradnl" sz="1200" b="0" i="0" kern="1200" noProof="0" dirty="0" smtClean="0">
                <a:solidFill>
                  <a:schemeClr val="tx1"/>
                </a:solidFill>
                <a:latin typeface="Calibri"/>
                <a:ea typeface="+mn-ea"/>
                <a:cs typeface="+mn-cs"/>
              </a:rPr>
              <a:t>Simplificación de la migración a sistemas operativos más nuevos</a:t>
            </a:r>
          </a:p>
          <a:p>
            <a:pPr marL="457200" lvl="1" algn="l" defTabSz="914400">
              <a:buClr>
                <a:schemeClr val="tx1"/>
              </a:buClr>
              <a:buFont typeface="Arial"/>
              <a:buChar char="•"/>
            </a:pPr>
            <a:r>
              <a:rPr lang="es-ES_tradnl" sz="1200" b="0" i="0" kern="1200" noProof="0" dirty="0" smtClean="0">
                <a:solidFill>
                  <a:schemeClr val="tx1"/>
                </a:solidFill>
                <a:latin typeface="Calibri"/>
                <a:ea typeface="+mn-ea"/>
                <a:cs typeface="+mn-cs"/>
              </a:rPr>
              <a:t>Reducción de las llamadas de asistencia y soporte técnico</a:t>
            </a:r>
          </a:p>
          <a:p>
            <a:pPr marL="0" marR="0" indent="0" algn="l" defTabSz="914400">
              <a:lnSpc>
                <a:spcPct val="100000"/>
              </a:lnSpc>
              <a:spcBef>
                <a:spcPts val="0"/>
              </a:spcBef>
              <a:spcAft>
                <a:spcPts val="0"/>
              </a:spcAft>
              <a:buClr>
                <a:schemeClr val="tx1"/>
              </a:buClr>
              <a:buFont typeface="Arial"/>
              <a:buChar char="•"/>
              <a:tabLst/>
            </a:pPr>
            <a:r>
              <a:rPr lang="es-ES_tradnl" sz="1200" b="0" i="0" kern="1200" noProof="0" dirty="0" smtClean="0">
                <a:solidFill>
                  <a:schemeClr val="tx1"/>
                </a:solidFill>
                <a:latin typeface="Calibri"/>
                <a:ea typeface="+mn-ea"/>
                <a:cs typeface="+mn-cs"/>
              </a:rPr>
              <a:t>Modelo de TI más </a:t>
            </a:r>
            <a:r>
              <a:rPr lang="es-ES_tradnl" sz="1200" b="0" i="0" kern="1200" baseline="0" noProof="0" dirty="0" smtClean="0">
                <a:solidFill>
                  <a:schemeClr val="tx1"/>
                </a:solidFill>
                <a:latin typeface="Calibri"/>
                <a:ea typeface="+mn-ea"/>
                <a:cs typeface="+mn-cs"/>
              </a:rPr>
              <a:t>sostenible mediante la prolongación de los </a:t>
            </a:r>
            <a:r>
              <a:rPr lang="es-ES_tradnl" sz="1200" b="0" i="0" kern="1200" noProof="0" dirty="0" smtClean="0">
                <a:solidFill>
                  <a:schemeClr val="tx1"/>
                </a:solidFill>
                <a:latin typeface="Calibri"/>
                <a:ea typeface="+mn-ea"/>
                <a:cs typeface="+mn-cs"/>
              </a:rPr>
              <a:t>intervalos de actualización de hardware de los equipos de escritorio y la reducción de los costos de </a:t>
            </a:r>
            <a:r>
              <a:rPr lang="es-ES_tradnl" sz="1200" b="0" i="0" kern="1200" baseline="0" noProof="0" dirty="0" smtClean="0">
                <a:solidFill>
                  <a:schemeClr val="tx1"/>
                </a:solidFill>
                <a:latin typeface="Calibri"/>
                <a:ea typeface="+mn-ea"/>
                <a:cs typeface="+mn-cs"/>
              </a:rPr>
              <a:t>energía</a:t>
            </a:r>
          </a:p>
          <a:p>
            <a:pPr marL="0" marR="0" indent="0" algn="l" defTabSz="914400">
              <a:lnSpc>
                <a:spcPct val="100000"/>
              </a:lnSpc>
              <a:spcBef>
                <a:spcPts val="0"/>
              </a:spcBef>
              <a:spcAft>
                <a:spcPts val="0"/>
              </a:spcAft>
              <a:buFont typeface="Arial"/>
              <a:buChar char="•"/>
              <a:tabLst/>
            </a:pPr>
            <a:endParaRPr lang="es-ES_tradnl" sz="1200" kern="1200" baseline="0" noProof="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r>
              <a:rPr lang="es-ES_tradnl" sz="1200" b="0" i="0" kern="1200" baseline="0" noProof="0" dirty="0" smtClean="0">
                <a:solidFill>
                  <a:schemeClr val="tx1"/>
                </a:solidFill>
                <a:latin typeface="Calibri"/>
                <a:ea typeface="+mn-ea"/>
                <a:cs typeface="+mn-cs"/>
              </a:rPr>
              <a:t>En las próximas diapositivas, analizaremos más a fondo algunas de estas oportunidades.</a:t>
            </a:r>
            <a:endParaRPr lang="es-ES_tradnl" sz="1200" kern="1200" noProof="0" dirty="0" smtClean="0">
              <a:solidFill>
                <a:schemeClr val="tx1"/>
              </a:solidFill>
              <a:latin typeface="+mn-lt"/>
              <a:ea typeface="+mn-ea"/>
              <a:cs typeface="+mn-cs"/>
            </a:endParaRPr>
          </a:p>
          <a:p>
            <a:pPr marL="0" algn="l" defTabSz="914400">
              <a:buFont typeface="Arial"/>
              <a:buChar char="•"/>
            </a:pPr>
            <a:endParaRPr lang="es-ES_tradnl" sz="1200" kern="1200" noProof="0" dirty="0" smtClean="0">
              <a:solidFill>
                <a:schemeClr val="tx1"/>
              </a:solidFill>
              <a:latin typeface="+mn-lt"/>
              <a:ea typeface="+mn-ea"/>
              <a:cs typeface="+mn-cs"/>
            </a:endParaRPr>
          </a:p>
          <a:p>
            <a:pPr marL="0" algn="l" defTabSz="914400">
              <a:spcBef>
                <a:spcPts val="870"/>
              </a:spcBef>
              <a:buNone/>
            </a:pPr>
            <a:endParaRPr lang="es-ES_tradnl" sz="1400"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16425"/>
            <a:ext cx="6048375" cy="4183063"/>
          </a:xfrm>
        </p:spPr>
        <p:txBody>
          <a:bodyPr>
            <a:noAutofit/>
          </a:bodyPr>
          <a:lstStyle/>
          <a:p>
            <a:pPr marL="0" algn="l" defTabSz="914400">
              <a:buNone/>
            </a:pPr>
            <a:r>
              <a:rPr lang="es-ES_tradnl" sz="1200" b="0" i="0" kern="1200" baseline="0" noProof="0" dirty="0" smtClean="0">
                <a:solidFill>
                  <a:schemeClr val="tx1"/>
                </a:solidFill>
                <a:latin typeface="Calibri"/>
                <a:ea typeface="+mn-ea"/>
                <a:cs typeface="+mn-cs"/>
              </a:rPr>
              <a:t>Flujo de trabajo anterior</a:t>
            </a:r>
          </a:p>
          <a:p>
            <a:pPr marL="0" algn="l" defTabSz="914400">
              <a:buNone/>
            </a:pPr>
            <a:r>
              <a:rPr lang="es-ES_tradnl" sz="1200" b="0" i="0" kern="1200" baseline="0" noProof="0" dirty="0" smtClean="0">
                <a:solidFill>
                  <a:schemeClr val="tx1"/>
                </a:solidFill>
                <a:latin typeface="Calibri"/>
                <a:ea typeface="+mn-ea"/>
                <a:cs typeface="+mn-cs"/>
              </a:rPr>
              <a:t>Los laboratorios informáticos tradicionales son entornos fijos, en los que el sistema operativo y las aplicaciones están vinculados a una estación de trabajo específica. </a:t>
            </a:r>
          </a:p>
          <a:p>
            <a:pPr marL="0" algn="l" defTabSz="914400">
              <a:buNone/>
            </a:pPr>
            <a:r>
              <a:rPr lang="es-ES_tradnl" sz="1200" b="0" i="0" kern="1200" baseline="0" noProof="0" dirty="0" smtClean="0">
                <a:solidFill>
                  <a:schemeClr val="tx1"/>
                </a:solidFill>
                <a:latin typeface="Calibri"/>
                <a:ea typeface="+mn-ea"/>
                <a:cs typeface="+mn-cs"/>
              </a:rPr>
              <a:t>La configuración de los laboratorios a menudo depende de los requisitos de los cursos por aplicaciones específicas. Por consiguiente, se deben reconfigurar conforme cambian los cursos.</a:t>
            </a:r>
          </a:p>
          <a:p>
            <a:pPr marL="0" algn="l" defTabSz="914400">
              <a:buNone/>
            </a:pPr>
            <a:r>
              <a:rPr lang="es-ES_tradnl" sz="1200" b="0" i="0" kern="1200" baseline="0" noProof="0" dirty="0" smtClean="0">
                <a:solidFill>
                  <a:schemeClr val="tx1"/>
                </a:solidFill>
                <a:latin typeface="Calibri"/>
                <a:ea typeface="+mn-ea"/>
                <a:cs typeface="+mn-cs"/>
              </a:rPr>
              <a:t>El acceso a los laboratorios se limita a las “horas de funcionamiento”.</a:t>
            </a:r>
          </a:p>
          <a:p>
            <a:pPr marL="0" algn="l" defTabSz="914400">
              <a:buNone/>
            </a:pPr>
            <a:endParaRPr lang="es-ES_tradnl" sz="6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Nuevo flujo de trabajo</a:t>
            </a:r>
          </a:p>
          <a:p>
            <a:pPr marL="0" algn="l" defTabSz="914400">
              <a:buNone/>
            </a:pPr>
            <a:r>
              <a:rPr lang="es-ES_tradnl" sz="1200" b="0" i="0" kern="1200" baseline="0" noProof="0" dirty="0" smtClean="0">
                <a:solidFill>
                  <a:schemeClr val="tx1"/>
                </a:solidFill>
                <a:latin typeface="Calibri"/>
                <a:ea typeface="+mn-ea"/>
                <a:cs typeface="+mn-cs"/>
              </a:rPr>
              <a:t>VXI permite transformar las aulas y los laboratorios informáticos de entorno fijo en espacios de aprendizaje que se pueden adaptar y personalizar de inmediato para satisfacer las necesidades de cada docente o clase.</a:t>
            </a:r>
          </a:p>
          <a:p>
            <a:pPr marL="0" algn="l" defTabSz="914400">
              <a:buNone/>
            </a:pPr>
            <a:endParaRPr lang="es-ES_tradnl" sz="6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Como en VXI el sistema operativo y las aplicaciones son independientes del dispositivo cliente, los alumnos y docentes pueden iniciar sesión en un espacio de trabajo virtual que se configura según sus requisitos particulares. Por consiguiente, los laboratorios informáticos existentes pueden convertirse en recursos multipropósito que sirven a una cantidad de usuarios finales mucho mayor.</a:t>
            </a:r>
          </a:p>
          <a:p>
            <a:pPr marL="0" algn="l" defTabSz="914400">
              <a:buNone/>
            </a:pPr>
            <a:endParaRPr lang="es-ES_tradnl" sz="6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Conforme cambian los requisitos de los alumnos o docentes, estos espacios de trabajo virtuales pueden reconfigurarse con rapidez mediante la simple carga de un equipo virtual diferente.  Esto le permite al personal de TI existente admitir una mayor cantidad de espacios de trabajo para usuarios finales.</a:t>
            </a:r>
          </a:p>
          <a:p>
            <a:pPr marL="0" algn="l" defTabSz="914400">
              <a:buNone/>
            </a:pPr>
            <a:endParaRPr lang="es-ES_tradnl" sz="6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Además, los usuarios finales no necesitan estar físicamente presentes en un laboratorio específico para poder acceder a sus espacios de trabajo. Esto es especialmente útil para los alumnos remotos o fuera del campus que toman cursos por Internet, ya que ahora tienen acceso a los mismos recursos informáticos y aplicaciones que utilizan los alumnos que residen del campus.</a:t>
            </a:r>
            <a:endParaRPr lang="es-ES_tradnl" noProof="0" dirty="0"/>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en-US" sz="1200" b="0" i="0">
                <a:solidFill>
                  <a:schemeClr val="tx1"/>
                </a:solidFill>
                <a:latin typeface="Calibri"/>
                <a:ea typeface="+mn-ea"/>
                <a:cs typeface="+mn-cs"/>
              </a:rPr>
              <a:pPr algn="r" defTabSz="914400">
                <a:buNone/>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kern="1200" baseline="0" noProof="0" dirty="0" smtClean="0">
                <a:solidFill>
                  <a:schemeClr val="tx1"/>
                </a:solidFill>
                <a:latin typeface="Calibri"/>
                <a:ea typeface="+mn-ea"/>
                <a:cs typeface="+mn-cs"/>
              </a:rPr>
              <a:t>Flujo de trabajo anterior</a:t>
            </a:r>
          </a:p>
          <a:p>
            <a:pPr marL="0" algn="l" defTabSz="914400">
              <a:buNone/>
            </a:pPr>
            <a:r>
              <a:rPr lang="es-ES_tradnl" sz="1200" b="0" i="0" kern="1200" baseline="0" noProof="0" dirty="0" smtClean="0">
                <a:solidFill>
                  <a:schemeClr val="tx1"/>
                </a:solidFill>
                <a:latin typeface="Calibri"/>
                <a:ea typeface="+mn-ea"/>
                <a:cs typeface="+mn-cs"/>
              </a:rPr>
              <a:t>Hasta hace poco, las escuelas y las universidades eran capaces de “recomendar” o determinar los tipos de dispositivos que los alumnos, los docentes y el personal usaban para conectarse a la red.</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Los usuarios finales solían tener un solo dispositivo, por lo general, una computadora portátil.</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Nuevo flujo de trabajo</a:t>
            </a:r>
          </a:p>
          <a:p>
            <a:pPr marL="0" algn="l" defTabSz="914400">
              <a:buNone/>
            </a:pPr>
            <a:r>
              <a:rPr lang="es-ES_tradnl" sz="1200" b="0" i="0" kern="1200" baseline="0" noProof="0" dirty="0" smtClean="0">
                <a:solidFill>
                  <a:schemeClr val="tx1"/>
                </a:solidFill>
                <a:latin typeface="Calibri"/>
                <a:ea typeface="+mn-ea"/>
                <a:cs typeface="+mn-cs"/>
              </a:rPr>
              <a:t>¡Los tiempos han cambiado!</a:t>
            </a:r>
          </a:p>
          <a:p>
            <a:pPr marL="0" algn="l" defTabSz="914400">
              <a:buNone/>
            </a:pPr>
            <a:r>
              <a:rPr lang="es-ES_tradnl" sz="1200" b="0" i="0" kern="1200" baseline="0" noProof="0" dirty="0" smtClean="0">
                <a:solidFill>
                  <a:schemeClr val="tx1"/>
                </a:solidFill>
                <a:latin typeface="Calibri"/>
                <a:ea typeface="+mn-ea"/>
                <a:cs typeface="+mn-cs"/>
              </a:rPr>
              <a:t>Los alumnos de esta generación esperan poder conectarse desde cualquier lugar con el dispositivo que ellos elijan. </a:t>
            </a:r>
          </a:p>
          <a:p>
            <a:pPr marL="0" algn="l" defTabSz="914400">
              <a:buNone/>
            </a:pPr>
            <a:r>
              <a:rPr lang="es-ES_tradnl" sz="1200" b="0" i="0" kern="1200" baseline="0" noProof="0" dirty="0" smtClean="0">
                <a:solidFill>
                  <a:schemeClr val="tx1"/>
                </a:solidFill>
                <a:latin typeface="Calibri"/>
                <a:ea typeface="+mn-ea"/>
                <a:cs typeface="+mn-cs"/>
              </a:rPr>
              <a:t>Además, es probable que cada usuario final tenga varios dispositivos (equipo portátil, </a:t>
            </a:r>
            <a:r>
              <a:rPr lang="es-ES_tradnl" sz="1200" b="0" i="0" kern="1200" baseline="0" noProof="0" dirty="0" err="1" smtClean="0">
                <a:solidFill>
                  <a:schemeClr val="tx1"/>
                </a:solidFill>
                <a:latin typeface="Calibri"/>
                <a:ea typeface="+mn-ea"/>
                <a:cs typeface="+mn-cs"/>
              </a:rPr>
              <a:t>tablet</a:t>
            </a:r>
            <a:r>
              <a:rPr lang="es-ES_tradnl" sz="1200" b="0" i="0" kern="1200" baseline="0" noProof="0" dirty="0" smtClean="0">
                <a:solidFill>
                  <a:schemeClr val="tx1"/>
                </a:solidFill>
                <a:latin typeface="Calibri"/>
                <a:ea typeface="+mn-ea"/>
                <a:cs typeface="+mn-cs"/>
              </a:rPr>
              <a:t> o </a:t>
            </a:r>
            <a:r>
              <a:rPr lang="es-ES_tradnl" sz="1200" b="0" i="0" kern="1200" baseline="0" noProof="0" dirty="0" err="1" smtClean="0">
                <a:solidFill>
                  <a:schemeClr val="tx1"/>
                </a:solidFill>
                <a:latin typeface="Calibri"/>
                <a:ea typeface="+mn-ea"/>
                <a:cs typeface="+mn-cs"/>
              </a:rPr>
              <a:t>smartphone</a:t>
            </a:r>
            <a:r>
              <a:rPr lang="es-ES_tradnl" sz="1200" b="0" i="0" kern="1200" baseline="0" noProof="0" dirty="0" smtClean="0">
                <a:solidFill>
                  <a:schemeClr val="tx1"/>
                </a:solidFill>
                <a:latin typeface="Calibri"/>
                <a:ea typeface="+mn-ea"/>
                <a:cs typeface="+mn-cs"/>
              </a:rPr>
              <a:t>).</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Resultados</a:t>
            </a:r>
          </a:p>
          <a:p>
            <a:pPr marL="0" algn="l" defTabSz="914400">
              <a:buNone/>
            </a:pPr>
            <a:r>
              <a:rPr lang="es-ES_tradnl" sz="1200" b="0" i="0" kern="1200" baseline="0" noProof="0" dirty="0" smtClean="0">
                <a:solidFill>
                  <a:schemeClr val="tx1"/>
                </a:solidFill>
                <a:latin typeface="Calibri"/>
                <a:ea typeface="+mn-ea"/>
                <a:cs typeface="+mn-cs"/>
              </a:rPr>
              <a:t>VXI les permite a los alumnos, docentes y al personal iniciar sesión en sus respectivos espacios de trabajo virtuales y acceder a los recursos y aplicaciones que necesitan para trabajar y hacer sus tareas académicas.</a:t>
            </a:r>
          </a:p>
          <a:p>
            <a:pPr marL="0" algn="l" defTabSz="914400">
              <a:buNone/>
            </a:pPr>
            <a:r>
              <a:rPr lang="es-ES_tradnl" sz="1200" b="0" i="0" kern="1200" baseline="0" noProof="0" dirty="0" smtClean="0">
                <a:solidFill>
                  <a:schemeClr val="tx1"/>
                </a:solidFill>
                <a:latin typeface="Calibri"/>
                <a:ea typeface="+mn-ea"/>
                <a:cs typeface="+mn-cs"/>
              </a:rPr>
              <a:t>Esta experiencia es uniforme en todos los dispositivos.</a:t>
            </a:r>
          </a:p>
          <a:p>
            <a:pPr marL="0" algn="l" defTabSz="914400">
              <a:buNone/>
            </a:pPr>
            <a:endParaRPr lang="es-ES_tradnl"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en-US" sz="1200" b="0" i="0">
                <a:solidFill>
                  <a:schemeClr val="tx1"/>
                </a:solidFill>
                <a:latin typeface="Calibri"/>
                <a:ea typeface="+mn-ea"/>
                <a:cs typeface="+mn-cs"/>
              </a:rPr>
              <a:pPr algn="r" defTabSz="914400">
                <a:buNone/>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0505" lvl="1" indent="-179405" algn="l" defTabSz="914400">
              <a:lnSpc>
                <a:spcPct val="95000"/>
              </a:lnSpc>
              <a:spcAft>
                <a:spcPts val="600"/>
              </a:spcAft>
              <a:buNone/>
            </a:pPr>
            <a:r>
              <a:rPr lang="es-ES_tradnl" sz="1600" b="0" i="0" kern="1200" noProof="0" dirty="0" smtClean="0">
                <a:solidFill>
                  <a:srgbClr val="3A3A3A"/>
                </a:solidFill>
                <a:latin typeface="Calibri"/>
                <a:ea typeface="+mn-ea"/>
                <a:cs typeface="+mn-cs"/>
              </a:rPr>
              <a:t>Flujo de trabajo anterior</a:t>
            </a:r>
          </a:p>
          <a:p>
            <a:pPr marL="290505" lvl="1" indent="-179405" algn="l" defTabSz="914400">
              <a:lnSpc>
                <a:spcPct val="95000"/>
              </a:lnSpc>
              <a:spcAft>
                <a:spcPts val="600"/>
              </a:spcAft>
              <a:buClr>
                <a:srgbClr val="00ADEF"/>
              </a:buClr>
              <a:buSzPct val="80000"/>
              <a:buFont typeface="Arial"/>
              <a:buChar char="•"/>
            </a:pPr>
            <a:r>
              <a:rPr lang="es-ES_tradnl" sz="1600" b="0" i="0" kern="1200" noProof="0" dirty="0" smtClean="0">
                <a:solidFill>
                  <a:srgbClr val="3A3A3A"/>
                </a:solidFill>
                <a:latin typeface="Calibri"/>
                <a:ea typeface="+mn-ea"/>
                <a:cs typeface="+mn-cs"/>
              </a:rPr>
              <a:t>Mantenimiento costoso de las estaciones de trabajo del establecimiento con software y parches de seguridad existentes</a:t>
            </a:r>
          </a:p>
          <a:p>
            <a:pPr marL="290505" lvl="1" indent="-179405" algn="l" defTabSz="914400">
              <a:lnSpc>
                <a:spcPct val="95000"/>
              </a:lnSpc>
              <a:spcAft>
                <a:spcPts val="600"/>
              </a:spcAft>
              <a:buClr>
                <a:srgbClr val="00ADEF"/>
              </a:buClr>
              <a:buSzPct val="80000"/>
              <a:buFont typeface="Arial"/>
              <a:buChar char="•"/>
            </a:pPr>
            <a:r>
              <a:rPr lang="es-ES_tradnl" sz="1600" b="0" i="0" noProof="0" dirty="0" smtClean="0">
                <a:solidFill>
                  <a:srgbClr val="000000"/>
                </a:solidFill>
                <a:latin typeface="Calibri"/>
                <a:ea typeface="+mn-ea"/>
                <a:cs typeface="+mn-cs"/>
              </a:rPr>
              <a:t>La configuración requiere traslados a cada aula, laboratorio u oficina individual</a:t>
            </a:r>
            <a:endParaRPr lang="es-ES_tradnl" sz="1600" kern="1200" noProof="0" dirty="0" smtClean="0">
              <a:solidFill>
                <a:srgbClr val="3A3A3A"/>
              </a:solidFill>
              <a:latin typeface="+mn-lt"/>
              <a:ea typeface="+mn-ea"/>
              <a:cs typeface="+mn-cs"/>
            </a:endParaRPr>
          </a:p>
          <a:p>
            <a:pPr marL="290505" lvl="1" indent="-179405" algn="l" defTabSz="914400">
              <a:lnSpc>
                <a:spcPct val="95000"/>
              </a:lnSpc>
              <a:spcAft>
                <a:spcPts val="600"/>
              </a:spcAft>
              <a:buClr>
                <a:srgbClr val="00ADEF"/>
              </a:buClr>
              <a:buSzPct val="80000"/>
              <a:buFont typeface="Arial"/>
              <a:buChar char="•"/>
            </a:pPr>
            <a:r>
              <a:rPr lang="es-ES_tradnl" sz="1600" b="0" i="0" kern="1200" noProof="0" dirty="0" smtClean="0">
                <a:solidFill>
                  <a:srgbClr val="3A3A3A"/>
                </a:solidFill>
                <a:latin typeface="Calibri"/>
                <a:ea typeface="+mn-ea"/>
                <a:cs typeface="+mn-cs"/>
              </a:rPr>
              <a:t>El personal de asistencia técnica no puede ampliarse para admitir nuevos usuarios o dispositivos</a:t>
            </a:r>
          </a:p>
          <a:p>
            <a:pPr marL="290505" lvl="1" indent="-179405" algn="l" defTabSz="914400">
              <a:lnSpc>
                <a:spcPct val="95000"/>
              </a:lnSpc>
              <a:spcAft>
                <a:spcPts val="600"/>
              </a:spcAft>
              <a:buClr>
                <a:srgbClr val="00ADEF"/>
              </a:buClr>
              <a:buSzPct val="80000"/>
              <a:buFont typeface="Arial"/>
              <a:buChar char="•"/>
            </a:pPr>
            <a:r>
              <a:rPr lang="es-ES_tradnl" sz="1600" b="0" i="0" kern="1200" noProof="0" dirty="0" smtClean="0">
                <a:solidFill>
                  <a:srgbClr val="3A3A3A"/>
                </a:solidFill>
                <a:latin typeface="Calibri"/>
                <a:ea typeface="+mn-ea"/>
                <a:cs typeface="+mn-cs"/>
              </a:rPr>
              <a:t>Costos de energía elevados</a:t>
            </a:r>
          </a:p>
          <a:p>
            <a:pPr marL="0" algn="l" defTabSz="914400">
              <a:buNone/>
            </a:pPr>
            <a:endParaRPr lang="es-ES_tradnl" noProof="0" dirty="0"/>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en-US" sz="1200" b="0" i="0">
                <a:solidFill>
                  <a:schemeClr val="tx1"/>
                </a:solidFill>
                <a:latin typeface="Calibri"/>
                <a:ea typeface="+mn-ea"/>
                <a:cs typeface="+mn-cs"/>
              </a:rPr>
              <a:pPr algn="r" defTabSz="914400">
                <a:buNone/>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14</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noProof="0" dirty="0" smtClean="0">
                <a:solidFill>
                  <a:schemeClr val="tx1"/>
                </a:solidFill>
                <a:latin typeface="Calibri"/>
                <a:ea typeface="+mn-ea"/>
                <a:cs typeface="+mn-cs"/>
              </a:rPr>
              <a:t>VXI es </a:t>
            </a:r>
            <a:r>
              <a:rPr lang="es-ES_tradnl" sz="1200" b="0" i="0" baseline="0" noProof="0" dirty="0" smtClean="0">
                <a:solidFill>
                  <a:schemeClr val="tx1"/>
                </a:solidFill>
                <a:latin typeface="Calibri"/>
                <a:ea typeface="+mn-ea"/>
                <a:cs typeface="+mn-cs"/>
              </a:rPr>
              <a:t>más que una </a:t>
            </a:r>
            <a:r>
              <a:rPr lang="es-ES_tradnl" sz="1200" b="0" i="0" baseline="0" noProof="0" dirty="0" err="1" smtClean="0">
                <a:solidFill>
                  <a:schemeClr val="tx1"/>
                </a:solidFill>
                <a:latin typeface="Calibri"/>
                <a:ea typeface="+mn-ea"/>
                <a:cs typeface="+mn-cs"/>
              </a:rPr>
              <a:t>virtualización</a:t>
            </a:r>
            <a:r>
              <a:rPr lang="es-ES_tradnl" sz="1200" b="0" i="0" baseline="0" noProof="0" dirty="0" smtClean="0">
                <a:solidFill>
                  <a:schemeClr val="tx1"/>
                </a:solidFill>
                <a:latin typeface="Calibri"/>
                <a:ea typeface="+mn-ea"/>
                <a:cs typeface="+mn-cs"/>
              </a:rPr>
              <a:t> de equipos de escritorios</a:t>
            </a:r>
            <a:endParaRPr lang="es-ES_tradnl" noProof="0" dirty="0" smtClean="0"/>
          </a:p>
          <a:p>
            <a:pPr marL="0" algn="l" defTabSz="914400">
              <a:buNone/>
            </a:pPr>
            <a:endParaRPr lang="es-ES_tradnl" sz="1200" kern="1200" noProof="0" dirty="0" smtClean="0">
              <a:solidFill>
                <a:schemeClr val="tx1"/>
              </a:solidFill>
              <a:latin typeface="+mn-lt"/>
              <a:ea typeface="+mn-ea"/>
              <a:cs typeface="+mn-cs"/>
            </a:endParaRPr>
          </a:p>
          <a:p>
            <a:pPr marL="0" algn="l" defTabSz="914400">
              <a:buNone/>
            </a:pPr>
            <a:r>
              <a:rPr lang="es-ES_tradnl" sz="1200" b="0" i="0" noProof="0" dirty="0" smtClean="0">
                <a:solidFill>
                  <a:schemeClr val="tx1"/>
                </a:solidFill>
                <a:latin typeface="Calibri"/>
                <a:ea typeface="+mn-ea"/>
                <a:cs typeface="+mn-cs"/>
              </a:rPr>
              <a:t>Cisco VXI</a:t>
            </a:r>
            <a:r>
              <a:rPr lang="es-ES_tradnl" sz="1200" b="0" i="0" baseline="0" noProof="0" dirty="0" smtClean="0">
                <a:solidFill>
                  <a:schemeClr val="tx1"/>
                </a:solidFill>
                <a:latin typeface="Calibri"/>
                <a:ea typeface="+mn-ea"/>
                <a:cs typeface="+mn-cs"/>
              </a:rPr>
              <a:t> es más que “VDI”, ya que combina las típicas funciones de la </a:t>
            </a:r>
            <a:r>
              <a:rPr lang="es-ES_tradnl" sz="1200" b="0" i="0" baseline="0" noProof="0" dirty="0" err="1" smtClean="0">
                <a:solidFill>
                  <a:schemeClr val="tx1"/>
                </a:solidFill>
                <a:latin typeface="Calibri"/>
                <a:ea typeface="+mn-ea"/>
                <a:cs typeface="+mn-cs"/>
              </a:rPr>
              <a:t>virtualización</a:t>
            </a:r>
            <a:r>
              <a:rPr lang="es-ES_tradnl" sz="1200" b="0" i="0" baseline="0" noProof="0" dirty="0" smtClean="0">
                <a:solidFill>
                  <a:schemeClr val="tx1"/>
                </a:solidFill>
                <a:latin typeface="Calibri"/>
                <a:ea typeface="+mn-ea"/>
                <a:cs typeface="+mn-cs"/>
              </a:rPr>
              <a:t> de equipos de escritorios con lo siguiente:</a:t>
            </a:r>
          </a:p>
          <a:p>
            <a:pPr marL="0" algn="l" defTabSz="914400">
              <a:buNone/>
            </a:pPr>
            <a:r>
              <a:rPr lang="es-ES_tradnl" sz="1200" b="0" i="0" baseline="0" noProof="0" dirty="0" smtClean="0">
                <a:solidFill>
                  <a:schemeClr val="tx1"/>
                </a:solidFill>
                <a:latin typeface="Calibri"/>
                <a:ea typeface="+mn-ea"/>
                <a:cs typeface="+mn-cs"/>
              </a:rPr>
              <a:t>sistema completo</a:t>
            </a:r>
          </a:p>
          <a:p>
            <a:pPr marL="0" algn="l" defTabSz="914400">
              <a:buNone/>
            </a:pPr>
            <a:r>
              <a:rPr lang="es-ES_tradnl" sz="1200" b="0" i="0" baseline="0" noProof="0" dirty="0" smtClean="0">
                <a:solidFill>
                  <a:schemeClr val="tx1"/>
                </a:solidFill>
                <a:latin typeface="Calibri"/>
                <a:ea typeface="+mn-ea"/>
                <a:cs typeface="+mn-cs"/>
              </a:rPr>
              <a:t>compatibilidad con elementos multimedia</a:t>
            </a:r>
          </a:p>
          <a:p>
            <a:pPr marL="0" algn="l" defTabSz="914400">
              <a:buNone/>
            </a:pPr>
            <a:r>
              <a:rPr lang="es-ES_tradnl" sz="1200" b="0" i="0" baseline="0" noProof="0" dirty="0" smtClean="0">
                <a:solidFill>
                  <a:schemeClr val="tx1"/>
                </a:solidFill>
                <a:latin typeface="Calibri"/>
                <a:ea typeface="+mn-ea"/>
                <a:cs typeface="+mn-cs"/>
              </a:rPr>
              <a:t>seguridad mejorada</a:t>
            </a:r>
          </a:p>
          <a:p>
            <a:pPr marL="0" algn="l" defTabSz="914400">
              <a:buNone/>
            </a:pPr>
            <a:r>
              <a:rPr lang="es-ES_tradnl" sz="1200" b="0" i="0" baseline="0" noProof="0" dirty="0" smtClean="0">
                <a:solidFill>
                  <a:schemeClr val="tx1"/>
                </a:solidFill>
                <a:latin typeface="Calibri"/>
                <a:ea typeface="+mn-ea"/>
                <a:cs typeface="+mn-cs"/>
              </a:rPr>
              <a:t>soporte para la migración de aplicaciones y la aceleración </a:t>
            </a:r>
          </a:p>
          <a:p>
            <a:pPr marL="0" algn="l" defTabSz="914400">
              <a:buNone/>
            </a:pPr>
            <a:r>
              <a:rPr lang="es-ES_tradnl" sz="1200" b="0" i="0" baseline="0" noProof="0" dirty="0" smtClean="0">
                <a:solidFill>
                  <a:schemeClr val="tx1"/>
                </a:solidFill>
                <a:latin typeface="Calibri"/>
                <a:ea typeface="+mn-ea"/>
                <a:cs typeface="+mn-cs"/>
              </a:rPr>
              <a:t>POE/eficiencia energética</a:t>
            </a:r>
          </a:p>
          <a:p>
            <a:pPr marL="0" algn="l" defTabSz="914400">
              <a:buNone/>
            </a:pPr>
            <a:endParaRPr lang="es-ES_tradnl" baseline="0" noProof="0" dirty="0" smtClean="0"/>
          </a:p>
          <a:p>
            <a:pPr marL="0" algn="l" defTabSz="914400">
              <a:buNone/>
            </a:pPr>
            <a:r>
              <a:rPr lang="es-ES_tradnl" sz="1200" b="0" i="0" baseline="0" noProof="0" dirty="0" smtClean="0">
                <a:solidFill>
                  <a:schemeClr val="tx1"/>
                </a:solidFill>
                <a:latin typeface="Calibri"/>
                <a:ea typeface="+mn-ea"/>
                <a:cs typeface="+mn-cs"/>
              </a:rPr>
              <a:t>Solo Cisco está en condiciones de ofrecer esta solución integral</a:t>
            </a:r>
            <a:endParaRPr lang="es-ES_tradnl" noProof="0"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sz="1200" b="0" i="0">
                <a:solidFill>
                  <a:schemeClr val="tx1"/>
                </a:solidFill>
                <a:latin typeface="Calibri"/>
                <a:ea typeface="+mn-ea"/>
                <a:cs typeface="+mn-cs"/>
              </a:rPr>
              <a:pPr algn="r" defTabSz="914400">
                <a:buNone/>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96FA8831-C8BE-4802-9C2B-197E625A893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416425"/>
            <a:ext cx="5734050" cy="4183063"/>
          </a:xfrm>
        </p:spPr>
        <p:txBody>
          <a:bodyPr>
            <a:normAutofit fontScale="92500" lnSpcReduction="20000"/>
          </a:bodyPr>
          <a:lstStyle/>
          <a:p>
            <a:pPr marL="0" algn="l" defTabSz="914400">
              <a:buNone/>
            </a:pPr>
            <a:r>
              <a:rPr lang="es-ES_tradnl" sz="1200" b="0" i="0" noProof="0" dirty="0" smtClean="0">
                <a:solidFill>
                  <a:schemeClr val="tx1"/>
                </a:solidFill>
                <a:latin typeface="Calibri"/>
                <a:ea typeface="+mn-ea"/>
                <a:cs typeface="+mn-cs"/>
              </a:rPr>
              <a:t>Antes:</a:t>
            </a:r>
          </a:p>
          <a:p>
            <a:pPr marL="114300" indent="-114300" algn="l" defTabSz="914400">
              <a:lnSpc>
                <a:spcPct val="90000"/>
              </a:lnSpc>
              <a:spcBef>
                <a:spcPts val="1200"/>
              </a:spcBef>
              <a:buNone/>
            </a:pPr>
            <a:r>
              <a:rPr lang="es-ES_tradnl" sz="2000" b="0" i="0" noProof="0" dirty="0" smtClean="0">
                <a:solidFill>
                  <a:srgbClr val="F79646"/>
                </a:solidFill>
                <a:latin typeface="Calibri"/>
                <a:ea typeface="+mn-ea"/>
                <a:cs typeface="+mn-cs"/>
              </a:rPr>
              <a:t>Experiencia inservible</a:t>
            </a:r>
          </a:p>
          <a:p>
            <a:pPr marL="292059" lvl="1" indent="-114300" algn="l" defTabSz="914400">
              <a:lnSpc>
                <a:spcPct val="90000"/>
              </a:lnSpc>
              <a:spcBef>
                <a:spcPts val="1200"/>
              </a:spcBef>
              <a:buNone/>
            </a:pPr>
            <a:r>
              <a:rPr lang="es-ES_tradnl" sz="1600" b="0" i="0" noProof="0" dirty="0" smtClean="0">
                <a:solidFill>
                  <a:srgbClr val="F79646"/>
                </a:solidFill>
                <a:latin typeface="Calibri"/>
                <a:ea typeface="+mn-ea"/>
                <a:cs typeface="+mn-cs"/>
              </a:rPr>
              <a:t>Efecto de horquilla</a:t>
            </a:r>
          </a:p>
          <a:p>
            <a:pPr marL="114300" indent="-114300" algn="l" defTabSz="914400">
              <a:lnSpc>
                <a:spcPct val="90000"/>
              </a:lnSpc>
              <a:spcBef>
                <a:spcPts val="1200"/>
              </a:spcBef>
              <a:buNone/>
            </a:pPr>
            <a:r>
              <a:rPr lang="es-ES_tradnl" sz="2000" b="0" i="0" noProof="0" dirty="0" smtClean="0">
                <a:solidFill>
                  <a:srgbClr val="F79646"/>
                </a:solidFill>
                <a:latin typeface="Calibri"/>
                <a:ea typeface="+mn-ea"/>
                <a:cs typeface="+mn-cs"/>
              </a:rPr>
              <a:t>Mayores costos y uso de recursos</a:t>
            </a:r>
          </a:p>
          <a:p>
            <a:pPr marL="292059" lvl="1" indent="-114300" algn="l" defTabSz="914400">
              <a:lnSpc>
                <a:spcPct val="90000"/>
              </a:lnSpc>
              <a:spcBef>
                <a:spcPts val="1200"/>
              </a:spcBef>
              <a:buNone/>
            </a:pPr>
            <a:r>
              <a:rPr lang="es-ES_tradnl" sz="1600" b="0" i="0" noProof="0" dirty="0" smtClean="0">
                <a:solidFill>
                  <a:srgbClr val="F79646"/>
                </a:solidFill>
                <a:latin typeface="Calibri"/>
                <a:ea typeface="+mn-ea"/>
                <a:cs typeface="+mn-cs"/>
              </a:rPr>
              <a:t>Aumento del ancho de banda</a:t>
            </a:r>
          </a:p>
          <a:p>
            <a:pPr marL="292059" lvl="1" indent="-114300" algn="l" defTabSz="914400">
              <a:lnSpc>
                <a:spcPct val="90000"/>
              </a:lnSpc>
              <a:spcBef>
                <a:spcPts val="1200"/>
              </a:spcBef>
              <a:buNone/>
            </a:pPr>
            <a:r>
              <a:rPr lang="es-ES_tradnl" sz="1600" b="0" i="0" noProof="0" dirty="0" smtClean="0">
                <a:solidFill>
                  <a:srgbClr val="F79646"/>
                </a:solidFill>
                <a:latin typeface="Calibri"/>
                <a:ea typeface="+mn-ea"/>
                <a:cs typeface="+mn-cs"/>
              </a:rPr>
              <a:t>Complejo procesamiento de máquinas virtuales en el centro de datos</a:t>
            </a:r>
          </a:p>
          <a:p>
            <a:pPr marL="0" algn="l" defTabSz="914400">
              <a:buNone/>
            </a:pPr>
            <a:endParaRPr lang="es-ES_tradnl" noProof="0" dirty="0" smtClean="0"/>
          </a:p>
          <a:p>
            <a:pPr marL="0" algn="l" defTabSz="914400">
              <a:buNone/>
            </a:pPr>
            <a:r>
              <a:rPr lang="es-ES_tradnl" sz="1200" b="0" i="0" noProof="0" dirty="0" smtClean="0">
                <a:solidFill>
                  <a:schemeClr val="tx1"/>
                </a:solidFill>
                <a:latin typeface="Calibri"/>
                <a:ea typeface="+mn-ea"/>
                <a:cs typeface="+mn-cs"/>
              </a:rPr>
              <a:t>Después:</a:t>
            </a:r>
          </a:p>
          <a:p>
            <a:pPr marL="114300" indent="-114300" algn="l" defTabSz="914400">
              <a:lnSpc>
                <a:spcPct val="90000"/>
              </a:lnSpc>
              <a:spcBef>
                <a:spcPts val="1200"/>
              </a:spcBef>
              <a:buNone/>
            </a:pPr>
            <a:r>
              <a:rPr lang="es-ES_tradnl" sz="2000" b="0" i="0" noProof="0" dirty="0" smtClean="0">
                <a:solidFill>
                  <a:srgbClr val="F79646"/>
                </a:solidFill>
                <a:latin typeface="Calibri"/>
                <a:ea typeface="+mn-ea"/>
                <a:cs typeface="+mn-cs"/>
              </a:rPr>
              <a:t>Experiencia del usuario sin riesgos</a:t>
            </a:r>
          </a:p>
          <a:p>
            <a:pPr marL="292059" lvl="1" indent="-114300" algn="l" defTabSz="914400">
              <a:lnSpc>
                <a:spcPct val="90000"/>
              </a:lnSpc>
              <a:spcBef>
                <a:spcPts val="1200"/>
              </a:spcBef>
              <a:buNone/>
            </a:pPr>
            <a:r>
              <a:rPr lang="es-ES_tradnl" sz="1600" b="0" i="0" noProof="0" dirty="0" smtClean="0">
                <a:solidFill>
                  <a:srgbClr val="F79646"/>
                </a:solidFill>
                <a:latin typeface="Calibri"/>
                <a:ea typeface="+mn-ea"/>
                <a:cs typeface="+mn-cs"/>
              </a:rPr>
              <a:t>Enrutamiento de voz y video de punto a punto</a:t>
            </a:r>
          </a:p>
          <a:p>
            <a:pPr marL="114300" indent="-114300" algn="l" defTabSz="914400">
              <a:lnSpc>
                <a:spcPct val="90000"/>
              </a:lnSpc>
              <a:spcBef>
                <a:spcPts val="1200"/>
              </a:spcBef>
              <a:buNone/>
            </a:pPr>
            <a:r>
              <a:rPr lang="es-ES_tradnl" sz="2000" b="0" i="0" noProof="0" dirty="0" smtClean="0">
                <a:solidFill>
                  <a:srgbClr val="F79646"/>
                </a:solidFill>
                <a:latin typeface="Calibri"/>
                <a:ea typeface="+mn-ea"/>
                <a:cs typeface="+mn-cs"/>
              </a:rPr>
              <a:t>Recursos optimizados</a:t>
            </a:r>
          </a:p>
          <a:p>
            <a:pPr marL="292059" lvl="1" indent="-114300" algn="l" defTabSz="914400">
              <a:lnSpc>
                <a:spcPct val="90000"/>
              </a:lnSpc>
              <a:spcBef>
                <a:spcPts val="1200"/>
              </a:spcBef>
              <a:buNone/>
            </a:pPr>
            <a:r>
              <a:rPr lang="es-ES_tradnl" sz="1600" b="0" i="0" noProof="0" dirty="0" smtClean="0">
                <a:solidFill>
                  <a:srgbClr val="F79646"/>
                </a:solidFill>
                <a:latin typeface="Calibri"/>
                <a:ea typeface="+mn-ea"/>
                <a:cs typeface="+mn-cs"/>
              </a:rPr>
              <a:t>Reducción de ancho de banda de megabytes a kilobytes</a:t>
            </a:r>
          </a:p>
          <a:p>
            <a:pPr marL="292059" lvl="1" indent="-114300" algn="l" defTabSz="914400">
              <a:lnSpc>
                <a:spcPct val="90000"/>
              </a:lnSpc>
              <a:spcBef>
                <a:spcPts val="1200"/>
              </a:spcBef>
              <a:buNone/>
            </a:pPr>
            <a:r>
              <a:rPr lang="es-ES_tradnl" sz="1600" b="0" i="0" noProof="0" dirty="0" smtClean="0">
                <a:solidFill>
                  <a:srgbClr val="F79646"/>
                </a:solidFill>
                <a:latin typeface="Calibri"/>
                <a:ea typeface="+mn-ea"/>
                <a:cs typeface="+mn-cs"/>
              </a:rPr>
              <a:t>Menor procesamiento en el centro de datos</a:t>
            </a:r>
          </a:p>
          <a:p>
            <a:pPr marL="114300" indent="-114300" algn="l" defTabSz="914400">
              <a:lnSpc>
                <a:spcPct val="90000"/>
              </a:lnSpc>
              <a:spcBef>
                <a:spcPts val="1200"/>
              </a:spcBef>
              <a:buClr>
                <a:srgbClr val="F79646"/>
              </a:buClr>
              <a:buFont typeface="Arial"/>
              <a:buChar char="•"/>
            </a:pPr>
            <a:r>
              <a:rPr lang="es-ES_tradnl" sz="2000" b="0" i="0" noProof="0" dirty="0" smtClean="0">
                <a:solidFill>
                  <a:srgbClr val="F79646"/>
                </a:solidFill>
                <a:latin typeface="Calibri"/>
                <a:ea typeface="+mn-ea"/>
                <a:cs typeface="+mn-cs"/>
              </a:rPr>
              <a:t>Voz y video de nivel empresarial</a:t>
            </a:r>
          </a:p>
          <a:p>
            <a:pPr marL="0" algn="l" defTabSz="914400">
              <a:buNone/>
            </a:pPr>
            <a:endParaRPr lang="es-ES_tradnl" noProof="0"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sz="1200" b="0" i="0" kern="1200">
                <a:solidFill>
                  <a:prstClr val="black"/>
                </a:solidFill>
                <a:latin typeface="Calibri"/>
                <a:ea typeface="+mn-ea"/>
                <a:cs typeface="+mn-cs"/>
              </a:rPr>
              <a:pPr algn="r" defTabSz="914400">
                <a:buNone/>
              </a:pPr>
              <a:t>17</a:t>
            </a:fld>
            <a:endParaRPr lang="en-US" sz="1200" kern="1200" dirty="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3" y="8934873"/>
            <a:ext cx="388937" cy="278913"/>
          </a:xfrm>
        </p:spPr>
        <p:txBody>
          <a:bodyPr/>
          <a:lstStyle/>
          <a:p>
            <a:pPr algn="r" defTabSz="914400">
              <a:buNone/>
            </a:pPr>
            <a:fld id="{E47FD1A1-53E5-4C1F-AEDC-C489D8ECA207}" type="slidenum">
              <a:rPr lang="en-US" sz="1200" b="0" i="0">
                <a:solidFill>
                  <a:prstClr val="black"/>
                </a:solidFill>
                <a:latin typeface="Calibri"/>
                <a:ea typeface="+mn-ea"/>
                <a:cs typeface="+mn-cs"/>
              </a:rPr>
              <a:pPr algn="r" defTabSz="914400">
                <a:buNone/>
              </a:pPr>
              <a:t>18</a:t>
            </a:fld>
            <a:endParaRPr lang="en-US" sz="1200"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2" y="8934879"/>
            <a:ext cx="388936" cy="278905"/>
          </a:xfrm>
        </p:spPr>
        <p:txBody>
          <a:bodyPr/>
          <a:lstStyle/>
          <a:p>
            <a:pPr algn="r" defTabSz="914400">
              <a:buNone/>
            </a:pPr>
            <a:fld id="{168FE730-B185-4C56-BE69-9870AA471BAF}" type="slidenum">
              <a:rPr lang="en-US" sz="1200" b="0" i="0" kern="1200">
                <a:solidFill>
                  <a:prstClr val="black"/>
                </a:solidFill>
                <a:latin typeface="Calibri"/>
                <a:ea typeface="+mn-ea"/>
                <a:cs typeface="+mn-cs"/>
              </a:rPr>
              <a:pPr algn="r" defTabSz="914400">
                <a:buNone/>
              </a:pPr>
              <a:t>19</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2</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20</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noProof="0" dirty="0" smtClean="0">
                <a:solidFill>
                  <a:schemeClr val="tx1"/>
                </a:solidFill>
                <a:latin typeface="Calibri"/>
                <a:ea typeface="+mn-ea"/>
                <a:cs typeface="+mn-cs"/>
              </a:rPr>
              <a:t>Hacemos envíos de VXC</a:t>
            </a:r>
            <a:r>
              <a:rPr lang="es-ES_tradnl" sz="1200" b="0" i="0" baseline="0" noProof="0" dirty="0" smtClean="0">
                <a:solidFill>
                  <a:schemeClr val="tx1"/>
                </a:solidFill>
                <a:latin typeface="Calibri"/>
                <a:ea typeface="+mn-ea"/>
                <a:cs typeface="+mn-cs"/>
              </a:rPr>
              <a:t> 2100, 2200 y </a:t>
            </a:r>
            <a:r>
              <a:rPr lang="es-ES_tradnl" sz="1200" b="0" i="0" baseline="0" noProof="0" dirty="0" err="1" smtClean="0">
                <a:solidFill>
                  <a:schemeClr val="tx1"/>
                </a:solidFill>
                <a:latin typeface="Calibri"/>
                <a:ea typeface="+mn-ea"/>
                <a:cs typeface="+mn-cs"/>
              </a:rPr>
              <a:t>Cius</a:t>
            </a:r>
            <a:r>
              <a:rPr lang="es-ES_tradnl" sz="1200" b="0" i="0" baseline="0" noProof="0" dirty="0" smtClean="0">
                <a:solidFill>
                  <a:schemeClr val="tx1"/>
                </a:solidFill>
                <a:latin typeface="Calibri"/>
                <a:ea typeface="+mn-ea"/>
                <a:cs typeface="+mn-cs"/>
              </a:rPr>
              <a:t>. En el cuarto trimestre de 2011, incorporaremos a la cartera de productos VXC el nuevo cliente ligero VXC 6215 y el dispositivo de software VXC 4000.</a:t>
            </a:r>
            <a:endParaRPr lang="es-ES_tradnl" noProof="0" dirty="0"/>
          </a:p>
        </p:txBody>
      </p:sp>
      <p:sp>
        <p:nvSpPr>
          <p:cNvPr id="4" name="Slide Number Placeholder 3"/>
          <p:cNvSpPr>
            <a:spLocks noGrp="1"/>
          </p:cNvSpPr>
          <p:nvPr>
            <p:ph type="sldNum" sz="quarter" idx="10"/>
          </p:nvPr>
        </p:nvSpPr>
        <p:spPr/>
        <p:txBody>
          <a:bodyPr/>
          <a:lstStyle/>
          <a:p>
            <a:pPr algn="r" defTabSz="914400">
              <a:buNone/>
            </a:pPr>
            <a:fld id="{FDA4D267-26D7-446E-9C26-527D78C5C6B4}" type="slidenum">
              <a:rPr lang="en-US" sz="1200" b="0" i="0" kern="1200">
                <a:solidFill>
                  <a:prstClr val="black"/>
                </a:solidFill>
                <a:latin typeface="Calibri"/>
                <a:ea typeface="+mn-ea"/>
                <a:cs typeface="+mn-cs"/>
              </a:rPr>
              <a:pPr algn="r" defTabSz="914400">
                <a:buNone/>
              </a:pPr>
              <a:t>21</a:t>
            </a:fld>
            <a:endParaRPr lang="en-US" sz="1200" kern="1200" dirty="0">
              <a:solidFill>
                <a:prstClr val="black"/>
              </a:solidFill>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es-ES_tradnl" sz="1200" b="0" i="0" noProof="0" dirty="0" smtClean="0">
                <a:solidFill>
                  <a:schemeClr val="tx1"/>
                </a:solidFill>
                <a:latin typeface="Calibri"/>
                <a:ea typeface="+mn-ea"/>
                <a:cs typeface="+mn-cs"/>
              </a:rPr>
              <a:t>Cliente Cisco </a:t>
            </a:r>
            <a:r>
              <a:rPr lang="es-ES_tradnl" sz="1200" b="0" i="0" noProof="0" dirty="0" err="1" smtClean="0">
                <a:solidFill>
                  <a:schemeClr val="tx1"/>
                </a:solidFill>
                <a:latin typeface="Calibri"/>
                <a:ea typeface="+mn-ea"/>
                <a:cs typeface="+mn-cs"/>
              </a:rPr>
              <a:t>Virtualization</a:t>
            </a:r>
            <a:r>
              <a:rPr lang="es-ES_tradnl" sz="1200" b="0" i="0" baseline="0" noProof="0" dirty="0" smtClean="0">
                <a:solidFill>
                  <a:schemeClr val="tx1"/>
                </a:solidFill>
                <a:latin typeface="Calibri"/>
                <a:ea typeface="+mn-ea"/>
                <a:cs typeface="+mn-cs"/>
              </a:rPr>
              <a:t> </a:t>
            </a:r>
            <a:r>
              <a:rPr lang="es-ES_tradnl" sz="1200" b="0" i="0" baseline="0" noProof="0" dirty="0" err="1" smtClean="0">
                <a:solidFill>
                  <a:schemeClr val="tx1"/>
                </a:solidFill>
                <a:latin typeface="Calibri"/>
                <a:ea typeface="+mn-ea"/>
                <a:cs typeface="+mn-cs"/>
              </a:rPr>
              <a:t>Experience</a:t>
            </a:r>
            <a:r>
              <a:rPr lang="es-ES_tradnl" sz="1200" b="0" i="0" baseline="0" noProof="0" dirty="0" smtClean="0">
                <a:solidFill>
                  <a:schemeClr val="tx1"/>
                </a:solidFill>
                <a:latin typeface="Calibri"/>
                <a:ea typeface="+mn-ea"/>
                <a:cs typeface="+mn-cs"/>
              </a:rPr>
              <a:t> 2110</a:t>
            </a:r>
            <a:r>
              <a:rPr lang="es-ES_tradnl" sz="1200" b="0" i="0" noProof="0" dirty="0" smtClean="0">
                <a:solidFill>
                  <a:schemeClr val="tx1"/>
                </a:solidFill>
                <a:latin typeface="Calibri"/>
                <a:ea typeface="+mn-ea"/>
                <a:cs typeface="+mn-cs"/>
              </a:rPr>
              <a:t>: “integrado” como parte de los teléfonos IP 9900 y 8900 con video integrado. Tomamos la base existente, la quitamos y conectamos la "mochila". Posibilidad de conexión desde puerto auxiliar y POE. Implementación </a:t>
            </a:r>
            <a:r>
              <a:rPr lang="es-ES_tradnl" sz="1200" b="0" i="0" baseline="0" noProof="0" dirty="0" smtClean="0">
                <a:solidFill>
                  <a:schemeClr val="tx1"/>
                </a:solidFill>
                <a:latin typeface="Calibri"/>
                <a:ea typeface="+mn-ea"/>
                <a:cs typeface="+mn-cs"/>
              </a:rPr>
              <a:t>elegante. Incluye teléfono y cliente ultraligero.</a:t>
            </a:r>
          </a:p>
          <a:p>
            <a:pPr marL="237744" marR="0" indent="-237744" algn="l" defTabSz="914400">
              <a:lnSpc>
                <a:spcPct val="95000"/>
              </a:lnSpc>
              <a:spcBef>
                <a:spcPts val="1440"/>
              </a:spcBef>
              <a:spcAft>
                <a:spcPts val="0"/>
              </a:spcAft>
              <a:buClr>
                <a:schemeClr val="tx1"/>
              </a:buClr>
              <a:buFont typeface="Wingdings"/>
              <a:buChar char="§"/>
              <a:tabLst/>
            </a:pPr>
            <a:r>
              <a:rPr lang="es-ES_tradnl" sz="1200" b="0" i="0" baseline="0" noProof="0" dirty="0" smtClean="0">
                <a:solidFill>
                  <a:schemeClr val="tx1"/>
                </a:solidFill>
                <a:latin typeface="Calibri"/>
                <a:ea typeface="+mn-ea"/>
                <a:cs typeface="+mn-cs"/>
              </a:rPr>
              <a:t>Compatible con Citrix </a:t>
            </a:r>
            <a:r>
              <a:rPr lang="es-ES_tradnl" sz="1200" b="0" i="0" baseline="0" noProof="0" dirty="0" err="1" smtClean="0">
                <a:solidFill>
                  <a:schemeClr val="tx1"/>
                </a:solidFill>
                <a:latin typeface="Calibri"/>
                <a:ea typeface="+mn-ea"/>
                <a:cs typeface="+mn-cs"/>
              </a:rPr>
              <a:t>XenDesktop</a:t>
            </a:r>
            <a:r>
              <a:rPr lang="es-ES_tradnl" sz="1200" b="0" i="0" baseline="0" noProof="0" dirty="0" smtClean="0">
                <a:solidFill>
                  <a:schemeClr val="tx1"/>
                </a:solidFill>
                <a:latin typeface="Calibri"/>
                <a:ea typeface="+mn-ea"/>
                <a:cs typeface="+mn-cs"/>
              </a:rPr>
              <a:t> y </a:t>
            </a:r>
            <a:r>
              <a:rPr lang="es-ES_tradnl" sz="1200" b="0" i="0" baseline="0" noProof="0" dirty="0" err="1" smtClean="0">
                <a:solidFill>
                  <a:schemeClr val="tx1"/>
                </a:solidFill>
                <a:latin typeface="Calibri"/>
                <a:ea typeface="+mn-ea"/>
                <a:cs typeface="+mn-cs"/>
              </a:rPr>
              <a:t>VMware</a:t>
            </a:r>
            <a:r>
              <a:rPr lang="es-ES_tradnl" sz="1200" b="0" i="0" baseline="0" noProof="0" dirty="0" smtClean="0">
                <a:solidFill>
                  <a:schemeClr val="tx1"/>
                </a:solidFill>
                <a:latin typeface="Calibri"/>
                <a:ea typeface="+mn-ea"/>
                <a:cs typeface="+mn-cs"/>
              </a:rPr>
              <a:t> View</a:t>
            </a:r>
          </a:p>
          <a:p>
            <a:pPr marL="237744" marR="0" indent="-237744" algn="l" defTabSz="914400">
              <a:lnSpc>
                <a:spcPct val="95000"/>
              </a:lnSpc>
              <a:spcBef>
                <a:spcPts val="1440"/>
              </a:spcBef>
              <a:spcAft>
                <a:spcPts val="0"/>
              </a:spcAft>
              <a:buClr>
                <a:schemeClr val="tx1"/>
              </a:buClr>
              <a:buFont typeface="Wingdings"/>
              <a:buChar char="§"/>
              <a:tabLst/>
            </a:pPr>
            <a:r>
              <a:rPr lang="es-ES_tradnl" sz="1200" b="0" i="0" baseline="0" noProof="0" dirty="0" smtClean="0">
                <a:solidFill>
                  <a:schemeClr val="tx1"/>
                </a:solidFill>
                <a:latin typeface="Calibri"/>
                <a:ea typeface="+mn-ea"/>
                <a:cs typeface="+mn-cs"/>
              </a:rPr>
              <a:t>Admite alimentación por Ethernet (POE)</a:t>
            </a:r>
          </a:p>
          <a:p>
            <a:pPr marL="237744" marR="0" indent="-237744" algn="l" defTabSz="914400">
              <a:lnSpc>
                <a:spcPct val="95000"/>
              </a:lnSpc>
              <a:spcBef>
                <a:spcPts val="1440"/>
              </a:spcBef>
              <a:spcAft>
                <a:spcPts val="0"/>
              </a:spcAft>
              <a:buClr>
                <a:schemeClr val="tx1"/>
              </a:buClr>
              <a:buFont typeface="Wingdings"/>
              <a:buChar char="§"/>
              <a:tabLst/>
            </a:pPr>
            <a:r>
              <a:rPr lang="es-ES_tradnl" sz="1200" b="0" i="0" baseline="0" noProof="0" dirty="0" smtClean="0">
                <a:solidFill>
                  <a:schemeClr val="tx1"/>
                </a:solidFill>
                <a:latin typeface="Calibri"/>
                <a:ea typeface="+mn-ea"/>
                <a:cs typeface="+mn-cs"/>
              </a:rPr>
              <a:t>Utiliza un solo puerto Ethernet para teléfono y cliente ligero</a:t>
            </a:r>
          </a:p>
          <a:p>
            <a:pPr marL="237744" marR="0" indent="-237744" algn="l" defTabSz="914400">
              <a:lnSpc>
                <a:spcPct val="95000"/>
              </a:lnSpc>
              <a:spcBef>
                <a:spcPts val="1440"/>
              </a:spcBef>
              <a:spcAft>
                <a:spcPts val="0"/>
              </a:spcAft>
              <a:buFont typeface="Wingdings"/>
              <a:buChar char="§"/>
              <a:tabLst/>
            </a:pPr>
            <a:endParaRPr lang="es-ES_tradnl" baseline="0" noProof="0" dirty="0" smtClean="0"/>
          </a:p>
          <a:p>
            <a:pPr marL="237744" marR="0" indent="-237744" algn="l" defTabSz="914400">
              <a:lnSpc>
                <a:spcPct val="95000"/>
              </a:lnSpc>
              <a:spcBef>
                <a:spcPts val="1440"/>
              </a:spcBef>
              <a:spcAft>
                <a:spcPts val="0"/>
              </a:spcAft>
              <a:buClr>
                <a:schemeClr val="tx1"/>
              </a:buClr>
              <a:buFont typeface="Wingdings"/>
              <a:buChar char="§"/>
              <a:tabLst/>
            </a:pPr>
            <a:r>
              <a:rPr lang="es-ES_tradnl" sz="1200" b="0" i="0" baseline="0" noProof="0" dirty="0" err="1" smtClean="0">
                <a:solidFill>
                  <a:schemeClr val="tx1"/>
                </a:solidFill>
                <a:latin typeface="Calibri"/>
                <a:ea typeface="+mn-ea"/>
                <a:cs typeface="+mn-cs"/>
              </a:rPr>
              <a:t>VMware</a:t>
            </a:r>
            <a:r>
              <a:rPr lang="es-ES_tradnl" sz="1200" b="0" i="0" baseline="0" noProof="0" dirty="0" smtClean="0">
                <a:solidFill>
                  <a:schemeClr val="tx1"/>
                </a:solidFill>
                <a:latin typeface="Calibri"/>
                <a:ea typeface="+mn-ea"/>
                <a:cs typeface="+mn-cs"/>
              </a:rPr>
              <a:t> View</a:t>
            </a:r>
          </a:p>
          <a:p>
            <a:pPr marL="0" algn="l" defTabSz="914400">
              <a:buNone/>
            </a:pPr>
            <a:endParaRPr lang="es-ES_tradnl" noProof="0" dirty="0"/>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en-US" sz="1200" b="0" i="0" kern="1200">
                <a:solidFill>
                  <a:prstClr val="black"/>
                </a:solidFill>
                <a:latin typeface="Calibri"/>
                <a:ea typeface="+mn-ea"/>
                <a:cs typeface="+mn-cs"/>
              </a:rPr>
              <a:pPr algn="r" defTabSz="914400">
                <a:buNone/>
              </a:pPr>
              <a:t>22</a:t>
            </a:fld>
            <a:endParaRPr lang="en-US" sz="1200" kern="1200" dirty="0">
              <a:solidFill>
                <a:prstClr val="black"/>
              </a:solidFill>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es-ES_tradnl" sz="1200" b="0" i="0" noProof="0" dirty="0" smtClean="0">
                <a:solidFill>
                  <a:schemeClr val="tx1"/>
                </a:solidFill>
                <a:latin typeface="Calibri"/>
                <a:ea typeface="+mn-ea"/>
                <a:cs typeface="+mn-cs"/>
              </a:rPr>
              <a:t>Cliente Cisco </a:t>
            </a:r>
            <a:r>
              <a:rPr lang="es-ES_tradnl" sz="1200" b="0" i="0" noProof="0" dirty="0" err="1" smtClean="0">
                <a:solidFill>
                  <a:schemeClr val="tx1"/>
                </a:solidFill>
                <a:latin typeface="Calibri"/>
                <a:ea typeface="+mn-ea"/>
                <a:cs typeface="+mn-cs"/>
              </a:rPr>
              <a:t>Virtualization</a:t>
            </a:r>
            <a:r>
              <a:rPr lang="es-ES_tradnl" sz="1200" b="0" i="0" baseline="0" noProof="0" dirty="0" smtClean="0">
                <a:solidFill>
                  <a:schemeClr val="tx1"/>
                </a:solidFill>
                <a:latin typeface="Calibri"/>
                <a:ea typeface="+mn-ea"/>
                <a:cs typeface="+mn-cs"/>
              </a:rPr>
              <a:t> </a:t>
            </a:r>
            <a:r>
              <a:rPr lang="es-ES_tradnl" sz="1200" b="0" i="0" baseline="0" noProof="0" dirty="0" err="1" smtClean="0">
                <a:solidFill>
                  <a:schemeClr val="tx1"/>
                </a:solidFill>
                <a:latin typeface="Calibri"/>
                <a:ea typeface="+mn-ea"/>
                <a:cs typeface="+mn-cs"/>
              </a:rPr>
              <a:t>Experience</a:t>
            </a:r>
            <a:r>
              <a:rPr lang="es-ES_tradnl" sz="1200" b="0" i="0" baseline="0" noProof="0" dirty="0" smtClean="0">
                <a:solidFill>
                  <a:schemeClr val="tx1"/>
                </a:solidFill>
                <a:latin typeface="Calibri"/>
                <a:ea typeface="+mn-ea"/>
                <a:cs typeface="+mn-cs"/>
              </a:rPr>
              <a:t> 2110</a:t>
            </a:r>
            <a:r>
              <a:rPr lang="es-ES_tradnl" sz="1200" b="0" i="0" noProof="0" dirty="0" smtClean="0">
                <a:solidFill>
                  <a:schemeClr val="tx1"/>
                </a:solidFill>
                <a:latin typeface="Calibri"/>
                <a:ea typeface="+mn-ea"/>
                <a:cs typeface="+mn-cs"/>
              </a:rPr>
              <a:t>: “integrado” como parte de los teléfonos IP 9900 y 8900 con video integrado. Tomamos la base existente, la quitamos y conectamos la "mochila". Posibilidad de conexión desde puerto auxiliar y POE. Implementación </a:t>
            </a:r>
            <a:r>
              <a:rPr lang="es-ES_tradnl" sz="1200" b="0" i="0" baseline="0" noProof="0" dirty="0" smtClean="0">
                <a:solidFill>
                  <a:schemeClr val="tx1"/>
                </a:solidFill>
                <a:latin typeface="Calibri"/>
                <a:ea typeface="+mn-ea"/>
                <a:cs typeface="+mn-cs"/>
              </a:rPr>
              <a:t>elegante. Incluye teléfono y cliente ultraligero.</a:t>
            </a:r>
          </a:p>
          <a:p>
            <a:pPr marL="237744" marR="0" indent="-237744" algn="l" defTabSz="914400">
              <a:lnSpc>
                <a:spcPct val="95000"/>
              </a:lnSpc>
              <a:spcBef>
                <a:spcPts val="1440"/>
              </a:spcBef>
              <a:spcAft>
                <a:spcPts val="0"/>
              </a:spcAft>
              <a:buClr>
                <a:schemeClr val="tx1"/>
              </a:buClr>
              <a:buFont typeface="Wingdings"/>
              <a:buChar char="§"/>
              <a:tabLst/>
            </a:pPr>
            <a:r>
              <a:rPr lang="es-ES_tradnl" sz="1200" b="0" i="0" baseline="0" noProof="0" dirty="0" smtClean="0">
                <a:solidFill>
                  <a:schemeClr val="tx1"/>
                </a:solidFill>
                <a:latin typeface="Calibri"/>
                <a:ea typeface="+mn-ea"/>
                <a:cs typeface="+mn-cs"/>
              </a:rPr>
              <a:t>Compatible con Citrix </a:t>
            </a:r>
            <a:r>
              <a:rPr lang="es-ES_tradnl" sz="1200" b="0" i="0" baseline="0" noProof="0" dirty="0" err="1" smtClean="0">
                <a:solidFill>
                  <a:schemeClr val="tx1"/>
                </a:solidFill>
                <a:latin typeface="Calibri"/>
                <a:ea typeface="+mn-ea"/>
                <a:cs typeface="+mn-cs"/>
              </a:rPr>
              <a:t>XenDesktop</a:t>
            </a:r>
            <a:r>
              <a:rPr lang="es-ES_tradnl" sz="1200" b="0" i="0" baseline="0" noProof="0" dirty="0" smtClean="0">
                <a:solidFill>
                  <a:schemeClr val="tx1"/>
                </a:solidFill>
                <a:latin typeface="Calibri"/>
                <a:ea typeface="+mn-ea"/>
                <a:cs typeface="+mn-cs"/>
              </a:rPr>
              <a:t> y </a:t>
            </a:r>
            <a:r>
              <a:rPr lang="es-ES_tradnl" sz="1200" b="0" i="0" baseline="0" noProof="0" dirty="0" err="1" smtClean="0">
                <a:solidFill>
                  <a:schemeClr val="tx1"/>
                </a:solidFill>
                <a:latin typeface="Calibri"/>
                <a:ea typeface="+mn-ea"/>
                <a:cs typeface="+mn-cs"/>
              </a:rPr>
              <a:t>VMware</a:t>
            </a:r>
            <a:r>
              <a:rPr lang="es-ES_tradnl" sz="1200" b="0" i="0" baseline="0" noProof="0" dirty="0" smtClean="0">
                <a:solidFill>
                  <a:schemeClr val="tx1"/>
                </a:solidFill>
                <a:latin typeface="Calibri"/>
                <a:ea typeface="+mn-ea"/>
                <a:cs typeface="+mn-cs"/>
              </a:rPr>
              <a:t> View</a:t>
            </a:r>
          </a:p>
          <a:p>
            <a:pPr marL="237744" marR="0" indent="-237744" algn="l" defTabSz="914400">
              <a:lnSpc>
                <a:spcPct val="95000"/>
              </a:lnSpc>
              <a:spcBef>
                <a:spcPts val="1440"/>
              </a:spcBef>
              <a:spcAft>
                <a:spcPts val="0"/>
              </a:spcAft>
              <a:buClr>
                <a:schemeClr val="tx1"/>
              </a:buClr>
              <a:buFont typeface="Wingdings"/>
              <a:buChar char="§"/>
              <a:tabLst/>
            </a:pPr>
            <a:r>
              <a:rPr lang="es-ES_tradnl" sz="1200" b="0" i="0" baseline="0" noProof="0" dirty="0" smtClean="0">
                <a:solidFill>
                  <a:schemeClr val="tx1"/>
                </a:solidFill>
                <a:latin typeface="Calibri"/>
                <a:ea typeface="+mn-ea"/>
                <a:cs typeface="+mn-cs"/>
              </a:rPr>
              <a:t>Admite alimentación por Ethernet (POE)</a:t>
            </a:r>
          </a:p>
          <a:p>
            <a:pPr marL="237744" marR="0" indent="-237744" algn="l" defTabSz="914400">
              <a:lnSpc>
                <a:spcPct val="95000"/>
              </a:lnSpc>
              <a:spcBef>
                <a:spcPts val="1440"/>
              </a:spcBef>
              <a:spcAft>
                <a:spcPts val="0"/>
              </a:spcAft>
              <a:buClr>
                <a:schemeClr val="tx1"/>
              </a:buClr>
              <a:buFont typeface="Wingdings"/>
              <a:buChar char="§"/>
              <a:tabLst/>
            </a:pPr>
            <a:r>
              <a:rPr lang="es-ES_tradnl" sz="1200" b="0" i="0" baseline="0" noProof="0" dirty="0" smtClean="0">
                <a:solidFill>
                  <a:schemeClr val="tx1"/>
                </a:solidFill>
                <a:latin typeface="Calibri"/>
                <a:ea typeface="+mn-ea"/>
                <a:cs typeface="+mn-cs"/>
              </a:rPr>
              <a:t>Utiliza un solo puerto Ethernet para teléfono y cliente ligero</a:t>
            </a:r>
          </a:p>
          <a:p>
            <a:pPr marL="237744" marR="0" indent="-237744" algn="l" defTabSz="914400">
              <a:lnSpc>
                <a:spcPct val="95000"/>
              </a:lnSpc>
              <a:spcBef>
                <a:spcPts val="1440"/>
              </a:spcBef>
              <a:spcAft>
                <a:spcPts val="0"/>
              </a:spcAft>
              <a:buFont typeface="Wingdings"/>
              <a:buChar char="§"/>
              <a:tabLst/>
            </a:pPr>
            <a:endParaRPr lang="es-ES_tradnl" baseline="0" noProof="0" dirty="0" smtClean="0"/>
          </a:p>
          <a:p>
            <a:pPr marL="0" algn="l" defTabSz="914400">
              <a:buNone/>
            </a:pPr>
            <a:endParaRPr lang="es-ES_tradnl" noProof="0" dirty="0"/>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en-US" sz="1200" b="0" i="0" kern="1200">
                <a:solidFill>
                  <a:prstClr val="black"/>
                </a:solidFill>
                <a:latin typeface="Calibri"/>
                <a:ea typeface="+mn-ea"/>
                <a:cs typeface="+mn-cs"/>
              </a:rPr>
              <a:pPr algn="r" defTabSz="914400">
                <a:buNone/>
              </a:pPr>
              <a:t>23</a:t>
            </a:fld>
            <a:endParaRPr lang="en-US" sz="1200" kern="1200" dirty="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2245027E-657E-4C4E-9A32-29318DE6140C}" type="slidenum">
              <a:rPr lang="en-US" sz="1200" b="0" i="0">
                <a:solidFill>
                  <a:schemeClr val="tx1"/>
                </a:solidFill>
                <a:latin typeface="Calibri"/>
                <a:ea typeface="+mn-ea"/>
                <a:cs typeface="+mn-cs"/>
              </a:rPr>
              <a:pPr algn="r" defTabSz="914400">
                <a:buNone/>
              </a:pPr>
              <a:t>24</a:t>
            </a:fld>
            <a:endParaRPr lang="en-US"/>
          </a:p>
        </p:txBody>
      </p:sp>
    </p:spTree>
    <p:extLst>
      <p:ext uri="{BB962C8B-B14F-4D97-AF65-F5344CB8AC3E}">
        <p14:creationId xmlns="" xmlns:p14="http://schemas.microsoft.com/office/powerpoint/2010/main" val="256827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83" tIns="0" rIns="18783" bIns="0" anchor="b"/>
          <a:lstStyle/>
          <a:p>
            <a:pPr algn="r" defTabSz="901690">
              <a:buNone/>
            </a:pPr>
            <a:fld id="{13BA62FE-A262-47BE-B4A1-25A2F9BED1C0}" type="slidenum">
              <a:rPr lang="en-US" sz="800" b="0" i="0">
                <a:solidFill>
                  <a:prstClr val="black"/>
                </a:solidFill>
                <a:latin typeface="Calibri"/>
                <a:ea typeface="+mn-ea"/>
                <a:cs typeface="+mn-cs"/>
              </a:rPr>
              <a:pPr algn="r" defTabSz="901690">
                <a:buNone/>
              </a:pPr>
              <a:t>25</a:t>
            </a:fld>
            <a:endParaRPr lang="en-US" sz="800" dirty="0">
              <a:solidFill>
                <a:prstClr val="black"/>
              </a:solidFill>
              <a:latin typeface="Calibri"/>
            </a:endParaRPr>
          </a:p>
        </p:txBody>
      </p:sp>
      <p:sp>
        <p:nvSpPr>
          <p:cNvPr id="90114" name="Rectangle 2"/>
          <p:cNvSpPr>
            <a:spLocks noGrp="1" noRot="1" noChangeAspect="1" noChangeArrowheads="1" noTextEdit="1"/>
          </p:cNvSpPr>
          <p:nvPr>
            <p:ph type="sldImg"/>
          </p:nvPr>
        </p:nvSpPr>
        <p:spPr>
          <a:xfrm>
            <a:off x="793750" y="242888"/>
            <a:ext cx="5326063" cy="3994150"/>
          </a:xfrm>
          <a:ln/>
        </p:spPr>
      </p:sp>
      <p:sp>
        <p:nvSpPr>
          <p:cNvPr id="90115" name="Rectangle 3"/>
          <p:cNvSpPr>
            <a:spLocks noGrp="1" noChangeArrowheads="1"/>
          </p:cNvSpPr>
          <p:nvPr>
            <p:ph type="body" idx="1"/>
          </p:nvPr>
        </p:nvSpPr>
        <p:spPr>
          <a:xfrm>
            <a:off x="161925" y="4378328"/>
            <a:ext cx="6486525" cy="4251325"/>
          </a:xfrm>
          <a:noFill/>
          <a:ln/>
        </p:spPr>
        <p:txBody>
          <a:bodyPr lIns="95487" tIns="50092" rIns="95487" bIns="50092">
            <a:noAutofit/>
          </a:bodyPr>
          <a:lstStyle/>
          <a:p>
            <a:pPr marL="0" algn="l" defTabSz="914400">
              <a:buNone/>
            </a:pPr>
            <a:r>
              <a:rPr lang="es-ES_tradnl" sz="1100" b="1" i="0" kern="1200" noProof="0" dirty="0" smtClean="0">
                <a:solidFill>
                  <a:schemeClr val="tx1"/>
                </a:solidFill>
                <a:latin typeface="Calibri"/>
                <a:ea typeface="+mn-ea"/>
                <a:cs typeface="+mn-cs"/>
              </a:rPr>
              <a:t>Acceso basado en políticas para VXI con Cisco </a:t>
            </a:r>
            <a:r>
              <a:rPr lang="es-ES_tradnl" sz="1100" b="1" i="0" kern="1200" noProof="0" dirty="0" err="1" smtClean="0">
                <a:solidFill>
                  <a:schemeClr val="tx1"/>
                </a:solidFill>
                <a:latin typeface="Calibri"/>
                <a:ea typeface="+mn-ea"/>
                <a:cs typeface="+mn-cs"/>
              </a:rPr>
              <a:t>Identity</a:t>
            </a:r>
            <a:r>
              <a:rPr lang="es-ES_tradnl" sz="1100" b="1" i="0" kern="1200" noProof="0" dirty="0" smtClean="0">
                <a:solidFill>
                  <a:schemeClr val="tx1"/>
                </a:solidFill>
                <a:latin typeface="Calibri"/>
                <a:ea typeface="+mn-ea"/>
                <a:cs typeface="+mn-cs"/>
              </a:rPr>
              <a:t> </a:t>
            </a:r>
            <a:r>
              <a:rPr lang="es-ES_tradnl" sz="1100" b="1" i="0" kern="1200" noProof="0" dirty="0" err="1" smtClean="0">
                <a:solidFill>
                  <a:schemeClr val="tx1"/>
                </a:solidFill>
                <a:latin typeface="Calibri"/>
                <a:ea typeface="+mn-ea"/>
                <a:cs typeface="+mn-cs"/>
              </a:rPr>
              <a:t>Services</a:t>
            </a:r>
            <a:r>
              <a:rPr lang="es-ES_tradnl" sz="1100" b="1" i="0" kern="1200" noProof="0" dirty="0" smtClean="0">
                <a:solidFill>
                  <a:schemeClr val="tx1"/>
                </a:solidFill>
                <a:latin typeface="Calibri"/>
                <a:ea typeface="+mn-ea"/>
                <a:cs typeface="+mn-cs"/>
              </a:rPr>
              <a:t> </a:t>
            </a:r>
            <a:r>
              <a:rPr lang="es-ES_tradnl" sz="1100" b="1" i="0" kern="1200" noProof="0" dirty="0" err="1" smtClean="0">
                <a:solidFill>
                  <a:schemeClr val="tx1"/>
                </a:solidFill>
                <a:latin typeface="Calibri"/>
                <a:ea typeface="+mn-ea"/>
                <a:cs typeface="+mn-cs"/>
              </a:rPr>
              <a:t>Engine</a:t>
            </a:r>
            <a:r>
              <a:rPr lang="es-ES_tradnl" sz="1100" b="1" i="0" kern="1200" noProof="0" dirty="0" smtClean="0">
                <a:solidFill>
                  <a:schemeClr val="tx1"/>
                </a:solidFill>
                <a:latin typeface="Calibri"/>
                <a:ea typeface="+mn-ea"/>
                <a:cs typeface="+mn-cs"/>
              </a:rPr>
              <a:t> (ISE)</a:t>
            </a:r>
            <a:endParaRPr lang="es-ES_tradnl" sz="1100" kern="1200" noProof="0" dirty="0" smtClean="0">
              <a:solidFill>
                <a:schemeClr val="tx1"/>
              </a:solidFill>
              <a:latin typeface="+mn-lt"/>
              <a:ea typeface="+mn-ea"/>
              <a:cs typeface="+mn-cs"/>
            </a:endParaRPr>
          </a:p>
          <a:p>
            <a:pPr marL="0" algn="l" defTabSz="914400">
              <a:lnSpc>
                <a:spcPts val="720"/>
              </a:lnSpc>
              <a:buNone/>
            </a:pPr>
            <a:r>
              <a:rPr lang="es-ES_tradnl" sz="1100" b="0" i="0" kern="1200" noProof="0" dirty="0" smtClean="0">
                <a:solidFill>
                  <a:schemeClr val="tx1"/>
                </a:solidFill>
                <a:latin typeface="Calibri"/>
                <a:ea typeface="+mn-ea"/>
                <a:cs typeface="+mn-cs"/>
              </a:rPr>
              <a:t> </a:t>
            </a:r>
            <a:endParaRPr lang="es-ES_tradnl" sz="600" b="0" i="0" kern="1200" noProof="0" dirty="0" smtClean="0">
              <a:solidFill>
                <a:schemeClr val="tx1"/>
              </a:solidFill>
              <a:latin typeface="Calibri"/>
              <a:ea typeface="+mn-ea"/>
              <a:cs typeface="+mn-cs"/>
            </a:endParaRPr>
          </a:p>
          <a:p>
            <a:pPr marL="0" algn="l" defTabSz="914400">
              <a:buNone/>
            </a:pPr>
            <a:r>
              <a:rPr lang="es-ES_tradnl" sz="1100" b="0" i="0" kern="1200" noProof="0" dirty="0" smtClean="0">
                <a:solidFill>
                  <a:schemeClr val="tx1"/>
                </a:solidFill>
                <a:latin typeface="Calibri"/>
                <a:ea typeface="+mn-ea"/>
                <a:cs typeface="+mn-cs"/>
              </a:rPr>
              <a:t>Cisco </a:t>
            </a:r>
            <a:r>
              <a:rPr lang="es-ES_tradnl" sz="1100" b="0" i="0" kern="1200" noProof="0" dirty="0" err="1" smtClean="0">
                <a:solidFill>
                  <a:schemeClr val="tx1"/>
                </a:solidFill>
                <a:latin typeface="Calibri"/>
                <a:ea typeface="+mn-ea"/>
                <a:cs typeface="+mn-cs"/>
              </a:rPr>
              <a:t>Identity</a:t>
            </a:r>
            <a:r>
              <a:rPr lang="es-ES_tradnl" sz="1100" b="0" i="0" kern="1200" noProof="0" dirty="0" smtClean="0">
                <a:solidFill>
                  <a:schemeClr val="tx1"/>
                </a:solidFill>
                <a:latin typeface="Calibri"/>
                <a:ea typeface="+mn-ea"/>
                <a:cs typeface="+mn-cs"/>
              </a:rPr>
              <a:t> </a:t>
            </a:r>
            <a:r>
              <a:rPr lang="es-ES_tradnl" sz="1100" b="0" i="0" kern="1200" noProof="0" dirty="0" err="1" smtClean="0">
                <a:solidFill>
                  <a:schemeClr val="tx1"/>
                </a:solidFill>
                <a:latin typeface="Calibri"/>
                <a:ea typeface="+mn-ea"/>
                <a:cs typeface="+mn-cs"/>
              </a:rPr>
              <a:t>Services</a:t>
            </a:r>
            <a:r>
              <a:rPr lang="es-ES_tradnl" sz="1100" b="0" i="0" kern="1200" noProof="0" dirty="0" smtClean="0">
                <a:solidFill>
                  <a:schemeClr val="tx1"/>
                </a:solidFill>
                <a:latin typeface="Calibri"/>
                <a:ea typeface="+mn-ea"/>
                <a:cs typeface="+mn-cs"/>
              </a:rPr>
              <a:t> </a:t>
            </a:r>
            <a:r>
              <a:rPr lang="es-ES_tradnl" sz="1100" b="0" i="0" kern="1200" noProof="0" dirty="0" err="1" smtClean="0">
                <a:solidFill>
                  <a:schemeClr val="tx1"/>
                </a:solidFill>
                <a:latin typeface="Calibri"/>
                <a:ea typeface="+mn-ea"/>
                <a:cs typeface="+mn-cs"/>
              </a:rPr>
              <a:t>Engine</a:t>
            </a:r>
            <a:r>
              <a:rPr lang="es-ES_tradnl" sz="1100" b="0" i="0" kern="1200" noProof="0" dirty="0" smtClean="0">
                <a:solidFill>
                  <a:schemeClr val="tx1"/>
                </a:solidFill>
                <a:latin typeface="Calibri"/>
                <a:ea typeface="+mn-ea"/>
                <a:cs typeface="+mn-cs"/>
              </a:rPr>
              <a:t> (ISE), un motor diseñado para brindar servicios basados en políticas que pueden escalarse fácilmente en múltiples aplicaciones y servicios de red, ha sido validado para Cisco </a:t>
            </a:r>
            <a:r>
              <a:rPr lang="es-ES_tradnl" sz="1100" b="0" i="0" kern="1200" noProof="0" dirty="0" err="1" smtClean="0">
                <a:solidFill>
                  <a:schemeClr val="tx1"/>
                </a:solidFill>
                <a:latin typeface="Calibri"/>
                <a:ea typeface="+mn-ea"/>
                <a:cs typeface="+mn-cs"/>
              </a:rPr>
              <a:t>Virtualization</a:t>
            </a:r>
            <a:r>
              <a:rPr lang="es-ES_tradnl" sz="1100" b="0" i="0" kern="1200" noProof="0" dirty="0" smtClean="0">
                <a:solidFill>
                  <a:schemeClr val="tx1"/>
                </a:solidFill>
                <a:latin typeface="Calibri"/>
                <a:ea typeface="+mn-ea"/>
                <a:cs typeface="+mn-cs"/>
              </a:rPr>
              <a:t> </a:t>
            </a:r>
            <a:r>
              <a:rPr lang="es-ES_tradnl" sz="1100" b="0" i="0" kern="1200" noProof="0" dirty="0" err="1" smtClean="0">
                <a:solidFill>
                  <a:schemeClr val="tx1"/>
                </a:solidFill>
                <a:latin typeface="Calibri"/>
                <a:ea typeface="+mn-ea"/>
                <a:cs typeface="+mn-cs"/>
              </a:rPr>
              <a:t>Experience</a:t>
            </a:r>
            <a:r>
              <a:rPr lang="es-ES_tradnl" sz="1100" b="0" i="0" kern="1200" noProof="0" dirty="0" smtClean="0">
                <a:solidFill>
                  <a:schemeClr val="tx1"/>
                </a:solidFill>
                <a:latin typeface="Calibri"/>
                <a:ea typeface="+mn-ea"/>
                <a:cs typeface="+mn-cs"/>
              </a:rPr>
              <a:t> </a:t>
            </a:r>
            <a:r>
              <a:rPr lang="es-ES_tradnl" sz="1100" b="0" i="0" kern="1200" noProof="0" dirty="0" err="1" smtClean="0">
                <a:solidFill>
                  <a:schemeClr val="tx1"/>
                </a:solidFill>
                <a:latin typeface="Calibri"/>
                <a:ea typeface="+mn-ea"/>
                <a:cs typeface="+mn-cs"/>
              </a:rPr>
              <a:t>Infrastructure</a:t>
            </a:r>
            <a:r>
              <a:rPr lang="es-ES_tradnl" sz="1100" b="0" i="0" kern="1200" noProof="0" dirty="0" smtClean="0">
                <a:solidFill>
                  <a:schemeClr val="tx1"/>
                </a:solidFill>
                <a:latin typeface="Calibri"/>
                <a:ea typeface="+mn-ea"/>
                <a:cs typeface="+mn-cs"/>
              </a:rPr>
              <a:t> (VXI) a fin de permitir el acceso seguro por roles y por dispositivos a los datos corporativos mediante equipos de escritorio virtuales. Mediante la combinación de las capacidades de red y VDI, las empresas ahora tienen la flexibilidad de permitirles a los usuarios ingresar a la red con sus propios dispositivos personales sin poner en riesgo la integridad de los datos. .  </a:t>
            </a:r>
          </a:p>
          <a:p>
            <a:pPr marL="0" algn="l" defTabSz="914400">
              <a:lnSpc>
                <a:spcPts val="720"/>
              </a:lnSpc>
              <a:buNone/>
            </a:pPr>
            <a:r>
              <a:rPr lang="es-ES_tradnl" sz="1100" b="0" i="0" kern="1200" noProof="0" dirty="0" smtClean="0">
                <a:solidFill>
                  <a:schemeClr val="tx1"/>
                </a:solidFill>
                <a:latin typeface="Calibri"/>
                <a:ea typeface="+mn-ea"/>
                <a:cs typeface="+mn-cs"/>
              </a:rPr>
              <a:t> </a:t>
            </a:r>
          </a:p>
          <a:p>
            <a:pPr marL="0" algn="l" defTabSz="914400">
              <a:buNone/>
            </a:pPr>
            <a:r>
              <a:rPr lang="es-ES_tradnl" sz="1100" b="1" i="0" kern="1200" noProof="0" dirty="0" smtClean="0">
                <a:solidFill>
                  <a:schemeClr val="tx1"/>
                </a:solidFill>
                <a:latin typeface="Calibri"/>
                <a:ea typeface="+mn-ea"/>
                <a:cs typeface="+mn-cs"/>
              </a:rPr>
              <a:t>Escalabilidad para cumplir con los requisitos de la organización</a:t>
            </a:r>
            <a:r>
              <a:rPr lang="es-ES_tradnl" sz="1100" b="0" i="0" kern="1200" noProof="0" dirty="0" smtClean="0">
                <a:solidFill>
                  <a:schemeClr val="tx1"/>
                </a:solidFill>
                <a:latin typeface="Calibri"/>
                <a:ea typeface="+mn-ea"/>
                <a:cs typeface="+mn-cs"/>
              </a:rPr>
              <a:t>: le permite al departamento de TI admitir no solo equipos de escritorio físicos sino también entornos de escritorios virtuales con varios dispositivos por usuario. ISE centraliza la creación de todas las políticas y propaga sin inconvenientes la información a todos los </a:t>
            </a:r>
            <a:r>
              <a:rPr lang="es-ES_tradnl" sz="1100" b="0" i="0" kern="1200" noProof="0" dirty="0" err="1" smtClean="0">
                <a:solidFill>
                  <a:schemeClr val="tx1"/>
                </a:solidFill>
                <a:latin typeface="Calibri"/>
                <a:ea typeface="+mn-ea"/>
                <a:cs typeface="+mn-cs"/>
              </a:rPr>
              <a:t>switches</a:t>
            </a:r>
            <a:r>
              <a:rPr lang="es-ES_tradnl" sz="1100" b="0" i="0" kern="1200" noProof="0" dirty="0" smtClean="0">
                <a:solidFill>
                  <a:schemeClr val="tx1"/>
                </a:solidFill>
                <a:latin typeface="Calibri"/>
                <a:ea typeface="+mn-ea"/>
                <a:cs typeface="+mn-cs"/>
              </a:rPr>
              <a:t>, controladores inalámbricos y dispositivos de acceso a redes (NAD, </a:t>
            </a:r>
            <a:r>
              <a:rPr lang="es-ES_tradnl" sz="1100" b="0" i="0" kern="1200" noProof="0" dirty="0" err="1" smtClean="0">
                <a:solidFill>
                  <a:schemeClr val="tx1"/>
                </a:solidFill>
                <a:latin typeface="Calibri"/>
                <a:ea typeface="+mn-ea"/>
                <a:cs typeface="+mn-cs"/>
              </a:rPr>
              <a:t>network</a:t>
            </a:r>
            <a:r>
              <a:rPr lang="es-ES_tradnl" sz="1100" b="0" i="0" kern="1200" noProof="0" dirty="0" smtClean="0">
                <a:solidFill>
                  <a:schemeClr val="tx1"/>
                </a:solidFill>
                <a:latin typeface="Calibri"/>
                <a:ea typeface="+mn-ea"/>
                <a:cs typeface="+mn-cs"/>
              </a:rPr>
              <a:t> </a:t>
            </a:r>
            <a:r>
              <a:rPr lang="es-ES_tradnl" sz="1100" b="0" i="0" kern="1200" noProof="0" dirty="0" err="1" smtClean="0">
                <a:solidFill>
                  <a:schemeClr val="tx1"/>
                </a:solidFill>
                <a:latin typeface="Calibri"/>
                <a:ea typeface="+mn-ea"/>
                <a:cs typeface="+mn-cs"/>
              </a:rPr>
              <a:t>access</a:t>
            </a:r>
            <a:r>
              <a:rPr lang="es-ES_tradnl" sz="1100" b="0" i="0" kern="1200" noProof="0" dirty="0" smtClean="0">
                <a:solidFill>
                  <a:schemeClr val="tx1"/>
                </a:solidFill>
                <a:latin typeface="Calibri"/>
                <a:ea typeface="+mn-ea"/>
                <a:cs typeface="+mn-cs"/>
              </a:rPr>
              <a:t> </a:t>
            </a:r>
            <a:r>
              <a:rPr lang="es-ES_tradnl" sz="1100" b="0" i="0" kern="1200" noProof="0" dirty="0" err="1" smtClean="0">
                <a:solidFill>
                  <a:schemeClr val="tx1"/>
                </a:solidFill>
                <a:latin typeface="Calibri"/>
                <a:ea typeface="+mn-ea"/>
                <a:cs typeface="+mn-cs"/>
              </a:rPr>
              <a:t>devices</a:t>
            </a:r>
            <a:r>
              <a:rPr lang="es-ES_tradnl" sz="1100" b="0" i="0" kern="1200" noProof="0" dirty="0" smtClean="0">
                <a:solidFill>
                  <a:schemeClr val="tx1"/>
                </a:solidFill>
                <a:latin typeface="Calibri"/>
                <a:ea typeface="+mn-ea"/>
                <a:cs typeface="+mn-cs"/>
              </a:rPr>
              <a:t>) de Cisco. </a:t>
            </a:r>
          </a:p>
          <a:p>
            <a:pPr marL="0" algn="l" defTabSz="914400">
              <a:lnSpc>
                <a:spcPts val="720"/>
              </a:lnSpc>
              <a:buNone/>
            </a:pPr>
            <a:r>
              <a:rPr lang="es-ES_tradnl" sz="1100" b="0" i="0" kern="1200" noProof="0" dirty="0" smtClean="0">
                <a:solidFill>
                  <a:schemeClr val="tx1"/>
                </a:solidFill>
                <a:latin typeface="Calibri"/>
                <a:ea typeface="+mn-ea"/>
                <a:cs typeface="+mn-cs"/>
              </a:rPr>
              <a:t> </a:t>
            </a:r>
          </a:p>
          <a:p>
            <a:pPr marL="0" algn="l" defTabSz="914400">
              <a:buNone/>
            </a:pPr>
            <a:r>
              <a:rPr lang="es-ES_tradnl" sz="1100" b="1" i="0" kern="1200" noProof="0" dirty="0" smtClean="0">
                <a:solidFill>
                  <a:schemeClr val="tx1"/>
                </a:solidFill>
                <a:latin typeface="Calibri"/>
                <a:ea typeface="+mn-ea"/>
                <a:cs typeface="+mn-cs"/>
              </a:rPr>
              <a:t>Seguridad de datos y cumplimiento de la normativa para</a:t>
            </a:r>
            <a:r>
              <a:rPr lang="es-ES_tradnl" sz="1100" b="0" i="0" kern="1200" noProof="0" dirty="0" smtClean="0">
                <a:solidFill>
                  <a:schemeClr val="tx1"/>
                </a:solidFill>
                <a:latin typeface="Calibri"/>
                <a:ea typeface="+mn-ea"/>
                <a:cs typeface="+mn-cs"/>
              </a:rPr>
              <a:t> </a:t>
            </a:r>
            <a:r>
              <a:rPr lang="es-ES_tradnl" sz="1100" b="1" i="0" kern="1200" noProof="0" dirty="0" smtClean="0">
                <a:solidFill>
                  <a:schemeClr val="tx1"/>
                </a:solidFill>
                <a:latin typeface="Calibri"/>
                <a:ea typeface="+mn-ea"/>
                <a:cs typeface="+mn-cs"/>
              </a:rPr>
              <a:t> BYOD y </a:t>
            </a:r>
            <a:r>
              <a:rPr lang="es-ES_tradnl" sz="1100" b="1" i="0" kern="1200" noProof="0" dirty="0" err="1" smtClean="0">
                <a:solidFill>
                  <a:schemeClr val="tx1"/>
                </a:solidFill>
                <a:latin typeface="Calibri"/>
                <a:ea typeface="+mn-ea"/>
                <a:cs typeface="+mn-cs"/>
              </a:rPr>
              <a:t>tablets</a:t>
            </a:r>
            <a:r>
              <a:rPr lang="es-ES_tradnl" sz="1100" b="1" i="0" kern="1200" noProof="0" dirty="0" smtClean="0">
                <a:solidFill>
                  <a:schemeClr val="tx1"/>
                </a:solidFill>
                <a:latin typeface="Calibri"/>
                <a:ea typeface="+mn-ea"/>
                <a:cs typeface="+mn-cs"/>
              </a:rPr>
              <a:t> móviles:</a:t>
            </a:r>
            <a:r>
              <a:rPr lang="es-ES_tradnl" sz="1100" b="0" i="0" kern="1200" noProof="0" dirty="0" smtClean="0">
                <a:solidFill>
                  <a:schemeClr val="tx1"/>
                </a:solidFill>
                <a:latin typeface="Calibri"/>
                <a:ea typeface="+mn-ea"/>
                <a:cs typeface="+mn-cs"/>
              </a:rPr>
              <a:t> ISE ayuda a los departamentos de TI a administrar la tendencia BYOD (</a:t>
            </a:r>
            <a:r>
              <a:rPr lang="es-ES_tradnl" sz="1100" b="0" i="0" kern="1200" noProof="0" dirty="0" err="1" smtClean="0">
                <a:solidFill>
                  <a:schemeClr val="tx1"/>
                </a:solidFill>
                <a:latin typeface="Calibri"/>
                <a:ea typeface="+mn-ea"/>
                <a:cs typeface="+mn-cs"/>
              </a:rPr>
              <a:t>bring-your-own-device</a:t>
            </a:r>
            <a:r>
              <a:rPr lang="es-ES_tradnl" sz="1100" b="0" i="0" kern="1200" noProof="0" dirty="0" smtClean="0">
                <a:solidFill>
                  <a:schemeClr val="tx1"/>
                </a:solidFill>
                <a:latin typeface="Calibri"/>
                <a:ea typeface="+mn-ea"/>
                <a:cs typeface="+mn-cs"/>
              </a:rPr>
              <a:t>), que contemplan el acceso de los usuarios a sus equipos de escritorio virtuales a través de varios dispositivos.  La plataforma de políticas centralizadas de Cisco ISE permite la creación coordinada y el cumplimiento uniforme de las políticas en toda la infraestructura corporativa, independientemente del usuario, el dispositivo o la ubicación, en sesiones tanto virtuales como no virtuales. </a:t>
            </a:r>
          </a:p>
          <a:p>
            <a:pPr marL="0" algn="l" defTabSz="914400">
              <a:buNone/>
            </a:pPr>
            <a:r>
              <a:rPr lang="es-ES_tradnl" sz="1100" b="0" i="0" kern="1200" noProof="0" dirty="0" smtClean="0">
                <a:solidFill>
                  <a:schemeClr val="tx1"/>
                </a:solidFill>
                <a:latin typeface="Calibri"/>
                <a:ea typeface="+mn-ea"/>
                <a:cs typeface="+mn-cs"/>
              </a:rPr>
              <a:t> </a:t>
            </a:r>
          </a:p>
          <a:p>
            <a:pPr marL="0" algn="l" defTabSz="914400">
              <a:buNone/>
            </a:pPr>
            <a:r>
              <a:rPr lang="es-ES_tradnl" sz="1100" b="0" i="0" kern="1200" noProof="0" dirty="0" smtClean="0">
                <a:solidFill>
                  <a:schemeClr val="tx1"/>
                </a:solidFill>
                <a:latin typeface="Calibri"/>
                <a:ea typeface="+mn-ea"/>
                <a:cs typeface="+mn-cs"/>
              </a:rPr>
              <a:t>ISE permite establecer perfiles de dispositivos y asociar diferentes políticas a dispositivos corporativos o no corporativos según el dispositivo específico. Reconoce las </a:t>
            </a:r>
            <a:r>
              <a:rPr lang="es-ES_tradnl" sz="1100" b="0" i="0" kern="1200" noProof="0" dirty="0" err="1" smtClean="0">
                <a:solidFill>
                  <a:schemeClr val="tx1"/>
                </a:solidFill>
                <a:latin typeface="Calibri"/>
                <a:ea typeface="+mn-ea"/>
                <a:cs typeface="+mn-cs"/>
              </a:rPr>
              <a:t>tablets</a:t>
            </a:r>
            <a:r>
              <a:rPr lang="es-ES_tradnl" sz="1100" b="0" i="0" kern="1200" noProof="0" dirty="0" smtClean="0">
                <a:solidFill>
                  <a:schemeClr val="tx1"/>
                </a:solidFill>
                <a:latin typeface="Calibri"/>
                <a:ea typeface="+mn-ea"/>
                <a:cs typeface="+mn-cs"/>
              </a:rPr>
              <a:t>, entre ellas </a:t>
            </a:r>
            <a:r>
              <a:rPr lang="es-ES_tradnl" sz="1100" b="0" i="0" kern="1200" noProof="0" dirty="0" err="1" smtClean="0">
                <a:solidFill>
                  <a:schemeClr val="tx1"/>
                </a:solidFill>
                <a:latin typeface="Calibri"/>
                <a:ea typeface="+mn-ea"/>
                <a:cs typeface="+mn-cs"/>
              </a:rPr>
              <a:t>iPad</a:t>
            </a:r>
            <a:r>
              <a:rPr lang="es-ES_tradnl" sz="1100" b="0" i="0" kern="1200" noProof="0" dirty="0" smtClean="0">
                <a:solidFill>
                  <a:schemeClr val="tx1"/>
                </a:solidFill>
                <a:latin typeface="Calibri"/>
                <a:ea typeface="+mn-ea"/>
                <a:cs typeface="+mn-cs"/>
              </a:rPr>
              <a:t> y </a:t>
            </a:r>
            <a:r>
              <a:rPr lang="es-ES_tradnl" sz="1100" b="0" i="0" kern="1200" noProof="0" dirty="0" err="1" smtClean="0">
                <a:solidFill>
                  <a:schemeClr val="tx1"/>
                </a:solidFill>
                <a:latin typeface="Calibri"/>
                <a:ea typeface="+mn-ea"/>
                <a:cs typeface="+mn-cs"/>
              </a:rPr>
              <a:t>Cius</a:t>
            </a:r>
            <a:r>
              <a:rPr lang="es-ES_tradnl" sz="1100" b="0" i="0" kern="1200" noProof="0" dirty="0" smtClean="0">
                <a:solidFill>
                  <a:schemeClr val="tx1"/>
                </a:solidFill>
                <a:latin typeface="Calibri"/>
                <a:ea typeface="+mn-ea"/>
                <a:cs typeface="+mn-cs"/>
              </a:rPr>
              <a:t>, así como otros dispositivos no corporativos, y establece que el usuario que se conecta a la red corporativa desde un dispositivo personal o </a:t>
            </a:r>
            <a:r>
              <a:rPr lang="es-ES_tradnl" sz="1100" b="0" i="0" kern="1200" noProof="0" dirty="0" err="1" smtClean="0">
                <a:solidFill>
                  <a:schemeClr val="tx1"/>
                </a:solidFill>
                <a:latin typeface="Calibri"/>
                <a:ea typeface="+mn-ea"/>
                <a:cs typeface="+mn-cs"/>
              </a:rPr>
              <a:t>tablet</a:t>
            </a:r>
            <a:r>
              <a:rPr lang="es-ES_tradnl" sz="1100" b="0" i="0" kern="1200" noProof="0" dirty="0" smtClean="0">
                <a:solidFill>
                  <a:schemeClr val="tx1"/>
                </a:solidFill>
                <a:latin typeface="Calibri"/>
                <a:ea typeface="+mn-ea"/>
                <a:cs typeface="+mn-cs"/>
              </a:rPr>
              <a:t> puede acceder a los datos de la empresa únicamente a través de un equipo de escritorio virtual. El dispositivo corporativo tendrá más flexibilidad de acceso a los datos directamente desde el equipo de escritorio o a través de una sesión VDI. Este modelo de flexibilidad y control le permite al administrador de TI asegurarse de que el acceso a ciertos datos se limite a los equipos de escritorio virtuales o los dispositivos corporativos, a la vez que minimiza el riesgo de fuga de datos a través del equipo personal del empleado cuando éste deje la empresa.</a:t>
            </a:r>
          </a:p>
          <a:p>
            <a:pPr marL="0" algn="l" defTabSz="914400">
              <a:buNone/>
            </a:pPr>
            <a:r>
              <a:rPr lang="es-ES_tradnl" sz="1200" b="0" i="0" kern="1200" noProof="0" dirty="0" smtClean="0">
                <a:solidFill>
                  <a:schemeClr val="tx1"/>
                </a:solidFill>
                <a:latin typeface="Calibri"/>
                <a:ea typeface="+mn-ea"/>
                <a:cs typeface="+mn-cs"/>
              </a:rPr>
              <a:t> </a:t>
            </a:r>
          </a:p>
          <a:p>
            <a:pPr marL="0" algn="l" defTabSz="914400">
              <a:buNone/>
            </a:pPr>
            <a:endParaRPr lang="es-ES_tradnl" sz="1200" noProof="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244475"/>
            <a:ext cx="5319713" cy="3990975"/>
          </a:xfrm>
        </p:spPr>
      </p:sp>
      <p:sp>
        <p:nvSpPr>
          <p:cNvPr id="3" name="Notes Placeholder 2"/>
          <p:cNvSpPr>
            <a:spLocks noGrp="1"/>
          </p:cNvSpPr>
          <p:nvPr>
            <p:ph type="body" idx="1"/>
          </p:nvPr>
        </p:nvSpPr>
        <p:spPr/>
        <p:txBody>
          <a:bodyPr>
            <a:normAutofit/>
          </a:bodyPr>
          <a:lstStyle/>
          <a:p>
            <a:pPr marL="0" algn="l" defTabSz="895746">
              <a:buNone/>
            </a:pPr>
            <a:r>
              <a:rPr lang="es-ES_tradnl" sz="1200" b="0" i="0" noProof="0" dirty="0" smtClean="0">
                <a:solidFill>
                  <a:schemeClr val="tx1"/>
                </a:solidFill>
                <a:latin typeface="Arial"/>
                <a:ea typeface="+mn-ea"/>
                <a:cs typeface="+mn-cs"/>
              </a:rPr>
              <a:t>El uso de Cisco</a:t>
            </a:r>
            <a:r>
              <a:rPr lang="es-ES_tradnl" sz="1200" b="0" i="0" baseline="0" noProof="0" dirty="0" smtClean="0">
                <a:solidFill>
                  <a:schemeClr val="tx1"/>
                </a:solidFill>
                <a:latin typeface="Arial"/>
                <a:ea typeface="+mn-ea"/>
                <a:cs typeface="+mn-cs"/>
              </a:rPr>
              <a:t> </a:t>
            </a:r>
            <a:r>
              <a:rPr lang="es-ES_tradnl" sz="1200" b="0" i="0" baseline="0" noProof="0" dirty="0" err="1" smtClean="0">
                <a:solidFill>
                  <a:schemeClr val="tx1"/>
                </a:solidFill>
                <a:latin typeface="Arial"/>
                <a:ea typeface="+mn-ea"/>
                <a:cs typeface="+mn-cs"/>
              </a:rPr>
              <a:t>Unified</a:t>
            </a:r>
            <a:r>
              <a:rPr lang="es-ES_tradnl" sz="1200" b="0" i="0" baseline="0" noProof="0" dirty="0" smtClean="0">
                <a:solidFill>
                  <a:schemeClr val="tx1"/>
                </a:solidFill>
                <a:latin typeface="Arial"/>
                <a:ea typeface="+mn-ea"/>
                <a:cs typeface="+mn-cs"/>
              </a:rPr>
              <a:t> Computing </a:t>
            </a:r>
            <a:r>
              <a:rPr lang="es-ES_tradnl" sz="1200" b="0" i="0" baseline="0" noProof="0" dirty="0" err="1" smtClean="0">
                <a:solidFill>
                  <a:schemeClr val="tx1"/>
                </a:solidFill>
                <a:latin typeface="Arial"/>
                <a:ea typeface="+mn-ea"/>
                <a:cs typeface="+mn-cs"/>
              </a:rPr>
              <a:t>System</a:t>
            </a:r>
            <a:r>
              <a:rPr lang="es-ES_tradnl" sz="1200" b="0" i="0" baseline="0" noProof="0" dirty="0" smtClean="0">
                <a:solidFill>
                  <a:schemeClr val="tx1"/>
                </a:solidFill>
                <a:latin typeface="Arial"/>
                <a:ea typeface="+mn-ea"/>
                <a:cs typeface="+mn-cs"/>
              </a:rPr>
              <a:t> como base para su infraestructura de escritorios virtuales unifica el acceso a las capacidades de computación, redes, </a:t>
            </a:r>
            <a:r>
              <a:rPr lang="es-ES_tradnl" sz="1200" b="0" i="0" baseline="0" noProof="0" dirty="0" err="1" smtClean="0">
                <a:solidFill>
                  <a:schemeClr val="tx1"/>
                </a:solidFill>
                <a:latin typeface="Arial"/>
                <a:ea typeface="+mn-ea"/>
                <a:cs typeface="+mn-cs"/>
              </a:rPr>
              <a:t>virtualización</a:t>
            </a:r>
            <a:r>
              <a:rPr lang="es-ES_tradnl" sz="1200" b="0" i="0" baseline="0" noProof="0" dirty="0" smtClean="0">
                <a:solidFill>
                  <a:schemeClr val="tx1"/>
                </a:solidFill>
                <a:latin typeface="Arial"/>
                <a:ea typeface="+mn-ea"/>
                <a:cs typeface="+mn-cs"/>
              </a:rPr>
              <a:t> y almacenamiento mediante el empleo de tecnologías innovadoras que ofrecen la plataforma ideal para la </a:t>
            </a:r>
            <a:r>
              <a:rPr lang="es-ES_tradnl" sz="1200" b="0" i="0" baseline="0" noProof="0" dirty="0" err="1" smtClean="0">
                <a:solidFill>
                  <a:schemeClr val="tx1"/>
                </a:solidFill>
                <a:latin typeface="Arial"/>
                <a:ea typeface="+mn-ea"/>
                <a:cs typeface="+mn-cs"/>
              </a:rPr>
              <a:t>virtualización</a:t>
            </a:r>
            <a:r>
              <a:rPr lang="es-ES_tradnl" sz="1200" b="0" i="0" baseline="0" noProof="0" dirty="0" smtClean="0">
                <a:solidFill>
                  <a:schemeClr val="tx1"/>
                </a:solidFill>
                <a:latin typeface="Arial"/>
                <a:ea typeface="+mn-ea"/>
                <a:cs typeface="+mn-cs"/>
              </a:rPr>
              <a:t> de escritorios</a:t>
            </a:r>
            <a:endParaRPr lang="es-ES_tradnl" noProof="0" dirty="0" smtClean="0">
              <a:latin typeface="Arial" charset="0"/>
            </a:endParaRPr>
          </a:p>
          <a:p>
            <a:pPr marL="0" algn="l" defTabSz="895746">
              <a:buNone/>
            </a:pPr>
            <a:r>
              <a:rPr lang="es-ES_tradnl" sz="1200" b="0" i="0" noProof="0" dirty="0" smtClean="0">
                <a:solidFill>
                  <a:schemeClr val="tx1"/>
                </a:solidFill>
                <a:latin typeface="Arial"/>
                <a:ea typeface="+mn-ea"/>
                <a:cs typeface="+mn-cs"/>
              </a:rPr>
              <a:t>De hecho, la solución Cisco UCS es</a:t>
            </a:r>
            <a:r>
              <a:rPr lang="es-ES_tradnl" sz="1200" b="0" i="0" baseline="0" noProof="0" dirty="0" smtClean="0">
                <a:solidFill>
                  <a:schemeClr val="tx1"/>
                </a:solidFill>
                <a:latin typeface="Arial"/>
                <a:ea typeface="+mn-ea"/>
                <a:cs typeface="+mn-cs"/>
              </a:rPr>
              <a:t> al menos un 20% más económica que la competencia debido a que su arquitectura radicalmente más simple requiere menos componentes.</a:t>
            </a:r>
          </a:p>
          <a:p>
            <a:pPr marL="0" algn="l" defTabSz="895746">
              <a:buNone/>
            </a:pPr>
            <a:r>
              <a:rPr lang="es-ES_tradnl" sz="1200" b="0" i="0" baseline="0" noProof="0" dirty="0" smtClean="0">
                <a:solidFill>
                  <a:schemeClr val="tx1"/>
                </a:solidFill>
                <a:latin typeface="Arial"/>
                <a:ea typeface="+mn-ea"/>
                <a:cs typeface="+mn-cs"/>
              </a:rPr>
              <a:t>Admite un 60% más de equipos de escritorio virtuales sin afectar el rendimiento para los usuarios</a:t>
            </a:r>
          </a:p>
          <a:p>
            <a:pPr marL="0" algn="l" defTabSz="895746">
              <a:buNone/>
            </a:pPr>
            <a:r>
              <a:rPr lang="es-ES_tradnl" sz="1200" b="0" i="0" baseline="0" noProof="0" dirty="0" smtClean="0">
                <a:solidFill>
                  <a:schemeClr val="tx1"/>
                </a:solidFill>
                <a:latin typeface="Arial"/>
                <a:ea typeface="+mn-ea"/>
                <a:cs typeface="+mn-cs"/>
              </a:rPr>
              <a:t>Fácil de implementar y de ampliar</a:t>
            </a:r>
          </a:p>
          <a:p>
            <a:pPr marL="0" algn="l" defTabSz="895746">
              <a:buNone/>
            </a:pPr>
            <a:r>
              <a:rPr lang="es-ES_tradnl" sz="1200" b="0" i="0" noProof="0" dirty="0" smtClean="0">
                <a:solidFill>
                  <a:schemeClr val="tx1"/>
                </a:solidFill>
                <a:latin typeface="Calibri"/>
                <a:ea typeface="+mn-ea"/>
                <a:cs typeface="+mn-cs"/>
              </a:rPr>
              <a:t>Escalabilidad masiva: el sistema completo consta de 320 servidores x 120 equipos de escritorio virtuales/servidores = hasta 38.400 equipos de escritorio</a:t>
            </a:r>
            <a:endParaRPr lang="es-ES_tradnl" baseline="0" noProof="0" dirty="0" smtClean="0">
              <a:latin typeface="Arial" charset="0"/>
            </a:endParaRPr>
          </a:p>
          <a:p>
            <a:pPr marL="0" algn="l" defTabSz="895746">
              <a:buNone/>
            </a:pPr>
            <a:r>
              <a:rPr lang="es-ES_tradnl" sz="1200" b="0" i="0" baseline="0" noProof="0" dirty="0" smtClean="0">
                <a:solidFill>
                  <a:schemeClr val="tx1"/>
                </a:solidFill>
                <a:latin typeface="Arial"/>
                <a:ea typeface="+mn-ea"/>
                <a:cs typeface="+mn-cs"/>
              </a:rPr>
              <a:t>La superficie de memoria más grande y rentable del mercado para un servidor de 2 sockets se combina con E/S seguras y ultrarrápidas para evitar cuellos de botella</a:t>
            </a:r>
            <a:endParaRPr lang="es-ES_tradnl" noProof="0" dirty="0"/>
          </a:p>
        </p:txBody>
      </p:sp>
      <p:sp>
        <p:nvSpPr>
          <p:cNvPr id="4" name="Slide Number Placeholder 3"/>
          <p:cNvSpPr>
            <a:spLocks noGrp="1"/>
          </p:cNvSpPr>
          <p:nvPr>
            <p:ph type="sldNum" sz="quarter" idx="10"/>
          </p:nvPr>
        </p:nvSpPr>
        <p:spPr/>
        <p:txBody>
          <a:bodyPr/>
          <a:lstStyle/>
          <a:p>
            <a:pPr algn="r" defTabSz="914400">
              <a:buNone/>
            </a:pPr>
            <a:fld id="{634D9984-92D9-4FC0-9CDC-A25ECE250237}" type="slidenum">
              <a:rPr lang="en-US" sz="1200" b="0" i="0">
                <a:solidFill>
                  <a:schemeClr val="tx1"/>
                </a:solidFill>
                <a:latin typeface="Calibri"/>
                <a:ea typeface="+mn-ea"/>
                <a:cs typeface="+mn-cs"/>
              </a:rPr>
              <a:pPr algn="r" defTabSz="914400">
                <a:buNone/>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algn="l" defTabSz="914400">
              <a:buNone/>
            </a:pPr>
            <a:r>
              <a:rPr lang="es-ES_tradnl" sz="1200" b="0" i="0" kern="1200" noProof="0" dirty="0" smtClean="0">
                <a:solidFill>
                  <a:schemeClr val="tx1"/>
                </a:solidFill>
                <a:latin typeface="Calibri"/>
                <a:ea typeface="+mn-ea"/>
                <a:cs typeface="+mn-cs"/>
              </a:rPr>
              <a:t>Escalabilidad de dominio de administración</a:t>
            </a:r>
          </a:p>
          <a:p>
            <a:pPr marL="0" algn="l" defTabSz="914400">
              <a:buNone/>
            </a:pPr>
            <a:r>
              <a:rPr lang="es-ES_tradnl" sz="1200" b="0" i="0" kern="1200" noProof="0" dirty="0" smtClean="0">
                <a:solidFill>
                  <a:schemeClr val="tx1"/>
                </a:solidFill>
                <a:latin typeface="Calibri"/>
                <a:ea typeface="+mn-ea"/>
                <a:cs typeface="+mn-cs"/>
              </a:rPr>
              <a:t> </a:t>
            </a:r>
          </a:p>
          <a:p>
            <a:pPr marL="0" algn="l" defTabSz="914400">
              <a:buNone/>
            </a:pPr>
            <a:r>
              <a:rPr lang="es-ES_tradnl" sz="1200" b="0" i="0" kern="1200" noProof="0" dirty="0" smtClean="0">
                <a:solidFill>
                  <a:schemeClr val="tx1"/>
                </a:solidFill>
                <a:latin typeface="Calibri"/>
                <a:ea typeface="+mn-ea"/>
                <a:cs typeface="+mn-cs"/>
              </a:rPr>
              <a:t>Antes</a:t>
            </a:r>
            <a:r>
              <a:rPr lang="es-ES_tradnl" sz="1200" b="0" i="0" kern="1200" baseline="0" noProof="0" dirty="0" smtClean="0">
                <a:solidFill>
                  <a:schemeClr val="tx1"/>
                </a:solidFill>
                <a:latin typeface="Calibri"/>
                <a:ea typeface="+mn-ea"/>
                <a:cs typeface="+mn-cs"/>
              </a:rPr>
              <a:t> admitía 12 chasis por interconexión de estructura con B250 M2 = 110 equipos de escritorio virtuales por servidor </a:t>
            </a:r>
            <a:r>
              <a:rPr lang="es-ES_tradnl" sz="1200" b="0" i="0" kern="1200" baseline="0" noProof="0" dirty="0" err="1" smtClean="0">
                <a:solidFill>
                  <a:schemeClr val="tx1"/>
                </a:solidFill>
                <a:latin typeface="Calibri"/>
                <a:ea typeface="+mn-ea"/>
                <a:cs typeface="+mn-cs"/>
              </a:rPr>
              <a:t>blade</a:t>
            </a:r>
            <a:r>
              <a:rPr lang="es-ES_tradnl" sz="1200" b="0" i="0" kern="1200" baseline="0" noProof="0" dirty="0" smtClean="0">
                <a:solidFill>
                  <a:schemeClr val="tx1"/>
                </a:solidFill>
                <a:latin typeface="Calibri"/>
                <a:ea typeface="+mn-ea"/>
                <a:cs typeface="+mn-cs"/>
              </a:rPr>
              <a:t>: </a:t>
            </a:r>
          </a:p>
          <a:p>
            <a:pPr marL="0" algn="l" defTabSz="914400">
              <a:buNone/>
            </a:pPr>
            <a:r>
              <a:rPr lang="es-ES_tradnl" sz="1200" b="0" i="0" kern="1200" baseline="0" noProof="0" dirty="0" smtClean="0">
                <a:solidFill>
                  <a:schemeClr val="tx1"/>
                </a:solidFill>
                <a:latin typeface="Calibri"/>
                <a:ea typeface="+mn-ea"/>
                <a:cs typeface="+mn-cs"/>
              </a:rPr>
              <a:t>= 4 x 110 x 12 = 5280 por dominio de administración</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noProof="0" dirty="0" smtClean="0">
                <a:solidFill>
                  <a:schemeClr val="tx1"/>
                </a:solidFill>
                <a:latin typeface="Calibri"/>
                <a:ea typeface="+mn-ea"/>
                <a:cs typeface="+mn-cs"/>
              </a:rPr>
              <a:t>Control de calidad confirmó que 20 chasis cuentan con soporte de </a:t>
            </a:r>
            <a:r>
              <a:rPr lang="es-ES_tradnl" sz="1200" b="0" i="0" kern="1200" noProof="0" dirty="0" err="1" smtClean="0">
                <a:solidFill>
                  <a:schemeClr val="tx1"/>
                </a:solidFill>
                <a:latin typeface="Calibri"/>
                <a:ea typeface="+mn-ea"/>
                <a:cs typeface="+mn-cs"/>
              </a:rPr>
              <a:t>Capitola</a:t>
            </a:r>
            <a:r>
              <a:rPr lang="es-ES_tradnl" sz="1200" b="0" i="0" kern="1200" noProof="0" dirty="0" smtClean="0">
                <a:solidFill>
                  <a:schemeClr val="tx1"/>
                </a:solidFill>
                <a:latin typeface="Calibri"/>
                <a:ea typeface="+mn-ea"/>
                <a:cs typeface="+mn-cs"/>
              </a:rPr>
              <a:t>. Algo de lo que podríamos hablar es que en la arquitectura anterior teníamos B250M2 en 20 chasis = 160x4 = 640 equipos de escritorio/chasis -&gt; 640x20 = 12.800 equipos de escritorio/dominio de administración UCS</a:t>
            </a:r>
          </a:p>
          <a:p>
            <a:pPr marL="0" algn="l" defTabSz="914400">
              <a:buNone/>
            </a:pPr>
            <a:r>
              <a:rPr lang="es-ES_tradnl" sz="1200" b="0" i="0" kern="1200" noProof="0" dirty="0" smtClean="0">
                <a:solidFill>
                  <a:schemeClr val="tx1"/>
                </a:solidFill>
                <a:latin typeface="Calibri"/>
                <a:ea typeface="+mn-ea"/>
                <a:cs typeface="+mn-cs"/>
              </a:rPr>
              <a:t> </a:t>
            </a:r>
          </a:p>
          <a:p>
            <a:pPr marL="0" algn="l" defTabSz="914400">
              <a:buNone/>
            </a:pPr>
            <a:r>
              <a:rPr lang="es-ES_tradnl" sz="1200" b="0" i="0" kern="1200" noProof="0" dirty="0" smtClean="0">
                <a:solidFill>
                  <a:schemeClr val="tx1"/>
                </a:solidFill>
                <a:latin typeface="Calibri"/>
                <a:ea typeface="+mn-ea"/>
                <a:cs typeface="+mn-cs"/>
              </a:rPr>
              <a:t>Con B230M1, tendremos la misma densidad por servidor que B250M2, lo cual implica el doble de máquinas virtuales (VM) en el dominio de UCS Management (B230 admite la mitad que b250)</a:t>
            </a:r>
          </a:p>
          <a:p>
            <a:pPr marL="0" algn="l" defTabSz="914400">
              <a:buNone/>
            </a:pPr>
            <a:r>
              <a:rPr lang="es-ES_tradnl" sz="1200" b="0" i="0" kern="1200" noProof="0" dirty="0" smtClean="0">
                <a:solidFill>
                  <a:schemeClr val="tx1"/>
                </a:solidFill>
                <a:latin typeface="Calibri"/>
                <a:ea typeface="+mn-ea"/>
                <a:cs typeface="+mn-cs"/>
              </a:rPr>
              <a:t> </a:t>
            </a:r>
          </a:p>
          <a:p>
            <a:pPr marL="0" algn="l" defTabSz="914400">
              <a:buNone/>
            </a:pPr>
            <a:r>
              <a:rPr lang="es-ES_tradnl" sz="1200" b="0" i="0" kern="1200" noProof="0" dirty="0" smtClean="0">
                <a:solidFill>
                  <a:schemeClr val="tx1"/>
                </a:solidFill>
                <a:latin typeface="Calibri"/>
                <a:ea typeface="+mn-ea"/>
                <a:cs typeface="+mn-cs"/>
              </a:rPr>
              <a:t>B230M2 permite aumentar la densidad un 20%. Esto equivale a 192 VM/</a:t>
            </a:r>
            <a:r>
              <a:rPr lang="es-ES_tradnl" sz="1200" b="0" i="0" kern="1200" noProof="0" dirty="0" err="1" smtClean="0">
                <a:solidFill>
                  <a:schemeClr val="tx1"/>
                </a:solidFill>
                <a:latin typeface="Calibri"/>
                <a:ea typeface="+mn-ea"/>
                <a:cs typeface="+mn-cs"/>
              </a:rPr>
              <a:t>blade</a:t>
            </a:r>
            <a:r>
              <a:rPr lang="es-ES_tradnl" sz="1200" b="0" i="0" kern="1200" noProof="0" dirty="0" smtClean="0">
                <a:solidFill>
                  <a:schemeClr val="tx1"/>
                </a:solidFill>
                <a:latin typeface="Calibri"/>
                <a:ea typeface="+mn-ea"/>
                <a:cs typeface="+mn-cs"/>
              </a:rPr>
              <a:t>, aproximadamente.  </a:t>
            </a:r>
          </a:p>
          <a:p>
            <a:pPr marL="0" algn="l" defTabSz="914400">
              <a:buNone/>
            </a:pPr>
            <a:endParaRPr lang="es-ES_tradnl" sz="1200" kern="1200" noProof="0" dirty="0" smtClean="0">
              <a:solidFill>
                <a:schemeClr val="tx1"/>
              </a:solidFill>
              <a:latin typeface="+mn-lt"/>
              <a:ea typeface="+mn-ea"/>
              <a:cs typeface="+mn-cs"/>
            </a:endParaRPr>
          </a:p>
          <a:p>
            <a:pPr marL="0" algn="l" defTabSz="914400">
              <a:buNone/>
            </a:pPr>
            <a:r>
              <a:rPr lang="es-ES_tradnl" sz="1200" b="0" i="0" kern="1200" noProof="0" dirty="0" smtClean="0">
                <a:solidFill>
                  <a:schemeClr val="tx1"/>
                </a:solidFill>
                <a:latin typeface="Calibri"/>
                <a:ea typeface="+mn-ea"/>
                <a:cs typeface="+mn-cs"/>
              </a:rPr>
              <a:t>El incremento neto</a:t>
            </a:r>
            <a:r>
              <a:rPr lang="es-ES_tradnl" sz="1200" b="0" i="0" kern="1200" baseline="0" noProof="0" dirty="0" smtClean="0">
                <a:solidFill>
                  <a:schemeClr val="tx1"/>
                </a:solidFill>
                <a:latin typeface="Calibri"/>
                <a:ea typeface="+mn-ea"/>
                <a:cs typeface="+mn-cs"/>
              </a:rPr>
              <a:t> de la escalabilidad de los dominios de administración con B230M2 y 20 chasis por dominio va de 5280 equipos de escritorio virtuales por administración FI, en la arquitectura anterior por dominio a 192 x 8 servidores </a:t>
            </a:r>
            <a:r>
              <a:rPr lang="es-ES_tradnl" sz="1200" b="0" i="0" kern="1200" baseline="0" noProof="0" dirty="0" err="1" smtClean="0">
                <a:solidFill>
                  <a:schemeClr val="tx1"/>
                </a:solidFill>
                <a:latin typeface="Calibri"/>
                <a:ea typeface="+mn-ea"/>
                <a:cs typeface="+mn-cs"/>
              </a:rPr>
              <a:t>blade</a:t>
            </a:r>
            <a:r>
              <a:rPr lang="es-ES_tradnl" sz="1200" b="0" i="0" kern="1200" baseline="0" noProof="0" dirty="0" smtClean="0">
                <a:solidFill>
                  <a:schemeClr val="tx1"/>
                </a:solidFill>
                <a:latin typeface="Calibri"/>
                <a:ea typeface="+mn-ea"/>
                <a:cs typeface="+mn-cs"/>
              </a:rPr>
              <a:t> x 20 chasis =  30.720 equipos de escritorio virtuales con la arquitectura </a:t>
            </a:r>
            <a:r>
              <a:rPr lang="es-ES_tradnl" sz="1200" b="0" i="0" kern="1200" baseline="0" noProof="0" dirty="0" err="1" smtClean="0">
                <a:solidFill>
                  <a:schemeClr val="tx1"/>
                </a:solidFill>
                <a:latin typeface="Calibri"/>
                <a:ea typeface="+mn-ea"/>
                <a:cs typeface="+mn-cs"/>
              </a:rPr>
              <a:t>Capitola</a:t>
            </a:r>
            <a:r>
              <a:rPr lang="es-ES_tradnl" sz="1200" b="0" i="0" kern="1200" baseline="0" noProof="0" dirty="0" smtClean="0">
                <a:solidFill>
                  <a:schemeClr val="tx1"/>
                </a:solidFill>
                <a:latin typeface="Calibri"/>
                <a:ea typeface="+mn-ea"/>
                <a:cs typeface="+mn-cs"/>
              </a:rPr>
              <a:t>.</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Aumento de 110 equipos de escritorio virtuales con Windows 7 por servidor B250 M2 a 160 equipos de escritorio virtuales por servidor B250.</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endParaRPr lang="es-ES_tradnl" sz="1200" kern="1200" noProof="0" dirty="0" smtClean="0">
              <a:solidFill>
                <a:schemeClr val="tx1"/>
              </a:solidFill>
              <a:latin typeface="+mn-lt"/>
              <a:ea typeface="+mn-ea"/>
              <a:cs typeface="+mn-cs"/>
            </a:endParaRPr>
          </a:p>
          <a:p>
            <a:pPr marL="0" algn="l" defTabSz="914400">
              <a:buNone/>
            </a:pPr>
            <a:endParaRPr lang="es-ES_tradnl" noProof="0"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sz="1200" b="0" i="0" kern="1200">
                <a:solidFill>
                  <a:prstClr val="black"/>
                </a:solidFill>
                <a:latin typeface="Calibri"/>
                <a:ea typeface="+mn-ea"/>
                <a:cs typeface="+mn-cs"/>
              </a:rPr>
              <a:pPr algn="r" defTabSz="914400">
                <a:buNone/>
              </a:pPr>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28</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xfrm>
            <a:off x="495299" y="4416425"/>
            <a:ext cx="5857875" cy="4183063"/>
          </a:xfrm>
          <a:noFill/>
        </p:spPr>
        <p:txBody>
          <a:bodyPr wrap="square" numCol="1" anchor="t" anchorCtr="0" compatLnSpc="1">
            <a:prstTxWarp prst="textNoShape">
              <a:avLst/>
            </a:prstTxWarp>
            <a:noAutofit/>
          </a:bodyPr>
          <a:lstStyle/>
          <a:p>
            <a:pPr marL="0" algn="l" defTabSz="914400">
              <a:spcBef>
                <a:spcPct val="0"/>
              </a:spcBef>
              <a:buNone/>
            </a:pPr>
            <a:r>
              <a:rPr lang="es-ES_tradnl" sz="1200" b="0" i="0" noProof="0" dirty="0" smtClean="0">
                <a:solidFill>
                  <a:schemeClr val="tx1"/>
                </a:solidFill>
                <a:latin typeface="Calibri"/>
                <a:ea typeface="+mn-ea"/>
                <a:cs typeface="+mn-cs"/>
              </a:rPr>
              <a:t>Los campus se han construido del mismo modo durante 50 años: el sistema de cada edificio tiene su propia red. Redes para datos, voz, video, relojes y timbres, administración de energía, controles de edificios, sistemas de buscapersonas masivos, etc. </a:t>
            </a:r>
          </a:p>
          <a:p>
            <a:pPr marL="457200" lvl="1" algn="l" defTabSz="914400">
              <a:spcBef>
                <a:spcPct val="0"/>
              </a:spcBef>
              <a:buNone/>
            </a:pPr>
            <a:r>
              <a:rPr lang="es-ES_tradnl" sz="1200" b="0" i="0" noProof="0" dirty="0" smtClean="0">
                <a:solidFill>
                  <a:schemeClr val="tx1"/>
                </a:solidFill>
                <a:latin typeface="Calibri"/>
                <a:ea typeface="+mn-ea"/>
                <a:cs typeface="+mn-cs"/>
              </a:rPr>
              <a:t>Las soluciones Cisco </a:t>
            </a:r>
            <a:r>
              <a:rPr lang="es-ES_tradnl" sz="1200" b="0" i="0" noProof="0" dirty="0" err="1" smtClean="0">
                <a:solidFill>
                  <a:schemeClr val="tx1"/>
                </a:solidFill>
                <a:latin typeface="Calibri"/>
                <a:ea typeface="+mn-ea"/>
                <a:cs typeface="+mn-cs"/>
              </a:rPr>
              <a:t>Connected</a:t>
            </a:r>
            <a:r>
              <a:rPr lang="es-ES_tradnl" sz="1200" b="0" i="0" noProof="0" dirty="0" smtClean="0">
                <a:solidFill>
                  <a:schemeClr val="tx1"/>
                </a:solidFill>
                <a:latin typeface="Calibri"/>
                <a:ea typeface="+mn-ea"/>
                <a:cs typeface="+mn-cs"/>
              </a:rPr>
              <a:t> </a:t>
            </a:r>
            <a:r>
              <a:rPr lang="es-ES_tradnl" sz="1200" b="0" i="0" noProof="0" dirty="0" err="1" smtClean="0">
                <a:solidFill>
                  <a:schemeClr val="tx1"/>
                </a:solidFill>
                <a:latin typeface="Calibri"/>
                <a:ea typeface="+mn-ea"/>
                <a:cs typeface="+mn-cs"/>
              </a:rPr>
              <a:t>Learning</a:t>
            </a:r>
            <a:r>
              <a:rPr lang="es-ES_tradnl" sz="1200" b="0" i="0" noProof="0" dirty="0" smtClean="0">
                <a:solidFill>
                  <a:schemeClr val="tx1"/>
                </a:solidFill>
                <a:latin typeface="Calibri"/>
                <a:ea typeface="+mn-ea"/>
                <a:cs typeface="+mn-cs"/>
              </a:rPr>
              <a:t> reúnen todas estas redes en un único entorno que conecta los sistemas de aprendizaje, edificio, servicios y datos, lo cual optimiza los esfuerzos globales de colaboración e investigación, incrementa la seguridad de la información, mejora los servicios para los alumnos, permite comunicaciones y colaboración en tiempo real, mejora el uso de la energía y crea un campus inteligente y ecológico. </a:t>
            </a:r>
          </a:p>
          <a:p>
            <a:pPr marL="0" algn="l" defTabSz="914400">
              <a:spcBef>
                <a:spcPct val="0"/>
              </a:spcBef>
              <a:buNone/>
            </a:pPr>
            <a:r>
              <a:rPr lang="es-ES_tradnl" sz="1200" b="0" i="0" noProof="0" dirty="0" smtClean="0">
                <a:solidFill>
                  <a:schemeClr val="tx1"/>
                </a:solidFill>
                <a:latin typeface="Calibri"/>
                <a:ea typeface="+mn-ea"/>
                <a:cs typeface="+mn-cs"/>
              </a:rPr>
              <a:t>Si bien estas soluciones avanzadas pueden transformar su campus en un entorno de aprendizaje conectado, su valor depende de una </a:t>
            </a:r>
            <a:r>
              <a:rPr lang="es-ES_tradnl" sz="1200" b="1" i="0" noProof="0" dirty="0" smtClean="0">
                <a:solidFill>
                  <a:schemeClr val="tx1"/>
                </a:solidFill>
                <a:latin typeface="Calibri"/>
                <a:ea typeface="+mn-ea"/>
                <a:cs typeface="+mn-cs"/>
              </a:rPr>
              <a:t>implementación rápida, eficiente y con interrupciones mínimas</a:t>
            </a:r>
            <a:r>
              <a:rPr lang="es-ES_tradnl" sz="1200" b="0" i="0" noProof="0" dirty="0" smtClean="0">
                <a:solidFill>
                  <a:schemeClr val="tx1"/>
                </a:solidFill>
                <a:latin typeface="Calibri"/>
                <a:ea typeface="+mn-ea"/>
                <a:cs typeface="+mn-cs"/>
              </a:rPr>
              <a:t>, a fin de maximizar el rendimiento de la inversión y la escalabilidad de los servicios del campus para el futuro. </a:t>
            </a:r>
          </a:p>
          <a:p>
            <a:pPr marL="0" algn="l" defTabSz="914400">
              <a:spcBef>
                <a:spcPct val="0"/>
              </a:spcBef>
              <a:buNone/>
            </a:pPr>
            <a:endParaRPr lang="es-ES_tradnl" sz="600" noProof="0" dirty="0" smtClean="0"/>
          </a:p>
          <a:p>
            <a:pPr marL="0" algn="l" defTabSz="914400">
              <a:spcBef>
                <a:spcPct val="0"/>
              </a:spcBef>
              <a:buNone/>
            </a:pPr>
            <a:r>
              <a:rPr lang="es-ES_tradnl" sz="1200" b="0" i="0" noProof="0" dirty="0" smtClean="0">
                <a:solidFill>
                  <a:schemeClr val="tx1"/>
                </a:solidFill>
                <a:latin typeface="Calibri"/>
                <a:ea typeface="+mn-ea"/>
                <a:cs typeface="+mn-cs"/>
              </a:rPr>
              <a:t>Los Servicios de Cisco y nuestros </a:t>
            </a:r>
            <a:r>
              <a:rPr lang="es-ES_tradnl" sz="1200" b="0" i="0" noProof="0" dirty="0" err="1" smtClean="0">
                <a:solidFill>
                  <a:schemeClr val="tx1"/>
                </a:solidFill>
                <a:latin typeface="Calibri"/>
                <a:ea typeface="+mn-ea"/>
                <a:cs typeface="+mn-cs"/>
              </a:rPr>
              <a:t>partners</a:t>
            </a:r>
            <a:r>
              <a:rPr lang="es-ES_tradnl" sz="1200" b="0" i="0" noProof="0" dirty="0" smtClean="0">
                <a:solidFill>
                  <a:schemeClr val="tx1"/>
                </a:solidFill>
                <a:latin typeface="Calibri"/>
                <a:ea typeface="+mn-ea"/>
                <a:cs typeface="+mn-cs"/>
              </a:rPr>
              <a:t> son expertos en estas soluciones avanzadas, así como en los servicios de soporte técnico que necesita para mantenerlas.</a:t>
            </a:r>
          </a:p>
          <a:p>
            <a:pPr marL="457200" lvl="1" algn="l" defTabSz="914400">
              <a:spcBef>
                <a:spcPct val="0"/>
              </a:spcBef>
              <a:buNone/>
            </a:pPr>
            <a:r>
              <a:rPr lang="es-ES_tradnl" sz="1200" b="0" i="0" noProof="0" dirty="0" smtClean="0">
                <a:solidFill>
                  <a:schemeClr val="tx1"/>
                </a:solidFill>
                <a:latin typeface="Calibri"/>
                <a:ea typeface="+mn-ea"/>
                <a:cs typeface="+mn-cs"/>
              </a:rPr>
              <a:t>Mediante el trabajo con organizaciones de educación superior a fin de </a:t>
            </a:r>
            <a:r>
              <a:rPr lang="es-ES_tradnl" sz="1200" b="1" i="0" noProof="0" dirty="0" smtClean="0">
                <a:solidFill>
                  <a:schemeClr val="tx1"/>
                </a:solidFill>
                <a:latin typeface="Calibri"/>
                <a:ea typeface="+mn-ea"/>
                <a:cs typeface="+mn-cs"/>
              </a:rPr>
              <a:t>optimizar procesos, reducir costos</a:t>
            </a:r>
            <a:r>
              <a:rPr lang="es-ES_tradnl" sz="1200" b="0" i="0" noProof="0" dirty="0" smtClean="0">
                <a:solidFill>
                  <a:schemeClr val="tx1"/>
                </a:solidFill>
                <a:latin typeface="Calibri"/>
                <a:ea typeface="+mn-ea"/>
                <a:cs typeface="+mn-cs"/>
              </a:rPr>
              <a:t> y permitir comunicaciones e interacciones en tiempo real, Servicios de Cisco y nuestros </a:t>
            </a:r>
            <a:r>
              <a:rPr lang="es-ES_tradnl" sz="1200" b="0" i="0" noProof="0" dirty="0" err="1" smtClean="0">
                <a:solidFill>
                  <a:schemeClr val="tx1"/>
                </a:solidFill>
                <a:latin typeface="Calibri"/>
                <a:ea typeface="+mn-ea"/>
                <a:cs typeface="+mn-cs"/>
              </a:rPr>
              <a:t>partners</a:t>
            </a:r>
            <a:r>
              <a:rPr lang="es-ES_tradnl" sz="1200" b="0" i="0" noProof="0" dirty="0" smtClean="0">
                <a:solidFill>
                  <a:schemeClr val="tx1"/>
                </a:solidFill>
                <a:latin typeface="Calibri"/>
                <a:ea typeface="+mn-ea"/>
                <a:cs typeface="+mn-cs"/>
              </a:rPr>
              <a:t> pueden ayudarle a crear verdaderas experiencias de aprendizaje conectado conforme a los requisitos del siglo XXI. Ayudamos a </a:t>
            </a:r>
            <a:r>
              <a:rPr lang="es-ES_tradnl" sz="1200" b="1" i="0" noProof="0" dirty="0" smtClean="0">
                <a:solidFill>
                  <a:schemeClr val="tx1"/>
                </a:solidFill>
                <a:latin typeface="Calibri"/>
                <a:ea typeface="+mn-ea"/>
                <a:cs typeface="+mn-cs"/>
              </a:rPr>
              <a:t>optimizar los recursos existentes</a:t>
            </a:r>
            <a:r>
              <a:rPr lang="es-ES_tradnl" sz="1200" b="0" i="0" noProof="0" dirty="0" smtClean="0">
                <a:solidFill>
                  <a:schemeClr val="tx1"/>
                </a:solidFill>
                <a:latin typeface="Calibri"/>
                <a:ea typeface="+mn-ea"/>
                <a:cs typeface="+mn-cs"/>
              </a:rPr>
              <a:t> y a integrar nuevas tecnologías en forma rápida y eficaz para garantizarles a los administradores, investigadores, miembros del personal, docentes y alumnos un acceso seguro y confiable a los datos y recursos. </a:t>
            </a:r>
          </a:p>
          <a:p>
            <a:pPr marL="0" algn="l" defTabSz="914400">
              <a:spcBef>
                <a:spcPct val="0"/>
              </a:spcBef>
              <a:buNone/>
            </a:pPr>
            <a:r>
              <a:rPr lang="es-ES_tradnl" sz="1200" b="0" i="0" noProof="0" dirty="0" smtClean="0">
                <a:solidFill>
                  <a:schemeClr val="tx1"/>
                </a:solidFill>
                <a:latin typeface="Calibri"/>
                <a:ea typeface="+mn-ea"/>
                <a:cs typeface="+mn-cs"/>
              </a:rPr>
              <a:t>www.cisco.com/go/educationservices</a:t>
            </a:r>
          </a:p>
          <a:p>
            <a:pPr marL="0" algn="l" defTabSz="914400">
              <a:spcBef>
                <a:spcPct val="0"/>
              </a:spcBef>
              <a:buNone/>
            </a:pPr>
            <a:endParaRPr lang="es-ES_tradnl" noProof="0" dirty="0"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EBEE12F6-CFEB-4383-BE79-6C19672CC601}" type="slidenum">
              <a:rPr lang="en-US" sz="1200" b="0" i="0">
                <a:solidFill>
                  <a:schemeClr val="tx1"/>
                </a:solidFill>
                <a:latin typeface="Calibri"/>
                <a:ea typeface="+mn-ea"/>
                <a:cs typeface="+mn-cs"/>
              </a:rPr>
              <a:pPr algn="r" defTabSz="914400">
                <a:spcBef>
                  <a:spcPct val="0"/>
                </a:spcBef>
                <a:spcAft>
                  <a:spcPct val="0"/>
                </a:spcAft>
                <a:buNone/>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sz="1200" b="0" i="0" kern="1200">
                <a:solidFill>
                  <a:prstClr val="black"/>
                </a:solidFill>
                <a:latin typeface="Calibri"/>
                <a:ea typeface="+mn-ea"/>
                <a:cs typeface="+mn-cs"/>
              </a:rPr>
              <a:pPr algn="r" defTabSz="914400">
                <a:buNone/>
              </a:pPr>
              <a:t>3</a:t>
            </a:fld>
            <a:endParaRPr lang="en-US" sz="1200" kern="1200" dirty="0">
              <a:solidFill>
                <a:prstClr val="black"/>
              </a:solidFill>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en-US" sz="1200" b="0" i="0" kern="1200">
                <a:solidFill>
                  <a:prstClr val="black"/>
                </a:solidFill>
                <a:latin typeface="Calibri"/>
                <a:ea typeface="+mn-ea"/>
                <a:cs typeface="+mn-cs"/>
              </a:rPr>
              <a:pPr algn="r" defTabSz="914400">
                <a:buNone/>
              </a:pPr>
              <a:t>30</a:t>
            </a:fld>
            <a:endParaRPr lang="en-US" sz="1200" kern="1200" dirty="0">
              <a:solidFill>
                <a:prstClr val="black"/>
              </a:solidFill>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31</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l" defTabSz="814365">
              <a:lnSpc>
                <a:spcPct val="85000"/>
              </a:lnSpc>
              <a:spcBef>
                <a:spcPct val="40000"/>
              </a:spcBef>
              <a:spcAft>
                <a:spcPts val="0"/>
              </a:spcAft>
              <a:buNone/>
            </a:pPr>
            <a:r>
              <a:rPr lang="es-ES_tradnl" sz="1200" b="0" i="0" noProof="0" dirty="0" smtClean="0">
                <a:solidFill>
                  <a:schemeClr val="tx1"/>
                </a:solidFill>
                <a:latin typeface="Calibri"/>
                <a:ea typeface="+mn-ea"/>
                <a:cs typeface="+mn-cs"/>
              </a:rPr>
              <a:t>Situación</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Equipos de escritorio con ciclos de vida cortos, administración compleja del entorno de aplicaciones de escritorio y altos costos operativos</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Incapacidad para cumplir con solicitudes de aplicaciones de software específicas en tiempo real, presentadas por profesores, alumnos y decanos</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Desconexión entre equipos de escritorio, aplicaciones y datos dentro del centro de datos</a:t>
            </a:r>
          </a:p>
          <a:p>
            <a:pPr marL="0" algn="l" defTabSz="914400">
              <a:spcBef>
                <a:spcPts val="0"/>
              </a:spcBef>
              <a:spcAft>
                <a:spcPts val="0"/>
              </a:spcAft>
              <a:buNone/>
            </a:pPr>
            <a:endParaRPr lang="es-ES_tradnl" noProof="0" dirty="0" smtClean="0"/>
          </a:p>
          <a:p>
            <a:pPr marL="0" algn="l" defTabSz="914400">
              <a:spcBef>
                <a:spcPts val="0"/>
              </a:spcBef>
              <a:spcAft>
                <a:spcPts val="0"/>
              </a:spcAft>
              <a:buNone/>
            </a:pPr>
            <a:r>
              <a:rPr lang="es-ES_tradnl" sz="1200" b="0" i="0" noProof="0" dirty="0" smtClean="0">
                <a:solidFill>
                  <a:schemeClr val="tx1"/>
                </a:solidFill>
                <a:latin typeface="Calibri"/>
                <a:ea typeface="+mn-ea"/>
                <a:cs typeface="+mn-cs"/>
              </a:rPr>
              <a:t>Solución</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Implementación de tecnología Cisco </a:t>
            </a:r>
            <a:r>
              <a:rPr lang="es-ES_tradnl" sz="1200" b="0" i="0" noProof="0" dirty="0" err="1" smtClean="0">
                <a:solidFill>
                  <a:schemeClr val="tx1"/>
                </a:solidFill>
                <a:latin typeface="Calibri"/>
                <a:ea typeface="+mn-ea"/>
                <a:cs typeface="+mn-cs"/>
              </a:rPr>
              <a:t>Unified</a:t>
            </a:r>
            <a:r>
              <a:rPr lang="es-ES_tradnl" sz="1200" b="0" i="0" noProof="0" dirty="0" smtClean="0">
                <a:solidFill>
                  <a:schemeClr val="tx1"/>
                </a:solidFill>
                <a:latin typeface="Calibri"/>
                <a:ea typeface="+mn-ea"/>
                <a:cs typeface="+mn-cs"/>
              </a:rPr>
              <a:t> Computing </a:t>
            </a:r>
            <a:r>
              <a:rPr lang="es-ES_tradnl" sz="1200" b="0" i="0" noProof="0" dirty="0" err="1" smtClean="0">
                <a:solidFill>
                  <a:schemeClr val="tx1"/>
                </a:solidFill>
                <a:latin typeface="Calibri"/>
                <a:ea typeface="+mn-ea"/>
                <a:cs typeface="+mn-cs"/>
              </a:rPr>
              <a:t>System</a:t>
            </a:r>
            <a:r>
              <a:rPr lang="es-ES_tradnl" sz="1200" b="0" i="0" noProof="0" dirty="0" smtClean="0">
                <a:solidFill>
                  <a:schemeClr val="tx1"/>
                </a:solidFill>
                <a:latin typeface="Calibri"/>
                <a:ea typeface="+mn-ea"/>
                <a:cs typeface="+mn-cs"/>
              </a:rPr>
              <a:t> de última generación, optimizada para </a:t>
            </a:r>
            <a:r>
              <a:rPr lang="es-ES_tradnl" sz="1200" b="0" i="0" noProof="0" dirty="0" err="1" smtClean="0">
                <a:solidFill>
                  <a:schemeClr val="tx1"/>
                </a:solidFill>
                <a:latin typeface="Calibri"/>
                <a:ea typeface="+mn-ea"/>
                <a:cs typeface="+mn-cs"/>
              </a:rPr>
              <a:t>VMware</a:t>
            </a:r>
            <a:r>
              <a:rPr lang="es-ES_tradnl" sz="1200" b="0" i="0" noProof="0" dirty="0" smtClean="0">
                <a:solidFill>
                  <a:schemeClr val="tx1"/>
                </a:solidFill>
                <a:latin typeface="Calibri"/>
                <a:ea typeface="+mn-ea"/>
                <a:cs typeface="+mn-cs"/>
              </a:rPr>
              <a:t> y Virtual Desktop</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Capacidad de administración de servidores desde una única pantalla mediante el uso de </a:t>
            </a:r>
            <a:r>
              <a:rPr lang="es-ES_tradnl" sz="1200" b="0" i="0" noProof="0" dirty="0" err="1" smtClean="0">
                <a:solidFill>
                  <a:schemeClr val="tx1"/>
                </a:solidFill>
                <a:latin typeface="Calibri"/>
                <a:ea typeface="+mn-ea"/>
                <a:cs typeface="+mn-cs"/>
              </a:rPr>
              <a:t>Unified</a:t>
            </a:r>
            <a:r>
              <a:rPr lang="es-ES_tradnl" sz="1200" b="0" i="0" noProof="0" dirty="0" smtClean="0">
                <a:solidFill>
                  <a:schemeClr val="tx1"/>
                </a:solidFill>
                <a:latin typeface="Calibri"/>
                <a:ea typeface="+mn-ea"/>
                <a:cs typeface="+mn-cs"/>
              </a:rPr>
              <a:t> Computing </a:t>
            </a:r>
            <a:r>
              <a:rPr lang="es-ES_tradnl" sz="1200" b="0" i="0" noProof="0" dirty="0" err="1" smtClean="0">
                <a:solidFill>
                  <a:schemeClr val="tx1"/>
                </a:solidFill>
                <a:latin typeface="Calibri"/>
                <a:ea typeface="+mn-ea"/>
                <a:cs typeface="+mn-cs"/>
              </a:rPr>
              <a:t>System</a:t>
            </a:r>
            <a:endParaRPr lang="es-ES_tradnl" sz="1200" b="0" i="0" noProof="0" dirty="0" smtClean="0">
              <a:solidFill>
                <a:schemeClr val="tx1"/>
              </a:solidFill>
              <a:latin typeface="Calibri"/>
              <a:ea typeface="+mn-ea"/>
              <a:cs typeface="+mn-cs"/>
            </a:endParaRPr>
          </a:p>
          <a:p>
            <a:pPr marL="0" algn="l" defTabSz="914400">
              <a:spcBef>
                <a:spcPts val="0"/>
              </a:spcBef>
              <a:spcAft>
                <a:spcPts val="0"/>
              </a:spcAft>
              <a:buNone/>
            </a:pPr>
            <a:endParaRPr lang="es-ES_tradnl" noProof="0" dirty="0" smtClean="0"/>
          </a:p>
          <a:p>
            <a:pPr marL="0" algn="l" defTabSz="914400">
              <a:spcBef>
                <a:spcPts val="0"/>
              </a:spcBef>
              <a:spcAft>
                <a:spcPts val="0"/>
              </a:spcAft>
              <a:buNone/>
            </a:pPr>
            <a:r>
              <a:rPr lang="es-ES_tradnl" sz="1200" b="0" i="0" noProof="0" dirty="0" smtClean="0">
                <a:solidFill>
                  <a:schemeClr val="tx1"/>
                </a:solidFill>
                <a:latin typeface="Calibri"/>
                <a:ea typeface="+mn-ea"/>
                <a:cs typeface="+mn-cs"/>
              </a:rPr>
              <a:t>Resultados</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Capacidad para implementar aplicaciones de software específicas y satisfacer requerimientos comerciales a pedido de cualquier departamento administrativo o educativo</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Respuestas más rápidas a alumnos, docentes y personal para ayudar a satisfacer sus necesidades educativas y administrativas</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Conversión de equipos de laboratorio a equipos de escritorio virtuales, reducción de gastos operativos y extensión del ciclo de vida de los equipos de escritorio</a:t>
            </a:r>
          </a:p>
          <a:p>
            <a:pPr marL="0" algn="l" defTabSz="914400">
              <a:spcBef>
                <a:spcPts val="0"/>
              </a:spcBef>
              <a:spcAft>
                <a:spcPts val="0"/>
              </a:spcAft>
              <a:buNone/>
            </a:pPr>
            <a:endParaRPr lang="es-ES_tradnl" noProof="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l" defTabSz="814365">
              <a:lnSpc>
                <a:spcPct val="85000"/>
              </a:lnSpc>
              <a:spcBef>
                <a:spcPct val="40000"/>
              </a:spcBef>
              <a:spcAft>
                <a:spcPts val="0"/>
              </a:spcAft>
              <a:buNone/>
            </a:pPr>
            <a:r>
              <a:rPr lang="es-ES_tradnl" sz="1200" b="0" i="0" noProof="0" dirty="0" smtClean="0">
                <a:solidFill>
                  <a:schemeClr val="tx1"/>
                </a:solidFill>
                <a:latin typeface="Calibri"/>
                <a:ea typeface="+mn-ea"/>
                <a:cs typeface="+mn-cs"/>
              </a:rPr>
              <a:t>Situación</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Equipos de escritorio con ciclos de vida cortos, administración compleja del entorno de aplicaciones de escritorio y altos costos operativos</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Incapacidad para cumplir con solicitudes de aplicaciones de software específicas en tiempo real, presentadas por profesores, alumnos y decanos</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Desconexión entre equipos de escritorio, aplicaciones y datos dentro del centro de datos</a:t>
            </a:r>
          </a:p>
          <a:p>
            <a:pPr marL="0" algn="l" defTabSz="914400">
              <a:spcBef>
                <a:spcPts val="0"/>
              </a:spcBef>
              <a:spcAft>
                <a:spcPts val="0"/>
              </a:spcAft>
              <a:buNone/>
            </a:pPr>
            <a:endParaRPr lang="es-ES_tradnl" noProof="0" dirty="0" smtClean="0"/>
          </a:p>
          <a:p>
            <a:pPr marL="0" algn="l" defTabSz="914400">
              <a:spcBef>
                <a:spcPts val="0"/>
              </a:spcBef>
              <a:spcAft>
                <a:spcPts val="0"/>
              </a:spcAft>
              <a:buNone/>
            </a:pPr>
            <a:r>
              <a:rPr lang="es-ES_tradnl" sz="1200" b="0" i="0" noProof="0" dirty="0" smtClean="0">
                <a:solidFill>
                  <a:schemeClr val="tx1"/>
                </a:solidFill>
                <a:latin typeface="Calibri"/>
                <a:ea typeface="+mn-ea"/>
                <a:cs typeface="+mn-cs"/>
              </a:rPr>
              <a:t>Solución</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Implementación de tecnología Cisco </a:t>
            </a:r>
            <a:r>
              <a:rPr lang="es-ES_tradnl" sz="1200" b="0" i="0" noProof="0" dirty="0" err="1" smtClean="0">
                <a:solidFill>
                  <a:schemeClr val="tx1"/>
                </a:solidFill>
                <a:latin typeface="Calibri"/>
                <a:ea typeface="+mn-ea"/>
                <a:cs typeface="+mn-cs"/>
              </a:rPr>
              <a:t>Unified</a:t>
            </a:r>
            <a:r>
              <a:rPr lang="es-ES_tradnl" sz="1200" b="0" i="0" noProof="0" dirty="0" smtClean="0">
                <a:solidFill>
                  <a:schemeClr val="tx1"/>
                </a:solidFill>
                <a:latin typeface="Calibri"/>
                <a:ea typeface="+mn-ea"/>
                <a:cs typeface="+mn-cs"/>
              </a:rPr>
              <a:t> Computing </a:t>
            </a:r>
            <a:r>
              <a:rPr lang="es-ES_tradnl" sz="1200" b="0" i="0" noProof="0" dirty="0" err="1" smtClean="0">
                <a:solidFill>
                  <a:schemeClr val="tx1"/>
                </a:solidFill>
                <a:latin typeface="Calibri"/>
                <a:ea typeface="+mn-ea"/>
                <a:cs typeface="+mn-cs"/>
              </a:rPr>
              <a:t>System</a:t>
            </a:r>
            <a:r>
              <a:rPr lang="es-ES_tradnl" sz="1200" b="0" i="0" noProof="0" dirty="0" smtClean="0">
                <a:solidFill>
                  <a:schemeClr val="tx1"/>
                </a:solidFill>
                <a:latin typeface="Calibri"/>
                <a:ea typeface="+mn-ea"/>
                <a:cs typeface="+mn-cs"/>
              </a:rPr>
              <a:t> de última generación, optimizada para </a:t>
            </a:r>
            <a:r>
              <a:rPr lang="es-ES_tradnl" sz="1200" b="0" i="0" noProof="0" dirty="0" err="1" smtClean="0">
                <a:solidFill>
                  <a:schemeClr val="tx1"/>
                </a:solidFill>
                <a:latin typeface="Calibri"/>
                <a:ea typeface="+mn-ea"/>
                <a:cs typeface="+mn-cs"/>
              </a:rPr>
              <a:t>VMware</a:t>
            </a:r>
            <a:r>
              <a:rPr lang="es-ES_tradnl" sz="1200" b="0" i="0" noProof="0" dirty="0" smtClean="0">
                <a:solidFill>
                  <a:schemeClr val="tx1"/>
                </a:solidFill>
                <a:latin typeface="Calibri"/>
                <a:ea typeface="+mn-ea"/>
                <a:cs typeface="+mn-cs"/>
              </a:rPr>
              <a:t> y Virtual Desktop</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Capacidad de administración de servidores desde una única pantalla mediante el uso de </a:t>
            </a:r>
            <a:r>
              <a:rPr lang="es-ES_tradnl" sz="1200" b="0" i="0" noProof="0" dirty="0" err="1" smtClean="0">
                <a:solidFill>
                  <a:schemeClr val="tx1"/>
                </a:solidFill>
                <a:latin typeface="Calibri"/>
                <a:ea typeface="+mn-ea"/>
                <a:cs typeface="+mn-cs"/>
              </a:rPr>
              <a:t>Unified</a:t>
            </a:r>
            <a:r>
              <a:rPr lang="es-ES_tradnl" sz="1200" b="0" i="0" noProof="0" dirty="0" smtClean="0">
                <a:solidFill>
                  <a:schemeClr val="tx1"/>
                </a:solidFill>
                <a:latin typeface="Calibri"/>
                <a:ea typeface="+mn-ea"/>
                <a:cs typeface="+mn-cs"/>
              </a:rPr>
              <a:t> Computing </a:t>
            </a:r>
            <a:r>
              <a:rPr lang="es-ES_tradnl" sz="1200" b="0" i="0" noProof="0" dirty="0" err="1" smtClean="0">
                <a:solidFill>
                  <a:schemeClr val="tx1"/>
                </a:solidFill>
                <a:latin typeface="Calibri"/>
                <a:ea typeface="+mn-ea"/>
                <a:cs typeface="+mn-cs"/>
              </a:rPr>
              <a:t>System</a:t>
            </a:r>
            <a:endParaRPr lang="es-ES_tradnl" sz="1200" b="0" i="0" noProof="0" dirty="0" smtClean="0">
              <a:solidFill>
                <a:schemeClr val="tx1"/>
              </a:solidFill>
              <a:latin typeface="Calibri"/>
              <a:ea typeface="+mn-ea"/>
              <a:cs typeface="+mn-cs"/>
            </a:endParaRPr>
          </a:p>
          <a:p>
            <a:pPr marL="0" algn="l" defTabSz="914400">
              <a:spcBef>
                <a:spcPts val="0"/>
              </a:spcBef>
              <a:spcAft>
                <a:spcPts val="0"/>
              </a:spcAft>
              <a:buNone/>
            </a:pPr>
            <a:endParaRPr lang="es-ES_tradnl" noProof="0" dirty="0" smtClean="0"/>
          </a:p>
          <a:p>
            <a:pPr marL="0" algn="l" defTabSz="914400">
              <a:spcBef>
                <a:spcPts val="0"/>
              </a:spcBef>
              <a:spcAft>
                <a:spcPts val="0"/>
              </a:spcAft>
              <a:buNone/>
            </a:pPr>
            <a:r>
              <a:rPr lang="es-ES_tradnl" sz="1200" b="0" i="0" noProof="0" dirty="0" smtClean="0">
                <a:solidFill>
                  <a:schemeClr val="tx1"/>
                </a:solidFill>
                <a:latin typeface="Calibri"/>
                <a:ea typeface="+mn-ea"/>
                <a:cs typeface="+mn-cs"/>
              </a:rPr>
              <a:t>Resultados</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Capacidad para implementar aplicaciones de software específicas y satisfacer requerimientos comerciales a pedido de cualquier departamento administrativo o educativo</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Respuestas más rápidas a alumnos, docentes y personal para ayudar a satisfacer sus necesidades educativas y administrativas</a:t>
            </a:r>
          </a:p>
          <a:p>
            <a:pPr marL="114300" indent="-114300" algn="l" defTabSz="814365">
              <a:lnSpc>
                <a:spcPct val="85000"/>
              </a:lnSpc>
              <a:spcBef>
                <a:spcPct val="40000"/>
              </a:spcBef>
              <a:spcAft>
                <a:spcPts val="0"/>
              </a:spcAft>
              <a:buClr>
                <a:srgbClr val="1F497D"/>
              </a:buClr>
              <a:buFont typeface="Wingdings"/>
              <a:buChar char="§"/>
            </a:pPr>
            <a:r>
              <a:rPr lang="es-ES_tradnl" sz="1200" b="0" i="0" noProof="0" dirty="0" smtClean="0">
                <a:solidFill>
                  <a:schemeClr val="tx1"/>
                </a:solidFill>
                <a:latin typeface="Calibri"/>
                <a:ea typeface="+mn-ea"/>
                <a:cs typeface="+mn-cs"/>
              </a:rPr>
              <a:t>Conversión de equipos de laboratorio a equipos de escritorio virtuales, reducción de gastos operativos y extensión del ciclo de vida de los equipos de escritorio</a:t>
            </a:r>
          </a:p>
          <a:p>
            <a:pPr marL="0" algn="l" defTabSz="914400">
              <a:spcBef>
                <a:spcPts val="0"/>
              </a:spcBef>
              <a:spcAft>
                <a:spcPts val="0"/>
              </a:spcAft>
              <a:buNone/>
            </a:pPr>
            <a:endParaRPr lang="es-ES_tradnl" noProof="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34</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425"/>
            <a:ext cx="6581775" cy="4183063"/>
          </a:xfrm>
        </p:spPr>
        <p:txBody>
          <a:bodyPr>
            <a:noAutofit/>
          </a:bodyPr>
          <a:lstStyle/>
          <a:p>
            <a:pPr marL="0" algn="l" defTabSz="914400">
              <a:lnSpc>
                <a:spcPct val="80000"/>
              </a:lnSpc>
              <a:buNone/>
            </a:pPr>
            <a:r>
              <a:rPr lang="es-ES_tradnl" sz="1000" b="0" i="0" noProof="0" dirty="0" smtClean="0">
                <a:solidFill>
                  <a:schemeClr val="tx1"/>
                </a:solidFill>
                <a:latin typeface="Calibri"/>
                <a:ea typeface="+mn-ea"/>
                <a:cs typeface="+mn-cs"/>
              </a:rPr>
              <a:t>La calculadora de rendimiento de la inversión estará disponible también….</a:t>
            </a:r>
          </a:p>
          <a:p>
            <a:pPr marL="0" algn="l" defTabSz="914400">
              <a:lnSpc>
                <a:spcPct val="80000"/>
              </a:lnSpc>
              <a:buNone/>
            </a:pPr>
            <a:endParaRPr lang="es-ES_tradnl" sz="300" noProof="0" dirty="0" smtClean="0"/>
          </a:p>
          <a:p>
            <a:pPr marL="0" algn="l" defTabSz="914400">
              <a:lnSpc>
                <a:spcPct val="80000"/>
              </a:lnSpc>
              <a:buNone/>
            </a:pPr>
            <a:r>
              <a:rPr lang="es-ES_tradnl" sz="1000" b="0" i="0" noProof="0" dirty="0" smtClean="0">
                <a:solidFill>
                  <a:schemeClr val="tx1"/>
                </a:solidFill>
                <a:latin typeface="Calibri"/>
                <a:ea typeface="+mn-ea"/>
                <a:cs typeface="+mn-cs"/>
              </a:rPr>
              <a:t>¿Quiénes son los compradores típicos? Hay diferentes </a:t>
            </a:r>
            <a:r>
              <a:rPr lang="es-ES_tradnl" sz="1000" b="0" i="0" baseline="0" noProof="0" dirty="0" smtClean="0">
                <a:solidFill>
                  <a:schemeClr val="tx1"/>
                </a:solidFill>
                <a:latin typeface="Calibri"/>
                <a:ea typeface="+mn-ea"/>
                <a:cs typeface="+mn-cs"/>
              </a:rPr>
              <a:t>centros de compras, personas que se preocupan por las capacidades de voz/UC y personas que se preocupan por el rendimiento de la red. Después están las personas que se centran en los centros de datos, otras que se centran en los equipos de escritorio, etc.</a:t>
            </a:r>
          </a:p>
          <a:p>
            <a:pPr marL="0" algn="l" defTabSz="914400">
              <a:lnSpc>
                <a:spcPct val="80000"/>
              </a:lnSpc>
              <a:buNone/>
            </a:pPr>
            <a:endParaRPr lang="es-ES_tradnl" sz="300" baseline="0" noProof="0" dirty="0" smtClean="0"/>
          </a:p>
          <a:p>
            <a:pPr marL="0" algn="l" defTabSz="914400">
              <a:lnSpc>
                <a:spcPct val="80000"/>
              </a:lnSpc>
              <a:buNone/>
            </a:pPr>
            <a:r>
              <a:rPr lang="es-ES_tradnl" sz="1000" b="0" i="0" baseline="0" noProof="0" dirty="0" smtClean="0">
                <a:solidFill>
                  <a:schemeClr val="tx1"/>
                </a:solidFill>
                <a:latin typeface="Calibri"/>
                <a:ea typeface="+mn-ea"/>
                <a:cs typeface="+mn-cs"/>
              </a:rPr>
              <a:t>Cada tipo de cliente está comenzando a abrir los ojos… la mayoría está adoptando este rumbo… ¡alrededor del 25% de los clientes </a:t>
            </a:r>
            <a:r>
              <a:rPr lang="es-ES_tradnl" sz="1000" b="0" i="0" baseline="0" noProof="0" dirty="0" err="1" smtClean="0">
                <a:solidFill>
                  <a:schemeClr val="tx1"/>
                </a:solidFill>
                <a:latin typeface="Calibri"/>
                <a:ea typeface="+mn-ea"/>
                <a:cs typeface="+mn-cs"/>
              </a:rPr>
              <a:t>virtualizarán</a:t>
            </a:r>
            <a:r>
              <a:rPr lang="es-ES_tradnl" sz="1000" b="0" i="0" baseline="0" noProof="0" dirty="0" smtClean="0">
                <a:solidFill>
                  <a:schemeClr val="tx1"/>
                </a:solidFill>
                <a:latin typeface="Calibri"/>
                <a:ea typeface="+mn-ea"/>
                <a:cs typeface="+mn-cs"/>
              </a:rPr>
              <a:t> entre el 25 y el 50% de sus equipos de escritorio!  Todas las organizaciones están reestructurando sus empresas para adoptar este nuevo enfoque de VXI… por la disposición de los CIO de cambiar… teniendo en cuenta la tecnología, el proceso y las personas.</a:t>
            </a:r>
          </a:p>
          <a:p>
            <a:pPr marL="0" algn="l" defTabSz="914400">
              <a:lnSpc>
                <a:spcPct val="80000"/>
              </a:lnSpc>
              <a:buNone/>
            </a:pPr>
            <a:endParaRPr lang="es-ES_tradnl" sz="300" baseline="0" noProof="0" dirty="0" smtClean="0"/>
          </a:p>
          <a:p>
            <a:pPr marL="0" algn="l" defTabSz="914400">
              <a:lnSpc>
                <a:spcPct val="80000"/>
              </a:lnSpc>
              <a:buNone/>
            </a:pPr>
            <a:r>
              <a:rPr lang="es-ES_tradnl" sz="1000" b="0" i="0" baseline="0" noProof="0" dirty="0" smtClean="0">
                <a:solidFill>
                  <a:schemeClr val="tx1"/>
                </a:solidFill>
                <a:latin typeface="Calibri"/>
                <a:ea typeface="+mn-ea"/>
                <a:cs typeface="+mn-cs"/>
              </a:rPr>
              <a:t>Más del 80% de nuestros clientes… están considerando la </a:t>
            </a:r>
            <a:r>
              <a:rPr lang="es-ES_tradnl" sz="1000" b="0" i="0" baseline="0" noProof="0" dirty="0" err="1" smtClean="0">
                <a:solidFill>
                  <a:schemeClr val="tx1"/>
                </a:solidFill>
                <a:latin typeface="Calibri"/>
                <a:ea typeface="+mn-ea"/>
                <a:cs typeface="+mn-cs"/>
              </a:rPr>
              <a:t>virtualización</a:t>
            </a:r>
            <a:r>
              <a:rPr lang="es-ES_tradnl" sz="1000" b="0" i="0" baseline="0" noProof="0" dirty="0" smtClean="0">
                <a:solidFill>
                  <a:schemeClr val="tx1"/>
                </a:solidFill>
                <a:latin typeface="Calibri"/>
                <a:ea typeface="+mn-ea"/>
                <a:cs typeface="+mn-cs"/>
              </a:rPr>
              <a:t> en este entorno. Algunos factores clave:</a:t>
            </a:r>
          </a:p>
          <a:p>
            <a:pPr marL="457200" lvl="1" algn="l" defTabSz="914400">
              <a:lnSpc>
                <a:spcPct val="80000"/>
              </a:lnSpc>
              <a:buNone/>
            </a:pPr>
            <a:r>
              <a:rPr lang="es-ES_tradnl" sz="1000" b="0" i="0" baseline="0" noProof="0" dirty="0" smtClean="0">
                <a:solidFill>
                  <a:schemeClr val="tx1"/>
                </a:solidFill>
                <a:latin typeface="Calibri"/>
                <a:ea typeface="+mn-ea"/>
                <a:cs typeface="+mn-cs"/>
              </a:rPr>
              <a:t>Migración a Windows 7.</a:t>
            </a:r>
          </a:p>
          <a:p>
            <a:pPr marL="457200" lvl="1" algn="l" defTabSz="914400">
              <a:lnSpc>
                <a:spcPct val="80000"/>
              </a:lnSpc>
              <a:buNone/>
            </a:pPr>
            <a:r>
              <a:rPr lang="es-ES_tradnl" sz="1000" b="0" i="0" baseline="0" noProof="0" dirty="0" smtClean="0">
                <a:solidFill>
                  <a:schemeClr val="tx1"/>
                </a:solidFill>
                <a:latin typeface="Calibri"/>
                <a:ea typeface="+mn-ea"/>
                <a:cs typeface="+mn-cs"/>
              </a:rPr>
              <a:t>Trabajadores subcontratados (centros de llamadas)</a:t>
            </a:r>
          </a:p>
          <a:p>
            <a:pPr marL="457200" lvl="1" algn="l" defTabSz="914400">
              <a:lnSpc>
                <a:spcPct val="80000"/>
              </a:lnSpc>
              <a:buNone/>
            </a:pPr>
            <a:r>
              <a:rPr lang="es-ES_tradnl" sz="1000" b="0" i="0" baseline="0" noProof="0" dirty="0" smtClean="0">
                <a:solidFill>
                  <a:schemeClr val="tx1"/>
                </a:solidFill>
                <a:latin typeface="Calibri"/>
                <a:ea typeface="+mn-ea"/>
                <a:cs typeface="+mn-cs"/>
              </a:rPr>
              <a:t>Nueva oportunidad para un servidor</a:t>
            </a:r>
          </a:p>
          <a:p>
            <a:pPr marL="457200" lvl="1" algn="l" defTabSz="914400">
              <a:lnSpc>
                <a:spcPct val="80000"/>
              </a:lnSpc>
              <a:buNone/>
            </a:pPr>
            <a:r>
              <a:rPr lang="es-ES_tradnl" sz="1000" b="0" i="0" baseline="0" noProof="0" dirty="0" smtClean="0">
                <a:solidFill>
                  <a:schemeClr val="tx1"/>
                </a:solidFill>
                <a:latin typeface="Calibri"/>
                <a:ea typeface="+mn-ea"/>
                <a:cs typeface="+mn-cs"/>
              </a:rPr>
              <a:t>En caso de una próxima actualización del centro de datos, establezca una relación con colegas del centro de datos</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err="1" smtClean="0">
                <a:solidFill>
                  <a:schemeClr val="tx1"/>
                </a:solidFill>
                <a:latin typeface="Calibri"/>
                <a:ea typeface="+mn-ea"/>
                <a:cs typeface="+mn-cs"/>
              </a:rPr>
              <a:t>VMworld</a:t>
            </a:r>
            <a:r>
              <a:rPr lang="es-ES_tradnl" sz="1000" b="0" i="0" baseline="0" noProof="0" dirty="0" smtClean="0">
                <a:solidFill>
                  <a:schemeClr val="tx1"/>
                </a:solidFill>
                <a:latin typeface="Calibri"/>
                <a:ea typeface="+mn-ea"/>
                <a:cs typeface="+mn-cs"/>
              </a:rPr>
              <a:t>: analistas sorprendidos con la cantidad de clientes que intentan combinar UC y DV. Son un conjunto, la alianza con UC y DV y los ciclos de actualización. Cisco está en una posición ideal para hacerlo.</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Desde el punto de vista técnico, no es muy diferente de las pantallas emergentes en un equipo de escritorio. Máquina virtual en el centro de datos ejecutándose como PC. Mismas conexiones que el método normal. El usuario ve en su monitor… capacidad de tener aplicaciones UC </a:t>
            </a:r>
            <a:r>
              <a:rPr lang="es-ES_tradnl" sz="1000" b="0" i="0" baseline="0" noProof="0" dirty="0" err="1" smtClean="0">
                <a:solidFill>
                  <a:schemeClr val="tx1"/>
                </a:solidFill>
                <a:latin typeface="Calibri"/>
                <a:ea typeface="+mn-ea"/>
                <a:cs typeface="+mn-cs"/>
              </a:rPr>
              <a:t>virtualizadas</a:t>
            </a:r>
            <a:r>
              <a:rPr lang="es-ES_tradnl" sz="1000" b="0" i="0" baseline="0" noProof="0" dirty="0" smtClean="0">
                <a:solidFill>
                  <a:schemeClr val="tx1"/>
                </a:solidFill>
                <a:latin typeface="Calibri"/>
                <a:ea typeface="+mn-ea"/>
                <a:cs typeface="+mn-cs"/>
              </a:rPr>
              <a:t> en el centro de datos, pero localmente funciona a través de una CPI que controla ese teléfono</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Microsoft---relación---¿qué significa esto para Cisco? (al nivel de la </a:t>
            </a:r>
            <a:r>
              <a:rPr lang="es-ES_tradnl" sz="1000" b="0" i="0" baseline="0" noProof="0" dirty="0" err="1" smtClean="0">
                <a:solidFill>
                  <a:schemeClr val="tx1"/>
                </a:solidFill>
                <a:latin typeface="Calibri"/>
                <a:ea typeface="+mn-ea"/>
                <a:cs typeface="+mn-cs"/>
              </a:rPr>
              <a:t>virtualización</a:t>
            </a:r>
            <a:r>
              <a:rPr lang="es-ES_tradnl" sz="1000" b="0" i="0" baseline="0" noProof="0" dirty="0" smtClean="0">
                <a:solidFill>
                  <a:schemeClr val="tx1"/>
                </a:solidFill>
                <a:latin typeface="Calibri"/>
                <a:ea typeface="+mn-ea"/>
                <a:cs typeface="+mn-cs"/>
              </a:rPr>
              <a:t>) Dejando de lado las licencias y las asociaciones, en UC, discrepancias con OCS… superposición en la competencia por ciertos espacios, </a:t>
            </a:r>
            <a:r>
              <a:rPr lang="es-ES_tradnl" sz="1000" b="0" i="0" baseline="0" noProof="0" dirty="0" err="1" smtClean="0">
                <a:solidFill>
                  <a:schemeClr val="tx1"/>
                </a:solidFill>
                <a:latin typeface="Calibri"/>
                <a:ea typeface="+mn-ea"/>
                <a:cs typeface="+mn-cs"/>
              </a:rPr>
              <a:t>partners</a:t>
            </a:r>
            <a:r>
              <a:rPr lang="es-ES_tradnl" sz="1000" b="0" i="0" baseline="0" noProof="0" dirty="0" smtClean="0">
                <a:solidFill>
                  <a:schemeClr val="tx1"/>
                </a:solidFill>
                <a:latin typeface="Calibri"/>
                <a:ea typeface="+mn-ea"/>
                <a:cs typeface="+mn-cs"/>
              </a:rPr>
              <a:t> en otros casos… lo que hacemos en el centro de datos es diferente de lo que hacemos en los terminales… alianzas y competencia.</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Citrix y </a:t>
            </a:r>
            <a:r>
              <a:rPr lang="es-ES_tradnl" sz="1000" b="0" i="0" baseline="0" noProof="0" dirty="0" err="1" smtClean="0">
                <a:solidFill>
                  <a:schemeClr val="tx1"/>
                </a:solidFill>
                <a:latin typeface="Calibri"/>
                <a:ea typeface="+mn-ea"/>
                <a:cs typeface="+mn-cs"/>
              </a:rPr>
              <a:t>Vmware</a:t>
            </a:r>
            <a:r>
              <a:rPr lang="es-ES_tradnl" sz="1000" b="0" i="0" baseline="0" noProof="0" dirty="0" smtClean="0">
                <a:solidFill>
                  <a:schemeClr val="tx1"/>
                </a:solidFill>
                <a:latin typeface="Calibri"/>
                <a:ea typeface="+mn-ea"/>
                <a:cs typeface="+mn-cs"/>
              </a:rPr>
              <a:t>---- son los pesos pesados en el mercado de </a:t>
            </a:r>
            <a:r>
              <a:rPr lang="es-ES_tradnl" sz="1000" b="0" i="0" baseline="0" noProof="0" dirty="0" err="1" smtClean="0">
                <a:solidFill>
                  <a:schemeClr val="tx1"/>
                </a:solidFill>
                <a:latin typeface="Calibri"/>
                <a:ea typeface="+mn-ea"/>
                <a:cs typeface="+mn-cs"/>
              </a:rPr>
              <a:t>hipervisores</a:t>
            </a:r>
            <a:r>
              <a:rPr lang="es-ES_tradnl" sz="1000" b="0" i="0" baseline="0" noProof="0" dirty="0" smtClean="0">
                <a:solidFill>
                  <a:schemeClr val="tx1"/>
                </a:solidFill>
                <a:latin typeface="Calibri"/>
                <a:ea typeface="+mn-ea"/>
                <a:cs typeface="+mn-cs"/>
              </a:rPr>
              <a:t>.</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Precios--- serán competitivos. Poner precio al valor de la “solución”. Entre $300 y 400/unidad </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BYOD…..los empleados llevan sus propias computadoras portátiles al trabajo. No importa el tipo de dispositivo; si compra la licencia, funcionará. Gran diversidad, cualquier dispositivo, la mejor de su clase. No se le impone un terminal al usuario, sino que este lo elige.</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Una gran parte de esto fue gracias a Ventas, al equipo GET… enorme interés de los clientes…. gran mérito del equipo de ventas por exigir esto a CDO.</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Habrá demostraciones disponibles en los EBC y kits portátiles…. un par de VD, </a:t>
            </a:r>
            <a:r>
              <a:rPr lang="es-ES_tradnl" sz="1000" b="0" i="0" baseline="0" noProof="0" dirty="0" err="1" smtClean="0">
                <a:solidFill>
                  <a:schemeClr val="tx1"/>
                </a:solidFill>
                <a:latin typeface="Calibri"/>
                <a:ea typeface="+mn-ea"/>
                <a:cs typeface="+mn-cs"/>
              </a:rPr>
              <a:t>Quad</a:t>
            </a:r>
            <a:r>
              <a:rPr lang="es-ES_tradnl" sz="1000" b="0" i="0" baseline="0" noProof="0" dirty="0" smtClean="0">
                <a:solidFill>
                  <a:schemeClr val="tx1"/>
                </a:solidFill>
                <a:latin typeface="Calibri"/>
                <a:ea typeface="+mn-ea"/>
                <a:cs typeface="+mn-cs"/>
              </a:rPr>
              <a:t>, </a:t>
            </a:r>
            <a:r>
              <a:rPr lang="es-ES_tradnl" sz="1000" b="0" i="0" baseline="0" noProof="0" dirty="0" err="1" smtClean="0">
                <a:solidFill>
                  <a:schemeClr val="tx1"/>
                </a:solidFill>
                <a:latin typeface="Calibri"/>
                <a:ea typeface="+mn-ea"/>
                <a:cs typeface="+mn-cs"/>
              </a:rPr>
              <a:t>etc</a:t>
            </a:r>
            <a:r>
              <a:rPr lang="es-ES_tradnl" sz="1000" b="0" i="0" baseline="0" noProof="0" dirty="0" smtClean="0">
                <a:solidFill>
                  <a:schemeClr val="tx1"/>
                </a:solidFill>
                <a:latin typeface="Calibri"/>
                <a:ea typeface="+mn-ea"/>
                <a:cs typeface="+mn-cs"/>
              </a:rPr>
              <a:t>… uno usa </a:t>
            </a:r>
            <a:r>
              <a:rPr lang="es-ES_tradnl" sz="1000" b="0" i="0" baseline="0" noProof="0" dirty="0" err="1" smtClean="0">
                <a:solidFill>
                  <a:schemeClr val="tx1"/>
                </a:solidFill>
                <a:latin typeface="Calibri"/>
                <a:ea typeface="+mn-ea"/>
                <a:cs typeface="+mn-cs"/>
              </a:rPr>
              <a:t>Quad</a:t>
            </a:r>
            <a:r>
              <a:rPr lang="es-ES_tradnl" sz="1000" b="0" i="0" baseline="0" noProof="0" dirty="0" smtClean="0">
                <a:solidFill>
                  <a:schemeClr val="tx1"/>
                </a:solidFill>
                <a:latin typeface="Calibri"/>
                <a:ea typeface="+mn-ea"/>
                <a:cs typeface="+mn-cs"/>
              </a:rPr>
              <a:t> para llamar a otro con CUPC… las demostraciones son muy importantes para lograr ventas.</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¡Las historias de clientes serán ESENCIALES! </a:t>
            </a:r>
          </a:p>
          <a:p>
            <a:pPr marL="457200" lvl="1" algn="l" defTabSz="914400">
              <a:lnSpc>
                <a:spcPct val="80000"/>
              </a:lnSpc>
              <a:buNone/>
            </a:pPr>
            <a:endParaRPr lang="es-ES_tradnl" sz="300" baseline="0" noProof="0" dirty="0" smtClean="0"/>
          </a:p>
          <a:p>
            <a:pPr marL="457200" lvl="1" algn="l" defTabSz="914400">
              <a:lnSpc>
                <a:spcPct val="80000"/>
              </a:lnSpc>
              <a:buNone/>
            </a:pPr>
            <a:r>
              <a:rPr lang="es-ES_tradnl" sz="1000" b="0" i="0" baseline="0" noProof="0" dirty="0" smtClean="0">
                <a:solidFill>
                  <a:schemeClr val="tx1"/>
                </a:solidFill>
                <a:latin typeface="Calibri"/>
                <a:ea typeface="+mn-ea"/>
                <a:cs typeface="+mn-cs"/>
              </a:rPr>
              <a:t>Historia de cliente: ING, enorme negocio de $14 millones… en centro de datos. </a:t>
            </a:r>
            <a:endParaRPr lang="es-ES_tradnl" sz="1000" b="0" i="0" baseline="0" noProof="0" dirty="0">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567B6F56-350B-4E5B-A84B-F03C933C9AF6}" type="slidenum">
              <a:rPr lang="en-US" sz="1200" b="0" i="0">
                <a:solidFill>
                  <a:schemeClr val="tx1"/>
                </a:solidFill>
                <a:latin typeface="Calibri"/>
                <a:ea typeface="+mn-ea"/>
                <a:cs typeface="+mn-cs"/>
              </a:rPr>
              <a:pPr algn="r" defTabSz="914400">
                <a:buNone/>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36</a:t>
            </a:fld>
            <a:endParaRPr lang="en-US" dirty="0"/>
          </a:p>
        </p:txBody>
      </p:sp>
    </p:spTree>
    <p:extLst>
      <p:ext uri="{BB962C8B-B14F-4D97-AF65-F5344CB8AC3E}">
        <p14:creationId xmlns="" xmlns:p14="http://schemas.microsoft.com/office/powerpoint/2010/main" val="3507315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0" algn="l" defTabSz="914400">
              <a:spcBef>
                <a:spcPct val="0"/>
              </a:spcBef>
              <a:buClr>
                <a:schemeClr val="tx1"/>
              </a:buClr>
              <a:buFontTx/>
              <a:buChar char="•"/>
            </a:pPr>
            <a:r>
              <a:rPr lang="es-ES_tradnl" sz="1200" b="0" i="0" noProof="0" dirty="0" smtClean="0">
                <a:solidFill>
                  <a:schemeClr val="tx1"/>
                </a:solidFill>
                <a:latin typeface="Calibri"/>
                <a:ea typeface="+mn-ea"/>
                <a:cs typeface="+mn-cs"/>
              </a:rPr>
              <a:t>  CLX es una comunidad mundial de educadores de escuelas, centros de educación terciaria y universidades que trabajan de manera conjunta para compartir mejores prácticas y soluciones que mejoran radicalmente la educación en todos partes.</a:t>
            </a:r>
          </a:p>
          <a:p>
            <a:pPr marL="0" algn="l" defTabSz="914400">
              <a:spcBef>
                <a:spcPct val="0"/>
              </a:spcBef>
              <a:buClr>
                <a:schemeClr val="tx1"/>
              </a:buClr>
              <a:buFontTx/>
              <a:buChar char="•"/>
            </a:pPr>
            <a:r>
              <a:rPr lang="es-ES_tradnl" sz="1200" b="0" i="0" noProof="0" dirty="0" smtClean="0">
                <a:solidFill>
                  <a:schemeClr val="tx1"/>
                </a:solidFill>
                <a:latin typeface="Calibri"/>
                <a:ea typeface="+mn-ea"/>
                <a:cs typeface="+mn-cs"/>
              </a:rPr>
              <a:t>  Cisco se enorgullece de patrocinar a CLX.  Le agradecemos por ser uno de los primeros en acompañarnos en este viaje para fomentar la colaboración y exhibir estrategias prácticas e innovadoras que ayuden a las personas a alcanzar su máximo potencial de aprendizaje.</a:t>
            </a:r>
          </a:p>
          <a:p>
            <a:pPr marL="0" algn="l" defTabSz="914400">
              <a:spcBef>
                <a:spcPct val="0"/>
              </a:spcBef>
              <a:buClr>
                <a:schemeClr val="tx1"/>
              </a:buClr>
              <a:buFontTx/>
              <a:buChar char="•"/>
            </a:pPr>
            <a:r>
              <a:rPr lang="es-ES_tradnl" sz="1200" b="0" i="0" noProof="0" dirty="0" smtClean="0">
                <a:solidFill>
                  <a:schemeClr val="tx1"/>
                </a:solidFill>
                <a:latin typeface="Calibri"/>
                <a:ea typeface="+mn-ea"/>
                <a:cs typeface="+mn-cs"/>
              </a:rPr>
              <a:t>  Como educador interesado en el aprendizaje en línea, lo invitamos a sumarse a CLX y conectarse con colegas de todo el mundo que piensan como usted.</a:t>
            </a:r>
          </a:p>
          <a:p>
            <a:pPr marL="0" algn="l" defTabSz="914400">
              <a:spcBef>
                <a:spcPct val="0"/>
              </a:spcBef>
              <a:buClr>
                <a:schemeClr val="tx1"/>
              </a:buClr>
              <a:buFontTx/>
              <a:buChar char="•"/>
            </a:pPr>
            <a:r>
              <a:rPr lang="es-ES_tradnl" sz="1200" b="0" i="0" noProof="0" dirty="0" smtClean="0">
                <a:solidFill>
                  <a:schemeClr val="tx1"/>
                </a:solidFill>
                <a:latin typeface="Calibri"/>
                <a:ea typeface="+mn-ea"/>
                <a:cs typeface="+mn-cs"/>
              </a:rPr>
              <a:t>  En los grupos de intereses especiales encontrará una valiosa fuente de desarrollo profesional que le permitirá intercambiar mejores prácticas y compartir recursos con otros miembros de la comunidad.</a:t>
            </a:r>
          </a:p>
          <a:p>
            <a:pPr marL="0" algn="l" defTabSz="914400">
              <a:spcBef>
                <a:spcPct val="0"/>
              </a:spcBef>
              <a:buFontTx/>
              <a:buChar char="•"/>
            </a:pPr>
            <a:endParaRPr lang="es-ES_tradnl" noProof="0" dirty="0"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59E4A89D-D872-428A-97B4-66667EF223EA}" type="slidenum">
              <a:rPr lang="en-US" sz="1200" b="0" i="0">
                <a:solidFill>
                  <a:schemeClr val="tx1"/>
                </a:solidFill>
                <a:latin typeface="Calibri"/>
                <a:ea typeface="+mn-ea"/>
                <a:cs typeface="+mn-cs"/>
              </a:rPr>
              <a:pPr algn="r" defTabSz="914400">
                <a:spcBef>
                  <a:spcPct val="0"/>
                </a:spcBef>
                <a:spcAft>
                  <a:spcPct val="0"/>
                </a:spcAft>
                <a:buNone/>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96FA8831-C8BE-4802-9C2B-197E625A893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39</a:t>
            </a:fld>
            <a:endParaRPr lang="en-US" dirty="0"/>
          </a:p>
        </p:txBody>
      </p:sp>
    </p:spTree>
    <p:extLst>
      <p:ext uri="{BB962C8B-B14F-4D97-AF65-F5344CB8AC3E}">
        <p14:creationId xmlns="" xmlns:p14="http://schemas.microsoft.com/office/powerpoint/2010/main" val="357414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3138" y="4378326"/>
            <a:ext cx="6322407" cy="4252913"/>
          </a:xfrm>
        </p:spPr>
        <p:txBody>
          <a:bodyPr/>
          <a:lstStyle/>
          <a:p>
            <a:pPr marL="0" marR="0" indent="0" algn="l" defTabSz="914400">
              <a:lnSpc>
                <a:spcPct val="100000"/>
              </a:lnSpc>
              <a:spcBef>
                <a:spcPts val="0"/>
              </a:spcBef>
              <a:spcAft>
                <a:spcPts val="0"/>
              </a:spcAft>
              <a:buNone/>
              <a:tabLst/>
            </a:pPr>
            <a:r>
              <a:rPr lang="es-ES_tradnl" sz="1200" b="0" i="0" kern="1200" noProof="0" dirty="0" smtClean="0">
                <a:solidFill>
                  <a:schemeClr val="tx1"/>
                </a:solidFill>
                <a:latin typeface="Calibri"/>
                <a:ea typeface="+mn-ea"/>
                <a:cs typeface="+mn-cs"/>
              </a:rPr>
              <a:t>El significado de la frase "ir a la escuela" está cambiando. </a:t>
            </a:r>
          </a:p>
          <a:p>
            <a:pPr marL="0" marR="0" indent="0" algn="l" defTabSz="914400">
              <a:lnSpc>
                <a:spcPct val="100000"/>
              </a:lnSpc>
              <a:spcBef>
                <a:spcPts val="0"/>
              </a:spcBef>
              <a:spcAft>
                <a:spcPts val="0"/>
              </a:spcAft>
              <a:buNone/>
              <a:tabLst/>
            </a:pPr>
            <a:r>
              <a:rPr lang="es-ES_tradnl" sz="1200" b="0" i="0" kern="1200" noProof="0" dirty="0" smtClean="0">
                <a:solidFill>
                  <a:schemeClr val="tx1"/>
                </a:solidFill>
                <a:latin typeface="Calibri"/>
                <a:ea typeface="+mn-ea"/>
                <a:cs typeface="+mn-cs"/>
              </a:rPr>
              <a:t>Si bien la educación es más importante que nunca, el concepto que se tiene del</a:t>
            </a:r>
            <a:r>
              <a:rPr lang="es-ES_tradnl" sz="1200" b="0" i="0" kern="1200" baseline="0" noProof="0" dirty="0" smtClean="0">
                <a:solidFill>
                  <a:schemeClr val="tx1"/>
                </a:solidFill>
                <a:latin typeface="Calibri"/>
                <a:ea typeface="+mn-ea"/>
                <a:cs typeface="+mn-cs"/>
              </a:rPr>
              <a:t> aula</a:t>
            </a:r>
            <a:r>
              <a:rPr lang="es-ES_tradnl" sz="1200" b="0" i="0" kern="1200" noProof="0" dirty="0" smtClean="0">
                <a:solidFill>
                  <a:schemeClr val="tx1"/>
                </a:solidFill>
                <a:latin typeface="Calibri"/>
                <a:ea typeface="+mn-ea"/>
                <a:cs typeface="+mn-cs"/>
              </a:rPr>
              <a:t> está cambiando. </a:t>
            </a:r>
          </a:p>
          <a:p>
            <a:pPr marL="0" marR="0" indent="0" algn="l" defTabSz="914400">
              <a:lnSpc>
                <a:spcPct val="100000"/>
              </a:lnSpc>
              <a:spcBef>
                <a:spcPts val="0"/>
              </a:spcBef>
              <a:spcAft>
                <a:spcPts val="0"/>
              </a:spcAft>
              <a:buNone/>
              <a:tabLst/>
            </a:pPr>
            <a:r>
              <a:rPr lang="es-ES_tradnl" sz="1200" b="0" i="0" kern="1200" noProof="0" dirty="0" smtClean="0">
                <a:solidFill>
                  <a:schemeClr val="tx1"/>
                </a:solidFill>
                <a:latin typeface="Calibri"/>
                <a:ea typeface="+mn-ea"/>
                <a:cs typeface="+mn-cs"/>
              </a:rPr>
              <a:t>Estos cambios se deben en gran medida a la influencia de importantes tendencias tecnológicas:</a:t>
            </a:r>
          </a:p>
          <a:p>
            <a:pPr marL="0" marR="0" indent="0" algn="l" defTabSz="914400">
              <a:lnSpc>
                <a:spcPct val="100000"/>
              </a:lnSpc>
              <a:spcBef>
                <a:spcPts val="0"/>
              </a:spcBef>
              <a:spcAft>
                <a:spcPts val="0"/>
              </a:spcAft>
              <a:buClr>
                <a:schemeClr val="tx1"/>
              </a:buClr>
              <a:buFont typeface="Arial"/>
              <a:buChar char="•"/>
              <a:tabLst/>
            </a:pPr>
            <a:r>
              <a:rPr lang="es-ES_tradnl" sz="1200" b="0" i="0" kern="1200" baseline="0" noProof="0" dirty="0" smtClean="0">
                <a:solidFill>
                  <a:schemeClr val="tx1"/>
                </a:solidFill>
                <a:latin typeface="Calibri"/>
                <a:ea typeface="+mn-ea"/>
                <a:cs typeface="+mn-cs"/>
              </a:rPr>
              <a:t> La movilidad es algo que los alumnos de esta generación dan por sentado. No obstante, esta capacidad va mucho más allá de una conectividad básica. El aprendizaje propiamente dicho se está volviendo móvil.</a:t>
            </a:r>
          </a:p>
          <a:p>
            <a:pPr marL="0" marR="0" indent="0" algn="l" defTabSz="914400">
              <a:lnSpc>
                <a:spcPct val="100000"/>
              </a:lnSpc>
              <a:spcBef>
                <a:spcPts val="0"/>
              </a:spcBef>
              <a:spcAft>
                <a:spcPts val="0"/>
              </a:spcAft>
              <a:buClr>
                <a:schemeClr val="tx1"/>
              </a:buClr>
              <a:buFont typeface="Arial"/>
              <a:buChar char="•"/>
              <a:tabLst/>
            </a:pPr>
            <a:r>
              <a:rPr lang="es-ES_tradnl" sz="1200" b="0" i="0" kern="1200" baseline="0" noProof="0" dirty="0" smtClean="0">
                <a:solidFill>
                  <a:schemeClr val="tx1"/>
                </a:solidFill>
                <a:latin typeface="Calibri"/>
                <a:ea typeface="+mn-ea"/>
                <a:cs typeface="+mn-cs"/>
              </a:rPr>
              <a:t> Los alumnos de hoy han crecido con las herramientas de las redes sociales y esperan el mismo nivel de interacción en el campus y en las clases.</a:t>
            </a:r>
          </a:p>
          <a:p>
            <a:pPr marL="0" marR="0" indent="0" algn="l" defTabSz="914400">
              <a:lnSpc>
                <a:spcPct val="100000"/>
              </a:lnSpc>
              <a:spcBef>
                <a:spcPts val="0"/>
              </a:spcBef>
              <a:spcAft>
                <a:spcPts val="0"/>
              </a:spcAft>
              <a:buClr>
                <a:schemeClr val="tx1"/>
              </a:buClr>
              <a:buFont typeface="Arial"/>
              <a:buChar char="•"/>
              <a:tabLst/>
            </a:pPr>
            <a:r>
              <a:rPr lang="es-ES_tradnl" sz="1200" b="0" i="0" kern="1200" baseline="0" noProof="0" dirty="0" smtClean="0">
                <a:solidFill>
                  <a:schemeClr val="tx1"/>
                </a:solidFill>
                <a:latin typeface="Calibri"/>
                <a:ea typeface="+mn-ea"/>
                <a:cs typeface="+mn-cs"/>
              </a:rPr>
              <a:t> El video está creando nuevas oportunidades de expansión del acceso a la educación, a la vez que mantiene la interacción personal y permite una educación asincrónica de alta calidad.</a:t>
            </a:r>
            <a:endParaRPr lang="es-ES_tradnl" sz="1200" b="0" kern="1200" noProof="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endParaRPr lang="es-ES_tradnl" sz="1200" b="0" kern="1200" noProof="0" dirty="0" smtClean="0">
              <a:solidFill>
                <a:schemeClr val="tx1"/>
              </a:solidFill>
              <a:latin typeface="+mn-lt"/>
              <a:ea typeface="+mn-ea"/>
              <a:cs typeface="+mn-cs"/>
            </a:endParaRPr>
          </a:p>
          <a:p>
            <a:pPr marL="0" marR="0" indent="0" algn="l" defTabSz="914400">
              <a:lnSpc>
                <a:spcPct val="100000"/>
              </a:lnSpc>
              <a:spcBef>
                <a:spcPts val="0"/>
              </a:spcBef>
              <a:spcAft>
                <a:spcPts val="0"/>
              </a:spcAft>
              <a:buNone/>
              <a:tabLst/>
            </a:pPr>
            <a:r>
              <a:rPr lang="es-ES_tradnl" sz="1200" b="0" i="0" kern="1200" noProof="0" dirty="0" smtClean="0">
                <a:solidFill>
                  <a:schemeClr val="tx1"/>
                </a:solidFill>
                <a:latin typeface="Calibri"/>
                <a:ea typeface="+mn-ea"/>
                <a:cs typeface="+mn-cs"/>
              </a:rPr>
              <a:t>La tecnología está expandiendo las posibilidades de aprendizaje y convirtiendo las computadoras personales, los </a:t>
            </a:r>
            <a:r>
              <a:rPr lang="es-ES_tradnl" sz="1200" b="0" i="0" kern="1200" noProof="0" dirty="0" err="1" smtClean="0">
                <a:solidFill>
                  <a:schemeClr val="tx1"/>
                </a:solidFill>
                <a:latin typeface="Calibri"/>
                <a:ea typeface="+mn-ea"/>
                <a:cs typeface="+mn-cs"/>
              </a:rPr>
              <a:t>smartphones</a:t>
            </a:r>
            <a:r>
              <a:rPr lang="es-ES_tradnl" sz="1200" b="0" i="0" kern="1200" noProof="0" dirty="0" smtClean="0">
                <a:solidFill>
                  <a:schemeClr val="tx1"/>
                </a:solidFill>
                <a:latin typeface="Calibri"/>
                <a:ea typeface="+mn-ea"/>
                <a:cs typeface="+mn-cs"/>
              </a:rPr>
              <a:t> y las </a:t>
            </a:r>
            <a:r>
              <a:rPr lang="es-ES_tradnl" sz="1200" b="0" i="0" kern="1200" noProof="0" dirty="0" err="1" smtClean="0">
                <a:solidFill>
                  <a:schemeClr val="tx1"/>
                </a:solidFill>
                <a:latin typeface="Calibri"/>
                <a:ea typeface="+mn-ea"/>
                <a:cs typeface="+mn-cs"/>
              </a:rPr>
              <a:t>tablets</a:t>
            </a:r>
            <a:r>
              <a:rPr lang="es-ES_tradnl" sz="1200" b="0" i="0" kern="1200" noProof="0" dirty="0" smtClean="0">
                <a:solidFill>
                  <a:schemeClr val="tx1"/>
                </a:solidFill>
                <a:latin typeface="Calibri"/>
                <a:ea typeface="+mn-ea"/>
                <a:cs typeface="+mn-cs"/>
              </a:rPr>
              <a:t> en potenciales recursos académicos. </a:t>
            </a:r>
          </a:p>
          <a:p>
            <a:pPr marL="0" marR="0" indent="0" algn="l" defTabSz="914400">
              <a:lnSpc>
                <a:spcPct val="100000"/>
              </a:lnSpc>
              <a:spcBef>
                <a:spcPts val="0"/>
              </a:spcBef>
              <a:spcAft>
                <a:spcPts val="0"/>
              </a:spcAft>
              <a:buNone/>
              <a:tabLst/>
            </a:pPr>
            <a:endParaRPr lang="es-ES_tradnl" sz="1200" b="0" kern="1200" noProof="0" dirty="0" smtClean="0">
              <a:solidFill>
                <a:schemeClr val="tx1"/>
              </a:solidFill>
              <a:latin typeface="+mn-lt"/>
              <a:ea typeface="+mn-ea"/>
              <a:cs typeface="+mn-cs"/>
            </a:endParaRPr>
          </a:p>
          <a:p>
            <a:pPr marL="0" indent="0" algn="l" defTabSz="914400">
              <a:buNone/>
            </a:pPr>
            <a:endParaRPr lang="es-ES_tradnl" sz="1100" noProof="0" dirty="0" smtClean="0">
              <a:solidFill>
                <a:srgbClr val="000000"/>
              </a:solidFill>
            </a:endParaRPr>
          </a:p>
        </p:txBody>
      </p:sp>
      <p:sp>
        <p:nvSpPr>
          <p:cNvPr id="4" name="Slide Number Placeholder 3"/>
          <p:cNvSpPr>
            <a:spLocks noGrp="1"/>
          </p:cNvSpPr>
          <p:nvPr>
            <p:ph type="sldNum" sz="quarter" idx="10"/>
          </p:nvPr>
        </p:nvSpPr>
        <p:spPr/>
        <p:txBody>
          <a:bodyPr/>
          <a:lstStyle/>
          <a:p>
            <a:pPr algn="r" defTabSz="914400">
              <a:buNone/>
            </a:pPr>
            <a:fld id="{8EAAB909-CEE8-4D03-8A78-5C0850B16A3E}" type="slidenum">
              <a:rPr lang="en-US" sz="1200" b="0" i="0" kern="1200">
                <a:solidFill>
                  <a:prstClr val="black"/>
                </a:solidFill>
                <a:latin typeface="Calibri"/>
                <a:ea typeface="+mn-ea"/>
                <a:cs typeface="+mn-cs"/>
              </a:rPr>
              <a:pPr algn="r" defTabSz="914400">
                <a:buNone/>
              </a:pPr>
              <a:t>4</a:t>
            </a:fld>
            <a:endParaRPr lang="en-US" sz="1200" kern="1200" dirty="0">
              <a:solidFill>
                <a:prstClr val="black"/>
              </a:solidFill>
              <a:latin typeface="Calibri"/>
              <a:ea typeface="+mn-ea"/>
              <a:cs typeface="+mn-cs"/>
            </a:endParaRPr>
          </a:p>
        </p:txBody>
      </p:sp>
    </p:spTree>
    <p:extLst>
      <p:ext uri="{BB962C8B-B14F-4D97-AF65-F5344CB8AC3E}">
        <p14:creationId xmlns="" xmlns:p14="http://schemas.microsoft.com/office/powerpoint/2010/main" val="297576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s-ES_tradnl" sz="1200" b="0" i="0" kern="1200" noProof="0" dirty="0" smtClean="0">
                <a:solidFill>
                  <a:schemeClr val="tx1"/>
                </a:solidFill>
                <a:latin typeface="Calibri"/>
                <a:ea typeface="+mn-ea"/>
                <a:cs typeface="+mn-cs"/>
              </a:rPr>
              <a:t>Según </a:t>
            </a:r>
            <a:r>
              <a:rPr lang="es-ES_tradnl" sz="1200" b="0" i="0" kern="1200" noProof="0" dirty="0" err="1" smtClean="0">
                <a:solidFill>
                  <a:schemeClr val="tx1"/>
                </a:solidFill>
                <a:latin typeface="Calibri"/>
                <a:ea typeface="+mn-ea"/>
                <a:cs typeface="+mn-cs"/>
              </a:rPr>
              <a:t>Gartner</a:t>
            </a:r>
            <a:r>
              <a:rPr lang="es-ES_tradnl" sz="1200" b="0" i="0" kern="1200" noProof="0" dirty="0" smtClean="0">
                <a:solidFill>
                  <a:schemeClr val="tx1"/>
                </a:solidFill>
                <a:latin typeface="Calibri"/>
                <a:ea typeface="+mn-ea"/>
                <a:cs typeface="+mn-cs"/>
              </a:rPr>
              <a:t>, la </a:t>
            </a:r>
            <a:r>
              <a:rPr lang="es-ES_tradnl" sz="1200" b="0" i="0" kern="1200" noProof="0" dirty="0" err="1" smtClean="0">
                <a:solidFill>
                  <a:schemeClr val="tx1"/>
                </a:solidFill>
                <a:latin typeface="Calibri"/>
                <a:ea typeface="+mn-ea"/>
                <a:cs typeface="+mn-cs"/>
              </a:rPr>
              <a:t>virtualización</a:t>
            </a:r>
            <a:r>
              <a:rPr lang="es-ES_tradnl" sz="1200" b="0" i="0" kern="1200" noProof="0" dirty="0" smtClean="0">
                <a:solidFill>
                  <a:schemeClr val="tx1"/>
                </a:solidFill>
                <a:latin typeface="Calibri"/>
                <a:ea typeface="+mn-ea"/>
                <a:cs typeface="+mn-cs"/>
              </a:rPr>
              <a:t> de equipos de escritorio en el sector empresarial está en aumento. Se calcula que, para 2014, el mercado mundial de escritorios virtuales alojados (HVD, </a:t>
            </a:r>
            <a:r>
              <a:rPr lang="es-ES_tradnl" sz="1200" b="0" i="0" kern="1200" noProof="0" dirty="0" err="1" smtClean="0">
                <a:solidFill>
                  <a:schemeClr val="tx1"/>
                </a:solidFill>
                <a:latin typeface="Calibri"/>
                <a:ea typeface="+mn-ea"/>
                <a:cs typeface="+mn-cs"/>
              </a:rPr>
              <a:t>hosted</a:t>
            </a:r>
            <a:r>
              <a:rPr lang="es-ES_tradnl" sz="1200" b="0" i="0" kern="1200" noProof="0" dirty="0" smtClean="0">
                <a:solidFill>
                  <a:schemeClr val="tx1"/>
                </a:solidFill>
                <a:latin typeface="Calibri"/>
                <a:ea typeface="+mn-ea"/>
                <a:cs typeface="+mn-cs"/>
              </a:rPr>
              <a:t> virtual desktop) alcanzará las 70 millones de unidades o el 15% de los equipos de escritorio y portátiles de uso empresarial.* No obstante, la calidad no debería ponerse en riesgo. Para acelerar aún más este rápido crecimiento del mercado, los clientes deben asegurarse de que los usuarios obtengan una experiencia multimedia con voz y video de alta definición, así como también un enfoque de sistemas integrados que reduzca los costos y la complejidad de implementación. </a:t>
            </a:r>
          </a:p>
          <a:p>
            <a:pPr marL="0" algn="l" defTabSz="914400">
              <a:buNone/>
            </a:pPr>
            <a:r>
              <a:rPr lang="es-ES_tradnl" sz="1200" b="0" i="0" kern="1200" noProof="0" dirty="0" smtClean="0">
                <a:solidFill>
                  <a:schemeClr val="tx1"/>
                </a:solidFill>
                <a:latin typeface="Calibri"/>
                <a:ea typeface="+mn-ea"/>
                <a:cs typeface="+mn-cs"/>
              </a:rPr>
              <a:t> </a:t>
            </a:r>
          </a:p>
          <a:p>
            <a:pPr marL="0" algn="l" defTabSz="914400">
              <a:buNone/>
            </a:pPr>
            <a:r>
              <a:rPr lang="es-ES_tradnl" sz="1200" b="0" i="0" kern="1200" noProof="0" dirty="0" smtClean="0">
                <a:solidFill>
                  <a:schemeClr val="tx1"/>
                </a:solidFill>
                <a:latin typeface="Calibri"/>
                <a:ea typeface="+mn-ea"/>
                <a:cs typeface="+mn-cs"/>
              </a:rPr>
              <a:t> </a:t>
            </a:r>
          </a:p>
          <a:p>
            <a:pPr marL="0" algn="l" defTabSz="914400">
              <a:buNone/>
            </a:pPr>
            <a:r>
              <a:rPr lang="es-ES_tradnl" sz="1200" b="0" i="0" kern="1200" noProof="0" dirty="0" smtClean="0">
                <a:solidFill>
                  <a:schemeClr val="tx1"/>
                </a:solidFill>
                <a:latin typeface="Calibri"/>
                <a:ea typeface="+mn-ea"/>
                <a:cs typeface="+mn-cs"/>
              </a:rPr>
              <a:t> </a:t>
            </a:r>
          </a:p>
          <a:p>
            <a:pPr marL="0" algn="l" defTabSz="914400">
              <a:buNone/>
            </a:pPr>
            <a:endParaRPr lang="es-ES_tradnl" b="0" noProof="0" dirty="0"/>
          </a:p>
        </p:txBody>
      </p:sp>
      <p:sp>
        <p:nvSpPr>
          <p:cNvPr id="4" name="Slide Number Placeholder 3"/>
          <p:cNvSpPr>
            <a:spLocks noGrp="1"/>
          </p:cNvSpPr>
          <p:nvPr>
            <p:ph type="sldNum" sz="quarter" idx="10"/>
          </p:nvPr>
        </p:nvSpPr>
        <p:spPr/>
        <p:txBody>
          <a:bodyPr/>
          <a:lstStyle/>
          <a:p>
            <a:pPr algn="r" defTabSz="914400">
              <a:buNone/>
            </a:pPr>
            <a:fld id="{D8B0DFB1-C835-4049-8551-241CE276AC71}" type="slidenum">
              <a:rPr lang="en-US" sz="1200" b="0" i="0" kern="1200">
                <a:solidFill>
                  <a:prstClr val="black"/>
                </a:solidFill>
                <a:latin typeface="Calibri"/>
                <a:ea typeface="+mn-ea"/>
                <a:cs typeface="+mn-cs"/>
              </a:rPr>
              <a:pPr algn="r" defTabSz="914400">
                <a:buNone/>
              </a:pPr>
              <a:t>5</a:t>
            </a:fld>
            <a:endParaRPr lang="en-US" sz="1200" kern="1200" dirty="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96FA8831-C8BE-4802-9C2B-197E625A893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algn="l" defTabSz="914400">
              <a:buNone/>
            </a:pPr>
            <a:r>
              <a:rPr lang="es-ES_tradnl" sz="1200" b="0" i="0" kern="1200" baseline="0" noProof="0" dirty="0" smtClean="0">
                <a:solidFill>
                  <a:schemeClr val="tx1"/>
                </a:solidFill>
                <a:latin typeface="Calibri"/>
                <a:ea typeface="+mn-ea"/>
                <a:cs typeface="+mn-cs"/>
              </a:rPr>
              <a:t>Las autoridades educativas enfrentan importantes presiones y desafíos.</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Presiones que deben controlar si no se amortiza el costo de los servicios de TI. </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Al mismo tiempo, crecen las exigencias de los alumnos, los docentes y el personal con respecto al suministro de servicios de TI confiables.</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La lista de dispositivos y aplicaciones compatibles está creciendo debido a las elecciones de los usuarios finales.</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En este entorno, resulta muy difícil mantener la seguridad de la red, la privacidad de los datos y el cumplimiento de la normativa.</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Los alumnos y los docentes están cada vez más disconformes con los laboratorios informáticos tradicionales. Quieren tener la capacidad de acceder a las aplicaciones que necesitan para sus cursos en cualquier momento y desde cualquier dispositivo.</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El cumplimiento de todos estos requisitos impone mayores exigencias a las redes y los centros de datos. Las redes deben ser más inteligentes y los centros de datos deben estar más automatizados, además de ser más confiables, rápidos y escalables.</a:t>
            </a:r>
          </a:p>
          <a:p>
            <a:pPr marL="0" algn="l" defTabSz="914400">
              <a:buNone/>
            </a:pPr>
            <a:endParaRPr lang="es-ES_tradnl" sz="1200" kern="1200" baseline="0" noProof="0" dirty="0" smtClean="0">
              <a:solidFill>
                <a:schemeClr val="tx1"/>
              </a:solidFill>
              <a:latin typeface="+mn-lt"/>
              <a:ea typeface="+mn-ea"/>
              <a:cs typeface="+mn-cs"/>
            </a:endParaRPr>
          </a:p>
          <a:p>
            <a:pPr marL="0" algn="l" defTabSz="914400">
              <a:buNone/>
            </a:pPr>
            <a:r>
              <a:rPr lang="es-ES_tradnl" sz="1200" b="0" i="0" kern="1200" baseline="0" noProof="0" dirty="0" smtClean="0">
                <a:solidFill>
                  <a:schemeClr val="tx1"/>
                </a:solidFill>
                <a:latin typeface="Calibri"/>
                <a:ea typeface="+mn-ea"/>
                <a:cs typeface="+mn-cs"/>
              </a:rPr>
              <a:t>Cada vez son más las autoridades educativas que buscan nuevos modelos para abordar estas presiones y desafíos. Buscan modelos sostenibles que satisfagan las cambiantes necesidades de las instituciones educativas actuales.</a:t>
            </a:r>
            <a:endParaRPr lang="es-ES_tradnl" sz="1200" b="0" i="0" kern="1200" baseline="0" noProof="0" dirty="0">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7</a:t>
            </a:fld>
            <a:endParaRPr lang="en-US" dirty="0"/>
          </a:p>
        </p:txBody>
      </p:sp>
    </p:spTree>
    <p:extLst>
      <p:ext uri="{BB962C8B-B14F-4D97-AF65-F5344CB8AC3E}">
        <p14:creationId xmlns="" xmlns:p14="http://schemas.microsoft.com/office/powerpoint/2010/main" val="182770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1925" y="4416425"/>
            <a:ext cx="6696075" cy="4183063"/>
          </a:xfrm>
        </p:spPr>
        <p:txBody>
          <a:bodyPr>
            <a:noAutofit/>
          </a:bodyPr>
          <a:lstStyle/>
          <a:p>
            <a:pPr marL="0" indent="0" algn="l" defTabSz="914400">
              <a:spcBef>
                <a:spcPts val="800"/>
              </a:spcBef>
              <a:buNone/>
            </a:pPr>
            <a:r>
              <a:rPr lang="es-ES_tradnl" sz="1400" b="0" i="0" kern="1200" noProof="0" dirty="0" smtClean="0">
                <a:solidFill>
                  <a:schemeClr val="tx1"/>
                </a:solidFill>
                <a:latin typeface="Calibri"/>
                <a:ea typeface="+mn-ea"/>
                <a:cs typeface="+mn-cs"/>
              </a:rPr>
              <a:t>Cisco</a:t>
            </a:r>
            <a:r>
              <a:rPr lang="es-ES_tradnl" sz="1400" b="0" i="0" kern="1200" baseline="30000" noProof="0" dirty="0" smtClean="0">
                <a:solidFill>
                  <a:schemeClr val="tx1"/>
                </a:solidFill>
                <a:latin typeface="Calibri"/>
                <a:ea typeface="+mn-ea"/>
                <a:cs typeface="+mn-cs"/>
              </a:rPr>
              <a:t> </a:t>
            </a:r>
            <a:r>
              <a:rPr lang="es-ES_tradnl" sz="1400" b="0" i="0" kern="1200" noProof="0" dirty="0" smtClean="0">
                <a:solidFill>
                  <a:schemeClr val="tx1"/>
                </a:solidFill>
                <a:latin typeface="Calibri"/>
                <a:ea typeface="+mn-ea"/>
                <a:cs typeface="+mn-cs"/>
              </a:rPr>
              <a:t>VXI</a:t>
            </a:r>
            <a:r>
              <a:rPr lang="es-ES_tradnl" sz="1400" b="0" i="0" kern="1200" baseline="0" noProof="0" dirty="0" smtClean="0">
                <a:solidFill>
                  <a:schemeClr val="tx1"/>
                </a:solidFill>
                <a:latin typeface="Calibri"/>
                <a:ea typeface="+mn-ea"/>
                <a:cs typeface="+mn-cs"/>
              </a:rPr>
              <a:t> </a:t>
            </a:r>
            <a:r>
              <a:rPr lang="es-ES_tradnl" sz="1400" b="0" i="0" kern="1200" noProof="0" dirty="0" smtClean="0">
                <a:solidFill>
                  <a:schemeClr val="tx1"/>
                </a:solidFill>
                <a:latin typeface="Calibri"/>
                <a:ea typeface="+mn-ea"/>
                <a:cs typeface="+mn-cs"/>
              </a:rPr>
              <a:t>ofrece espacios de trabajo virtuales que superan las capacidades de los equipos de aula tradicionales a fin de unificar equipos de escritorio virtuales, voz y video. </a:t>
            </a:r>
            <a:endParaRPr lang="es-ES_tradnl" sz="14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0" indent="0" algn="l" defTabSz="914400">
              <a:spcBef>
                <a:spcPts val="800"/>
              </a:spcBef>
              <a:buNone/>
            </a:pPr>
            <a:r>
              <a:rPr lang="es-ES_tradnl" sz="1400" b="0" i="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Administradores</a:t>
            </a:r>
            <a:endParaRPr lang="es-ES_tradnl" sz="1400" b="0" i="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endParaRPr>
          </a:p>
          <a:p>
            <a:pPr marL="236555" lvl="1" indent="-125456" algn="l" defTabSz="914400">
              <a:spcAft>
                <a:spcPts val="300"/>
              </a:spcAft>
              <a:buClr>
                <a:srgbClr val="000000"/>
              </a:buClr>
              <a:buSzPct val="80000"/>
              <a:buFont typeface="Arial"/>
              <a:buChar char="•"/>
            </a:pPr>
            <a:r>
              <a:rPr lang="es-ES_tradnl" b="0" i="0" noProof="0" dirty="0" smtClean="0">
                <a:solidFill>
                  <a:srgbClr val="000000"/>
                </a:solidFill>
                <a:latin typeface="Calibri"/>
                <a:ea typeface="+mn-ea"/>
                <a:cs typeface="+mn-cs"/>
              </a:rPr>
              <a:t>Brinda una solución virtual que combina de manera única las arquitecturas de colaboración y de equipos de escritorio virtuales para acelerar el aprendizaje mediante interacciones </a:t>
            </a:r>
            <a:r>
              <a:rPr lang="es-ES_tradnl" b="0" i="0" noProof="0" dirty="0" err="1" smtClean="0">
                <a:solidFill>
                  <a:srgbClr val="000000"/>
                </a:solidFill>
                <a:latin typeface="Calibri"/>
                <a:ea typeface="+mn-ea"/>
                <a:cs typeface="+mn-cs"/>
              </a:rPr>
              <a:t>inmersivas</a:t>
            </a:r>
            <a:r>
              <a:rPr lang="es-ES_tradnl" b="0" i="0" noProof="0" dirty="0" smtClean="0">
                <a:solidFill>
                  <a:srgbClr val="000000"/>
                </a:solidFill>
                <a:latin typeface="Calibri"/>
                <a:ea typeface="+mn-ea"/>
                <a:cs typeface="+mn-cs"/>
              </a:rPr>
              <a:t> entre alumnos y docentes</a:t>
            </a:r>
            <a:endParaRPr lang="es-ES_tradnl" noProof="0" dirty="0" smtClean="0">
              <a:solidFill>
                <a:srgbClr val="3A3A3A"/>
              </a:solidFill>
            </a:endParaRPr>
          </a:p>
          <a:p>
            <a:pPr marL="236555" lvl="1" indent="-125456" algn="l" defTabSz="914400">
              <a:spcAft>
                <a:spcPts val="300"/>
              </a:spcAft>
              <a:buClr>
                <a:srgbClr val="000000"/>
              </a:buClr>
              <a:buSzPct val="80000"/>
              <a:buFont typeface="Arial"/>
              <a:buChar char="•"/>
            </a:pPr>
            <a:r>
              <a:rPr lang="es-ES_tradnl" b="0" i="0" noProof="0" dirty="0" smtClean="0">
                <a:solidFill>
                  <a:srgbClr val="000000"/>
                </a:solidFill>
                <a:latin typeface="Calibri"/>
                <a:ea typeface="+mn-ea"/>
                <a:cs typeface="+mn-cs"/>
              </a:rPr>
              <a:t>Mejora el cumplimiento y mitiga los riesgos mediante la centralización de los datos y las aplicaciones en forma segura</a:t>
            </a:r>
          </a:p>
          <a:p>
            <a:pPr marL="236555" lvl="1" indent="-125456" algn="l" defTabSz="914400">
              <a:spcAft>
                <a:spcPts val="300"/>
              </a:spcAft>
              <a:buClr>
                <a:srgbClr val="000000"/>
              </a:buClr>
              <a:buSzPct val="80000"/>
              <a:buFont typeface="Arial"/>
              <a:buChar char="•"/>
            </a:pPr>
            <a:r>
              <a:rPr lang="es-ES_tradnl" b="0" i="0" noProof="0" dirty="0" smtClean="0">
                <a:solidFill>
                  <a:srgbClr val="000000"/>
                </a:solidFill>
                <a:latin typeface="Calibri"/>
                <a:ea typeface="+mn-ea"/>
                <a:cs typeface="+mn-cs"/>
              </a:rPr>
              <a:t>Incrementa el rendimiento de la inversión mediante una infraestructura optimizada, operaciones más simples, ciclos de actualización de PC más prolongados y menos costos de energía</a:t>
            </a:r>
          </a:p>
          <a:p>
            <a:pPr marL="236555" lvl="1" indent="-125456" algn="l" defTabSz="914400">
              <a:spcBef>
                <a:spcPts val="0"/>
              </a:spcBef>
              <a:spcAft>
                <a:spcPts val="600"/>
              </a:spcAft>
              <a:buNone/>
            </a:pPr>
            <a:r>
              <a:rPr lang="es-ES_tradnl" sz="1400" b="0" i="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Alumnos </a:t>
            </a:r>
            <a:r>
              <a:rPr lang="es-ES_tradnl" sz="1400" b="0" i="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y educadores</a:t>
            </a:r>
          </a:p>
          <a:p>
            <a:pPr marL="236555" lvl="1" indent="-125456" algn="l" defTabSz="914400">
              <a:spcAft>
                <a:spcPts val="300"/>
              </a:spcAft>
              <a:buClr>
                <a:srgbClr val="000000"/>
              </a:buClr>
              <a:buSzPct val="80000"/>
              <a:buFont typeface="Arial"/>
              <a:buChar char="•"/>
            </a:pPr>
            <a:r>
              <a:rPr lang="es-ES_tradnl" b="0" i="0" noProof="0" dirty="0" smtClean="0">
                <a:solidFill>
                  <a:srgbClr val="000000"/>
                </a:solidFill>
                <a:latin typeface="Calibri"/>
                <a:ea typeface="+mn-ea"/>
                <a:cs typeface="+mn-cs"/>
              </a:rPr>
              <a:t>Brinda una experiencia sin riesgos con acceso a todas las aplicaciones y servicios de colaboración, en cualquier lugar y desde cualquier dispositivo</a:t>
            </a:r>
          </a:p>
          <a:p>
            <a:pPr marL="236555" lvl="1" indent="-125456" algn="l" defTabSz="914400">
              <a:spcAft>
                <a:spcPts val="300"/>
              </a:spcAft>
              <a:buClr>
                <a:srgbClr val="000000"/>
              </a:buClr>
              <a:buSzPct val="80000"/>
              <a:buFont typeface="Arial"/>
              <a:buChar char="•"/>
            </a:pPr>
            <a:r>
              <a:rPr lang="es-ES_tradnl" b="0" i="0" noProof="0" dirty="0" smtClean="0">
                <a:solidFill>
                  <a:srgbClr val="000000"/>
                </a:solidFill>
                <a:latin typeface="Calibri"/>
                <a:ea typeface="+mn-ea"/>
                <a:cs typeface="+mn-cs"/>
              </a:rPr>
              <a:t>Ofrece opciones, libertad y flexibilidad, en línea con diferentes estilos de aprendizaje y enseñanza </a:t>
            </a:r>
          </a:p>
          <a:p>
            <a:pPr marL="236555" lvl="1" indent="-125456" algn="l" defTabSz="914400">
              <a:spcBef>
                <a:spcPts val="0"/>
              </a:spcBef>
              <a:spcAft>
                <a:spcPts val="600"/>
              </a:spcAft>
              <a:buNone/>
            </a:pPr>
            <a:r>
              <a:rPr lang="es-ES_tradnl" sz="1400" b="0" i="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Autoridades </a:t>
            </a:r>
            <a:r>
              <a:rPr lang="es-ES_tradnl" sz="1400" b="0" i="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de TI</a:t>
            </a:r>
          </a:p>
          <a:p>
            <a:pPr marL="236555" lvl="1" indent="-125456">
              <a:spcAft>
                <a:spcPts val="300"/>
              </a:spcAft>
              <a:buClr>
                <a:srgbClr val="000000"/>
              </a:buClr>
              <a:buSzPct val="80000"/>
              <a:buFont typeface="Arial"/>
              <a:buChar char="•"/>
            </a:pPr>
            <a:r>
              <a:rPr lang="es-ES_tradnl" dirty="0" smtClean="0">
                <a:solidFill>
                  <a:srgbClr val="000000"/>
                </a:solidFill>
                <a:latin typeface="Calibri"/>
              </a:rPr>
              <a:t>Permite resolver más rápido los cambios en la demanda de aplicaciones, a la vez que ayuda a garantizar el uso de imágenes operativas estándar</a:t>
            </a:r>
          </a:p>
          <a:p>
            <a:pPr marL="236555" lvl="1" indent="-125456">
              <a:spcAft>
                <a:spcPts val="300"/>
              </a:spcAft>
              <a:buClr>
                <a:srgbClr val="000000"/>
              </a:buClr>
              <a:buSzPct val="80000"/>
              <a:buFont typeface="Arial"/>
              <a:buChar char="•"/>
            </a:pPr>
            <a:r>
              <a:rPr lang="es-ES_tradnl" dirty="0" smtClean="0">
                <a:solidFill>
                  <a:srgbClr val="000000"/>
                </a:solidFill>
                <a:latin typeface="Calibri"/>
              </a:rPr>
              <a:t>Agiliza los negocios mediante el aprovisionamiento seguro de una mayor cantidad de usuarios finales </a:t>
            </a:r>
          </a:p>
          <a:p>
            <a:pPr marL="236555" lvl="1" indent="-125456">
              <a:spcAft>
                <a:spcPts val="300"/>
              </a:spcAft>
              <a:buClr>
                <a:srgbClr val="000000"/>
              </a:buClr>
              <a:buSzPct val="80000"/>
              <a:buFont typeface="Arial"/>
              <a:buChar char="•"/>
            </a:pPr>
            <a:r>
              <a:rPr lang="es-ES_tradnl" dirty="0" smtClean="0">
                <a:solidFill>
                  <a:srgbClr val="000000"/>
                </a:solidFill>
                <a:latin typeface="Calibri"/>
              </a:rPr>
              <a:t>Mayor seguridad contra aplicaciones no autorizadas o software malicioso</a:t>
            </a:r>
          </a:p>
          <a:p>
            <a:pPr marL="236555" lvl="1" indent="-125456">
              <a:spcAft>
                <a:spcPts val="300"/>
              </a:spcAft>
              <a:buClr>
                <a:srgbClr val="000000"/>
              </a:buClr>
              <a:buSzPct val="80000"/>
              <a:buFont typeface="Arial"/>
              <a:buChar char="•"/>
            </a:pPr>
            <a:r>
              <a:rPr lang="es-ES_tradnl" dirty="0" smtClean="0">
                <a:solidFill>
                  <a:srgbClr val="000000"/>
                </a:solidFill>
                <a:latin typeface="Calibri"/>
              </a:rPr>
              <a:t>Permite implementar de un modo más rápido y simple soluciones de espacio de trabajo con diseños validados, planes de sistemas y un modelo operativo optimizado, así como servicios y asistencia técnica de punta a punta  </a:t>
            </a:r>
            <a:endParaRPr lang="es-ES_tradnl" dirty="0">
              <a:solidFill>
                <a:srgbClr val="000000"/>
              </a:solidFill>
              <a:latin typeface="Calibri"/>
            </a:endParaRP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8</a:t>
            </a:fld>
            <a:endParaRPr lang="en-US" dirty="0"/>
          </a:p>
        </p:txBody>
      </p:sp>
    </p:spTree>
    <p:extLst>
      <p:ext uri="{BB962C8B-B14F-4D97-AF65-F5344CB8AC3E}">
        <p14:creationId xmlns="" xmlns:p14="http://schemas.microsoft.com/office/powerpoint/2010/main" val="9097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en-US" sz="1200" b="0" i="0">
                <a:solidFill>
                  <a:schemeClr val="tx1"/>
                </a:solidFill>
                <a:latin typeface="Calibri"/>
                <a:ea typeface="+mn-ea"/>
                <a:cs typeface="+mn-cs"/>
              </a:rPr>
              <a:pPr algn="r" defTabSz="914400">
                <a:buNone/>
              </a:pPr>
              <a:t>9</a:t>
            </a:fld>
            <a:endParaRPr lang="en-US" dirty="0"/>
          </a:p>
        </p:txBody>
      </p:sp>
    </p:spTree>
    <p:extLst>
      <p:ext uri="{BB962C8B-B14F-4D97-AF65-F5344CB8AC3E}">
        <p14:creationId xmlns="" xmlns:p14="http://schemas.microsoft.com/office/powerpoint/2010/main" val="117157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grpSp>
        <p:nvGrpSpPr>
          <p:cNvPr id="59"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651722"/>
          </a:xfrm>
        </p:spPr>
        <p:txBody>
          <a:bodyPr/>
          <a:lstStyle>
            <a:lvl1pPr>
              <a:lnSpc>
                <a:spcPct val="90000"/>
              </a:lnSpc>
              <a:defRPr lang="en-US" sz="4800" b="0" kern="1200" spc="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4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2">
                    <a:lumMod val="50000"/>
                  </a:schemeClr>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2">
                    <a:lumMod val="50000"/>
                  </a:schemeClr>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31929804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pic>
        <p:nvPicPr>
          <p:cNvPr id="8" name="Picture 7" descr="CISCO_WAVE_01_RGB.jpg"/>
          <p:cNvPicPr>
            <a:picLocks noChangeAspect="1"/>
          </p:cNvPicPr>
          <p:nvPr userDrawn="1"/>
        </p:nvPicPr>
        <p:blipFill>
          <a:blip r:embed="rId2" cstate="print"/>
          <a:srcRect l="78496" r="20456" b="20091"/>
          <a:stretch>
            <a:fillRect/>
          </a:stretch>
        </p:blipFill>
        <p:spPr>
          <a:xfrm>
            <a:off x="3038785" y="726538"/>
            <a:ext cx="86236" cy="5480128"/>
          </a:xfrm>
          <a:prstGeom prst="rect">
            <a:avLst/>
          </a:prstGeom>
        </p:spPr>
      </p:pic>
      <p:pic>
        <p:nvPicPr>
          <p:cNvPr id="9" name="Picture 8" descr="CISCO_WAVE_01_RGB.jpg"/>
          <p:cNvPicPr>
            <a:picLocks noChangeAspect="1"/>
          </p:cNvPicPr>
          <p:nvPr userDrawn="1"/>
        </p:nvPicPr>
        <p:blipFill>
          <a:blip r:embed="rId2" cstate="print"/>
          <a:srcRect l="78496" r="20456" b="20091"/>
          <a:stretch>
            <a:fillRect/>
          </a:stretch>
        </p:blipFill>
        <p:spPr>
          <a:xfrm>
            <a:off x="6057066" y="726538"/>
            <a:ext cx="86236" cy="5480128"/>
          </a:xfrm>
          <a:prstGeom prst="rect">
            <a:avLst/>
          </a:prstGeom>
        </p:spPr>
      </p:pic>
    </p:spTree>
    <p:extLst>
      <p:ext uri="{BB962C8B-B14F-4D97-AF65-F5344CB8AC3E}">
        <p14:creationId xmlns="" xmlns:p14="http://schemas.microsoft.com/office/powerpoint/2010/main" val="234143653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 xmlns:p14="http://schemas.microsoft.com/office/powerpoint/2010/main" val="9713123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lgn="l" defTabSz="914400" rtl="0" eaLnBrk="1" latinLnBrk="0" hangingPunct="1">
              <a:lnSpc>
                <a:spcPct val="80000"/>
              </a:lnSpc>
              <a:spcBef>
                <a:spcPct val="0"/>
              </a:spcBef>
              <a:buFontTx/>
              <a:buNone/>
              <a:defRPr lang="en-US" sz="2400" b="0" kern="1200" spc="0" baseline="0" dirty="0" smtClean="0">
                <a:solidFill>
                  <a:srgbClr val="2B348E"/>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 xmlns:p14="http://schemas.microsoft.com/office/powerpoint/2010/main" val="18992707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Tree>
    <p:extLst>
      <p:ext uri="{BB962C8B-B14F-4D97-AF65-F5344CB8AC3E}">
        <p14:creationId xmlns="" xmlns:p14="http://schemas.microsoft.com/office/powerpoint/2010/main" val="95727001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3" name="Subtitle 2"/>
          <p:cNvSpPr>
            <a:spLocks noGrp="1"/>
          </p:cNvSpPr>
          <p:nvPr>
            <p:ph type="subTitle" idx="1" hasCustomPrompt="1"/>
          </p:nvPr>
        </p:nvSpPr>
        <p:spPr>
          <a:xfrm>
            <a:off x="387097"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387097" y="649224"/>
            <a:ext cx="7447744" cy="4462426"/>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solidFill>
                  <a:srgbClr val="FFFFFF"/>
                </a:solidFill>
                <a:latin typeface="+mj-lt"/>
                <a:ea typeface="+mj-ea"/>
                <a:cs typeface="+mj-cs"/>
              </a:defRPr>
            </a:lvl1pPr>
          </a:lstStyle>
          <a:p>
            <a:r>
              <a:rPr lang="en-US" dirty="0" smtClean="0"/>
              <a:t>Presentation Title</a:t>
            </a:r>
            <a:br>
              <a:rPr lang="en-US" dirty="0" smtClean="0"/>
            </a:br>
            <a:r>
              <a:rPr lang="en-US" dirty="0" smtClean="0"/>
              <a:t>Goes Here</a:t>
            </a:r>
            <a:endParaRPr lang="en-US" dirty="0"/>
          </a:p>
        </p:txBody>
      </p:sp>
    </p:spTree>
    <p:extLst>
      <p:ext uri="{BB962C8B-B14F-4D97-AF65-F5344CB8AC3E}">
        <p14:creationId xmlns="" xmlns:p14="http://schemas.microsoft.com/office/powerpoint/2010/main" val="3265912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5" name="Picture 4" descr="CISCO_WAVE_01_RGB.jpg"/>
          <p:cNvPicPr>
            <a:picLocks noChangeAspect="1"/>
          </p:cNvPicPr>
          <p:nvPr userDrawn="1"/>
        </p:nvPicPr>
        <p:blipFill>
          <a:blip r:embed="rId2" cstate="print"/>
          <a:srcRect l="78496" r="20456" b="20091"/>
          <a:stretch>
            <a:fillRect/>
          </a:stretch>
        </p:blipFill>
        <p:spPr>
          <a:xfrm>
            <a:off x="4578370" y="752635"/>
            <a:ext cx="86236" cy="5480128"/>
          </a:xfrm>
          <a:prstGeom prst="rect">
            <a:avLst/>
          </a:prstGeom>
        </p:spPr>
      </p:pic>
    </p:spTree>
    <p:extLst>
      <p:ext uri="{BB962C8B-B14F-4D97-AF65-F5344CB8AC3E}">
        <p14:creationId xmlns="" xmlns:p14="http://schemas.microsoft.com/office/powerpoint/2010/main" val="42587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extLst>
      <p:ext uri="{BB962C8B-B14F-4D97-AF65-F5344CB8AC3E}">
        <p14:creationId xmlns="" xmlns:p14="http://schemas.microsoft.com/office/powerpoint/2010/main" val="33500772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2B348E"/>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extLst>
      <p:ext uri="{BB962C8B-B14F-4D97-AF65-F5344CB8AC3E}">
        <p14:creationId xmlns="" xmlns:p14="http://schemas.microsoft.com/office/powerpoint/2010/main" val="37931052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rgbClr val="2B348E"/>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en-US" sz="600" b="0" i="0">
                <a:solidFill>
                  <a:srgbClr val="FFFFFF"/>
                </a:solidFill>
                <a:latin typeface="Arial"/>
                <a:ea typeface="+mn-ea"/>
                <a:cs typeface="+mn-cs"/>
              </a:rPr>
              <a:t>Información pública de Cisco</a:t>
            </a:r>
            <a:endParaRPr lang="en-US" sz="600" dirty="0">
              <a:solidFill>
                <a:srgbClr val="FFFFFF"/>
              </a:solidFill>
            </a:endParaRP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en-US" sz="600" b="0" i="0">
                <a:solidFill>
                  <a:srgbClr val="FFFFFF"/>
                </a:solidFill>
                <a:latin typeface="Arial"/>
                <a:ea typeface="+mn-ea"/>
                <a:cs typeface="+mn-cs"/>
              </a:rPr>
              <a:t>Información pública de Cisco</a:t>
            </a:r>
            <a:endParaRPr lang="en-US" sz="600" dirty="0">
              <a:solidFill>
                <a:srgbClr val="FFFFFF"/>
              </a:solidFill>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rgbClr val="2B348E"/>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en-US" sz="600" b="0" i="0">
                <a:solidFill>
                  <a:srgbClr val="FFFFFF"/>
                </a:solidFill>
                <a:latin typeface="Arial"/>
                <a:ea typeface="+mn-ea"/>
                <a:cs typeface="+mn-cs"/>
              </a:rPr>
              <a:t>© 2010 Cisco y/o sus filiales. Todos los derechos reservados.</a:t>
            </a:r>
            <a:endParaRPr lang="en-US" sz="600" dirty="0">
              <a:solidFill>
                <a:srgbClr val="FFFFFF"/>
              </a:solidFill>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sz="600" b="0" i="0">
                <a:solidFill>
                  <a:srgbClr val="FFFFFF"/>
                </a:solidFill>
                <a:latin typeface="Arial"/>
                <a:ea typeface="+mn-ea"/>
                <a:cs typeface="+mn-cs"/>
              </a:rPr>
              <a:pPr algn="r" defTabSz="814365">
                <a:buNone/>
              </a:pPr>
              <a:t>‹#›</a:t>
            </a:fld>
            <a:endParaRPr lang="en-US" sz="600" dirty="0">
              <a:solidFill>
                <a:srgbClr val="FFFFFF"/>
              </a:solidFill>
            </a:endParaRPr>
          </a:p>
        </p:txBody>
      </p:sp>
    </p:spTree>
    <p:extLst>
      <p:ext uri="{BB962C8B-B14F-4D97-AF65-F5344CB8AC3E}">
        <p14:creationId xmlns="" xmlns:p14="http://schemas.microsoft.com/office/powerpoint/2010/main" val="273235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 xmlns:p14="http://schemas.microsoft.com/office/powerpoint/2010/main" val="24771870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grpSp>
        <p:nvGrpSpPr>
          <p:cNvPr id="4"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2B308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rgbClr val="2B3082"/>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rgbClr val="2B3082"/>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 xmlns:p14="http://schemas.microsoft.com/office/powerpoint/2010/main" val="294074080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rgbClr val="2B348E"/>
                </a:solidFill>
                <a:latin typeface="+mj-lt"/>
              </a:defRPr>
            </a:lvl1pPr>
          </a:lstStyle>
          <a:p>
            <a:r>
              <a:rPr lang="en-US" dirty="0" smtClean="0"/>
              <a:t>Large photo </a:t>
            </a:r>
            <a:br>
              <a:rPr lang="en-US" dirty="0" smtClean="0"/>
            </a:br>
            <a:r>
              <a:rPr lang="en-US" dirty="0" smtClean="0"/>
              <a:t>caption here.</a:t>
            </a:r>
          </a:p>
        </p:txBody>
      </p:sp>
    </p:spTree>
    <p:extLst>
      <p:ext uri="{BB962C8B-B14F-4D97-AF65-F5344CB8AC3E}">
        <p14:creationId xmlns="" xmlns:p14="http://schemas.microsoft.com/office/powerpoint/2010/main" val="41766052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rgbClr val="2B348E"/>
                </a:solidFill>
                <a:latin typeface="+mj-lt"/>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1360429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extLst>
      <p:ext uri="{BB962C8B-B14F-4D97-AF65-F5344CB8AC3E}">
        <p14:creationId xmlns="" xmlns:p14="http://schemas.microsoft.com/office/powerpoint/2010/main" val="283026433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 xmlns:p14="http://schemas.microsoft.com/office/powerpoint/2010/main" val="22323538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en-US" sz="600" b="0" i="0">
                <a:solidFill>
                  <a:srgbClr val="C0C0C0"/>
                </a:solidFill>
                <a:latin typeface="Arial"/>
                <a:ea typeface="+mn-ea"/>
                <a:cs typeface="+mn-cs"/>
              </a:rPr>
              <a:t>Información pública de Cisco</a:t>
            </a:r>
            <a:endParaRPr lang="en-US" sz="600" dirty="0">
              <a:solidFill>
                <a:srgbClr val="C0C0C0"/>
              </a:solidFill>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 xmlns:p14="http://schemas.microsoft.com/office/powerpoint/2010/main" val="12706879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_green">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 xmlns:p14="http://schemas.microsoft.com/office/powerpoint/2010/main" val="400904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green thank you">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userDrawn="1"/>
        </p:nvSpPr>
        <p:spPr bwMode="black">
          <a:xfrm>
            <a:off x="6312989" y="3708603"/>
            <a:ext cx="116616" cy="441827"/>
          </a:xfrm>
          <a:prstGeom prst="rect">
            <a:avLst/>
          </a:prstGeom>
          <a:solidFill>
            <a:schemeClr val="bg2"/>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4" name="TextBox 33"/>
          <p:cNvSpPr txBox="1"/>
          <p:nvPr userDrawn="1"/>
        </p:nvSpPr>
        <p:spPr>
          <a:xfrm>
            <a:off x="644691" y="3060488"/>
            <a:ext cx="1774845" cy="646331"/>
          </a:xfrm>
          <a:prstGeom prst="rect">
            <a:avLst/>
          </a:prstGeom>
          <a:noFill/>
        </p:spPr>
        <p:txBody>
          <a:bodyPr wrap="none" rtlCol="0">
            <a:spAutoFit/>
          </a:bodyPr>
          <a:lstStyle/>
          <a:p>
            <a:pPr algn="l" defTabSz="914400">
              <a:buNone/>
            </a:pPr>
            <a:r>
              <a:rPr lang="es-ES_tradnl" sz="3600" b="0" i="0" noProof="0" dirty="0" smtClean="0">
                <a:solidFill>
                  <a:srgbClr val="FFFFFF"/>
                </a:solidFill>
                <a:latin typeface="Arial"/>
                <a:ea typeface="+mn-ea"/>
                <a:cs typeface="+mn-cs"/>
              </a:rPr>
              <a:t>Gracias</a:t>
            </a:r>
            <a:endParaRPr lang="es-ES_tradnl" sz="3600" noProof="0" dirty="0">
              <a:solidFill>
                <a:srgbClr val="FFFFFF"/>
              </a:solidFill>
            </a:endParaRPr>
          </a:p>
        </p:txBody>
      </p:sp>
    </p:spTree>
    <p:extLst>
      <p:ext uri="{BB962C8B-B14F-4D97-AF65-F5344CB8AC3E}">
        <p14:creationId xmlns="" xmlns:p14="http://schemas.microsoft.com/office/powerpoint/2010/main" val="2854163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Bullet tex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bg1"/>
                    </a:gs>
                    <a:gs pos="44000">
                      <a:schemeClr val="bg1">
                        <a:lumMod val="85000"/>
                      </a:schemeClr>
                    </a:gs>
                    <a:gs pos="100000">
                      <a:schemeClr val="bg1">
                        <a:lumMod val="65000"/>
                      </a:schemeClr>
                    </a:gs>
                  </a:gsLst>
                  <a:lin ang="4800000" scaled="0"/>
                </a:gra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0" y="5029200"/>
            <a:ext cx="9144000" cy="1828800"/>
          </a:xfrm>
          <a:prstGeom prst="rect">
            <a:avLst/>
          </a:prstGeom>
          <a:gradFill flip="none" rotWithShape="1">
            <a:gsLst>
              <a:gs pos="0">
                <a:schemeClr val="tx1">
                  <a:lumMod val="75000"/>
                </a:schemeClr>
              </a:gs>
              <a:gs pos="90000">
                <a:schemeClr val="accent6">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a:spLocks noChangeArrowheads="1"/>
          </p:cNvSpPr>
          <p:nvPr userDrawn="1"/>
        </p:nvSpPr>
        <p:spPr bwMode="auto">
          <a:xfrm rot="10800000" flipH="1" flipV="1">
            <a:off x="0" y="5029200"/>
            <a:ext cx="9145588" cy="1828801"/>
          </a:xfrm>
          <a:prstGeom prst="rect">
            <a:avLst/>
          </a:prstGeom>
          <a:solidFill>
            <a:srgbClr val="111111">
              <a:alpha val="39608"/>
            </a:srgbClr>
          </a:soli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7" name="Rectangle 16"/>
          <p:cNvSpPr>
            <a:spLocks noChangeArrowheads="1"/>
          </p:cNvSpPr>
          <p:nvPr userDrawn="1"/>
        </p:nvSpPr>
        <p:spPr bwMode="auto">
          <a:xfrm rot="10800000" flipH="1" flipV="1">
            <a:off x="0" y="5029200"/>
            <a:ext cx="9145588" cy="1828800"/>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8" name="Rectangle 16"/>
          <p:cNvSpPr>
            <a:spLocks noChangeArrowheads="1"/>
          </p:cNvSpPr>
          <p:nvPr userDrawn="1"/>
        </p:nvSpPr>
        <p:spPr bwMode="auto">
          <a:xfrm rot="10800000" flipH="1" flipV="1">
            <a:off x="-1" y="4480559"/>
            <a:ext cx="9145588" cy="2377441"/>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en-US" sz="600" b="0" i="0">
                <a:solidFill>
                  <a:srgbClr val="C0C0C0"/>
                </a:solidFill>
                <a:latin typeface="Arial"/>
                <a:ea typeface="+mn-ea"/>
                <a:cs typeface="+mn-cs"/>
              </a:rPr>
              <a:t>© 2012 Cisco y/o sus filiales. Todos los derechos reservados.</a:t>
            </a:r>
          </a:p>
        </p:txBody>
      </p:sp>
      <p:sp>
        <p:nvSpPr>
          <p:cNvPr id="10"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en-US" sz="600" b="0" i="0">
                <a:solidFill>
                  <a:srgbClr val="C0C0C0"/>
                </a:solidFill>
                <a:latin typeface="Arial"/>
                <a:ea typeface="+mn-ea"/>
                <a:cs typeface="+mn-cs"/>
              </a:rPr>
              <a:t>Información pública de Cisco</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sz="600" b="0" i="0">
                <a:solidFill>
                  <a:srgbClr val="C0C0C0"/>
                </a:solidFill>
                <a:latin typeface="Arial"/>
                <a:ea typeface="+mn-ea"/>
                <a:cs typeface="+mn-cs"/>
              </a:rPr>
              <a:pPr algn="r" defTabSz="814365">
                <a:buNone/>
              </a:pPr>
              <a:t>‹#›</a:t>
            </a:fld>
            <a:endParaRPr lang="en-US" sz="600" dirty="0">
              <a:solidFill>
                <a:srgbClr val="C0C0C0"/>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58" y="4800600"/>
            <a:ext cx="5486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358" y="612775"/>
            <a:ext cx="5486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358" y="5367338"/>
            <a:ext cx="5486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2803526" y="2413318"/>
            <a:ext cx="3529012" cy="1876721"/>
            <a:chOff x="384" y="331"/>
            <a:chExt cx="912" cy="485"/>
          </a:xfrm>
        </p:grpSpPr>
        <p:sp>
          <p:nvSpPr>
            <p:cNvPr id="1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8"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9"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0"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1"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2"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3"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4"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5"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6"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7"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8"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Tree>
    <p:extLst>
      <p:ext uri="{BB962C8B-B14F-4D97-AF65-F5344CB8AC3E}">
        <p14:creationId xmlns="" xmlns:p14="http://schemas.microsoft.com/office/powerpoint/2010/main" val="19543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2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en-US" sz="600" b="0" i="0">
                <a:solidFill>
                  <a:srgbClr val="C0C0C0"/>
                </a:solidFill>
                <a:latin typeface="Arial"/>
                <a:ea typeface="+mn-ea"/>
                <a:cs typeface="+mn-cs"/>
              </a:rPr>
              <a:t>Información pública de Cisco</a:t>
            </a:r>
            <a:endParaRPr lang="en-US" sz="600" dirty="0">
              <a:solidFill>
                <a:srgbClr val="C0C0C0"/>
              </a:solidFill>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en-US" sz="600" b="0" i="0">
                <a:solidFill>
                  <a:srgbClr val="C0C0C0"/>
                </a:solidFill>
                <a:latin typeface="Arial"/>
                <a:ea typeface="+mn-ea"/>
                <a:cs typeface="+mn-cs"/>
              </a:rPr>
              <a:t>© 2010 Cisco y/o sus filiales. Todos los derechos reservados.</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 xmlns:p14="http://schemas.microsoft.com/office/powerpoint/2010/main" val="414341656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4741274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83732898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9655048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solidFill>
                  <a:srgbClr val="2B348E"/>
                </a:soli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en-US" sz="600" b="0" i="0">
                <a:solidFill>
                  <a:srgbClr val="C0C0C0"/>
                </a:solidFill>
                <a:latin typeface="Arial"/>
                <a:ea typeface="+mn-ea"/>
                <a:cs typeface="+mn-cs"/>
              </a:rPr>
              <a:t>© 2010 Cisco y/o sus filiales. Todos los derechos reservados.</a:t>
            </a:r>
            <a:endParaRPr lang="en-US" sz="600" dirty="0">
              <a:solidFill>
                <a:srgbClr val="C0C0C0"/>
              </a:solidFill>
            </a:endParaRPr>
          </a:p>
        </p:txBody>
      </p:sp>
      <p:sp>
        <p:nvSpPr>
          <p:cNvPr id="1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en-US" sz="600" b="0" i="0">
                <a:solidFill>
                  <a:srgbClr val="C0C0C0"/>
                </a:solidFill>
                <a:latin typeface="Arial"/>
                <a:ea typeface="+mn-ea"/>
                <a:cs typeface="+mn-cs"/>
              </a:rPr>
              <a:t>Información pública de Cisco</a:t>
            </a:r>
            <a:endParaRPr lang="en-US" sz="600" dirty="0">
              <a:solidFill>
                <a:srgbClr val="C0C0C0"/>
              </a:solidFill>
            </a:endParaRPr>
          </a:p>
        </p:txBody>
      </p:sp>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sz="600" b="0" i="0">
                <a:solidFill>
                  <a:srgbClr val="C0C0C0"/>
                </a:solidFill>
                <a:latin typeface="Arial"/>
                <a:ea typeface="+mn-ea"/>
                <a:cs typeface="+mn-cs"/>
              </a:rPr>
              <a:pPr algn="r" defTabSz="814365">
                <a:buNone/>
              </a:pPr>
              <a:t>‹#›</a:t>
            </a:fld>
            <a:endParaRPr lang="en-US" sz="600" dirty="0">
              <a:solidFill>
                <a:srgbClr val="C0C0C0"/>
              </a:solidFill>
            </a:endParaRP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rgbClr val="2B348E"/>
                </a:solidFill>
              </a:defRPr>
            </a:lvl1pPr>
          </a:lstStyle>
          <a:p>
            <a:pPr lvl="0"/>
            <a:r>
              <a:rPr lang="en-US" dirty="0" smtClean="0"/>
              <a:t>Source Name</a:t>
            </a:r>
            <a:endParaRPr lang="en-US" dirty="0"/>
          </a:p>
        </p:txBody>
      </p:sp>
    </p:spTree>
    <p:extLst>
      <p:ext uri="{BB962C8B-B14F-4D97-AF65-F5344CB8AC3E}">
        <p14:creationId xmlns="" xmlns:p14="http://schemas.microsoft.com/office/powerpoint/2010/main" val="17000078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rgbClr val="2B348E"/>
                </a:solidFill>
                <a:latin typeface="+mj-lt"/>
              </a:defRPr>
            </a:lvl1pPr>
            <a:lvl2pPr marL="635000" indent="-228600">
              <a:buClr>
                <a:srgbClr val="96CA4B"/>
              </a:buClr>
              <a:buFont typeface="Arial" pitchFamily="34" charset="0"/>
              <a:buChar char="•"/>
              <a:tabLst/>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rgbClr val="2B348E"/>
                </a:solidFill>
                <a:latin typeface="+mj-lt"/>
              </a:defRPr>
            </a:lvl1pPr>
            <a:lvl2pPr marL="635000" indent="-228600">
              <a:buClr>
                <a:srgbClr val="96CA4B"/>
              </a:buClr>
              <a:buFont typeface="Arial" pitchFamily="34" charset="0"/>
              <a:buChar char="•"/>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4" name="Text Placeholder 13"/>
          <p:cNvSpPr>
            <a:spLocks noGrp="1"/>
          </p:cNvSpPr>
          <p:nvPr>
            <p:ph type="body" sz="quarter" idx="13" hasCustomPrompt="1"/>
          </p:nvPr>
        </p:nvSpPr>
        <p:spPr>
          <a:xfrm>
            <a:off x="4824413" y="295275"/>
            <a:ext cx="4122737" cy="838200"/>
          </a:xfrm>
        </p:spPr>
        <p:txBody>
          <a:bodyPr lIns="82296" rIns="82296"/>
          <a:lstStyle>
            <a:lvl1pPr marL="0" marR="0" indent="0" algn="l" defTabSz="914400" rtl="0" eaLnBrk="1" fontAlgn="auto" latinLnBrk="0" hangingPunct="1">
              <a:lnSpc>
                <a:spcPct val="80000"/>
              </a:lnSpc>
              <a:spcBef>
                <a:spcPts val="0"/>
              </a:spcBef>
              <a:spcAft>
                <a:spcPts val="0"/>
              </a:spcAft>
              <a:buClr>
                <a:srgbClr val="00ADEF"/>
              </a:buClr>
              <a:buSzPct val="90000"/>
              <a:buFontTx/>
              <a:buNone/>
              <a:tabLst/>
              <a:defRPr lang="en-US" sz="36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ts val="0"/>
              </a:spcBef>
              <a:spcAft>
                <a:spcPts val="0"/>
              </a:spcAft>
              <a:buClr>
                <a:srgbClr val="00ADEF"/>
              </a:buClr>
              <a:buSzPct val="90000"/>
              <a:buFontTx/>
              <a:buNone/>
              <a:tabLst/>
              <a:defRPr/>
            </a:pPr>
            <a:r>
              <a:rPr lang="en-US" dirty="0" smtClean="0"/>
              <a:t>Two Column</a:t>
            </a:r>
            <a:br>
              <a:rPr lang="en-US" dirty="0" smtClean="0"/>
            </a:br>
            <a:r>
              <a:rPr lang="en-US" dirty="0" smtClean="0"/>
              <a:t>Title Left</a:t>
            </a:r>
            <a:endParaRPr lang="en-US" dirty="0"/>
          </a:p>
        </p:txBody>
      </p:sp>
    </p:spTree>
    <p:extLst>
      <p:ext uri="{BB962C8B-B14F-4D97-AF65-F5344CB8AC3E}">
        <p14:creationId xmlns="" xmlns:p14="http://schemas.microsoft.com/office/powerpoint/2010/main" val="3138895077"/>
      </p:ext>
    </p:extLst>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en-US" sz="600" b="0" i="0">
                <a:solidFill>
                  <a:srgbClr val="FFFFFF">
                    <a:lumMod val="50000"/>
                  </a:srgbClr>
                </a:solidFill>
                <a:latin typeface="Arial"/>
                <a:ea typeface="+mn-ea"/>
                <a:cs typeface="+mn-cs"/>
              </a:rPr>
              <a:t>© 2012 Cisco y sus filiales. Todos los derechos reservados.</a:t>
            </a:r>
            <a:endParaRPr lang="en-US" sz="600" dirty="0">
              <a:solidFill>
                <a:srgbClr val="FFFFFF">
                  <a:lumMod val="50000"/>
                </a:srgbClr>
              </a:solidFill>
            </a:endParaRPr>
          </a:p>
        </p:txBody>
      </p:sp>
      <p:sp>
        <p:nvSpPr>
          <p:cNvPr id="11" name="Rectangle 5"/>
          <p:cNvSpPr>
            <a:spLocks noChangeArrowheads="1"/>
          </p:cNvSpPr>
          <p:nvPr/>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en-US" sz="600" b="0" i="0">
                <a:solidFill>
                  <a:srgbClr val="FFFFFF">
                    <a:lumMod val="50000"/>
                  </a:srgbClr>
                </a:solidFill>
                <a:latin typeface="Arial"/>
                <a:ea typeface="+mn-ea"/>
                <a:cs typeface="+mn-cs"/>
              </a:rPr>
              <a:t>Información pública de Cisco</a:t>
            </a:r>
            <a:endParaRPr lang="en-US" sz="600" dirty="0">
              <a:solidFill>
                <a:srgbClr val="FFFFFF">
                  <a:lumMod val="50000"/>
                </a:srgbClr>
              </a:solidFill>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en-US" sz="600" b="0" i="0">
                <a:solidFill>
                  <a:srgbClr val="FFFFFF">
                    <a:lumMod val="50000"/>
                  </a:srgbClr>
                </a:solidFill>
                <a:latin typeface="Arial"/>
                <a:ea typeface="+mn-ea"/>
                <a:cs typeface="+mn-cs"/>
              </a:rPr>
              <a:pPr algn="r" defTabSz="814365">
                <a:buNone/>
              </a:pPr>
              <a:t>‹#›</a:t>
            </a:fld>
            <a:endParaRPr lang="en-US" sz="600" dirty="0">
              <a:solidFill>
                <a:srgbClr val="FFFFFF">
                  <a:lumMod val="50000"/>
                </a:srgbClr>
              </a:solidFill>
            </a:endParaRPr>
          </a:p>
        </p:txBody>
      </p:sp>
      <p:sp>
        <p:nvSpPr>
          <p:cNvPr id="7" name="Rectangle 5"/>
          <p:cNvSpPr>
            <a:spLocks noChangeArrowheads="1"/>
          </p:cNvSpPr>
          <p:nvPr/>
        </p:nvSpPr>
        <p:spPr bwMode="ltGray">
          <a:xfrm>
            <a:off x="4766061" y="6584512"/>
            <a:ext cx="686827"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en-US" sz="600" b="0" i="0">
                <a:solidFill>
                  <a:srgbClr val="FFFFFF">
                    <a:lumMod val="50000"/>
                  </a:srgbClr>
                </a:solidFill>
                <a:latin typeface="Arial"/>
                <a:ea typeface="+mn-ea"/>
                <a:cs typeface="+mn-cs"/>
              </a:rPr>
              <a:t>EDCS-962068 </a:t>
            </a:r>
            <a:endParaRPr lang="en-US" sz="600" dirty="0">
              <a:solidFill>
                <a:srgbClr val="FFFFFF">
                  <a:lumMod val="50000"/>
                </a:srgbClr>
              </a:solidFill>
            </a:endParaRPr>
          </a:p>
        </p:txBody>
      </p:sp>
    </p:spTree>
    <p:extLst>
      <p:ext uri="{BB962C8B-B14F-4D97-AF65-F5344CB8AC3E}">
        <p14:creationId xmlns="" xmlns:p14="http://schemas.microsoft.com/office/powerpoint/2010/main" val="88845625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5" r:id="rId27"/>
    <p:sldLayoutId id="2147484046" r:id="rId28"/>
    <p:sldLayoutId id="2147484047" r:id="rId29"/>
    <p:sldLayoutId id="2147484048" r:id="rId30"/>
    <p:sldLayoutId id="2147484049" r:id="rId31"/>
    <p:sldLayoutId id="2147484050" r:id="rId32"/>
  </p:sldLayoutIdLst>
  <p:transition>
    <p:fade/>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solidFill>
            <a:srgbClr val="2B3082"/>
          </a:solidFill>
          <a:latin typeface="+mj-lt"/>
          <a:ea typeface="+mj-ea"/>
          <a:cs typeface="+mj-cs"/>
        </a:defRPr>
      </a:lvl1pPr>
    </p:titleStyle>
    <p:bodyStyle>
      <a:lvl1pPr marL="231775" indent="-231775" algn="l" defTabSz="914400" rtl="0" eaLnBrk="1" latinLnBrk="0" hangingPunct="1">
        <a:lnSpc>
          <a:spcPct val="95000"/>
        </a:lnSpc>
        <a:spcBef>
          <a:spcPts val="1440"/>
        </a:spcBef>
        <a:buClr>
          <a:srgbClr val="00ADEF"/>
        </a:buClr>
        <a:buSzPct val="90000"/>
        <a:buFont typeface="Arial"/>
        <a:buChar char="•"/>
        <a:tabLst/>
        <a:defRPr lang="en-US" sz="2000" kern="1200" dirty="0" smtClean="0">
          <a:solidFill>
            <a:srgbClr val="2B3082"/>
          </a:solidFill>
          <a:latin typeface="+mj-lt"/>
          <a:ea typeface="+mn-ea"/>
          <a:cs typeface="+mn-cs"/>
        </a:defRPr>
      </a:lvl1pPr>
      <a:lvl2pPr marL="569913" indent="-163513" algn="l" defTabSz="914400" rtl="0" eaLnBrk="1" latinLnBrk="0" hangingPunct="1">
        <a:lnSpc>
          <a:spcPct val="95000"/>
        </a:lnSpc>
        <a:spcBef>
          <a:spcPts val="840"/>
        </a:spcBef>
        <a:buClr>
          <a:srgbClr val="00ADEF"/>
        </a:buClr>
        <a:buFont typeface="Arial"/>
        <a:buChar char="•"/>
        <a:defRPr lang="en-US" sz="1800" kern="1200" dirty="0" smtClean="0">
          <a:solidFill>
            <a:srgbClr val="2B3082"/>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dirty="0" smtClean="0">
          <a:solidFill>
            <a:srgbClr val="2B3082"/>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dirty="0" smtClean="0">
          <a:solidFill>
            <a:srgbClr val="2B3082"/>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dirty="0">
          <a:solidFill>
            <a:srgbClr val="2B308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gif"/><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52.wmf"/><Relationship Id="rId20" Type="http://schemas.openxmlformats.org/officeDocument/2006/relationships/image" Target="../media/image56.png"/><Relationship Id="rId29" Type="http://schemas.openxmlformats.org/officeDocument/2006/relationships/image" Target="../media/image65.wmf"/><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1.png"/><Relationship Id="rId15" Type="http://schemas.openxmlformats.org/officeDocument/2006/relationships/image" Target="../media/image51.wmf"/><Relationship Id="rId23" Type="http://schemas.openxmlformats.org/officeDocument/2006/relationships/image" Target="../media/image59.png"/><Relationship Id="rId28" Type="http://schemas.openxmlformats.org/officeDocument/2006/relationships/image" Target="../media/image64.emf"/><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emf"/><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0.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emf"/><Relationship Id="rId26" Type="http://schemas.openxmlformats.org/officeDocument/2006/relationships/image" Target="../media/image47.png"/><Relationship Id="rId3" Type="http://schemas.openxmlformats.org/officeDocument/2006/relationships/image" Target="../media/image78.png"/><Relationship Id="rId21" Type="http://schemas.openxmlformats.org/officeDocument/2006/relationships/image" Target="../media/image55.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97.jpeg"/><Relationship Id="rId2" Type="http://schemas.openxmlformats.org/officeDocument/2006/relationships/notesSlide" Target="../notesSlides/notesSlide24.xml"/><Relationship Id="rId16" Type="http://schemas.openxmlformats.org/officeDocument/2006/relationships/image" Target="../media/image91.png"/><Relationship Id="rId20"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6.jpe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5.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89.png"/><Relationship Id="rId9" Type="http://schemas.openxmlformats.org/officeDocument/2006/relationships/image" Target="../media/image10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0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jpeg"/><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3.png"/><Relationship Id="rId7"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wmf"/><Relationship Id="rId7" Type="http://schemas.openxmlformats.org/officeDocument/2006/relationships/image" Target="../media/image12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cisco.com/go/vxi" TargetMode="External"/><Relationship Id="rId7" Type="http://schemas.openxmlformats.org/officeDocument/2006/relationships/image" Target="../media/image129.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hyperlink" Target="http://clx.cisco.com" TargetMode="External"/><Relationship Id="rId4" Type="http://schemas.openxmlformats.org/officeDocument/2006/relationships/image" Target="../media/image130.jpeg"/></Relationships>
</file>

<file path=ppt/slides/_rels/slide38.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hyperlink" Target="http://www.facebook.com/" TargetMode="External"/><Relationship Id="rId7" Type="http://schemas.openxmlformats.org/officeDocument/2006/relationships/image" Target="../media/image13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www.youtubecisco.com/education" TargetMode="External"/><Relationship Id="rId5" Type="http://schemas.openxmlformats.org/officeDocument/2006/relationships/hyperlink" Target="http://blogs.cisco.com/category/education/" TargetMode="External"/><Relationship Id="rId10" Type="http://schemas.openxmlformats.org/officeDocument/2006/relationships/image" Target="../media/image134.jpeg"/><Relationship Id="rId4" Type="http://schemas.openxmlformats.org/officeDocument/2006/relationships/hyperlink" Target="http://twitter.com/" TargetMode="External"/><Relationship Id="rId9" Type="http://schemas.openxmlformats.org/officeDocument/2006/relationships/image" Target="../media/image1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dirty="0">
              <a:solidFill>
                <a:schemeClr val="bg1">
                  <a:lumMod val="95000"/>
                </a:schemeClr>
              </a:solidFill>
              <a:effectLst>
                <a:outerShdw blurRad="177800" algn="ctr" rotWithShape="0">
                  <a:schemeClr val="tx1">
                    <a:lumMod val="50000"/>
                    <a:alpha val="60000"/>
                  </a:schemeClr>
                </a:outerShdw>
              </a:effectLst>
            </a:endParaRPr>
          </a:p>
        </p:txBody>
      </p:sp>
      <p:sp>
        <p:nvSpPr>
          <p:cNvPr id="14" name="Text Placeholder 13"/>
          <p:cNvSpPr>
            <a:spLocks noGrp="1"/>
          </p:cNvSpPr>
          <p:nvPr>
            <p:ph type="body" sz="quarter" idx="11"/>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sp>
        <p:nvSpPr>
          <p:cNvPr id="8" name="Title 3"/>
          <p:cNvSpPr>
            <a:spLocks noGrp="1"/>
          </p:cNvSpPr>
          <p:nvPr>
            <p:ph type="ctrTitle"/>
          </p:nvPr>
        </p:nvSpPr>
        <p:spPr>
          <a:xfrm>
            <a:off x="167605" y="941295"/>
            <a:ext cx="7481892" cy="3294529"/>
          </a:xfrm>
        </p:spPr>
        <p:txBody>
          <a:bodyPr/>
          <a:lstStyle/>
          <a:p>
            <a:pPr algn="l" defTabSz="914400">
              <a:lnSpc>
                <a:spcPct val="90000"/>
              </a:lnSpc>
              <a:spcBef>
                <a:spcPct val="0"/>
              </a:spcBef>
              <a:buNone/>
            </a:pPr>
            <a:r>
              <a:rPr lang="es-ES_tradnl" sz="3600" b="0" i="0" spc="0" baseline="0" dirty="0" smtClean="0">
                <a:solidFill>
                  <a:srgbClr val="FFFFFF"/>
                </a:solidFill>
                <a:latin typeface="Arial"/>
                <a:ea typeface="+mj-ea"/>
                <a:cs typeface="+mj-cs"/>
              </a:rPr>
              <a:t>Cómo proporcionar el nuevo espacio de trabajo virtual para el sector educativo</a:t>
            </a:r>
            <a:br>
              <a:rPr lang="es-ES_tradnl" sz="3600" b="0" i="0" spc="0" baseline="0" dirty="0" smtClean="0">
                <a:solidFill>
                  <a:srgbClr val="FFFFFF"/>
                </a:solidFill>
                <a:latin typeface="Arial"/>
                <a:ea typeface="+mj-ea"/>
                <a:cs typeface="+mj-cs"/>
              </a:rPr>
            </a:br>
            <a:r>
              <a:rPr lang="es-ES_tradnl" sz="3600" b="0" i="0" spc="0" baseline="0" dirty="0" smtClean="0">
                <a:solidFill>
                  <a:srgbClr val="FFFFFF"/>
                </a:solidFill>
                <a:latin typeface="Arial"/>
                <a:ea typeface="+mj-ea"/>
                <a:cs typeface="+mj-cs"/>
              </a:rPr>
              <a:t/>
            </a:r>
            <a:br>
              <a:rPr lang="es-ES_tradnl" sz="3600" b="0" i="0" spc="0" baseline="0" dirty="0" smtClean="0">
                <a:solidFill>
                  <a:srgbClr val="FFFFFF"/>
                </a:solidFill>
                <a:latin typeface="Arial"/>
                <a:ea typeface="+mj-ea"/>
                <a:cs typeface="+mj-cs"/>
              </a:rPr>
            </a:br>
            <a:r>
              <a:rPr lang="es-ES_tradnl" sz="2800" b="0" i="0" spc="0" baseline="0" dirty="0" smtClean="0">
                <a:solidFill>
                  <a:srgbClr val="FFFFFF"/>
                </a:solidFill>
                <a:latin typeface="Arial"/>
                <a:ea typeface="+mj-ea"/>
                <a:cs typeface="+mj-cs"/>
              </a:rPr>
              <a:t>Unificación de escritorios virtuales, voz y video</a:t>
            </a:r>
            <a:endParaRPr lang="es-ES_tradnl"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 Same Side Corner Rectangle 56"/>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04579" name="Rectangle 3"/>
          <p:cNvSpPr>
            <a:spLocks noGrp="1" noChangeArrowheads="1"/>
          </p:cNvSpPr>
          <p:nvPr>
            <p:ph type="title"/>
          </p:nvPr>
        </p:nvSpPr>
        <p:spPr/>
        <p:txBody>
          <a:bodyPr/>
          <a:lstStyle/>
          <a:p>
            <a:pPr algn="l" defTabSz="914400">
              <a:lnSpc>
                <a:spcPct val="80000"/>
              </a:lnSpc>
              <a:spcBef>
                <a:spcPct val="0"/>
              </a:spcBef>
              <a:buNone/>
            </a:pPr>
            <a:r>
              <a:rPr lang="es-ES_tradnl" sz="3200" b="0" i="0" spc="0" baseline="0" smtClean="0">
                <a:solidFill>
                  <a:srgbClr val="12188E"/>
                </a:solidFill>
                <a:latin typeface="Arial"/>
                <a:ea typeface="+mj-ea"/>
                <a:cs typeface="+mj-cs"/>
              </a:rPr>
              <a:t>Casos de uso de VXI en educación</a:t>
            </a:r>
            <a:endParaRPr lang="es-ES_tradnl">
              <a:solidFill>
                <a:srgbClr val="12188E"/>
              </a:solidFill>
            </a:endParaRPr>
          </a:p>
        </p:txBody>
      </p:sp>
      <p:grpSp>
        <p:nvGrpSpPr>
          <p:cNvPr id="28" name="Group 27"/>
          <p:cNvGrpSpPr/>
          <p:nvPr/>
        </p:nvGrpSpPr>
        <p:grpSpPr>
          <a:xfrm>
            <a:off x="6003" y="3248806"/>
            <a:ext cx="3518190" cy="1094509"/>
            <a:chOff x="6003" y="3058306"/>
            <a:chExt cx="3518190" cy="1094509"/>
          </a:xfrm>
        </p:grpSpPr>
        <p:sp>
          <p:nvSpPr>
            <p:cNvPr id="50" name="Round Single Corner Rectangle 49"/>
            <p:cNvSpPr/>
            <p:nvPr/>
          </p:nvSpPr>
          <p:spPr>
            <a:xfrm>
              <a:off x="780993" y="3165312"/>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s-ES_tradnl" sz="1300">
                <a:solidFill>
                  <a:schemeClr val="bg1"/>
                </a:solidFill>
              </a:endParaRPr>
            </a:p>
          </p:txBody>
        </p:sp>
        <p:pic>
          <p:nvPicPr>
            <p:cNvPr id="14" name="Picture 13" descr="B.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03" y="3058306"/>
              <a:ext cx="1459345" cy="1094509"/>
            </a:xfrm>
            <a:prstGeom prst="rect">
              <a:avLst/>
            </a:prstGeom>
          </p:spPr>
        </p:pic>
        <p:sp>
          <p:nvSpPr>
            <p:cNvPr id="20" name="TextBox 19"/>
            <p:cNvSpPr txBox="1"/>
            <p:nvPr/>
          </p:nvSpPr>
          <p:spPr>
            <a:xfrm>
              <a:off x="1189178" y="3296455"/>
              <a:ext cx="2055090" cy="492443"/>
            </a:xfrm>
            <a:prstGeom prst="rect">
              <a:avLst/>
            </a:prstGeom>
            <a:noFill/>
          </p:spPr>
          <p:txBody>
            <a:bodyPr wrap="square" rtlCol="0">
              <a:spAutoFit/>
            </a:bodyPr>
            <a:lstStyle/>
            <a:p>
              <a:pPr algn="l" defTabSz="914400">
                <a:buNone/>
              </a:pPr>
              <a:r>
                <a:rPr lang="es-ES_tradnl" sz="1300" b="0" i="0" dirty="0" smtClean="0">
                  <a:solidFill>
                    <a:srgbClr val="FFFFFF"/>
                  </a:solidFill>
                  <a:latin typeface="Arial"/>
                  <a:ea typeface="+mn-ea"/>
                  <a:cs typeface="+mn-cs"/>
                </a:rPr>
                <a:t>Colaboración, voz y video unificados</a:t>
              </a:r>
              <a:endParaRPr lang="es-ES_tradnl" sz="1300" b="0" i="0" dirty="0">
                <a:solidFill>
                  <a:srgbClr val="FFFFFF"/>
                </a:solidFill>
                <a:latin typeface="Arial"/>
                <a:ea typeface="+mn-ea"/>
                <a:cs typeface="+mn-cs"/>
              </a:endParaRPr>
            </a:p>
          </p:txBody>
        </p:sp>
      </p:grpSp>
      <p:grpSp>
        <p:nvGrpSpPr>
          <p:cNvPr id="29" name="Group 28"/>
          <p:cNvGrpSpPr/>
          <p:nvPr/>
        </p:nvGrpSpPr>
        <p:grpSpPr>
          <a:xfrm>
            <a:off x="384232" y="4607706"/>
            <a:ext cx="3813725" cy="1094509"/>
            <a:chOff x="384232" y="4417206"/>
            <a:chExt cx="3813725" cy="1094509"/>
          </a:xfrm>
        </p:grpSpPr>
        <p:sp>
          <p:nvSpPr>
            <p:cNvPr id="51" name="Round Single Corner Rectangle 50"/>
            <p:cNvSpPr/>
            <p:nvPr/>
          </p:nvSpPr>
          <p:spPr>
            <a:xfrm>
              <a:off x="1454757" y="453325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s-ES_tradnl" sz="1300">
                <a:solidFill>
                  <a:schemeClr val="bg1"/>
                </a:solidFill>
              </a:endParaRPr>
            </a:p>
          </p:txBody>
        </p:sp>
        <p:pic>
          <p:nvPicPr>
            <p:cNvPr id="18" name="Picture 17" descr="E.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4232" y="4417206"/>
              <a:ext cx="1403927" cy="1094509"/>
            </a:xfrm>
            <a:prstGeom prst="rect">
              <a:avLst/>
            </a:prstGeom>
          </p:spPr>
        </p:pic>
        <p:sp>
          <p:nvSpPr>
            <p:cNvPr id="21" name="TextBox 20"/>
            <p:cNvSpPr txBox="1"/>
            <p:nvPr/>
          </p:nvSpPr>
          <p:spPr>
            <a:xfrm>
              <a:off x="1754907" y="4687450"/>
              <a:ext cx="2032001" cy="492443"/>
            </a:xfrm>
            <a:prstGeom prst="rect">
              <a:avLst/>
            </a:prstGeom>
            <a:noFill/>
          </p:spPr>
          <p:txBody>
            <a:bodyPr wrap="square" rtlCol="0">
              <a:spAutoFit/>
            </a:bodyPr>
            <a:lstStyle/>
            <a:p>
              <a:pPr algn="l" defTabSz="914400">
                <a:buNone/>
              </a:pPr>
              <a:r>
                <a:rPr lang="es-ES_tradnl" sz="1300" b="0" i="0" dirty="0" smtClean="0">
                  <a:solidFill>
                    <a:srgbClr val="FFFFFF"/>
                  </a:solidFill>
                  <a:latin typeface="Arial"/>
                  <a:ea typeface="+mn-ea"/>
                  <a:cs typeface="+mn-cs"/>
                </a:rPr>
                <a:t>Asistencia de TI eficiente y escalable</a:t>
              </a:r>
              <a:endParaRPr lang="es-ES_tradnl" sz="1300" b="0" i="0" dirty="0">
                <a:solidFill>
                  <a:srgbClr val="FFFFFF"/>
                </a:solidFill>
                <a:latin typeface="Arial"/>
                <a:ea typeface="+mn-ea"/>
                <a:cs typeface="+mn-cs"/>
              </a:endParaRPr>
            </a:p>
          </p:txBody>
        </p:sp>
      </p:grpSp>
      <p:grpSp>
        <p:nvGrpSpPr>
          <p:cNvPr id="27" name="Group 26"/>
          <p:cNvGrpSpPr/>
          <p:nvPr/>
        </p:nvGrpSpPr>
        <p:grpSpPr>
          <a:xfrm>
            <a:off x="562724" y="1884680"/>
            <a:ext cx="3677564" cy="1117600"/>
            <a:chOff x="562724" y="1694180"/>
            <a:chExt cx="3677564" cy="1117600"/>
          </a:xfrm>
        </p:grpSpPr>
        <p:sp>
          <p:nvSpPr>
            <p:cNvPr id="47" name="Round Single Corner Rectangle 46"/>
            <p:cNvSpPr/>
            <p:nvPr/>
          </p:nvSpPr>
          <p:spPr>
            <a:xfrm>
              <a:off x="1722241" y="1818419"/>
              <a:ext cx="2518047"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s-ES_tradnl" sz="1300">
                <a:solidFill>
                  <a:schemeClr val="bg1"/>
                </a:solidFill>
              </a:endParaRPr>
            </a:p>
          </p:txBody>
        </p:sp>
        <p:pic>
          <p:nvPicPr>
            <p:cNvPr id="13" name="Picture 12" descr="A.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2724" y="1694180"/>
              <a:ext cx="1671782" cy="1117600"/>
            </a:xfrm>
            <a:prstGeom prst="rect">
              <a:avLst/>
            </a:prstGeom>
          </p:spPr>
        </p:pic>
        <p:sp>
          <p:nvSpPr>
            <p:cNvPr id="22" name="TextBox 21"/>
            <p:cNvSpPr txBox="1"/>
            <p:nvPr/>
          </p:nvSpPr>
          <p:spPr>
            <a:xfrm>
              <a:off x="2008908" y="1882000"/>
              <a:ext cx="1916546" cy="692497"/>
            </a:xfrm>
            <a:prstGeom prst="rect">
              <a:avLst/>
            </a:prstGeom>
            <a:noFill/>
          </p:spPr>
          <p:txBody>
            <a:bodyPr wrap="square" rtlCol="0">
              <a:spAutoFit/>
            </a:bodyPr>
            <a:lstStyle/>
            <a:p>
              <a:pPr algn="l" defTabSz="914400">
                <a:buNone/>
              </a:pPr>
              <a:r>
                <a:rPr lang="es-ES_tradnl" sz="1300" b="0" i="0" dirty="0" smtClean="0">
                  <a:solidFill>
                    <a:srgbClr val="FFFFFF"/>
                  </a:solidFill>
                  <a:latin typeface="Arial"/>
                  <a:ea typeface="+mn-ea"/>
                  <a:cs typeface="+mn-cs"/>
                </a:rPr>
                <a:t>Experiencia uniforme dentro y fuera del campus</a:t>
              </a:r>
              <a:endParaRPr lang="es-ES_tradnl" sz="1300" dirty="0"/>
            </a:p>
          </p:txBody>
        </p:sp>
      </p:grpSp>
      <p:grpSp>
        <p:nvGrpSpPr>
          <p:cNvPr id="30" name="Group 29"/>
          <p:cNvGrpSpPr/>
          <p:nvPr/>
        </p:nvGrpSpPr>
        <p:grpSpPr>
          <a:xfrm>
            <a:off x="5207002" y="1608425"/>
            <a:ext cx="3846721" cy="1462695"/>
            <a:chOff x="5207002" y="1417925"/>
            <a:chExt cx="3846721" cy="1462695"/>
          </a:xfrm>
        </p:grpSpPr>
        <p:sp>
          <p:nvSpPr>
            <p:cNvPr id="49" name="Round Single Corner Rectangle 48"/>
            <p:cNvSpPr/>
            <p:nvPr/>
          </p:nvSpPr>
          <p:spPr>
            <a:xfrm flipH="1">
              <a:off x="5207002" y="181841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s-ES_tradnl" sz="1300">
                <a:solidFill>
                  <a:schemeClr val="bg1"/>
                </a:solidFill>
              </a:endParaRPr>
            </a:p>
          </p:txBody>
        </p:sp>
        <p:pic>
          <p:nvPicPr>
            <p:cNvPr id="19" name="Picture 18" descr="F.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1068" y="1417925"/>
              <a:ext cx="1842655" cy="1380836"/>
            </a:xfrm>
            <a:prstGeom prst="rect">
              <a:avLst/>
            </a:prstGeom>
          </p:spPr>
        </p:pic>
        <p:sp>
          <p:nvSpPr>
            <p:cNvPr id="23" name="TextBox 22"/>
            <p:cNvSpPr txBox="1"/>
            <p:nvPr/>
          </p:nvSpPr>
          <p:spPr>
            <a:xfrm>
              <a:off x="5880053" y="1788013"/>
              <a:ext cx="2824223" cy="1092607"/>
            </a:xfrm>
            <a:prstGeom prst="rect">
              <a:avLst/>
            </a:prstGeom>
            <a:noFill/>
          </p:spPr>
          <p:txBody>
            <a:bodyPr wrap="square" rtlCol="0">
              <a:spAutoFit/>
            </a:bodyPr>
            <a:lstStyle/>
            <a:p>
              <a:pPr algn="l" defTabSz="914400">
                <a:buNone/>
              </a:pPr>
              <a:r>
                <a:rPr lang="es-ES_tradnl" sz="1300" b="0" i="0" dirty="0" smtClean="0">
                  <a:solidFill>
                    <a:srgbClr val="FFFFFF"/>
                  </a:solidFill>
                  <a:latin typeface="Arial"/>
                  <a:ea typeface="+mn-ea"/>
                  <a:cs typeface="+mn-cs"/>
                </a:rPr>
                <a:t>Acceso seguro </a:t>
              </a:r>
              <a:r>
                <a:rPr lang="es-ES_tradnl" sz="1300" b="0" i="0" smtClean="0">
                  <a:solidFill>
                    <a:srgbClr val="FFFFFF"/>
                  </a:solidFill>
                  <a:latin typeface="Arial"/>
                  <a:ea typeface="+mn-ea"/>
                  <a:cs typeface="+mn-cs"/>
                </a:rPr>
                <a:t>y </a:t>
              </a:r>
              <a:br>
                <a:rPr lang="es-ES_tradnl" sz="1300" b="0" i="0" smtClean="0">
                  <a:solidFill>
                    <a:srgbClr val="FFFFFF"/>
                  </a:solidFill>
                  <a:latin typeface="Arial"/>
                  <a:ea typeface="+mn-ea"/>
                  <a:cs typeface="+mn-cs"/>
                </a:rPr>
              </a:br>
              <a:r>
                <a:rPr lang="es-ES_tradnl" sz="1300" b="0" i="0" smtClean="0">
                  <a:solidFill>
                    <a:srgbClr val="FFFFFF"/>
                  </a:solidFill>
                  <a:latin typeface="Arial"/>
                  <a:ea typeface="+mn-ea"/>
                  <a:cs typeface="+mn-cs"/>
                </a:rPr>
                <a:t>cumplimiento </a:t>
              </a:r>
              <a:br>
                <a:rPr lang="es-ES_tradnl" sz="1300" b="0" i="0" smtClean="0">
                  <a:solidFill>
                    <a:srgbClr val="FFFFFF"/>
                  </a:solidFill>
                  <a:latin typeface="Arial"/>
                  <a:ea typeface="+mn-ea"/>
                  <a:cs typeface="+mn-cs"/>
                </a:rPr>
              </a:br>
              <a:r>
                <a:rPr lang="es-ES_tradnl" sz="1300" b="0" i="0" smtClean="0">
                  <a:solidFill>
                    <a:srgbClr val="FFFFFF"/>
                  </a:solidFill>
                  <a:latin typeface="Arial"/>
                  <a:ea typeface="+mn-ea"/>
                  <a:cs typeface="+mn-cs"/>
                </a:rPr>
                <a:t>de </a:t>
              </a:r>
              <a:r>
                <a:rPr lang="es-ES_tradnl" sz="1300" b="0" i="0" dirty="0" smtClean="0">
                  <a:solidFill>
                    <a:srgbClr val="FFFFFF"/>
                  </a:solidFill>
                  <a:latin typeface="Arial"/>
                  <a:ea typeface="+mn-ea"/>
                  <a:cs typeface="+mn-cs"/>
                </a:rPr>
                <a:t>las normas de </a:t>
              </a:r>
              <a:r>
                <a:rPr lang="es-ES_tradnl" sz="1300" b="0" i="0" smtClean="0">
                  <a:solidFill>
                    <a:srgbClr val="FFFFFF"/>
                  </a:solidFill>
                  <a:latin typeface="Arial"/>
                  <a:ea typeface="+mn-ea"/>
                  <a:cs typeface="+mn-cs"/>
                </a:rPr>
                <a:t/>
              </a:r>
              <a:br>
                <a:rPr lang="es-ES_tradnl" sz="1300" b="0" i="0" smtClean="0">
                  <a:solidFill>
                    <a:srgbClr val="FFFFFF"/>
                  </a:solidFill>
                  <a:latin typeface="Arial"/>
                  <a:ea typeface="+mn-ea"/>
                  <a:cs typeface="+mn-cs"/>
                </a:rPr>
              </a:br>
              <a:r>
                <a:rPr lang="es-ES_tradnl" sz="1300" b="0" i="0" smtClean="0">
                  <a:solidFill>
                    <a:srgbClr val="FFFFFF"/>
                  </a:solidFill>
                  <a:latin typeface="Arial"/>
                  <a:ea typeface="+mn-ea"/>
                  <a:cs typeface="+mn-cs"/>
                </a:rPr>
                <a:t>protección </a:t>
              </a:r>
              <a:r>
                <a:rPr lang="es-ES_tradnl" sz="1300" b="0" i="0" dirty="0" smtClean="0">
                  <a:solidFill>
                    <a:srgbClr val="FFFFFF"/>
                  </a:solidFill>
                  <a:latin typeface="Arial"/>
                  <a:ea typeface="+mn-ea"/>
                  <a:cs typeface="+mn-cs"/>
                </a:rPr>
                <a:t>de datos</a:t>
              </a:r>
            </a:p>
            <a:p>
              <a:pPr algn="l" defTabSz="914400">
                <a:buNone/>
              </a:pPr>
              <a:endParaRPr lang="es-ES_tradnl" sz="1300" spc="-40" dirty="0"/>
            </a:p>
          </p:txBody>
        </p:sp>
      </p:grpSp>
      <p:grpSp>
        <p:nvGrpSpPr>
          <p:cNvPr id="31" name="Group 30"/>
          <p:cNvGrpSpPr/>
          <p:nvPr/>
        </p:nvGrpSpPr>
        <p:grpSpPr>
          <a:xfrm>
            <a:off x="5809920" y="3255156"/>
            <a:ext cx="3246944" cy="1094509"/>
            <a:chOff x="5809920" y="3064656"/>
            <a:chExt cx="3246944" cy="1094509"/>
          </a:xfrm>
        </p:grpSpPr>
        <p:sp>
          <p:nvSpPr>
            <p:cNvPr id="52" name="Round Single Corner Rectangle 51"/>
            <p:cNvSpPr/>
            <p:nvPr/>
          </p:nvSpPr>
          <p:spPr>
            <a:xfrm flipH="1">
              <a:off x="5809920" y="3165312"/>
              <a:ext cx="2474745"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spcBef>
                  <a:spcPts val="880"/>
                </a:spcBef>
              </a:pPr>
              <a:endParaRPr lang="es-ES_tradnl" sz="1300"/>
            </a:p>
          </p:txBody>
        </p:sp>
        <p:pic>
          <p:nvPicPr>
            <p:cNvPr id="16" name="Picture 15" descr="C.pn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833046" y="3064656"/>
              <a:ext cx="1223818" cy="1094509"/>
            </a:xfrm>
            <a:prstGeom prst="rect">
              <a:avLst/>
            </a:prstGeom>
          </p:spPr>
        </p:pic>
        <p:sp>
          <p:nvSpPr>
            <p:cNvPr id="24" name="TextBox 23"/>
            <p:cNvSpPr txBox="1"/>
            <p:nvPr/>
          </p:nvSpPr>
          <p:spPr>
            <a:xfrm>
              <a:off x="6109176" y="3382574"/>
              <a:ext cx="1951170" cy="492443"/>
            </a:xfrm>
            <a:prstGeom prst="rect">
              <a:avLst/>
            </a:prstGeom>
            <a:noFill/>
          </p:spPr>
          <p:txBody>
            <a:bodyPr wrap="square" rtlCol="0">
              <a:spAutoFit/>
            </a:bodyPr>
            <a:lstStyle/>
            <a:p>
              <a:pPr algn="l" defTabSz="914400">
                <a:buNone/>
              </a:pPr>
              <a:r>
                <a:rPr lang="es-ES_tradnl" sz="1300" b="0" i="0" smtClean="0">
                  <a:solidFill>
                    <a:srgbClr val="FFFFFF"/>
                  </a:solidFill>
                  <a:latin typeface="Arial"/>
                  <a:ea typeface="+mn-ea"/>
                  <a:cs typeface="+mn-cs"/>
                </a:rPr>
                <a:t>Acceso </a:t>
              </a:r>
              <a:r>
                <a:rPr lang="es-ES_tradnl" sz="1300" b="0" i="0" dirty="0" smtClean="0">
                  <a:solidFill>
                    <a:srgbClr val="FFFFFF"/>
                  </a:solidFill>
                  <a:latin typeface="Arial"/>
                  <a:ea typeface="+mn-ea"/>
                  <a:cs typeface="+mn-cs"/>
                </a:rPr>
                <a:t>desde cualquier dispositivo (BYOD) </a:t>
              </a:r>
              <a:endParaRPr lang="es-ES_tradnl" sz="1300" b="0" i="0" dirty="0">
                <a:solidFill>
                  <a:srgbClr val="FFFFFF"/>
                </a:solidFill>
                <a:latin typeface="Arial"/>
                <a:ea typeface="+mn-ea"/>
                <a:cs typeface="+mn-cs"/>
              </a:endParaRPr>
            </a:p>
          </p:txBody>
        </p:sp>
      </p:grpSp>
      <p:grpSp>
        <p:nvGrpSpPr>
          <p:cNvPr id="1304576" name="Group 1304575"/>
          <p:cNvGrpSpPr/>
          <p:nvPr/>
        </p:nvGrpSpPr>
        <p:grpSpPr>
          <a:xfrm>
            <a:off x="5175018" y="4613102"/>
            <a:ext cx="3663409" cy="1099127"/>
            <a:chOff x="5175018" y="4422602"/>
            <a:chExt cx="3663409" cy="1099127"/>
          </a:xfrm>
        </p:grpSpPr>
        <p:sp>
          <p:nvSpPr>
            <p:cNvPr id="48" name="Round Single Corner Rectangle 47"/>
            <p:cNvSpPr/>
            <p:nvPr/>
          </p:nvSpPr>
          <p:spPr>
            <a:xfrm>
              <a:off x="5175018" y="4527774"/>
              <a:ext cx="2743200" cy="868680"/>
            </a:xfrm>
            <a:prstGeom prst="round1Rect">
              <a:avLst>
                <a:gd name="adj" fmla="val 16667"/>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es-ES_tradnl" sz="1300">
                <a:solidFill>
                  <a:schemeClr val="bg1"/>
                </a:solidFill>
              </a:endParaRPr>
            </a:p>
          </p:txBody>
        </p:sp>
        <p:pic>
          <p:nvPicPr>
            <p:cNvPr id="17" name="Picture 16" descr="D.pn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49954" y="4422602"/>
              <a:ext cx="1288473" cy="1099127"/>
            </a:xfrm>
            <a:prstGeom prst="rect">
              <a:avLst/>
            </a:prstGeom>
          </p:spPr>
        </p:pic>
        <p:sp>
          <p:nvSpPr>
            <p:cNvPr id="25" name="TextBox 24"/>
            <p:cNvSpPr txBox="1"/>
            <p:nvPr/>
          </p:nvSpPr>
          <p:spPr>
            <a:xfrm>
              <a:off x="5472529" y="4606425"/>
              <a:ext cx="2309111" cy="692497"/>
            </a:xfrm>
            <a:prstGeom prst="rect">
              <a:avLst/>
            </a:prstGeom>
            <a:noFill/>
          </p:spPr>
          <p:txBody>
            <a:bodyPr wrap="square" rtlCol="0">
              <a:spAutoFit/>
            </a:bodyPr>
            <a:lstStyle/>
            <a:p>
              <a:pPr algn="l" defTabSz="914400">
                <a:buNone/>
              </a:pPr>
              <a:r>
                <a:rPr lang="es-ES_tradnl" sz="1300" b="0" i="0" dirty="0" smtClean="0">
                  <a:solidFill>
                    <a:srgbClr val="FFFFFF"/>
                  </a:solidFill>
                  <a:latin typeface="Arial"/>
                  <a:ea typeface="+mn-ea"/>
                  <a:cs typeface="+mn-cs"/>
                </a:rPr>
                <a:t>Laboratorios informáticos flexibles para diferentes propósitos </a:t>
              </a:r>
              <a:endParaRPr lang="es-ES_tradnl" sz="1300" b="0" i="0" dirty="0">
                <a:solidFill>
                  <a:srgbClr val="FFFFFF"/>
                </a:solidFill>
                <a:latin typeface="Arial"/>
                <a:ea typeface="+mn-ea"/>
                <a:cs typeface="+mn-cs"/>
              </a:endParaRPr>
            </a:p>
          </p:txBody>
        </p:sp>
      </p:grpSp>
      <p:pic>
        <p:nvPicPr>
          <p:cNvPr id="26" name="Picture 25" descr="G.pn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413000" y="2160734"/>
            <a:ext cx="3848100" cy="30099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900"/>
                                        <p:tgtEl>
                                          <p:spTgt spid="26"/>
                                        </p:tgtEl>
                                      </p:cBhvr>
                                    </p:animEffect>
                                  </p:childTnLst>
                                </p:cTn>
                              </p:par>
                            </p:childTnLst>
                          </p:cTn>
                        </p:par>
                        <p:par>
                          <p:cTn id="8" fill="hold">
                            <p:stCondLst>
                              <p:cond delay="9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900"/>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900"/>
                                        <p:tgtEl>
                                          <p:spTgt spid="30"/>
                                        </p:tgtEl>
                                      </p:cBhvr>
                                    </p:animEffect>
                                  </p:childTnLst>
                                </p:cTn>
                              </p:par>
                            </p:childTnLst>
                          </p:cTn>
                        </p:par>
                        <p:par>
                          <p:cTn id="15" fill="hold">
                            <p:stCondLst>
                              <p:cond delay="1800"/>
                            </p:stCondLst>
                            <p:childTnLst>
                              <p:par>
                                <p:cTn id="16" presetID="2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900"/>
                                        <p:tgtEl>
                                          <p:spTgt spid="28"/>
                                        </p:tgtEl>
                                      </p:cBhvr>
                                    </p:animEffect>
                                  </p:childTnLst>
                                </p:cTn>
                              </p:par>
                              <p:par>
                                <p:cTn id="19" presetID="2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900"/>
                                        <p:tgtEl>
                                          <p:spTgt spid="31"/>
                                        </p:tgtEl>
                                      </p:cBhvr>
                                    </p:animEffect>
                                  </p:childTnLst>
                                </p:cTn>
                              </p:par>
                            </p:childTnLst>
                          </p:cTn>
                        </p:par>
                        <p:par>
                          <p:cTn id="22" fill="hold">
                            <p:stCondLst>
                              <p:cond delay="2700"/>
                            </p:stCondLst>
                            <p:childTnLst>
                              <p:par>
                                <p:cTn id="23" presetID="22" presetClass="entr" presetSubtype="2"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9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1304576"/>
                                        </p:tgtEl>
                                        <p:attrNameLst>
                                          <p:attrName>style.visibility</p:attrName>
                                        </p:attrNameLst>
                                      </p:cBhvr>
                                      <p:to>
                                        <p:strVal val="visible"/>
                                      </p:to>
                                    </p:set>
                                    <p:animEffect transition="in" filter="wipe(left)">
                                      <p:cBhvr>
                                        <p:cTn id="28" dur="900"/>
                                        <p:tgtEl>
                                          <p:spTgt spid="1304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1162"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en-US"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es-ES_tradnl" sz="3200" b="0" i="0" spc="0" baseline="0" smtClean="0">
                <a:solidFill>
                  <a:srgbClr val="2B348E"/>
                </a:solidFill>
                <a:latin typeface="Arial"/>
                <a:ea typeface="+mj-ea"/>
                <a:cs typeface="+mj-cs"/>
              </a:rPr>
              <a:t>Caso de uso: laboratorios informáticos</a:t>
            </a:r>
            <a:endParaRPr lang="es-ES_tradnl"/>
          </a:p>
        </p:txBody>
      </p:sp>
      <p:sp>
        <p:nvSpPr>
          <p:cNvPr id="18" name="TextBox 3"/>
          <p:cNvSpPr txBox="1">
            <a:spLocks noChangeArrowheads="1"/>
          </p:cNvSpPr>
          <p:nvPr/>
        </p:nvSpPr>
        <p:spPr bwMode="auto">
          <a:xfrm>
            <a:off x="93426" y="1515908"/>
            <a:ext cx="4825810" cy="5196807"/>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es-ES_tradnl"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Flujo de trabajo anterior</a:t>
            </a:r>
            <a:endParaRPr lang="es-ES_tradnl"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Estaciones de trabajo y aplicaciones exclusivas en laboratorios informáticos físicos </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Entorno fijo, configurado para un programa académico específico</a:t>
            </a:r>
            <a:endParaRPr lang="es-ES_tradnl"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Acceso durante el tiempo programado únicamente</a:t>
            </a:r>
          </a:p>
          <a:p>
            <a:pPr marL="290505" lvl="1" indent="-179405" algn="l" defTabSz="914400">
              <a:lnSpc>
                <a:spcPct val="95000"/>
              </a:lnSpc>
              <a:spcAft>
                <a:spcPts val="600"/>
              </a:spcAft>
              <a:buNone/>
            </a:pPr>
            <a:r>
              <a:rPr lang="es-ES_tradnl"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Nuevo flujo de trabajo</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Laboratorios multipropósito flexibles</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Rápida reconfiguración de laboratorios para adaptarse a los cambios de necesidades </a:t>
            </a:r>
          </a:p>
          <a:p>
            <a:pPr marL="290505" lvl="1" indent="-179405" algn="l" defTabSz="914400">
              <a:lnSpc>
                <a:spcPct val="95000"/>
              </a:lnSpc>
              <a:spcAft>
                <a:spcPts val="600"/>
              </a:spcAft>
              <a:buNone/>
            </a:pPr>
            <a:r>
              <a:rPr lang="es-ES_tradnl"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Resultados</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La mayor flexibilidad permite un acceso más amplio a los recursos educativos e informáticos</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Experiencia uniforme para alumnos que residan fuera del campus</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Ahorro de tiempo y costos de soporte técnico de TI</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Posible reducción de costos de licencias de software y hardware</a:t>
            </a:r>
          </a:p>
          <a:p>
            <a:pPr marL="290505" lvl="1" indent="-179405" algn="l" defTabSz="914400">
              <a:lnSpc>
                <a:spcPct val="95000"/>
              </a:lnSpc>
              <a:spcAft>
                <a:spcPts val="600"/>
              </a:spcAft>
              <a:buClr>
                <a:srgbClr val="00ADEF"/>
              </a:buClr>
              <a:buSzPct val="80000"/>
              <a:buFont typeface="Arial"/>
              <a:buChar char="•"/>
            </a:pPr>
            <a:endParaRPr lang="es-ES_tradnl" sz="1600" dirty="0">
              <a:solidFill>
                <a:srgbClr val="3A3A3A"/>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53" name="Picture 29" descr="C:\Users\gserda\Documents\Edu Photos\AM70713.jpg"/>
            <p:cNvPicPr>
              <a:picLocks noChangeAspect="1" noChangeArrowheads="1"/>
            </p:cNvPicPr>
            <p:nvPr/>
          </p:nvPicPr>
          <p:blipFill>
            <a:blip r:embed="rId6" cstate="print"/>
            <a:srcRect/>
            <a:stretch>
              <a:fillRect/>
            </a:stretch>
          </p:blipFill>
          <p:spPr bwMode="auto">
            <a:xfrm>
              <a:off x="5056094" y="1913966"/>
              <a:ext cx="3469341" cy="2312894"/>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8480"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en-US" sz="1800" b="0" i="0">
                <a:solidFill>
                  <a:schemeClr val="tx1"/>
                </a:solidFill>
                <a:latin typeface="Arial"/>
                <a:ea typeface="+mn-ea"/>
                <a:cs typeface="+mn-cs"/>
              </a:rPr>
              <a:t> </a:t>
            </a:r>
          </a:p>
        </p:txBody>
      </p:sp>
      <p:sp>
        <p:nvSpPr>
          <p:cNvPr id="5" name="Title 4"/>
          <p:cNvSpPr>
            <a:spLocks noGrp="1"/>
          </p:cNvSpPr>
          <p:nvPr>
            <p:ph type="title"/>
          </p:nvPr>
        </p:nvSpPr>
        <p:spPr>
          <a:xfrm>
            <a:off x="67652" y="432215"/>
            <a:ext cx="8588861" cy="838200"/>
          </a:xfrm>
        </p:spPr>
        <p:txBody>
          <a:bodyPr/>
          <a:lstStyle/>
          <a:p>
            <a:pPr algn="l" defTabSz="914400">
              <a:spcBef>
                <a:spcPct val="0"/>
              </a:spcBef>
              <a:buNone/>
            </a:pPr>
            <a:r>
              <a:rPr lang="es-ES_tradnl" sz="3200" b="0" i="0" spc="0" baseline="0" dirty="0" smtClean="0">
                <a:solidFill>
                  <a:srgbClr val="2B348E"/>
                </a:solidFill>
                <a:latin typeface="Arial"/>
                <a:ea typeface="+mj-ea"/>
                <a:cs typeface="+mj-cs"/>
              </a:rPr>
              <a:t>Caso de uso: Movilidad y BYOD</a:t>
            </a:r>
            <a:endParaRPr lang="es-ES_tradnl" dirty="0"/>
          </a:p>
        </p:txBody>
      </p:sp>
      <p:sp>
        <p:nvSpPr>
          <p:cNvPr id="18" name="TextBox 3"/>
          <p:cNvSpPr txBox="1">
            <a:spLocks noChangeArrowheads="1"/>
          </p:cNvSpPr>
          <p:nvPr/>
        </p:nvSpPr>
        <p:spPr bwMode="auto">
          <a:xfrm>
            <a:off x="70276" y="1604500"/>
            <a:ext cx="4895258" cy="4758226"/>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es-ES_tradnl"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Flujo de trabajo anterior</a:t>
            </a:r>
            <a:endParaRPr lang="es-ES_tradnl"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Lista predeterminada de dispositivos compatibles</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Un solo equipo portátil por usuario final</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Limitado a ciertas ubicaciones de equipos</a:t>
            </a:r>
          </a:p>
          <a:p>
            <a:pPr marL="290505" lvl="1" indent="-179405" algn="l" defTabSz="914400">
              <a:lnSpc>
                <a:spcPct val="95000"/>
              </a:lnSpc>
              <a:spcAft>
                <a:spcPts val="600"/>
              </a:spcAft>
              <a:buNone/>
            </a:pPr>
            <a:r>
              <a:rPr lang="es-ES_tradnl"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Nuevo flujo de trabajo</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Acceso al espacio de trabajo virtual en cualquier momento </a:t>
            </a:r>
            <a:endParaRPr lang="es-ES_tradnl" sz="1500" dirty="0" smtClean="0">
              <a:solidFill>
                <a:srgbClr val="3A3A3A"/>
              </a:solidFill>
              <a:latin typeface="+mj-lt"/>
            </a:endParaRP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Varios dispositivos por usuario final </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Acceso desde cualquier dispositivo, incluidos equipos portátiles, </a:t>
            </a:r>
            <a:r>
              <a:rPr lang="es-ES_tradnl" sz="1500" b="0" i="0" dirty="0" err="1" smtClean="0">
                <a:solidFill>
                  <a:srgbClr val="3A3A3A"/>
                </a:solidFill>
                <a:latin typeface="Arial"/>
                <a:ea typeface="+mn-ea"/>
                <a:cs typeface="+mn-cs"/>
              </a:rPr>
              <a:t>tablets</a:t>
            </a:r>
            <a:r>
              <a:rPr lang="es-ES_tradnl" sz="1500" b="0" i="0" dirty="0" smtClean="0">
                <a:solidFill>
                  <a:srgbClr val="3A3A3A"/>
                </a:solidFill>
                <a:latin typeface="Arial"/>
                <a:ea typeface="+mn-ea"/>
                <a:cs typeface="+mn-cs"/>
              </a:rPr>
              <a:t> y </a:t>
            </a:r>
            <a:r>
              <a:rPr lang="es-ES_tradnl" sz="1500" b="0" i="0" dirty="0" err="1" smtClean="0">
                <a:solidFill>
                  <a:srgbClr val="3A3A3A"/>
                </a:solidFill>
                <a:latin typeface="Arial"/>
                <a:ea typeface="+mn-ea"/>
                <a:cs typeface="+mn-cs"/>
              </a:rPr>
              <a:t>smartphones</a:t>
            </a:r>
            <a:endParaRPr lang="es-ES_tradnl" sz="15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ndParaRPr>
          </a:p>
          <a:p>
            <a:pPr marL="290505" lvl="1" indent="-179405" algn="l" defTabSz="914400">
              <a:lnSpc>
                <a:spcPct val="95000"/>
              </a:lnSpc>
              <a:spcAft>
                <a:spcPts val="600"/>
              </a:spcAft>
              <a:buNone/>
            </a:pPr>
            <a:r>
              <a:rPr lang="es-ES_tradnl"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Resultados</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Experiencia uniforme y sin riesgos en todos los dispositivos</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Experiencia uniforme para alumnos que residan fuera del campus</a:t>
            </a:r>
          </a:p>
          <a:p>
            <a:pPr marL="290505" lvl="1" indent="-179405" algn="l" defTabSz="914400">
              <a:lnSpc>
                <a:spcPct val="95000"/>
              </a:lnSpc>
              <a:spcAft>
                <a:spcPts val="600"/>
              </a:spcAft>
              <a:buClr>
                <a:srgbClr val="3A3A3A"/>
              </a:buClr>
              <a:buSzPct val="80000"/>
              <a:buFont typeface="Arial"/>
              <a:buChar char="•"/>
            </a:pPr>
            <a:r>
              <a:rPr lang="es-ES_tradnl" sz="1500" b="0" i="0" dirty="0" smtClean="0">
                <a:solidFill>
                  <a:srgbClr val="3A3A3A"/>
                </a:solidFill>
                <a:latin typeface="Arial"/>
                <a:ea typeface="+mn-ea"/>
                <a:cs typeface="+mn-cs"/>
              </a:rPr>
              <a:t>Ahorro de tiempo y costos de soporte técnico de TI</a:t>
            </a:r>
            <a:endParaRPr lang="es-ES_tradnl" sz="1500" dirty="0" smtClean="0">
              <a:solidFill>
                <a:srgbClr val="3A3A3A"/>
              </a:solidFill>
            </a:endParaRPr>
          </a:p>
          <a:p>
            <a:pPr marL="290505" lvl="1" indent="-179405" algn="l" defTabSz="914400">
              <a:lnSpc>
                <a:spcPct val="95000"/>
              </a:lnSpc>
              <a:spcAft>
                <a:spcPts val="600"/>
              </a:spcAft>
              <a:buClr>
                <a:srgbClr val="00ADEF"/>
              </a:buClr>
              <a:buSzPct val="80000"/>
              <a:buFont typeface="Arial"/>
              <a:buChar char="•"/>
            </a:pPr>
            <a:endParaRPr lang="es-ES_tradnl" sz="1600" dirty="0">
              <a:solidFill>
                <a:srgbClr val="3A3A3A"/>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8371" name="Picture 3" descr="C:\Users\gserda\Documents\Edu Photos\AM71141.jpg"/>
            <p:cNvPicPr>
              <a:picLocks noChangeAspect="1" noChangeArrowheads="1"/>
            </p:cNvPicPr>
            <p:nvPr/>
          </p:nvPicPr>
          <p:blipFill>
            <a:blip r:embed="rId6" cstate="print"/>
            <a:srcRect l="3970" t="16253" r="7940" b="3722"/>
            <a:stretch>
              <a:fillRect/>
            </a:stretch>
          </p:blipFill>
          <p:spPr bwMode="auto">
            <a:xfrm>
              <a:off x="5150223" y="1949822"/>
              <a:ext cx="3456747" cy="2093523"/>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7457"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en-US"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es-ES_tradnl" sz="3200" b="0" i="0" spc="0" baseline="0" dirty="0" smtClean="0">
                <a:solidFill>
                  <a:srgbClr val="2B348E"/>
                </a:solidFill>
                <a:latin typeface="Arial"/>
                <a:ea typeface="+mj-ea"/>
                <a:cs typeface="+mj-cs"/>
              </a:rPr>
              <a:t>Caso de uso: simplicidad para TI</a:t>
            </a:r>
            <a:endParaRPr lang="es-ES_tradnl" dirty="0"/>
          </a:p>
        </p:txBody>
      </p:sp>
      <p:sp>
        <p:nvSpPr>
          <p:cNvPr id="18" name="TextBox 3"/>
          <p:cNvSpPr txBox="1">
            <a:spLocks noChangeArrowheads="1"/>
          </p:cNvSpPr>
          <p:nvPr/>
        </p:nvSpPr>
        <p:spPr bwMode="auto">
          <a:xfrm>
            <a:off x="151300" y="1453048"/>
            <a:ext cx="4658825" cy="5003549"/>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300"/>
              </a:spcAft>
              <a:buNone/>
            </a:pPr>
            <a:r>
              <a:rPr lang="es-ES_tradnl" sz="145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Flujo de trabajo anterior</a:t>
            </a:r>
            <a:endParaRPr lang="es-ES_tradnl" sz="1450" dirty="0" smtClean="0">
              <a:solidFill>
                <a:srgbClr val="3A3A3A"/>
              </a:solidFill>
              <a:latin typeface="+mj-lt"/>
            </a:endParaRP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Alto costo de soporte técnico para las estaciones de trabajo del establecimiento </a:t>
            </a:r>
          </a:p>
          <a:p>
            <a:pPr marL="290505" lvl="1" indent="-179405" algn="l" defTabSz="914400">
              <a:lnSpc>
                <a:spcPct val="95000"/>
              </a:lnSpc>
              <a:spcAft>
                <a:spcPts val="200"/>
              </a:spcAft>
              <a:buClr>
                <a:srgbClr val="000000"/>
              </a:buClr>
              <a:buSzPct val="80000"/>
              <a:buFont typeface="Arial"/>
              <a:buChar char="•"/>
            </a:pPr>
            <a:r>
              <a:rPr lang="es-ES_tradnl" sz="1400" b="0" i="0" dirty="0" smtClean="0">
                <a:solidFill>
                  <a:srgbClr val="000000"/>
                </a:solidFill>
                <a:latin typeface="Arial"/>
                <a:ea typeface="+mn-ea"/>
                <a:cs typeface="+mn-cs"/>
              </a:rPr>
              <a:t>El mantenimiento requiere traslados a cada aula, laboratorio u oficina individual</a:t>
            </a:r>
            <a:endParaRPr lang="es-ES_tradnl" sz="1400" dirty="0" smtClean="0">
              <a:solidFill>
                <a:srgbClr val="000000"/>
              </a:solidFill>
              <a:latin typeface="+mj-lt"/>
            </a:endParaRP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El personal de asistencia técnica no puede ampliarse </a:t>
            </a:r>
            <a:r>
              <a:rPr lang="es-ES_tradnl" sz="1400" b="0" i="0" smtClean="0">
                <a:solidFill>
                  <a:srgbClr val="000000"/>
                </a:solidFill>
                <a:latin typeface="Arial"/>
                <a:ea typeface="+mn-ea"/>
                <a:cs typeface="+mn-cs"/>
              </a:rPr>
              <a:t>para admitir nuevos </a:t>
            </a:r>
            <a:r>
              <a:rPr lang="es-ES_tradnl" sz="1400" b="0" i="0" dirty="0" smtClean="0">
                <a:solidFill>
                  <a:srgbClr val="000000"/>
                </a:solidFill>
                <a:latin typeface="Arial"/>
                <a:ea typeface="+mn-ea"/>
                <a:cs typeface="+mn-cs"/>
              </a:rPr>
              <a:t>usuarios o dispositivos</a:t>
            </a: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Riesgos de seguridad y divulgación de datos</a:t>
            </a: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Costos de energía elevados</a:t>
            </a:r>
          </a:p>
          <a:p>
            <a:pPr marL="290505" lvl="1" indent="-179405" algn="l" defTabSz="914400">
              <a:lnSpc>
                <a:spcPct val="95000"/>
              </a:lnSpc>
              <a:spcAft>
                <a:spcPts val="300"/>
              </a:spcAft>
              <a:buNone/>
            </a:pPr>
            <a:r>
              <a:rPr lang="es-ES_tradnl" sz="145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Nuevo flujo de trabajo</a:t>
            </a:r>
          </a:p>
          <a:p>
            <a:pPr marL="290505" lvl="1" indent="-179405" algn="l" defTabSz="914400">
              <a:lnSpc>
                <a:spcPct val="95000"/>
              </a:lnSpc>
              <a:spcAft>
                <a:spcPts val="200"/>
              </a:spcAft>
              <a:buClr>
                <a:srgbClr val="000000"/>
              </a:buClr>
              <a:buSzPct val="80000"/>
              <a:buFont typeface="Arial"/>
              <a:buChar char="•"/>
            </a:pPr>
            <a:r>
              <a:rPr lang="es-ES_tradnl" sz="1400" b="0" i="0" dirty="0" smtClean="0">
                <a:solidFill>
                  <a:srgbClr val="000000"/>
                </a:solidFill>
                <a:latin typeface="Arial"/>
                <a:ea typeface="+mn-ea"/>
                <a:cs typeface="+mn-cs"/>
              </a:rPr>
              <a:t>Los espacios de trabajo virtuales se desarrollan, implementan, corrigen y administran de manera centralizada</a:t>
            </a: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El personal existente puede dar soporte a una mayor cantidad de usuarios de espacios de trabajo virtuales</a:t>
            </a: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Centralización de parches de seguridad y </a:t>
            </a:r>
            <a:r>
              <a:rPr lang="es-ES_tradnl" sz="1400" b="0" i="0" smtClean="0">
                <a:solidFill>
                  <a:srgbClr val="000000"/>
                </a:solidFill>
                <a:latin typeface="Arial"/>
                <a:ea typeface="+mn-ea"/>
                <a:cs typeface="+mn-cs"/>
              </a:rPr>
              <a:t>protección de </a:t>
            </a:r>
            <a:r>
              <a:rPr lang="es-ES_tradnl" sz="1400" b="0" i="0" dirty="0" smtClean="0">
                <a:solidFill>
                  <a:srgbClr val="000000"/>
                </a:solidFill>
                <a:latin typeface="Arial"/>
                <a:ea typeface="+mn-ea"/>
                <a:cs typeface="+mn-cs"/>
              </a:rPr>
              <a:t>datos</a:t>
            </a: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Eficiencia energética</a:t>
            </a:r>
          </a:p>
          <a:p>
            <a:pPr marL="290505" lvl="1" indent="-179405" algn="l" defTabSz="914400">
              <a:lnSpc>
                <a:spcPct val="95000"/>
              </a:lnSpc>
              <a:spcAft>
                <a:spcPts val="300"/>
              </a:spcAft>
              <a:buNone/>
            </a:pPr>
            <a:r>
              <a:rPr lang="es-ES_tradnl" sz="145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Resultados</a:t>
            </a: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Estructura sostenible de costos de TI</a:t>
            </a:r>
          </a:p>
          <a:p>
            <a:pPr marL="290505" lvl="1" indent="-179405" algn="l" defTabSz="914400">
              <a:lnSpc>
                <a:spcPct val="95000"/>
              </a:lnSpc>
              <a:spcAft>
                <a:spcPts val="200"/>
              </a:spcAft>
              <a:buClr>
                <a:srgbClr val="3A3A3A"/>
              </a:buClr>
              <a:buSzPct val="80000"/>
              <a:buFont typeface="Arial"/>
              <a:buChar char="•"/>
            </a:pPr>
            <a:r>
              <a:rPr lang="es-ES_tradnl" sz="1400" b="0" i="0" dirty="0" smtClean="0">
                <a:solidFill>
                  <a:srgbClr val="000000"/>
                </a:solidFill>
                <a:latin typeface="Arial"/>
                <a:ea typeface="+mn-ea"/>
                <a:cs typeface="+mn-cs"/>
              </a:rPr>
              <a:t>Seguridad mejorada</a:t>
            </a:r>
            <a:endParaRPr lang="es-ES_tradnl" sz="1400" dirty="0">
              <a:solidFill>
                <a:srgbClr val="000000"/>
              </a:solidFill>
              <a:latin typeface="+mj-lt"/>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7347" name="Picture 3" descr="C:\Users\gserda\Documents\Edu Photos\AM63062.jpg"/>
            <p:cNvPicPr>
              <a:picLocks noChangeAspect="1" noChangeArrowheads="1"/>
            </p:cNvPicPr>
            <p:nvPr/>
          </p:nvPicPr>
          <p:blipFill>
            <a:blip r:embed="rId6" cstate="print"/>
            <a:srcRect/>
            <a:stretch>
              <a:fillRect/>
            </a:stretch>
          </p:blipFill>
          <p:spPr bwMode="auto">
            <a:xfrm>
              <a:off x="5136777" y="2021542"/>
              <a:ext cx="3429000" cy="2286000"/>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12188E"/>
                </a:solidFill>
                <a:latin typeface="Arial"/>
                <a:ea typeface="+mj-ea"/>
                <a:cs typeface="+mj-cs"/>
              </a:rPr>
              <a:t>Agenda</a:t>
            </a:r>
            <a:endParaRPr lang="es-ES_tradnl">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Tendencias y desafíos en el sector educativo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sobre la educación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Visión de Cisco sobre la virtualización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Cartera de productos Cisco VXI</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Soporte de servicios y diseños validados</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estudio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Resumen</a:t>
            </a:r>
            <a:endParaRPr lang="es-ES_tradnl"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7" name="Rectangle 16"/>
          <p:cNvSpPr/>
          <p:nvPr/>
        </p:nvSpPr>
        <p:spPr>
          <a:xfrm>
            <a:off x="653794" y="3441700"/>
            <a:ext cx="6204205" cy="26691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8" name="Rectangle 17"/>
          <p:cNvSpPr/>
          <p:nvPr/>
        </p:nvSpPr>
        <p:spPr>
          <a:xfrm flipV="1">
            <a:off x="602994" y="1447800"/>
            <a:ext cx="6204205" cy="14223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 Same Side Corner Rectangle 50"/>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p:cNvSpPr/>
          <p:nvPr/>
        </p:nvSpPr>
        <p:spPr>
          <a:xfrm>
            <a:off x="0" y="1350815"/>
            <a:ext cx="9144000" cy="531090"/>
          </a:xfrm>
          <a:prstGeom prst="rect">
            <a:avLst/>
          </a:prstGeom>
          <a:gradFill flip="none" rotWithShape="1">
            <a:gsLst>
              <a:gs pos="0">
                <a:schemeClr val="bg1">
                  <a:lumMod val="50000"/>
                </a:schemeClr>
              </a:gs>
              <a:gs pos="100000">
                <a:srgbClr val="FFFFFF"/>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pic>
        <p:nvPicPr>
          <p:cNvPr id="49" name="Picture 48"/>
          <p:cNvPicPr>
            <a:picLocks noChangeAspect="1"/>
          </p:cNvPicPr>
          <p:nvPr/>
        </p:nvPicPr>
        <p:blipFill rotWithShape="1">
          <a:blip r:embed="rId3" cstate="print">
            <a:extLst>
              <a:ext uri="{28A0092B-C50C-407E-A947-70E740481C1C}">
                <a14:useLocalDpi xmlns="" xmlns:a14="http://schemas.microsoft.com/office/drawing/2010/main" val="0"/>
              </a:ext>
            </a:extLst>
          </a:blip>
          <a:srcRect l="1235" t="1255" r="1936" b="1830"/>
          <a:stretch/>
        </p:blipFill>
        <p:spPr>
          <a:xfrm>
            <a:off x="5232324" y="2793996"/>
            <a:ext cx="3659909" cy="3636819"/>
          </a:xfrm>
          <a:prstGeom prst="rect">
            <a:avLst/>
          </a:prstGeom>
          <a:effectLst>
            <a:reflection stA="29000" endPos="75000" dist="12700" dir="5400000" sy="-100000" algn="bl" rotWithShape="0"/>
          </a:effectLst>
        </p:spPr>
      </p:pic>
      <p:sp>
        <p:nvSpPr>
          <p:cNvPr id="47" name="Text Box 20"/>
          <p:cNvSpPr txBox="1">
            <a:spLocks noChangeArrowheads="1"/>
          </p:cNvSpPr>
          <p:nvPr/>
        </p:nvSpPr>
        <p:spPr bwMode="auto">
          <a:xfrm>
            <a:off x="5470525" y="2871602"/>
            <a:ext cx="3025293"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ctr" defTabSz="914400">
              <a:lnSpc>
                <a:spcPts val="2500"/>
              </a:lnSpc>
              <a:buNone/>
            </a:pPr>
            <a:r>
              <a:rPr lang="es-ES_tradnl" sz="2400" b="0" i="0" dirty="0" smtClean="0">
                <a:solidFill>
                  <a:srgbClr val="652D89"/>
                </a:solidFill>
                <a:latin typeface="Arial"/>
                <a:ea typeface="+mn-ea"/>
                <a:cs typeface="+mn-cs"/>
              </a:rPr>
              <a:t>Espacios de trabajo </a:t>
            </a:r>
            <a:br>
              <a:rPr lang="es-ES_tradnl" sz="2400" b="0" i="0" dirty="0" smtClean="0">
                <a:solidFill>
                  <a:srgbClr val="652D89"/>
                </a:solidFill>
                <a:latin typeface="Arial"/>
                <a:ea typeface="+mn-ea"/>
                <a:cs typeface="+mn-cs"/>
              </a:rPr>
            </a:br>
            <a:r>
              <a:rPr lang="es-ES_tradnl" sz="2400" b="0" i="0" dirty="0" smtClean="0">
                <a:solidFill>
                  <a:srgbClr val="652D89"/>
                </a:solidFill>
                <a:latin typeface="Arial"/>
                <a:ea typeface="+mn-ea"/>
                <a:cs typeface="+mn-cs"/>
              </a:rPr>
              <a:t>virtuales</a:t>
            </a:r>
            <a:endParaRPr lang="es-ES_tradnl" sz="2400" dirty="0">
              <a:solidFill>
                <a:schemeClr val="accent6"/>
              </a:solidFill>
            </a:endParaRPr>
          </a:p>
        </p:txBody>
      </p:sp>
      <p:sp>
        <p:nvSpPr>
          <p:cNvPr id="5" name="TextBox 4"/>
          <p:cNvSpPr txBox="1"/>
          <p:nvPr/>
        </p:nvSpPr>
        <p:spPr>
          <a:xfrm>
            <a:off x="5149883" y="3510110"/>
            <a:ext cx="4064965" cy="2991588"/>
          </a:xfrm>
          <a:prstGeom prst="rect">
            <a:avLst/>
          </a:prstGeom>
          <a:noFill/>
        </p:spPr>
        <p:txBody>
          <a:bodyPr wrap="square" rtlCol="0">
            <a:spAutoFit/>
          </a:bodyPr>
          <a:lstStyle/>
          <a:p>
            <a:pPr algn="ctr" defTabSz="914400">
              <a:buNone/>
            </a:pPr>
            <a:r>
              <a:rPr lang="es-ES_tradnl" sz="1800" b="1" i="0" dirty="0" smtClean="0">
                <a:solidFill>
                  <a:srgbClr val="652D89"/>
                </a:solidFill>
                <a:latin typeface="Arial"/>
                <a:ea typeface="+mn-ea"/>
                <a:cs typeface="+mn-cs"/>
              </a:rPr>
              <a:t>Más escritorios virtuales…</a:t>
            </a:r>
            <a:endParaRPr lang="es-ES_tradnl" b="1" dirty="0" smtClean="0">
              <a:solidFill>
                <a:schemeClr val="accent4">
                  <a:lumMod val="40000"/>
                  <a:lumOff val="60000"/>
                </a:schemeClr>
              </a:solidFill>
            </a:endParaRPr>
          </a:p>
          <a:p>
            <a:pPr marL="682600" indent="-220645" algn="l" defTabSz="914400">
              <a:buClr>
                <a:srgbClr val="652D89"/>
              </a:buClr>
              <a:buFont typeface="Wingdings"/>
              <a:buChar char="ü"/>
            </a:pPr>
            <a:r>
              <a:rPr lang="es-ES_tradnl" sz="1700" b="0" i="0" dirty="0" smtClean="0">
                <a:solidFill>
                  <a:srgbClr val="652D89"/>
                </a:solidFill>
                <a:latin typeface="Arial"/>
                <a:ea typeface="+mn-ea"/>
                <a:cs typeface="+mn-cs"/>
              </a:rPr>
              <a:t>Multimedia</a:t>
            </a:r>
          </a:p>
          <a:p>
            <a:pPr marL="682600" indent="-220645" algn="l" defTabSz="914400">
              <a:buClr>
                <a:srgbClr val="652D89"/>
              </a:buClr>
              <a:buFont typeface="Wingdings"/>
              <a:buChar char="ü"/>
            </a:pPr>
            <a:r>
              <a:rPr lang="es-ES_tradnl" sz="1700" b="0" i="0" dirty="0" err="1" smtClean="0">
                <a:solidFill>
                  <a:srgbClr val="652D89"/>
                </a:solidFill>
                <a:latin typeface="Arial"/>
                <a:ea typeface="+mn-ea"/>
                <a:cs typeface="+mn-cs"/>
              </a:rPr>
              <a:t>Communicaciones</a:t>
            </a:r>
            <a:r>
              <a:rPr lang="es-ES_tradnl" sz="1700" b="0" i="0" dirty="0" smtClean="0">
                <a:solidFill>
                  <a:srgbClr val="652D89"/>
                </a:solidFill>
                <a:latin typeface="Arial"/>
                <a:ea typeface="+mn-ea"/>
                <a:cs typeface="+mn-cs"/>
              </a:rPr>
              <a:t> unificadas</a:t>
            </a:r>
          </a:p>
          <a:p>
            <a:pPr marL="682600" indent="-220645" algn="l" defTabSz="914400">
              <a:buClr>
                <a:srgbClr val="652D89"/>
              </a:buClr>
              <a:buFont typeface="Wingdings"/>
              <a:buChar char="ü"/>
            </a:pPr>
            <a:r>
              <a:rPr lang="es-ES_tradnl" sz="1700" b="0" i="0" dirty="0" smtClean="0">
                <a:solidFill>
                  <a:srgbClr val="652D89"/>
                </a:solidFill>
                <a:latin typeface="Arial"/>
                <a:ea typeface="+mn-ea"/>
                <a:cs typeface="+mn-cs"/>
              </a:rPr>
              <a:t>Rendimiento </a:t>
            </a:r>
            <a:r>
              <a:rPr lang="es-ES_tradnl" sz="1700" b="0" i="0" smtClean="0">
                <a:solidFill>
                  <a:srgbClr val="652D89"/>
                </a:solidFill>
                <a:latin typeface="Arial"/>
                <a:ea typeface="+mn-ea"/>
                <a:cs typeface="+mn-cs"/>
              </a:rPr>
              <a:t>optimizado </a:t>
            </a:r>
            <a:br>
              <a:rPr lang="es-ES_tradnl" sz="1700" b="0" i="0" smtClean="0">
                <a:solidFill>
                  <a:srgbClr val="652D89"/>
                </a:solidFill>
                <a:latin typeface="Arial"/>
                <a:ea typeface="+mn-ea"/>
                <a:cs typeface="+mn-cs"/>
              </a:rPr>
            </a:br>
            <a:r>
              <a:rPr lang="es-ES_tradnl" sz="1700" b="0" i="0" smtClean="0">
                <a:solidFill>
                  <a:srgbClr val="652D89"/>
                </a:solidFill>
                <a:latin typeface="Arial"/>
                <a:ea typeface="+mn-ea"/>
                <a:cs typeface="+mn-cs"/>
              </a:rPr>
              <a:t>acorde </a:t>
            </a:r>
            <a:r>
              <a:rPr lang="es-ES_tradnl" sz="1700" b="0" i="0" dirty="0" smtClean="0">
                <a:solidFill>
                  <a:srgbClr val="652D89"/>
                </a:solidFill>
                <a:latin typeface="Arial"/>
                <a:ea typeface="+mn-ea"/>
                <a:cs typeface="+mn-cs"/>
              </a:rPr>
              <a:t>a la red</a:t>
            </a:r>
          </a:p>
          <a:p>
            <a:pPr marL="682600" indent="-220645" algn="l" defTabSz="914400">
              <a:buClr>
                <a:srgbClr val="652D89"/>
              </a:buClr>
              <a:buFont typeface="Wingdings"/>
              <a:buChar char="ü"/>
            </a:pPr>
            <a:r>
              <a:rPr lang="es-ES_tradnl" sz="1700" b="0" i="0" dirty="0" smtClean="0">
                <a:solidFill>
                  <a:srgbClr val="652D89"/>
                </a:solidFill>
                <a:latin typeface="Arial"/>
                <a:ea typeface="+mn-ea"/>
                <a:cs typeface="+mn-cs"/>
              </a:rPr>
              <a:t>Seguridad de punta a punta</a:t>
            </a:r>
          </a:p>
          <a:p>
            <a:pPr algn="ctr" defTabSz="914400">
              <a:lnSpc>
                <a:spcPct val="80000"/>
              </a:lnSpc>
              <a:buNone/>
            </a:pPr>
            <a:endParaRPr lang="es-ES_tradnl" dirty="0" smtClean="0">
              <a:solidFill>
                <a:srgbClr val="652D89"/>
              </a:solidFill>
            </a:endParaRPr>
          </a:p>
          <a:p>
            <a:pPr algn="ctr" defTabSz="914400">
              <a:buNone/>
            </a:pPr>
            <a:r>
              <a:rPr lang="es-ES_tradnl" sz="1600" b="0" i="1" dirty="0" smtClean="0">
                <a:solidFill>
                  <a:srgbClr val="652D89"/>
                </a:solidFill>
                <a:latin typeface="Arial"/>
                <a:ea typeface="+mn-ea"/>
                <a:cs typeface="+mn-cs"/>
              </a:rPr>
              <a:t>Desarrollados con las mejores arquitecturas de colaboración, </a:t>
            </a:r>
            <a:br>
              <a:rPr lang="es-ES_tradnl" sz="1600" b="0" i="1" dirty="0" smtClean="0">
                <a:solidFill>
                  <a:srgbClr val="652D89"/>
                </a:solidFill>
                <a:latin typeface="Arial"/>
                <a:ea typeface="+mn-ea"/>
                <a:cs typeface="+mn-cs"/>
              </a:rPr>
            </a:br>
            <a:r>
              <a:rPr lang="es-ES_tradnl" sz="1600" b="0" i="1" dirty="0" smtClean="0">
                <a:solidFill>
                  <a:srgbClr val="652D89"/>
                </a:solidFill>
                <a:latin typeface="Arial"/>
                <a:ea typeface="+mn-ea"/>
                <a:cs typeface="+mn-cs"/>
              </a:rPr>
              <a:t>redes y seguridad</a:t>
            </a:r>
          </a:p>
          <a:p>
            <a:pPr algn="l" defTabSz="914400">
              <a:buNone/>
            </a:pPr>
            <a:endParaRPr lang="es-ES_tradnl" dirty="0"/>
          </a:p>
        </p:txBody>
      </p:sp>
      <p:pic>
        <p:nvPicPr>
          <p:cNvPr id="7" name="Picture 6" descr="Arrow.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3158648" y="3426588"/>
            <a:ext cx="2887030" cy="2193925"/>
          </a:xfrm>
          <a:prstGeom prst="rect">
            <a:avLst/>
          </a:prstGeom>
          <a:effectLst>
            <a:outerShdw blurRad="50800" dist="38100" dir="2700000" algn="tl" rotWithShape="0">
              <a:srgbClr val="000000">
                <a:alpha val="43000"/>
              </a:srgbClr>
            </a:outerShdw>
          </a:effectLst>
        </p:spPr>
      </p:pic>
      <p:pic>
        <p:nvPicPr>
          <p:cNvPr id="48" name="Picture 47"/>
          <p:cNvPicPr>
            <a:picLocks noChangeAspect="1"/>
          </p:cNvPicPr>
          <p:nvPr/>
        </p:nvPicPr>
        <p:blipFill rotWithShape="1">
          <a:blip r:embed="rId3" cstate="print">
            <a:extLst>
              <a:ext uri="{28A0092B-C50C-407E-A947-70E740481C1C}">
                <a14:useLocalDpi xmlns="" xmlns:a14="http://schemas.microsoft.com/office/drawing/2010/main" val="0"/>
              </a:ext>
            </a:extLst>
          </a:blip>
          <a:srcRect l="1235" t="1255" r="1936" b="1830"/>
          <a:stretch/>
        </p:blipFill>
        <p:spPr>
          <a:xfrm>
            <a:off x="230909" y="2793996"/>
            <a:ext cx="3659909" cy="3636819"/>
          </a:xfrm>
          <a:prstGeom prst="rect">
            <a:avLst/>
          </a:prstGeom>
          <a:effectLst>
            <a:reflection stA="29000" endPos="75000" dist="12700" dir="5400000" sy="-100000" algn="bl" rotWithShape="0"/>
          </a:effectLst>
        </p:spPr>
      </p:pic>
      <p:sp>
        <p:nvSpPr>
          <p:cNvPr id="45" name="Text Box 20"/>
          <p:cNvSpPr txBox="1">
            <a:spLocks noChangeArrowheads="1"/>
          </p:cNvSpPr>
          <p:nvPr/>
        </p:nvSpPr>
        <p:spPr bwMode="auto">
          <a:xfrm>
            <a:off x="353288" y="2885227"/>
            <a:ext cx="315384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ctr" defTabSz="914400">
              <a:lnSpc>
                <a:spcPts val="2500"/>
              </a:lnSpc>
              <a:buNone/>
            </a:pPr>
            <a:r>
              <a:rPr lang="es-ES_tradnl" sz="2400" b="0" i="0" dirty="0" smtClean="0">
                <a:solidFill>
                  <a:srgbClr val="652D89"/>
                </a:solidFill>
                <a:latin typeface="Arial"/>
                <a:ea typeface="+mn-ea"/>
                <a:cs typeface="+mn-cs"/>
              </a:rPr>
              <a:t>Equipos de escritorio </a:t>
            </a:r>
            <a:br>
              <a:rPr lang="es-ES_tradnl" sz="2400" b="0" i="0" dirty="0" smtClean="0">
                <a:solidFill>
                  <a:srgbClr val="652D89"/>
                </a:solidFill>
                <a:latin typeface="Arial"/>
                <a:ea typeface="+mn-ea"/>
                <a:cs typeface="+mn-cs"/>
              </a:rPr>
            </a:br>
            <a:r>
              <a:rPr lang="es-ES_tradnl" sz="2400" b="0" i="0" dirty="0" smtClean="0">
                <a:solidFill>
                  <a:srgbClr val="652D89"/>
                </a:solidFill>
                <a:latin typeface="Arial"/>
                <a:ea typeface="+mn-ea"/>
                <a:cs typeface="+mn-cs"/>
              </a:rPr>
              <a:t>virtuales</a:t>
            </a:r>
            <a:endParaRPr lang="es-ES_tradnl" sz="2400" dirty="0">
              <a:solidFill>
                <a:schemeClr val="accent6"/>
              </a:solidFill>
            </a:endParaRPr>
          </a:p>
        </p:txBody>
      </p:sp>
      <p:sp>
        <p:nvSpPr>
          <p:cNvPr id="4" name="TextBox 3"/>
          <p:cNvSpPr txBox="1"/>
          <p:nvPr/>
        </p:nvSpPr>
        <p:spPr>
          <a:xfrm>
            <a:off x="339400" y="3508460"/>
            <a:ext cx="3503394" cy="3046988"/>
          </a:xfrm>
          <a:prstGeom prst="rect">
            <a:avLst/>
          </a:prstGeom>
          <a:noFill/>
        </p:spPr>
        <p:txBody>
          <a:bodyPr wrap="square" rtlCol="0">
            <a:spAutoFit/>
          </a:bodyPr>
          <a:lstStyle/>
          <a:p>
            <a:pPr marL="568300" indent="-222291" algn="l" defTabSz="914400">
              <a:buClr>
                <a:srgbClr val="652D89"/>
              </a:buClr>
              <a:buFont typeface="Wingdings"/>
              <a:buChar char="§"/>
            </a:pPr>
            <a:r>
              <a:rPr lang="es-ES_tradnl" sz="1700" b="0" i="0" dirty="0" smtClean="0">
                <a:solidFill>
                  <a:srgbClr val="652D89"/>
                </a:solidFill>
                <a:latin typeface="Arial"/>
                <a:ea typeface="+mn-ea"/>
                <a:cs typeface="+mn-cs"/>
              </a:rPr>
              <a:t>Servicios de terminal</a:t>
            </a:r>
          </a:p>
          <a:p>
            <a:pPr marL="568300" indent="-222291" algn="l" defTabSz="914400">
              <a:buClr>
                <a:srgbClr val="652D89"/>
              </a:buClr>
              <a:buFont typeface="Wingdings"/>
              <a:buChar char="§"/>
            </a:pPr>
            <a:r>
              <a:rPr lang="es-ES_tradnl" sz="1700" b="0" i="0" dirty="0" err="1" smtClean="0">
                <a:solidFill>
                  <a:srgbClr val="652D89"/>
                </a:solidFill>
                <a:latin typeface="Arial"/>
                <a:ea typeface="+mn-ea"/>
                <a:cs typeface="+mn-cs"/>
              </a:rPr>
              <a:t>Virtualización</a:t>
            </a:r>
            <a:r>
              <a:rPr lang="es-ES_tradnl" sz="1700" b="0" i="0" dirty="0" smtClean="0">
                <a:solidFill>
                  <a:srgbClr val="652D89"/>
                </a:solidFill>
                <a:latin typeface="Arial"/>
                <a:ea typeface="+mn-ea"/>
                <a:cs typeface="+mn-cs"/>
              </a:rPr>
              <a:t> de aplicaciones</a:t>
            </a:r>
          </a:p>
          <a:p>
            <a:pPr marL="568300" indent="-222291" algn="l" defTabSz="914400">
              <a:buClr>
                <a:srgbClr val="652D89"/>
              </a:buClr>
              <a:buFont typeface="Wingdings"/>
              <a:buChar char="§"/>
            </a:pPr>
            <a:r>
              <a:rPr lang="es-ES_tradnl" sz="1700" b="0" i="0" dirty="0" smtClean="0">
                <a:solidFill>
                  <a:srgbClr val="652D89"/>
                </a:solidFill>
                <a:latin typeface="Arial"/>
                <a:ea typeface="+mn-ea"/>
                <a:cs typeface="+mn-cs"/>
              </a:rPr>
              <a:t>Virtual Desktop </a:t>
            </a:r>
            <a:r>
              <a:rPr lang="es-ES_tradnl" sz="1700" b="0" i="0" dirty="0" err="1" smtClean="0">
                <a:solidFill>
                  <a:srgbClr val="652D89"/>
                </a:solidFill>
                <a:latin typeface="Arial"/>
                <a:ea typeface="+mn-ea"/>
                <a:cs typeface="+mn-cs"/>
              </a:rPr>
              <a:t>Infrastructure</a:t>
            </a:r>
            <a:r>
              <a:rPr lang="es-ES_tradnl" sz="1700" b="0" i="0" dirty="0" smtClean="0">
                <a:solidFill>
                  <a:srgbClr val="652D89"/>
                </a:solidFill>
                <a:latin typeface="Arial"/>
                <a:ea typeface="+mn-ea"/>
                <a:cs typeface="+mn-cs"/>
              </a:rPr>
              <a:t> (VDI)</a:t>
            </a:r>
          </a:p>
          <a:p>
            <a:pPr marL="568300" indent="-222291" algn="l" defTabSz="914400">
              <a:buClr>
                <a:srgbClr val="652D89"/>
              </a:buClr>
              <a:buFont typeface="Wingdings"/>
              <a:buChar char="§"/>
            </a:pPr>
            <a:r>
              <a:rPr lang="es-ES_tradnl" sz="1700" b="0" i="0" dirty="0" smtClean="0">
                <a:solidFill>
                  <a:srgbClr val="652D89"/>
                </a:solidFill>
                <a:latin typeface="Arial"/>
                <a:ea typeface="+mn-ea"/>
                <a:cs typeface="+mn-cs"/>
              </a:rPr>
              <a:t>Transmisión de escritorios</a:t>
            </a:r>
          </a:p>
          <a:p>
            <a:pPr algn="ctr" defTabSz="914400">
              <a:buNone/>
            </a:pPr>
            <a:endParaRPr lang="es-ES_tradnl" dirty="0" smtClean="0">
              <a:solidFill>
                <a:srgbClr val="652D89"/>
              </a:solidFill>
            </a:endParaRPr>
          </a:p>
          <a:p>
            <a:pPr algn="ctr" defTabSz="914400">
              <a:buNone/>
            </a:pPr>
            <a:r>
              <a:rPr lang="es-ES_tradnl" sz="1600" b="0" i="1" dirty="0" smtClean="0">
                <a:solidFill>
                  <a:srgbClr val="652D89"/>
                </a:solidFill>
                <a:latin typeface="Arial"/>
                <a:ea typeface="+mn-ea"/>
                <a:cs typeface="+mn-cs"/>
              </a:rPr>
              <a:t>Creados en la plataforma de </a:t>
            </a:r>
            <a:r>
              <a:rPr lang="es-ES_tradnl" sz="1600" b="0" i="1" dirty="0" err="1" smtClean="0">
                <a:solidFill>
                  <a:srgbClr val="652D89"/>
                </a:solidFill>
                <a:latin typeface="Arial"/>
                <a:ea typeface="+mn-ea"/>
                <a:cs typeface="+mn-cs"/>
              </a:rPr>
              <a:t>virtualización</a:t>
            </a:r>
            <a:r>
              <a:rPr lang="es-ES_tradnl" sz="1600" b="0" i="1" dirty="0" smtClean="0">
                <a:solidFill>
                  <a:srgbClr val="652D89"/>
                </a:solidFill>
                <a:latin typeface="Arial"/>
                <a:ea typeface="+mn-ea"/>
                <a:cs typeface="+mn-cs"/>
              </a:rPr>
              <a:t> de centros de datos de más rápido crecimiento</a:t>
            </a:r>
          </a:p>
          <a:p>
            <a:pPr algn="l" defTabSz="914400">
              <a:buNone/>
            </a:pPr>
            <a:endParaRPr lang="es-ES_tradnl" dirty="0"/>
          </a:p>
        </p:txBody>
      </p:sp>
      <p:sp>
        <p:nvSpPr>
          <p:cNvPr id="2" name="Title 1"/>
          <p:cNvSpPr>
            <a:spLocks noGrp="1"/>
          </p:cNvSpPr>
          <p:nvPr>
            <p:ph type="title"/>
          </p:nvPr>
        </p:nvSpPr>
        <p:spPr>
          <a:xfrm>
            <a:off x="229703" y="432215"/>
            <a:ext cx="7014245" cy="838200"/>
          </a:xfrm>
        </p:spPr>
        <p:txBody>
          <a:bodyPr/>
          <a:lstStyle/>
          <a:p>
            <a:pPr algn="l" defTabSz="914400">
              <a:lnSpc>
                <a:spcPct val="80000"/>
              </a:lnSpc>
              <a:spcBef>
                <a:spcPct val="0"/>
              </a:spcBef>
              <a:buNone/>
            </a:pPr>
            <a:r>
              <a:rPr lang="es-ES_tradnl" sz="3200" b="0" i="0" spc="-30" dirty="0" smtClean="0">
                <a:solidFill>
                  <a:srgbClr val="2B348E"/>
                </a:solidFill>
                <a:latin typeface="Arial"/>
                <a:ea typeface="+mj-ea"/>
                <a:cs typeface="+mj-cs"/>
              </a:rPr>
              <a:t>VXI es más que una </a:t>
            </a:r>
            <a:r>
              <a:rPr lang="es-ES_tradnl" sz="3200" b="0" i="0" spc="-30" dirty="0" err="1" smtClean="0">
                <a:solidFill>
                  <a:srgbClr val="2B348E"/>
                </a:solidFill>
                <a:latin typeface="Arial"/>
                <a:ea typeface="+mj-ea"/>
                <a:cs typeface="+mj-cs"/>
              </a:rPr>
              <a:t>virtualización</a:t>
            </a:r>
            <a:r>
              <a:rPr lang="es-ES_tradnl" sz="3200" b="0" i="0" spc="-30" dirty="0" smtClean="0">
                <a:solidFill>
                  <a:srgbClr val="2B348E"/>
                </a:solidFill>
                <a:latin typeface="Arial"/>
                <a:ea typeface="+mj-ea"/>
                <a:cs typeface="+mj-cs"/>
              </a:rPr>
              <a:t> de equipos de escritorio</a:t>
            </a:r>
            <a:endParaRPr lang="es-ES_tradnl" spc="-30" dirty="0"/>
          </a:p>
        </p:txBody>
      </p:sp>
      <p:sp>
        <p:nvSpPr>
          <p:cNvPr id="17" name="TextBox 16"/>
          <p:cNvSpPr txBox="1"/>
          <p:nvPr/>
        </p:nvSpPr>
        <p:spPr>
          <a:xfrm>
            <a:off x="3673516" y="1352066"/>
            <a:ext cx="1840568" cy="523220"/>
          </a:xfrm>
          <a:prstGeom prst="rect">
            <a:avLst/>
          </a:prstGeom>
          <a:noFill/>
        </p:spPr>
        <p:txBody>
          <a:bodyPr wrap="none" rtlCol="0">
            <a:spAutoFit/>
          </a:bodyPr>
          <a:lstStyle/>
          <a:p>
            <a:pPr algn="l" defTabSz="914400">
              <a:buNone/>
            </a:pPr>
            <a:r>
              <a:rPr lang="es-ES_tradnl" sz="2800" b="1" i="0" smtClean="0">
                <a:solidFill>
                  <a:srgbClr val="652D89"/>
                </a:solidFill>
                <a:latin typeface="Arial"/>
                <a:ea typeface="+mn-ea"/>
                <a:cs typeface="+mn-cs"/>
              </a:rPr>
              <a:t>Cisco VXI</a:t>
            </a:r>
            <a:endParaRPr lang="es-ES_tradnl" sz="2800" b="1">
              <a:solidFill>
                <a:schemeClr val="accent6"/>
              </a:solidFill>
            </a:endParaRPr>
          </a:p>
        </p:txBody>
      </p:sp>
      <p:sp>
        <p:nvSpPr>
          <p:cNvPr id="25" name="TextBox 24"/>
          <p:cNvSpPr txBox="1"/>
          <p:nvPr/>
        </p:nvSpPr>
        <p:spPr>
          <a:xfrm>
            <a:off x="-629955" y="1928630"/>
            <a:ext cx="5398722" cy="861774"/>
          </a:xfrm>
          <a:prstGeom prst="rect">
            <a:avLst/>
          </a:prstGeom>
          <a:noFill/>
        </p:spPr>
        <p:txBody>
          <a:bodyPr wrap="square" rtlCol="0">
            <a:spAutoFit/>
          </a:bodyPr>
          <a:lstStyle/>
          <a:p>
            <a:pPr algn="ctr" defTabSz="914400">
              <a:lnSpc>
                <a:spcPts val="2000"/>
              </a:lnSpc>
              <a:buNone/>
            </a:pPr>
            <a:r>
              <a:rPr lang="es-ES_tradnl" sz="2000" b="0" i="0" spc="-40" dirty="0" smtClean="0">
                <a:solidFill>
                  <a:srgbClr val="652D89"/>
                </a:solidFill>
                <a:latin typeface="Arial"/>
                <a:ea typeface="+mn-ea"/>
                <a:cs typeface="+mn-cs"/>
              </a:rPr>
              <a:t>VXI proporciona la plataforma para </a:t>
            </a:r>
            <a:r>
              <a:rPr lang="es-ES_tradnl" sz="2000" b="0" i="0" spc="-30" dirty="0" smtClean="0">
                <a:solidFill>
                  <a:srgbClr val="652D89"/>
                </a:solidFill>
                <a:latin typeface="Arial"/>
                <a:ea typeface="+mn-ea"/>
                <a:cs typeface="+mn-cs"/>
              </a:rPr>
              <a:t/>
            </a:r>
            <a:br>
              <a:rPr lang="es-ES_tradnl" sz="2000" b="0" i="0" spc="-30" dirty="0" smtClean="0">
                <a:solidFill>
                  <a:srgbClr val="652D89"/>
                </a:solidFill>
                <a:latin typeface="Arial"/>
                <a:ea typeface="+mn-ea"/>
                <a:cs typeface="+mn-cs"/>
              </a:rPr>
            </a:br>
            <a:r>
              <a:rPr lang="es-ES_tradnl" sz="2000" b="1" i="0" spc="-30" dirty="0" smtClean="0">
                <a:solidFill>
                  <a:srgbClr val="652D89"/>
                </a:solidFill>
                <a:latin typeface="Arial"/>
                <a:ea typeface="+mn-ea"/>
                <a:cs typeface="+mn-cs"/>
              </a:rPr>
              <a:t>la </a:t>
            </a:r>
            <a:r>
              <a:rPr lang="es-ES_tradnl" sz="2000" b="1" i="0" spc="-30" dirty="0" err="1" smtClean="0">
                <a:solidFill>
                  <a:srgbClr val="652D89"/>
                </a:solidFill>
                <a:latin typeface="Arial"/>
                <a:ea typeface="+mn-ea"/>
                <a:cs typeface="+mn-cs"/>
              </a:rPr>
              <a:t>virtualización</a:t>
            </a:r>
            <a:r>
              <a:rPr lang="es-ES_tradnl" sz="2000" b="1" i="0" spc="-30" dirty="0" smtClean="0">
                <a:solidFill>
                  <a:srgbClr val="652D89"/>
                </a:solidFill>
                <a:latin typeface="Arial"/>
                <a:ea typeface="+mn-ea"/>
                <a:cs typeface="+mn-cs"/>
              </a:rPr>
              <a:t> de equipos </a:t>
            </a:r>
            <a:br>
              <a:rPr lang="es-ES_tradnl" sz="2000" b="1" i="0" spc="-30" dirty="0" smtClean="0">
                <a:solidFill>
                  <a:srgbClr val="652D89"/>
                </a:solidFill>
                <a:latin typeface="Arial"/>
                <a:ea typeface="+mn-ea"/>
                <a:cs typeface="+mn-cs"/>
              </a:rPr>
            </a:br>
            <a:r>
              <a:rPr lang="es-ES_tradnl" sz="2000" b="1" i="0" spc="-30" dirty="0" smtClean="0">
                <a:solidFill>
                  <a:srgbClr val="652D89"/>
                </a:solidFill>
                <a:latin typeface="Arial"/>
                <a:ea typeface="+mn-ea"/>
                <a:cs typeface="+mn-cs"/>
              </a:rPr>
              <a:t>de escritorio </a:t>
            </a:r>
            <a:r>
              <a:rPr lang="es-ES_tradnl" sz="2000" b="0" i="0" spc="-30" dirty="0" smtClean="0">
                <a:solidFill>
                  <a:srgbClr val="652D89"/>
                </a:solidFill>
                <a:latin typeface="Arial"/>
                <a:ea typeface="+mn-ea"/>
                <a:cs typeface="+mn-cs"/>
              </a:rPr>
              <a:t>▼</a:t>
            </a:r>
            <a:endParaRPr lang="es-ES_tradnl" sz="2000" spc="-30" dirty="0">
              <a:solidFill>
                <a:schemeClr val="accent6"/>
              </a:solidFill>
            </a:endParaRPr>
          </a:p>
        </p:txBody>
      </p:sp>
      <p:sp>
        <p:nvSpPr>
          <p:cNvPr id="26" name="TextBox 25"/>
          <p:cNvSpPr txBox="1"/>
          <p:nvPr/>
        </p:nvSpPr>
        <p:spPr>
          <a:xfrm>
            <a:off x="4420192" y="1925621"/>
            <a:ext cx="4976652" cy="861774"/>
          </a:xfrm>
          <a:prstGeom prst="rect">
            <a:avLst/>
          </a:prstGeom>
          <a:noFill/>
        </p:spPr>
        <p:txBody>
          <a:bodyPr wrap="square" rtlCol="0">
            <a:spAutoFit/>
          </a:bodyPr>
          <a:lstStyle/>
          <a:p>
            <a:pPr algn="ctr">
              <a:lnSpc>
                <a:spcPts val="2000"/>
              </a:lnSpc>
            </a:pPr>
            <a:r>
              <a:rPr lang="es-ES_tradnl" sz="2000" b="0" i="0" spc="-40" dirty="0" smtClean="0">
                <a:solidFill>
                  <a:srgbClr val="652D89"/>
                </a:solidFill>
                <a:latin typeface="Arial"/>
                <a:ea typeface="+mn-ea"/>
                <a:cs typeface="+mn-cs"/>
              </a:rPr>
              <a:t>A la vez que ofrece la solución</a:t>
            </a:r>
            <a:br>
              <a:rPr lang="es-ES_tradnl" sz="2000" b="0" i="0" spc="-40" dirty="0" smtClean="0">
                <a:solidFill>
                  <a:srgbClr val="652D89"/>
                </a:solidFill>
                <a:latin typeface="Arial"/>
                <a:ea typeface="+mn-ea"/>
                <a:cs typeface="+mn-cs"/>
              </a:rPr>
            </a:br>
            <a:r>
              <a:rPr lang="es-ES_tradnl" sz="2000" b="0" i="0" spc="-40" dirty="0" smtClean="0">
                <a:solidFill>
                  <a:srgbClr val="652D89"/>
                </a:solidFill>
                <a:latin typeface="Arial"/>
                <a:ea typeface="+mn-ea"/>
                <a:cs typeface="+mn-cs"/>
              </a:rPr>
              <a:t> para </a:t>
            </a:r>
            <a:r>
              <a:rPr lang="es-ES_tradnl" sz="2000" b="1" i="0" spc="-40" dirty="0" smtClean="0">
                <a:solidFill>
                  <a:srgbClr val="652D89"/>
                </a:solidFill>
                <a:latin typeface="Arial"/>
                <a:ea typeface="+mn-ea"/>
                <a:cs typeface="+mn-cs"/>
              </a:rPr>
              <a:t>espacios de </a:t>
            </a:r>
            <a:br>
              <a:rPr lang="es-ES_tradnl" sz="2000" b="1" i="0" spc="-40" dirty="0" smtClean="0">
                <a:solidFill>
                  <a:srgbClr val="652D89"/>
                </a:solidFill>
                <a:latin typeface="Arial"/>
                <a:ea typeface="+mn-ea"/>
                <a:cs typeface="+mn-cs"/>
              </a:rPr>
            </a:br>
            <a:r>
              <a:rPr lang="es-ES_tradnl" sz="2000" spc="-40" dirty="0" smtClean="0">
                <a:solidFill>
                  <a:srgbClr val="652D89"/>
                </a:solidFill>
              </a:rPr>
              <a:t> ▼ </a:t>
            </a:r>
            <a:r>
              <a:rPr lang="es-ES_tradnl" sz="2000" b="1" i="0" spc="-40" dirty="0" smtClean="0">
                <a:solidFill>
                  <a:srgbClr val="652D89"/>
                </a:solidFill>
                <a:latin typeface="Arial"/>
                <a:ea typeface="+mn-ea"/>
                <a:cs typeface="+mn-cs"/>
              </a:rPr>
              <a:t>trabajo virtuales  </a:t>
            </a:r>
            <a:endParaRPr lang="es-ES_tradnl" sz="2000" b="1" spc="-40" dirty="0">
              <a:solidFill>
                <a:schemeClr val="accent6"/>
              </a:solidFill>
            </a:endParaRPr>
          </a:p>
        </p:txBody>
      </p:sp>
    </p:spTree>
    <p:extLst>
      <p:ext uri="{BB962C8B-B14F-4D97-AF65-F5344CB8AC3E}">
        <p14:creationId xmlns="" xmlns:p14="http://schemas.microsoft.com/office/powerpoint/2010/main" val="2585437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29" name="Rounded Rectangle 28"/>
          <p:cNvSpPr/>
          <p:nvPr/>
        </p:nvSpPr>
        <p:spPr>
          <a:xfrm>
            <a:off x="4100589" y="1472572"/>
            <a:ext cx="4608789" cy="4986159"/>
          </a:xfrm>
          <a:prstGeom prst="roundRect">
            <a:avLst>
              <a:gd name="adj" fmla="val 5970"/>
            </a:avLst>
          </a:prstGeom>
          <a:noFill/>
          <a:ln w="12700">
            <a:solidFill>
              <a:srgbClr val="F68B1F"/>
            </a:solidFill>
            <a:prstDash val="sysDash"/>
          </a:ln>
          <a:effectLst>
            <a:outerShdw blurRad="76200" dist="50800" dir="5400000" algn="ctr" rotWithShape="0">
              <a:srgbClr val="000000">
                <a:alpha val="27000"/>
              </a:srgbClr>
            </a:outerShdw>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s-ES_tradnl" smtClean="0"/>
          </a:p>
        </p:txBody>
      </p:sp>
      <p:sp>
        <p:nvSpPr>
          <p:cNvPr id="2" name="Title 1"/>
          <p:cNvSpPr>
            <a:spLocks noGrp="1"/>
          </p:cNvSpPr>
          <p:nvPr>
            <p:ph type="title"/>
          </p:nvPr>
        </p:nvSpPr>
        <p:spPr>
          <a:xfrm>
            <a:off x="230400" y="410400"/>
            <a:ext cx="9446733" cy="838200"/>
          </a:xfrm>
        </p:spPr>
        <p:txBody>
          <a:bodyPr>
            <a:noAutofit/>
          </a:bodyPr>
          <a:lstStyle/>
          <a:p>
            <a:pPr algn="l" defTabSz="914400">
              <a:lnSpc>
                <a:spcPct val="100000"/>
              </a:lnSpc>
              <a:spcBef>
                <a:spcPct val="0"/>
              </a:spcBef>
              <a:buNone/>
            </a:pPr>
            <a:r>
              <a:rPr lang="es-ES_tradnl" sz="3200" b="0" i="0" spc="0" baseline="0" dirty="0" smtClean="0">
                <a:solidFill>
                  <a:srgbClr val="1E1F81"/>
                </a:solidFill>
                <a:latin typeface="Arial"/>
                <a:ea typeface="+mj-ea"/>
                <a:cs typeface="+mj-cs"/>
              </a:rPr>
              <a:t>Experiencia sin riesgos</a:t>
            </a:r>
            <a:br>
              <a:rPr lang="es-ES_tradnl" sz="3200" b="0" i="0" spc="0" baseline="0" dirty="0" smtClean="0">
                <a:solidFill>
                  <a:srgbClr val="1E1F81"/>
                </a:solidFill>
                <a:latin typeface="Arial"/>
                <a:ea typeface="+mj-ea"/>
                <a:cs typeface="+mj-cs"/>
              </a:rPr>
            </a:br>
            <a:r>
              <a:rPr lang="es-ES_tradnl" sz="1900" b="0" i="0" spc="0" baseline="0" dirty="0" smtClean="0">
                <a:solidFill>
                  <a:srgbClr val="1E1F81"/>
                </a:solidFill>
                <a:latin typeface="Arial"/>
                <a:ea typeface="+mj-ea"/>
                <a:cs typeface="+mj-cs"/>
              </a:rPr>
              <a:t>Cualquier aplicación, tipo de datos, dispositivo y medio... ¡desde cualquier lugar</a:t>
            </a:r>
            <a:r>
              <a:rPr lang="es-ES_tradnl" sz="1900" dirty="0" smtClean="0">
                <a:solidFill>
                  <a:srgbClr val="1E1F81"/>
                </a:solidFill>
                <a:latin typeface="Arial"/>
              </a:rPr>
              <a:t>!</a:t>
            </a:r>
            <a:endParaRPr lang="es-ES_tradnl" sz="1900" dirty="0">
              <a:solidFill>
                <a:srgbClr val="1E1F81"/>
              </a:solidFill>
              <a:latin typeface="Arial"/>
            </a:endParaRPr>
          </a:p>
        </p:txBody>
      </p:sp>
      <p:pic>
        <p:nvPicPr>
          <p:cNvPr id="9" name="Picture 8" descr="Post PC Bottom Row.png"/>
          <p:cNvPicPr>
            <a:picLocks noChangeAspect="1"/>
          </p:cNvPicPr>
          <p:nvPr/>
        </p:nvPicPr>
        <p:blipFill>
          <a:blip r:embed="rId3" cstate="print"/>
          <a:srcRect b="9348"/>
          <a:stretch>
            <a:fillRect/>
          </a:stretch>
        </p:blipFill>
        <p:spPr>
          <a:xfrm>
            <a:off x="4209774" y="5387262"/>
            <a:ext cx="4353140" cy="804380"/>
          </a:xfrm>
          <a:prstGeom prst="rect">
            <a:avLst/>
          </a:prstGeom>
          <a:effectLst>
            <a:outerShdw blurRad="50800" dist="38100" dir="5400000" algn="t" rotWithShape="0">
              <a:prstClr val="black">
                <a:alpha val="40000"/>
              </a:prstClr>
            </a:outerShdw>
          </a:effectLst>
        </p:spPr>
      </p:pic>
      <p:grpSp>
        <p:nvGrpSpPr>
          <p:cNvPr id="3" name="Group 27"/>
          <p:cNvGrpSpPr/>
          <p:nvPr/>
        </p:nvGrpSpPr>
        <p:grpSpPr>
          <a:xfrm>
            <a:off x="493010" y="1472572"/>
            <a:ext cx="4574100" cy="4844975"/>
            <a:chOff x="-2676649" y="980135"/>
            <a:chExt cx="4574100" cy="4844975"/>
          </a:xfrm>
        </p:grpSpPr>
        <p:sp>
          <p:nvSpPr>
            <p:cNvPr id="27" name="Right Arrow 26"/>
            <p:cNvSpPr/>
            <p:nvPr/>
          </p:nvSpPr>
          <p:spPr>
            <a:xfrm rot="1904499" flipV="1">
              <a:off x="-565790" y="2056350"/>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smtClean="0">
                <a:ln>
                  <a:noFill/>
                </a:ln>
                <a:solidFill>
                  <a:srgbClr val="0096D6"/>
                </a:solidFill>
                <a:effectLst/>
                <a:uLnTx/>
                <a:uFillTx/>
                <a:latin typeface="Arial"/>
                <a:ea typeface="+mn-ea"/>
                <a:cs typeface="+mn-cs"/>
              </a:endParaRPr>
            </a:p>
          </p:txBody>
        </p:sp>
        <p:sp>
          <p:nvSpPr>
            <p:cNvPr id="25" name="Right Arrow 24"/>
            <p:cNvSpPr/>
            <p:nvPr/>
          </p:nvSpPr>
          <p:spPr>
            <a:xfrm rot="19695501">
              <a:off x="-429309" y="4567338"/>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smtClean="0">
                <a:ln>
                  <a:noFill/>
                </a:ln>
                <a:solidFill>
                  <a:srgbClr val="0096D6"/>
                </a:solidFill>
                <a:effectLst/>
                <a:uLnTx/>
                <a:uFillTx/>
                <a:latin typeface="Arial"/>
                <a:ea typeface="+mn-ea"/>
                <a:cs typeface="+mn-cs"/>
              </a:endParaRPr>
            </a:p>
          </p:txBody>
        </p:sp>
        <p:sp>
          <p:nvSpPr>
            <p:cNvPr id="81" name="Right Arrow 80"/>
            <p:cNvSpPr/>
            <p:nvPr/>
          </p:nvSpPr>
          <p:spPr>
            <a:xfrm>
              <a:off x="-842954" y="3343153"/>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smtClean="0">
                <a:ln>
                  <a:noFill/>
                </a:ln>
                <a:solidFill>
                  <a:srgbClr val="0096D6"/>
                </a:solidFill>
                <a:effectLst/>
                <a:uLnTx/>
                <a:uFillTx/>
                <a:latin typeface="Arial"/>
                <a:ea typeface="+mn-ea"/>
                <a:cs typeface="+mn-cs"/>
              </a:endParaRPr>
            </a:p>
          </p:txBody>
        </p:sp>
        <p:grpSp>
          <p:nvGrpSpPr>
            <p:cNvPr id="4" name="Group 84"/>
            <p:cNvGrpSpPr/>
            <p:nvPr/>
          </p:nvGrpSpPr>
          <p:grpSpPr>
            <a:xfrm>
              <a:off x="-2474318" y="980135"/>
              <a:ext cx="3172663" cy="1610633"/>
              <a:chOff x="1185281" y="1199046"/>
              <a:chExt cx="3172663" cy="1610633"/>
            </a:xfrm>
          </p:grpSpPr>
          <p:sp>
            <p:nvSpPr>
              <p:cNvPr id="67" name="TextBox 66"/>
              <p:cNvSpPr txBox="1"/>
              <p:nvPr/>
            </p:nvSpPr>
            <p:spPr>
              <a:xfrm>
                <a:off x="1185281" y="1199046"/>
                <a:ext cx="3172663" cy="369332"/>
              </a:xfrm>
              <a:prstGeom prst="rect">
                <a:avLst/>
              </a:prstGeom>
              <a:noFill/>
            </p:spPr>
            <p:txBody>
              <a:bodyPr wrap="none" rtlCol="0" anchor="ctr" anchorCtr="0">
                <a:spAutoFit/>
              </a:bodyPr>
              <a:lstStyle/>
              <a:p>
                <a:pPr algn="ctr" defTabSz="914400">
                  <a:buNone/>
                </a:pPr>
                <a:r>
                  <a:rPr lang="es-ES_tradnl" sz="1800" b="1" i="0" smtClean="0">
                    <a:solidFill>
                      <a:srgbClr val="652D89"/>
                    </a:solidFill>
                    <a:latin typeface="Arial"/>
                    <a:ea typeface="+mn-ea"/>
                    <a:cs typeface="+mn-cs"/>
                  </a:rPr>
                  <a:t>Equipo de escritorio virtual</a:t>
                </a:r>
                <a:endParaRPr lang="es-ES_tradnl" b="1">
                  <a:solidFill>
                    <a:srgbClr val="652D89"/>
                  </a:solidFill>
                </a:endParaRPr>
              </a:p>
            </p:txBody>
          </p:sp>
          <p:pic>
            <p:nvPicPr>
              <p:cNvPr id="82" name="Picture 38" descr="desktop2a.png"/>
              <p:cNvPicPr>
                <a:picLocks noChangeAspect="1"/>
              </p:cNvPicPr>
              <p:nvPr/>
            </p:nvPicPr>
            <p:blipFill>
              <a:blip r:embed="rId4" cstate="print"/>
              <a:srcRect/>
              <a:stretch>
                <a:fillRect/>
              </a:stretch>
            </p:blipFill>
            <p:spPr bwMode="auto">
              <a:xfrm>
                <a:off x="1865081" y="1642427"/>
                <a:ext cx="1753923" cy="116725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75" name="TextBox 74"/>
            <p:cNvSpPr txBox="1"/>
            <p:nvPr/>
          </p:nvSpPr>
          <p:spPr>
            <a:xfrm>
              <a:off x="-1897987" y="2696365"/>
              <a:ext cx="577914" cy="369332"/>
            </a:xfrm>
            <a:prstGeom prst="rect">
              <a:avLst/>
            </a:prstGeom>
            <a:noFill/>
          </p:spPr>
          <p:txBody>
            <a:bodyPr wrap="none" rtlCol="0" anchor="ctr" anchorCtr="0">
              <a:spAutoFit/>
            </a:bodyPr>
            <a:lstStyle/>
            <a:p>
              <a:pPr algn="ctr" defTabSz="914400">
                <a:buNone/>
              </a:pPr>
              <a:r>
                <a:rPr lang="es-ES_tradnl" sz="1800" b="1" i="0" smtClean="0">
                  <a:solidFill>
                    <a:srgbClr val="652D89"/>
                  </a:solidFill>
                  <a:latin typeface="Arial"/>
                  <a:ea typeface="+mn-ea"/>
                  <a:cs typeface="+mn-cs"/>
                </a:rPr>
                <a:t>Voz</a:t>
              </a:r>
              <a:endParaRPr lang="es-ES_tradnl" b="1">
                <a:solidFill>
                  <a:srgbClr val="652D89"/>
                </a:solidFill>
              </a:endParaRPr>
            </a:p>
          </p:txBody>
        </p:sp>
        <p:grpSp>
          <p:nvGrpSpPr>
            <p:cNvPr id="5" name="Group 83"/>
            <p:cNvGrpSpPr/>
            <p:nvPr/>
          </p:nvGrpSpPr>
          <p:grpSpPr>
            <a:xfrm>
              <a:off x="-2116297" y="4329700"/>
              <a:ext cx="2255966" cy="1495410"/>
              <a:chOff x="1488710" y="4548611"/>
              <a:chExt cx="2255966" cy="1495410"/>
            </a:xfrm>
            <a:effectLst/>
          </p:grpSpPr>
          <p:pic>
            <p:nvPicPr>
              <p:cNvPr id="13" name="Picture 12"/>
              <p:cNvPicPr>
                <a:picLocks noChangeAspect="1"/>
              </p:cNvPicPr>
              <p:nvPr/>
            </p:nvPicPr>
            <p:blipFill>
              <a:blip r:embed="rId5" cstate="print"/>
              <a:srcRect l="8336" r="12744"/>
              <a:stretch>
                <a:fillRect/>
              </a:stretch>
            </p:blipFill>
            <p:spPr>
              <a:xfrm>
                <a:off x="1488710" y="4905372"/>
                <a:ext cx="2255966" cy="1138649"/>
              </a:xfrm>
              <a:prstGeom prst="rect">
                <a:avLst/>
              </a:prstGeom>
              <a:ln>
                <a:noFill/>
              </a:ln>
              <a:effectLst>
                <a:outerShdw blurRad="50800" dist="38100" dir="8100000" algn="tr" rotWithShape="0">
                  <a:prstClr val="black">
                    <a:alpha val="40000"/>
                  </a:prstClr>
                </a:outerShdw>
              </a:effectLst>
            </p:spPr>
          </p:pic>
          <p:sp>
            <p:nvSpPr>
              <p:cNvPr id="14" name="TextBox 13"/>
              <p:cNvSpPr txBox="1"/>
              <p:nvPr/>
            </p:nvSpPr>
            <p:spPr bwMode="auto">
              <a:xfrm>
                <a:off x="2181637" y="4548611"/>
                <a:ext cx="825867" cy="369332"/>
              </a:xfrm>
              <a:prstGeom prst="rect">
                <a:avLst/>
              </a:prstGeom>
              <a:noFill/>
            </p:spPr>
            <p:txBody>
              <a:bodyPr wrap="none">
                <a:spAutoFit/>
              </a:bodyPr>
              <a:lstStyle/>
              <a:p>
                <a:pPr algn="l" defTabSz="914400">
                  <a:buNone/>
                </a:pPr>
                <a:r>
                  <a:rPr lang="es-ES_tradnl" sz="1800" b="1" i="0" smtClean="0">
                    <a:solidFill>
                      <a:srgbClr val="652D89"/>
                    </a:solidFill>
                    <a:latin typeface="Arial"/>
                    <a:ea typeface="+mn-ea"/>
                    <a:cs typeface="+mn-cs"/>
                  </a:rPr>
                  <a:t>Video</a:t>
                </a:r>
                <a:endParaRPr lang="es-ES_tradnl" b="1">
                  <a:solidFill>
                    <a:srgbClr val="652D89"/>
                  </a:solidFill>
                  <a:latin typeface="+mn-lt"/>
                  <a:ea typeface="+mn-ea"/>
                  <a:cs typeface="+mn-cs"/>
                </a:endParaRPr>
              </a:p>
            </p:txBody>
          </p:sp>
        </p:grpSp>
        <p:pic>
          <p:nvPicPr>
            <p:cNvPr id="24" name="Picture 23" descr="phone.png"/>
            <p:cNvPicPr>
              <a:picLocks noChangeAspect="1"/>
            </p:cNvPicPr>
            <p:nvPr/>
          </p:nvPicPr>
          <p:blipFill>
            <a:blip r:embed="rId6" cstate="print"/>
            <a:stretch>
              <a:fillRect/>
            </a:stretch>
          </p:blipFill>
          <p:spPr>
            <a:xfrm>
              <a:off x="-2676649" y="2970412"/>
              <a:ext cx="1833695" cy="1359092"/>
            </a:xfrm>
            <a:prstGeom prst="rect">
              <a:avLst/>
            </a:prstGeom>
            <a:ln>
              <a:noFill/>
            </a:ln>
            <a:effectLst>
              <a:outerShdw blurRad="50800" dist="38100" dir="8100000" algn="tr" rotWithShape="0">
                <a:prstClr val="black">
                  <a:alpha val="40000"/>
                </a:prstClr>
              </a:outerShdw>
            </a:effectLst>
          </p:spPr>
        </p:pic>
      </p:grpSp>
      <p:sp>
        <p:nvSpPr>
          <p:cNvPr id="26" name="Rounded Rectangle 25"/>
          <p:cNvSpPr/>
          <p:nvPr/>
        </p:nvSpPr>
        <p:spPr>
          <a:xfrm flipV="1">
            <a:off x="4667999" y="1783163"/>
            <a:ext cx="3609785" cy="415991"/>
          </a:xfrm>
          <a:prstGeom prst="roundRect">
            <a:avLst>
              <a:gd name="adj" fmla="val 50000"/>
            </a:avLst>
          </a:prstGeom>
          <a:gradFill>
            <a:gsLst>
              <a:gs pos="0">
                <a:srgbClr val="EB3A23"/>
              </a:gs>
              <a:gs pos="100000">
                <a:srgbClr val="F68B1F"/>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s-ES_tradnl" smtClean="0">
              <a:latin typeface="+mj-lt"/>
            </a:endParaRPr>
          </a:p>
        </p:txBody>
      </p:sp>
      <p:sp>
        <p:nvSpPr>
          <p:cNvPr id="30" name="TextBox 29"/>
          <p:cNvSpPr txBox="1"/>
          <p:nvPr/>
        </p:nvSpPr>
        <p:spPr>
          <a:xfrm>
            <a:off x="4654462" y="1810772"/>
            <a:ext cx="3572773" cy="369332"/>
          </a:xfrm>
          <a:prstGeom prst="rect">
            <a:avLst/>
          </a:prstGeom>
          <a:noFill/>
        </p:spPr>
        <p:txBody>
          <a:bodyPr wrap="none" rtlCol="0" anchor="ctr" anchorCtr="0">
            <a:spAutoFit/>
          </a:bodyPr>
          <a:lstStyle/>
          <a:p>
            <a:pPr algn="ctr" defTabSz="914400">
              <a:buNone/>
            </a:pPr>
            <a:r>
              <a:rPr lang="es-ES_tradnl" sz="1800" b="1" i="0" spc="-40" dirty="0" smtClean="0">
                <a:solidFill>
                  <a:srgbClr val="FFFFFF"/>
                </a:solidFill>
                <a:effectLst>
                  <a:outerShdw blurRad="38100" dist="38100" dir="2700000" algn="tl">
                    <a:srgbClr val="000000">
                      <a:alpha val="43137"/>
                    </a:srgbClr>
                  </a:outerShdw>
                </a:effectLst>
                <a:latin typeface="Arial"/>
                <a:ea typeface="+mn-ea"/>
                <a:cs typeface="+mn-cs"/>
              </a:rPr>
              <a:t>Nuevo espacio de trabajo virtual</a:t>
            </a:r>
            <a:endParaRPr lang="es-ES_tradnl" b="1" spc="-40" dirty="0">
              <a:solidFill>
                <a:srgbClr val="FFFFFF"/>
              </a:solidFill>
              <a:effectLst>
                <a:outerShdw blurRad="38100" dist="38100" dir="2700000" algn="tl">
                  <a:srgbClr val="000000">
                    <a:alpha val="43137"/>
                  </a:srgbClr>
                </a:outerShdw>
              </a:effectLst>
            </a:endParaRPr>
          </a:p>
        </p:txBody>
      </p:sp>
      <p:pic>
        <p:nvPicPr>
          <p:cNvPr id="31" name="Picture 30" descr="Quebec_Beauty_Comp.jpg"/>
          <p:cNvPicPr>
            <a:picLocks noChangeAspect="1"/>
          </p:cNvPicPr>
          <p:nvPr/>
        </p:nvPicPr>
        <p:blipFill>
          <a:blip r:embed="rId7" cstate="print"/>
          <a:stretch>
            <a:fillRect/>
          </a:stretch>
        </p:blipFill>
        <p:spPr>
          <a:xfrm>
            <a:off x="4895125" y="2588908"/>
            <a:ext cx="3210923" cy="2406408"/>
          </a:xfrm>
          <a:prstGeom prst="rect">
            <a:avLst/>
          </a:prstGeom>
          <a:ln>
            <a:noFill/>
          </a:ln>
          <a:effectLst>
            <a:softEdge rad="112500"/>
          </a:effectLst>
        </p:spPr>
      </p:pic>
    </p:spTree>
    <p:extLst>
      <p:ext uri="{BB962C8B-B14F-4D97-AF65-F5344CB8AC3E}">
        <p14:creationId xmlns="" xmlns:p14="http://schemas.microsoft.com/office/powerpoint/2010/main" val="416614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71901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2" name="Round Same Side Corner Rectangle 11"/>
          <p:cNvSpPr/>
          <p:nvPr/>
        </p:nvSpPr>
        <p:spPr>
          <a:xfrm>
            <a:off x="464090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4" name="Rectangle 13"/>
          <p:cNvSpPr/>
          <p:nvPr/>
        </p:nvSpPr>
        <p:spPr>
          <a:xfrm>
            <a:off x="0" y="2737159"/>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2" name="Title 1"/>
          <p:cNvSpPr>
            <a:spLocks noGrp="1"/>
          </p:cNvSpPr>
          <p:nvPr>
            <p:ph type="title"/>
          </p:nvPr>
        </p:nvSpPr>
        <p:spPr>
          <a:xfrm>
            <a:off x="230400" y="432215"/>
            <a:ext cx="9296263" cy="838200"/>
          </a:xfrm>
        </p:spPr>
        <p:txBody>
          <a:bodyPr/>
          <a:lstStyle/>
          <a:p>
            <a:pPr algn="l" defTabSz="914400">
              <a:lnSpc>
                <a:spcPct val="80000"/>
              </a:lnSpc>
              <a:spcBef>
                <a:spcPct val="0"/>
              </a:spcBef>
              <a:buNone/>
            </a:pPr>
            <a:r>
              <a:rPr lang="es-ES_tradnl" sz="3000" b="0" i="0" spc="0" baseline="0" dirty="0" smtClean="0">
                <a:solidFill>
                  <a:srgbClr val="2B348E"/>
                </a:solidFill>
                <a:latin typeface="Arial"/>
                <a:ea typeface="+mj-ea"/>
                <a:cs typeface="+mj-cs"/>
              </a:rPr>
              <a:t>Cisco VXI revoluciona el espacio de trabajo virtual</a:t>
            </a:r>
            <a:endParaRPr lang="es-ES_tradnl" sz="3000" dirty="0"/>
          </a:p>
        </p:txBody>
      </p:sp>
      <p:sp>
        <p:nvSpPr>
          <p:cNvPr id="22" name="TextBox 21"/>
          <p:cNvSpPr txBox="1"/>
          <p:nvPr/>
        </p:nvSpPr>
        <p:spPr>
          <a:xfrm>
            <a:off x="6105120" y="1886081"/>
            <a:ext cx="1401346" cy="461665"/>
          </a:xfrm>
          <a:prstGeom prst="rect">
            <a:avLst/>
          </a:prstGeom>
          <a:noFill/>
        </p:spPr>
        <p:txBody>
          <a:bodyPr wrap="none" rtlCol="0">
            <a:spAutoFit/>
          </a:bodyPr>
          <a:lstStyle/>
          <a:p>
            <a:pPr algn="l" defTabSz="914400">
              <a:buNone/>
            </a:pPr>
            <a:r>
              <a:rPr lang="es-ES_tradnl" sz="2400" b="0" i="0" kern="1200" smtClean="0">
                <a:solidFill>
                  <a:srgbClr val="FFFFFF">
                    <a:lumMod val="50000"/>
                  </a:srgbClr>
                </a:solidFill>
                <a:latin typeface="Arial"/>
                <a:ea typeface="+mn-ea"/>
                <a:cs typeface="+mn-cs"/>
              </a:rPr>
              <a:t>Después</a:t>
            </a:r>
            <a:endParaRPr lang="es-ES_tradnl" sz="2400" b="0" i="0" kern="1200">
              <a:solidFill>
                <a:srgbClr val="FFFFFF">
                  <a:lumMod val="50000"/>
                </a:srgbClr>
              </a:solidFill>
              <a:latin typeface="Arial"/>
              <a:ea typeface="+mn-ea"/>
              <a:cs typeface="+mn-cs"/>
            </a:endParaRPr>
          </a:p>
        </p:txBody>
      </p:sp>
      <p:pic>
        <p:nvPicPr>
          <p:cNvPr id="23" name="Picture 22" descr="Screen shot 2011-09-29 at 11.17.26 PM.png"/>
          <p:cNvPicPr>
            <a:picLocks noChangeAspect="1"/>
          </p:cNvPicPr>
          <p:nvPr/>
        </p:nvPicPr>
        <p:blipFill>
          <a:blip r:embed="rId3" cstate="print"/>
          <a:srcRect l="2106" t="2368"/>
          <a:stretch>
            <a:fillRect/>
          </a:stretch>
        </p:blipFill>
        <p:spPr>
          <a:xfrm>
            <a:off x="4870142" y="2425822"/>
            <a:ext cx="3303838" cy="2562859"/>
          </a:xfrm>
          <a:prstGeom prst="rect">
            <a:avLst/>
          </a:prstGeom>
          <a:ln w="38100">
            <a:gradFill>
              <a:gsLst>
                <a:gs pos="0">
                  <a:srgbClr val="3852A3"/>
                </a:gs>
                <a:gs pos="100000">
                  <a:srgbClr val="331645"/>
                </a:gs>
              </a:gsLst>
              <a:lin ang="2400000" scaled="0"/>
            </a:gradFill>
          </a:ln>
          <a:effectLst/>
        </p:spPr>
      </p:pic>
      <p:sp>
        <p:nvSpPr>
          <p:cNvPr id="21" name="TextBox 20"/>
          <p:cNvSpPr txBox="1"/>
          <p:nvPr/>
        </p:nvSpPr>
        <p:spPr>
          <a:xfrm>
            <a:off x="2054188" y="1886081"/>
            <a:ext cx="971741" cy="461665"/>
          </a:xfrm>
          <a:prstGeom prst="rect">
            <a:avLst/>
          </a:prstGeom>
          <a:noFill/>
        </p:spPr>
        <p:txBody>
          <a:bodyPr wrap="none" rtlCol="0">
            <a:spAutoFit/>
          </a:bodyPr>
          <a:lstStyle/>
          <a:p>
            <a:pPr algn="l" defTabSz="914400">
              <a:buNone/>
            </a:pPr>
            <a:r>
              <a:rPr lang="es-ES_tradnl" sz="2400" b="0" i="0" kern="1200" smtClean="0">
                <a:solidFill>
                  <a:srgbClr val="FFFFFF">
                    <a:lumMod val="50000"/>
                  </a:srgbClr>
                </a:solidFill>
                <a:latin typeface="Arial"/>
                <a:ea typeface="+mn-ea"/>
                <a:cs typeface="+mn-cs"/>
              </a:rPr>
              <a:t>Antes</a:t>
            </a:r>
            <a:endParaRPr lang="es-ES_tradnl" sz="2400" b="0" i="0" kern="1200">
              <a:solidFill>
                <a:srgbClr val="FFFFFF">
                  <a:lumMod val="50000"/>
                </a:srgbClr>
              </a:solidFill>
              <a:latin typeface="Arial"/>
              <a:ea typeface="+mn-ea"/>
              <a:cs typeface="+mn-cs"/>
            </a:endParaRPr>
          </a:p>
        </p:txBody>
      </p:sp>
      <p:pic>
        <p:nvPicPr>
          <p:cNvPr id="24" name="Picture 23" descr="Screen shot 2011-09-29 at 11.15.58 PM.png"/>
          <p:cNvPicPr>
            <a:picLocks noChangeAspect="1"/>
          </p:cNvPicPr>
          <p:nvPr/>
        </p:nvPicPr>
        <p:blipFill>
          <a:blip r:embed="rId4" cstate="print"/>
          <a:stretch>
            <a:fillRect/>
          </a:stretch>
        </p:blipFill>
        <p:spPr>
          <a:xfrm>
            <a:off x="920170" y="2417196"/>
            <a:ext cx="3360002" cy="2562859"/>
          </a:xfrm>
          <a:prstGeom prst="rect">
            <a:avLst/>
          </a:prstGeom>
          <a:ln w="38100">
            <a:gradFill>
              <a:gsLst>
                <a:gs pos="0">
                  <a:srgbClr val="3852A3"/>
                </a:gs>
                <a:gs pos="100000">
                  <a:srgbClr val="331645"/>
                </a:gs>
              </a:gsLst>
              <a:lin ang="2400000" scaled="0"/>
            </a:gradFill>
          </a:ln>
          <a:effectLst/>
        </p:spPr>
      </p:pic>
      <p:grpSp>
        <p:nvGrpSpPr>
          <p:cNvPr id="5" name="Group 8"/>
          <p:cNvGrpSpPr/>
          <p:nvPr/>
        </p:nvGrpSpPr>
        <p:grpSpPr>
          <a:xfrm>
            <a:off x="1028711" y="5351804"/>
            <a:ext cx="7050410" cy="488731"/>
            <a:chOff x="1040286" y="4958260"/>
            <a:chExt cx="7050410" cy="488731"/>
          </a:xfrm>
        </p:grpSpPr>
        <p:sp>
          <p:nvSpPr>
            <p:cNvPr id="15" name="Rounded Rectangle 14"/>
            <p:cNvSpPr/>
            <p:nvPr/>
          </p:nvSpPr>
          <p:spPr>
            <a:xfrm rot="10800000" flipV="1">
              <a:off x="1040286" y="4958260"/>
              <a:ext cx="7050410" cy="488731"/>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75000"/>
                </a:lnSpc>
                <a:spcBef>
                  <a:spcPct val="0"/>
                </a:spcBef>
                <a:spcAft>
                  <a:spcPct val="0"/>
                </a:spcAft>
              </a:pPr>
              <a:endParaRPr lang="es-ES_tradnl" sz="2400" b="1" kern="1200">
                <a:solidFill>
                  <a:srgbClr val="FFFFFF"/>
                </a:solidFill>
                <a:effectLst>
                  <a:outerShdw blurRad="38100" dist="38100" dir="2700000" algn="tl">
                    <a:srgbClr val="000000">
                      <a:alpha val="43137"/>
                    </a:srgbClr>
                  </a:outerShdw>
                </a:effectLst>
                <a:latin typeface="Arial"/>
                <a:ea typeface="+mn-ea"/>
                <a:cs typeface="+mn-cs"/>
              </a:endParaRPr>
            </a:p>
          </p:txBody>
        </p:sp>
        <p:sp>
          <p:nvSpPr>
            <p:cNvPr id="8" name="TextBox 7"/>
            <p:cNvSpPr txBox="1"/>
            <p:nvPr/>
          </p:nvSpPr>
          <p:spPr>
            <a:xfrm>
              <a:off x="1421606" y="5043324"/>
              <a:ext cx="6393097" cy="370101"/>
            </a:xfrm>
            <a:prstGeom prst="rect">
              <a:avLst/>
            </a:prstGeom>
            <a:noFill/>
          </p:spPr>
          <p:txBody>
            <a:bodyPr wrap="square" rtlCol="0">
              <a:spAutoFit/>
            </a:bodyPr>
            <a:lstStyle/>
            <a:p>
              <a:pPr algn="ctr" defTabSz="914400">
                <a:lnSpc>
                  <a:spcPct val="75000"/>
                </a:lnSpc>
                <a:spcBef>
                  <a:spcPct val="0"/>
                </a:spcBef>
                <a:spcAft>
                  <a:spcPct val="0"/>
                </a:spcAft>
                <a:buNone/>
              </a:pPr>
              <a:r>
                <a:rPr lang="es-ES_tradnl" sz="2400" b="1" i="0" kern="1200" dirty="0" smtClean="0">
                  <a:solidFill>
                    <a:srgbClr val="FFFFFF"/>
                  </a:solidFill>
                  <a:effectLst>
                    <a:outerShdw blurRad="38100" dist="38100" dir="2700000" algn="tl">
                      <a:srgbClr val="000000">
                        <a:alpha val="43137"/>
                      </a:srgbClr>
                    </a:outerShdw>
                  </a:effectLst>
                  <a:latin typeface="Arial"/>
                  <a:ea typeface="+mn-ea"/>
                  <a:cs typeface="+mn-cs"/>
                </a:rPr>
                <a:t>Experiencia sin riesgos para el usuario</a:t>
              </a:r>
              <a:endParaRPr lang="es-ES_tradnl" sz="2400" b="1" i="0" kern="1200" dirty="0">
                <a:solidFill>
                  <a:srgbClr val="FFFFFF"/>
                </a:solidFill>
                <a:effectLst>
                  <a:outerShdw blurRad="38100" dist="38100" dir="2700000" algn="tl">
                    <a:srgbClr val="000000">
                      <a:alpha val="43137"/>
                    </a:srgbClr>
                  </a:outerShdw>
                </a:effectLst>
                <a:latin typeface="Arial"/>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4" name="Content Placeholder 5"/>
          <p:cNvSpPr txBox="1">
            <a:spLocks/>
          </p:cNvSpPr>
          <p:nvPr/>
        </p:nvSpPr>
        <p:spPr>
          <a:xfrm>
            <a:off x="6038823" y="1456652"/>
            <a:ext cx="3026150" cy="4158061"/>
          </a:xfrm>
          <a:prstGeom prst="rect">
            <a:avLst/>
          </a:prstGeom>
        </p:spPr>
        <p:txBody>
          <a:bodyPr wrap="square">
            <a:spAutoFit/>
          </a:bodyPr>
          <a:lstStyle/>
          <a:p>
            <a:pPr algn="l" defTabSz="914400">
              <a:lnSpc>
                <a:spcPct val="90000"/>
              </a:lnSpc>
              <a:spcBef>
                <a:spcPts val="1200"/>
              </a:spcBef>
              <a:buNone/>
            </a:pPr>
            <a:r>
              <a:rPr lang="es-ES_tradnl" sz="1800" b="1" i="0" dirty="0" smtClean="0">
                <a:solidFill>
                  <a:srgbClr val="000000"/>
                </a:solidFill>
                <a:latin typeface="Arial"/>
                <a:ea typeface="+mn-ea"/>
                <a:cs typeface="+mn-cs"/>
              </a:rPr>
              <a:t>Experiencia del usuario sin riesgos</a:t>
            </a:r>
          </a:p>
          <a:p>
            <a:pPr marL="292059" lvl="1" indent="-292059" algn="l" defTabSz="914400">
              <a:lnSpc>
                <a:spcPct val="90000"/>
              </a:lnSpc>
              <a:spcBef>
                <a:spcPts val="1200"/>
              </a:spcBef>
              <a:buClr>
                <a:srgbClr val="652D89"/>
              </a:buClr>
              <a:buFont typeface="Arial"/>
              <a:buChar char="•"/>
            </a:pPr>
            <a:r>
              <a:rPr lang="es-ES_tradnl" sz="1600" b="0" i="0" dirty="0" smtClean="0">
                <a:solidFill>
                  <a:srgbClr val="000000"/>
                </a:solidFill>
                <a:latin typeface="Arial"/>
                <a:ea typeface="+mn-ea"/>
                <a:cs typeface="+mn-cs"/>
              </a:rPr>
              <a:t>Enrutamiento de voz y video de punto a punto</a:t>
            </a:r>
          </a:p>
          <a:p>
            <a:pPr marL="114300" indent="-114300" algn="l" defTabSz="914400">
              <a:lnSpc>
                <a:spcPct val="90000"/>
              </a:lnSpc>
              <a:spcBef>
                <a:spcPts val="1200"/>
              </a:spcBef>
              <a:buNone/>
            </a:pPr>
            <a:r>
              <a:rPr lang="es-ES_tradnl" sz="1800" b="1" i="0" dirty="0" smtClean="0">
                <a:solidFill>
                  <a:srgbClr val="000000"/>
                </a:solidFill>
                <a:latin typeface="Arial"/>
                <a:ea typeface="+mn-ea"/>
                <a:cs typeface="+mn-cs"/>
              </a:rPr>
              <a:t>Recursos optimizados</a:t>
            </a:r>
          </a:p>
          <a:p>
            <a:pPr marL="228600" lvl="1" indent="-228600" algn="l" defTabSz="914400">
              <a:lnSpc>
                <a:spcPct val="90000"/>
              </a:lnSpc>
              <a:spcBef>
                <a:spcPts val="1200"/>
              </a:spcBef>
              <a:buClr>
                <a:srgbClr val="652D89"/>
              </a:buClr>
              <a:buFont typeface="Arial"/>
              <a:buChar char="•"/>
            </a:pPr>
            <a:r>
              <a:rPr lang="es-ES_tradnl" sz="1600" b="0" i="0" dirty="0" smtClean="0">
                <a:solidFill>
                  <a:srgbClr val="000000"/>
                </a:solidFill>
                <a:latin typeface="Arial"/>
                <a:ea typeface="+mn-ea"/>
                <a:cs typeface="+mn-cs"/>
              </a:rPr>
              <a:t>Reducción de ancho de banda de megabytes a kilobytes</a:t>
            </a:r>
          </a:p>
          <a:p>
            <a:pPr marL="228600" lvl="1" indent="-228600" algn="l" defTabSz="914400">
              <a:lnSpc>
                <a:spcPct val="90000"/>
              </a:lnSpc>
              <a:spcBef>
                <a:spcPts val="1200"/>
              </a:spcBef>
              <a:buClr>
                <a:srgbClr val="652D89"/>
              </a:buClr>
              <a:buFont typeface="Arial"/>
              <a:buChar char="•"/>
            </a:pPr>
            <a:r>
              <a:rPr lang="es-ES_tradnl" sz="1600" b="0" i="0" dirty="0" smtClean="0">
                <a:solidFill>
                  <a:srgbClr val="000000"/>
                </a:solidFill>
                <a:latin typeface="Arial"/>
                <a:ea typeface="+mn-ea"/>
                <a:cs typeface="+mn-cs"/>
              </a:rPr>
              <a:t>Menor procesamiento en el centro de datos</a:t>
            </a:r>
          </a:p>
          <a:p>
            <a:pPr algn="l" defTabSz="914400">
              <a:lnSpc>
                <a:spcPct val="90000"/>
              </a:lnSpc>
              <a:spcBef>
                <a:spcPts val="1200"/>
              </a:spcBef>
              <a:buNone/>
            </a:pPr>
            <a:r>
              <a:rPr lang="es-ES_tradnl" sz="1800" b="1" i="0" dirty="0" smtClean="0">
                <a:solidFill>
                  <a:srgbClr val="000000"/>
                </a:solidFill>
                <a:latin typeface="Arial"/>
                <a:ea typeface="+mn-ea"/>
                <a:cs typeface="+mn-cs"/>
              </a:rPr>
              <a:t>Voz y video de clase empresarial basados en</a:t>
            </a:r>
            <a:br>
              <a:rPr lang="es-ES_tradnl" sz="1800" b="1" i="0" dirty="0" smtClean="0">
                <a:solidFill>
                  <a:srgbClr val="000000"/>
                </a:solidFill>
                <a:latin typeface="Arial"/>
                <a:ea typeface="+mn-ea"/>
                <a:cs typeface="+mn-cs"/>
              </a:rPr>
            </a:br>
            <a:r>
              <a:rPr lang="es-ES_tradnl" sz="1800" b="1" i="0" dirty="0" smtClean="0">
                <a:solidFill>
                  <a:srgbClr val="000000"/>
                </a:solidFill>
                <a:latin typeface="Arial"/>
                <a:ea typeface="+mn-ea"/>
                <a:cs typeface="+mn-cs"/>
              </a:rPr>
              <a:t>Cisco </a:t>
            </a:r>
            <a:r>
              <a:rPr lang="es-ES_tradnl" sz="1800" b="1" i="0" dirty="0" err="1" smtClean="0">
                <a:solidFill>
                  <a:srgbClr val="000000"/>
                </a:solidFill>
                <a:latin typeface="Arial"/>
                <a:ea typeface="+mn-ea"/>
                <a:cs typeface="+mn-cs"/>
              </a:rPr>
              <a:t>Unified</a:t>
            </a:r>
            <a:r>
              <a:rPr lang="es-ES_tradnl" sz="1800" b="1" i="0" dirty="0" smtClean="0">
                <a:solidFill>
                  <a:srgbClr val="000000"/>
                </a:solidFill>
                <a:latin typeface="Arial"/>
                <a:ea typeface="+mn-ea"/>
                <a:cs typeface="+mn-cs"/>
              </a:rPr>
              <a:t> </a:t>
            </a:r>
            <a:r>
              <a:rPr lang="es-ES_tradnl" sz="1800" b="1" i="0" dirty="0" err="1" smtClean="0">
                <a:solidFill>
                  <a:srgbClr val="000000"/>
                </a:solidFill>
                <a:latin typeface="Arial"/>
                <a:ea typeface="+mn-ea"/>
                <a:cs typeface="+mn-cs"/>
              </a:rPr>
              <a:t>Communications</a:t>
            </a:r>
            <a:endParaRPr lang="es-ES_tradnl" sz="1800" b="1" i="0" dirty="0">
              <a:solidFill>
                <a:srgbClr val="000000"/>
              </a:solidFill>
              <a:latin typeface="Arial"/>
              <a:ea typeface="+mn-ea"/>
              <a:cs typeface="+mn-cs"/>
            </a:endParaRPr>
          </a:p>
        </p:txBody>
      </p:sp>
      <p:sp>
        <p:nvSpPr>
          <p:cNvPr id="46" name="Rectangle 45"/>
          <p:cNvSpPr/>
          <p:nvPr/>
        </p:nvSpPr>
        <p:spPr>
          <a:xfrm>
            <a:off x="346399" y="1629793"/>
            <a:ext cx="5577122" cy="4648200"/>
          </a:xfrm>
          <a:prstGeom prst="rect">
            <a:avLst/>
          </a:prstGeom>
          <a:solidFill>
            <a:schemeClr val="bg1">
              <a:lumMod val="50000"/>
              <a:alpha val="22000"/>
            </a:schemeClr>
          </a:solidFill>
          <a:ln w="190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s-ES_tradnl">
              <a:solidFill>
                <a:srgbClr val="FFFFFF"/>
              </a:solidFill>
            </a:endParaRPr>
          </a:p>
        </p:txBody>
      </p:sp>
      <p:sp>
        <p:nvSpPr>
          <p:cNvPr id="60" name="Freeform 19"/>
          <p:cNvSpPr>
            <a:spLocks/>
          </p:cNvSpPr>
          <p:nvPr/>
        </p:nvSpPr>
        <p:spPr bwMode="auto">
          <a:xfrm>
            <a:off x="2085186" y="2959459"/>
            <a:ext cx="2245012" cy="1302513"/>
          </a:xfrm>
          <a:custGeom>
            <a:avLst/>
            <a:gdLst>
              <a:gd name="T0" fmla="*/ 877 w 1097"/>
              <a:gd name="T1" fmla="*/ 661 h 661"/>
              <a:gd name="T2" fmla="*/ 1097 w 1097"/>
              <a:gd name="T3" fmla="*/ 465 h 661"/>
              <a:gd name="T4" fmla="*/ 921 w 1097"/>
              <a:gd name="T5" fmla="*/ 285 h 661"/>
              <a:gd name="T6" fmla="*/ 651 w 1097"/>
              <a:gd name="T7" fmla="*/ 0 h 661"/>
              <a:gd name="T8" fmla="*/ 409 w 1097"/>
              <a:gd name="T9" fmla="*/ 139 h 661"/>
              <a:gd name="T10" fmla="*/ 321 w 1097"/>
              <a:gd name="T11" fmla="*/ 106 h 661"/>
              <a:gd name="T12" fmla="*/ 185 w 1097"/>
              <a:gd name="T13" fmla="*/ 233 h 661"/>
              <a:gd name="T14" fmla="*/ 188 w 1097"/>
              <a:gd name="T15" fmla="*/ 259 h 661"/>
              <a:gd name="T16" fmla="*/ 0 w 1097"/>
              <a:gd name="T17" fmla="*/ 465 h 661"/>
              <a:gd name="T18" fmla="*/ 220 w 1097"/>
              <a:gd name="T19" fmla="*/ 661 h 661"/>
              <a:gd name="T20" fmla="*/ 877 w 1097"/>
              <a:gd name="T21"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61">
                <a:moveTo>
                  <a:pt x="877" y="661"/>
                </a:moveTo>
                <a:cubicBezTo>
                  <a:pt x="999" y="661"/>
                  <a:pt x="1097" y="586"/>
                  <a:pt x="1097" y="465"/>
                </a:cubicBezTo>
                <a:cubicBezTo>
                  <a:pt x="1097" y="358"/>
                  <a:pt x="1042" y="289"/>
                  <a:pt x="921" y="285"/>
                </a:cubicBezTo>
                <a:cubicBezTo>
                  <a:pt x="921" y="135"/>
                  <a:pt x="801" y="0"/>
                  <a:pt x="651" y="0"/>
                </a:cubicBezTo>
                <a:cubicBezTo>
                  <a:pt x="545" y="0"/>
                  <a:pt x="453" y="49"/>
                  <a:pt x="409" y="139"/>
                </a:cubicBezTo>
                <a:cubicBezTo>
                  <a:pt x="385" y="118"/>
                  <a:pt x="354" y="106"/>
                  <a:pt x="321" y="106"/>
                </a:cubicBezTo>
                <a:cubicBezTo>
                  <a:pt x="246" y="106"/>
                  <a:pt x="185" y="159"/>
                  <a:pt x="185" y="233"/>
                </a:cubicBezTo>
                <a:cubicBezTo>
                  <a:pt x="185" y="242"/>
                  <a:pt x="186" y="251"/>
                  <a:pt x="188" y="259"/>
                </a:cubicBezTo>
                <a:cubicBezTo>
                  <a:pt x="82" y="275"/>
                  <a:pt x="0" y="354"/>
                  <a:pt x="0" y="465"/>
                </a:cubicBezTo>
                <a:cubicBezTo>
                  <a:pt x="0" y="586"/>
                  <a:pt x="99" y="661"/>
                  <a:pt x="220" y="661"/>
                </a:cubicBezTo>
                <a:lnTo>
                  <a:pt x="877" y="661"/>
                </a:lnTo>
                <a:close/>
              </a:path>
            </a:pathLst>
          </a:custGeom>
          <a:gradFill flip="none" rotWithShape="1">
            <a:gsLst>
              <a:gs pos="100000">
                <a:srgbClr val="CFCFCF">
                  <a:lumMod val="79000"/>
                  <a:lumOff val="21000"/>
                </a:srgbClr>
              </a:gs>
              <a:gs pos="0">
                <a:srgbClr val="E6E6E6">
                  <a:shade val="100000"/>
                  <a:satMod val="115000"/>
                  <a:lumMod val="0"/>
                  <a:lumOff val="100000"/>
                </a:srgbClr>
              </a:gs>
            </a:gsLst>
            <a:path path="circle">
              <a:fillToRect l="50000" t="50000" r="50000" b="50000"/>
            </a:path>
            <a:tileRect/>
          </a:gradFill>
          <a:ln w="38100">
            <a:gradFill>
              <a:gsLst>
                <a:gs pos="0">
                  <a:schemeClr val="bg1">
                    <a:lumMod val="88000"/>
                  </a:schemeClr>
                </a:gs>
                <a:gs pos="100000">
                  <a:schemeClr val="bg1">
                    <a:lumMod val="69000"/>
                  </a:schemeClr>
                </a:gs>
              </a:gsLst>
              <a:lin ang="5400000" scaled="0"/>
            </a:gradFill>
            <a:miter lim="800000"/>
          </a:ln>
        </p:spPr>
        <p:txBody>
          <a:bodyPr vert="horz" wrap="square" lIns="91440" tIns="182880" rIns="91440" bIns="0" numCol="1" anchor="ctr" anchorCtr="0" compatLnSpc="1">
            <a:prstTxWarp prst="textNoShape">
              <a:avLst/>
            </a:prstTxWarp>
          </a:bodyPr>
          <a:lstStyle/>
          <a:p>
            <a:pPr algn="ctr"/>
            <a:endParaRPr lang="es-ES_tradnl" sz="1600" b="1">
              <a:solidFill>
                <a:srgbClr val="525252"/>
              </a:solidFill>
            </a:endParaRPr>
          </a:p>
        </p:txBody>
      </p:sp>
      <p:grpSp>
        <p:nvGrpSpPr>
          <p:cNvPr id="2" name="Group 46"/>
          <p:cNvGrpSpPr/>
          <p:nvPr/>
        </p:nvGrpSpPr>
        <p:grpSpPr>
          <a:xfrm>
            <a:off x="4330198" y="4984194"/>
            <a:ext cx="1201877" cy="1020907"/>
            <a:chOff x="3869315" y="2150486"/>
            <a:chExt cx="969962" cy="823912"/>
          </a:xfrm>
          <a:effectLst/>
        </p:grpSpPr>
        <p:pic>
          <p:nvPicPr>
            <p:cNvPr id="50" name="Picture 129" descr="laptop_cutout"/>
            <p:cNvPicPr>
              <a:picLocks noChangeAspect="1" noChangeArrowheads="1"/>
            </p:cNvPicPr>
            <p:nvPr/>
          </p:nvPicPr>
          <p:blipFill>
            <a:blip r:embed="rId3" cstate="screen"/>
            <a:srcRect/>
            <a:stretch>
              <a:fillRect/>
            </a:stretch>
          </p:blipFill>
          <p:spPr bwMode="auto">
            <a:xfrm>
              <a:off x="3869315" y="2150486"/>
              <a:ext cx="969962" cy="823912"/>
            </a:xfrm>
            <a:prstGeom prst="rect">
              <a:avLst/>
            </a:prstGeom>
            <a:noFill/>
          </p:spPr>
        </p:pic>
        <p:grpSp>
          <p:nvGrpSpPr>
            <p:cNvPr id="3" name="Group 10"/>
            <p:cNvGrpSpPr/>
            <p:nvPr/>
          </p:nvGrpSpPr>
          <p:grpSpPr>
            <a:xfrm>
              <a:off x="4007311" y="2187751"/>
              <a:ext cx="695657" cy="441149"/>
              <a:chOff x="6782188" y="4647518"/>
              <a:chExt cx="2048054" cy="1473882"/>
            </a:xfrm>
          </p:grpSpPr>
          <p:pic>
            <p:nvPicPr>
              <p:cNvPr id="52" name="Picture 5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a:noFill/>
              </a:ln>
            </p:spPr>
          </p:pic>
          <p:pic>
            <p:nvPicPr>
              <p:cNvPr id="5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a:noFill/>
              </a:ln>
            </p:spPr>
          </p:pic>
        </p:grpSp>
      </p:grpSp>
      <p:sp>
        <p:nvSpPr>
          <p:cNvPr id="56" name="Rectangle 55"/>
          <p:cNvSpPr/>
          <p:nvPr/>
        </p:nvSpPr>
        <p:spPr>
          <a:xfrm>
            <a:off x="334524" y="1617093"/>
            <a:ext cx="1645920" cy="4681538"/>
          </a:xfrm>
          <a:prstGeom prst="rect">
            <a:avLst/>
          </a:prstGeom>
          <a:solidFill>
            <a:schemeClr val="accent6">
              <a:lumMod val="75000"/>
            </a:schemeClr>
          </a:solidFill>
          <a:ln>
            <a:noFill/>
          </a:ln>
          <a:effectLst>
            <a:outerShdw blurRad="127000" dist="889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pic>
        <p:nvPicPr>
          <p:cNvPr id="57" name="Picture 2"/>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602511" y="2087662"/>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8" name="Rectangle 57"/>
          <p:cNvSpPr/>
          <p:nvPr/>
        </p:nvSpPr>
        <p:spPr>
          <a:xfrm>
            <a:off x="483381" y="1885991"/>
            <a:ext cx="1371957" cy="161583"/>
          </a:xfrm>
          <a:prstGeom prst="rect">
            <a:avLst/>
          </a:prstGeom>
        </p:spPr>
        <p:txBody>
          <a:bodyPr wrap="square" lIns="0" tIns="0" rIns="0" bIns="0" anchor="ctr" anchorCtr="1">
            <a:spAutoFit/>
          </a:bodyPr>
          <a:lstStyle/>
          <a:p>
            <a:pPr algn="ctr" defTabSz="914400">
              <a:spcBef>
                <a:spcPct val="0"/>
              </a:spcBef>
              <a:spcAft>
                <a:spcPct val="0"/>
              </a:spcAft>
              <a:buNone/>
            </a:pPr>
            <a:r>
              <a:rPr lang="es-ES_tradnl" sz="1050" b="1" i="0" kern="1200" smtClean="0">
                <a:solidFill>
                  <a:srgbClr val="FFFFFF"/>
                </a:solidFill>
                <a:latin typeface="Arial"/>
                <a:ea typeface="+mn-ea"/>
                <a:cs typeface="Arial"/>
              </a:rPr>
              <a:t>VM-Usuario 1</a:t>
            </a:r>
            <a:endParaRPr lang="es-ES_tradnl" sz="1050" b="1" kern="1200">
              <a:solidFill>
                <a:srgbClr val="FFFFFF"/>
              </a:solidFill>
              <a:latin typeface="Arial"/>
              <a:ea typeface="+mn-ea"/>
              <a:cs typeface="Arial" charset="0"/>
            </a:endParaRPr>
          </a:p>
        </p:txBody>
      </p:sp>
      <p:pic>
        <p:nvPicPr>
          <p:cNvPr id="59" name="Picture 2"/>
          <p:cNvPicPr>
            <a:picLocks noChangeAspect="1" noChangeArrowheads="1"/>
          </p:cNvPicPr>
          <p:nvPr/>
        </p:nvPicPr>
        <p:blipFill>
          <a:blip r:embed="rId6" cstate="screen">
            <a:extLst>
              <a:ext uri="{28A0092B-C50C-407E-A947-70E740481C1C}">
                <a14:useLocalDpi xmlns="" xmlns:a14="http://schemas.microsoft.com/office/drawing/2010/main" val="0"/>
              </a:ext>
            </a:extLst>
          </a:blip>
          <a:srcRect/>
          <a:stretch>
            <a:fillRect/>
          </a:stretch>
        </p:blipFill>
        <p:spPr bwMode="auto">
          <a:xfrm>
            <a:off x="602511" y="4690493"/>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1" name="Rectangle 60"/>
          <p:cNvSpPr/>
          <p:nvPr/>
        </p:nvSpPr>
        <p:spPr>
          <a:xfrm>
            <a:off x="483381" y="5642997"/>
            <a:ext cx="1371957" cy="184666"/>
          </a:xfrm>
          <a:prstGeom prst="rect">
            <a:avLst/>
          </a:prstGeom>
        </p:spPr>
        <p:txBody>
          <a:bodyPr wrap="square" lIns="0" tIns="0" rIns="0" bIns="0" anchor="ctr" anchorCtr="1">
            <a:spAutoFit/>
          </a:bodyPr>
          <a:lstStyle/>
          <a:p>
            <a:pPr algn="ctr" defTabSz="914400">
              <a:spcBef>
                <a:spcPct val="0"/>
              </a:spcBef>
              <a:spcAft>
                <a:spcPct val="0"/>
              </a:spcAft>
              <a:buNone/>
            </a:pPr>
            <a:r>
              <a:rPr lang="es-ES_tradnl" sz="1200" b="1" i="0" kern="1200" smtClean="0">
                <a:solidFill>
                  <a:srgbClr val="FFFFFF"/>
                </a:solidFill>
                <a:latin typeface="Arial"/>
                <a:ea typeface="+mn-ea"/>
                <a:cs typeface="Arial"/>
              </a:rPr>
              <a:t>VM-Usuario 2</a:t>
            </a:r>
            <a:endParaRPr lang="es-ES_tradnl" sz="1200" b="1" kern="1200">
              <a:solidFill>
                <a:srgbClr val="FFFFFF"/>
              </a:solidFill>
              <a:latin typeface="Arial"/>
              <a:ea typeface="+mn-ea"/>
              <a:cs typeface="Arial" charset="0"/>
            </a:endParaRPr>
          </a:p>
        </p:txBody>
      </p:sp>
      <p:sp>
        <p:nvSpPr>
          <p:cNvPr id="63" name="Rectangle 62"/>
          <p:cNvSpPr/>
          <p:nvPr/>
        </p:nvSpPr>
        <p:spPr>
          <a:xfrm>
            <a:off x="334302" y="3752612"/>
            <a:ext cx="685979" cy="153888"/>
          </a:xfrm>
          <a:prstGeom prst="rect">
            <a:avLst/>
          </a:prstGeom>
        </p:spPr>
        <p:txBody>
          <a:bodyPr wrap="square" lIns="0" tIns="0" rIns="0" bIns="0" anchor="ctr" anchorCtr="1">
            <a:spAutoFit/>
          </a:bodyPr>
          <a:lstStyle/>
          <a:p>
            <a:pPr algn="ctr" defTabSz="914400">
              <a:spcBef>
                <a:spcPct val="0"/>
              </a:spcBef>
              <a:spcAft>
                <a:spcPct val="0"/>
              </a:spcAft>
              <a:buNone/>
            </a:pPr>
            <a:r>
              <a:rPr lang="es-ES_tradnl" sz="1000" b="1" i="0" kern="1200" smtClean="0">
                <a:solidFill>
                  <a:srgbClr val="FFFFFF"/>
                </a:solidFill>
                <a:latin typeface="Arial"/>
                <a:ea typeface="+mn-ea"/>
                <a:cs typeface="Arial"/>
              </a:rPr>
              <a:t>CUCM</a:t>
            </a:r>
            <a:endParaRPr lang="es-ES_tradnl" sz="1000" b="1" kern="1200">
              <a:solidFill>
                <a:srgbClr val="FFFFFF"/>
              </a:solidFill>
              <a:latin typeface="Arial"/>
              <a:ea typeface="+mn-ea"/>
              <a:cs typeface="Arial" charset="0"/>
            </a:endParaRPr>
          </a:p>
        </p:txBody>
      </p:sp>
      <p:sp>
        <p:nvSpPr>
          <p:cNvPr id="77" name="Rectangle 76"/>
          <p:cNvSpPr/>
          <p:nvPr/>
        </p:nvSpPr>
        <p:spPr>
          <a:xfrm>
            <a:off x="2390862" y="3463915"/>
            <a:ext cx="1705916" cy="738664"/>
          </a:xfrm>
          <a:prstGeom prst="rect">
            <a:avLst/>
          </a:prstGeom>
        </p:spPr>
        <p:txBody>
          <a:bodyPr wrap="none">
            <a:spAutoFit/>
          </a:bodyPr>
          <a:lstStyle/>
          <a:p>
            <a:pPr algn="ctr" defTabSz="914400">
              <a:spcBef>
                <a:spcPct val="0"/>
              </a:spcBef>
              <a:spcAft>
                <a:spcPct val="0"/>
              </a:spcAft>
              <a:buNone/>
            </a:pPr>
            <a:r>
              <a:rPr lang="es-ES_tradnl" sz="1400" b="1" i="0" dirty="0" smtClean="0">
                <a:solidFill>
                  <a:srgbClr val="000000"/>
                </a:solidFill>
                <a:latin typeface="Arial"/>
                <a:ea typeface="+mn-ea"/>
                <a:cs typeface="+mn-cs"/>
              </a:rPr>
              <a:t>Red sin fronteras </a:t>
            </a:r>
            <a:br>
              <a:rPr lang="es-ES_tradnl" sz="1400" b="1" i="0" dirty="0" smtClean="0">
                <a:solidFill>
                  <a:srgbClr val="000000"/>
                </a:solidFill>
                <a:latin typeface="Arial"/>
                <a:ea typeface="+mn-ea"/>
                <a:cs typeface="+mn-cs"/>
              </a:rPr>
            </a:br>
            <a:r>
              <a:rPr lang="es-ES_tradnl" sz="1400" b="1" i="0" dirty="0" smtClean="0">
                <a:solidFill>
                  <a:srgbClr val="000000"/>
                </a:solidFill>
                <a:latin typeface="Arial"/>
                <a:ea typeface="+mn-ea"/>
                <a:cs typeface="+mn-cs"/>
              </a:rPr>
              <a:t>compatible con </a:t>
            </a:r>
            <a:br>
              <a:rPr lang="es-ES_tradnl" sz="1400" b="1" i="0" dirty="0" smtClean="0">
                <a:solidFill>
                  <a:srgbClr val="000000"/>
                </a:solidFill>
                <a:latin typeface="Arial"/>
                <a:ea typeface="+mn-ea"/>
                <a:cs typeface="+mn-cs"/>
              </a:rPr>
            </a:br>
            <a:r>
              <a:rPr lang="es-ES_tradnl" sz="1400" b="1" i="0" dirty="0" err="1" smtClean="0">
                <a:solidFill>
                  <a:srgbClr val="000000"/>
                </a:solidFill>
                <a:latin typeface="Arial"/>
                <a:ea typeface="+mn-ea"/>
                <a:cs typeface="+mn-cs"/>
              </a:rPr>
              <a:t>virtualización</a:t>
            </a:r>
            <a:endParaRPr lang="es-ES_tradnl" sz="1400" b="1" dirty="0">
              <a:solidFill>
                <a:srgbClr val="000000"/>
              </a:solidFill>
            </a:endParaRPr>
          </a:p>
        </p:txBody>
      </p:sp>
      <p:sp>
        <p:nvSpPr>
          <p:cNvPr id="78" name="Rectangle 77"/>
          <p:cNvSpPr/>
          <p:nvPr/>
        </p:nvSpPr>
        <p:spPr>
          <a:xfrm>
            <a:off x="1939475" y="1605483"/>
            <a:ext cx="2286595" cy="424732"/>
          </a:xfrm>
          <a:prstGeom prst="rect">
            <a:avLst/>
          </a:prstGeom>
        </p:spPr>
        <p:txBody>
          <a:bodyPr wrap="square">
            <a:spAutoFit/>
          </a:bodyPr>
          <a:lstStyle/>
          <a:p>
            <a:pPr algn="ctr" defTabSz="914400">
              <a:lnSpc>
                <a:spcPct val="90000"/>
              </a:lnSpc>
              <a:spcBef>
                <a:spcPct val="0"/>
              </a:spcBef>
              <a:spcAft>
                <a:spcPct val="0"/>
              </a:spcAft>
              <a:buNone/>
            </a:pPr>
            <a:r>
              <a:rPr lang="es-ES_tradnl" sz="1200" b="1" i="0" kern="1200" smtClean="0">
                <a:solidFill>
                  <a:srgbClr val="652D89"/>
                </a:solidFill>
                <a:latin typeface="Arial"/>
                <a:ea typeface="+mn-ea"/>
                <a:cs typeface="Arial"/>
              </a:rPr>
              <a:t>Protocolo de virtualización de equipos de escritorio</a:t>
            </a:r>
            <a:endParaRPr lang="es-ES_tradnl" sz="1200" b="1" kern="1200">
              <a:solidFill>
                <a:schemeClr val="accent6"/>
              </a:solidFill>
              <a:latin typeface="Arial"/>
              <a:ea typeface="+mn-ea"/>
              <a:cs typeface="Arial" charset="0"/>
            </a:endParaRPr>
          </a:p>
        </p:txBody>
      </p:sp>
      <p:sp>
        <p:nvSpPr>
          <p:cNvPr id="79" name="Rectangle 78"/>
          <p:cNvSpPr/>
          <p:nvPr/>
        </p:nvSpPr>
        <p:spPr>
          <a:xfrm>
            <a:off x="1939475" y="5383861"/>
            <a:ext cx="2286595" cy="424732"/>
          </a:xfrm>
          <a:prstGeom prst="rect">
            <a:avLst/>
          </a:prstGeom>
        </p:spPr>
        <p:txBody>
          <a:bodyPr wrap="square">
            <a:spAutoFit/>
          </a:bodyPr>
          <a:lstStyle/>
          <a:p>
            <a:pPr algn="ctr" defTabSz="914400">
              <a:lnSpc>
                <a:spcPct val="90000"/>
              </a:lnSpc>
              <a:spcBef>
                <a:spcPct val="0"/>
              </a:spcBef>
              <a:spcAft>
                <a:spcPct val="0"/>
              </a:spcAft>
              <a:buNone/>
            </a:pPr>
            <a:r>
              <a:rPr lang="es-ES_tradnl" sz="1200" b="1" i="0" kern="1200" smtClean="0">
                <a:solidFill>
                  <a:srgbClr val="652D89"/>
                </a:solidFill>
                <a:latin typeface="Arial"/>
                <a:ea typeface="+mn-ea"/>
                <a:cs typeface="Arial"/>
              </a:rPr>
              <a:t>Protocolo de virtualización de equipos de escritorio</a:t>
            </a:r>
            <a:endParaRPr lang="es-ES_tradnl" sz="1200" b="1" kern="1200">
              <a:solidFill>
                <a:schemeClr val="accent6"/>
              </a:solidFill>
              <a:latin typeface="Arial"/>
              <a:ea typeface="+mn-ea"/>
              <a:cs typeface="Arial" charset="0"/>
            </a:endParaRPr>
          </a:p>
        </p:txBody>
      </p:sp>
      <p:cxnSp>
        <p:nvCxnSpPr>
          <p:cNvPr id="80" name="Straight Connector 79"/>
          <p:cNvCxnSpPr/>
          <p:nvPr/>
        </p:nvCxnSpPr>
        <p:spPr>
          <a:xfrm rot="5400000">
            <a:off x="406010" y="3733774"/>
            <a:ext cx="2827838" cy="0"/>
          </a:xfrm>
          <a:prstGeom prst="line">
            <a:avLst/>
          </a:prstGeom>
          <a:ln w="19050">
            <a:solidFill>
              <a:schemeClr val="accent3"/>
            </a:solidFill>
            <a:prstDash val="sysDot"/>
            <a:headEnd type="none" w="med" len="med"/>
            <a:tailEnd type="non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1" name="Left-Right Arrow 80"/>
          <p:cNvSpPr/>
          <p:nvPr/>
        </p:nvSpPr>
        <p:spPr>
          <a:xfrm>
            <a:off x="1835347" y="4881013"/>
            <a:ext cx="2494851" cy="54864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rgbClr val="FFFFFF"/>
              </a:solidFill>
              <a:latin typeface="Arial"/>
            </a:endParaRPr>
          </a:p>
        </p:txBody>
      </p:sp>
      <p:sp>
        <p:nvSpPr>
          <p:cNvPr id="82" name="Left-Right Arrow 81"/>
          <p:cNvSpPr/>
          <p:nvPr/>
        </p:nvSpPr>
        <p:spPr>
          <a:xfrm>
            <a:off x="1835347" y="2048893"/>
            <a:ext cx="2494851" cy="54610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rgbClr val="FFFFFF"/>
              </a:solidFill>
              <a:latin typeface="Arial"/>
            </a:endParaRPr>
          </a:p>
        </p:txBody>
      </p:sp>
      <p:cxnSp>
        <p:nvCxnSpPr>
          <p:cNvPr id="83" name="Straight Arrow Connector 82"/>
          <p:cNvCxnSpPr/>
          <p:nvPr/>
        </p:nvCxnSpPr>
        <p:spPr>
          <a:xfrm rot="10800000" flipH="1">
            <a:off x="1818738" y="2319855"/>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flipH="1">
            <a:off x="1818737" y="5146899"/>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425377" y="2152443"/>
            <a:ext cx="1314792" cy="169277"/>
          </a:xfrm>
          <a:prstGeom prst="rect">
            <a:avLst/>
          </a:prstGeom>
          <a:effectLst/>
        </p:spPr>
        <p:txBody>
          <a:bodyPr wrap="square" lIns="0" tIns="0" rIns="0" bIns="0" anchor="ctr" anchorCtr="0">
            <a:spAutoFit/>
          </a:bodyPr>
          <a:lstStyle/>
          <a:p>
            <a:pPr algn="ctr" defTabSz="914400">
              <a:spcBef>
                <a:spcPct val="0"/>
              </a:spcBef>
              <a:spcAft>
                <a:spcPct val="0"/>
              </a:spcAft>
              <a:buNone/>
            </a:pPr>
            <a:r>
              <a:rPr lang="es-ES_tradnl" sz="1050" b="1" i="0" kern="1200" smtClean="0">
                <a:solidFill>
                  <a:srgbClr val="FFE14F"/>
                </a:solidFill>
                <a:effectLst>
                  <a:outerShdw blurRad="50800" dist="38100" dir="2700000" algn="tl" rotWithShape="0">
                    <a:prstClr val="black">
                      <a:alpha val="40000"/>
                    </a:prstClr>
                  </a:outerShdw>
                </a:effectLst>
                <a:latin typeface="Arial"/>
                <a:ea typeface="+mn-ea"/>
                <a:cs typeface="Arial"/>
              </a:rPr>
              <a:t>Flujo de</a:t>
            </a:r>
            <a:r>
              <a:rPr lang="es-ES_tradnl" sz="1100" b="1" i="0" kern="1200" smtClean="0">
                <a:solidFill>
                  <a:srgbClr val="FFE14F"/>
                </a:solidFill>
                <a:effectLst>
                  <a:outerShdw blurRad="50800" dist="38100" dir="2700000" algn="tl" rotWithShape="0">
                    <a:prstClr val="black">
                      <a:alpha val="40000"/>
                    </a:prstClr>
                  </a:outerShdw>
                </a:effectLst>
                <a:latin typeface="Arial"/>
                <a:ea typeface="+mn-ea"/>
                <a:cs typeface="Arial"/>
              </a:rPr>
              <a:t> medios</a:t>
            </a:r>
            <a:endParaRPr lang="es-ES_tradnl" sz="1100" b="1" kern="1200">
              <a:solidFill>
                <a:srgbClr val="FFE14F"/>
              </a:solidFill>
              <a:effectLst>
                <a:outerShdw blurRad="50800" dist="38100" dir="2700000" algn="tl" rotWithShape="0">
                  <a:prstClr val="black">
                    <a:alpha val="40000"/>
                  </a:prstClr>
                </a:outerShdw>
              </a:effectLst>
              <a:latin typeface="Arial"/>
              <a:ea typeface="+mn-ea"/>
              <a:cs typeface="Arial" charset="0"/>
            </a:endParaRPr>
          </a:p>
        </p:txBody>
      </p:sp>
      <p:sp>
        <p:nvSpPr>
          <p:cNvPr id="86" name="Rectangle 85"/>
          <p:cNvSpPr/>
          <p:nvPr/>
        </p:nvSpPr>
        <p:spPr>
          <a:xfrm>
            <a:off x="2425377" y="5130494"/>
            <a:ext cx="1314792" cy="161583"/>
          </a:xfrm>
          <a:prstGeom prst="rect">
            <a:avLst/>
          </a:prstGeom>
          <a:effectLst/>
        </p:spPr>
        <p:txBody>
          <a:bodyPr wrap="square" lIns="0" tIns="0" rIns="0" bIns="0" anchor="ctr" anchorCtr="0">
            <a:spAutoFit/>
          </a:bodyPr>
          <a:lstStyle/>
          <a:p>
            <a:pPr algn="ctr" defTabSz="914400">
              <a:spcBef>
                <a:spcPct val="0"/>
              </a:spcBef>
              <a:spcAft>
                <a:spcPct val="0"/>
              </a:spcAft>
              <a:buNone/>
            </a:pPr>
            <a:r>
              <a:rPr lang="es-ES_tradnl" sz="1050" b="1" i="0" kern="1200" smtClean="0">
                <a:solidFill>
                  <a:srgbClr val="FFE14F"/>
                </a:solidFill>
                <a:effectLst>
                  <a:outerShdw blurRad="50800" dist="38100" dir="2700000" algn="tl" rotWithShape="0">
                    <a:prstClr val="black">
                      <a:alpha val="40000"/>
                    </a:prstClr>
                  </a:outerShdw>
                </a:effectLst>
                <a:latin typeface="Arial"/>
                <a:ea typeface="+mn-ea"/>
                <a:cs typeface="Arial"/>
              </a:rPr>
              <a:t>Flujo de medios</a:t>
            </a:r>
            <a:endParaRPr lang="es-ES_tradnl" sz="1050" b="1" kern="1200">
              <a:solidFill>
                <a:srgbClr val="FFE14F"/>
              </a:solidFill>
              <a:effectLst>
                <a:outerShdw blurRad="50800" dist="38100" dir="2700000" algn="tl" rotWithShape="0">
                  <a:prstClr val="black">
                    <a:alpha val="40000"/>
                  </a:prstClr>
                </a:outerShdw>
              </a:effectLst>
              <a:latin typeface="Arial"/>
              <a:ea typeface="+mn-ea"/>
              <a:cs typeface="Arial" charset="0"/>
            </a:endParaRPr>
          </a:p>
        </p:txBody>
      </p:sp>
      <p:sp>
        <p:nvSpPr>
          <p:cNvPr id="87" name="Rectangle 86"/>
          <p:cNvSpPr/>
          <p:nvPr/>
        </p:nvSpPr>
        <p:spPr>
          <a:xfrm>
            <a:off x="494977" y="1703532"/>
            <a:ext cx="1371957" cy="166199"/>
          </a:xfrm>
          <a:prstGeom prst="rect">
            <a:avLst/>
          </a:prstGeom>
        </p:spPr>
        <p:txBody>
          <a:bodyPr wrap="square" lIns="0" tIns="0" rIns="0" bIns="0" anchor="ctr" anchorCtr="1">
            <a:spAutoFit/>
          </a:bodyPr>
          <a:lstStyle/>
          <a:p>
            <a:pPr indent="-85771" algn="ctr" defTabSz="914400">
              <a:lnSpc>
                <a:spcPct val="90000"/>
              </a:lnSpc>
              <a:spcBef>
                <a:spcPct val="0"/>
              </a:spcBef>
              <a:spcAft>
                <a:spcPct val="0"/>
              </a:spcAft>
              <a:buNone/>
            </a:pPr>
            <a:r>
              <a:rPr lang="es-ES_tradnl" sz="1200" b="1" i="0" kern="1200" smtClean="0">
                <a:solidFill>
                  <a:srgbClr val="FFFFFF"/>
                </a:solidFill>
                <a:latin typeface="Arial"/>
                <a:ea typeface="+mn-ea"/>
                <a:cs typeface="Arial"/>
              </a:rPr>
              <a:t>Centro de datos</a:t>
            </a:r>
            <a:endParaRPr lang="es-ES_tradnl" sz="1200" b="1" kern="1200">
              <a:solidFill>
                <a:srgbClr val="FFFFFF"/>
              </a:solidFill>
              <a:latin typeface="Arial"/>
              <a:ea typeface="+mn-ea"/>
              <a:cs typeface="Arial" charset="0"/>
            </a:endParaRPr>
          </a:p>
        </p:txBody>
      </p:sp>
      <p:grpSp>
        <p:nvGrpSpPr>
          <p:cNvPr id="4" name="Group 63"/>
          <p:cNvGrpSpPr/>
          <p:nvPr/>
        </p:nvGrpSpPr>
        <p:grpSpPr>
          <a:xfrm>
            <a:off x="4883350" y="1723523"/>
            <a:ext cx="1031641" cy="1107583"/>
            <a:chOff x="5343401" y="2160710"/>
            <a:chExt cx="3625372" cy="4858017"/>
          </a:xfrm>
        </p:grpSpPr>
        <p:grpSp>
          <p:nvGrpSpPr>
            <p:cNvPr id="5" name="Group 26"/>
            <p:cNvGrpSpPr/>
            <p:nvPr/>
          </p:nvGrpSpPr>
          <p:grpSpPr>
            <a:xfrm>
              <a:off x="5343401" y="2160710"/>
              <a:ext cx="2847884" cy="3098639"/>
              <a:chOff x="6073584" y="2864791"/>
              <a:chExt cx="3796189" cy="3098640"/>
            </a:xfrm>
          </p:grpSpPr>
          <p:pic>
            <p:nvPicPr>
              <p:cNvPr id="92" name="Picture 91" descr="flatpanelcomputer-copy.png"/>
              <p:cNvPicPr>
                <a:picLocks noChangeAspect="1"/>
              </p:cNvPicPr>
              <p:nvPr/>
            </p:nvPicPr>
            <p:blipFill>
              <a:blip r:embed="rId7" cstate="screen"/>
              <a:stretch>
                <a:fillRect/>
              </a:stretch>
            </p:blipFill>
            <p:spPr>
              <a:xfrm>
                <a:off x="6073584" y="2864791"/>
                <a:ext cx="3796189" cy="3098640"/>
              </a:xfrm>
              <a:prstGeom prst="rect">
                <a:avLst/>
              </a:prstGeom>
            </p:spPr>
          </p:pic>
          <p:pic>
            <p:nvPicPr>
              <p:cNvPr id="93" name="Picture 92" descr="photo.jpg"/>
              <p:cNvPicPr>
                <a:picLocks noChangeAspect="1"/>
              </p:cNvPicPr>
              <p:nvPr/>
            </p:nvPicPr>
            <p:blipFill>
              <a:blip r:embed="rId8" cstate="screen"/>
              <a:srcRect/>
              <a:stretch>
                <a:fillRect/>
              </a:stretch>
            </p:blipFill>
            <p:spPr>
              <a:xfrm rot="5400000">
                <a:off x="6866244" y="2286207"/>
                <a:ext cx="2197540" cy="3556744"/>
              </a:xfrm>
              <a:prstGeom prst="rect">
                <a:avLst/>
              </a:prstGeom>
            </p:spPr>
          </p:pic>
        </p:grpSp>
        <p:pic>
          <p:nvPicPr>
            <p:cNvPr id="90" name="Picture 89" descr="wireless keyboard.png"/>
            <p:cNvPicPr>
              <a:picLocks noChangeAspect="1"/>
            </p:cNvPicPr>
            <p:nvPr/>
          </p:nvPicPr>
          <p:blipFill>
            <a:blip r:embed="rId9" cstate="screen"/>
            <a:srcRect/>
            <a:stretch>
              <a:fillRect/>
            </a:stretch>
          </p:blipFill>
          <p:spPr bwMode="auto">
            <a:xfrm rot="20652644">
              <a:off x="6341147" y="4721305"/>
              <a:ext cx="2627626" cy="2297422"/>
            </a:xfrm>
            <a:prstGeom prst="rect">
              <a:avLst/>
            </a:prstGeom>
            <a:noFill/>
            <a:ln w="9525">
              <a:noFill/>
              <a:miter lim="800000"/>
              <a:headEnd/>
              <a:tailEnd/>
            </a:ln>
            <a:effectLst>
              <a:outerShdw blurRad="63500" dist="38100" dir="5400000" algn="t" rotWithShape="0">
                <a:srgbClr val="000000">
                  <a:alpha val="39999"/>
                </a:srgbClr>
              </a:outerShdw>
            </a:effectLst>
          </p:spPr>
        </p:pic>
      </p:grpSp>
      <p:pic>
        <p:nvPicPr>
          <p:cNvPr id="94" name="Picture 2"/>
          <p:cNvPicPr>
            <a:picLocks noChangeAspect="1" noChangeArrowheads="1"/>
          </p:cNvPicPr>
          <p:nvPr/>
        </p:nvPicPr>
        <p:blipFill>
          <a:blip r:embed="rId10" cstate="screen">
            <a:extLst>
              <a:ext uri="{28A0092B-C50C-407E-A947-70E740481C1C}">
                <a14:useLocalDpi xmlns="" xmlns:a14="http://schemas.microsoft.com/office/drawing/2010/main" val="0"/>
              </a:ext>
            </a:extLst>
          </a:blip>
          <a:srcRect/>
          <a:stretch>
            <a:fillRect/>
          </a:stretch>
        </p:blipFill>
        <p:spPr bwMode="auto">
          <a:xfrm>
            <a:off x="4902310" y="1741917"/>
            <a:ext cx="760411" cy="518131"/>
          </a:xfrm>
          <a:prstGeom prst="rect">
            <a:avLst/>
          </a:prstGeom>
          <a:noFill/>
          <a:ln>
            <a:noFill/>
          </a:ln>
          <a:effectLst>
            <a:outerShdw blurRad="88900" dist="635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5" name="Picture 3" descr="C:\Documents and Settings\surmenet\Desktop\device icons\device icons\Device_XT30_3149_unknown_64.png"/>
          <p:cNvPicPr>
            <a:picLocks noChangeAspect="1" noChangeArrowheads="1"/>
          </p:cNvPicPr>
          <p:nvPr/>
        </p:nvPicPr>
        <p:blipFill>
          <a:blip r:embed="rId11" cstate="screen"/>
          <a:srcRect/>
          <a:stretch>
            <a:fillRect/>
          </a:stretch>
        </p:blipFill>
        <p:spPr bwMode="auto">
          <a:xfrm>
            <a:off x="944461" y="3498280"/>
            <a:ext cx="609600" cy="609600"/>
          </a:xfrm>
          <a:prstGeom prst="rect">
            <a:avLst/>
          </a:prstGeom>
          <a:noFill/>
          <a:effectLst>
            <a:outerShdw blurRad="63500" sx="102000" sy="102000" algn="ctr" rotWithShape="0">
              <a:prstClr val="black">
                <a:alpha val="40000"/>
              </a:prstClr>
            </a:outerShdw>
          </a:effectLst>
        </p:spPr>
      </p:pic>
      <p:sp>
        <p:nvSpPr>
          <p:cNvPr id="101" name="Rectangle 100"/>
          <p:cNvSpPr/>
          <p:nvPr/>
        </p:nvSpPr>
        <p:spPr>
          <a:xfrm>
            <a:off x="457200" y="3110965"/>
            <a:ext cx="894834" cy="323165"/>
          </a:xfrm>
          <a:prstGeom prst="rect">
            <a:avLst/>
          </a:prstGeom>
        </p:spPr>
        <p:txBody>
          <a:bodyPr wrap="square" lIns="0" tIns="0" rIns="0" bIns="0" anchor="ctr" anchorCtr="0">
            <a:spAutoFit/>
          </a:bodyPr>
          <a:lstStyle/>
          <a:p>
            <a:pPr algn="r" defTabSz="914400">
              <a:spcBef>
                <a:spcPct val="0"/>
              </a:spcBef>
              <a:spcAft>
                <a:spcPct val="0"/>
              </a:spcAft>
              <a:buNone/>
            </a:pPr>
            <a:r>
              <a:rPr lang="es-ES_tradnl" sz="1050" b="1" i="0"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a:rPr>
              <a:t>Señalización (SIP)</a:t>
            </a:r>
            <a:endParaRPr lang="es-ES_tradnl"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sp>
        <p:nvSpPr>
          <p:cNvPr id="104" name="Rectangle 103"/>
          <p:cNvSpPr/>
          <p:nvPr/>
        </p:nvSpPr>
        <p:spPr>
          <a:xfrm>
            <a:off x="495300" y="4187705"/>
            <a:ext cx="856734" cy="323165"/>
          </a:xfrm>
          <a:prstGeom prst="rect">
            <a:avLst/>
          </a:prstGeom>
        </p:spPr>
        <p:txBody>
          <a:bodyPr wrap="square" lIns="0" tIns="0" rIns="0" bIns="0" anchor="ctr" anchorCtr="0">
            <a:spAutoFit/>
          </a:bodyPr>
          <a:lstStyle/>
          <a:p>
            <a:pPr algn="r" defTabSz="914400">
              <a:spcBef>
                <a:spcPct val="0"/>
              </a:spcBef>
              <a:spcAft>
                <a:spcPct val="0"/>
              </a:spcAft>
              <a:buNone/>
            </a:pPr>
            <a:r>
              <a:rPr lang="es-ES_tradnl" sz="1050" b="1" i="0"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a:rPr>
              <a:t>Señalización (SIP)</a:t>
            </a:r>
            <a:endParaRPr lang="es-ES_tradnl"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cxnSp>
        <p:nvCxnSpPr>
          <p:cNvPr id="105" name="Straight Arrow Connector 104"/>
          <p:cNvCxnSpPr/>
          <p:nvPr/>
        </p:nvCxnSpPr>
        <p:spPr>
          <a:xfrm rot="5400000">
            <a:off x="1377585" y="3305420"/>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1377585" y="4362282"/>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1621426" y="2753466"/>
            <a:ext cx="2653748" cy="990600"/>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13" name="Freeform 112"/>
          <p:cNvSpPr/>
          <p:nvPr/>
        </p:nvSpPr>
        <p:spPr>
          <a:xfrm flipV="1">
            <a:off x="1621425" y="3800386"/>
            <a:ext cx="3107635" cy="1183807"/>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14" name="Rectangle 113"/>
          <p:cNvSpPr/>
          <p:nvPr/>
        </p:nvSpPr>
        <p:spPr>
          <a:xfrm>
            <a:off x="4234947" y="3145374"/>
            <a:ext cx="1241928" cy="161583"/>
          </a:xfrm>
          <a:prstGeom prst="rect">
            <a:avLst/>
          </a:prstGeom>
        </p:spPr>
        <p:txBody>
          <a:bodyPr wrap="square" lIns="0" tIns="0" rIns="0" bIns="0" anchor="ctr" anchorCtr="0">
            <a:spAutoFit/>
          </a:bodyPr>
          <a:lstStyle/>
          <a:p>
            <a:pPr algn="l" defTabSz="914400">
              <a:spcBef>
                <a:spcPct val="0"/>
              </a:spcBef>
              <a:spcAft>
                <a:spcPct val="0"/>
              </a:spcAft>
              <a:buNone/>
            </a:pPr>
            <a:r>
              <a:rPr lang="es-ES_tradnl" sz="1050" b="1" i="0"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a:rPr>
              <a:t>Señalización (SIP)</a:t>
            </a:r>
            <a:endParaRPr lang="es-ES_tradnl"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sp>
        <p:nvSpPr>
          <p:cNvPr id="115" name="Rectangle 114"/>
          <p:cNvSpPr/>
          <p:nvPr/>
        </p:nvSpPr>
        <p:spPr>
          <a:xfrm>
            <a:off x="4256892" y="4351327"/>
            <a:ext cx="1229508" cy="161583"/>
          </a:xfrm>
          <a:prstGeom prst="rect">
            <a:avLst/>
          </a:prstGeom>
        </p:spPr>
        <p:txBody>
          <a:bodyPr wrap="square" lIns="0" tIns="0" rIns="0" bIns="0" anchor="ctr" anchorCtr="0">
            <a:spAutoFit/>
          </a:bodyPr>
          <a:lstStyle/>
          <a:p>
            <a:pPr algn="l" defTabSz="914400">
              <a:spcBef>
                <a:spcPct val="0"/>
              </a:spcBef>
              <a:spcAft>
                <a:spcPct val="0"/>
              </a:spcAft>
              <a:buNone/>
            </a:pPr>
            <a:r>
              <a:rPr lang="es-ES_tradnl" sz="1050" b="1" i="0" kern="1200" dirty="0" smtClean="0">
                <a:solidFill>
                  <a:srgbClr val="EE6804">
                    <a:lumMod val="60000"/>
                    <a:lumOff val="40000"/>
                  </a:srgbClr>
                </a:solidFill>
                <a:effectLst>
                  <a:outerShdw blurRad="50800" dist="38100" dir="2700000" algn="tl" rotWithShape="0">
                    <a:prstClr val="black"/>
                  </a:outerShdw>
                </a:effectLst>
                <a:latin typeface="Arial"/>
                <a:ea typeface="+mn-ea"/>
                <a:cs typeface="Arial"/>
              </a:rPr>
              <a:t>Señalización (SIP)</a:t>
            </a:r>
            <a:endParaRPr lang="es-ES_tradnl" sz="1050" b="1" kern="1200" dirty="0">
              <a:solidFill>
                <a:srgbClr val="EE6804">
                  <a:lumMod val="60000"/>
                  <a:lumOff val="40000"/>
                </a:srgbClr>
              </a:solidFill>
              <a:effectLst>
                <a:outerShdw blurRad="50800" dist="38100" dir="2700000" algn="tl" rotWithShape="0">
                  <a:prstClr val="black"/>
                </a:outerShdw>
              </a:effectLst>
              <a:latin typeface="Arial"/>
              <a:ea typeface="+mn-ea"/>
              <a:cs typeface="Arial" charset="0"/>
            </a:endParaRPr>
          </a:p>
        </p:txBody>
      </p:sp>
      <p:cxnSp>
        <p:nvCxnSpPr>
          <p:cNvPr id="116" name="Straight Arrow Connector 115"/>
          <p:cNvCxnSpPr/>
          <p:nvPr/>
        </p:nvCxnSpPr>
        <p:spPr>
          <a:xfrm rot="5400000">
            <a:off x="4091300" y="3830206"/>
            <a:ext cx="725556" cy="1588"/>
          </a:xfrm>
          <a:prstGeom prst="straightConnector1">
            <a:avLst/>
          </a:prstGeom>
          <a:ln w="38100">
            <a:solidFill>
              <a:schemeClr val="accent3"/>
            </a:solidFill>
            <a:prstDash val="sysDot"/>
            <a:headEnd type="triangle" w="med" len="med"/>
            <a:tailEnd type="triangle" w="med"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525847" y="3723279"/>
            <a:ext cx="1484428" cy="215444"/>
          </a:xfrm>
          <a:prstGeom prst="rect">
            <a:avLst/>
          </a:prstGeom>
          <a:effectLst/>
        </p:spPr>
        <p:txBody>
          <a:bodyPr wrap="square" lIns="0" tIns="0" rIns="0" bIns="0" anchor="ctr" anchorCtr="0">
            <a:spAutoFit/>
          </a:bodyPr>
          <a:lstStyle/>
          <a:p>
            <a:pPr algn="l" defTabSz="914400">
              <a:spcBef>
                <a:spcPct val="0"/>
              </a:spcBef>
              <a:spcAft>
                <a:spcPct val="0"/>
              </a:spcAft>
              <a:buNone/>
            </a:pPr>
            <a:r>
              <a:rPr lang="es-ES_tradnl" sz="1400" b="1" i="0" kern="1200" dirty="0" smtClean="0">
                <a:solidFill>
                  <a:srgbClr val="004B6B"/>
                </a:solidFill>
                <a:effectLst>
                  <a:outerShdw blurRad="50800" dist="38100" dir="2700000" algn="tl" rotWithShape="0">
                    <a:prstClr val="black">
                      <a:alpha val="40000"/>
                    </a:prstClr>
                  </a:outerShdw>
                </a:effectLst>
                <a:latin typeface="Arial"/>
                <a:ea typeface="+mn-ea"/>
                <a:cs typeface="Arial"/>
              </a:rPr>
              <a:t>Flujo de medios</a:t>
            </a:r>
            <a:endParaRPr lang="es-ES_tradnl" sz="1400" b="1" kern="1200" dirty="0">
              <a:solidFill>
                <a:srgbClr val="004B6B"/>
              </a:solidFill>
              <a:effectLst>
                <a:outerShdw blurRad="50800" dist="38100" dir="2700000" algn="tl" rotWithShape="0">
                  <a:prstClr val="black">
                    <a:alpha val="40000"/>
                  </a:prstClr>
                </a:outerShdw>
              </a:effectLst>
              <a:latin typeface="Arial"/>
              <a:ea typeface="+mn-ea"/>
              <a:cs typeface="Arial" charset="0"/>
            </a:endParaRPr>
          </a:p>
        </p:txBody>
      </p:sp>
      <p:grpSp>
        <p:nvGrpSpPr>
          <p:cNvPr id="6" name="Group 118"/>
          <p:cNvGrpSpPr/>
          <p:nvPr/>
        </p:nvGrpSpPr>
        <p:grpSpPr>
          <a:xfrm>
            <a:off x="4531382" y="4992249"/>
            <a:ext cx="807280" cy="849303"/>
            <a:chOff x="5090990" y="5129380"/>
            <a:chExt cx="807280" cy="849303"/>
          </a:xfrm>
        </p:grpSpPr>
        <p:grpSp>
          <p:nvGrpSpPr>
            <p:cNvPr id="7" name="Group 103"/>
            <p:cNvGrpSpPr>
              <a:grpSpLocks/>
            </p:cNvGrpSpPr>
            <p:nvPr/>
          </p:nvGrpSpPr>
          <p:grpSpPr bwMode="auto">
            <a:xfrm>
              <a:off x="5206128" y="5129380"/>
              <a:ext cx="577004" cy="849303"/>
              <a:chOff x="1313" y="1687"/>
              <a:chExt cx="926" cy="1363"/>
            </a:xfrm>
          </p:grpSpPr>
          <p:sp>
            <p:nvSpPr>
              <p:cNvPr id="122" name="Freeform 89"/>
              <p:cNvSpPr>
                <a:spLocks/>
              </p:cNvSpPr>
              <p:nvPr/>
            </p:nvSpPr>
            <p:spPr bwMode="auto">
              <a:xfrm>
                <a:off x="1356" y="2472"/>
                <a:ext cx="840" cy="578"/>
              </a:xfrm>
              <a:custGeom>
                <a:avLst/>
                <a:gdLst>
                  <a:gd name="T0" fmla="*/ 178 w 356"/>
                  <a:gd name="T1" fmla="*/ 0 h 114"/>
                  <a:gd name="T2" fmla="*/ 0 w 356"/>
                  <a:gd name="T3" fmla="*/ 114 h 114"/>
                  <a:gd name="T4" fmla="*/ 356 w 356"/>
                  <a:gd name="T5" fmla="*/ 114 h 114"/>
                  <a:gd name="T6" fmla="*/ 178 w 356"/>
                  <a:gd name="T7" fmla="*/ 0 h 114"/>
                  <a:gd name="T8" fmla="*/ 0 60000 65536"/>
                  <a:gd name="T9" fmla="*/ 0 60000 65536"/>
                  <a:gd name="T10" fmla="*/ 0 60000 65536"/>
                  <a:gd name="T11" fmla="*/ 0 60000 65536"/>
                  <a:gd name="T12" fmla="*/ 0 w 356"/>
                  <a:gd name="T13" fmla="*/ 0 h 114"/>
                  <a:gd name="T14" fmla="*/ 356 w 356"/>
                  <a:gd name="T15" fmla="*/ 114 h 114"/>
                </a:gdLst>
                <a:ahLst/>
                <a:cxnLst>
                  <a:cxn ang="T8">
                    <a:pos x="T0" y="T1"/>
                  </a:cxn>
                  <a:cxn ang="T9">
                    <a:pos x="T2" y="T3"/>
                  </a:cxn>
                  <a:cxn ang="T10">
                    <a:pos x="T4" y="T5"/>
                  </a:cxn>
                  <a:cxn ang="T11">
                    <a:pos x="T6" y="T7"/>
                  </a:cxn>
                </a:cxnLst>
                <a:rect l="T12" t="T13" r="T14" b="T15"/>
                <a:pathLst>
                  <a:path w="356" h="114">
                    <a:moveTo>
                      <a:pt x="178" y="0"/>
                    </a:moveTo>
                    <a:cubicBezTo>
                      <a:pt x="99" y="0"/>
                      <a:pt x="31" y="47"/>
                      <a:pt x="0" y="114"/>
                    </a:cubicBezTo>
                    <a:cubicBezTo>
                      <a:pt x="356" y="114"/>
                      <a:pt x="356" y="114"/>
                      <a:pt x="356" y="114"/>
                    </a:cubicBezTo>
                    <a:cubicBezTo>
                      <a:pt x="325" y="47"/>
                      <a:pt x="257" y="0"/>
                      <a:pt x="178" y="0"/>
                    </a:cubicBezTo>
                    <a:close/>
                  </a:path>
                </a:pathLst>
              </a:custGeom>
              <a:gradFill rotWithShape="1">
                <a:gsLst>
                  <a:gs pos="0">
                    <a:srgbClr val="89A424">
                      <a:alpha val="29999"/>
                    </a:srgbClr>
                  </a:gs>
                  <a:gs pos="100000">
                    <a:srgbClr val="3F4C11">
                      <a:alpha val="0"/>
                    </a:srgbClr>
                  </a:gs>
                </a:gsLst>
                <a:lin ang="5400000" scaled="1"/>
              </a:gradFill>
              <a:ln w="9525">
                <a:noFill/>
                <a:round/>
                <a:headEnd/>
                <a:tailEnd/>
              </a:ln>
            </p:spPr>
            <p:txBody>
              <a:bodyPr wrap="square" lIns="82124" tIns="41061" rIns="82124" bIns="41061" anchor="ctr">
                <a:spAutoFit/>
              </a:bodyPr>
              <a:lstStyle/>
              <a:p>
                <a:endParaRPr lang="es-ES_tradnl"/>
              </a:p>
            </p:txBody>
          </p:sp>
          <p:sp>
            <p:nvSpPr>
              <p:cNvPr id="123" name="Oval 90"/>
              <p:cNvSpPr>
                <a:spLocks noChangeArrowheads="1"/>
              </p:cNvSpPr>
              <p:nvPr/>
            </p:nvSpPr>
            <p:spPr bwMode="auto">
              <a:xfrm>
                <a:off x="1313" y="1691"/>
                <a:ext cx="926" cy="92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1" rIns="73025" bIns="36511" anchor="ctr"/>
              <a:lstStyle/>
              <a:p>
                <a:endParaRPr lang="es-ES_tradnl"/>
              </a:p>
            </p:txBody>
          </p:sp>
          <p:sp>
            <p:nvSpPr>
              <p:cNvPr id="125" name="Freeform 92"/>
              <p:cNvSpPr>
                <a:spLocks/>
              </p:cNvSpPr>
              <p:nvPr/>
            </p:nvSpPr>
            <p:spPr bwMode="auto">
              <a:xfrm>
                <a:off x="1316" y="1687"/>
                <a:ext cx="921" cy="578"/>
              </a:xfrm>
              <a:custGeom>
                <a:avLst/>
                <a:gdLst>
                  <a:gd name="T0" fmla="*/ 195 w 390"/>
                  <a:gd name="T1" fmla="*/ 187 h 225"/>
                  <a:gd name="T2" fmla="*/ 380 w 390"/>
                  <a:gd name="T3" fmla="*/ 159 h 225"/>
                  <a:gd name="T4" fmla="*/ 328 w 390"/>
                  <a:gd name="T5" fmla="*/ 55 h 225"/>
                  <a:gd name="T6" fmla="*/ 328 w 390"/>
                  <a:gd name="T7" fmla="*/ 55 h 225"/>
                  <a:gd name="T8" fmla="*/ 195 w 390"/>
                  <a:gd name="T9" fmla="*/ 0 h 225"/>
                  <a:gd name="T10" fmla="*/ 195 w 390"/>
                  <a:gd name="T11" fmla="*/ 0 h 225"/>
                  <a:gd name="T12" fmla="*/ 195 w 390"/>
                  <a:gd name="T13" fmla="*/ 0 h 225"/>
                  <a:gd name="T14" fmla="*/ 62 w 390"/>
                  <a:gd name="T15" fmla="*/ 55 h 225"/>
                  <a:gd name="T16" fmla="*/ 62 w 390"/>
                  <a:gd name="T17" fmla="*/ 55 h 225"/>
                  <a:gd name="T18" fmla="*/ 9 w 390"/>
                  <a:gd name="T19" fmla="*/ 159 h 225"/>
                  <a:gd name="T20" fmla="*/ 195 w 390"/>
                  <a:gd name="T21" fmla="*/ 187 h 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
                  <a:gd name="T34" fmla="*/ 0 h 225"/>
                  <a:gd name="T35" fmla="*/ 390 w 390"/>
                  <a:gd name="T36" fmla="*/ 225 h 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 h="225">
                    <a:moveTo>
                      <a:pt x="195" y="187"/>
                    </a:moveTo>
                    <a:cubicBezTo>
                      <a:pt x="262" y="187"/>
                      <a:pt x="390" y="225"/>
                      <a:pt x="380" y="159"/>
                    </a:cubicBezTo>
                    <a:cubicBezTo>
                      <a:pt x="374" y="118"/>
                      <a:pt x="355" y="82"/>
                      <a:pt x="328" y="55"/>
                    </a:cubicBezTo>
                    <a:cubicBezTo>
                      <a:pt x="328" y="55"/>
                      <a:pt x="328" y="55"/>
                      <a:pt x="328" y="55"/>
                    </a:cubicBezTo>
                    <a:cubicBezTo>
                      <a:pt x="294" y="21"/>
                      <a:pt x="247" y="0"/>
                      <a:pt x="195" y="0"/>
                    </a:cubicBezTo>
                    <a:cubicBezTo>
                      <a:pt x="195" y="0"/>
                      <a:pt x="195" y="0"/>
                      <a:pt x="195" y="0"/>
                    </a:cubicBezTo>
                    <a:cubicBezTo>
                      <a:pt x="195" y="0"/>
                      <a:pt x="195" y="0"/>
                      <a:pt x="195" y="0"/>
                    </a:cubicBezTo>
                    <a:cubicBezTo>
                      <a:pt x="143" y="0"/>
                      <a:pt x="96" y="21"/>
                      <a:pt x="62" y="55"/>
                    </a:cubicBezTo>
                    <a:cubicBezTo>
                      <a:pt x="62" y="55"/>
                      <a:pt x="62" y="55"/>
                      <a:pt x="62" y="55"/>
                    </a:cubicBezTo>
                    <a:cubicBezTo>
                      <a:pt x="34" y="82"/>
                      <a:pt x="15" y="118"/>
                      <a:pt x="9" y="159"/>
                    </a:cubicBezTo>
                    <a:cubicBezTo>
                      <a:pt x="0" y="225"/>
                      <a:pt x="127" y="187"/>
                      <a:pt x="195" y="187"/>
                    </a:cubicBezTo>
                    <a:close/>
                  </a:path>
                </a:pathLst>
              </a:custGeom>
              <a:gradFill rotWithShape="1">
                <a:gsLst>
                  <a:gs pos="0">
                    <a:srgbClr val="FFFFFF">
                      <a:alpha val="79999"/>
                    </a:srgbClr>
                  </a:gs>
                  <a:gs pos="100000">
                    <a:srgbClr val="9A9A9A">
                      <a:alpha val="10001"/>
                    </a:srgbClr>
                  </a:gs>
                </a:gsLst>
                <a:lin ang="5400000" scaled="1"/>
              </a:gradFill>
              <a:ln w="9525">
                <a:noFill/>
                <a:round/>
                <a:headEnd/>
                <a:tailEnd/>
              </a:ln>
            </p:spPr>
            <p:txBody>
              <a:bodyPr wrap="square" lIns="82124" tIns="41061" rIns="82124" bIns="41061" anchor="ctr">
                <a:spAutoFit/>
              </a:bodyPr>
              <a:lstStyle/>
              <a:p>
                <a:endParaRPr lang="es-ES_tradnl"/>
              </a:p>
            </p:txBody>
          </p:sp>
        </p:grpSp>
        <p:sp>
          <p:nvSpPr>
            <p:cNvPr id="121" name="TextBox 120"/>
            <p:cNvSpPr txBox="1"/>
            <p:nvPr/>
          </p:nvSpPr>
          <p:spPr>
            <a:xfrm>
              <a:off x="5090990" y="5299825"/>
              <a:ext cx="807280" cy="230832"/>
            </a:xfrm>
            <a:prstGeom prst="rect">
              <a:avLst/>
            </a:prstGeom>
            <a:noFill/>
          </p:spPr>
          <p:txBody>
            <a:bodyPr wrap="square" rtlCol="0">
              <a:spAutoFit/>
            </a:bodyPr>
            <a:lstStyle/>
            <a:p>
              <a:pPr algn="ctr" defTabSz="914400">
                <a:buNone/>
              </a:pPr>
              <a:r>
                <a:rPr lang="es-ES_tradnl" sz="900" b="1" i="0" smtClean="0">
                  <a:solidFill>
                    <a:srgbClr val="FFFFFF"/>
                  </a:solidFill>
                  <a:effectLst>
                    <a:outerShdw blurRad="38100" dist="38100" dir="2700000" algn="tl">
                      <a:srgbClr val="000000">
                        <a:alpha val="43137"/>
                      </a:srgbClr>
                    </a:outerShdw>
                  </a:effectLst>
                  <a:latin typeface="Arial"/>
                  <a:ea typeface="+mn-ea"/>
                  <a:cs typeface="+mn-cs"/>
                </a:rPr>
                <a:t>VXC 4000</a:t>
              </a:r>
              <a:endParaRPr lang="es-ES_tradnl" sz="900" b="1">
                <a:solidFill>
                  <a:schemeClr val="bg1"/>
                </a:solidFill>
                <a:effectLst>
                  <a:outerShdw blurRad="38100" dist="38100" dir="2700000" algn="tl">
                    <a:srgbClr val="000000">
                      <a:alpha val="43137"/>
                    </a:srgbClr>
                  </a:outerShdw>
                </a:effectLst>
              </a:endParaRPr>
            </a:p>
          </p:txBody>
        </p:sp>
      </p:grpSp>
      <p:sp>
        <p:nvSpPr>
          <p:cNvPr id="128" name="TextBox 127"/>
          <p:cNvSpPr txBox="1"/>
          <p:nvPr/>
        </p:nvSpPr>
        <p:spPr>
          <a:xfrm>
            <a:off x="4204602" y="2568800"/>
            <a:ext cx="784538" cy="184666"/>
          </a:xfrm>
          <a:prstGeom prst="rect">
            <a:avLst/>
          </a:prstGeom>
        </p:spPr>
        <p:txBody>
          <a:bodyPr wrap="square" lIns="0" tIns="0" rIns="0" bIns="0" anchor="ctr" anchorCtr="0">
            <a:spAutoFit/>
          </a:bodyPr>
          <a:lstStyle/>
          <a:p>
            <a:pPr algn="ctr" defTabSz="914400">
              <a:spcBef>
                <a:spcPct val="0"/>
              </a:spcBef>
              <a:spcAft>
                <a:spcPct val="0"/>
              </a:spcAft>
              <a:buNone/>
            </a:pPr>
            <a:r>
              <a:rPr lang="es-ES_tradnl" sz="1200" b="1" i="0" kern="1200" smtClean="0">
                <a:solidFill>
                  <a:srgbClr val="652D89"/>
                </a:solidFill>
                <a:latin typeface="Arial"/>
                <a:ea typeface="+mn-ea"/>
                <a:cs typeface="Arial"/>
              </a:rPr>
              <a:t>VXC 6215</a:t>
            </a:r>
            <a:endParaRPr lang="es-ES_tradnl" sz="1200" b="1" kern="1200">
              <a:solidFill>
                <a:schemeClr val="accent6"/>
              </a:solidFill>
              <a:latin typeface="Arial"/>
              <a:ea typeface="+mn-ea"/>
              <a:cs typeface="Arial" charset="0"/>
            </a:endParaRPr>
          </a:p>
        </p:txBody>
      </p:sp>
      <p:pic>
        <p:nvPicPr>
          <p:cNvPr id="55" name="Picture 54" descr="Hware2.png"/>
          <p:cNvPicPr>
            <a:picLocks noChangeAspect="1"/>
          </p:cNvPicPr>
          <p:nvPr/>
        </p:nvPicPr>
        <p:blipFill>
          <a:blip r:embed="rId12" cstate="print"/>
          <a:stretch>
            <a:fillRect/>
          </a:stretch>
        </p:blipFill>
        <p:spPr>
          <a:xfrm>
            <a:off x="4538532" y="2004815"/>
            <a:ext cx="338378" cy="514176"/>
          </a:xfrm>
          <a:prstGeom prst="rect">
            <a:avLst/>
          </a:prstGeom>
        </p:spPr>
      </p:pic>
      <p:sp>
        <p:nvSpPr>
          <p:cNvPr id="67"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1E1F81"/>
                </a:solidFill>
                <a:latin typeface="Arial"/>
                <a:ea typeface="+mj-ea"/>
                <a:cs typeface="+mj-cs"/>
              </a:rPr>
              <a:t>Voz, video y equipo de escritorio virtual</a:t>
            </a:r>
            <a:endParaRPr lang="es-ES_tradnl" sz="3200" spc="0">
              <a:solidFill>
                <a:srgbClr val="1E1F8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Horizontal)">
                                      <p:cBhvr>
                                        <p:cTn id="7" dur="500"/>
                                        <p:tgtEl>
                                          <p:spTgt spid="8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par>
                                <p:cTn id="12" presetID="22" presetClass="entr" presetSubtype="8"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ppt_w</p:attrName>
                                        </p:attrNameLst>
                                      </p:cBhvr>
                                      <p:tavLst>
                                        <p:tav tm="0">
                                          <p:val>
                                            <p:fltVal val="0"/>
                                          </p:val>
                                        </p:tav>
                                        <p:tav tm="100000">
                                          <p:val>
                                            <p:strVal val="#ppt_w"/>
                                          </p:val>
                                        </p:tav>
                                      </p:tavLst>
                                    </p:anim>
                                    <p:anim calcmode="lin" valueType="num">
                                      <p:cBhvr>
                                        <p:cTn id="19" dur="500" fill="hold"/>
                                        <p:tgtEl>
                                          <p:spTgt spid="85"/>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nodeType="clickEffect">
                                  <p:stCondLst>
                                    <p:cond delay="0"/>
                                  </p:stCondLst>
                                  <p:childTnLst>
                                    <p:animEffect transition="out" filter="wipe(right)">
                                      <p:cBhvr>
                                        <p:cTn id="27" dur="500"/>
                                        <p:tgtEl>
                                          <p:spTgt spid="83"/>
                                        </p:tgtEl>
                                      </p:cBhvr>
                                    </p:animEffect>
                                    <p:set>
                                      <p:cBhvr>
                                        <p:cTn id="28" dur="1" fill="hold">
                                          <p:stCondLst>
                                            <p:cond delay="499"/>
                                          </p:stCondLst>
                                        </p:cTn>
                                        <p:tgtEl>
                                          <p:spTgt spid="83"/>
                                        </p:tgtEl>
                                        <p:attrNameLst>
                                          <p:attrName>style.visibility</p:attrName>
                                        </p:attrNameLst>
                                      </p:cBhvr>
                                      <p:to>
                                        <p:strVal val="hidden"/>
                                      </p:to>
                                    </p:set>
                                  </p:childTnLst>
                                </p:cTn>
                              </p:par>
                              <p:par>
                                <p:cTn id="29" presetID="22" presetClass="exit" presetSubtype="2" fill="hold" nodeType="withEffect">
                                  <p:stCondLst>
                                    <p:cond delay="0"/>
                                  </p:stCondLst>
                                  <p:childTnLst>
                                    <p:animEffect transition="out" filter="wipe(righ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16" presetClass="exit" presetSubtype="26" fill="hold" nodeType="withEffect">
                                  <p:stCondLst>
                                    <p:cond delay="0"/>
                                  </p:stCondLst>
                                  <p:childTnLst>
                                    <p:animEffect transition="out" filter="barn(inHorizontal)">
                                      <p:cBhvr>
                                        <p:cTn id="33" dur="500"/>
                                        <p:tgtEl>
                                          <p:spTgt spid="80"/>
                                        </p:tgtEl>
                                      </p:cBhvr>
                                    </p:animEffect>
                                    <p:set>
                                      <p:cBhvr>
                                        <p:cTn id="34" dur="1" fill="hold">
                                          <p:stCondLst>
                                            <p:cond delay="499"/>
                                          </p:stCondLst>
                                        </p:cTn>
                                        <p:tgtEl>
                                          <p:spTgt spid="8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85"/>
                                        </p:tgtEl>
                                      </p:cBhvr>
                                    </p:animEffect>
                                    <p:set>
                                      <p:cBhvr>
                                        <p:cTn id="37" dur="1" fill="hold">
                                          <p:stCondLst>
                                            <p:cond delay="999"/>
                                          </p:stCondLst>
                                        </p:cTn>
                                        <p:tgtEl>
                                          <p:spTgt spid="8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86"/>
                                        </p:tgtEl>
                                      </p:cBhvr>
                                    </p:animEffect>
                                    <p:set>
                                      <p:cBhvr>
                                        <p:cTn id="40" dur="1" fill="hold">
                                          <p:stCondLst>
                                            <p:cond delay="999"/>
                                          </p:stCondLst>
                                        </p:cTn>
                                        <p:tgtEl>
                                          <p:spTgt spid="86"/>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500"/>
                            </p:stCondLst>
                            <p:childTnLst>
                              <p:par>
                                <p:cTn id="46" presetID="17" presetClass="entr" presetSubtype="10"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 calcmode="lin" valueType="num">
                                      <p:cBhvr>
                                        <p:cTn id="48" dur="500" fill="hold"/>
                                        <p:tgtEl>
                                          <p:spTgt spid="117"/>
                                        </p:tgtEl>
                                        <p:attrNameLst>
                                          <p:attrName>ppt_w</p:attrName>
                                        </p:attrNameLst>
                                      </p:cBhvr>
                                      <p:tavLst>
                                        <p:tav tm="0">
                                          <p:val>
                                            <p:fltVal val="0"/>
                                          </p:val>
                                        </p:tav>
                                        <p:tav tm="100000">
                                          <p:val>
                                            <p:strVal val="#ppt_w"/>
                                          </p:val>
                                        </p:tav>
                                      </p:tavLst>
                                    </p:anim>
                                    <p:anim calcmode="lin" valueType="num">
                                      <p:cBhvr>
                                        <p:cTn id="49" dur="500" fill="hold"/>
                                        <p:tgtEl>
                                          <p:spTgt spid="117"/>
                                        </p:tgtEl>
                                        <p:attrNameLst>
                                          <p:attrName>ppt_h</p:attrName>
                                        </p:attrNameLst>
                                      </p:cBhvr>
                                      <p:tavLst>
                                        <p:tav tm="0">
                                          <p:val>
                                            <p:strVal val="#ppt_h"/>
                                          </p:val>
                                        </p:tav>
                                        <p:tav tm="100000">
                                          <p:val>
                                            <p:strVal val="#ppt_h"/>
                                          </p:val>
                                        </p:tav>
                                      </p:tavLst>
                                    </p:anim>
                                  </p:childTnLst>
                                </p:cTn>
                              </p:par>
                            </p:childTnLst>
                          </p:cTn>
                        </p:par>
                        <p:par>
                          <p:cTn id="50" fill="hold">
                            <p:stCondLst>
                              <p:cond delay="2000"/>
                            </p:stCondLst>
                            <p:childTnLst>
                              <p:par>
                                <p:cTn id="51" presetID="16" presetClass="entr" presetSubtype="42"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barn(outHorizontal)">
                                      <p:cBhvr>
                                        <p:cTn id="5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P spid="86" grpId="0"/>
      <p:bldP spid="86" grpId="1"/>
      <p:bldP spid="1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ound Same Side Corner Rectangle 151"/>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6" name="Rounded Rectangle 165"/>
          <p:cNvSpPr/>
          <p:nvPr/>
        </p:nvSpPr>
        <p:spPr>
          <a:xfrm>
            <a:off x="6619875" y="1800478"/>
            <a:ext cx="2019300" cy="4077908"/>
          </a:xfrm>
          <a:prstGeom prst="roundRect">
            <a:avLst>
              <a:gd name="adj" fmla="val 5125"/>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s-ES_tradnl"/>
          </a:p>
        </p:txBody>
      </p:sp>
      <p:sp>
        <p:nvSpPr>
          <p:cNvPr id="195" name="Rounded Rectangle 194"/>
          <p:cNvSpPr/>
          <p:nvPr/>
        </p:nvSpPr>
        <p:spPr>
          <a:xfrm>
            <a:off x="4301004" y="1836360"/>
            <a:ext cx="1606798" cy="4038600"/>
          </a:xfrm>
          <a:prstGeom prst="roundRect">
            <a:avLst>
              <a:gd name="adj" fmla="val 7418"/>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s-ES_tradnl"/>
          </a:p>
        </p:txBody>
      </p:sp>
      <p:sp>
        <p:nvSpPr>
          <p:cNvPr id="224" name="Round Same Side Corner Rectangle 223"/>
          <p:cNvSpPr/>
          <p:nvPr/>
        </p:nvSpPr>
        <p:spPr>
          <a:xfrm>
            <a:off x="6620720" y="1804091"/>
            <a:ext cx="1990846" cy="3553428"/>
          </a:xfrm>
          <a:prstGeom prst="round2SameRect">
            <a:avLst>
              <a:gd name="adj1" fmla="val 3897"/>
              <a:gd name="adj2" fmla="val 0"/>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225" name="Rounded Rectangle 224"/>
          <p:cNvSpPr/>
          <p:nvPr/>
        </p:nvSpPr>
        <p:spPr>
          <a:xfrm>
            <a:off x="4289429" y="1836360"/>
            <a:ext cx="1606798" cy="4027083"/>
          </a:xfrm>
          <a:prstGeom prst="roundRect">
            <a:avLst>
              <a:gd name="adj" fmla="val 7418"/>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s-ES_tradnl" smtClean="0"/>
          </a:p>
        </p:txBody>
      </p:sp>
      <p:sp>
        <p:nvSpPr>
          <p:cNvPr id="188" name="Rounded Rectangle 187"/>
          <p:cNvSpPr/>
          <p:nvPr/>
        </p:nvSpPr>
        <p:spPr bwMode="auto">
          <a:xfrm>
            <a:off x="359464" y="1639714"/>
            <a:ext cx="3205971" cy="4321390"/>
          </a:xfrm>
          <a:prstGeom prst="roundRect">
            <a:avLst>
              <a:gd name="adj" fmla="val 4392"/>
            </a:avLst>
          </a:prstGeom>
          <a:solidFill>
            <a:schemeClr val="bg1">
              <a:lumMod val="65000"/>
            </a:schemeClr>
          </a:solidFill>
          <a:ln w="15875">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s-ES_tradnl"/>
          </a:p>
        </p:txBody>
      </p:sp>
      <p:sp>
        <p:nvSpPr>
          <p:cNvPr id="187" name="Title 186"/>
          <p:cNvSpPr>
            <a:spLocks noGrp="1"/>
          </p:cNvSpPr>
          <p:nvPr>
            <p:ph type="title"/>
          </p:nvPr>
        </p:nvSpPr>
        <p:spPr/>
        <p:txBody>
          <a:bodyPr/>
          <a:lstStyle/>
          <a:p>
            <a:pPr algn="l" defTabSz="914400">
              <a:lnSpc>
                <a:spcPct val="80000"/>
              </a:lnSpc>
              <a:spcBef>
                <a:spcPct val="0"/>
              </a:spcBef>
              <a:buNone/>
            </a:pPr>
            <a:r>
              <a:rPr lang="es-ES_tradnl" sz="3200" b="0" i="0" spc="0" baseline="0" dirty="0" smtClean="0">
                <a:solidFill>
                  <a:srgbClr val="2B348E"/>
                </a:solidFill>
                <a:latin typeface="Arial"/>
                <a:ea typeface="+mj-ea"/>
                <a:cs typeface="+mj-cs"/>
              </a:rPr>
              <a:t>Cisco VXI</a:t>
            </a:r>
            <a:br>
              <a:rPr lang="es-ES_tradnl" sz="3200" b="0" i="0" spc="0" baseline="0" dirty="0" smtClean="0">
                <a:solidFill>
                  <a:srgbClr val="2B348E"/>
                </a:solidFill>
                <a:latin typeface="Arial"/>
                <a:ea typeface="+mj-ea"/>
                <a:cs typeface="+mj-cs"/>
              </a:rPr>
            </a:br>
            <a:r>
              <a:rPr lang="es-ES_tradnl" sz="2400" b="0" i="0" spc="0" baseline="0" dirty="0" smtClean="0">
                <a:solidFill>
                  <a:srgbClr val="1E1F81"/>
                </a:solidFill>
                <a:latin typeface="Arial"/>
                <a:ea typeface="+mj-ea"/>
                <a:cs typeface="+mj-cs"/>
              </a:rPr>
              <a:t>Solución </a:t>
            </a:r>
            <a:r>
              <a:rPr lang="es-ES_tradnl" sz="2400" b="0" i="0" spc="0" baseline="0" dirty="0" err="1" smtClean="0">
                <a:solidFill>
                  <a:srgbClr val="1E1F81"/>
                </a:solidFill>
                <a:latin typeface="Arial"/>
                <a:ea typeface="+mj-ea"/>
                <a:cs typeface="+mj-cs"/>
              </a:rPr>
              <a:t>virtualizada</a:t>
            </a:r>
            <a:r>
              <a:rPr lang="es-ES_tradnl" sz="2400" b="0" i="0" spc="0" baseline="0" dirty="0" smtClean="0">
                <a:solidFill>
                  <a:srgbClr val="1E1F81"/>
                </a:solidFill>
                <a:latin typeface="Arial"/>
                <a:ea typeface="+mj-ea"/>
                <a:cs typeface="+mj-cs"/>
              </a:rPr>
              <a:t> </a:t>
            </a:r>
            <a:endParaRPr lang="es-ES_tradnl" sz="2400" b="0" i="0" spc="0" baseline="0" dirty="0">
              <a:solidFill>
                <a:srgbClr val="1E1F81"/>
              </a:solidFill>
              <a:latin typeface="Arial"/>
              <a:ea typeface="+mj-ea"/>
              <a:cs typeface="+mj-cs"/>
            </a:endParaRPr>
          </a:p>
        </p:txBody>
      </p:sp>
      <p:sp>
        <p:nvSpPr>
          <p:cNvPr id="149" name="Rounded Rectangle 148"/>
          <p:cNvSpPr/>
          <p:nvPr/>
        </p:nvSpPr>
        <p:spPr>
          <a:xfrm>
            <a:off x="6628900" y="950414"/>
            <a:ext cx="480790" cy="306712"/>
          </a:xfrm>
          <a:prstGeom prst="round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s-ES_tradnl"/>
          </a:p>
        </p:txBody>
      </p:sp>
      <p:sp>
        <p:nvSpPr>
          <p:cNvPr id="190" name="Rounded Rectangle 33"/>
          <p:cNvSpPr>
            <a:spLocks noChangeArrowheads="1"/>
          </p:cNvSpPr>
          <p:nvPr/>
        </p:nvSpPr>
        <p:spPr bwMode="auto">
          <a:xfrm>
            <a:off x="2251110" y="1897646"/>
            <a:ext cx="582122"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es-ES_tradnl" sz="800" b="0" i="0" dirty="0" smtClean="0">
                <a:solidFill>
                  <a:srgbClr val="FFFFFF"/>
                </a:solidFill>
                <a:latin typeface="Arial"/>
                <a:ea typeface="+mn-ea"/>
                <a:cs typeface="+mn-cs"/>
              </a:rPr>
              <a:t>MS Office</a:t>
            </a:r>
            <a:endParaRPr lang="es-ES_tradnl" sz="800" b="0" i="0" dirty="0">
              <a:solidFill>
                <a:srgbClr val="FFFFFF"/>
              </a:solidFill>
              <a:latin typeface="Arial"/>
              <a:ea typeface="+mn-ea"/>
              <a:cs typeface="+mn-cs"/>
            </a:endParaRPr>
          </a:p>
        </p:txBody>
      </p:sp>
      <p:sp>
        <p:nvSpPr>
          <p:cNvPr id="230" name="Rectangle 229"/>
          <p:cNvSpPr/>
          <p:nvPr/>
        </p:nvSpPr>
        <p:spPr>
          <a:xfrm>
            <a:off x="689909" y="1381706"/>
            <a:ext cx="2545080" cy="276999"/>
          </a:xfrm>
          <a:prstGeom prst="rect">
            <a:avLst/>
          </a:prstGeom>
        </p:spPr>
        <p:txBody>
          <a:bodyPr wrap="square">
            <a:spAutoFit/>
          </a:bodyPr>
          <a:lstStyle/>
          <a:p>
            <a:pPr algn="ctr" defTabSz="914400">
              <a:buNone/>
            </a:pPr>
            <a:r>
              <a:rPr lang="es-ES_tradnl" sz="1200" b="1" i="0" kern="1200" dirty="0" smtClean="0">
                <a:solidFill>
                  <a:srgbClr val="3A3A3A"/>
                </a:solidFill>
                <a:latin typeface="Arial"/>
                <a:ea typeface="+mn-ea"/>
                <a:cs typeface="+mn-cs"/>
              </a:rPr>
              <a:t>Centro de datos </a:t>
            </a:r>
            <a:r>
              <a:rPr lang="es-ES_tradnl" sz="1200" b="1" i="0" kern="1200" dirty="0" err="1" smtClean="0">
                <a:solidFill>
                  <a:srgbClr val="3A3A3A"/>
                </a:solidFill>
                <a:latin typeface="Arial"/>
                <a:ea typeface="+mn-ea"/>
                <a:cs typeface="+mn-cs"/>
              </a:rPr>
              <a:t>virtualizado</a:t>
            </a:r>
            <a:endParaRPr lang="es-ES_tradnl" sz="1200" b="1" i="0" kern="1200" dirty="0">
              <a:solidFill>
                <a:srgbClr val="3A3A3A"/>
              </a:solidFill>
              <a:latin typeface="Arial"/>
              <a:ea typeface="+mn-ea"/>
              <a:cs typeface="+mn-cs"/>
            </a:endParaRPr>
          </a:p>
        </p:txBody>
      </p:sp>
      <p:pic>
        <p:nvPicPr>
          <p:cNvPr id="114" name="Picture 113" descr="microsoft-wt.png"/>
          <p:cNvPicPr>
            <a:picLocks noChangeAspect="1"/>
          </p:cNvPicPr>
          <p:nvPr/>
        </p:nvPicPr>
        <p:blipFill>
          <a:blip r:embed="rId3" cstate="print"/>
          <a:stretch>
            <a:fillRect/>
          </a:stretch>
        </p:blipFill>
        <p:spPr>
          <a:xfrm>
            <a:off x="2280957" y="3165534"/>
            <a:ext cx="595170" cy="125621"/>
          </a:xfrm>
          <a:prstGeom prst="rect">
            <a:avLst/>
          </a:prstGeom>
        </p:spPr>
      </p:pic>
      <p:pic>
        <p:nvPicPr>
          <p:cNvPr id="115" name="Picture 114" descr="citrix-wt.png"/>
          <p:cNvPicPr>
            <a:picLocks noChangeAspect="1"/>
          </p:cNvPicPr>
          <p:nvPr/>
        </p:nvPicPr>
        <p:blipFill>
          <a:blip r:embed="rId4" cstate="print"/>
          <a:stretch>
            <a:fillRect/>
          </a:stretch>
        </p:blipFill>
        <p:spPr>
          <a:xfrm>
            <a:off x="1033031" y="3139634"/>
            <a:ext cx="385465" cy="186500"/>
          </a:xfrm>
          <a:prstGeom prst="rect">
            <a:avLst/>
          </a:prstGeom>
        </p:spPr>
      </p:pic>
      <p:pic>
        <p:nvPicPr>
          <p:cNvPr id="116" name="Picture 115" descr="vmware-wt.png"/>
          <p:cNvPicPr>
            <a:picLocks noChangeAspect="1"/>
          </p:cNvPicPr>
          <p:nvPr/>
        </p:nvPicPr>
        <p:blipFill>
          <a:blip r:embed="rId5" cstate="print"/>
          <a:stretch>
            <a:fillRect/>
          </a:stretch>
        </p:blipFill>
        <p:spPr>
          <a:xfrm>
            <a:off x="1525207" y="3165649"/>
            <a:ext cx="634115" cy="120696"/>
          </a:xfrm>
          <a:prstGeom prst="rect">
            <a:avLst/>
          </a:prstGeom>
        </p:spPr>
      </p:pic>
      <p:pic>
        <p:nvPicPr>
          <p:cNvPr id="118" name="Picture 117" descr="citrix-wt.png"/>
          <p:cNvPicPr>
            <a:picLocks noChangeAspect="1"/>
          </p:cNvPicPr>
          <p:nvPr/>
        </p:nvPicPr>
        <p:blipFill>
          <a:blip r:embed="rId6" cstate="print"/>
          <a:stretch>
            <a:fillRect/>
          </a:stretch>
        </p:blipFill>
        <p:spPr>
          <a:xfrm>
            <a:off x="1224774" y="2596910"/>
            <a:ext cx="564667" cy="273203"/>
          </a:xfrm>
          <a:prstGeom prst="rect">
            <a:avLst/>
          </a:prstGeom>
        </p:spPr>
      </p:pic>
      <p:pic>
        <p:nvPicPr>
          <p:cNvPr id="119" name="Picture 118" descr="vmware-wt.png"/>
          <p:cNvPicPr>
            <a:picLocks noChangeAspect="1"/>
          </p:cNvPicPr>
          <p:nvPr/>
        </p:nvPicPr>
        <p:blipFill>
          <a:blip r:embed="rId7" cstate="print"/>
          <a:stretch>
            <a:fillRect/>
          </a:stretch>
        </p:blipFill>
        <p:spPr>
          <a:xfrm>
            <a:off x="1963293" y="2661910"/>
            <a:ext cx="893663" cy="170098"/>
          </a:xfrm>
          <a:prstGeom prst="rect">
            <a:avLst/>
          </a:prstGeom>
        </p:spPr>
      </p:pic>
      <p:pic>
        <p:nvPicPr>
          <p:cNvPr id="244" name="Picture 243" descr="EMC-wt.png"/>
          <p:cNvPicPr>
            <a:picLocks noChangeAspect="1"/>
          </p:cNvPicPr>
          <p:nvPr/>
        </p:nvPicPr>
        <p:blipFill>
          <a:blip r:embed="rId8" cstate="print"/>
          <a:stretch>
            <a:fillRect/>
          </a:stretch>
        </p:blipFill>
        <p:spPr>
          <a:xfrm>
            <a:off x="713277" y="5505797"/>
            <a:ext cx="930196" cy="284798"/>
          </a:xfrm>
          <a:prstGeom prst="rect">
            <a:avLst/>
          </a:prstGeom>
        </p:spPr>
      </p:pic>
      <p:sp>
        <p:nvSpPr>
          <p:cNvPr id="182" name="TextBox 181"/>
          <p:cNvSpPr txBox="1"/>
          <p:nvPr/>
        </p:nvSpPr>
        <p:spPr>
          <a:xfrm>
            <a:off x="7124930" y="967566"/>
            <a:ext cx="1643399" cy="307777"/>
          </a:xfrm>
          <a:prstGeom prst="rect">
            <a:avLst/>
          </a:prstGeom>
          <a:noFill/>
        </p:spPr>
        <p:txBody>
          <a:bodyPr wrap="none" rtlCol="0">
            <a:spAutoFit/>
          </a:bodyPr>
          <a:lstStyle/>
          <a:p>
            <a:pPr algn="l" defTabSz="914400">
              <a:buNone/>
            </a:pPr>
            <a:r>
              <a:rPr lang="es-ES_tradnl" sz="1400" b="0" i="0" kern="1200" smtClean="0">
                <a:solidFill>
                  <a:srgbClr val="3A3A3A"/>
                </a:solidFill>
                <a:latin typeface="Arial"/>
                <a:ea typeface="+mn-ea"/>
                <a:cs typeface="+mn-cs"/>
              </a:rPr>
              <a:t>= Productos Cisco</a:t>
            </a:r>
            <a:endParaRPr lang="es-ES_tradnl" sz="1400" b="0" i="0" kern="1200">
              <a:solidFill>
                <a:srgbClr val="3A3A3A"/>
              </a:solidFill>
              <a:latin typeface="Arial"/>
              <a:ea typeface="+mn-ea"/>
              <a:cs typeface="+mn-cs"/>
            </a:endParaRPr>
          </a:p>
        </p:txBody>
      </p:sp>
      <p:sp>
        <p:nvSpPr>
          <p:cNvPr id="203" name="Rectangle 202"/>
          <p:cNvSpPr/>
          <p:nvPr/>
        </p:nvSpPr>
        <p:spPr>
          <a:xfrm>
            <a:off x="6253802" y="1339448"/>
            <a:ext cx="2726223" cy="461665"/>
          </a:xfrm>
          <a:prstGeom prst="rect">
            <a:avLst/>
          </a:prstGeom>
        </p:spPr>
        <p:txBody>
          <a:bodyPr wrap="square">
            <a:spAutoFit/>
          </a:bodyPr>
          <a:lstStyle/>
          <a:p>
            <a:pPr algn="ctr" defTabSz="914400">
              <a:buNone/>
            </a:pPr>
            <a:r>
              <a:rPr lang="es-ES_tradnl" sz="1200" b="1" i="0" kern="1200" smtClean="0">
                <a:solidFill>
                  <a:srgbClr val="3A3A3A"/>
                </a:solidFill>
                <a:latin typeface="Arial"/>
                <a:ea typeface="+mn-ea"/>
                <a:cs typeface="+mn-cs"/>
              </a:rPr>
              <a:t>Espacio de trabajo de </a:t>
            </a:r>
            <a:br>
              <a:rPr lang="es-ES_tradnl" sz="1200" b="1" i="0" kern="1200" smtClean="0">
                <a:solidFill>
                  <a:srgbClr val="3A3A3A"/>
                </a:solidFill>
                <a:latin typeface="Arial"/>
                <a:ea typeface="+mn-ea"/>
                <a:cs typeface="+mn-cs"/>
              </a:rPr>
            </a:br>
            <a:r>
              <a:rPr lang="es-ES_tradnl" sz="1200" b="1" i="0" kern="1200" smtClean="0">
                <a:solidFill>
                  <a:srgbClr val="3A3A3A"/>
                </a:solidFill>
                <a:latin typeface="Arial"/>
                <a:ea typeface="+mn-ea"/>
                <a:cs typeface="+mn-cs"/>
              </a:rPr>
              <a:t>colaboración virtualizado</a:t>
            </a:r>
            <a:endParaRPr lang="es-ES_tradnl" sz="1200" b="1" i="0" kern="1200">
              <a:solidFill>
                <a:srgbClr val="3A3A3A"/>
              </a:solidFill>
              <a:latin typeface="Arial"/>
              <a:ea typeface="+mn-ea"/>
              <a:cs typeface="+mn-cs"/>
            </a:endParaRPr>
          </a:p>
        </p:txBody>
      </p:sp>
      <p:sp>
        <p:nvSpPr>
          <p:cNvPr id="215" name="Text Box 22"/>
          <p:cNvSpPr txBox="1">
            <a:spLocks noChangeArrowheads="1"/>
          </p:cNvSpPr>
          <p:nvPr/>
        </p:nvSpPr>
        <p:spPr bwMode="auto">
          <a:xfrm>
            <a:off x="7124309" y="2526563"/>
            <a:ext cx="1333891" cy="415498"/>
          </a:xfrm>
          <a:prstGeom prst="rect">
            <a:avLst/>
          </a:prstGeom>
          <a:noFill/>
          <a:ln w="9525">
            <a:noFill/>
            <a:miter lim="800000"/>
            <a:headEnd/>
            <a:tailEnd/>
          </a:ln>
        </p:spPr>
        <p:txBody>
          <a:bodyPr wrap="square">
            <a:spAutoFit/>
          </a:bodyPr>
          <a:lstStyle/>
          <a:p>
            <a:pPr algn="ctr" defTabSz="914400">
              <a:spcBef>
                <a:spcPct val="50000"/>
              </a:spcBef>
              <a:buNone/>
            </a:pPr>
            <a:r>
              <a:rPr lang="es-ES_tradnl" sz="1000" b="0" i="0" kern="1200" dirty="0" smtClean="0">
                <a:solidFill>
                  <a:srgbClr val="3A3A3A"/>
                </a:solidFill>
                <a:latin typeface="Arial"/>
                <a:ea typeface="+mn-ea"/>
                <a:cs typeface="+mn-cs"/>
              </a:rPr>
              <a:t>Cliente ligero Cisco VXC 6215</a:t>
            </a:r>
            <a:endParaRPr lang="es-ES_tradnl" sz="1000" b="0" i="0" kern="1200" dirty="0">
              <a:solidFill>
                <a:srgbClr val="3A3A3A"/>
              </a:solidFill>
              <a:latin typeface="Arial"/>
              <a:ea typeface="+mn-ea"/>
              <a:cs typeface="+mn-cs"/>
            </a:endParaRPr>
          </a:p>
        </p:txBody>
      </p:sp>
      <p:sp>
        <p:nvSpPr>
          <p:cNvPr id="104" name="TextBox 149"/>
          <p:cNvSpPr txBox="1">
            <a:spLocks noChangeArrowheads="1"/>
          </p:cNvSpPr>
          <p:nvPr/>
        </p:nvSpPr>
        <p:spPr bwMode="auto">
          <a:xfrm>
            <a:off x="6735083" y="1844715"/>
            <a:ext cx="1788884" cy="369332"/>
          </a:xfrm>
          <a:prstGeom prst="rect">
            <a:avLst/>
          </a:prstGeom>
          <a:noFill/>
          <a:ln w="9525">
            <a:noFill/>
            <a:miter lim="800000"/>
            <a:headEnd/>
            <a:tailEnd/>
          </a:ln>
        </p:spPr>
        <p:txBody>
          <a:bodyPr wrap="square">
            <a:spAutoFit/>
          </a:bodyPr>
          <a:lstStyle/>
          <a:p>
            <a:pPr algn="ctr" defTabSz="914400">
              <a:lnSpc>
                <a:spcPct val="90000"/>
              </a:lnSpc>
              <a:buNone/>
            </a:pPr>
            <a:r>
              <a:rPr lang="es-ES_tradnl" sz="1000" b="0" i="0" kern="1200" dirty="0" smtClean="0">
                <a:solidFill>
                  <a:srgbClr val="3A3A3A"/>
                </a:solidFill>
                <a:latin typeface="Arial"/>
                <a:ea typeface="+mn-ea"/>
                <a:cs typeface="+mn-cs"/>
              </a:rPr>
              <a:t>Clientes de Cisco </a:t>
            </a:r>
            <a:r>
              <a:rPr lang="es-ES_tradnl" sz="1000" b="0" i="0" kern="1200" dirty="0" err="1" smtClean="0">
                <a:solidFill>
                  <a:srgbClr val="3A3A3A"/>
                </a:solidFill>
                <a:latin typeface="Arial"/>
                <a:ea typeface="+mn-ea"/>
                <a:cs typeface="+mn-cs"/>
              </a:rPr>
              <a:t>Virtualization</a:t>
            </a:r>
            <a:r>
              <a:rPr lang="es-ES_tradnl" sz="1000" b="0" i="0" kern="1200" dirty="0" smtClean="0">
                <a:solidFill>
                  <a:srgbClr val="3A3A3A"/>
                </a:solidFill>
                <a:latin typeface="Arial"/>
                <a:ea typeface="+mn-ea"/>
                <a:cs typeface="+mn-cs"/>
              </a:rPr>
              <a:t> </a:t>
            </a:r>
            <a:r>
              <a:rPr lang="es-ES_tradnl" sz="1000" b="0" i="0" kern="1200" dirty="0" err="1" smtClean="0">
                <a:solidFill>
                  <a:srgbClr val="3A3A3A"/>
                </a:solidFill>
                <a:latin typeface="Arial"/>
                <a:ea typeface="+mn-ea"/>
                <a:cs typeface="+mn-cs"/>
              </a:rPr>
              <a:t>Experience</a:t>
            </a:r>
            <a:endParaRPr lang="es-ES_tradnl" sz="1000" kern="1200" dirty="0">
              <a:solidFill>
                <a:srgbClr val="3A3A3A"/>
              </a:solidFill>
              <a:latin typeface="Arial"/>
              <a:ea typeface="+mn-ea"/>
              <a:cs typeface="+mn-cs"/>
            </a:endParaRPr>
          </a:p>
        </p:txBody>
      </p:sp>
      <p:pic>
        <p:nvPicPr>
          <p:cNvPr id="153" name="Picture 152" descr="BP_3q_back_01.png"/>
          <p:cNvPicPr>
            <a:picLocks noChangeAspect="1"/>
          </p:cNvPicPr>
          <p:nvPr/>
        </p:nvPicPr>
        <p:blipFill>
          <a:blip r:embed="rId9" cstate="screen"/>
          <a:srcRect/>
          <a:stretch>
            <a:fillRect/>
          </a:stretch>
        </p:blipFill>
        <p:spPr>
          <a:xfrm>
            <a:off x="6557904" y="3700416"/>
            <a:ext cx="1033510" cy="797287"/>
          </a:xfrm>
          <a:prstGeom prst="rect">
            <a:avLst/>
          </a:prstGeom>
        </p:spPr>
      </p:pic>
      <p:pic>
        <p:nvPicPr>
          <p:cNvPr id="160" name="Picture 159"/>
          <p:cNvPicPr>
            <a:picLocks noChangeAspect="1"/>
          </p:cNvPicPr>
          <p:nvPr/>
        </p:nvPicPr>
        <p:blipFill>
          <a:blip r:embed="rId10" cstate="print"/>
          <a:stretch>
            <a:fillRect/>
          </a:stretch>
        </p:blipFill>
        <p:spPr>
          <a:xfrm>
            <a:off x="8253718" y="3863787"/>
            <a:ext cx="383552" cy="667047"/>
          </a:xfrm>
          <a:prstGeom prst="rect">
            <a:avLst/>
          </a:prstGeom>
          <a:effectLst/>
        </p:spPr>
      </p:pic>
      <p:pic>
        <p:nvPicPr>
          <p:cNvPr id="167" name="Picture 166" descr="SlimBig.png"/>
          <p:cNvPicPr>
            <a:picLocks noChangeAspect="1"/>
          </p:cNvPicPr>
          <p:nvPr/>
        </p:nvPicPr>
        <p:blipFill>
          <a:blip r:embed="rId11" cstate="screen"/>
          <a:stretch>
            <a:fillRect/>
          </a:stretch>
        </p:blipFill>
        <p:spPr>
          <a:xfrm>
            <a:off x="6786420" y="2521913"/>
            <a:ext cx="429292" cy="733846"/>
          </a:xfrm>
          <a:prstGeom prst="rect">
            <a:avLst/>
          </a:prstGeom>
        </p:spPr>
      </p:pic>
      <p:pic>
        <p:nvPicPr>
          <p:cNvPr id="174" name="Picture 173" descr="tablet2.png"/>
          <p:cNvPicPr>
            <a:picLocks noChangeAspect="1"/>
          </p:cNvPicPr>
          <p:nvPr/>
        </p:nvPicPr>
        <p:blipFill>
          <a:blip r:embed="rId12" cstate="screen"/>
          <a:stretch>
            <a:fillRect/>
          </a:stretch>
        </p:blipFill>
        <p:spPr>
          <a:xfrm>
            <a:off x="6861993" y="4635091"/>
            <a:ext cx="705472" cy="555826"/>
          </a:xfrm>
          <a:prstGeom prst="rect">
            <a:avLst/>
          </a:prstGeom>
          <a:effectLst>
            <a:outerShdw blurRad="50800" dist="38100" dir="5400000" algn="t" rotWithShape="0">
              <a:prstClr val="black">
                <a:alpha val="40000"/>
              </a:prstClr>
            </a:outerShdw>
            <a:reflection blurRad="6350" stA="52000" endA="300" endPos="35000" dir="5400000" sy="-100000" algn="bl" rotWithShape="0"/>
          </a:effectLst>
          <a:scene3d>
            <a:camera prst="perspectiveHeroicExtremeRightFacing" fov="2700000">
              <a:rot lat="595527" lon="20100063" rev="0"/>
            </a:camera>
            <a:lightRig rig="threePt" dir="t"/>
          </a:scene3d>
          <a:sp3d>
            <a:bevelT/>
          </a:sp3d>
        </p:spPr>
      </p:pic>
      <p:sp>
        <p:nvSpPr>
          <p:cNvPr id="175" name="TextBox 149"/>
          <p:cNvSpPr txBox="1">
            <a:spLocks noChangeArrowheads="1"/>
          </p:cNvSpPr>
          <p:nvPr/>
        </p:nvSpPr>
        <p:spPr bwMode="auto">
          <a:xfrm>
            <a:off x="7493651" y="4677665"/>
            <a:ext cx="911209" cy="549381"/>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es-ES_tradnl" sz="1050" b="0" i="0" kern="1200" dirty="0" err="1" smtClean="0">
                <a:solidFill>
                  <a:srgbClr val="3A3A3A"/>
                </a:solidFill>
                <a:latin typeface="Arial"/>
                <a:ea typeface="+mn-ea"/>
                <a:cs typeface="+mn-cs"/>
              </a:rPr>
              <a:t>Tablet</a:t>
            </a:r>
            <a:r>
              <a:rPr lang="es-ES_tradnl" sz="1050" b="0" i="0" kern="1200" dirty="0" smtClean="0">
                <a:solidFill>
                  <a:srgbClr val="3A3A3A"/>
                </a:solidFill>
                <a:latin typeface="Arial"/>
                <a:ea typeface="+mn-ea"/>
                <a:cs typeface="+mn-cs"/>
              </a:rPr>
              <a:t> </a:t>
            </a:r>
            <a:r>
              <a:rPr lang="es-ES_tradnl" sz="1000" b="0" i="0" kern="1200" dirty="0" smtClean="0">
                <a:solidFill>
                  <a:srgbClr val="3A3A3A"/>
                </a:solidFill>
                <a:latin typeface="Arial"/>
                <a:ea typeface="+mn-ea"/>
                <a:cs typeface="+mn-cs"/>
              </a:rPr>
              <a:t>empresarial</a:t>
            </a:r>
            <a:r>
              <a:rPr lang="es-ES_tradnl" sz="1050" b="0" i="0" kern="1200" dirty="0" smtClean="0">
                <a:solidFill>
                  <a:srgbClr val="3A3A3A"/>
                </a:solidFill>
                <a:latin typeface="Arial"/>
                <a:ea typeface="+mn-ea"/>
                <a:cs typeface="+mn-cs"/>
              </a:rPr>
              <a:t> </a:t>
            </a:r>
            <a:r>
              <a:rPr lang="es-ES_tradnl" sz="1050" b="0" i="0" kern="1200" dirty="0" err="1" smtClean="0">
                <a:solidFill>
                  <a:srgbClr val="3A3A3A"/>
                </a:solidFill>
                <a:latin typeface="Arial"/>
                <a:ea typeface="+mn-ea"/>
                <a:cs typeface="+mn-cs"/>
              </a:rPr>
              <a:t>Cius</a:t>
            </a:r>
            <a:endParaRPr lang="es-ES_tradnl" sz="800" kern="1200" dirty="0">
              <a:solidFill>
                <a:srgbClr val="3A3A3A"/>
              </a:solidFill>
              <a:latin typeface="Arial"/>
              <a:ea typeface="+mn-ea"/>
              <a:cs typeface="+mn-cs"/>
            </a:endParaRPr>
          </a:p>
        </p:txBody>
      </p:sp>
      <p:sp>
        <p:nvSpPr>
          <p:cNvPr id="176" name="Text Box 22"/>
          <p:cNvSpPr txBox="1">
            <a:spLocks noChangeArrowheads="1"/>
          </p:cNvSpPr>
          <p:nvPr/>
        </p:nvSpPr>
        <p:spPr bwMode="auto">
          <a:xfrm>
            <a:off x="6603392" y="3244704"/>
            <a:ext cx="1359508" cy="400110"/>
          </a:xfrm>
          <a:prstGeom prst="rect">
            <a:avLst/>
          </a:prstGeom>
          <a:noFill/>
          <a:ln w="9525">
            <a:noFill/>
            <a:miter lim="800000"/>
            <a:headEnd/>
            <a:tailEnd/>
          </a:ln>
        </p:spPr>
        <p:txBody>
          <a:bodyPr wrap="square">
            <a:spAutoFit/>
          </a:bodyPr>
          <a:lstStyle/>
          <a:p>
            <a:pPr algn="ctr" defTabSz="914400">
              <a:spcBef>
                <a:spcPct val="50000"/>
              </a:spcBef>
              <a:buNone/>
            </a:pPr>
            <a:r>
              <a:rPr lang="es-ES_tradnl" sz="1000" b="0" i="0" kern="1200" dirty="0" smtClean="0">
                <a:solidFill>
                  <a:srgbClr val="3A3A3A"/>
                </a:solidFill>
                <a:latin typeface="Arial"/>
                <a:ea typeface="+mn-ea"/>
                <a:cs typeface="+mn-cs"/>
              </a:rPr>
              <a:t>Cliente de PC </a:t>
            </a:r>
            <a:br>
              <a:rPr lang="es-ES_tradnl" sz="1000" b="0" i="0" kern="1200" dirty="0" smtClean="0">
                <a:solidFill>
                  <a:srgbClr val="3A3A3A"/>
                </a:solidFill>
                <a:latin typeface="Arial"/>
                <a:ea typeface="+mn-ea"/>
                <a:cs typeface="+mn-cs"/>
              </a:rPr>
            </a:br>
            <a:r>
              <a:rPr lang="es-ES_tradnl" sz="1000" b="0" i="0" kern="1200" dirty="0" smtClean="0">
                <a:solidFill>
                  <a:srgbClr val="3A3A3A"/>
                </a:solidFill>
                <a:latin typeface="Arial"/>
                <a:ea typeface="+mn-ea"/>
                <a:cs typeface="+mn-cs"/>
              </a:rPr>
              <a:t>Cisco VXC 4000</a:t>
            </a:r>
            <a:endParaRPr lang="es-ES_tradnl" sz="1000" b="0" i="0" kern="1200" dirty="0">
              <a:solidFill>
                <a:srgbClr val="3A3A3A"/>
              </a:solidFill>
              <a:latin typeface="Arial"/>
              <a:ea typeface="+mn-ea"/>
              <a:cs typeface="+mn-cs"/>
            </a:endParaRPr>
          </a:p>
        </p:txBody>
      </p:sp>
      <p:sp>
        <p:nvSpPr>
          <p:cNvPr id="177" name="Text Box 22"/>
          <p:cNvSpPr txBox="1">
            <a:spLocks noChangeArrowheads="1"/>
          </p:cNvSpPr>
          <p:nvPr/>
        </p:nvSpPr>
        <p:spPr bwMode="auto">
          <a:xfrm>
            <a:off x="7433972" y="3834990"/>
            <a:ext cx="909928" cy="707886"/>
          </a:xfrm>
          <a:prstGeom prst="rect">
            <a:avLst/>
          </a:prstGeom>
          <a:noFill/>
          <a:ln w="9525">
            <a:noFill/>
            <a:miter lim="800000"/>
            <a:headEnd/>
            <a:tailEnd/>
          </a:ln>
        </p:spPr>
        <p:txBody>
          <a:bodyPr wrap="square">
            <a:spAutoFit/>
          </a:bodyPr>
          <a:lstStyle/>
          <a:p>
            <a:pPr algn="ctr" defTabSz="914400">
              <a:spcBef>
                <a:spcPct val="50000"/>
              </a:spcBef>
              <a:buNone/>
            </a:pPr>
            <a:r>
              <a:rPr lang="es-ES_tradnl" sz="1000" b="0" i="0" kern="1200" dirty="0" smtClean="0">
                <a:solidFill>
                  <a:srgbClr val="3A3A3A"/>
                </a:solidFill>
                <a:latin typeface="Arial"/>
                <a:ea typeface="+mn-ea"/>
                <a:cs typeface="+mn-cs"/>
              </a:rPr>
              <a:t>Cliente ultraligero Cisco VXC 22xx y 21xx</a:t>
            </a:r>
            <a:endParaRPr lang="es-ES_tradnl" sz="1000" b="0" i="0" kern="1200" dirty="0">
              <a:solidFill>
                <a:srgbClr val="3A3A3A"/>
              </a:solidFill>
              <a:latin typeface="Arial"/>
              <a:ea typeface="+mn-ea"/>
              <a:cs typeface="+mn-cs"/>
            </a:endParaRPr>
          </a:p>
        </p:txBody>
      </p:sp>
      <p:pic>
        <p:nvPicPr>
          <p:cNvPr id="196"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flipH="1">
            <a:off x="7288433" y="2271666"/>
            <a:ext cx="236137" cy="236137"/>
          </a:xfrm>
          <a:prstGeom prst="rect">
            <a:avLst/>
          </a:prstGeom>
          <a:noFill/>
          <a:extLst>
            <a:ext uri="{909E8E84-426E-40dd-AFC4-6F175D3DCCD1}">
              <a14:hiddenFill xmlns="" xmlns:a14="http://schemas.microsoft.com/office/drawing/2010/main">
                <a:solidFill>
                  <a:srgbClr val="FFFFFF"/>
                </a:solidFill>
              </a14:hiddenFill>
            </a:ext>
          </a:extLst>
        </p:spPr>
      </p:pic>
      <p:sp>
        <p:nvSpPr>
          <p:cNvPr id="197" name="TextBox 196"/>
          <p:cNvSpPr txBox="1"/>
          <p:nvPr/>
        </p:nvSpPr>
        <p:spPr>
          <a:xfrm>
            <a:off x="7504093" y="2252616"/>
            <a:ext cx="878767" cy="246221"/>
          </a:xfrm>
          <a:prstGeom prst="rect">
            <a:avLst/>
          </a:prstGeom>
          <a:noFill/>
        </p:spPr>
        <p:txBody>
          <a:bodyPr wrap="none" rtlCol="0">
            <a:spAutoFit/>
          </a:bodyPr>
          <a:lstStyle/>
          <a:p>
            <a:pPr algn="l" defTabSz="914400">
              <a:buNone/>
            </a:pPr>
            <a:r>
              <a:rPr lang="es-ES_tradnl" sz="1000" b="0" i="0" kern="1200" dirty="0" err="1" smtClean="0">
                <a:solidFill>
                  <a:srgbClr val="3A3A3A"/>
                </a:solidFill>
                <a:latin typeface="Arial"/>
                <a:ea typeface="+mn-ea"/>
                <a:cs typeface="+mn-cs"/>
              </a:rPr>
              <a:t>AnyConnect</a:t>
            </a:r>
            <a:endParaRPr lang="es-ES_tradnl" sz="1000" b="0" i="0" kern="1200" dirty="0">
              <a:solidFill>
                <a:srgbClr val="3A3A3A"/>
              </a:solidFill>
              <a:latin typeface="Arial"/>
              <a:ea typeface="+mn-ea"/>
              <a:cs typeface="+mn-cs"/>
            </a:endParaRPr>
          </a:p>
        </p:txBody>
      </p:sp>
      <p:grpSp>
        <p:nvGrpSpPr>
          <p:cNvPr id="11" name="Group 29"/>
          <p:cNvGrpSpPr/>
          <p:nvPr/>
        </p:nvGrpSpPr>
        <p:grpSpPr>
          <a:xfrm>
            <a:off x="5042866" y="3429104"/>
            <a:ext cx="852488" cy="568670"/>
            <a:chOff x="-2248184" y="4919189"/>
            <a:chExt cx="852488" cy="568670"/>
          </a:xfrm>
        </p:grpSpPr>
        <p:sp>
          <p:nvSpPr>
            <p:cNvPr id="70" name="TextBox 149"/>
            <p:cNvSpPr txBox="1">
              <a:spLocks noChangeArrowheads="1"/>
            </p:cNvSpPr>
            <p:nvPr/>
          </p:nvSpPr>
          <p:spPr bwMode="auto">
            <a:xfrm>
              <a:off x="-2248184" y="5257027"/>
              <a:ext cx="852488" cy="230832"/>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es-ES_tradnl" sz="1000" b="0" i="0" kern="1200" smtClean="0">
                  <a:solidFill>
                    <a:srgbClr val="3A3A3A"/>
                  </a:solidFill>
                  <a:latin typeface="Arial"/>
                  <a:ea typeface="+mn-ea"/>
                  <a:cs typeface="+mn-cs"/>
                </a:rPr>
                <a:t>WAAS </a:t>
              </a:r>
              <a:endParaRPr lang="es-ES_tradnl" sz="1000" b="0" i="0" kern="1200">
                <a:solidFill>
                  <a:srgbClr val="3A3A3A"/>
                </a:solidFill>
                <a:latin typeface="Arial"/>
                <a:ea typeface="+mn-ea"/>
                <a:cs typeface="+mn-cs"/>
              </a:endParaRPr>
            </a:p>
          </p:txBody>
        </p:sp>
        <p:pic>
          <p:nvPicPr>
            <p:cNvPr id="140" name="Picture 5" descr="WAE"/>
            <p:cNvPicPr>
              <a:picLocks noChangeAspect="1" noChangeArrowheads="1"/>
            </p:cNvPicPr>
            <p:nvPr/>
          </p:nvPicPr>
          <p:blipFill>
            <a:blip r:embed="rId14" cstate="print"/>
            <a:srcRect/>
            <a:stretch>
              <a:fillRect/>
            </a:stretch>
          </p:blipFill>
          <p:spPr bwMode="auto">
            <a:xfrm>
              <a:off x="-2015518" y="4919189"/>
              <a:ext cx="463551" cy="315912"/>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229" name="Rectangle 228"/>
          <p:cNvSpPr/>
          <p:nvPr/>
        </p:nvSpPr>
        <p:spPr>
          <a:xfrm>
            <a:off x="3662288" y="1363605"/>
            <a:ext cx="2858475" cy="461665"/>
          </a:xfrm>
          <a:prstGeom prst="rect">
            <a:avLst/>
          </a:prstGeom>
        </p:spPr>
        <p:txBody>
          <a:bodyPr wrap="none">
            <a:spAutoFit/>
          </a:bodyPr>
          <a:lstStyle/>
          <a:p>
            <a:pPr algn="ctr" defTabSz="914400">
              <a:buNone/>
            </a:pPr>
            <a:r>
              <a:rPr lang="es-ES_tradnl" sz="1200" b="1" i="0" kern="1200" dirty="0" smtClean="0">
                <a:solidFill>
                  <a:srgbClr val="3A3A3A"/>
                </a:solidFill>
                <a:latin typeface="Arial"/>
                <a:ea typeface="+mn-ea"/>
                <a:cs typeface="+mn-cs"/>
              </a:rPr>
              <a:t>Compatibilidad con la </a:t>
            </a:r>
            <a:r>
              <a:rPr lang="es-ES_tradnl" sz="1200" b="1" i="0" kern="1200" dirty="0" err="1" smtClean="0">
                <a:solidFill>
                  <a:srgbClr val="3A3A3A"/>
                </a:solidFill>
                <a:latin typeface="Arial"/>
                <a:ea typeface="+mn-ea"/>
                <a:cs typeface="+mn-cs"/>
              </a:rPr>
              <a:t>virtualización</a:t>
            </a:r>
            <a:r>
              <a:rPr lang="es-ES_tradnl" sz="1200" b="1" i="0" kern="1200" dirty="0" smtClean="0">
                <a:solidFill>
                  <a:srgbClr val="3A3A3A"/>
                </a:solidFill>
                <a:latin typeface="Arial"/>
                <a:ea typeface="+mn-ea"/>
                <a:cs typeface="+mn-cs"/>
              </a:rPr>
              <a:t> </a:t>
            </a:r>
            <a:endParaRPr lang="es-ES_tradnl" sz="1200" b="1" kern="1200" dirty="0" smtClean="0">
              <a:solidFill>
                <a:srgbClr val="3A3A3A"/>
              </a:solidFill>
              <a:latin typeface="Arial"/>
              <a:ea typeface="+mn-ea"/>
              <a:cs typeface="+mn-cs"/>
            </a:endParaRPr>
          </a:p>
          <a:p>
            <a:pPr algn="ctr" defTabSz="914400">
              <a:buNone/>
            </a:pPr>
            <a:r>
              <a:rPr lang="es-ES_tradnl" sz="1200" b="1" i="0" kern="1200" dirty="0" err="1" smtClean="0">
                <a:solidFill>
                  <a:srgbClr val="3A3A3A"/>
                </a:solidFill>
                <a:latin typeface="Arial"/>
                <a:ea typeface="+mn-ea"/>
                <a:cs typeface="+mn-cs"/>
              </a:rPr>
              <a:t>Borderless</a:t>
            </a:r>
            <a:r>
              <a:rPr lang="es-ES_tradnl" sz="1200" b="1" i="0" kern="1200" dirty="0" smtClean="0">
                <a:solidFill>
                  <a:srgbClr val="3A3A3A"/>
                </a:solidFill>
                <a:latin typeface="Arial"/>
                <a:ea typeface="+mn-ea"/>
                <a:cs typeface="+mn-cs"/>
              </a:rPr>
              <a:t> Networks</a:t>
            </a:r>
            <a:endParaRPr lang="es-ES_tradnl" sz="1200" b="1" i="0" kern="1200" dirty="0">
              <a:solidFill>
                <a:srgbClr val="3A3A3A"/>
              </a:solidFill>
              <a:latin typeface="Arial"/>
              <a:ea typeface="+mn-ea"/>
              <a:cs typeface="+mn-cs"/>
            </a:endParaRPr>
          </a:p>
        </p:txBody>
      </p:sp>
      <p:grpSp>
        <p:nvGrpSpPr>
          <p:cNvPr id="12" name="Group 30"/>
          <p:cNvGrpSpPr/>
          <p:nvPr/>
        </p:nvGrpSpPr>
        <p:grpSpPr>
          <a:xfrm>
            <a:off x="4787425" y="4599855"/>
            <a:ext cx="1267631" cy="691523"/>
            <a:chOff x="-2436313" y="3705100"/>
            <a:chExt cx="1267631" cy="691523"/>
          </a:xfrm>
        </p:grpSpPr>
        <p:sp>
          <p:nvSpPr>
            <p:cNvPr id="184" name="TextBox 149"/>
            <p:cNvSpPr txBox="1">
              <a:spLocks noChangeArrowheads="1"/>
            </p:cNvSpPr>
            <p:nvPr/>
          </p:nvSpPr>
          <p:spPr bwMode="auto">
            <a:xfrm>
              <a:off x="-2436313" y="3705100"/>
              <a:ext cx="1267631" cy="230832"/>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es-ES_tradnl" sz="1000" b="0" i="0" kern="1200" dirty="0" err="1" smtClean="0">
                  <a:solidFill>
                    <a:srgbClr val="3A3A3A"/>
                  </a:solidFill>
                  <a:latin typeface="Arial"/>
                  <a:ea typeface="+mn-ea"/>
                  <a:cs typeface="+mn-cs"/>
                </a:rPr>
                <a:t>Routing</a:t>
              </a:r>
              <a:r>
                <a:rPr lang="es-ES_tradnl" sz="1000" b="0" i="0" kern="1200" dirty="0" smtClean="0">
                  <a:solidFill>
                    <a:srgbClr val="3A3A3A"/>
                  </a:solidFill>
                  <a:latin typeface="Arial"/>
                  <a:ea typeface="+mn-ea"/>
                  <a:cs typeface="+mn-cs"/>
                </a:rPr>
                <a:t> </a:t>
              </a:r>
              <a:endParaRPr lang="es-ES_tradnl" sz="1000" b="0" i="0" kern="1200" dirty="0">
                <a:solidFill>
                  <a:srgbClr val="3A3A3A"/>
                </a:solidFill>
                <a:latin typeface="Arial"/>
                <a:ea typeface="+mn-ea"/>
                <a:cs typeface="+mn-cs"/>
              </a:endParaRPr>
            </a:p>
          </p:txBody>
        </p:sp>
        <p:grpSp>
          <p:nvGrpSpPr>
            <p:cNvPr id="13" name="Group 168"/>
            <p:cNvGrpSpPr/>
            <p:nvPr/>
          </p:nvGrpSpPr>
          <p:grpSpPr>
            <a:xfrm>
              <a:off x="-2088874" y="4001350"/>
              <a:ext cx="552449" cy="395273"/>
              <a:chOff x="2813914" y="2776525"/>
              <a:chExt cx="703176" cy="503083"/>
            </a:xfrm>
          </p:grpSpPr>
          <p:sp>
            <p:nvSpPr>
              <p:cNvPr id="1035" name="Freeform 11"/>
              <p:cNvSpPr>
                <a:spLocks/>
              </p:cNvSpPr>
              <p:nvPr/>
            </p:nvSpPr>
            <p:spPr bwMode="auto">
              <a:xfrm>
                <a:off x="2813914" y="2990684"/>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36" name="Freeform 12"/>
              <p:cNvSpPr>
                <a:spLocks/>
              </p:cNvSpPr>
              <p:nvPr/>
            </p:nvSpPr>
            <p:spPr bwMode="auto">
              <a:xfrm>
                <a:off x="2851376" y="2982901"/>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37" name="Freeform 13"/>
              <p:cNvSpPr>
                <a:spLocks/>
              </p:cNvSpPr>
              <p:nvPr/>
            </p:nvSpPr>
            <p:spPr bwMode="auto">
              <a:xfrm>
                <a:off x="2861400" y="2900930"/>
                <a:ext cx="655690" cy="206377"/>
              </a:xfrm>
              <a:custGeom>
                <a:avLst/>
                <a:gdLst/>
                <a:ahLst/>
                <a:cxnLst>
                  <a:cxn ang="0">
                    <a:pos x="0" y="0"/>
                  </a:cxn>
                  <a:cxn ang="0">
                    <a:pos x="0" y="130"/>
                  </a:cxn>
                  <a:cxn ang="0">
                    <a:pos x="413" y="130"/>
                  </a:cxn>
                  <a:cxn ang="0">
                    <a:pos x="413" y="0"/>
                  </a:cxn>
                  <a:cxn ang="0">
                    <a:pos x="0" y="0"/>
                  </a:cxn>
                  <a:cxn ang="0">
                    <a:pos x="0" y="0"/>
                  </a:cxn>
                </a:cxnLst>
                <a:rect l="0" t="0" r="r" b="b"/>
                <a:pathLst>
                  <a:path w="413" h="130">
                    <a:moveTo>
                      <a:pt x="0" y="0"/>
                    </a:moveTo>
                    <a:lnTo>
                      <a:pt x="0" y="130"/>
                    </a:lnTo>
                    <a:lnTo>
                      <a:pt x="413" y="130"/>
                    </a:lnTo>
                    <a:lnTo>
                      <a:pt x="413" y="0"/>
                    </a:lnTo>
                    <a:lnTo>
                      <a:pt x="0" y="0"/>
                    </a:lnTo>
                    <a:lnTo>
                      <a:pt x="0" y="0"/>
                    </a:ln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38" name="Freeform 14"/>
              <p:cNvSpPr>
                <a:spLocks/>
              </p:cNvSpPr>
              <p:nvPr/>
            </p:nvSpPr>
            <p:spPr bwMode="auto">
              <a:xfrm>
                <a:off x="2851376" y="2776526"/>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39" name="Freeform 15"/>
              <p:cNvSpPr>
                <a:spLocks/>
              </p:cNvSpPr>
              <p:nvPr/>
            </p:nvSpPr>
            <p:spPr bwMode="auto">
              <a:xfrm>
                <a:off x="2851376" y="2776525"/>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0" name="Freeform 16"/>
              <p:cNvSpPr>
                <a:spLocks/>
              </p:cNvSpPr>
              <p:nvPr/>
            </p:nvSpPr>
            <p:spPr bwMode="auto">
              <a:xfrm>
                <a:off x="3186366" y="2814626"/>
                <a:ext cx="215917" cy="95250"/>
              </a:xfrm>
              <a:custGeom>
                <a:avLst/>
                <a:gdLst/>
                <a:ahLst/>
                <a:cxnLst>
                  <a:cxn ang="0">
                    <a:pos x="0" y="47"/>
                  </a:cxn>
                  <a:cxn ang="0">
                    <a:pos x="31" y="60"/>
                  </a:cxn>
                  <a:cxn ang="0">
                    <a:pos x="102" y="23"/>
                  </a:cxn>
                  <a:cxn ang="0">
                    <a:pos x="136" y="34"/>
                  </a:cxn>
                  <a:cxn ang="0">
                    <a:pos x="119" y="0"/>
                  </a:cxn>
                  <a:cxn ang="0">
                    <a:pos x="32" y="0"/>
                  </a:cxn>
                  <a:cxn ang="0">
                    <a:pos x="68" y="12"/>
                  </a:cxn>
                  <a:cxn ang="0">
                    <a:pos x="0" y="47"/>
                  </a:cxn>
                  <a:cxn ang="0">
                    <a:pos x="0" y="47"/>
                  </a:cxn>
                </a:cxnLst>
                <a:rect l="0" t="0" r="r" b="b"/>
                <a:pathLst>
                  <a:path w="136" h="60">
                    <a:moveTo>
                      <a:pt x="0" y="47"/>
                    </a:moveTo>
                    <a:lnTo>
                      <a:pt x="31" y="60"/>
                    </a:lnTo>
                    <a:lnTo>
                      <a:pt x="102" y="23"/>
                    </a:lnTo>
                    <a:lnTo>
                      <a:pt x="136" y="34"/>
                    </a:lnTo>
                    <a:lnTo>
                      <a:pt x="119" y="0"/>
                    </a:lnTo>
                    <a:lnTo>
                      <a:pt x="32" y="0"/>
                    </a:lnTo>
                    <a:lnTo>
                      <a:pt x="68" y="12"/>
                    </a:lnTo>
                    <a:lnTo>
                      <a:pt x="0" y="47"/>
                    </a:lnTo>
                    <a:lnTo>
                      <a:pt x="0"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1" name="Freeform 17"/>
              <p:cNvSpPr>
                <a:spLocks/>
              </p:cNvSpPr>
              <p:nvPr/>
            </p:nvSpPr>
            <p:spPr bwMode="auto">
              <a:xfrm>
                <a:off x="2952984" y="2927337"/>
                <a:ext cx="214329" cy="93663"/>
              </a:xfrm>
              <a:custGeom>
                <a:avLst/>
                <a:gdLst/>
                <a:ahLst/>
                <a:cxnLst>
                  <a:cxn ang="0">
                    <a:pos x="135" y="13"/>
                  </a:cxn>
                  <a:cxn ang="0">
                    <a:pos x="105" y="0"/>
                  </a:cxn>
                  <a:cxn ang="0">
                    <a:pos x="33" y="37"/>
                  </a:cxn>
                  <a:cxn ang="0">
                    <a:pos x="0" y="27"/>
                  </a:cxn>
                  <a:cxn ang="0">
                    <a:pos x="17" y="59"/>
                  </a:cxn>
                  <a:cxn ang="0">
                    <a:pos x="103" y="59"/>
                  </a:cxn>
                  <a:cxn ang="0">
                    <a:pos x="68" y="48"/>
                  </a:cxn>
                  <a:cxn ang="0">
                    <a:pos x="135" y="13"/>
                  </a:cxn>
                  <a:cxn ang="0">
                    <a:pos x="135" y="13"/>
                  </a:cxn>
                </a:cxnLst>
                <a:rect l="0" t="0" r="r" b="b"/>
                <a:pathLst>
                  <a:path w="135" h="59">
                    <a:moveTo>
                      <a:pt x="135" y="13"/>
                    </a:moveTo>
                    <a:lnTo>
                      <a:pt x="105" y="0"/>
                    </a:lnTo>
                    <a:lnTo>
                      <a:pt x="33" y="37"/>
                    </a:lnTo>
                    <a:lnTo>
                      <a:pt x="0" y="27"/>
                    </a:lnTo>
                    <a:lnTo>
                      <a:pt x="17" y="59"/>
                    </a:lnTo>
                    <a:lnTo>
                      <a:pt x="103" y="59"/>
                    </a:lnTo>
                    <a:lnTo>
                      <a:pt x="68" y="48"/>
                    </a:lnTo>
                    <a:lnTo>
                      <a:pt x="135" y="13"/>
                    </a:lnTo>
                    <a:lnTo>
                      <a:pt x="13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2" name="Freeform 18"/>
              <p:cNvSpPr>
                <a:spLocks/>
              </p:cNvSpPr>
              <p:nvPr/>
            </p:nvSpPr>
            <p:spPr bwMode="auto">
              <a:xfrm>
                <a:off x="2964098" y="2813041"/>
                <a:ext cx="214329" cy="93663"/>
              </a:xfrm>
              <a:custGeom>
                <a:avLst/>
                <a:gdLst/>
                <a:ahLst/>
                <a:cxnLst>
                  <a:cxn ang="0">
                    <a:pos x="0" y="13"/>
                  </a:cxn>
                  <a:cxn ang="0">
                    <a:pos x="30" y="0"/>
                  </a:cxn>
                  <a:cxn ang="0">
                    <a:pos x="102" y="37"/>
                  </a:cxn>
                  <a:cxn ang="0">
                    <a:pos x="135" y="26"/>
                  </a:cxn>
                  <a:cxn ang="0">
                    <a:pos x="118" y="59"/>
                  </a:cxn>
                  <a:cxn ang="0">
                    <a:pos x="32" y="59"/>
                  </a:cxn>
                  <a:cxn ang="0">
                    <a:pos x="67" y="48"/>
                  </a:cxn>
                  <a:cxn ang="0">
                    <a:pos x="0" y="13"/>
                  </a:cxn>
                  <a:cxn ang="0">
                    <a:pos x="0" y="13"/>
                  </a:cxn>
                </a:cxnLst>
                <a:rect l="0" t="0" r="r" b="b"/>
                <a:pathLst>
                  <a:path w="135" h="59">
                    <a:moveTo>
                      <a:pt x="0" y="13"/>
                    </a:moveTo>
                    <a:lnTo>
                      <a:pt x="30" y="0"/>
                    </a:lnTo>
                    <a:lnTo>
                      <a:pt x="102" y="37"/>
                    </a:lnTo>
                    <a:lnTo>
                      <a:pt x="135" y="26"/>
                    </a:lnTo>
                    <a:lnTo>
                      <a:pt x="118" y="59"/>
                    </a:lnTo>
                    <a:lnTo>
                      <a:pt x="32" y="59"/>
                    </a:lnTo>
                    <a:lnTo>
                      <a:pt x="67" y="48"/>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3" name="Freeform 19"/>
              <p:cNvSpPr>
                <a:spLocks/>
              </p:cNvSpPr>
              <p:nvPr/>
            </p:nvSpPr>
            <p:spPr bwMode="auto">
              <a:xfrm>
                <a:off x="3180015" y="2933690"/>
                <a:ext cx="215917" cy="93663"/>
              </a:xfrm>
              <a:custGeom>
                <a:avLst/>
                <a:gdLst/>
                <a:ahLst/>
                <a:cxnLst>
                  <a:cxn ang="0">
                    <a:pos x="136" y="46"/>
                  </a:cxn>
                  <a:cxn ang="0">
                    <a:pos x="105" y="59"/>
                  </a:cxn>
                  <a:cxn ang="0">
                    <a:pos x="33" y="23"/>
                  </a:cxn>
                  <a:cxn ang="0">
                    <a:pos x="0" y="33"/>
                  </a:cxn>
                  <a:cxn ang="0">
                    <a:pos x="18" y="0"/>
                  </a:cxn>
                  <a:cxn ang="0">
                    <a:pos x="104" y="0"/>
                  </a:cxn>
                  <a:cxn ang="0">
                    <a:pos x="68" y="11"/>
                  </a:cxn>
                  <a:cxn ang="0">
                    <a:pos x="136" y="46"/>
                  </a:cxn>
                  <a:cxn ang="0">
                    <a:pos x="136" y="46"/>
                  </a:cxn>
                </a:cxnLst>
                <a:rect l="0" t="0" r="r" b="b"/>
                <a:pathLst>
                  <a:path w="136" h="59">
                    <a:moveTo>
                      <a:pt x="136" y="46"/>
                    </a:moveTo>
                    <a:lnTo>
                      <a:pt x="105" y="59"/>
                    </a:lnTo>
                    <a:lnTo>
                      <a:pt x="33" y="23"/>
                    </a:lnTo>
                    <a:lnTo>
                      <a:pt x="0" y="33"/>
                    </a:lnTo>
                    <a:lnTo>
                      <a:pt x="18" y="0"/>
                    </a:lnTo>
                    <a:lnTo>
                      <a:pt x="104" y="0"/>
                    </a:lnTo>
                    <a:lnTo>
                      <a:pt x="68" y="11"/>
                    </a:lnTo>
                    <a:lnTo>
                      <a:pt x="136" y="46"/>
                    </a:lnTo>
                    <a:lnTo>
                      <a:pt x="136"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4" name="Freeform 20"/>
              <p:cNvSpPr>
                <a:spLocks/>
              </p:cNvSpPr>
              <p:nvPr/>
            </p:nvSpPr>
            <p:spPr bwMode="auto">
              <a:xfrm>
                <a:off x="3191128" y="2819390"/>
                <a:ext cx="215917" cy="95250"/>
              </a:xfrm>
              <a:custGeom>
                <a:avLst/>
                <a:gdLst/>
                <a:ahLst/>
                <a:cxnLst>
                  <a:cxn ang="0">
                    <a:pos x="0" y="47"/>
                  </a:cxn>
                  <a:cxn ang="0">
                    <a:pos x="30" y="60"/>
                  </a:cxn>
                  <a:cxn ang="0">
                    <a:pos x="102" y="23"/>
                  </a:cxn>
                  <a:cxn ang="0">
                    <a:pos x="136" y="34"/>
                  </a:cxn>
                  <a:cxn ang="0">
                    <a:pos x="118" y="0"/>
                  </a:cxn>
                  <a:cxn ang="0">
                    <a:pos x="31" y="0"/>
                  </a:cxn>
                  <a:cxn ang="0">
                    <a:pos x="68" y="12"/>
                  </a:cxn>
                  <a:cxn ang="0">
                    <a:pos x="0" y="47"/>
                  </a:cxn>
                  <a:cxn ang="0">
                    <a:pos x="0" y="47"/>
                  </a:cxn>
                </a:cxnLst>
                <a:rect l="0" t="0" r="r" b="b"/>
                <a:pathLst>
                  <a:path w="136" h="60">
                    <a:moveTo>
                      <a:pt x="0" y="47"/>
                    </a:moveTo>
                    <a:lnTo>
                      <a:pt x="30" y="60"/>
                    </a:lnTo>
                    <a:lnTo>
                      <a:pt x="102" y="23"/>
                    </a:lnTo>
                    <a:lnTo>
                      <a:pt x="136" y="34"/>
                    </a:lnTo>
                    <a:lnTo>
                      <a:pt x="118" y="0"/>
                    </a:lnTo>
                    <a:lnTo>
                      <a:pt x="31" y="0"/>
                    </a:lnTo>
                    <a:lnTo>
                      <a:pt x="68" y="12"/>
                    </a:lnTo>
                    <a:lnTo>
                      <a:pt x="0" y="47"/>
                    </a:lnTo>
                    <a:lnTo>
                      <a:pt x="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5" name="Freeform 21"/>
              <p:cNvSpPr>
                <a:spLocks/>
              </p:cNvSpPr>
              <p:nvPr/>
            </p:nvSpPr>
            <p:spPr bwMode="auto">
              <a:xfrm>
                <a:off x="2956159" y="2932103"/>
                <a:ext cx="214329" cy="93663"/>
              </a:xfrm>
              <a:custGeom>
                <a:avLst/>
                <a:gdLst/>
                <a:ahLst/>
                <a:cxnLst>
                  <a:cxn ang="0">
                    <a:pos x="135" y="13"/>
                  </a:cxn>
                  <a:cxn ang="0">
                    <a:pos x="105" y="0"/>
                  </a:cxn>
                  <a:cxn ang="0">
                    <a:pos x="33" y="38"/>
                  </a:cxn>
                  <a:cxn ang="0">
                    <a:pos x="0" y="27"/>
                  </a:cxn>
                  <a:cxn ang="0">
                    <a:pos x="18" y="59"/>
                  </a:cxn>
                  <a:cxn ang="0">
                    <a:pos x="104" y="59"/>
                  </a:cxn>
                  <a:cxn ang="0">
                    <a:pos x="68" y="48"/>
                  </a:cxn>
                  <a:cxn ang="0">
                    <a:pos x="135" y="13"/>
                  </a:cxn>
                  <a:cxn ang="0">
                    <a:pos x="135" y="13"/>
                  </a:cxn>
                </a:cxnLst>
                <a:rect l="0" t="0" r="r" b="b"/>
                <a:pathLst>
                  <a:path w="135" h="59">
                    <a:moveTo>
                      <a:pt x="135" y="13"/>
                    </a:moveTo>
                    <a:lnTo>
                      <a:pt x="105" y="0"/>
                    </a:lnTo>
                    <a:lnTo>
                      <a:pt x="33" y="38"/>
                    </a:lnTo>
                    <a:lnTo>
                      <a:pt x="0" y="27"/>
                    </a:lnTo>
                    <a:lnTo>
                      <a:pt x="18" y="59"/>
                    </a:lnTo>
                    <a:lnTo>
                      <a:pt x="104" y="59"/>
                    </a:lnTo>
                    <a:lnTo>
                      <a:pt x="68" y="48"/>
                    </a:lnTo>
                    <a:lnTo>
                      <a:pt x="135" y="13"/>
                    </a:lnTo>
                    <a:lnTo>
                      <a:pt x="135"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6" name="Freeform 22"/>
              <p:cNvSpPr>
                <a:spLocks/>
              </p:cNvSpPr>
              <p:nvPr/>
            </p:nvSpPr>
            <p:spPr bwMode="auto">
              <a:xfrm>
                <a:off x="2967273" y="2817807"/>
                <a:ext cx="215917" cy="93663"/>
              </a:xfrm>
              <a:custGeom>
                <a:avLst/>
                <a:gdLst/>
                <a:ahLst/>
                <a:cxnLst>
                  <a:cxn ang="0">
                    <a:pos x="0" y="13"/>
                  </a:cxn>
                  <a:cxn ang="0">
                    <a:pos x="31" y="0"/>
                  </a:cxn>
                  <a:cxn ang="0">
                    <a:pos x="103" y="37"/>
                  </a:cxn>
                  <a:cxn ang="0">
                    <a:pos x="136" y="27"/>
                  </a:cxn>
                  <a:cxn ang="0">
                    <a:pos x="118" y="59"/>
                  </a:cxn>
                  <a:cxn ang="0">
                    <a:pos x="32" y="59"/>
                  </a:cxn>
                  <a:cxn ang="0">
                    <a:pos x="68" y="48"/>
                  </a:cxn>
                  <a:cxn ang="0">
                    <a:pos x="0" y="13"/>
                  </a:cxn>
                  <a:cxn ang="0">
                    <a:pos x="0" y="13"/>
                  </a:cxn>
                </a:cxnLst>
                <a:rect l="0" t="0" r="r" b="b"/>
                <a:pathLst>
                  <a:path w="136" h="59">
                    <a:moveTo>
                      <a:pt x="0" y="13"/>
                    </a:moveTo>
                    <a:lnTo>
                      <a:pt x="31" y="0"/>
                    </a:lnTo>
                    <a:lnTo>
                      <a:pt x="103" y="37"/>
                    </a:lnTo>
                    <a:lnTo>
                      <a:pt x="136" y="27"/>
                    </a:lnTo>
                    <a:lnTo>
                      <a:pt x="118" y="59"/>
                    </a:lnTo>
                    <a:lnTo>
                      <a:pt x="32" y="59"/>
                    </a:lnTo>
                    <a:lnTo>
                      <a:pt x="68" y="48"/>
                    </a:lnTo>
                    <a:lnTo>
                      <a:pt x="0" y="13"/>
                    </a:lnTo>
                    <a:lnTo>
                      <a:pt x="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7" name="Freeform 23"/>
              <p:cNvSpPr>
                <a:spLocks/>
              </p:cNvSpPr>
              <p:nvPr/>
            </p:nvSpPr>
            <p:spPr bwMode="auto">
              <a:xfrm>
                <a:off x="3184778" y="2938457"/>
                <a:ext cx="214329" cy="95250"/>
              </a:xfrm>
              <a:custGeom>
                <a:avLst/>
                <a:gdLst/>
                <a:ahLst/>
                <a:cxnLst>
                  <a:cxn ang="0">
                    <a:pos x="135" y="47"/>
                  </a:cxn>
                  <a:cxn ang="0">
                    <a:pos x="105" y="60"/>
                  </a:cxn>
                  <a:cxn ang="0">
                    <a:pos x="33" y="23"/>
                  </a:cxn>
                  <a:cxn ang="0">
                    <a:pos x="0" y="34"/>
                  </a:cxn>
                  <a:cxn ang="0">
                    <a:pos x="17" y="0"/>
                  </a:cxn>
                  <a:cxn ang="0">
                    <a:pos x="104" y="0"/>
                  </a:cxn>
                  <a:cxn ang="0">
                    <a:pos x="67" y="12"/>
                  </a:cxn>
                  <a:cxn ang="0">
                    <a:pos x="135" y="47"/>
                  </a:cxn>
                  <a:cxn ang="0">
                    <a:pos x="135" y="47"/>
                  </a:cxn>
                </a:cxnLst>
                <a:rect l="0" t="0" r="r" b="b"/>
                <a:pathLst>
                  <a:path w="135" h="60">
                    <a:moveTo>
                      <a:pt x="135" y="47"/>
                    </a:moveTo>
                    <a:lnTo>
                      <a:pt x="105" y="60"/>
                    </a:lnTo>
                    <a:lnTo>
                      <a:pt x="33" y="23"/>
                    </a:lnTo>
                    <a:lnTo>
                      <a:pt x="0" y="34"/>
                    </a:lnTo>
                    <a:lnTo>
                      <a:pt x="17" y="0"/>
                    </a:lnTo>
                    <a:lnTo>
                      <a:pt x="104" y="0"/>
                    </a:lnTo>
                    <a:lnTo>
                      <a:pt x="67" y="12"/>
                    </a:lnTo>
                    <a:lnTo>
                      <a:pt x="135" y="47"/>
                    </a:lnTo>
                    <a:lnTo>
                      <a:pt x="13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8" name="Line 24"/>
              <p:cNvSpPr>
                <a:spLocks noChangeShapeType="1"/>
              </p:cNvSpPr>
              <p:nvPr/>
            </p:nvSpPr>
            <p:spPr bwMode="auto">
              <a:xfrm>
                <a:off x="2851375" y="2922583"/>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sp>
            <p:nvSpPr>
              <p:cNvPr id="1049" name="Line 25"/>
              <p:cNvSpPr>
                <a:spLocks noChangeShapeType="1"/>
              </p:cNvSpPr>
              <p:nvPr/>
            </p:nvSpPr>
            <p:spPr bwMode="auto">
              <a:xfrm>
                <a:off x="3505200" y="2922588"/>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es-ES_tradnl" sz="1000" kern="1200">
                  <a:solidFill>
                    <a:srgbClr val="3A3A3A"/>
                  </a:solidFill>
                  <a:latin typeface="Arial"/>
                  <a:ea typeface="+mn-ea"/>
                  <a:cs typeface="+mn-cs"/>
                </a:endParaRPr>
              </a:p>
            </p:txBody>
          </p:sp>
        </p:grpSp>
      </p:grpSp>
      <p:grpSp>
        <p:nvGrpSpPr>
          <p:cNvPr id="14" name="Group 1"/>
          <p:cNvGrpSpPr/>
          <p:nvPr/>
        </p:nvGrpSpPr>
        <p:grpSpPr>
          <a:xfrm>
            <a:off x="4251571" y="4578298"/>
            <a:ext cx="957772" cy="1015663"/>
            <a:chOff x="-2499275" y="5767043"/>
            <a:chExt cx="957772" cy="1015663"/>
          </a:xfrm>
        </p:grpSpPr>
        <p:sp>
          <p:nvSpPr>
            <p:cNvPr id="106" name="TextBox 149"/>
            <p:cNvSpPr txBox="1">
              <a:spLocks noChangeArrowheads="1"/>
            </p:cNvSpPr>
            <p:nvPr/>
          </p:nvSpPr>
          <p:spPr bwMode="auto">
            <a:xfrm>
              <a:off x="-2499275" y="5767043"/>
              <a:ext cx="957772" cy="1015663"/>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es-ES_tradnl" sz="1000" b="0" i="0" kern="1200" dirty="0" err="1" smtClean="0">
                  <a:solidFill>
                    <a:srgbClr val="3A3A3A"/>
                  </a:solidFill>
                  <a:latin typeface="Arial"/>
                  <a:ea typeface="ＭＳ Ｐゴシック"/>
                  <a:cs typeface="+mn-cs"/>
                </a:rPr>
                <a:t>PoE</a:t>
              </a:r>
              <a:endParaRPr lang="es-ES_tradnl" sz="1000" b="0" i="0" kern="1200" dirty="0" smtClean="0">
                <a:solidFill>
                  <a:srgbClr val="3A3A3A"/>
                </a:solidFill>
                <a:latin typeface="Arial"/>
                <a:ea typeface="ＭＳ Ｐゴシック"/>
                <a:cs typeface="+mn-cs"/>
              </a:endParaRPr>
            </a:p>
            <a:p>
              <a:pPr algn="ctr" defTabSz="914400">
                <a:spcBef>
                  <a:spcPct val="0"/>
                </a:spcBef>
                <a:spcAft>
                  <a:spcPct val="0"/>
                </a:spcAft>
                <a:buNone/>
              </a:pPr>
              <a:endParaRPr lang="es-ES_tradnl" sz="1000" kern="1200" dirty="0" smtClean="0">
                <a:solidFill>
                  <a:srgbClr val="3A3A3A"/>
                </a:solidFill>
                <a:latin typeface="Arial"/>
                <a:ea typeface="ＭＳ Ｐゴシック" charset="-128"/>
                <a:cs typeface="+mn-cs"/>
              </a:endParaRPr>
            </a:p>
            <a:p>
              <a:pPr algn="ctr" defTabSz="914400">
                <a:spcBef>
                  <a:spcPct val="0"/>
                </a:spcBef>
                <a:spcAft>
                  <a:spcPct val="0"/>
                </a:spcAft>
                <a:buNone/>
              </a:pPr>
              <a:endParaRPr lang="es-ES_tradnl" sz="1000" kern="1200" dirty="0" smtClean="0">
                <a:solidFill>
                  <a:srgbClr val="3A3A3A"/>
                </a:solidFill>
                <a:latin typeface="Arial"/>
                <a:ea typeface="ＭＳ Ｐゴシック" charset="-128"/>
                <a:cs typeface="+mn-cs"/>
              </a:endParaRPr>
            </a:p>
            <a:p>
              <a:pPr algn="ctr" defTabSz="914400">
                <a:spcBef>
                  <a:spcPct val="0"/>
                </a:spcBef>
                <a:spcAft>
                  <a:spcPct val="0"/>
                </a:spcAft>
                <a:buNone/>
              </a:pPr>
              <a:endParaRPr lang="es-ES_tradnl" sz="1000" kern="1200" dirty="0" smtClean="0">
                <a:solidFill>
                  <a:srgbClr val="3A3A3A"/>
                </a:solidFill>
                <a:latin typeface="Arial"/>
                <a:ea typeface="ＭＳ Ｐゴシック" charset="-128"/>
                <a:cs typeface="+mn-cs"/>
              </a:endParaRPr>
            </a:p>
            <a:p>
              <a:pPr algn="ctr" defTabSz="914400">
                <a:spcBef>
                  <a:spcPct val="0"/>
                </a:spcBef>
                <a:spcAft>
                  <a:spcPct val="0"/>
                </a:spcAft>
                <a:buNone/>
              </a:pPr>
              <a:endParaRPr lang="es-ES_tradnl" sz="1000" kern="1200" dirty="0" smtClean="0">
                <a:solidFill>
                  <a:srgbClr val="3A3A3A"/>
                </a:solidFill>
                <a:latin typeface="Arial"/>
                <a:ea typeface="ＭＳ Ｐゴシック" charset="-128"/>
                <a:cs typeface="+mn-cs"/>
              </a:endParaRPr>
            </a:p>
            <a:p>
              <a:pPr algn="ctr" defTabSz="914400">
                <a:spcBef>
                  <a:spcPct val="0"/>
                </a:spcBef>
                <a:spcAft>
                  <a:spcPct val="0"/>
                </a:spcAft>
                <a:buNone/>
              </a:pPr>
              <a:r>
                <a:rPr lang="es-ES_tradnl" sz="1000" b="0" i="0" kern="1200" dirty="0" err="1" smtClean="0">
                  <a:solidFill>
                    <a:srgbClr val="3A3A3A"/>
                  </a:solidFill>
                  <a:latin typeface="Arial"/>
                  <a:ea typeface="ＭＳ Ｐゴシック"/>
                  <a:cs typeface="+mn-cs"/>
                </a:rPr>
                <a:t>Switching</a:t>
              </a:r>
              <a:endParaRPr lang="es-ES_tradnl" sz="1000" b="0" i="0" kern="1200" dirty="0">
                <a:solidFill>
                  <a:srgbClr val="3A3A3A"/>
                </a:solidFill>
                <a:latin typeface="Arial"/>
                <a:ea typeface="ＭＳ Ｐゴシック"/>
                <a:cs typeface="+mn-cs"/>
              </a:endParaRPr>
            </a:p>
          </p:txBody>
        </p:sp>
        <p:pic>
          <p:nvPicPr>
            <p:cNvPr id="101" name="Picture 64"/>
            <p:cNvPicPr>
              <a:picLocks noChangeArrowheads="1"/>
            </p:cNvPicPr>
            <p:nvPr/>
          </p:nvPicPr>
          <p:blipFill>
            <a:blip r:embed="rId15" cstate="print"/>
            <a:srcRect/>
            <a:stretch>
              <a:fillRect/>
            </a:stretch>
          </p:blipFill>
          <p:spPr bwMode="auto">
            <a:xfrm>
              <a:off x="-2153855" y="6005241"/>
              <a:ext cx="285750" cy="50165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grpSp>
        <p:nvGrpSpPr>
          <p:cNvPr id="15" name="Group 2"/>
          <p:cNvGrpSpPr/>
          <p:nvPr/>
        </p:nvGrpSpPr>
        <p:grpSpPr>
          <a:xfrm>
            <a:off x="4202551" y="3252741"/>
            <a:ext cx="1033271" cy="646966"/>
            <a:chOff x="-2330146" y="6222974"/>
            <a:chExt cx="1033271" cy="646966"/>
          </a:xfrm>
        </p:grpSpPr>
        <p:pic>
          <p:nvPicPr>
            <p:cNvPr id="163" name="Picture 27" descr="Gateway universal"/>
            <p:cNvPicPr>
              <a:picLocks noChangeAspect="1" noChangeArrowheads="1"/>
            </p:cNvPicPr>
            <p:nvPr/>
          </p:nvPicPr>
          <p:blipFill>
            <a:blip r:embed="rId16" cstate="print"/>
            <a:srcRect/>
            <a:stretch>
              <a:fillRect/>
            </a:stretch>
          </p:blipFill>
          <p:spPr bwMode="auto">
            <a:xfrm>
              <a:off x="-2051754" y="6491432"/>
              <a:ext cx="476491" cy="378508"/>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sp>
          <p:nvSpPr>
            <p:cNvPr id="165" name="TextBox 149"/>
            <p:cNvSpPr txBox="1">
              <a:spLocks noChangeArrowheads="1"/>
            </p:cNvSpPr>
            <p:nvPr/>
          </p:nvSpPr>
          <p:spPr bwMode="auto">
            <a:xfrm>
              <a:off x="-2330146" y="6222974"/>
              <a:ext cx="1033271" cy="246221"/>
            </a:xfrm>
            <a:prstGeom prst="rect">
              <a:avLst/>
            </a:prstGeom>
            <a:noFill/>
            <a:ln w="9525">
              <a:noFill/>
              <a:miter lim="800000"/>
              <a:headEnd/>
              <a:tailEnd/>
            </a:ln>
          </p:spPr>
          <p:txBody>
            <a:bodyPr>
              <a:spAutoFit/>
            </a:bodyPr>
            <a:lstStyle/>
            <a:p>
              <a:pPr algn="ctr" defTabSz="914400">
                <a:spcBef>
                  <a:spcPct val="0"/>
                </a:spcBef>
                <a:spcAft>
                  <a:spcPct val="0"/>
                </a:spcAft>
                <a:buNone/>
              </a:pPr>
              <a:r>
                <a:rPr lang="es-ES_tradnl" sz="1000" b="0" i="0" kern="1200" smtClean="0">
                  <a:solidFill>
                    <a:srgbClr val="3A3A3A"/>
                  </a:solidFill>
                  <a:latin typeface="Arial"/>
                  <a:ea typeface="ＭＳ Ｐゴシック"/>
                  <a:cs typeface="+mn-cs"/>
                </a:rPr>
                <a:t>CDN</a:t>
              </a:r>
              <a:endParaRPr lang="es-ES_tradnl" sz="1000" b="0" i="0" kern="1200">
                <a:solidFill>
                  <a:srgbClr val="3A3A3A"/>
                </a:solidFill>
                <a:latin typeface="Arial"/>
                <a:ea typeface="ＭＳ Ｐゴシック"/>
                <a:cs typeface="+mn-cs"/>
              </a:endParaRPr>
            </a:p>
          </p:txBody>
        </p:sp>
      </p:grpSp>
      <p:grpSp>
        <p:nvGrpSpPr>
          <p:cNvPr id="16" name="Group 181"/>
          <p:cNvGrpSpPr>
            <a:grpSpLocks noChangeAspect="1"/>
          </p:cNvGrpSpPr>
          <p:nvPr/>
        </p:nvGrpSpPr>
        <p:grpSpPr>
          <a:xfrm>
            <a:off x="5195161" y="2224439"/>
            <a:ext cx="398075" cy="333515"/>
            <a:chOff x="7772409" y="3276600"/>
            <a:chExt cx="1217160" cy="900339"/>
          </a:xfrm>
        </p:grpSpPr>
        <p:sp>
          <p:nvSpPr>
            <p:cNvPr id="185" name="TextBox 66"/>
            <p:cNvSpPr txBox="1"/>
            <p:nvPr/>
          </p:nvSpPr>
          <p:spPr bwMode="auto">
            <a:xfrm>
              <a:off x="7944303" y="3762602"/>
              <a:ext cx="755650" cy="233362"/>
            </a:xfrm>
            <a:prstGeom prst="rect">
              <a:avLst/>
            </a:prstGeom>
            <a:noFill/>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endParaRPr lang="es-ES_tradnl" sz="1000" b="1">
                <a:solidFill>
                  <a:srgbClr val="0096D6"/>
                </a:solidFill>
                <a:latin typeface="Arial"/>
              </a:endParaRPr>
            </a:p>
          </p:txBody>
        </p:sp>
        <p:grpSp>
          <p:nvGrpSpPr>
            <p:cNvPr id="17" name="Group 187"/>
            <p:cNvGrpSpPr>
              <a:grpSpLocks/>
            </p:cNvGrpSpPr>
            <p:nvPr/>
          </p:nvGrpSpPr>
          <p:grpSpPr bwMode="auto">
            <a:xfrm>
              <a:off x="7772409" y="3276600"/>
              <a:ext cx="1217160" cy="900339"/>
              <a:chOff x="7424636" y="3669875"/>
              <a:chExt cx="824650" cy="496035"/>
            </a:xfrm>
          </p:grpSpPr>
          <p:sp>
            <p:nvSpPr>
              <p:cNvPr id="191" name="Freeform 190"/>
              <p:cNvSpPr>
                <a:spLocks/>
              </p:cNvSpPr>
              <p:nvPr/>
            </p:nvSpPr>
            <p:spPr bwMode="auto">
              <a:xfrm>
                <a:off x="7424636" y="3747060"/>
                <a:ext cx="739192" cy="418850"/>
              </a:xfrm>
              <a:custGeom>
                <a:avLst/>
                <a:gdLst>
                  <a:gd name="T0" fmla="*/ 0 w 718"/>
                  <a:gd name="T1" fmla="*/ 0 h 407"/>
                  <a:gd name="T2" fmla="*/ 0 w 718"/>
                  <a:gd name="T3" fmla="*/ 418850 h 407"/>
                  <a:gd name="T4" fmla="*/ 739192 w 718"/>
                  <a:gd name="T5" fmla="*/ 418850 h 407"/>
                  <a:gd name="T6" fmla="*/ 739192 w 718"/>
                  <a:gd name="T7" fmla="*/ 0 h 407"/>
                  <a:gd name="T8" fmla="*/ 12354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a:solidFill>
                    <a:srgbClr val="0096D6"/>
                  </a:solidFill>
                  <a:latin typeface="Arial"/>
                </a:endParaRPr>
              </a:p>
            </p:txBody>
          </p:sp>
          <p:sp>
            <p:nvSpPr>
              <p:cNvPr id="192" name="Freeform 191"/>
              <p:cNvSpPr>
                <a:spLocks/>
              </p:cNvSpPr>
              <p:nvPr/>
            </p:nvSpPr>
            <p:spPr bwMode="auto">
              <a:xfrm>
                <a:off x="7429664" y="3669875"/>
                <a:ext cx="819622" cy="82911"/>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s-ES_tradnl">
                  <a:solidFill>
                    <a:srgbClr val="0096D6"/>
                  </a:solidFill>
                  <a:latin typeface="Arial"/>
                </a:endParaRPr>
              </a:p>
            </p:txBody>
          </p:sp>
          <p:sp>
            <p:nvSpPr>
              <p:cNvPr id="193" name="Freeform 192"/>
              <p:cNvSpPr>
                <a:spLocks/>
              </p:cNvSpPr>
              <p:nvPr/>
            </p:nvSpPr>
            <p:spPr bwMode="auto">
              <a:xfrm>
                <a:off x="8163836" y="3677076"/>
                <a:ext cx="85450" cy="488829"/>
              </a:xfrm>
              <a:custGeom>
                <a:avLst/>
                <a:gdLst>
                  <a:gd name="T0" fmla="*/ 85450 w 83"/>
                  <a:gd name="T1" fmla="*/ 415762 h 475"/>
                  <a:gd name="T2" fmla="*/ 0 w 83"/>
                  <a:gd name="T3" fmla="*/ 488829 h 475"/>
                  <a:gd name="T4" fmla="*/ 0 w 83"/>
                  <a:gd name="T5" fmla="*/ 73067 h 475"/>
                  <a:gd name="T6" fmla="*/ 85450 w 83"/>
                  <a:gd name="T7" fmla="*/ 0 h 475"/>
                  <a:gd name="T8" fmla="*/ 85450 w 83"/>
                  <a:gd name="T9" fmla="*/ 415762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a:solidFill>
                    <a:srgbClr val="0096D6"/>
                  </a:solidFill>
                  <a:latin typeface="Arial"/>
                </a:endParaRPr>
              </a:p>
            </p:txBody>
          </p:sp>
        </p:grpSp>
        <p:pic>
          <p:nvPicPr>
            <p:cNvPr id="189" name="Picture 188"/>
            <p:cNvPicPr>
              <a:picLocks noChangeAspect="1"/>
            </p:cNvPicPr>
            <p:nvPr/>
          </p:nvPicPr>
          <p:blipFill>
            <a:blip r:embed="rId17" cstate="print"/>
            <a:stretch>
              <a:fillRect/>
            </a:stretch>
          </p:blipFill>
          <p:spPr>
            <a:xfrm>
              <a:off x="8001000" y="3429000"/>
              <a:ext cx="685800" cy="68580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183" name="Rectangle 182"/>
          <p:cNvSpPr>
            <a:spLocks noChangeArrowheads="1"/>
          </p:cNvSpPr>
          <p:nvPr/>
        </p:nvSpPr>
        <p:spPr bwMode="auto">
          <a:xfrm>
            <a:off x="4326192" y="2035280"/>
            <a:ext cx="914400" cy="707886"/>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es-ES_tradnl" sz="1000" b="0" i="0" dirty="0" smtClean="0">
                <a:solidFill>
                  <a:srgbClr val="3A3A3A"/>
                </a:solidFill>
                <a:latin typeface="Arial"/>
                <a:ea typeface="+mn-ea"/>
                <a:cs typeface="+mn-cs"/>
              </a:rPr>
              <a:t>Cisco</a:t>
            </a:r>
            <a:r>
              <a:rPr lang="es-ES_tradnl" sz="1000" b="0" i="0" baseline="30000" dirty="0" smtClean="0">
                <a:solidFill>
                  <a:srgbClr val="3A3A3A"/>
                </a:solidFill>
                <a:latin typeface="Arial"/>
                <a:ea typeface="+mn-ea"/>
                <a:cs typeface="+mn-cs"/>
              </a:rPr>
              <a:t>® </a:t>
            </a:r>
            <a:r>
              <a:rPr lang="es-ES_tradnl" sz="1000" b="0" i="0" dirty="0" smtClean="0">
                <a:solidFill>
                  <a:srgbClr val="3A3A3A"/>
                </a:solidFill>
                <a:latin typeface="Arial"/>
                <a:ea typeface="+mn-ea"/>
                <a:cs typeface="+mn-cs"/>
              </a:rPr>
              <a:t> </a:t>
            </a:r>
            <a:r>
              <a:rPr lang="es-ES_tradnl" sz="1000" b="0" i="0" dirty="0" err="1" smtClean="0">
                <a:solidFill>
                  <a:srgbClr val="3A3A3A"/>
                </a:solidFill>
                <a:latin typeface="Arial"/>
                <a:ea typeface="+mn-ea"/>
                <a:cs typeface="+mn-cs"/>
              </a:rPr>
              <a:t>Identity</a:t>
            </a:r>
            <a:r>
              <a:rPr lang="es-ES_tradnl" sz="1000" b="0" i="0" dirty="0" smtClean="0">
                <a:solidFill>
                  <a:srgbClr val="3A3A3A"/>
                </a:solidFill>
                <a:latin typeface="Arial"/>
                <a:ea typeface="+mn-ea"/>
                <a:cs typeface="+mn-cs"/>
              </a:rPr>
              <a:t> </a:t>
            </a:r>
            <a:br>
              <a:rPr lang="es-ES_tradnl" sz="1000" b="0" i="0" dirty="0" smtClean="0">
                <a:solidFill>
                  <a:srgbClr val="3A3A3A"/>
                </a:solidFill>
                <a:latin typeface="Arial"/>
                <a:ea typeface="+mn-ea"/>
                <a:cs typeface="+mn-cs"/>
              </a:rPr>
            </a:br>
            <a:r>
              <a:rPr lang="es-ES_tradnl" sz="1000" b="0" i="0" dirty="0" err="1" smtClean="0">
                <a:solidFill>
                  <a:srgbClr val="3A3A3A"/>
                </a:solidFill>
                <a:latin typeface="Arial"/>
                <a:ea typeface="+mn-ea"/>
                <a:cs typeface="+mn-cs"/>
              </a:rPr>
              <a:t>Services</a:t>
            </a:r>
            <a:r>
              <a:rPr lang="es-ES_tradnl" sz="1000" b="0" i="0" dirty="0" smtClean="0">
                <a:solidFill>
                  <a:srgbClr val="3A3A3A"/>
                </a:solidFill>
                <a:latin typeface="Arial"/>
                <a:ea typeface="+mn-ea"/>
                <a:cs typeface="+mn-cs"/>
              </a:rPr>
              <a:t> </a:t>
            </a:r>
            <a:r>
              <a:rPr lang="es-ES_tradnl" sz="1000" b="0" i="0" dirty="0" err="1" smtClean="0">
                <a:solidFill>
                  <a:srgbClr val="3A3A3A"/>
                </a:solidFill>
                <a:latin typeface="Arial"/>
                <a:ea typeface="+mn-ea"/>
                <a:cs typeface="+mn-cs"/>
              </a:rPr>
              <a:t>Engine</a:t>
            </a:r>
            <a:endParaRPr lang="es-ES_tradnl" sz="1000" dirty="0">
              <a:solidFill>
                <a:srgbClr val="3A3A3A"/>
              </a:solidFill>
              <a:latin typeface="Arial"/>
            </a:endParaRPr>
          </a:p>
        </p:txBody>
      </p:sp>
      <p:sp>
        <p:nvSpPr>
          <p:cNvPr id="205" name="Left-Right Arrow 204"/>
          <p:cNvSpPr/>
          <p:nvPr/>
        </p:nvSpPr>
        <p:spPr>
          <a:xfrm>
            <a:off x="3631556"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s-ES_tradnl" sz="3200" b="1" kern="1200">
              <a:solidFill>
                <a:srgbClr val="0096D6">
                  <a:lumMod val="50000"/>
                </a:srgbClr>
              </a:solidFill>
              <a:latin typeface="Arial"/>
              <a:ea typeface="+mn-ea"/>
              <a:cs typeface="+mn-cs"/>
            </a:endParaRPr>
          </a:p>
        </p:txBody>
      </p:sp>
      <p:sp>
        <p:nvSpPr>
          <p:cNvPr id="206" name="Left-Right Arrow 205"/>
          <p:cNvSpPr/>
          <p:nvPr/>
        </p:nvSpPr>
        <p:spPr>
          <a:xfrm>
            <a:off x="5957248"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s-ES_tradnl" sz="3200" b="1" kern="1200">
              <a:solidFill>
                <a:srgbClr val="0096D6">
                  <a:lumMod val="50000"/>
                </a:srgbClr>
              </a:solidFill>
              <a:latin typeface="Arial"/>
              <a:ea typeface="+mn-ea"/>
              <a:cs typeface="+mn-cs"/>
            </a:endParaRPr>
          </a:p>
        </p:txBody>
      </p:sp>
      <p:sp>
        <p:nvSpPr>
          <p:cNvPr id="2052" name="AutoShape 4"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s-ES_tradnl" kern="1200">
              <a:solidFill>
                <a:srgbClr val="0096D6"/>
              </a:solidFill>
              <a:latin typeface="Arial"/>
              <a:ea typeface="+mn-ea"/>
              <a:cs typeface="+mn-cs"/>
            </a:endParaRPr>
          </a:p>
        </p:txBody>
      </p:sp>
      <p:sp>
        <p:nvSpPr>
          <p:cNvPr id="2054" name="AutoShape 6"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s-ES_tradnl" kern="1200">
              <a:solidFill>
                <a:srgbClr val="0096D6"/>
              </a:solidFill>
              <a:latin typeface="Arial"/>
              <a:ea typeface="+mn-ea"/>
              <a:cs typeface="+mn-cs"/>
            </a:endParaRPr>
          </a:p>
        </p:txBody>
      </p:sp>
      <p:sp>
        <p:nvSpPr>
          <p:cNvPr id="2056" name="AutoShape 8"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s-ES_tradnl" kern="1200">
              <a:solidFill>
                <a:srgbClr val="0096D6"/>
              </a:solidFill>
              <a:latin typeface="Arial"/>
              <a:ea typeface="+mn-ea"/>
              <a:cs typeface="+mn-cs"/>
            </a:endParaRPr>
          </a:p>
        </p:txBody>
      </p:sp>
      <p:sp>
        <p:nvSpPr>
          <p:cNvPr id="2058" name="AutoShape 10"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s-ES_tradnl" kern="1200">
              <a:solidFill>
                <a:srgbClr val="0096D6"/>
              </a:solidFill>
              <a:latin typeface="Arial"/>
              <a:ea typeface="+mn-ea"/>
              <a:cs typeface="+mn-cs"/>
            </a:endParaRPr>
          </a:p>
        </p:txBody>
      </p:sp>
      <p:grpSp>
        <p:nvGrpSpPr>
          <p:cNvPr id="18" name="Group 142"/>
          <p:cNvGrpSpPr/>
          <p:nvPr/>
        </p:nvGrpSpPr>
        <p:grpSpPr>
          <a:xfrm>
            <a:off x="7757797" y="3090816"/>
            <a:ext cx="760869" cy="617533"/>
            <a:chOff x="5115028" y="2002396"/>
            <a:chExt cx="3266972" cy="2797344"/>
          </a:xfrm>
        </p:grpSpPr>
        <p:pic>
          <p:nvPicPr>
            <p:cNvPr id="146" name="Picture 129" descr="laptop_cutout"/>
            <p:cNvPicPr>
              <a:picLocks noChangeAspect="1" noChangeArrowheads="1"/>
            </p:cNvPicPr>
            <p:nvPr/>
          </p:nvPicPr>
          <p:blipFill>
            <a:blip r:embed="rId18" cstate="screen"/>
            <a:stretch>
              <a:fillRect/>
            </a:stretch>
          </p:blipFill>
          <p:spPr bwMode="auto">
            <a:xfrm>
              <a:off x="5115028" y="2002396"/>
              <a:ext cx="3266972" cy="2797344"/>
            </a:xfrm>
            <a:prstGeom prst="rect">
              <a:avLst/>
            </a:prstGeom>
            <a:noFill/>
            <a:ln>
              <a:noFill/>
            </a:ln>
          </p:spPr>
        </p:pic>
        <p:grpSp>
          <p:nvGrpSpPr>
            <p:cNvPr id="19" name="Group 14"/>
            <p:cNvGrpSpPr/>
            <p:nvPr/>
          </p:nvGrpSpPr>
          <p:grpSpPr>
            <a:xfrm>
              <a:off x="5570918" y="2119719"/>
              <a:ext cx="2357178" cy="1513422"/>
              <a:chOff x="6782188" y="4647518"/>
              <a:chExt cx="2048054" cy="1473882"/>
            </a:xfrm>
          </p:grpSpPr>
          <p:pic>
            <p:nvPicPr>
              <p:cNvPr id="161" name="Picture 11" descr="converj_vdi.png"/>
              <p:cNvPicPr>
                <a:picLocks noChangeAspect="1"/>
              </p:cNvPicPr>
              <p:nvPr/>
            </p:nvPicPr>
            <p:blipFill>
              <a:blip r:embed="rId19"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64" name="Picture 3" descr="HUB_Rich.png"/>
              <p:cNvPicPr>
                <a:picLocks noChangeAspect="1"/>
              </p:cNvPicPr>
              <p:nvPr/>
            </p:nvPicPr>
            <p:blipFill>
              <a:blip r:embed="rId20" cstate="screen"/>
              <a:srcRect/>
              <a:stretch>
                <a:fillRect/>
              </a:stretch>
            </p:blipFill>
            <p:spPr bwMode="auto">
              <a:xfrm>
                <a:off x="6782188" y="4647518"/>
                <a:ext cx="739387" cy="1473882"/>
              </a:xfrm>
              <a:prstGeom prst="rect">
                <a:avLst/>
              </a:prstGeom>
              <a:noFill/>
              <a:ln w="9525">
                <a:noFill/>
                <a:miter lim="800000"/>
                <a:headEnd/>
                <a:tailEnd/>
              </a:ln>
            </p:spPr>
          </p:pic>
        </p:grpSp>
        <p:sp>
          <p:nvSpPr>
            <p:cNvPr id="148" name="Rectangle 147"/>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grpSp>
      <p:sp>
        <p:nvSpPr>
          <p:cNvPr id="168" name="Rounded Rectangle 167"/>
          <p:cNvSpPr/>
          <p:nvPr/>
        </p:nvSpPr>
        <p:spPr bwMode="auto">
          <a:xfrm>
            <a:off x="391817" y="6059714"/>
            <a:ext cx="8284264" cy="677263"/>
          </a:xfrm>
          <a:prstGeom prst="roundRect">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s-ES_tradnl"/>
          </a:p>
        </p:txBody>
      </p:sp>
      <p:sp>
        <p:nvSpPr>
          <p:cNvPr id="170" name="TextBox 1560"/>
          <p:cNvSpPr txBox="1">
            <a:spLocks noChangeArrowheads="1"/>
          </p:cNvSpPr>
          <p:nvPr/>
        </p:nvSpPr>
        <p:spPr bwMode="auto">
          <a:xfrm>
            <a:off x="2819400" y="6049312"/>
            <a:ext cx="3591636" cy="261610"/>
          </a:xfrm>
          <a:prstGeom prst="rect">
            <a:avLst/>
          </a:prstGeom>
          <a:noFill/>
          <a:ln w="9525">
            <a:noFill/>
            <a:miter lim="800000"/>
            <a:headEnd/>
            <a:tailEnd/>
          </a:ln>
        </p:spPr>
        <p:txBody>
          <a:bodyPr wrap="square">
            <a:spAutoFit/>
          </a:bodyPr>
          <a:lstStyle/>
          <a:p>
            <a:pPr algn="ctr" defTabSz="914400">
              <a:buNone/>
            </a:pPr>
            <a:r>
              <a:rPr lang="es-ES_tradnl" sz="1100" b="1" i="0" kern="1200" dirty="0" smtClean="0">
                <a:solidFill>
                  <a:srgbClr val="3A3A3A"/>
                </a:solidFill>
                <a:latin typeface="Arial"/>
                <a:ea typeface="+mn-ea"/>
                <a:cs typeface="+mn-cs"/>
              </a:rPr>
              <a:t>Administración y optimización completas </a:t>
            </a:r>
            <a:endParaRPr lang="es-ES_tradnl" sz="1100" b="1" i="0" kern="1200" dirty="0">
              <a:solidFill>
                <a:srgbClr val="3A3A3A"/>
              </a:solidFill>
              <a:latin typeface="Arial"/>
              <a:ea typeface="+mn-ea"/>
              <a:cs typeface="+mn-cs"/>
            </a:endParaRPr>
          </a:p>
        </p:txBody>
      </p:sp>
      <p:grpSp>
        <p:nvGrpSpPr>
          <p:cNvPr id="20" name="Group 146"/>
          <p:cNvGrpSpPr/>
          <p:nvPr/>
        </p:nvGrpSpPr>
        <p:grpSpPr>
          <a:xfrm>
            <a:off x="2667000" y="6252882"/>
            <a:ext cx="3966053" cy="443753"/>
            <a:chOff x="2667000" y="6019800"/>
            <a:chExt cx="3966053" cy="382173"/>
          </a:xfrm>
        </p:grpSpPr>
        <p:sp>
          <p:nvSpPr>
            <p:cNvPr id="213" name="Rounded Rectangle 212"/>
            <p:cNvSpPr/>
            <p:nvPr/>
          </p:nvSpPr>
          <p:spPr>
            <a:xfrm>
              <a:off x="2667000" y="6019800"/>
              <a:ext cx="3966053" cy="382173"/>
            </a:xfrm>
            <a:prstGeom prst="roundRect">
              <a:avLst>
                <a:gd name="adj" fmla="val 7418"/>
              </a:avLst>
            </a:prstGeom>
            <a:solidFill>
              <a:schemeClr val="bg1"/>
            </a:solidFill>
            <a:ln w="38100" algn="ctr">
              <a:noFill/>
              <a:round/>
              <a:headEnd/>
              <a:tailEnd/>
            </a:ln>
            <a:effectLst>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algn="l" rtl="0" eaLnBrk="0" fontAlgn="base" hangingPunct="0">
                <a:lnSpc>
                  <a:spcPct val="95000"/>
                </a:lnSpc>
                <a:spcBef>
                  <a:spcPct val="0"/>
                </a:spcBef>
                <a:spcAft>
                  <a:spcPct val="0"/>
                </a:spcAft>
                <a:defRPr/>
              </a:pPr>
              <a:endParaRPr lang="es-ES_tradnl" b="1" kern="1200">
                <a:ln>
                  <a:solidFill>
                    <a:srgbClr val="F68B1F"/>
                  </a:solidFill>
                </a:ln>
                <a:solidFill>
                  <a:srgbClr val="FFFFFF"/>
                </a:solidFill>
                <a:latin typeface="Arial"/>
                <a:ea typeface="+mn-ea"/>
                <a:cs typeface="+mn-cs"/>
              </a:endParaRPr>
            </a:p>
          </p:txBody>
        </p:sp>
        <p:pic>
          <p:nvPicPr>
            <p:cNvPr id="169" name="Picture 168" descr="appsense_logo.gif"/>
            <p:cNvPicPr>
              <a:picLocks noChangeAspect="1"/>
            </p:cNvPicPr>
            <p:nvPr/>
          </p:nvPicPr>
          <p:blipFill>
            <a:blip r:embed="rId21" cstate="print">
              <a:duotone>
                <a:prstClr val="black"/>
                <a:srgbClr val="FFFFFF">
                  <a:tint val="45000"/>
                  <a:satMod val="400000"/>
                </a:srgbClr>
              </a:duotone>
            </a:blip>
            <a:srcRect l="5201" t="32471" b="26164"/>
            <a:stretch>
              <a:fillRect/>
            </a:stretch>
          </p:blipFill>
          <p:spPr>
            <a:xfrm>
              <a:off x="2753218" y="6095408"/>
              <a:ext cx="972556" cy="235158"/>
            </a:xfrm>
            <a:prstGeom prst="rect">
              <a:avLst/>
            </a:prstGeom>
          </p:spPr>
        </p:pic>
        <p:pic>
          <p:nvPicPr>
            <p:cNvPr id="2059" name="Picture 11"/>
            <p:cNvPicPr>
              <a:picLocks noChangeAspect="1" noChangeArrowheads="1"/>
            </p:cNvPicPr>
            <p:nvPr/>
          </p:nvPicPr>
          <p:blipFill>
            <a:blip r:embed="rId22" cstate="print"/>
            <a:srcRect/>
            <a:stretch>
              <a:fillRect/>
            </a:stretch>
          </p:blipFill>
          <p:spPr bwMode="auto">
            <a:xfrm>
              <a:off x="4418885" y="6021099"/>
              <a:ext cx="1324769" cy="354204"/>
            </a:xfrm>
            <a:prstGeom prst="rect">
              <a:avLst/>
            </a:prstGeom>
            <a:noFill/>
            <a:ln w="9525">
              <a:noFill/>
              <a:miter lim="800000"/>
              <a:headEnd/>
              <a:tailEnd/>
            </a:ln>
          </p:spPr>
        </p:pic>
        <p:pic>
          <p:nvPicPr>
            <p:cNvPr id="2060" name="Picture 12"/>
            <p:cNvPicPr>
              <a:picLocks noChangeAspect="1" noChangeArrowheads="1"/>
            </p:cNvPicPr>
            <p:nvPr/>
          </p:nvPicPr>
          <p:blipFill>
            <a:blip r:embed="rId23" cstate="print"/>
            <a:srcRect/>
            <a:stretch>
              <a:fillRect/>
            </a:stretch>
          </p:blipFill>
          <p:spPr bwMode="auto">
            <a:xfrm>
              <a:off x="3799847" y="6019800"/>
              <a:ext cx="677331" cy="354204"/>
            </a:xfrm>
            <a:prstGeom prst="rect">
              <a:avLst/>
            </a:prstGeom>
            <a:noFill/>
            <a:ln w="9525">
              <a:noFill/>
              <a:miter lim="800000"/>
              <a:headEnd/>
              <a:tailEnd/>
            </a:ln>
          </p:spPr>
        </p:pic>
        <p:pic>
          <p:nvPicPr>
            <p:cNvPr id="2061" name="Picture 13"/>
            <p:cNvPicPr>
              <a:picLocks noChangeAspect="1" noChangeArrowheads="1"/>
            </p:cNvPicPr>
            <p:nvPr/>
          </p:nvPicPr>
          <p:blipFill>
            <a:blip r:embed="rId24" cstate="print"/>
            <a:srcRect/>
            <a:stretch>
              <a:fillRect/>
            </a:stretch>
          </p:blipFill>
          <p:spPr bwMode="auto">
            <a:xfrm>
              <a:off x="5797718" y="6023610"/>
              <a:ext cx="710257" cy="354204"/>
            </a:xfrm>
            <a:prstGeom prst="rect">
              <a:avLst/>
            </a:prstGeom>
            <a:noFill/>
            <a:ln w="9525">
              <a:noFill/>
              <a:miter lim="800000"/>
              <a:headEnd/>
              <a:tailEnd/>
            </a:ln>
          </p:spPr>
        </p:pic>
      </p:grpSp>
      <p:sp>
        <p:nvSpPr>
          <p:cNvPr id="136" name="TextBox 135"/>
          <p:cNvSpPr txBox="1"/>
          <p:nvPr/>
        </p:nvSpPr>
        <p:spPr>
          <a:xfrm>
            <a:off x="428080" y="2396612"/>
            <a:ext cx="2830583" cy="246221"/>
          </a:xfrm>
          <a:prstGeom prst="rect">
            <a:avLst/>
          </a:prstGeom>
          <a:noFill/>
        </p:spPr>
        <p:txBody>
          <a:bodyPr wrap="none" rtlCol="0">
            <a:spAutoFit/>
          </a:bodyPr>
          <a:lstStyle/>
          <a:p>
            <a:pPr algn="ctr" defTabSz="914400">
              <a:buNone/>
            </a:pPr>
            <a:r>
              <a:rPr lang="es-ES_tradnl" sz="1000" b="0" i="0" kern="1200" spc="-30" dirty="0" smtClean="0">
                <a:solidFill>
                  <a:srgbClr val="3A3A3A"/>
                </a:solidFill>
                <a:latin typeface="Arial"/>
                <a:ea typeface="+mn-ea"/>
                <a:cs typeface="+mn-cs"/>
              </a:rPr>
              <a:t>Software de </a:t>
            </a:r>
            <a:r>
              <a:rPr lang="es-ES_tradnl" sz="1000" b="0" i="0" kern="1200" spc="-30" dirty="0" err="1" smtClean="0">
                <a:solidFill>
                  <a:srgbClr val="3A3A3A"/>
                </a:solidFill>
                <a:latin typeface="Arial"/>
                <a:ea typeface="+mn-ea"/>
                <a:cs typeface="+mn-cs"/>
              </a:rPr>
              <a:t>virtualización</a:t>
            </a:r>
            <a:r>
              <a:rPr lang="es-ES_tradnl" sz="1000" b="0" i="0" kern="1200" spc="-30" dirty="0" smtClean="0">
                <a:solidFill>
                  <a:srgbClr val="3A3A3A"/>
                </a:solidFill>
                <a:latin typeface="Arial"/>
                <a:ea typeface="+mn-ea"/>
                <a:cs typeface="+mn-cs"/>
              </a:rPr>
              <a:t> de equipos de escritorio</a:t>
            </a:r>
            <a:endParaRPr lang="es-ES_tradnl" sz="1000" b="0" i="0" kern="1200" spc="-30" dirty="0">
              <a:solidFill>
                <a:srgbClr val="3A3A3A"/>
              </a:solidFill>
              <a:latin typeface="Arial"/>
              <a:ea typeface="+mn-ea"/>
              <a:cs typeface="+mn-cs"/>
            </a:endParaRPr>
          </a:p>
        </p:txBody>
      </p:sp>
      <p:sp>
        <p:nvSpPr>
          <p:cNvPr id="171" name="TextBox 170"/>
          <p:cNvSpPr txBox="1"/>
          <p:nvPr/>
        </p:nvSpPr>
        <p:spPr>
          <a:xfrm>
            <a:off x="1351977" y="5256444"/>
            <a:ext cx="1135247" cy="246221"/>
          </a:xfrm>
          <a:prstGeom prst="rect">
            <a:avLst/>
          </a:prstGeom>
          <a:noFill/>
        </p:spPr>
        <p:txBody>
          <a:bodyPr wrap="none" rtlCol="0">
            <a:spAutoFit/>
          </a:bodyPr>
          <a:lstStyle/>
          <a:p>
            <a:pPr algn="l" defTabSz="914400">
              <a:buNone/>
            </a:pPr>
            <a:r>
              <a:rPr lang="es-ES_tradnl" sz="1000" b="0" i="0" kern="1200" dirty="0" smtClean="0">
                <a:solidFill>
                  <a:srgbClr val="3A3A3A"/>
                </a:solidFill>
                <a:latin typeface="Arial"/>
                <a:ea typeface="+mn-ea"/>
                <a:cs typeface="+mn-cs"/>
              </a:rPr>
              <a:t>Almacenamiento</a:t>
            </a:r>
            <a:endParaRPr lang="es-ES_tradnl" sz="1000" b="0" i="0" kern="1200" dirty="0">
              <a:solidFill>
                <a:srgbClr val="3A3A3A"/>
              </a:solidFill>
              <a:latin typeface="Arial"/>
              <a:ea typeface="+mn-ea"/>
              <a:cs typeface="+mn-cs"/>
            </a:endParaRPr>
          </a:p>
        </p:txBody>
      </p:sp>
      <p:sp>
        <p:nvSpPr>
          <p:cNvPr id="173" name="TextBox 172"/>
          <p:cNvSpPr txBox="1"/>
          <p:nvPr/>
        </p:nvSpPr>
        <p:spPr>
          <a:xfrm>
            <a:off x="422704" y="1657024"/>
            <a:ext cx="3053080" cy="246221"/>
          </a:xfrm>
          <a:prstGeom prst="rect">
            <a:avLst/>
          </a:prstGeom>
          <a:noFill/>
        </p:spPr>
        <p:txBody>
          <a:bodyPr wrap="none" rtlCol="0">
            <a:spAutoFit/>
          </a:bodyPr>
          <a:lstStyle/>
          <a:p>
            <a:pPr algn="l" defTabSz="914400">
              <a:buNone/>
            </a:pPr>
            <a:r>
              <a:rPr lang="es-ES_tradnl" sz="1000" b="0" i="0" kern="1200" spc="-30" dirty="0" smtClean="0">
                <a:solidFill>
                  <a:srgbClr val="3A3A3A"/>
                </a:solidFill>
                <a:latin typeface="Arial"/>
                <a:ea typeface="+mn-ea"/>
                <a:cs typeface="+mn-cs"/>
              </a:rPr>
              <a:t>Aplicaciones/sistema operativo de equipo de escritorio</a:t>
            </a:r>
            <a:endParaRPr lang="es-ES_tradnl" sz="1000" b="0" i="0" kern="1200" spc="-30" dirty="0">
              <a:solidFill>
                <a:srgbClr val="3A3A3A"/>
              </a:solidFill>
              <a:latin typeface="Arial"/>
              <a:ea typeface="+mn-ea"/>
              <a:cs typeface="+mn-cs"/>
            </a:endParaRPr>
          </a:p>
        </p:txBody>
      </p:sp>
      <p:pic>
        <p:nvPicPr>
          <p:cNvPr id="194" name="Picture 193" descr="WYSE-bk.png"/>
          <p:cNvPicPr>
            <a:picLocks noChangeAspect="1"/>
          </p:cNvPicPr>
          <p:nvPr/>
        </p:nvPicPr>
        <p:blipFill>
          <a:blip r:embed="rId25" cstate="print"/>
          <a:stretch>
            <a:fillRect/>
          </a:stretch>
        </p:blipFill>
        <p:spPr>
          <a:xfrm>
            <a:off x="7314827" y="5431463"/>
            <a:ext cx="648556" cy="341806"/>
          </a:xfrm>
          <a:prstGeom prst="rect">
            <a:avLst/>
          </a:prstGeom>
          <a:noFill/>
          <a:ln>
            <a:noFill/>
          </a:ln>
        </p:spPr>
      </p:pic>
      <p:grpSp>
        <p:nvGrpSpPr>
          <p:cNvPr id="231" name="Group 230"/>
          <p:cNvGrpSpPr/>
          <p:nvPr/>
        </p:nvGrpSpPr>
        <p:grpSpPr>
          <a:xfrm>
            <a:off x="2285781" y="5539114"/>
            <a:ext cx="991011" cy="258498"/>
            <a:chOff x="2066426" y="5611802"/>
            <a:chExt cx="991011" cy="258498"/>
          </a:xfrm>
        </p:grpSpPr>
        <p:pic>
          <p:nvPicPr>
            <p:cNvPr id="242" name="Picture 241" descr="NetApp-H.png"/>
            <p:cNvPicPr>
              <a:picLocks noChangeAspect="1"/>
            </p:cNvPicPr>
            <p:nvPr/>
          </p:nvPicPr>
          <p:blipFill>
            <a:blip r:embed="rId26" cstate="print"/>
            <a:srcRect l="34537"/>
            <a:stretch>
              <a:fillRect/>
            </a:stretch>
          </p:blipFill>
          <p:spPr>
            <a:xfrm>
              <a:off x="2417736" y="5611802"/>
              <a:ext cx="639701" cy="258498"/>
            </a:xfrm>
            <a:prstGeom prst="rect">
              <a:avLst/>
            </a:prstGeom>
          </p:spPr>
        </p:pic>
        <p:pic>
          <p:nvPicPr>
            <p:cNvPr id="147" name="Picture 146" descr="NetApp-H.png"/>
            <p:cNvPicPr>
              <a:picLocks noChangeAspect="1"/>
            </p:cNvPicPr>
            <p:nvPr/>
          </p:nvPicPr>
          <p:blipFill>
            <a:blip r:embed="rId27" cstate="screen"/>
            <a:srcRect r="66334"/>
            <a:stretch>
              <a:fillRect/>
            </a:stretch>
          </p:blipFill>
          <p:spPr>
            <a:xfrm>
              <a:off x="2066426" y="5611802"/>
              <a:ext cx="348727" cy="258498"/>
            </a:xfrm>
            <a:prstGeom prst="rect">
              <a:avLst/>
            </a:prstGeom>
          </p:spPr>
        </p:pic>
      </p:grpSp>
      <p:sp>
        <p:nvSpPr>
          <p:cNvPr id="201" name="Rectangle 200"/>
          <p:cNvSpPr/>
          <p:nvPr/>
        </p:nvSpPr>
        <p:spPr>
          <a:xfrm>
            <a:off x="1532684" y="2834590"/>
            <a:ext cx="761747" cy="246221"/>
          </a:xfrm>
          <a:prstGeom prst="rect">
            <a:avLst/>
          </a:prstGeom>
        </p:spPr>
        <p:txBody>
          <a:bodyPr wrap="none">
            <a:spAutoFit/>
          </a:bodyPr>
          <a:lstStyle/>
          <a:p>
            <a:pPr algn="l" defTabSz="914400">
              <a:spcBef>
                <a:spcPct val="0"/>
              </a:spcBef>
              <a:spcAft>
                <a:spcPct val="0"/>
              </a:spcAft>
              <a:buNone/>
            </a:pPr>
            <a:r>
              <a:rPr lang="es-ES_tradnl" sz="1000" b="0" i="0" dirty="0" err="1" smtClean="0">
                <a:solidFill>
                  <a:srgbClr val="3A3A3A"/>
                </a:solidFill>
                <a:latin typeface="Arial"/>
                <a:ea typeface="+mn-ea"/>
                <a:cs typeface="+mn-cs"/>
              </a:rPr>
              <a:t>Hipervisor</a:t>
            </a:r>
            <a:endParaRPr lang="es-ES_tradnl" sz="1000" dirty="0">
              <a:solidFill>
                <a:srgbClr val="3A3A3A"/>
              </a:solidFill>
              <a:latin typeface="Arial"/>
            </a:endParaRPr>
          </a:p>
        </p:txBody>
      </p:sp>
      <p:cxnSp>
        <p:nvCxnSpPr>
          <p:cNvPr id="217" name="Straight Connector 216"/>
          <p:cNvCxnSpPr/>
          <p:nvPr/>
        </p:nvCxnSpPr>
        <p:spPr>
          <a:xfrm>
            <a:off x="567700" y="2352526"/>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67700" y="3067659"/>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6813510" y="5353660"/>
            <a:ext cx="1632031"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27" name="Rounded Rectangle 33"/>
          <p:cNvSpPr>
            <a:spLocks noChangeArrowheads="1"/>
          </p:cNvSpPr>
          <p:nvPr/>
        </p:nvSpPr>
        <p:spPr bwMode="auto">
          <a:xfrm>
            <a:off x="925871" y="1887981"/>
            <a:ext cx="1253613" cy="512728"/>
          </a:xfrm>
          <a:prstGeom prst="roundRect">
            <a:avLst>
              <a:gd name="adj" fmla="val 16667"/>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s-ES_tradnl" smtClean="0"/>
          </a:p>
        </p:txBody>
      </p:sp>
      <p:sp>
        <p:nvSpPr>
          <p:cNvPr id="228" name="Rectangle 227"/>
          <p:cNvSpPr/>
          <p:nvPr/>
        </p:nvSpPr>
        <p:spPr>
          <a:xfrm>
            <a:off x="378371" y="3446426"/>
            <a:ext cx="3175058" cy="1736203"/>
          </a:xfrm>
          <a:prstGeom prst="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grpSp>
        <p:nvGrpSpPr>
          <p:cNvPr id="21" name="Group 20"/>
          <p:cNvGrpSpPr/>
          <p:nvPr/>
        </p:nvGrpSpPr>
        <p:grpSpPr>
          <a:xfrm>
            <a:off x="369261" y="3518965"/>
            <a:ext cx="3133971" cy="1736753"/>
            <a:chOff x="-3868544" y="3719502"/>
            <a:chExt cx="3133971" cy="1736753"/>
          </a:xfrm>
        </p:grpSpPr>
        <p:grpSp>
          <p:nvGrpSpPr>
            <p:cNvPr id="2" name="Group 172"/>
            <p:cNvGrpSpPr/>
            <p:nvPr/>
          </p:nvGrpSpPr>
          <p:grpSpPr>
            <a:xfrm>
              <a:off x="-3868544" y="3719502"/>
              <a:ext cx="3133971" cy="1595590"/>
              <a:chOff x="499891" y="4049252"/>
              <a:chExt cx="3133971" cy="1595590"/>
            </a:xfrm>
          </p:grpSpPr>
          <p:grpSp>
            <p:nvGrpSpPr>
              <p:cNvPr id="3" name="Group 146"/>
              <p:cNvGrpSpPr/>
              <p:nvPr/>
            </p:nvGrpSpPr>
            <p:grpSpPr>
              <a:xfrm>
                <a:off x="2947625" y="4948549"/>
                <a:ext cx="686237" cy="545866"/>
                <a:chOff x="3102013" y="4431808"/>
                <a:chExt cx="686237" cy="545866"/>
              </a:xfrm>
            </p:grpSpPr>
            <p:pic>
              <p:nvPicPr>
                <p:cNvPr id="87" name="Picture 66" descr="Application Control Engine"/>
                <p:cNvPicPr>
                  <a:picLocks noChangeAspect="1" noChangeArrowheads="1"/>
                </p:cNvPicPr>
                <p:nvPr/>
              </p:nvPicPr>
              <p:blipFill>
                <a:blip r:embed="rId28" cstate="print"/>
                <a:srcRect/>
                <a:stretch>
                  <a:fillRect/>
                </a:stretch>
              </p:blipFill>
              <p:spPr bwMode="auto">
                <a:xfrm>
                  <a:off x="3332637" y="4671287"/>
                  <a:ext cx="455613" cy="306387"/>
                </a:xfrm>
                <a:prstGeom prst="rect">
                  <a:avLst/>
                </a:prstGeom>
                <a:noFill/>
                <a:ln w="9525">
                  <a:noFill/>
                  <a:miter lim="800000"/>
                  <a:headEnd/>
                  <a:tailEnd/>
                </a:ln>
              </p:spPr>
            </p:pic>
            <p:sp>
              <p:nvSpPr>
                <p:cNvPr id="208" name="TextBox 149"/>
                <p:cNvSpPr txBox="1">
                  <a:spLocks noChangeArrowheads="1"/>
                </p:cNvSpPr>
                <p:nvPr/>
              </p:nvSpPr>
              <p:spPr bwMode="auto">
                <a:xfrm>
                  <a:off x="3102013" y="4431808"/>
                  <a:ext cx="587376" cy="246221"/>
                </a:xfrm>
                <a:prstGeom prst="rect">
                  <a:avLst/>
                </a:prstGeom>
                <a:noFill/>
                <a:ln w="9525">
                  <a:noFill/>
                  <a:miter lim="800000"/>
                  <a:headEnd/>
                  <a:tailEnd/>
                </a:ln>
              </p:spPr>
              <p:txBody>
                <a:bodyPr>
                  <a:spAutoFit/>
                </a:bodyPr>
                <a:lstStyle/>
                <a:p>
                  <a:pPr algn="ctr" defTabSz="914400">
                    <a:spcBef>
                      <a:spcPct val="0"/>
                    </a:spcBef>
                    <a:spcAft>
                      <a:spcPct val="0"/>
                    </a:spcAft>
                    <a:buNone/>
                  </a:pPr>
                  <a:r>
                    <a:rPr lang="es-ES_tradnl" sz="1000" b="0" i="0" kern="1200" smtClean="0">
                      <a:solidFill>
                        <a:srgbClr val="3A3A3A"/>
                      </a:solidFill>
                      <a:latin typeface="Arial"/>
                      <a:ea typeface="ＭＳ Ｐゴシック"/>
                      <a:cs typeface="+mn-cs"/>
                    </a:rPr>
                    <a:t>ACE</a:t>
                  </a:r>
                  <a:endParaRPr lang="es-ES_tradnl" sz="1000" b="0" i="0" kern="1200">
                    <a:solidFill>
                      <a:srgbClr val="3A3A3A"/>
                    </a:solidFill>
                    <a:latin typeface="Arial"/>
                    <a:ea typeface="ＭＳ Ｐゴシック"/>
                    <a:cs typeface="+mn-cs"/>
                  </a:endParaRPr>
                </a:p>
              </p:txBody>
            </p:sp>
          </p:grpSp>
          <p:grpSp>
            <p:nvGrpSpPr>
              <p:cNvPr id="4" name="Group 121"/>
              <p:cNvGrpSpPr/>
              <p:nvPr/>
            </p:nvGrpSpPr>
            <p:grpSpPr>
              <a:xfrm>
                <a:off x="1400689" y="4993972"/>
                <a:ext cx="831272" cy="640080"/>
                <a:chOff x="394685" y="4144820"/>
                <a:chExt cx="892778" cy="788614"/>
              </a:xfrm>
            </p:grpSpPr>
            <p:sp>
              <p:nvSpPr>
                <p:cNvPr id="125" name="Rounded Rectangle 124"/>
                <p:cNvSpPr/>
                <p:nvPr/>
              </p:nvSpPr>
              <p:spPr>
                <a:xfrm>
                  <a:off x="540912" y="4144820"/>
                  <a:ext cx="589234" cy="788614"/>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s-ES_tradnl">
                    <a:solidFill>
                      <a:srgbClr val="0096D6"/>
                    </a:solidFill>
                    <a:latin typeface="Arial"/>
                  </a:endParaRPr>
                </a:p>
              </p:txBody>
            </p:sp>
            <p:pic>
              <p:nvPicPr>
                <p:cNvPr id="123" name="Picture 38" descr="CallManager"/>
                <p:cNvPicPr>
                  <a:picLocks noChangeArrowheads="1"/>
                </p:cNvPicPr>
                <p:nvPr/>
              </p:nvPicPr>
              <p:blipFill>
                <a:blip r:embed="rId29" cstate="print">
                  <a:lum contrast="-6000"/>
                </a:blip>
                <a:srcRect/>
                <a:stretch>
                  <a:fillRect/>
                </a:stretch>
              </p:blipFill>
              <p:spPr bwMode="auto">
                <a:xfrm>
                  <a:off x="664144" y="4572449"/>
                  <a:ext cx="342770" cy="304506"/>
                </a:xfrm>
                <a:prstGeom prst="rect">
                  <a:avLst/>
                </a:prstGeom>
                <a:noFill/>
                <a:ln w="9525">
                  <a:noFill/>
                  <a:miter lim="800000"/>
                  <a:headEnd/>
                  <a:tailEnd/>
                </a:ln>
              </p:spPr>
            </p:pic>
            <p:sp>
              <p:nvSpPr>
                <p:cNvPr id="124" name="Text Box 46"/>
                <p:cNvSpPr txBox="1">
                  <a:spLocks noChangeArrowheads="1"/>
                </p:cNvSpPr>
                <p:nvPr/>
              </p:nvSpPr>
              <p:spPr bwMode="auto">
                <a:xfrm>
                  <a:off x="394685" y="4196393"/>
                  <a:ext cx="892778" cy="238679"/>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Aft>
                      <a:spcPct val="0"/>
                    </a:spcAft>
                    <a:buNone/>
                  </a:pPr>
                  <a:r>
                    <a:rPr lang="es-ES_tradnl" sz="800" b="0" i="0" kern="1200" dirty="0" err="1" smtClean="0">
                      <a:solidFill>
                        <a:srgbClr val="3A3A3A"/>
                      </a:solidFill>
                      <a:latin typeface="Arial"/>
                      <a:ea typeface="+mn-ea"/>
                      <a:cs typeface="+mn-cs"/>
                    </a:rPr>
                    <a:t>Unified</a:t>
                  </a:r>
                  <a:r>
                    <a:rPr lang="es-ES_tradnl" sz="800" b="0" i="0" kern="1200" dirty="0" smtClean="0">
                      <a:solidFill>
                        <a:srgbClr val="3A3A3A"/>
                      </a:solidFill>
                      <a:latin typeface="Arial"/>
                      <a:ea typeface="+mn-ea"/>
                      <a:cs typeface="+mn-cs"/>
                    </a:rPr>
                    <a:t> CM</a:t>
                  </a:r>
                  <a:endParaRPr lang="es-ES_tradnl" sz="800" kern="1200" dirty="0">
                    <a:solidFill>
                      <a:srgbClr val="3A3A3A"/>
                    </a:solidFill>
                    <a:latin typeface="Arial"/>
                    <a:ea typeface="+mn-ea"/>
                    <a:cs typeface="+mn-cs"/>
                  </a:endParaRPr>
                </a:p>
              </p:txBody>
            </p:sp>
          </p:grpSp>
          <p:grpSp>
            <p:nvGrpSpPr>
              <p:cNvPr id="5" name="Group 125"/>
              <p:cNvGrpSpPr/>
              <p:nvPr/>
            </p:nvGrpSpPr>
            <p:grpSpPr>
              <a:xfrm>
                <a:off x="1489537" y="4056083"/>
                <a:ext cx="548640" cy="640080"/>
                <a:chOff x="541328" y="4930666"/>
                <a:chExt cx="585216" cy="876397"/>
              </a:xfrm>
            </p:grpSpPr>
            <p:sp>
              <p:nvSpPr>
                <p:cNvPr id="130" name="Rounded Rectangle 129"/>
                <p:cNvSpPr/>
                <p:nvPr/>
              </p:nvSpPr>
              <p:spPr>
                <a:xfrm>
                  <a:off x="541328" y="4930666"/>
                  <a:ext cx="585216" cy="876397"/>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s-ES_tradnl">
                    <a:solidFill>
                      <a:srgbClr val="0096D6"/>
                    </a:solidFill>
                    <a:latin typeface="Arial"/>
                  </a:endParaRPr>
                </a:p>
              </p:txBody>
            </p:sp>
            <p:pic>
              <p:nvPicPr>
                <p:cNvPr id="127" name="Picture 38" descr="CallManager"/>
                <p:cNvPicPr>
                  <a:picLocks noChangeArrowheads="1"/>
                </p:cNvPicPr>
                <p:nvPr/>
              </p:nvPicPr>
              <p:blipFill>
                <a:blip r:embed="rId29" cstate="print">
                  <a:lum contrast="-6000"/>
                </a:blip>
                <a:srcRect/>
                <a:stretch>
                  <a:fillRect/>
                </a:stretch>
              </p:blipFill>
              <p:spPr bwMode="auto">
                <a:xfrm>
                  <a:off x="662551" y="5367875"/>
                  <a:ext cx="342770" cy="304506"/>
                </a:xfrm>
                <a:prstGeom prst="rect">
                  <a:avLst/>
                </a:prstGeom>
                <a:noFill/>
                <a:ln w="9525">
                  <a:noFill/>
                  <a:miter lim="800000"/>
                  <a:headEnd/>
                  <a:tailEnd/>
                </a:ln>
              </p:spPr>
            </p:pic>
            <p:sp>
              <p:nvSpPr>
                <p:cNvPr id="129" name="Text Box 46"/>
                <p:cNvSpPr txBox="1">
                  <a:spLocks noChangeArrowheads="1"/>
                </p:cNvSpPr>
                <p:nvPr/>
              </p:nvSpPr>
              <p:spPr bwMode="auto">
                <a:xfrm>
                  <a:off x="541328" y="5055556"/>
                  <a:ext cx="585216" cy="265247"/>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es-ES_tradnl" sz="800" b="0" i="0" kern="1200" dirty="0" smtClean="0">
                      <a:solidFill>
                        <a:srgbClr val="3A3A3A"/>
                      </a:solidFill>
                      <a:latin typeface="Arial"/>
                      <a:ea typeface="+mn-ea"/>
                      <a:cs typeface="+mn-cs"/>
                    </a:rPr>
                    <a:t> </a:t>
                  </a:r>
                  <a:r>
                    <a:rPr lang="es-ES_tradnl" sz="800" b="0" i="0" kern="1200" dirty="0" err="1" smtClean="0">
                      <a:solidFill>
                        <a:srgbClr val="3A3A3A"/>
                      </a:solidFill>
                      <a:latin typeface="Arial"/>
                      <a:ea typeface="+mn-ea"/>
                      <a:cs typeface="+mn-cs"/>
                    </a:rPr>
                    <a:t>Quad</a:t>
                  </a:r>
                  <a:endParaRPr lang="es-ES_tradnl" sz="800" b="0" i="0" kern="1200" dirty="0">
                    <a:solidFill>
                      <a:srgbClr val="3A3A3A"/>
                    </a:solidFill>
                    <a:latin typeface="Arial"/>
                    <a:ea typeface="+mn-ea"/>
                    <a:cs typeface="+mn-cs"/>
                  </a:endParaRPr>
                </a:p>
              </p:txBody>
            </p:sp>
          </p:grpSp>
          <p:grpSp>
            <p:nvGrpSpPr>
              <p:cNvPr id="6" name="Group 170"/>
              <p:cNvGrpSpPr/>
              <p:nvPr/>
            </p:nvGrpSpPr>
            <p:grpSpPr>
              <a:xfrm>
                <a:off x="2750876" y="4345730"/>
                <a:ext cx="825113" cy="435429"/>
                <a:chOff x="2709310" y="3947884"/>
                <a:chExt cx="825113" cy="435429"/>
              </a:xfrm>
            </p:grpSpPr>
            <p:sp>
              <p:nvSpPr>
                <p:cNvPr id="131" name="TextBox 149"/>
                <p:cNvSpPr txBox="1">
                  <a:spLocks noChangeArrowheads="1"/>
                </p:cNvSpPr>
                <p:nvPr/>
              </p:nvSpPr>
              <p:spPr bwMode="auto">
                <a:xfrm>
                  <a:off x="2709310" y="3990519"/>
                  <a:ext cx="587376" cy="246221"/>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es-ES_tradnl" sz="1000" b="0" i="0" kern="1200" smtClean="0">
                      <a:solidFill>
                        <a:srgbClr val="3A3A3A"/>
                      </a:solidFill>
                      <a:latin typeface="Arial"/>
                      <a:ea typeface="ＭＳ Ｐゴシック"/>
                      <a:cs typeface="+mn-cs"/>
                    </a:rPr>
                    <a:t>ASA</a:t>
                  </a:r>
                  <a:endParaRPr lang="es-ES_tradnl" sz="1000" b="0" i="0" kern="1200">
                    <a:solidFill>
                      <a:srgbClr val="3A3A3A"/>
                    </a:solidFill>
                    <a:latin typeface="Arial"/>
                    <a:ea typeface="ＭＳ Ｐゴシック"/>
                    <a:cs typeface="+mn-cs"/>
                  </a:endParaRPr>
                </a:p>
              </p:txBody>
            </p:sp>
            <p:pic>
              <p:nvPicPr>
                <p:cNvPr id="132" name="Picture 57" descr="icon_color"/>
                <p:cNvPicPr>
                  <a:picLocks noChangeAspect="1" noChangeArrowheads="1"/>
                </p:cNvPicPr>
                <p:nvPr/>
              </p:nvPicPr>
              <p:blipFill>
                <a:blip r:embed="rId30" cstate="print"/>
                <a:srcRect/>
                <a:stretch>
                  <a:fillRect/>
                </a:stretch>
              </p:blipFill>
              <p:spPr bwMode="auto">
                <a:xfrm>
                  <a:off x="3154200" y="3947884"/>
                  <a:ext cx="380223" cy="435429"/>
                </a:xfrm>
                <a:prstGeom prst="rect">
                  <a:avLst/>
                </a:prstGeom>
                <a:noFill/>
                <a:ln w="9525">
                  <a:noFill/>
                  <a:miter lim="800000"/>
                  <a:headEnd/>
                  <a:tailEnd/>
                </a:ln>
              </p:spPr>
            </p:pic>
          </p:grpSp>
          <p:grpSp>
            <p:nvGrpSpPr>
              <p:cNvPr id="7" name="Group 132"/>
              <p:cNvGrpSpPr/>
              <p:nvPr/>
            </p:nvGrpSpPr>
            <p:grpSpPr>
              <a:xfrm>
                <a:off x="1086596" y="4477001"/>
                <a:ext cx="508756" cy="497200"/>
                <a:chOff x="1060957" y="4414763"/>
                <a:chExt cx="589959" cy="748643"/>
              </a:xfrm>
            </p:grpSpPr>
            <p:pic>
              <p:nvPicPr>
                <p:cNvPr id="134" name="Picture 133"/>
                <p:cNvPicPr>
                  <a:picLocks noChangeAspect="1"/>
                </p:cNvPicPr>
                <p:nvPr/>
              </p:nvPicPr>
              <p:blipFill>
                <a:blip r:embed="rId31" cstate="print"/>
                <a:stretch>
                  <a:fillRect/>
                </a:stretch>
              </p:blipFill>
              <p:spPr>
                <a:xfrm>
                  <a:off x="1156253" y="4892258"/>
                  <a:ext cx="410291" cy="271148"/>
                </a:xfrm>
                <a:prstGeom prst="rect">
                  <a:avLst/>
                </a:prstGeom>
              </p:spPr>
            </p:pic>
            <p:sp>
              <p:nvSpPr>
                <p:cNvPr id="135" name="TextBox 149"/>
                <p:cNvSpPr txBox="1">
                  <a:spLocks noChangeArrowheads="1"/>
                </p:cNvSpPr>
                <p:nvPr/>
              </p:nvSpPr>
              <p:spPr bwMode="auto">
                <a:xfrm>
                  <a:off x="1060957" y="4414763"/>
                  <a:ext cx="589959" cy="74148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es-ES_tradnl" sz="800" b="0" i="0" kern="1200" smtClean="0">
                      <a:solidFill>
                        <a:srgbClr val="3A3A3A"/>
                      </a:solidFill>
                      <a:latin typeface="Arial"/>
                      <a:ea typeface="ＭＳ Ｐゴシック"/>
                      <a:cs typeface="+mn-cs"/>
                    </a:rPr>
                    <a:t>Nexus 1000v</a:t>
                  </a:r>
                </a:p>
                <a:p>
                  <a:pPr algn="ctr" defTabSz="914400">
                    <a:spcBef>
                      <a:spcPct val="0"/>
                    </a:spcBef>
                    <a:spcAft>
                      <a:spcPct val="0"/>
                    </a:spcAft>
                    <a:buNone/>
                  </a:pPr>
                  <a:endParaRPr lang="es-ES_tradnl" sz="1000" kern="1200">
                    <a:solidFill>
                      <a:srgbClr val="3A3A3A"/>
                    </a:solidFill>
                    <a:latin typeface="Arial"/>
                    <a:ea typeface="ＭＳ Ｐゴシック" charset="-128"/>
                    <a:cs typeface="+mn-cs"/>
                  </a:endParaRPr>
                </a:p>
              </p:txBody>
            </p:sp>
          </p:grpSp>
          <p:grpSp>
            <p:nvGrpSpPr>
              <p:cNvPr id="8" name="Group 135"/>
              <p:cNvGrpSpPr/>
              <p:nvPr/>
            </p:nvGrpSpPr>
            <p:grpSpPr>
              <a:xfrm>
                <a:off x="584565" y="4972097"/>
                <a:ext cx="612864" cy="672745"/>
                <a:chOff x="492175" y="3238574"/>
                <a:chExt cx="656209" cy="921124"/>
              </a:xfrm>
            </p:grpSpPr>
            <p:sp>
              <p:nvSpPr>
                <p:cNvPr id="138" name="Rounded Rectangle 137"/>
                <p:cNvSpPr/>
                <p:nvPr/>
              </p:nvSpPr>
              <p:spPr>
                <a:xfrm>
                  <a:off x="514374" y="3283300"/>
                  <a:ext cx="587443" cy="876398"/>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s-ES_tradnl">
                    <a:solidFill>
                      <a:srgbClr val="0096D6"/>
                    </a:solidFill>
                    <a:latin typeface="Arial"/>
                  </a:endParaRPr>
                </a:p>
              </p:txBody>
            </p:sp>
            <p:sp>
              <p:nvSpPr>
                <p:cNvPr id="137" name="Text Box 46"/>
                <p:cNvSpPr txBox="1">
                  <a:spLocks noChangeArrowheads="1"/>
                </p:cNvSpPr>
                <p:nvPr/>
              </p:nvSpPr>
              <p:spPr bwMode="auto">
                <a:xfrm>
                  <a:off x="492175" y="3238574"/>
                  <a:ext cx="656209" cy="568661"/>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es-ES_tradnl" sz="800" b="0" i="0" kern="1200" dirty="0" smtClean="0">
                      <a:solidFill>
                        <a:srgbClr val="3A3A3A"/>
                      </a:solidFill>
                      <a:latin typeface="Arial"/>
                      <a:ea typeface="+mn-ea"/>
                      <a:cs typeface="+mn-cs"/>
                    </a:rPr>
                    <a:t>Virtual Security Gateway</a:t>
                  </a:r>
                  <a:endParaRPr lang="es-ES_tradnl" sz="800" b="0" i="0" kern="1200" dirty="0">
                    <a:solidFill>
                      <a:srgbClr val="3A3A3A"/>
                    </a:solidFill>
                    <a:latin typeface="Arial"/>
                    <a:ea typeface="+mn-ea"/>
                    <a:cs typeface="+mn-cs"/>
                  </a:endParaRPr>
                </a:p>
              </p:txBody>
            </p:sp>
            <p:pic>
              <p:nvPicPr>
                <p:cNvPr id="139" name="Picture 45" descr="ICON_Firewall_Q308"/>
                <p:cNvPicPr>
                  <a:picLocks noChangeAspect="1" noChangeArrowheads="1"/>
                </p:cNvPicPr>
                <p:nvPr/>
              </p:nvPicPr>
              <p:blipFill>
                <a:blip r:embed="rId32" cstate="screen"/>
                <a:srcRect/>
                <a:stretch>
                  <a:fillRect/>
                </a:stretch>
              </p:blipFill>
              <p:spPr bwMode="auto">
                <a:xfrm>
                  <a:off x="545368" y="3683661"/>
                  <a:ext cx="525455" cy="398491"/>
                </a:xfrm>
                <a:prstGeom prst="rect">
                  <a:avLst/>
                </a:prstGeom>
                <a:noFill/>
                <a:ln w="9525">
                  <a:noFill/>
                  <a:miter lim="800000"/>
                  <a:headEnd/>
                  <a:tailEnd/>
                </a:ln>
                <a:effectLst/>
              </p:spPr>
            </p:pic>
          </p:grpSp>
          <p:grpSp>
            <p:nvGrpSpPr>
              <p:cNvPr id="9" name="Group 140"/>
              <p:cNvGrpSpPr/>
              <p:nvPr/>
            </p:nvGrpSpPr>
            <p:grpSpPr>
              <a:xfrm>
                <a:off x="499891" y="4049252"/>
                <a:ext cx="758290" cy="640080"/>
                <a:chOff x="360793" y="2464582"/>
                <a:chExt cx="892778" cy="841059"/>
              </a:xfrm>
            </p:grpSpPr>
            <p:sp>
              <p:nvSpPr>
                <p:cNvPr id="144" name="Rounded Rectangle 143"/>
                <p:cNvSpPr/>
                <p:nvPr/>
              </p:nvSpPr>
              <p:spPr>
                <a:xfrm>
                  <a:off x="484209" y="2464582"/>
                  <a:ext cx="645945" cy="841059"/>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s-ES_tradnl">
                    <a:solidFill>
                      <a:srgbClr val="0096D6"/>
                    </a:solidFill>
                    <a:latin typeface="Arial"/>
                  </a:endParaRPr>
                </a:p>
              </p:txBody>
            </p:sp>
            <p:sp>
              <p:nvSpPr>
                <p:cNvPr id="142" name="Text Box 46"/>
                <p:cNvSpPr txBox="1">
                  <a:spLocks noChangeArrowheads="1"/>
                </p:cNvSpPr>
                <p:nvPr/>
              </p:nvSpPr>
              <p:spPr bwMode="auto">
                <a:xfrm>
                  <a:off x="360793" y="2593412"/>
                  <a:ext cx="892778" cy="254551"/>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es-ES_tradnl" sz="800" b="0" i="0" kern="1200" dirty="0" smtClean="0">
                      <a:solidFill>
                        <a:srgbClr val="3A3A3A"/>
                      </a:solidFill>
                      <a:latin typeface="Arial"/>
                      <a:ea typeface="+mn-ea"/>
                      <a:cs typeface="+mn-cs"/>
                    </a:rPr>
                    <a:t> WAAS</a:t>
                  </a:r>
                  <a:endParaRPr lang="es-ES_tradnl" sz="800" b="0" i="0" kern="1200" dirty="0">
                    <a:solidFill>
                      <a:srgbClr val="3A3A3A"/>
                    </a:solidFill>
                    <a:latin typeface="Arial"/>
                    <a:ea typeface="+mn-ea"/>
                    <a:cs typeface="+mn-cs"/>
                  </a:endParaRPr>
                </a:p>
              </p:txBody>
            </p:sp>
            <p:pic>
              <p:nvPicPr>
                <p:cNvPr id="145" name="Picture 5" descr="WAE"/>
                <p:cNvPicPr>
                  <a:picLocks noChangeAspect="1" noChangeArrowheads="1"/>
                </p:cNvPicPr>
                <p:nvPr/>
              </p:nvPicPr>
              <p:blipFill>
                <a:blip r:embed="rId14" cstate="print"/>
                <a:srcRect/>
                <a:stretch>
                  <a:fillRect/>
                </a:stretch>
              </p:blipFill>
              <p:spPr bwMode="auto">
                <a:xfrm>
                  <a:off x="596337" y="2897981"/>
                  <a:ext cx="421690" cy="287384"/>
                </a:xfrm>
                <a:prstGeom prst="rect">
                  <a:avLst/>
                </a:prstGeom>
                <a:noFill/>
                <a:ln w="9525">
                  <a:noFill/>
                  <a:miter lim="800000"/>
                  <a:headEnd/>
                  <a:tailEnd/>
                </a:ln>
              </p:spPr>
            </p:pic>
          </p:grpSp>
          <p:cxnSp>
            <p:nvCxnSpPr>
              <p:cNvPr id="150" name="Straight Arrow Connector 149"/>
              <p:cNvCxnSpPr>
                <a:stCxn id="156" idx="1"/>
                <a:endCxn id="134" idx="3"/>
              </p:cNvCxnSpPr>
              <p:nvPr/>
            </p:nvCxnSpPr>
            <p:spPr>
              <a:xfrm flipH="1">
                <a:off x="1522593" y="4879449"/>
                <a:ext cx="675784" cy="4713"/>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1" name="Straight Arrow Connector 150"/>
              <p:cNvCxnSpPr>
                <a:stCxn id="138" idx="3"/>
                <a:endCxn id="135" idx="2"/>
              </p:cNvCxnSpPr>
              <p:nvPr/>
            </p:nvCxnSpPr>
            <p:spPr>
              <a:xfrm flipV="1">
                <a:off x="1153937" y="4969444"/>
                <a:ext cx="187037" cy="355361"/>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7" name="Straight Arrow Connector 156"/>
              <p:cNvCxnSpPr>
                <a:stCxn id="144" idx="2"/>
                <a:endCxn id="134" idx="1"/>
              </p:cNvCxnSpPr>
              <p:nvPr/>
            </p:nvCxnSpPr>
            <p:spPr>
              <a:xfrm>
                <a:off x="879036" y="4689332"/>
                <a:ext cx="289739" cy="194830"/>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8" name="Straight Arrow Connector 157"/>
              <p:cNvCxnSpPr>
                <a:stCxn id="125" idx="1"/>
                <a:endCxn id="135" idx="2"/>
              </p:cNvCxnSpPr>
              <p:nvPr/>
            </p:nvCxnSpPr>
            <p:spPr>
              <a:xfrm flipH="1" flipV="1">
                <a:off x="1340974" y="4969444"/>
                <a:ext cx="195868" cy="344567"/>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62" name="Straight Arrow Connector 161"/>
              <p:cNvCxnSpPr>
                <a:stCxn id="130" idx="2"/>
                <a:endCxn id="134" idx="3"/>
              </p:cNvCxnSpPr>
              <p:nvPr/>
            </p:nvCxnSpPr>
            <p:spPr>
              <a:xfrm flipH="1">
                <a:off x="1522593" y="4696163"/>
                <a:ext cx="241264" cy="187999"/>
              </a:xfrm>
              <a:prstGeom prst="straightConnector1">
                <a:avLst/>
              </a:prstGeom>
              <a:solidFill>
                <a:schemeClr val="bg1">
                  <a:lumMod val="65000"/>
                </a:schemeClr>
              </a:solidFill>
              <a:ln w="6350" cap="rnd">
                <a:solidFill>
                  <a:srgbClr val="3A3A3A">
                    <a:alpha val="92000"/>
                  </a:srgbClr>
                </a:solidFill>
                <a:prstDash val="sysDash"/>
                <a:bevel/>
                <a:headEnd/>
                <a:tailEnd/>
              </a:ln>
            </p:spPr>
          </p:cxnSp>
        </p:grpSp>
        <p:grpSp>
          <p:nvGrpSpPr>
            <p:cNvPr id="10" name="Group 5"/>
            <p:cNvGrpSpPr/>
            <p:nvPr/>
          </p:nvGrpSpPr>
          <p:grpSpPr>
            <a:xfrm>
              <a:off x="-2262117" y="3984900"/>
              <a:ext cx="1072312" cy="1176347"/>
              <a:chOff x="2001838" y="4812231"/>
              <a:chExt cx="1072312" cy="1176347"/>
            </a:xfrm>
          </p:grpSpPr>
          <p:sp>
            <p:nvSpPr>
              <p:cNvPr id="154" name="TextBox 149"/>
              <p:cNvSpPr txBox="1">
                <a:spLocks noChangeArrowheads="1"/>
              </p:cNvSpPr>
              <p:nvPr/>
            </p:nvSpPr>
            <p:spPr bwMode="auto">
              <a:xfrm>
                <a:off x="2001838" y="5757746"/>
                <a:ext cx="1072312" cy="230832"/>
              </a:xfrm>
              <a:prstGeom prst="rect">
                <a:avLst/>
              </a:prstGeom>
              <a:noFill/>
              <a:ln w="9525">
                <a:noFill/>
                <a:miter lim="800000"/>
                <a:headEnd/>
                <a:tailEnd/>
              </a:ln>
            </p:spPr>
            <p:txBody>
              <a:bodyPr wrap="square">
                <a:prstTxWarp prst="textNoShape">
                  <a:avLst/>
                </a:prstTxWarp>
                <a:spAutoFit/>
                <a:flatTx/>
              </a:bodyPr>
              <a:lstStyle/>
              <a:p>
                <a:pPr algn="ctr" defTabSz="914400">
                  <a:lnSpc>
                    <a:spcPct val="90000"/>
                  </a:lnSpc>
                  <a:spcBef>
                    <a:spcPct val="0"/>
                  </a:spcBef>
                  <a:spcAft>
                    <a:spcPct val="0"/>
                  </a:spcAft>
                  <a:buNone/>
                </a:pPr>
                <a:r>
                  <a:rPr lang="es-ES_tradnl" sz="1000" b="0" i="0" kern="1200" dirty="0" smtClean="0">
                    <a:solidFill>
                      <a:srgbClr val="3A3A3A"/>
                    </a:solidFill>
                    <a:latin typeface="Arial"/>
                    <a:ea typeface="+mn-ea"/>
                    <a:cs typeface="+mn-cs"/>
                  </a:rPr>
                  <a:t>Computación</a:t>
                </a:r>
                <a:endParaRPr lang="es-ES_tradnl" sz="1000" b="0" i="0" kern="1200" dirty="0">
                  <a:solidFill>
                    <a:srgbClr val="3A3A3A"/>
                  </a:solidFill>
                  <a:latin typeface="Arial"/>
                  <a:ea typeface="+mn-ea"/>
                  <a:cs typeface="+mn-cs"/>
                </a:endParaRPr>
              </a:p>
            </p:txBody>
          </p:sp>
          <p:sp>
            <p:nvSpPr>
              <p:cNvPr id="155" name="TextBox 149"/>
              <p:cNvSpPr txBox="1">
                <a:spLocks noChangeArrowheads="1"/>
              </p:cNvSpPr>
              <p:nvPr/>
            </p:nvSpPr>
            <p:spPr bwMode="auto">
              <a:xfrm>
                <a:off x="2218340" y="4812231"/>
                <a:ext cx="493538" cy="138499"/>
              </a:xfrm>
              <a:prstGeom prst="rect">
                <a:avLst/>
              </a:prstGeom>
              <a:noFill/>
              <a:ln w="9525">
                <a:noFill/>
                <a:miter lim="800000"/>
                <a:headEnd/>
                <a:tailEnd/>
              </a:ln>
            </p:spPr>
            <p:txBody>
              <a:bodyPr wrap="square" lIns="0" tIns="0" rIns="0" bIns="0">
                <a:prstTxWarp prst="textNoShape">
                  <a:avLst/>
                </a:prstTxWarp>
                <a:spAutoFit/>
              </a:bodyPr>
              <a:lstStyle/>
              <a:p>
                <a:pPr algn="ctr" defTabSz="914400">
                  <a:lnSpc>
                    <a:spcPct val="90000"/>
                  </a:lnSpc>
                  <a:spcBef>
                    <a:spcPct val="0"/>
                  </a:spcBef>
                  <a:spcAft>
                    <a:spcPct val="0"/>
                  </a:spcAft>
                  <a:buNone/>
                </a:pPr>
                <a:r>
                  <a:rPr lang="es-ES_tradnl" sz="1000" b="0" i="0" kern="1200" dirty="0" smtClean="0">
                    <a:solidFill>
                      <a:srgbClr val="3A3A3A"/>
                    </a:solidFill>
                    <a:latin typeface="Arial"/>
                    <a:ea typeface="+mn-ea"/>
                    <a:cs typeface="+mn-cs"/>
                  </a:rPr>
                  <a:t>UCS</a:t>
                </a:r>
                <a:endParaRPr lang="es-ES_tradnl" sz="1000" b="0" i="0" kern="1200" dirty="0">
                  <a:solidFill>
                    <a:srgbClr val="3A3A3A"/>
                  </a:solidFill>
                  <a:latin typeface="Arial"/>
                  <a:ea typeface="+mn-ea"/>
                  <a:cs typeface="+mn-cs"/>
                </a:endParaRPr>
              </a:p>
            </p:txBody>
          </p:sp>
          <p:pic>
            <p:nvPicPr>
              <p:cNvPr id="156" name="Picture 14" descr="C:\Users\testuser\AppData\Local\Temp\VMwareDnD\5dd1dd5a\DGRM_Server_VMs_basic_6_ESX_blue_R2_Q308.png"/>
              <p:cNvPicPr>
                <a:picLocks noChangeAspect="1" noChangeArrowheads="1"/>
              </p:cNvPicPr>
              <p:nvPr/>
            </p:nvPicPr>
            <p:blipFill>
              <a:blip r:embed="rId33" cstate="print"/>
              <a:srcRect/>
              <a:stretch>
                <a:fillRect/>
              </a:stretch>
            </p:blipFill>
            <p:spPr bwMode="auto">
              <a:xfrm>
                <a:off x="2093897" y="4960312"/>
                <a:ext cx="823174" cy="833435"/>
              </a:xfrm>
              <a:prstGeom prst="rect">
                <a:avLst/>
              </a:prstGeom>
              <a:noFill/>
              <a:ln w="9525">
                <a:noFill/>
                <a:miter lim="800000"/>
                <a:headEnd/>
                <a:tailEnd/>
              </a:ln>
            </p:spPr>
          </p:pic>
          <p:sp>
            <p:nvSpPr>
              <p:cNvPr id="159" name="WordArt 99"/>
              <p:cNvSpPr>
                <a:spLocks noChangeArrowheads="1" noChangeShapeType="1" noTextEdit="1"/>
              </p:cNvSpPr>
              <p:nvPr/>
            </p:nvSpPr>
            <p:spPr bwMode="auto">
              <a:xfrm>
                <a:off x="2136753" y="5329577"/>
                <a:ext cx="340919" cy="259322"/>
              </a:xfrm>
              <a:prstGeom prst="rect">
                <a:avLst/>
              </a:prstGeom>
            </p:spPr>
            <p:txBody>
              <a:bodyPr wrap="none" fromWordArt="1">
                <a:prstTxWarp prst="textSlantDown">
                  <a:avLst>
                    <a:gd name="adj" fmla="val 28569"/>
                  </a:avLst>
                </a:prstTxWarp>
              </a:bodyPr>
              <a:lstStyle/>
              <a:p>
                <a:pPr algn="ctr" defTabSz="914400">
                  <a:spcBef>
                    <a:spcPct val="0"/>
                  </a:spcBef>
                  <a:spcAft>
                    <a:spcPct val="0"/>
                  </a:spcAft>
                  <a:buNone/>
                </a:pPr>
                <a:r>
                  <a:rPr lang="es-ES_tradnl" sz="3600" b="1" i="0" kern="10" smtClean="0">
                    <a:ln w="1905"/>
                    <a:solidFill>
                      <a:srgbClr val="3A3A3A"/>
                    </a:solidFill>
                    <a:effectLst>
                      <a:innerShdw blurRad="69850" dist="43180" dir="5400000">
                        <a:srgbClr val="000000">
                          <a:alpha val="65000"/>
                        </a:srgbClr>
                      </a:innerShdw>
                    </a:effectLst>
                    <a:latin typeface="Arial Narrow"/>
                    <a:ea typeface="+mn-ea"/>
                    <a:cs typeface="Arial Narrow"/>
                  </a:rPr>
                  <a:t>Hipervisor</a:t>
                </a:r>
                <a:endParaRPr lang="es-ES_tradnl" sz="3600" b="1" i="0" kern="10">
                  <a:ln w="1905"/>
                  <a:solidFill>
                    <a:srgbClr val="3A3A3A"/>
                  </a:solidFill>
                  <a:effectLst>
                    <a:innerShdw blurRad="69850" dist="43180" dir="5400000">
                      <a:srgbClr val="000000">
                        <a:alpha val="65000"/>
                      </a:srgbClr>
                    </a:innerShdw>
                  </a:effectLst>
                  <a:latin typeface="Arial Narrow"/>
                  <a:ea typeface="+mn-ea"/>
                  <a:cs typeface="Arial Narrow"/>
                </a:endParaRPr>
              </a:p>
            </p:txBody>
          </p:sp>
        </p:grpSp>
        <p:pic>
          <p:nvPicPr>
            <p:cNvPr id="198"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flipH="1">
              <a:off x="-1028583" y="4028026"/>
              <a:ext cx="236137" cy="236137"/>
            </a:xfrm>
            <a:prstGeom prst="rect">
              <a:avLst/>
            </a:prstGeom>
            <a:noFill/>
            <a:extLst>
              <a:ext uri="{909E8E84-426E-40dd-AFC4-6F175D3DCCD1}">
                <a14:hiddenFill xmlns="" xmlns:a14="http://schemas.microsoft.com/office/drawing/2010/main">
                  <a:solidFill>
                    <a:srgbClr val="FFFFFF"/>
                  </a:solidFill>
                </a14:hiddenFill>
              </a:ext>
            </a:extLst>
          </p:spPr>
        </p:pic>
        <p:sp>
          <p:nvSpPr>
            <p:cNvPr id="199" name="TextBox 198"/>
            <p:cNvSpPr txBox="1"/>
            <p:nvPr/>
          </p:nvSpPr>
          <p:spPr>
            <a:xfrm>
              <a:off x="-1785809" y="3735836"/>
              <a:ext cx="878767" cy="246221"/>
            </a:xfrm>
            <a:prstGeom prst="rect">
              <a:avLst/>
            </a:prstGeom>
            <a:noFill/>
          </p:spPr>
          <p:txBody>
            <a:bodyPr wrap="none" rtlCol="0">
              <a:spAutoFit/>
            </a:bodyPr>
            <a:lstStyle/>
            <a:p>
              <a:pPr algn="l" defTabSz="914400">
                <a:buNone/>
              </a:pPr>
              <a:r>
                <a:rPr lang="es-ES_tradnl" sz="1000" b="0" i="0" kern="1200" dirty="0" err="1" smtClean="0">
                  <a:solidFill>
                    <a:srgbClr val="3A3A3A"/>
                  </a:solidFill>
                  <a:latin typeface="Arial"/>
                  <a:ea typeface="+mn-ea"/>
                  <a:cs typeface="+mn-cs"/>
                </a:rPr>
                <a:t>AnyConnect</a:t>
              </a:r>
              <a:endParaRPr lang="es-ES_tradnl" sz="1050" kern="1200" dirty="0">
                <a:solidFill>
                  <a:srgbClr val="3A3A3A"/>
                </a:solidFill>
                <a:latin typeface="Arial"/>
                <a:ea typeface="+mn-ea"/>
                <a:cs typeface="+mn-cs"/>
              </a:endParaRPr>
            </a:p>
          </p:txBody>
        </p:sp>
        <p:cxnSp>
          <p:nvCxnSpPr>
            <p:cNvPr id="219" name="Straight Connector 218"/>
            <p:cNvCxnSpPr/>
            <p:nvPr/>
          </p:nvCxnSpPr>
          <p:spPr>
            <a:xfrm>
              <a:off x="-3683458" y="3814124"/>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683458" y="5456255"/>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103" name="Rounded Rectangle 33"/>
          <p:cNvSpPr>
            <a:spLocks noChangeArrowheads="1"/>
          </p:cNvSpPr>
          <p:nvPr/>
        </p:nvSpPr>
        <p:spPr bwMode="auto">
          <a:xfrm>
            <a:off x="997843" y="1948231"/>
            <a:ext cx="1109669"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es-ES_tradnl" sz="800" b="0" i="0" dirty="0" smtClean="0">
                <a:solidFill>
                  <a:srgbClr val="FFFFFF"/>
                </a:solidFill>
                <a:latin typeface="Arial"/>
                <a:ea typeface="+mn-ea"/>
                <a:cs typeface="+mn-cs"/>
              </a:rPr>
              <a:t>Aplicaciones de colaboración de Cisco</a:t>
            </a:r>
            <a:endParaRPr lang="es-ES_tradnl" sz="800" dirty="0">
              <a:solidFill>
                <a:srgbClr val="FFFFFF"/>
              </a:solidFill>
              <a:latin typeface="Arial"/>
            </a:endParaRPr>
          </a:p>
        </p:txBody>
      </p:sp>
    </p:spTree>
    <p:extLst>
      <p:ext uri="{BB962C8B-B14F-4D97-AF65-F5344CB8AC3E}">
        <p14:creationId xmlns="" xmlns:p14="http://schemas.microsoft.com/office/powerpoint/2010/main" val="20151423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12188E"/>
                </a:solidFill>
                <a:latin typeface="Arial"/>
                <a:ea typeface="+mj-ea"/>
                <a:cs typeface="+mj-cs"/>
              </a:rPr>
              <a:t>Agenda</a:t>
            </a:r>
            <a:endParaRPr lang="es-ES_tradnl">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es-ES_tradnl"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Tendencias y desafíos en el sector educativo</a:t>
            </a:r>
          </a:p>
          <a:p>
            <a:pPr marL="0" indent="0" algn="l" defTabSz="914400">
              <a:lnSpc>
                <a:spcPct val="60000"/>
              </a:lnSpc>
              <a:spcBef>
                <a:spcPts val="3600"/>
              </a:spcBef>
              <a:buNone/>
            </a:pPr>
            <a:r>
              <a:rPr lang="es-ES_tradnl"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sobre la educación</a:t>
            </a:r>
          </a:p>
          <a:p>
            <a:pPr marL="0" indent="0" algn="l" defTabSz="914400">
              <a:lnSpc>
                <a:spcPct val="60000"/>
              </a:lnSpc>
              <a:spcBef>
                <a:spcPts val="3600"/>
              </a:spcBef>
              <a:buNone/>
            </a:pPr>
            <a:r>
              <a:rPr lang="es-ES_tradnl"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Visión de Cisco sobre la </a:t>
            </a:r>
            <a:r>
              <a:rPr lang="es-ES_tradnl" sz="2200" b="0" i="0" dirty="0" err="1"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virtualización</a:t>
            </a:r>
            <a:endParaRPr lang="es-ES_tradnl"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a:p>
            <a:pPr marL="0" indent="0" algn="l" defTabSz="914400">
              <a:lnSpc>
                <a:spcPct val="60000"/>
              </a:lnSpc>
              <a:spcBef>
                <a:spcPts val="3600"/>
              </a:spcBef>
              <a:buNone/>
            </a:pPr>
            <a:r>
              <a:rPr lang="es-ES_tradnl"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Cartera de productos Cisco VXI</a:t>
            </a:r>
          </a:p>
          <a:p>
            <a:pPr marL="0" indent="0" algn="l" defTabSz="914400">
              <a:lnSpc>
                <a:spcPct val="60000"/>
              </a:lnSpc>
              <a:spcBef>
                <a:spcPts val="3600"/>
              </a:spcBef>
              <a:buNone/>
            </a:pPr>
            <a:r>
              <a:rPr lang="es-ES_tradnl"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Soporte de servicios y diseños validados</a:t>
            </a:r>
          </a:p>
          <a:p>
            <a:pPr marL="0" indent="0" algn="l" defTabSz="914400">
              <a:lnSpc>
                <a:spcPct val="60000"/>
              </a:lnSpc>
              <a:spcBef>
                <a:spcPts val="3600"/>
              </a:spcBef>
              <a:buNone/>
            </a:pPr>
            <a:r>
              <a:rPr lang="es-ES_tradnl"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estudio</a:t>
            </a:r>
          </a:p>
          <a:p>
            <a:pPr marL="0" indent="0" algn="l" defTabSz="914400">
              <a:lnSpc>
                <a:spcPct val="60000"/>
              </a:lnSpc>
              <a:spcBef>
                <a:spcPts val="3600"/>
              </a:spcBef>
              <a:buNone/>
            </a:pPr>
            <a:r>
              <a:rPr lang="es-ES_tradnl"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Resumen</a:t>
            </a:r>
            <a:endParaRPr lang="es-ES_tradnl"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7" name="Rectangle 16"/>
          <p:cNvSpPr/>
          <p:nvPr/>
        </p:nvSpPr>
        <p:spPr>
          <a:xfrm>
            <a:off x="653794" y="2247900"/>
            <a:ext cx="6204205" cy="38629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12188E"/>
                </a:solidFill>
                <a:latin typeface="Arial"/>
                <a:ea typeface="+mj-ea"/>
                <a:cs typeface="+mj-cs"/>
              </a:rPr>
              <a:t>Agenda</a:t>
            </a:r>
            <a:endParaRPr lang="es-ES_tradnl">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Tendencias y desafíos en el sector educativo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sobre la educación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Visión de Cisco sobre la virtualización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Cartera de productos Cisco VXI</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Soporte de servicios y diseños validados</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estudio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Resumen</a:t>
            </a:r>
            <a:endParaRPr lang="es-ES_tradnl"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7" name="Rectangle 16"/>
          <p:cNvSpPr/>
          <p:nvPr/>
        </p:nvSpPr>
        <p:spPr>
          <a:xfrm>
            <a:off x="653794" y="4229100"/>
            <a:ext cx="6204205" cy="1881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8" name="Rectangle 17"/>
          <p:cNvSpPr/>
          <p:nvPr/>
        </p:nvSpPr>
        <p:spPr>
          <a:xfrm flipV="1">
            <a:off x="602994" y="1447800"/>
            <a:ext cx="6204205" cy="2120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p:cNvSpPr/>
          <p:nvPr/>
        </p:nvSpPr>
        <p:spPr>
          <a:xfrm flipH="1" flipV="1">
            <a:off x="0" y="3270262"/>
            <a:ext cx="9144000" cy="3587738"/>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ound Same Side Corner Rectangle 22"/>
          <p:cNvSpPr/>
          <p:nvPr/>
        </p:nvSpPr>
        <p:spPr>
          <a:xfrm flipH="1" flipV="1">
            <a:off x="225424" y="3456902"/>
            <a:ext cx="8693152" cy="2723180"/>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angle 23"/>
          <p:cNvSpPr/>
          <p:nvPr/>
        </p:nvSpPr>
        <p:spPr>
          <a:xfrm flipV="1">
            <a:off x="0" y="3213542"/>
            <a:ext cx="9144000" cy="2903483"/>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2" name="Title 1"/>
          <p:cNvSpPr>
            <a:spLocks noGrp="1"/>
          </p:cNvSpPr>
          <p:nvPr>
            <p:ph type="title"/>
          </p:nvPr>
        </p:nvSpPr>
        <p:spPr>
          <a:xfrm>
            <a:off x="229702" y="490090"/>
            <a:ext cx="8914298" cy="838200"/>
          </a:xfrm>
        </p:spPr>
        <p:txBody>
          <a:bodyPr/>
          <a:lstStyle/>
          <a:p>
            <a:pPr algn="l" defTabSz="914400">
              <a:lnSpc>
                <a:spcPct val="80000"/>
              </a:lnSpc>
              <a:spcBef>
                <a:spcPct val="0"/>
              </a:spcBef>
              <a:buNone/>
            </a:pPr>
            <a:r>
              <a:rPr lang="es-ES_tradnl" sz="3200" b="0" i="0" spc="0" baseline="0" dirty="0" smtClean="0">
                <a:solidFill>
                  <a:srgbClr val="1E1F81"/>
                </a:solidFill>
                <a:latin typeface="Arial"/>
                <a:ea typeface="+mj-ea"/>
                <a:cs typeface="+mj-cs"/>
              </a:rPr>
              <a:t>Cartera de productos </a:t>
            </a:r>
            <a:r>
              <a:rPr lang="es-ES_tradnl" sz="3200" b="0" i="0" spc="0" baseline="0" dirty="0" err="1" smtClean="0">
                <a:solidFill>
                  <a:srgbClr val="1E1F81"/>
                </a:solidFill>
                <a:latin typeface="Arial"/>
                <a:ea typeface="+mj-ea"/>
                <a:cs typeface="+mj-cs"/>
              </a:rPr>
              <a:t>Virtualization</a:t>
            </a:r>
            <a:r>
              <a:rPr lang="es-ES_tradnl" sz="3200" b="0" i="0" spc="0" baseline="0" dirty="0" smtClean="0">
                <a:solidFill>
                  <a:srgbClr val="1E1F81"/>
                </a:solidFill>
                <a:latin typeface="Arial"/>
                <a:ea typeface="+mj-ea"/>
                <a:cs typeface="+mj-cs"/>
              </a:rPr>
              <a:t> </a:t>
            </a:r>
            <a:br>
              <a:rPr lang="es-ES_tradnl" sz="3200" b="0" i="0" spc="0" baseline="0" dirty="0" smtClean="0">
                <a:solidFill>
                  <a:srgbClr val="1E1F81"/>
                </a:solidFill>
                <a:latin typeface="Arial"/>
                <a:ea typeface="+mj-ea"/>
                <a:cs typeface="+mj-cs"/>
              </a:rPr>
            </a:br>
            <a:r>
              <a:rPr lang="es-ES_tradnl" sz="3200" b="0" i="0" spc="0" baseline="0" dirty="0" err="1" smtClean="0">
                <a:solidFill>
                  <a:srgbClr val="1E1F81"/>
                </a:solidFill>
                <a:latin typeface="Arial"/>
                <a:ea typeface="+mj-ea"/>
                <a:cs typeface="+mj-cs"/>
              </a:rPr>
              <a:t>Experience</a:t>
            </a:r>
            <a:r>
              <a:rPr lang="es-ES_tradnl" dirty="0" smtClean="0">
                <a:solidFill>
                  <a:srgbClr val="1E1F81"/>
                </a:solidFill>
                <a:latin typeface="Arial"/>
              </a:rPr>
              <a:t> </a:t>
            </a:r>
            <a:r>
              <a:rPr lang="es-ES_tradnl" sz="3200" b="0" i="0" spc="0" baseline="0" dirty="0" err="1" smtClean="0">
                <a:solidFill>
                  <a:srgbClr val="1E1F81"/>
                </a:solidFill>
                <a:latin typeface="Arial"/>
                <a:ea typeface="+mj-ea"/>
                <a:cs typeface="+mj-cs"/>
              </a:rPr>
              <a:t>Client</a:t>
            </a:r>
            <a:r>
              <a:rPr lang="es-ES_tradnl" sz="3200" b="0" i="0" spc="0" baseline="0" dirty="0" smtClean="0">
                <a:solidFill>
                  <a:srgbClr val="1E1F81"/>
                </a:solidFill>
                <a:latin typeface="Arial"/>
                <a:ea typeface="+mj-ea"/>
                <a:cs typeface="+mj-cs"/>
              </a:rPr>
              <a:t> (VXC)</a:t>
            </a:r>
            <a:br>
              <a:rPr lang="es-ES_tradnl" sz="3200" b="0" i="0" spc="0" baseline="0" dirty="0" smtClean="0">
                <a:solidFill>
                  <a:srgbClr val="1E1F81"/>
                </a:solidFill>
                <a:latin typeface="Arial"/>
                <a:ea typeface="+mj-ea"/>
                <a:cs typeface="+mj-cs"/>
              </a:rPr>
            </a:br>
            <a:r>
              <a:rPr lang="es-ES_tradnl" sz="2400" b="0" i="0" spc="0" baseline="0" dirty="0" smtClean="0">
                <a:solidFill>
                  <a:srgbClr val="1E1F81"/>
                </a:solidFill>
                <a:latin typeface="Arial"/>
                <a:ea typeface="+mj-ea"/>
                <a:cs typeface="+mj-cs"/>
              </a:rPr>
              <a:t>Optimización de la experiencia del usuario</a:t>
            </a:r>
            <a:endParaRPr lang="es-ES_tradnl" sz="2400" dirty="0">
              <a:solidFill>
                <a:srgbClr val="1E1F81"/>
              </a:solidFill>
            </a:endParaRPr>
          </a:p>
        </p:txBody>
      </p:sp>
      <p:sp>
        <p:nvSpPr>
          <p:cNvPr id="16" name="Rectangle 15"/>
          <p:cNvSpPr/>
          <p:nvPr/>
        </p:nvSpPr>
        <p:spPr>
          <a:xfrm>
            <a:off x="1" y="1999317"/>
            <a:ext cx="9144000" cy="1203023"/>
          </a:xfrm>
          <a:prstGeom prst="rect">
            <a:avLst/>
          </a:prstGeom>
          <a:gradFill flip="none" rotWithShape="1">
            <a:gsLst>
              <a:gs pos="0">
                <a:srgbClr val="C4C4C4">
                  <a:alpha val="0"/>
                </a:srgbClr>
              </a:gs>
              <a:gs pos="100000">
                <a:schemeClr val="bg1">
                  <a:lumMod val="8500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_tradnl">
              <a:solidFill>
                <a:schemeClr val="lt1"/>
              </a:solidFill>
            </a:endParaRPr>
          </a:p>
        </p:txBody>
      </p:sp>
      <p:cxnSp>
        <p:nvCxnSpPr>
          <p:cNvPr id="19" name="Straight Connector 18"/>
          <p:cNvCxnSpPr/>
          <p:nvPr/>
        </p:nvCxnSpPr>
        <p:spPr>
          <a:xfrm flipV="1">
            <a:off x="0" y="3202340"/>
            <a:ext cx="9144001"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BP_3q_back_01.png"/>
          <p:cNvPicPr>
            <a:picLocks noChangeAspect="1"/>
          </p:cNvPicPr>
          <p:nvPr/>
        </p:nvPicPr>
        <p:blipFill>
          <a:blip r:embed="rId3" cstate="screen"/>
          <a:srcRect/>
          <a:stretch>
            <a:fillRect/>
          </a:stretch>
        </p:blipFill>
        <p:spPr>
          <a:xfrm>
            <a:off x="320325" y="1889476"/>
            <a:ext cx="1818180" cy="1402610"/>
          </a:xfrm>
          <a:prstGeom prst="rect">
            <a:avLst/>
          </a:prstGeom>
        </p:spPr>
      </p:pic>
      <p:pic>
        <p:nvPicPr>
          <p:cNvPr id="22" name="Picture 21" descr="HKK77434.png"/>
          <p:cNvPicPr>
            <a:picLocks noChangeAspect="1"/>
          </p:cNvPicPr>
          <p:nvPr/>
        </p:nvPicPr>
        <p:blipFill>
          <a:blip r:embed="rId4" cstate="screen"/>
          <a:srcRect/>
          <a:stretch>
            <a:fillRect/>
          </a:stretch>
        </p:blipFill>
        <p:spPr>
          <a:xfrm>
            <a:off x="7266612" y="2045492"/>
            <a:ext cx="1394835" cy="954097"/>
          </a:xfrm>
          <a:prstGeom prst="rect">
            <a:avLst/>
          </a:prstGeom>
          <a:effectLst/>
        </p:spPr>
      </p:pic>
      <p:pic>
        <p:nvPicPr>
          <p:cNvPr id="31" name="Picture 30"/>
          <p:cNvPicPr>
            <a:picLocks noChangeAspect="1"/>
          </p:cNvPicPr>
          <p:nvPr/>
        </p:nvPicPr>
        <p:blipFill>
          <a:blip r:embed="rId5" cstate="screen"/>
          <a:stretch>
            <a:fillRect/>
          </a:stretch>
        </p:blipFill>
        <p:spPr>
          <a:xfrm>
            <a:off x="2699932" y="1889476"/>
            <a:ext cx="690863" cy="1201501"/>
          </a:xfrm>
          <a:prstGeom prst="rect">
            <a:avLst/>
          </a:prstGeom>
          <a:effectLst/>
        </p:spPr>
      </p:pic>
      <p:pic>
        <p:nvPicPr>
          <p:cNvPr id="40" name="Picture 39" descr="Hware2.png"/>
          <p:cNvPicPr>
            <a:picLocks noChangeAspect="1"/>
          </p:cNvPicPr>
          <p:nvPr/>
        </p:nvPicPr>
        <p:blipFill>
          <a:blip r:embed="rId6" cstate="print"/>
          <a:stretch>
            <a:fillRect/>
          </a:stretch>
        </p:blipFill>
        <p:spPr>
          <a:xfrm>
            <a:off x="5877383" y="1841965"/>
            <a:ext cx="775410" cy="1178259"/>
          </a:xfrm>
          <a:prstGeom prst="rect">
            <a:avLst/>
          </a:prstGeom>
        </p:spPr>
      </p:pic>
      <p:grpSp>
        <p:nvGrpSpPr>
          <p:cNvPr id="3" name="Group 41"/>
          <p:cNvGrpSpPr/>
          <p:nvPr/>
        </p:nvGrpSpPr>
        <p:grpSpPr>
          <a:xfrm>
            <a:off x="4012965" y="1999317"/>
            <a:ext cx="1201877" cy="1020907"/>
            <a:chOff x="5284298" y="1932707"/>
            <a:chExt cx="1201877" cy="1020907"/>
          </a:xfrm>
        </p:grpSpPr>
        <p:grpSp>
          <p:nvGrpSpPr>
            <p:cNvPr id="4" name="Group 22"/>
            <p:cNvGrpSpPr/>
            <p:nvPr/>
          </p:nvGrpSpPr>
          <p:grpSpPr>
            <a:xfrm>
              <a:off x="5284298" y="1932707"/>
              <a:ext cx="1201877" cy="1020907"/>
              <a:chOff x="3869315" y="2150486"/>
              <a:chExt cx="969962" cy="823912"/>
            </a:xfrm>
            <a:effectLst/>
          </p:grpSpPr>
          <p:pic>
            <p:nvPicPr>
              <p:cNvPr id="26" name="Picture 129" descr="laptop_cutout"/>
              <p:cNvPicPr>
                <a:picLocks noChangeAspect="1" noChangeArrowheads="1"/>
              </p:cNvPicPr>
              <p:nvPr/>
            </p:nvPicPr>
            <p:blipFill>
              <a:blip r:embed="rId7" cstate="screen"/>
              <a:srcRect/>
              <a:stretch>
                <a:fillRect/>
              </a:stretch>
            </p:blipFill>
            <p:spPr bwMode="auto">
              <a:xfrm>
                <a:off x="3869315" y="2150486"/>
                <a:ext cx="969962" cy="823912"/>
              </a:xfrm>
              <a:prstGeom prst="rect">
                <a:avLst/>
              </a:prstGeom>
              <a:noFill/>
            </p:spPr>
          </p:pic>
          <p:grpSp>
            <p:nvGrpSpPr>
              <p:cNvPr id="5" name="Group 10"/>
              <p:cNvGrpSpPr/>
              <p:nvPr/>
            </p:nvGrpSpPr>
            <p:grpSpPr>
              <a:xfrm>
                <a:off x="4007311" y="2187751"/>
                <a:ext cx="695657" cy="441149"/>
                <a:chOff x="6782188" y="4647518"/>
                <a:chExt cx="2048054" cy="1473882"/>
              </a:xfrm>
            </p:grpSpPr>
            <p:pic>
              <p:nvPicPr>
                <p:cNvPr id="28" name="Picture 27" descr="converj_vdi.png"/>
                <p:cNvPicPr>
                  <a:picLocks noChangeAspect="1"/>
                </p:cNvPicPr>
                <p:nvPr/>
              </p:nvPicPr>
              <p:blipFill>
                <a:blip r:embed="rId8" cstate="screen"/>
                <a:srcRect/>
                <a:stretch>
                  <a:fillRect/>
                </a:stretch>
              </p:blipFill>
              <p:spPr bwMode="auto">
                <a:xfrm>
                  <a:off x="6847785" y="4701867"/>
                  <a:ext cx="1982457" cy="1405567"/>
                </a:xfrm>
                <a:prstGeom prst="rect">
                  <a:avLst/>
                </a:prstGeom>
                <a:noFill/>
                <a:ln>
                  <a:noFill/>
                </a:ln>
              </p:spPr>
            </p:pic>
            <p:pic>
              <p:nvPicPr>
                <p:cNvPr id="30" name="Picture 3" descr="HUB_Rich.png"/>
                <p:cNvPicPr>
                  <a:picLocks noChangeAspect="1"/>
                </p:cNvPicPr>
                <p:nvPr/>
              </p:nvPicPr>
              <p:blipFill>
                <a:blip r:embed="rId9" cstate="screen"/>
                <a:srcRect/>
                <a:stretch>
                  <a:fillRect/>
                </a:stretch>
              </p:blipFill>
              <p:spPr bwMode="auto">
                <a:xfrm>
                  <a:off x="6782188" y="4647518"/>
                  <a:ext cx="739387" cy="1473882"/>
                </a:xfrm>
                <a:prstGeom prst="rect">
                  <a:avLst/>
                </a:prstGeom>
                <a:noFill/>
                <a:ln>
                  <a:noFill/>
                </a:ln>
              </p:spPr>
            </p:pic>
          </p:grpSp>
        </p:grpSp>
        <p:sp>
          <p:nvSpPr>
            <p:cNvPr id="41" name="Rectangle 40"/>
            <p:cNvSpPr/>
            <p:nvPr/>
          </p:nvSpPr>
          <p:spPr>
            <a:xfrm>
              <a:off x="5455288" y="1978882"/>
              <a:ext cx="311194" cy="541447"/>
            </a:xfrm>
            <a:prstGeom prst="rect">
              <a:avLst/>
            </a:prstGeom>
            <a:noFill/>
            <a:ln w="38100"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grpSp>
      <p:graphicFrame>
        <p:nvGraphicFramePr>
          <p:cNvPr id="17" name="Table 16"/>
          <p:cNvGraphicFramePr>
            <a:graphicFrameLocks noGrp="1"/>
          </p:cNvGraphicFramePr>
          <p:nvPr/>
        </p:nvGraphicFramePr>
        <p:xfrm>
          <a:off x="415646" y="3515716"/>
          <a:ext cx="8387151" cy="1678383"/>
        </p:xfrm>
        <a:graphic>
          <a:graphicData uri="http://schemas.openxmlformats.org/drawingml/2006/table">
            <a:tbl>
              <a:tblPr firstRow="1" bandRow="1">
                <a:tableStyleId>{5C22544A-7EE6-4342-B048-85BDC9FD1C3A}</a:tableStyleId>
              </a:tblPr>
              <a:tblGrid>
                <a:gridCol w="1623080"/>
                <a:gridCol w="1779954"/>
                <a:gridCol w="1629257"/>
                <a:gridCol w="1677430"/>
                <a:gridCol w="1677430"/>
              </a:tblGrid>
              <a:tr h="370840">
                <a:tc>
                  <a:txBody>
                    <a:bodyPr/>
                    <a:lstStyle/>
                    <a:p>
                      <a:pPr marL="0" algn="ctr" defTabSz="914400">
                        <a:lnSpc>
                          <a:spcPct val="100000"/>
                        </a:lnSpc>
                        <a:spcBef>
                          <a:spcPts val="600"/>
                        </a:spcBef>
                        <a:buNone/>
                      </a:pPr>
                      <a:r>
                        <a:rPr lang="es-ES_tradnl"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Clientes ultraligeros</a:t>
                      </a:r>
                      <a:endParaRPr lang="es-ES_tradnl"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es-ES_tradnl"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Clientes ultraligeros</a:t>
                      </a:r>
                      <a:endParaRPr lang="es-ES_tradnl"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es-ES_tradnl"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Dispositivo de software</a:t>
                      </a:r>
                    </a:p>
                    <a:p>
                      <a:pPr marL="0" algn="ctr" defTabSz="914400">
                        <a:lnSpc>
                          <a:spcPct val="100000"/>
                        </a:lnSpc>
                        <a:spcBef>
                          <a:spcPts val="600"/>
                        </a:spcBef>
                        <a:buNone/>
                      </a:pPr>
                      <a:endParaRPr lang="es-ES_tradnl"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es-ES_tradnl"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Clientes ligeros</a:t>
                      </a:r>
                      <a:endParaRPr lang="es-ES_tradnl"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es-ES_tradnl" sz="1800" b="0" i="0" kern="1200" noProof="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Tablet empresarial</a:t>
                      </a:r>
                      <a:endParaRPr lang="es-ES_tradnl" sz="1800" kern="1200" noProof="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a typeface="+mn-ea"/>
                        <a:cs typeface="+mn-cs"/>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87783">
                <a:tc>
                  <a:txBody>
                    <a:bodyPr/>
                    <a:lstStyle/>
                    <a:p>
                      <a:pPr marL="0" marR="0" indent="0" algn="ctr" defTabSz="914400">
                        <a:lnSpc>
                          <a:spcPct val="100000"/>
                        </a:lnSpc>
                        <a:spcBef>
                          <a:spcPts val="0"/>
                        </a:spcBef>
                        <a:spcAft>
                          <a:spcPts val="0"/>
                        </a:spcAft>
                        <a:buNone/>
                        <a:tabLst/>
                      </a:pPr>
                      <a:r>
                        <a:rPr lang="es-ES_tradnl" sz="1800" b="0" i="0" kern="1200" noProof="0" smtClean="0">
                          <a:solidFill>
                            <a:srgbClr val="3A3A3A"/>
                          </a:solidFill>
                          <a:latin typeface="Arial"/>
                          <a:ea typeface="+mn-ea"/>
                          <a:cs typeface="+mn-cs"/>
                        </a:rPr>
                        <a:t>VXC de la serie 2100</a:t>
                      </a:r>
                      <a:endParaRPr lang="es-ES_tradnl" sz="1800" b="0" i="0" kern="1200" noProof="0">
                        <a:solidFill>
                          <a:srgbClr val="3A3A3A"/>
                        </a:solidFill>
                        <a:latin typeface="Arial"/>
                        <a:ea typeface="+mn-ea"/>
                        <a:cs typeface="+mn-cs"/>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es-ES_tradnl" sz="1800" b="0" i="0" noProof="0" smtClean="0">
                          <a:solidFill>
                            <a:srgbClr val="3A3A3A"/>
                          </a:solidFill>
                          <a:latin typeface="Arial"/>
                          <a:ea typeface="+mn-ea"/>
                          <a:cs typeface="+mn-cs"/>
                        </a:rPr>
                        <a:t>VXC de la serie</a:t>
                      </a:r>
                      <a:r>
                        <a:rPr lang="es-ES_tradnl" sz="1800" b="0" i="0" baseline="0" noProof="0" smtClean="0">
                          <a:solidFill>
                            <a:srgbClr val="3A3A3A"/>
                          </a:solidFill>
                          <a:latin typeface="Arial"/>
                          <a:ea typeface="+mn-ea"/>
                          <a:cs typeface="+mn-cs"/>
                        </a:rPr>
                        <a:t> </a:t>
                      </a:r>
                      <a:r>
                        <a:rPr lang="es-ES_tradnl" sz="1800" b="0" i="0" noProof="0" smtClean="0">
                          <a:solidFill>
                            <a:srgbClr val="3A3A3A"/>
                          </a:solidFill>
                          <a:latin typeface="Arial"/>
                          <a:ea typeface="+mn-ea"/>
                          <a:cs typeface="+mn-cs"/>
                        </a:rPr>
                        <a:t>2200</a:t>
                      </a:r>
                      <a:endParaRPr lang="es-ES_tradnl" sz="1800" noProof="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es-ES_tradnl" sz="1800" b="0" i="0" noProof="0" smtClean="0">
                          <a:solidFill>
                            <a:srgbClr val="3A3A3A"/>
                          </a:solidFill>
                          <a:latin typeface="Arial"/>
                          <a:ea typeface="+mn-ea"/>
                          <a:cs typeface="+mn-cs"/>
                        </a:rPr>
                        <a:t>VXC 4000</a:t>
                      </a:r>
                      <a:endParaRPr lang="es-ES_tradnl" sz="1800" noProof="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es-ES_tradnl" sz="1800" b="0" i="0" noProof="0" smtClean="0">
                          <a:solidFill>
                            <a:srgbClr val="3A3A3A"/>
                          </a:solidFill>
                          <a:latin typeface="Arial"/>
                          <a:ea typeface="+mn-ea"/>
                          <a:cs typeface="+mn-cs"/>
                        </a:rPr>
                        <a:t>VXC 6215</a:t>
                      </a:r>
                      <a:endParaRPr lang="es-ES_tradnl" sz="1800" noProof="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es-ES_tradnl" sz="1800" b="0" i="0" noProof="0" dirty="0" smtClean="0">
                          <a:solidFill>
                            <a:srgbClr val="3A3A3A"/>
                          </a:solidFill>
                          <a:latin typeface="Arial"/>
                          <a:ea typeface="+mn-ea"/>
                          <a:cs typeface="+mn-cs"/>
                        </a:rPr>
                        <a:t>Cisco </a:t>
                      </a:r>
                      <a:r>
                        <a:rPr lang="es-ES_tradnl" sz="1800" b="0" i="0" noProof="0" dirty="0" err="1" smtClean="0">
                          <a:solidFill>
                            <a:srgbClr val="3A3A3A"/>
                          </a:solidFill>
                          <a:latin typeface="Arial"/>
                          <a:ea typeface="+mn-ea"/>
                          <a:cs typeface="+mn-cs"/>
                        </a:rPr>
                        <a:t>Cius</a:t>
                      </a:r>
                      <a:endParaRPr lang="es-ES_tradnl" sz="1800" noProof="0" dirty="0">
                        <a:solidFill>
                          <a:srgbClr val="3A3A3A"/>
                        </a:solidFill>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5" y="1933303"/>
            <a:ext cx="184666" cy="369332"/>
          </a:xfrm>
          <a:prstGeom prst="rect">
            <a:avLst/>
          </a:prstGeom>
          <a:noFill/>
        </p:spPr>
        <p:txBody>
          <a:bodyPr wrap="none" rtlCol="0">
            <a:spAutoFit/>
          </a:bodyPr>
          <a:lstStyle/>
          <a:p>
            <a:pPr algn="l" rtl="0"/>
            <a:endParaRPr lang="es-ES_tradnl" kern="1200">
              <a:solidFill>
                <a:srgbClr val="0096D6"/>
              </a:solidFill>
              <a:latin typeface="Arial"/>
              <a:ea typeface="+mn-ea"/>
              <a:cs typeface="+mn-cs"/>
            </a:endParaRPr>
          </a:p>
        </p:txBody>
      </p:sp>
      <p:sp>
        <p:nvSpPr>
          <p:cNvPr id="7" name="Rectangle 6"/>
          <p:cNvSpPr/>
          <p:nvPr/>
        </p:nvSpPr>
        <p:spPr>
          <a:xfrm>
            <a:off x="319602" y="1494109"/>
            <a:ext cx="3947598" cy="4145123"/>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es-ES_tradnl" sz="1800" b="0" i="0" dirty="0" smtClean="0">
                <a:solidFill>
                  <a:srgbClr val="3A3A3A"/>
                </a:solidFill>
                <a:latin typeface="Arial"/>
                <a:ea typeface="+mn-ea"/>
                <a:cs typeface="+mn-cs"/>
              </a:rPr>
              <a:t>Colaboración multimedia desde una PC </a:t>
            </a:r>
            <a:r>
              <a:rPr lang="es-ES_tradnl" sz="1800" b="0" i="0" dirty="0" err="1" smtClean="0">
                <a:solidFill>
                  <a:srgbClr val="3A3A3A"/>
                </a:solidFill>
                <a:latin typeface="Arial"/>
                <a:ea typeface="+mn-ea"/>
                <a:cs typeface="+mn-cs"/>
              </a:rPr>
              <a:t>virtualizada</a:t>
            </a:r>
            <a:r>
              <a:rPr lang="es-ES_tradnl" sz="1800" b="0" i="0" dirty="0" smtClean="0">
                <a:solidFill>
                  <a:srgbClr val="3A3A3A"/>
                </a:solidFill>
                <a:latin typeface="Arial"/>
                <a:ea typeface="+mn-ea"/>
                <a:cs typeface="+mn-cs"/>
              </a:rPr>
              <a:t> con Windows XP y Windows 7</a:t>
            </a:r>
          </a:p>
          <a:p>
            <a:pPr marL="280995" indent="-280995" algn="l" defTabSz="914400">
              <a:lnSpc>
                <a:spcPct val="95000"/>
              </a:lnSpc>
              <a:spcBef>
                <a:spcPts val="1200"/>
              </a:spcBef>
              <a:buClr>
                <a:srgbClr val="00ADEF"/>
              </a:buClr>
              <a:buSzPct val="80000"/>
              <a:buFont typeface="Arial"/>
              <a:buChar char="•"/>
            </a:pPr>
            <a:r>
              <a:rPr lang="es-ES_tradnl" sz="1800" b="0" i="0" dirty="0" smtClean="0">
                <a:solidFill>
                  <a:srgbClr val="3A3A3A"/>
                </a:solidFill>
                <a:latin typeface="Arial"/>
                <a:ea typeface="+mn-ea"/>
                <a:cs typeface="+mn-cs"/>
              </a:rPr>
              <a:t>Mejor experiencia de usuario con voz en tiempo real desde un escritorio virtual</a:t>
            </a:r>
          </a:p>
          <a:p>
            <a:pPr marL="280995" indent="-280995" algn="l" defTabSz="914400">
              <a:lnSpc>
                <a:spcPct val="95000"/>
              </a:lnSpc>
              <a:spcBef>
                <a:spcPts val="1200"/>
              </a:spcBef>
              <a:buClr>
                <a:srgbClr val="00ADEF"/>
              </a:buClr>
              <a:buSzPct val="80000"/>
              <a:buFont typeface="Arial"/>
              <a:buChar char="•"/>
            </a:pPr>
            <a:r>
              <a:rPr lang="es-ES_tradnl" sz="1800" b="0" i="0" dirty="0" smtClean="0">
                <a:solidFill>
                  <a:srgbClr val="3A3A3A"/>
                </a:solidFill>
                <a:latin typeface="Arial"/>
                <a:ea typeface="+mn-ea"/>
                <a:cs typeface="+mn-cs"/>
              </a:rPr>
              <a:t>Aprovechamiento de las PC existentes e intervalos de actualización más prolongados</a:t>
            </a:r>
            <a:endParaRPr lang="es-ES_tradnl" dirty="0" smtClean="0">
              <a:solidFill>
                <a:srgbClr val="3A3A3A"/>
              </a:solidFill>
              <a:latin typeface="+mj-lt"/>
            </a:endParaRPr>
          </a:p>
          <a:p>
            <a:pPr marL="280995" indent="-280995" algn="l" defTabSz="914400">
              <a:lnSpc>
                <a:spcPct val="95000"/>
              </a:lnSpc>
              <a:spcBef>
                <a:spcPts val="1200"/>
              </a:spcBef>
              <a:buClr>
                <a:srgbClr val="00ADEF"/>
              </a:buClr>
              <a:buSzPct val="80000"/>
              <a:buFont typeface="Arial"/>
              <a:buChar char="•"/>
            </a:pPr>
            <a:r>
              <a:rPr lang="es-ES_tradnl" sz="1800" b="0" i="0" dirty="0" smtClean="0">
                <a:solidFill>
                  <a:srgbClr val="3A3A3A"/>
                </a:solidFill>
                <a:latin typeface="Arial"/>
                <a:ea typeface="+mn-ea"/>
                <a:cs typeface="+mn-cs"/>
              </a:rPr>
              <a:t>Compatible con Citrix </a:t>
            </a:r>
            <a:r>
              <a:rPr lang="es-ES_tradnl" sz="1800" b="0" i="0" dirty="0" err="1" smtClean="0">
                <a:solidFill>
                  <a:srgbClr val="3A3A3A"/>
                </a:solidFill>
                <a:latin typeface="Arial"/>
                <a:ea typeface="+mn-ea"/>
                <a:cs typeface="+mn-cs"/>
              </a:rPr>
              <a:t>XenDesktop</a:t>
            </a:r>
            <a:r>
              <a:rPr lang="es-ES_tradnl" sz="1800" b="0" i="0" dirty="0" smtClean="0">
                <a:solidFill>
                  <a:srgbClr val="3A3A3A"/>
                </a:solidFill>
                <a:latin typeface="Arial"/>
                <a:ea typeface="+mn-ea"/>
                <a:cs typeface="+mn-cs"/>
              </a:rPr>
              <a:t> y </a:t>
            </a:r>
            <a:r>
              <a:rPr lang="es-ES_tradnl" sz="1800" b="0" i="0" dirty="0" err="1" smtClean="0">
                <a:solidFill>
                  <a:srgbClr val="3A3A3A"/>
                </a:solidFill>
                <a:latin typeface="Arial"/>
                <a:ea typeface="+mn-ea"/>
                <a:cs typeface="+mn-cs"/>
              </a:rPr>
              <a:t>VMware</a:t>
            </a:r>
            <a:r>
              <a:rPr lang="es-ES_tradnl" sz="1800" b="0" i="0" dirty="0" smtClean="0">
                <a:solidFill>
                  <a:srgbClr val="3A3A3A"/>
                </a:solidFill>
                <a:latin typeface="Arial"/>
                <a:ea typeface="+mn-ea"/>
                <a:cs typeface="+mn-cs"/>
              </a:rPr>
              <a:t> View</a:t>
            </a:r>
          </a:p>
          <a:p>
            <a:pPr marL="280995" indent="-280995" algn="l" defTabSz="914400">
              <a:lnSpc>
                <a:spcPct val="95000"/>
              </a:lnSpc>
              <a:spcBef>
                <a:spcPts val="1200"/>
              </a:spcBef>
              <a:buClr>
                <a:srgbClr val="00ADEF"/>
              </a:buClr>
              <a:buSzPct val="80000"/>
              <a:buFont typeface="Arial"/>
              <a:buChar char="•"/>
            </a:pPr>
            <a:r>
              <a:rPr lang="es-ES_tradnl" sz="1800" b="0" i="0" dirty="0" smtClean="0">
                <a:solidFill>
                  <a:srgbClr val="3A3A3A"/>
                </a:solidFill>
                <a:latin typeface="Arial"/>
                <a:ea typeface="+mn-ea"/>
                <a:cs typeface="+mn-cs"/>
              </a:rPr>
              <a:t>Versión con video en CY12</a:t>
            </a:r>
            <a:endParaRPr lang="es-ES_tradnl" dirty="0">
              <a:solidFill>
                <a:srgbClr val="3A3A3A"/>
              </a:solidFill>
              <a:latin typeface="+mj-lt"/>
            </a:endParaRPr>
          </a:p>
        </p:txBody>
      </p:sp>
      <p:grpSp>
        <p:nvGrpSpPr>
          <p:cNvPr id="2" name="Group 16"/>
          <p:cNvGrpSpPr/>
          <p:nvPr/>
        </p:nvGrpSpPr>
        <p:grpSpPr>
          <a:xfrm>
            <a:off x="5045578" y="2002396"/>
            <a:ext cx="3716456" cy="2731650"/>
            <a:chOff x="5115028" y="2002396"/>
            <a:chExt cx="3266972" cy="2731650"/>
          </a:xfrm>
        </p:grpSpPr>
        <p:pic>
          <p:nvPicPr>
            <p:cNvPr id="16" name="Picture 129" descr="laptop_cutout"/>
            <p:cNvPicPr>
              <a:picLocks noChangeAspect="1" noChangeArrowheads="1"/>
            </p:cNvPicPr>
            <p:nvPr/>
          </p:nvPicPr>
          <p:blipFill>
            <a:blip r:embed="rId3" cstate="screen"/>
            <a:srcRect b="2348"/>
            <a:stretch>
              <a:fillRect/>
            </a:stretch>
          </p:blipFill>
          <p:spPr bwMode="auto">
            <a:xfrm>
              <a:off x="5115028" y="2002396"/>
              <a:ext cx="3266972" cy="2731650"/>
            </a:xfrm>
            <a:prstGeom prst="rect">
              <a:avLst/>
            </a:prstGeom>
            <a:noFill/>
            <a:ln>
              <a:noFill/>
            </a:ln>
            <a:effectLst>
              <a:reflection blurRad="6350" stA="52000" endA="300" endPos="35000" dir="5400000" sy="-100000" algn="bl" rotWithShape="0"/>
            </a:effectLst>
          </p:spPr>
        </p:pic>
        <p:grpSp>
          <p:nvGrpSpPr>
            <p:cNvPr id="3" name="Group 14"/>
            <p:cNvGrpSpPr/>
            <p:nvPr/>
          </p:nvGrpSpPr>
          <p:grpSpPr>
            <a:xfrm>
              <a:off x="5570918" y="2119719"/>
              <a:ext cx="2357178" cy="1513422"/>
              <a:chOff x="6782188" y="4647518"/>
              <a:chExt cx="2048054" cy="1473882"/>
            </a:xfrm>
          </p:grpSpPr>
          <p:pic>
            <p:nvPicPr>
              <p:cNvPr id="13" name="Picture 1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w="9525">
                <a:noFill/>
                <a:miter lim="800000"/>
                <a:headEnd/>
                <a:tailEnd/>
              </a:ln>
            </p:spPr>
          </p:pic>
        </p:grpSp>
        <p:sp>
          <p:nvSpPr>
            <p:cNvPr id="20" name="Rectangle 19"/>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grpSp>
      <p:sp>
        <p:nvSpPr>
          <p:cNvPr id="23" name="Rectangle 22"/>
          <p:cNvSpPr/>
          <p:nvPr/>
        </p:nvSpPr>
        <p:spPr>
          <a:xfrm>
            <a:off x="5000263" y="4710898"/>
            <a:ext cx="3981691" cy="1516281"/>
          </a:xfrm>
          <a:prstGeom prst="rect">
            <a:avLst/>
          </a:prstGeom>
          <a:gradFill flip="none" rotWithShape="1">
            <a:gsLst>
              <a:gs pos="69000">
                <a:schemeClr val="bg1"/>
              </a:gs>
              <a:gs pos="100000">
                <a:schemeClr val="bg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 name="Title 4"/>
          <p:cNvSpPr>
            <a:spLocks noGrp="1"/>
          </p:cNvSpPr>
          <p:nvPr>
            <p:ph type="title"/>
          </p:nvPr>
        </p:nvSpPr>
        <p:spPr/>
        <p:txBody>
          <a:bodyPr/>
          <a:lstStyle/>
          <a:p>
            <a:pPr algn="l" defTabSz="914400">
              <a:spcBef>
                <a:spcPct val="0"/>
              </a:spcBef>
              <a:buNone/>
            </a:pPr>
            <a:r>
              <a:rPr lang="es-ES_tradnl" sz="3200" b="0" i="0" spc="0" baseline="0" smtClean="0">
                <a:solidFill>
                  <a:srgbClr val="2B348E"/>
                </a:solidFill>
                <a:latin typeface="Arial"/>
                <a:ea typeface="+mj-ea"/>
                <a:cs typeface="+mj-cs"/>
              </a:rPr>
              <a:t>Cisco VXC 4000</a:t>
            </a:r>
            <a:endParaRPr lang="es-ES_tradnl" sz="5400">
              <a:gradFill>
                <a:gsLst>
                  <a:gs pos="0">
                    <a:srgbClr val="00B2F0"/>
                  </a:gs>
                  <a:gs pos="44000">
                    <a:srgbClr val="40FFFE"/>
                  </a:gs>
                  <a:gs pos="100000">
                    <a:srgbClr val="96CA4B"/>
                  </a:gs>
                </a:gsLst>
                <a:lin ang="4800000" scaled="0"/>
              </a:gradFill>
            </a:endParaRPr>
          </a:p>
        </p:txBody>
      </p:sp>
    </p:spTree>
    <p:extLst>
      <p:ext uri="{BB962C8B-B14F-4D97-AF65-F5344CB8AC3E}">
        <p14:creationId xmlns="" xmlns:p14="http://schemas.microsoft.com/office/powerpoint/2010/main" val="38686750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Quebec_TV_Comp.png"/>
          <p:cNvPicPr>
            <a:picLocks noGrp="1" noChangeAspect="1"/>
          </p:cNvPicPr>
          <p:nvPr isPhoto="1"/>
        </p:nvPicPr>
        <p:blipFill>
          <a:blip r:embed="rId3" cstate="print">
            <a:lum/>
          </a:blip>
          <a:srcRect l="11863" t="18263" r="12882" b="21192"/>
          <a:stretch>
            <a:fillRect/>
          </a:stretch>
        </p:blipFill>
        <p:spPr>
          <a:xfrm>
            <a:off x="4791919" y="2268638"/>
            <a:ext cx="4352081" cy="2801073"/>
          </a:xfrm>
          <a:prstGeom prst="rect">
            <a:avLst/>
          </a:prstGeom>
          <a:noFill/>
          <a:ln>
            <a:noFill/>
          </a:ln>
        </p:spPr>
      </p:pic>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293688" y="1512055"/>
            <a:ext cx="3997221" cy="3865944"/>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en-US" sz="1800" b="0" i="0">
                <a:solidFill>
                  <a:srgbClr val="3A3A3A"/>
                </a:solidFill>
                <a:latin typeface="Arial"/>
                <a:ea typeface="+mn-ea"/>
                <a:cs typeface="+mn-cs"/>
              </a:rPr>
              <a:t>Solución empresarial con equipo de escritorio virtual, voz y video</a:t>
            </a:r>
          </a:p>
          <a:p>
            <a:pPr marL="280995" indent="-280995" algn="l" defTabSz="914400">
              <a:lnSpc>
                <a:spcPct val="95000"/>
              </a:lnSpc>
              <a:spcBef>
                <a:spcPts val="1200"/>
              </a:spcBef>
              <a:buClr>
                <a:srgbClr val="00ADEF"/>
              </a:buClr>
              <a:buSzPct val="80000"/>
              <a:buFont typeface="Arial"/>
              <a:buChar char="•"/>
            </a:pPr>
            <a:r>
              <a:rPr lang="en-US" sz="1800" b="0" i="0">
                <a:solidFill>
                  <a:srgbClr val="3A3A3A"/>
                </a:solidFill>
                <a:latin typeface="Arial"/>
                <a:ea typeface="+mn-ea"/>
                <a:cs typeface="+mn-cs"/>
              </a:rPr>
              <a:t>Nueva experiencia del espacio de trabajo virtual </a:t>
            </a:r>
          </a:p>
          <a:p>
            <a:pPr marL="280995" indent="-280995" algn="l" defTabSz="914400">
              <a:lnSpc>
                <a:spcPct val="95000"/>
              </a:lnSpc>
              <a:spcBef>
                <a:spcPts val="1200"/>
              </a:spcBef>
              <a:buClr>
                <a:srgbClr val="00ADEF"/>
              </a:buClr>
              <a:buSzPct val="80000"/>
              <a:buFont typeface="Arial"/>
              <a:buChar char="•"/>
            </a:pPr>
            <a:r>
              <a:rPr lang="en-US" sz="1800" b="0" i="0">
                <a:solidFill>
                  <a:srgbClr val="3A3A3A"/>
                </a:solidFill>
                <a:latin typeface="Arial"/>
                <a:ea typeface="+mn-ea"/>
                <a:cs typeface="+mn-cs"/>
              </a:rPr>
              <a:t>Diseño pensado para el futuro que crece a la par de su empresa</a:t>
            </a:r>
          </a:p>
          <a:p>
            <a:pPr marL="280995" indent="-280995" algn="l" defTabSz="914400">
              <a:lnSpc>
                <a:spcPct val="95000"/>
              </a:lnSpc>
              <a:spcBef>
                <a:spcPts val="1200"/>
              </a:spcBef>
              <a:buClr>
                <a:srgbClr val="00ADEF"/>
              </a:buClr>
              <a:buSzPct val="80000"/>
              <a:buFont typeface="Arial"/>
              <a:buChar char="•"/>
            </a:pPr>
            <a:r>
              <a:rPr lang="en-US" sz="1800" b="0" i="0">
                <a:solidFill>
                  <a:srgbClr val="3A3A3A"/>
                </a:solidFill>
                <a:latin typeface="Arial"/>
                <a:ea typeface="+mn-ea"/>
                <a:cs typeface="+mn-cs"/>
              </a:rPr>
              <a:t>La plataforma Linux es compatible con Citrix XenDesktop y VMware View; RDP para VDI únicamente</a:t>
            </a:r>
          </a:p>
        </p:txBody>
      </p:sp>
      <p:sp>
        <p:nvSpPr>
          <p:cNvPr id="11" name="TextBox 10"/>
          <p:cNvSpPr txBox="1"/>
          <p:nvPr/>
        </p:nvSpPr>
        <p:spPr>
          <a:xfrm>
            <a:off x="9239250" y="1984375"/>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grpSp>
        <p:nvGrpSpPr>
          <p:cNvPr id="2" name="Group 21"/>
          <p:cNvGrpSpPr/>
          <p:nvPr/>
        </p:nvGrpSpPr>
        <p:grpSpPr>
          <a:xfrm>
            <a:off x="4825404" y="2891431"/>
            <a:ext cx="515868" cy="515864"/>
            <a:chOff x="6700078" y="5427497"/>
            <a:chExt cx="515868" cy="515864"/>
          </a:xfrm>
        </p:grpSpPr>
        <p:sp>
          <p:nvSpPr>
            <p:cNvPr id="23" name="8-Point Star 22"/>
            <p:cNvSpPr/>
            <p:nvPr/>
          </p:nvSpPr>
          <p:spPr>
            <a:xfrm>
              <a:off x="6700080" y="5427497"/>
              <a:ext cx="515866" cy="515864"/>
            </a:xfrm>
            <a:prstGeom prst="star8">
              <a:avLst>
                <a:gd name="adj" fmla="val 32342"/>
              </a:avLst>
            </a:prstGeom>
            <a:gradFill>
              <a:gsLst>
                <a:gs pos="0">
                  <a:schemeClr val="tx2"/>
                </a:gs>
                <a:gs pos="100000">
                  <a:schemeClr val="tx2">
                    <a:lumMod val="60000"/>
                    <a:lumOff val="40000"/>
                  </a:schemeClr>
                </a:gs>
              </a:gsLst>
              <a:lin ang="5400000" scaled="0"/>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4" name="TextBox 23"/>
            <p:cNvSpPr txBox="1"/>
            <p:nvPr/>
          </p:nvSpPr>
          <p:spPr>
            <a:xfrm>
              <a:off x="6700078" y="5554623"/>
              <a:ext cx="515868" cy="215444"/>
            </a:xfrm>
            <a:prstGeom prst="rect">
              <a:avLst/>
            </a:prstGeom>
            <a:noFill/>
          </p:spPr>
          <p:txBody>
            <a:bodyPr wrap="square" rtlCol="0">
              <a:spAutoFit/>
            </a:bodyPr>
            <a:lstStyle/>
            <a:p>
              <a:pPr algn="ctr" defTabSz="914400">
                <a:buNone/>
              </a:pPr>
              <a:r>
                <a:rPr lang="en-US" sz="800" b="1" i="0" kern="1200">
                  <a:solidFill>
                    <a:srgbClr val="FFFFFF"/>
                  </a:solidFill>
                  <a:effectLst>
                    <a:outerShdw blurRad="50800" dist="38100" dir="2700000" algn="tl" rotWithShape="0">
                      <a:prstClr val="black">
                        <a:alpha val="40000"/>
                      </a:prstClr>
                    </a:outerShdw>
                  </a:effectLst>
                  <a:latin typeface="Arial"/>
                  <a:ea typeface="+mn-ea"/>
                  <a:cs typeface="+mn-cs"/>
                </a:rPr>
                <a:t>Nuevo</a:t>
              </a:r>
            </a:p>
          </p:txBody>
        </p:sp>
      </p:grpSp>
      <p:sp>
        <p:nvSpPr>
          <p:cNvPr id="26" name="Rectangle 25"/>
          <p:cNvSpPr/>
          <p:nvPr/>
        </p:nvSpPr>
        <p:spPr>
          <a:xfrm>
            <a:off x="4791919" y="3414532"/>
            <a:ext cx="994922" cy="1655179"/>
          </a:xfrm>
          <a:prstGeom prst="rect">
            <a:avLst/>
          </a:prstGeom>
          <a:noFill/>
          <a:ln w="38100" cap="flat" cmpd="sng" algn="ctr">
            <a:solidFill>
              <a:schemeClr val="tx2"/>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3" name="Title 2"/>
          <p:cNvSpPr>
            <a:spLocks noGrp="1"/>
          </p:cNvSpPr>
          <p:nvPr>
            <p:ph type="title"/>
          </p:nvPr>
        </p:nvSpPr>
        <p:spPr/>
        <p:txBody>
          <a:bodyPr/>
          <a:lstStyle/>
          <a:p>
            <a:pPr algn="l" defTabSz="914400">
              <a:spcBef>
                <a:spcPct val="0"/>
              </a:spcBef>
              <a:buNone/>
            </a:pPr>
            <a:r>
              <a:rPr lang="en-US" sz="3200" b="0" i="0" spc="0" baseline="0">
                <a:solidFill>
                  <a:srgbClr val="2B348E"/>
                </a:solidFill>
                <a:latin typeface="Arial"/>
                <a:ea typeface="+mj-ea"/>
                <a:cs typeface="+mj-cs"/>
              </a:rPr>
              <a:t>Cisco VXC 6215</a:t>
            </a:r>
            <a:endParaRPr lang="en-US" dirty="0">
              <a:gradFill>
                <a:gsLst>
                  <a:gs pos="0">
                    <a:srgbClr val="00B2F0"/>
                  </a:gs>
                  <a:gs pos="44000">
                    <a:srgbClr val="40FFFE"/>
                  </a:gs>
                  <a:gs pos="100000">
                    <a:srgbClr val="96CA4B"/>
                  </a:gs>
                </a:gsLst>
                <a:lin ang="4800000" scaled="0"/>
              </a:gradFill>
            </a:endParaRPr>
          </a:p>
        </p:txBody>
      </p:sp>
    </p:spTree>
    <p:extLst>
      <p:ext uri="{BB962C8B-B14F-4D97-AF65-F5344CB8AC3E}">
        <p14:creationId xmlns="" xmlns:p14="http://schemas.microsoft.com/office/powerpoint/2010/main" val="38686750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p:cNvSpPr/>
          <p:nvPr/>
        </p:nvSpPr>
        <p:spPr>
          <a:xfrm>
            <a:off x="-1" y="1420091"/>
            <a:ext cx="9144001" cy="4561814"/>
          </a:xfrm>
          <a:prstGeom prst="rect">
            <a:avLst/>
          </a:prstGeom>
          <a:gradFill flip="none" rotWithShape="1">
            <a:gsLst>
              <a:gs pos="25000">
                <a:schemeClr val="tx1">
                  <a:lumMod val="50000"/>
                </a:schemeClr>
              </a:gs>
              <a:gs pos="100000">
                <a:schemeClr val="accent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grpSp>
        <p:nvGrpSpPr>
          <p:cNvPr id="3" name="Group 63"/>
          <p:cNvGrpSpPr/>
          <p:nvPr/>
        </p:nvGrpSpPr>
        <p:grpSpPr>
          <a:xfrm>
            <a:off x="1725964" y="2113229"/>
            <a:ext cx="5498398" cy="2547514"/>
            <a:chOff x="883920" y="1852902"/>
            <a:chExt cx="7376160" cy="3336318"/>
          </a:xfrm>
        </p:grpSpPr>
        <p:sp>
          <p:nvSpPr>
            <p:cNvPr id="169" name="Oval 168"/>
            <p:cNvSpPr/>
            <p:nvPr/>
          </p:nvSpPr>
          <p:spPr>
            <a:xfrm>
              <a:off x="883920" y="1852902"/>
              <a:ext cx="7376160" cy="3336318"/>
            </a:xfrm>
            <a:prstGeom prst="ellipse">
              <a:avLst/>
            </a:prstGeom>
            <a:gradFill>
              <a:gsLst>
                <a:gs pos="0">
                  <a:schemeClr val="accent2">
                    <a:lumMod val="20000"/>
                    <a:lumOff val="80000"/>
                    <a:alpha val="62000"/>
                  </a:schemeClr>
                </a:gs>
                <a:gs pos="60000">
                  <a:schemeClr val="accent1">
                    <a:tint val="23500"/>
                    <a:satMod val="160000"/>
                    <a:alpha val="0"/>
                  </a:schemeClr>
                </a:gs>
              </a:gsLst>
              <a:lin ang="5400000" scaled="1"/>
            </a:gradFill>
            <a:ln>
              <a:gradFill flip="none" rotWithShape="1">
                <a:gsLst>
                  <a:gs pos="0">
                    <a:schemeClr val="bg1">
                      <a:alpha val="33000"/>
                    </a:schemeClr>
                  </a:gs>
                  <a:gs pos="60000">
                    <a:schemeClr val="accent1">
                      <a:tint val="23500"/>
                      <a:satMod val="160000"/>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sp>
          <p:nvSpPr>
            <p:cNvPr id="170" name="Oval 169"/>
            <p:cNvSpPr/>
            <p:nvPr/>
          </p:nvSpPr>
          <p:spPr>
            <a:xfrm>
              <a:off x="2807660" y="1941183"/>
              <a:ext cx="3665221" cy="911578"/>
            </a:xfrm>
            <a:prstGeom prst="ellipse">
              <a:avLst/>
            </a:prstGeom>
            <a:gradFill>
              <a:gsLst>
                <a:gs pos="0">
                  <a:schemeClr val="bg1">
                    <a:alpha val="31000"/>
                  </a:schemeClr>
                </a:gs>
                <a:gs pos="60000">
                  <a:schemeClr val="accent1">
                    <a:tint val="23500"/>
                    <a:satMod val="160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a:p>
          </p:txBody>
        </p:sp>
      </p:grpSp>
      <p:grpSp>
        <p:nvGrpSpPr>
          <p:cNvPr id="4" name="Group 12"/>
          <p:cNvGrpSpPr/>
          <p:nvPr/>
        </p:nvGrpSpPr>
        <p:grpSpPr>
          <a:xfrm>
            <a:off x="283967" y="2789453"/>
            <a:ext cx="1262888" cy="1262888"/>
            <a:chOff x="1092262" y="3393177"/>
            <a:chExt cx="710045" cy="710045"/>
          </a:xfrm>
        </p:grpSpPr>
        <p:sp>
          <p:nvSpPr>
            <p:cNvPr id="90" name="Oval 89"/>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ES_tradnl"/>
            </a:p>
          </p:txBody>
        </p:sp>
        <p:pic>
          <p:nvPicPr>
            <p:cNvPr id="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106082" y="3427776"/>
              <a:ext cx="307522" cy="288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09" name="Straight Connector 108"/>
          <p:cNvCxnSpPr>
            <a:stCxn id="90" idx="5"/>
            <a:endCxn id="176" idx="3"/>
          </p:cNvCxnSpPr>
          <p:nvPr/>
        </p:nvCxnSpPr>
        <p:spPr>
          <a:xfrm flipV="1">
            <a:off x="1361910" y="3355715"/>
            <a:ext cx="1037531" cy="511680"/>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10" name="Picture 7" descr="C:\Users\Abject-3D\Desktop\VMWare Files\FINAL diagrams\Basic Virtualization\3D PNGs\VMW_09Q3_DGRM_View4_Marketecture_ALL_3_Comm_5.png"/>
          <p:cNvPicPr>
            <a:picLocks noChangeAspect="1" noChangeArrowheads="1"/>
          </p:cNvPicPr>
          <p:nvPr/>
        </p:nvPicPr>
        <p:blipFill>
          <a:blip r:embed="rId4" cstate="print"/>
          <a:srcRect l="4327"/>
          <a:stretch>
            <a:fillRect/>
          </a:stretch>
        </p:blipFill>
        <p:spPr bwMode="auto">
          <a:xfrm>
            <a:off x="7392560" y="2874263"/>
            <a:ext cx="1029764" cy="923924"/>
          </a:xfrm>
          <a:prstGeom prst="rect">
            <a:avLst/>
          </a:prstGeom>
          <a:noFill/>
        </p:spPr>
      </p:pic>
      <p:pic>
        <p:nvPicPr>
          <p:cNvPr id="111" name="Picture 6" descr="C:\Users\Abject-3D\Desktop\VMWare Files\FINAL diagrams\Basic Virtualization\3D PNGs\VMW_09Q3_DGRM_View4_Marketecture_ALL_3_Comm_4.png"/>
          <p:cNvPicPr>
            <a:picLocks noChangeAspect="1" noChangeArrowheads="1"/>
          </p:cNvPicPr>
          <p:nvPr/>
        </p:nvPicPr>
        <p:blipFill>
          <a:blip r:embed="rId5" cstate="print"/>
          <a:srcRect/>
          <a:stretch>
            <a:fillRect/>
          </a:stretch>
        </p:blipFill>
        <p:spPr bwMode="auto">
          <a:xfrm>
            <a:off x="7417963" y="2726891"/>
            <a:ext cx="998717" cy="578423"/>
          </a:xfrm>
          <a:prstGeom prst="rect">
            <a:avLst/>
          </a:prstGeom>
          <a:noFill/>
        </p:spPr>
      </p:pic>
      <p:pic>
        <p:nvPicPr>
          <p:cNvPr id="112" name="Picture 5" descr="C:\Users\Abject-3D\Desktop\VMWare Files\FINAL diagrams\Basic Virtualization\3D PNGs\VMW_09Q3_DGRM_View4_Marketecture_ALL_3_Comm_3.png"/>
          <p:cNvPicPr>
            <a:picLocks noChangeAspect="1" noChangeArrowheads="1"/>
          </p:cNvPicPr>
          <p:nvPr/>
        </p:nvPicPr>
        <p:blipFill>
          <a:blip r:embed="rId6" cstate="print"/>
          <a:srcRect/>
          <a:stretch>
            <a:fillRect/>
          </a:stretch>
        </p:blipFill>
        <p:spPr bwMode="auto">
          <a:xfrm>
            <a:off x="7304714" y="2559560"/>
            <a:ext cx="543343" cy="458653"/>
          </a:xfrm>
          <a:prstGeom prst="rect">
            <a:avLst/>
          </a:prstGeom>
          <a:noFill/>
        </p:spPr>
      </p:pic>
      <p:pic>
        <p:nvPicPr>
          <p:cNvPr id="113" name="Picture 4" descr="C:\Users\Abject-3D\Desktop\VMWare Files\FINAL diagrams\Basic Virtualization\3D PNGs\VMW_09Q3_DGRM_View4_Marketecture_ALL_3_Comm_2.png"/>
          <p:cNvPicPr>
            <a:picLocks noChangeAspect="1" noChangeArrowheads="1"/>
          </p:cNvPicPr>
          <p:nvPr/>
        </p:nvPicPr>
        <p:blipFill>
          <a:blip r:embed="rId7" cstate="print"/>
          <a:srcRect/>
          <a:stretch>
            <a:fillRect/>
          </a:stretch>
        </p:blipFill>
        <p:spPr bwMode="auto">
          <a:xfrm>
            <a:off x="7596181" y="2681731"/>
            <a:ext cx="543343" cy="458653"/>
          </a:xfrm>
          <a:prstGeom prst="rect">
            <a:avLst/>
          </a:prstGeom>
          <a:noFill/>
        </p:spPr>
      </p:pic>
      <p:pic>
        <p:nvPicPr>
          <p:cNvPr id="114" name="Picture 3" descr="C:\Users\Abject-3D\Desktop\VMWare Files\FINAL diagrams\Basic Virtualization\3D PNGs\VMW_09Q3_DGRM_View4_Marketecture_ALL_3_Comm_1.png"/>
          <p:cNvPicPr>
            <a:picLocks noChangeAspect="1" noChangeArrowheads="1"/>
          </p:cNvPicPr>
          <p:nvPr/>
        </p:nvPicPr>
        <p:blipFill>
          <a:blip r:embed="rId8" cstate="print"/>
          <a:srcRect/>
          <a:stretch>
            <a:fillRect/>
          </a:stretch>
        </p:blipFill>
        <p:spPr bwMode="auto">
          <a:xfrm>
            <a:off x="7894445" y="2797103"/>
            <a:ext cx="543343" cy="458653"/>
          </a:xfrm>
          <a:prstGeom prst="rect">
            <a:avLst/>
          </a:prstGeom>
          <a:noFill/>
        </p:spPr>
      </p:pic>
      <p:pic>
        <p:nvPicPr>
          <p:cNvPr id="115"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40653" y="2762343"/>
            <a:ext cx="697068" cy="6423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311004" y="3045535"/>
            <a:ext cx="907437" cy="675382"/>
          </a:xfrm>
          <a:prstGeom prst="rect">
            <a:avLst/>
          </a:prstGeom>
          <a:noFill/>
          <a:ln>
            <a:noFill/>
          </a:ln>
          <a:effectLst>
            <a:outerShdw blurRad="139700" sx="102000" sy="102000"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5" name="Group 43"/>
          <p:cNvGrpSpPr/>
          <p:nvPr/>
        </p:nvGrpSpPr>
        <p:grpSpPr>
          <a:xfrm>
            <a:off x="8168727" y="3319951"/>
            <a:ext cx="736482" cy="881544"/>
            <a:chOff x="11245500" y="3028353"/>
            <a:chExt cx="981186" cy="1174446"/>
          </a:xfrm>
        </p:grpSpPr>
        <p:pic>
          <p:nvPicPr>
            <p:cNvPr id="118" name="Picture 117" descr="Device_cloud_white_3041_default_256.png"/>
            <p:cNvPicPr>
              <a:picLocks noChangeAspect="1"/>
            </p:cNvPicPr>
            <p:nvPr/>
          </p:nvPicPr>
          <p:blipFill>
            <a:blip r:embed="rId11" cstate="print"/>
            <a:stretch>
              <a:fillRect/>
            </a:stretch>
          </p:blipFill>
          <p:spPr>
            <a:xfrm>
              <a:off x="11245500" y="3028353"/>
              <a:ext cx="981186" cy="981183"/>
            </a:xfrm>
            <a:prstGeom prst="rect">
              <a:avLst/>
            </a:prstGeom>
            <a:effectLst>
              <a:outerShdw blurRad="685800" sx="102000" sy="102000" algn="ctr" rotWithShape="0">
                <a:schemeClr val="bg1"/>
              </a:outerShdw>
            </a:effectLst>
          </p:spPr>
        </p:pic>
        <p:pic>
          <p:nvPicPr>
            <p:cNvPr id="119" name="Picture 3" descr="D:\Duarte Design\Assets\CiscoStuff\Cisco Icons\Kubrick\Kubrick Icons\Device Icons\Device_fibre_channel_storage_3030_unreachable_256.png"/>
            <p:cNvPicPr>
              <a:picLocks noChangeAspect="1" noChangeArrowheads="1"/>
            </p:cNvPicPr>
            <p:nvPr/>
          </p:nvPicPr>
          <p:blipFill>
            <a:blip r:embed="rId12" cstate="print"/>
            <a:srcRect/>
            <a:stretch>
              <a:fillRect/>
            </a:stretch>
          </p:blipFill>
          <p:spPr bwMode="auto">
            <a:xfrm>
              <a:off x="11435558" y="3586723"/>
              <a:ext cx="615915" cy="616076"/>
            </a:xfrm>
            <a:prstGeom prst="rect">
              <a:avLst/>
            </a:prstGeom>
            <a:noFill/>
          </p:spPr>
        </p:pic>
        <p:sp>
          <p:nvSpPr>
            <p:cNvPr id="120" name="TextBox 119"/>
            <p:cNvSpPr txBox="1"/>
            <p:nvPr/>
          </p:nvSpPr>
          <p:spPr>
            <a:xfrm>
              <a:off x="11260349" y="3432887"/>
              <a:ext cx="966337" cy="369035"/>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ctr" defTabSz="914400">
                <a:buNone/>
              </a:pPr>
              <a:r>
                <a:rPr lang="es-ES_tradnl" sz="1200" b="1" i="0" smtClean="0">
                  <a:solidFill>
                    <a:srgbClr val="FFFFFF">
                      <a:lumMod val="50000"/>
                    </a:srgbClr>
                  </a:solidFill>
                  <a:effectLst/>
                  <a:latin typeface="Arial"/>
                  <a:ea typeface="+mn-ea"/>
                  <a:cs typeface="+mn-cs"/>
                </a:rPr>
                <a:t>FCoE</a:t>
              </a:r>
              <a:endParaRPr lang="es-ES_tradnl" sz="1200" b="1" i="0">
                <a:solidFill>
                  <a:srgbClr val="FFFFFF">
                    <a:lumMod val="50000"/>
                  </a:srgbClr>
                </a:solidFill>
                <a:effectLst/>
                <a:latin typeface="Arial"/>
                <a:ea typeface="+mn-ea"/>
                <a:cs typeface="+mn-cs"/>
              </a:endParaRPr>
            </a:p>
          </p:txBody>
        </p:sp>
      </p:grpSp>
      <p:pic>
        <p:nvPicPr>
          <p:cNvPr id="121" name="Picture 4"/>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264245" y="4137154"/>
            <a:ext cx="549386" cy="22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3" name="Straight Connector 122"/>
          <p:cNvCxnSpPr/>
          <p:nvPr/>
        </p:nvCxnSpPr>
        <p:spPr>
          <a:xfrm flipH="1">
            <a:off x="7588867" y="3009594"/>
            <a:ext cx="1" cy="458820"/>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289442" y="2060408"/>
            <a:ext cx="1483468" cy="492404"/>
          </a:xfrm>
          <a:prstGeom prst="rect">
            <a:avLst/>
          </a:prstGeom>
          <a:noFill/>
        </p:spPr>
        <p:txBody>
          <a:bodyPr wrap="square" lIns="121883" tIns="60941" rIns="121883" bIns="60941" rtlCol="0">
            <a:spAutoFit/>
          </a:bodyPr>
          <a:lstStyle/>
          <a:p>
            <a:pPr algn="r" defTabSz="914400">
              <a:buNone/>
            </a:pPr>
            <a:r>
              <a:rPr lang="es-ES_tradnl" sz="1200" b="0" i="0" dirty="0" smtClean="0">
                <a:solidFill>
                  <a:srgbClr val="FFFFFF"/>
                </a:solidFill>
                <a:effectLst>
                  <a:outerShdw blurRad="63500" sx="102000" sy="102000" algn="ctr" rotWithShape="0">
                    <a:prstClr val="black">
                      <a:alpha val="40000"/>
                    </a:prstClr>
                  </a:outerShdw>
                </a:effectLst>
                <a:latin typeface="Arial"/>
                <a:ea typeface="+mn-ea"/>
                <a:cs typeface="+mn-cs"/>
              </a:rPr>
              <a:t>Escritorios virtuales alojados</a:t>
            </a:r>
            <a:endParaRPr lang="es-ES_tradnl" sz="1200" dirty="0">
              <a:solidFill>
                <a:schemeClr val="bg1"/>
              </a:solidFill>
              <a:effectLst>
                <a:outerShdw blurRad="63500" sx="102000" sy="102000" algn="ctr" rotWithShape="0">
                  <a:prstClr val="black">
                    <a:alpha val="40000"/>
                  </a:prstClr>
                </a:outerShdw>
              </a:effectLst>
            </a:endParaRPr>
          </a:p>
        </p:txBody>
      </p:sp>
      <p:sp>
        <p:nvSpPr>
          <p:cNvPr id="2" name="Title 1"/>
          <p:cNvSpPr>
            <a:spLocks noGrp="1"/>
          </p:cNvSpPr>
          <p:nvPr>
            <p:ph type="title"/>
          </p:nvPr>
        </p:nvSpPr>
        <p:spPr>
          <a:xfrm>
            <a:off x="229702" y="432215"/>
            <a:ext cx="8740509" cy="838200"/>
          </a:xfrm>
        </p:spPr>
        <p:txBody>
          <a:bodyPr/>
          <a:lstStyle/>
          <a:p>
            <a:pPr algn="l" defTabSz="914400">
              <a:lnSpc>
                <a:spcPct val="80000"/>
              </a:lnSpc>
              <a:spcBef>
                <a:spcPct val="0"/>
              </a:spcBef>
              <a:buNone/>
            </a:pPr>
            <a:r>
              <a:rPr lang="es-ES_tradnl" sz="2000" b="0" i="0" spc="0" baseline="0" dirty="0" smtClean="0">
                <a:solidFill>
                  <a:srgbClr val="2B348E"/>
                </a:solidFill>
                <a:latin typeface="Arial"/>
                <a:ea typeface="+mj-ea"/>
                <a:cs typeface="+mj-cs"/>
              </a:rPr>
              <a:t> </a:t>
            </a:r>
            <a:r>
              <a:rPr lang="es-ES_tradnl" sz="3200" b="0" i="0" spc="0" baseline="0" dirty="0" smtClean="0">
                <a:solidFill>
                  <a:srgbClr val="2B348E"/>
                </a:solidFill>
                <a:latin typeface="Arial"/>
                <a:ea typeface="+mj-ea"/>
                <a:cs typeface="+mj-cs"/>
              </a:rPr>
              <a:t/>
            </a:r>
            <a:br>
              <a:rPr lang="es-ES_tradnl" sz="3200" b="0" i="0" spc="0" baseline="0" dirty="0" smtClean="0">
                <a:solidFill>
                  <a:srgbClr val="2B348E"/>
                </a:solidFill>
                <a:latin typeface="Arial"/>
                <a:ea typeface="+mj-ea"/>
                <a:cs typeface="+mj-cs"/>
              </a:rPr>
            </a:br>
            <a:r>
              <a:rPr lang="es-ES_tradnl" sz="3200" b="0" i="0" spc="0" baseline="0" dirty="0" smtClean="0">
                <a:solidFill>
                  <a:srgbClr val="1E1F81"/>
                </a:solidFill>
                <a:latin typeface="Arial"/>
                <a:ea typeface="+mj-ea"/>
                <a:cs typeface="+mj-cs"/>
              </a:rPr>
              <a:t>Cisco VXI: </a:t>
            </a:r>
            <a:r>
              <a:rPr lang="es-ES_tradnl" sz="3200" b="0" i="0" spc="0" baseline="0" dirty="0" err="1" smtClean="0">
                <a:solidFill>
                  <a:srgbClr val="1E1F81"/>
                </a:solidFill>
                <a:latin typeface="Arial"/>
                <a:ea typeface="+mj-ea"/>
                <a:cs typeface="+mj-cs"/>
              </a:rPr>
              <a:t>Borderless</a:t>
            </a:r>
            <a:r>
              <a:rPr lang="es-ES_tradnl" sz="3200" b="0" i="0" spc="0" baseline="0" dirty="0" smtClean="0">
                <a:solidFill>
                  <a:srgbClr val="1E1F81"/>
                </a:solidFill>
                <a:latin typeface="Arial"/>
                <a:ea typeface="+mj-ea"/>
                <a:cs typeface="+mj-cs"/>
              </a:rPr>
              <a:t> Network</a:t>
            </a:r>
            <a:br>
              <a:rPr lang="es-ES_tradnl" sz="3200" b="0" i="0" spc="0" baseline="0" dirty="0" smtClean="0">
                <a:solidFill>
                  <a:srgbClr val="1E1F81"/>
                </a:solidFill>
                <a:latin typeface="Arial"/>
                <a:ea typeface="+mj-ea"/>
                <a:cs typeface="+mj-cs"/>
              </a:rPr>
            </a:br>
            <a:r>
              <a:rPr lang="es-ES_tradnl" sz="2400" b="0" i="0" spc="0" baseline="0" dirty="0" smtClean="0">
                <a:solidFill>
                  <a:srgbClr val="1E1F81"/>
                </a:solidFill>
                <a:latin typeface="Arial"/>
                <a:ea typeface="+mj-ea"/>
                <a:cs typeface="+mj-cs"/>
              </a:rPr>
              <a:t>Arquitectura de movilidad, seguridad y redes optimizada para el espacio de trabajo</a:t>
            </a:r>
            <a:endParaRPr lang="es-ES_tradnl" sz="2400" b="0" i="0" spc="0" baseline="0" dirty="0">
              <a:solidFill>
                <a:srgbClr val="1E1F81"/>
              </a:solidFill>
              <a:latin typeface="Arial"/>
              <a:ea typeface="+mj-ea"/>
              <a:cs typeface="+mj-cs"/>
            </a:endParaRPr>
          </a:p>
        </p:txBody>
      </p:sp>
      <p:grpSp>
        <p:nvGrpSpPr>
          <p:cNvPr id="6" name="Group 62"/>
          <p:cNvGrpSpPr/>
          <p:nvPr/>
        </p:nvGrpSpPr>
        <p:grpSpPr>
          <a:xfrm>
            <a:off x="57150" y="5057001"/>
            <a:ext cx="2194560" cy="914400"/>
            <a:chOff x="468718" y="5002894"/>
            <a:chExt cx="2661994" cy="1254122"/>
          </a:xfrm>
        </p:grpSpPr>
        <p:sp>
          <p:nvSpPr>
            <p:cNvPr id="130" name="Round Same Side Corner Rectangle 129"/>
            <p:cNvSpPr/>
            <p:nvPr/>
          </p:nvSpPr>
          <p:spPr>
            <a:xfrm>
              <a:off x="468718"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s-ES_tradnl" sz="1200"/>
            </a:p>
          </p:txBody>
        </p:sp>
        <p:sp>
          <p:nvSpPr>
            <p:cNvPr id="131" name="TextBox 130"/>
            <p:cNvSpPr txBox="1"/>
            <p:nvPr/>
          </p:nvSpPr>
          <p:spPr>
            <a:xfrm>
              <a:off x="1289109" y="5097437"/>
              <a:ext cx="1021219" cy="379911"/>
            </a:xfrm>
            <a:prstGeom prst="rect">
              <a:avLst/>
            </a:prstGeom>
            <a:noFill/>
          </p:spPr>
          <p:txBody>
            <a:bodyPr wrap="none" rtlCol="0">
              <a:spAutoFit/>
            </a:bodyPr>
            <a:lstStyle/>
            <a:p>
              <a:pPr algn="ctr" defTabSz="914400">
                <a:buNone/>
              </a:pPr>
              <a:r>
                <a:rPr lang="es-ES_tradnl" sz="1200" b="1" i="0" smtClean="0">
                  <a:solidFill>
                    <a:srgbClr val="B7D333"/>
                  </a:solidFill>
                  <a:effectLst>
                    <a:outerShdw blurRad="38100" dist="38100" dir="2700000" algn="tl">
                      <a:srgbClr val="000000">
                        <a:alpha val="43137"/>
                      </a:srgbClr>
                    </a:outerShdw>
                  </a:effectLst>
                  <a:latin typeface="Arial"/>
                  <a:ea typeface="+mn-ea"/>
                  <a:cs typeface="+mn-cs"/>
                </a:rPr>
                <a:t>ACCESO</a:t>
              </a:r>
              <a:endParaRPr lang="es-ES_tradnl" sz="1200" b="1">
                <a:solidFill>
                  <a:schemeClr val="accent5"/>
                </a:solidFill>
                <a:effectLst>
                  <a:outerShdw blurRad="38100" dist="38100" dir="2700000" algn="tl">
                    <a:srgbClr val="000000">
                      <a:alpha val="43137"/>
                    </a:srgbClr>
                  </a:outerShdw>
                </a:effectLst>
              </a:endParaRPr>
            </a:p>
          </p:txBody>
        </p:sp>
        <p:sp>
          <p:nvSpPr>
            <p:cNvPr id="132" name="Rectangle 131"/>
            <p:cNvSpPr/>
            <p:nvPr/>
          </p:nvSpPr>
          <p:spPr>
            <a:xfrm>
              <a:off x="503965" y="5376023"/>
              <a:ext cx="2591499" cy="759822"/>
            </a:xfrm>
            <a:prstGeom prst="rect">
              <a:avLst/>
            </a:prstGeom>
          </p:spPr>
          <p:txBody>
            <a:bodyPr wrap="square">
              <a:spAutoFit/>
            </a:bodyPr>
            <a:lstStyle/>
            <a:p>
              <a:pPr algn="ctr" defTabSz="914400">
                <a:buNone/>
              </a:pPr>
              <a:r>
                <a:rPr lang="es-ES_tradnl" sz="1000" b="0" i="0" dirty="0" smtClean="0">
                  <a:solidFill>
                    <a:srgbClr val="FFFFFF"/>
                  </a:solidFill>
                  <a:latin typeface="Arial"/>
                  <a:ea typeface="+mn-ea"/>
                  <a:cs typeface="+mn-cs"/>
                </a:rPr>
                <a:t>Experiencia multimedia desde terminales, UPOE, Auto </a:t>
              </a:r>
              <a:r>
                <a:rPr lang="es-ES_tradnl" sz="1000" b="0" i="0" dirty="0" err="1" smtClean="0">
                  <a:solidFill>
                    <a:srgbClr val="FFFFFF"/>
                  </a:solidFill>
                  <a:latin typeface="Arial"/>
                  <a:ea typeface="+mn-ea"/>
                  <a:cs typeface="+mn-cs"/>
                </a:rPr>
                <a:t>Smartports</a:t>
              </a:r>
              <a:r>
                <a:rPr lang="es-ES_tradnl" sz="1000" b="0" i="0" dirty="0" smtClean="0">
                  <a:solidFill>
                    <a:srgbClr val="FFFFFF"/>
                  </a:solidFill>
                  <a:latin typeface="Arial"/>
                  <a:ea typeface="+mn-ea"/>
                  <a:cs typeface="+mn-cs"/>
                </a:rPr>
                <a:t> Plug and Play</a:t>
              </a:r>
              <a:endParaRPr lang="es-ES_tradnl" sz="1000" dirty="0">
                <a:solidFill>
                  <a:schemeClr val="bg1"/>
                </a:solidFill>
              </a:endParaRPr>
            </a:p>
          </p:txBody>
        </p:sp>
      </p:grpSp>
      <p:grpSp>
        <p:nvGrpSpPr>
          <p:cNvPr id="7" name="Group 73"/>
          <p:cNvGrpSpPr/>
          <p:nvPr/>
        </p:nvGrpSpPr>
        <p:grpSpPr>
          <a:xfrm>
            <a:off x="2315818" y="5057000"/>
            <a:ext cx="2233034" cy="914400"/>
            <a:chOff x="3233026" y="5002894"/>
            <a:chExt cx="2708663" cy="1254122"/>
          </a:xfrm>
        </p:grpSpPr>
        <p:sp>
          <p:nvSpPr>
            <p:cNvPr id="134" name="Round Same Side Corner Rectangle 133"/>
            <p:cNvSpPr/>
            <p:nvPr/>
          </p:nvSpPr>
          <p:spPr>
            <a:xfrm>
              <a:off x="3241004"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s-ES_tradnl" sz="1200"/>
            </a:p>
          </p:txBody>
        </p:sp>
        <p:sp>
          <p:nvSpPr>
            <p:cNvPr id="135" name="TextBox 134"/>
            <p:cNvSpPr txBox="1"/>
            <p:nvPr/>
          </p:nvSpPr>
          <p:spPr>
            <a:xfrm>
              <a:off x="3357632" y="5097437"/>
              <a:ext cx="2428758" cy="379911"/>
            </a:xfrm>
            <a:prstGeom prst="rect">
              <a:avLst/>
            </a:prstGeom>
            <a:noFill/>
          </p:spPr>
          <p:txBody>
            <a:bodyPr wrap="none" rtlCol="0">
              <a:spAutoFit/>
            </a:bodyPr>
            <a:lstStyle/>
            <a:p>
              <a:pPr algn="ctr" defTabSz="914400">
                <a:buNone/>
              </a:pPr>
              <a:r>
                <a:rPr lang="es-ES_tradnl" sz="1200" b="1" i="0" smtClean="0">
                  <a:solidFill>
                    <a:srgbClr val="B7D333"/>
                  </a:solidFill>
                  <a:effectLst>
                    <a:outerShdw blurRad="38100" dist="38100" dir="2700000" algn="tl">
                      <a:srgbClr val="000000">
                        <a:alpha val="43137"/>
                      </a:srgbClr>
                    </a:outerShdw>
                  </a:effectLst>
                  <a:latin typeface="Arial"/>
                  <a:ea typeface="+mn-ea"/>
                  <a:cs typeface="+mn-cs"/>
                </a:rPr>
                <a:t>SEGURIDAD COMPLETA</a:t>
              </a:r>
              <a:endParaRPr lang="es-ES_tradnl" sz="1200" b="1">
                <a:solidFill>
                  <a:schemeClr val="accent5"/>
                </a:solidFill>
                <a:effectLst>
                  <a:outerShdw blurRad="38100" dist="38100" dir="2700000" algn="tl">
                    <a:srgbClr val="000000">
                      <a:alpha val="43137"/>
                    </a:srgbClr>
                  </a:outerShdw>
                </a:effectLst>
              </a:endParaRPr>
            </a:p>
          </p:txBody>
        </p:sp>
        <p:sp>
          <p:nvSpPr>
            <p:cNvPr id="136" name="Rectangle 135"/>
            <p:cNvSpPr/>
            <p:nvPr/>
          </p:nvSpPr>
          <p:spPr>
            <a:xfrm>
              <a:off x="3233026" y="5375783"/>
              <a:ext cx="2708663" cy="759822"/>
            </a:xfrm>
            <a:prstGeom prst="rect">
              <a:avLst/>
            </a:prstGeom>
          </p:spPr>
          <p:txBody>
            <a:bodyPr wrap="square">
              <a:spAutoFit/>
            </a:bodyPr>
            <a:lstStyle/>
            <a:p>
              <a:pPr algn="ctr" defTabSz="914400">
                <a:buNone/>
              </a:pPr>
              <a:r>
                <a:rPr lang="es-ES_tradnl" sz="1000" b="0" i="0" dirty="0" smtClean="0">
                  <a:solidFill>
                    <a:srgbClr val="FFFFFF"/>
                  </a:solidFill>
                  <a:latin typeface="Arial"/>
                  <a:ea typeface="+mn-ea"/>
                  <a:cs typeface="+mn-cs"/>
                </a:rPr>
                <a:t>Política de punto único, terminales móviles, seguridad física y virtual uniforme</a:t>
              </a:r>
              <a:endParaRPr lang="es-ES_tradnl" sz="1000" dirty="0">
                <a:solidFill>
                  <a:schemeClr val="bg1"/>
                </a:solidFill>
              </a:endParaRPr>
            </a:p>
          </p:txBody>
        </p:sp>
      </p:grpSp>
      <p:grpSp>
        <p:nvGrpSpPr>
          <p:cNvPr id="8" name="Group 77"/>
          <p:cNvGrpSpPr/>
          <p:nvPr/>
        </p:nvGrpSpPr>
        <p:grpSpPr>
          <a:xfrm>
            <a:off x="4526208" y="5057000"/>
            <a:ext cx="2291276" cy="914400"/>
            <a:chOff x="5938777" y="5002894"/>
            <a:chExt cx="2779311" cy="1254122"/>
          </a:xfrm>
        </p:grpSpPr>
        <p:sp>
          <p:nvSpPr>
            <p:cNvPr id="138" name="Round Same Side Corner Rectangle 137"/>
            <p:cNvSpPr/>
            <p:nvPr/>
          </p:nvSpPr>
          <p:spPr>
            <a:xfrm>
              <a:off x="6013289"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s-ES_tradnl" sz="1200"/>
            </a:p>
          </p:txBody>
        </p:sp>
        <p:sp>
          <p:nvSpPr>
            <p:cNvPr id="139" name="TextBox 138"/>
            <p:cNvSpPr txBox="1"/>
            <p:nvPr/>
          </p:nvSpPr>
          <p:spPr>
            <a:xfrm>
              <a:off x="6407147" y="5114372"/>
              <a:ext cx="1874284" cy="425640"/>
            </a:xfrm>
            <a:prstGeom prst="rect">
              <a:avLst/>
            </a:prstGeom>
            <a:noFill/>
          </p:spPr>
          <p:txBody>
            <a:bodyPr wrap="none" rtlCol="0">
              <a:spAutoFit/>
            </a:bodyPr>
            <a:lstStyle/>
            <a:p>
              <a:pPr algn="ctr" defTabSz="914400">
                <a:lnSpc>
                  <a:spcPts val="1700"/>
                </a:lnSpc>
                <a:spcAft>
                  <a:spcPts val="300"/>
                </a:spcAft>
                <a:buNone/>
              </a:pPr>
              <a:r>
                <a:rPr lang="es-ES_tradnl" sz="1200" b="1" i="0" smtClean="0">
                  <a:solidFill>
                    <a:srgbClr val="B7D333"/>
                  </a:solidFill>
                  <a:effectLst>
                    <a:outerShdw blurRad="38100" dist="38100" dir="2700000" algn="tl">
                      <a:srgbClr val="000000">
                        <a:alpha val="43137"/>
                      </a:srgbClr>
                    </a:outerShdw>
                  </a:effectLst>
                  <a:latin typeface="Arial"/>
                  <a:ea typeface="+mn-ea"/>
                  <a:cs typeface="+mn-cs"/>
                </a:rPr>
                <a:t>WAN OPTIMIZADA</a:t>
              </a:r>
              <a:endParaRPr lang="es-ES_tradnl" sz="1200" b="1">
                <a:solidFill>
                  <a:schemeClr val="accent5"/>
                </a:solidFill>
                <a:effectLst>
                  <a:outerShdw blurRad="38100" dist="38100" dir="2700000" algn="tl">
                    <a:srgbClr val="000000">
                      <a:alpha val="43137"/>
                    </a:srgbClr>
                  </a:outerShdw>
                </a:effectLst>
              </a:endParaRPr>
            </a:p>
          </p:txBody>
        </p:sp>
        <p:sp>
          <p:nvSpPr>
            <p:cNvPr id="140" name="Rectangle 139"/>
            <p:cNvSpPr/>
            <p:nvPr/>
          </p:nvSpPr>
          <p:spPr>
            <a:xfrm>
              <a:off x="5938777" y="5375783"/>
              <a:ext cx="2779311" cy="759822"/>
            </a:xfrm>
            <a:prstGeom prst="rect">
              <a:avLst/>
            </a:prstGeom>
          </p:spPr>
          <p:txBody>
            <a:bodyPr wrap="square">
              <a:spAutoFit/>
            </a:bodyPr>
            <a:lstStyle/>
            <a:p>
              <a:pPr algn="ctr" defTabSz="914400">
                <a:buNone/>
              </a:pPr>
              <a:r>
                <a:rPr lang="es-ES_tradnl" sz="1000" b="0" i="0" dirty="0" smtClean="0">
                  <a:solidFill>
                    <a:srgbClr val="FFFFFF"/>
                  </a:solidFill>
                  <a:latin typeface="Arial"/>
                  <a:ea typeface="+mn-ea"/>
                  <a:cs typeface="+mn-cs"/>
                </a:rPr>
                <a:t>Optimización basada </a:t>
              </a:r>
              <a:r>
                <a:rPr lang="es-ES_tradnl" sz="1000" b="0" i="0" dirty="0" err="1" smtClean="0">
                  <a:solidFill>
                    <a:srgbClr val="FFFFFF"/>
                  </a:solidFill>
                  <a:latin typeface="Arial"/>
                  <a:ea typeface="+mn-ea"/>
                  <a:cs typeface="+mn-cs"/>
                </a:rPr>
                <a:t>enWAAS</a:t>
              </a:r>
              <a:r>
                <a:rPr lang="es-ES_tradnl" sz="1000" b="0" i="0" dirty="0" smtClean="0">
                  <a:solidFill>
                    <a:srgbClr val="FFFFFF"/>
                  </a:solidFill>
                  <a:latin typeface="Arial"/>
                  <a:ea typeface="+mn-ea"/>
                  <a:cs typeface="+mn-cs"/>
                </a:rPr>
                <a:t>, Flexible </a:t>
              </a:r>
              <a:r>
                <a:rPr lang="es-ES_tradnl" sz="1000" b="0" i="0" dirty="0" err="1" smtClean="0">
                  <a:solidFill>
                    <a:srgbClr val="FFFFFF"/>
                  </a:solidFill>
                  <a:latin typeface="Arial"/>
                  <a:ea typeface="+mn-ea"/>
                  <a:cs typeface="+mn-cs"/>
                </a:rPr>
                <a:t>Netflow</a:t>
              </a:r>
              <a:r>
                <a:rPr lang="es-ES_tradnl" sz="1000" b="0" i="0" dirty="0" smtClean="0">
                  <a:solidFill>
                    <a:srgbClr val="FFFFFF"/>
                  </a:solidFill>
                  <a:latin typeface="Arial"/>
                  <a:ea typeface="+mn-ea"/>
                  <a:cs typeface="+mn-cs"/>
                </a:rPr>
                <a:t> y calidad de servicio (</a:t>
              </a:r>
              <a:r>
                <a:rPr lang="es-ES_tradnl" sz="1000" b="0" i="0" dirty="0" err="1" smtClean="0">
                  <a:solidFill>
                    <a:srgbClr val="FFFFFF"/>
                  </a:solidFill>
                  <a:latin typeface="Arial"/>
                  <a:ea typeface="+mn-ea"/>
                  <a:cs typeface="+mn-cs"/>
                </a:rPr>
                <a:t>QoS</a:t>
              </a:r>
              <a:r>
                <a:rPr lang="es-ES_tradnl" sz="1000" b="0" i="0" dirty="0" smtClean="0">
                  <a:solidFill>
                    <a:srgbClr val="FFFFFF"/>
                  </a:solidFill>
                  <a:latin typeface="Arial"/>
                  <a:ea typeface="+mn-ea"/>
                  <a:cs typeface="+mn-cs"/>
                </a:rPr>
                <a:t>),alta disponibilidad</a:t>
              </a:r>
              <a:endParaRPr lang="es-ES_tradnl" sz="1000" dirty="0">
                <a:solidFill>
                  <a:schemeClr val="bg1"/>
                </a:solidFill>
              </a:endParaRPr>
            </a:p>
          </p:txBody>
        </p:sp>
      </p:grpSp>
      <p:grpSp>
        <p:nvGrpSpPr>
          <p:cNvPr id="9" name="Group 158"/>
          <p:cNvGrpSpPr/>
          <p:nvPr/>
        </p:nvGrpSpPr>
        <p:grpSpPr>
          <a:xfrm>
            <a:off x="6708209" y="5056999"/>
            <a:ext cx="2505234" cy="914400"/>
            <a:chOff x="5813379" y="5002894"/>
            <a:chExt cx="3088093" cy="1254122"/>
          </a:xfrm>
        </p:grpSpPr>
        <p:sp>
          <p:nvSpPr>
            <p:cNvPr id="160" name="Round Same Side Corner Rectangle 159"/>
            <p:cNvSpPr/>
            <p:nvPr/>
          </p:nvSpPr>
          <p:spPr>
            <a:xfrm>
              <a:off x="5991716" y="5002894"/>
              <a:ext cx="2705139"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s-ES_tradnl" sz="1200"/>
            </a:p>
          </p:txBody>
        </p:sp>
        <p:sp>
          <p:nvSpPr>
            <p:cNvPr id="161" name="TextBox 160"/>
            <p:cNvSpPr txBox="1"/>
            <p:nvPr/>
          </p:nvSpPr>
          <p:spPr>
            <a:xfrm>
              <a:off x="6288932" y="5114372"/>
              <a:ext cx="2110713" cy="425640"/>
            </a:xfrm>
            <a:prstGeom prst="rect">
              <a:avLst/>
            </a:prstGeom>
            <a:noFill/>
          </p:spPr>
          <p:txBody>
            <a:bodyPr wrap="none" rtlCol="0">
              <a:spAutoFit/>
            </a:bodyPr>
            <a:lstStyle/>
            <a:p>
              <a:pPr algn="ctr" defTabSz="914400">
                <a:lnSpc>
                  <a:spcPts val="1700"/>
                </a:lnSpc>
                <a:spcAft>
                  <a:spcPts val="300"/>
                </a:spcAft>
                <a:buNone/>
              </a:pPr>
              <a:r>
                <a:rPr lang="es-ES_tradnl" sz="1200" b="1" i="0" smtClean="0">
                  <a:solidFill>
                    <a:srgbClr val="B7D333"/>
                  </a:solidFill>
                  <a:effectLst>
                    <a:outerShdw blurRad="38100" dist="38100" dir="2700000" algn="tl">
                      <a:srgbClr val="000000">
                        <a:alpha val="43137"/>
                      </a:srgbClr>
                    </a:outerShdw>
                  </a:effectLst>
                  <a:latin typeface="Arial"/>
                  <a:ea typeface="+mn-ea"/>
                  <a:cs typeface="+mn-cs"/>
                </a:rPr>
                <a:t>INFRAESTRUCTURA</a:t>
              </a:r>
              <a:endParaRPr lang="es-ES_tradnl" sz="1200" b="1">
                <a:solidFill>
                  <a:schemeClr val="accent5"/>
                </a:solidFill>
                <a:effectLst>
                  <a:outerShdw blurRad="38100" dist="38100" dir="2700000" algn="tl">
                    <a:srgbClr val="000000">
                      <a:alpha val="43137"/>
                    </a:srgbClr>
                  </a:outerShdw>
                </a:effectLst>
              </a:endParaRPr>
            </a:p>
          </p:txBody>
        </p:sp>
        <p:sp>
          <p:nvSpPr>
            <p:cNvPr id="162" name="Rectangle 161"/>
            <p:cNvSpPr/>
            <p:nvPr/>
          </p:nvSpPr>
          <p:spPr>
            <a:xfrm>
              <a:off x="5813379" y="5376023"/>
              <a:ext cx="3088093" cy="759822"/>
            </a:xfrm>
            <a:prstGeom prst="rect">
              <a:avLst/>
            </a:prstGeom>
          </p:spPr>
          <p:txBody>
            <a:bodyPr wrap="square">
              <a:spAutoFit/>
            </a:bodyPr>
            <a:lstStyle/>
            <a:p>
              <a:pPr algn="ctr" defTabSz="914400">
                <a:buNone/>
              </a:pPr>
              <a:r>
                <a:rPr lang="es-ES_tradnl" sz="1000" b="0" i="0" spc="-30" dirty="0" smtClean="0">
                  <a:solidFill>
                    <a:srgbClr val="FFFFFF"/>
                  </a:solidFill>
                  <a:latin typeface="Arial"/>
                  <a:ea typeface="+mn-ea"/>
                  <a:cs typeface="+mn-cs"/>
                </a:rPr>
                <a:t>Equipos virtuales escalables </a:t>
              </a:r>
              <a:br>
                <a:rPr lang="es-ES_tradnl" sz="1000" b="0" i="0" spc="-30" dirty="0" smtClean="0">
                  <a:solidFill>
                    <a:srgbClr val="FFFFFF"/>
                  </a:solidFill>
                  <a:latin typeface="Arial"/>
                  <a:ea typeface="+mn-ea"/>
                  <a:cs typeface="+mn-cs"/>
                </a:rPr>
              </a:br>
              <a:r>
                <a:rPr lang="es-ES_tradnl" sz="1000" b="0" i="0" spc="-30" dirty="0" smtClean="0">
                  <a:solidFill>
                    <a:srgbClr val="FFFFFF"/>
                  </a:solidFill>
                  <a:latin typeface="Arial"/>
                  <a:ea typeface="+mn-ea"/>
                  <a:cs typeface="+mn-cs"/>
                </a:rPr>
                <a:t>Redes escalables simples </a:t>
              </a:r>
              <a:r>
                <a:rPr lang="es-ES_tradnl" sz="1000" b="0" i="0" spc="-30" dirty="0" err="1" smtClean="0">
                  <a:solidFill>
                    <a:srgbClr val="FFFFFF"/>
                  </a:solidFill>
                  <a:latin typeface="Arial"/>
                  <a:ea typeface="+mn-ea"/>
                  <a:cs typeface="+mn-cs"/>
                </a:rPr>
                <a:t>Switches</a:t>
              </a:r>
              <a:r>
                <a:rPr lang="es-ES_tradnl" sz="1000" b="0" i="0" spc="-30" dirty="0" smtClean="0">
                  <a:solidFill>
                    <a:srgbClr val="FFFFFF"/>
                  </a:solidFill>
                  <a:latin typeface="Arial"/>
                  <a:ea typeface="+mn-ea"/>
                  <a:cs typeface="+mn-cs"/>
                </a:rPr>
                <a:t> virtuales listos para la nube</a:t>
              </a:r>
              <a:endParaRPr lang="es-ES_tradnl" sz="1000" spc="-30" dirty="0">
                <a:solidFill>
                  <a:schemeClr val="bg1"/>
                </a:solidFill>
              </a:endParaRPr>
            </a:p>
          </p:txBody>
        </p:sp>
      </p:grpSp>
      <p:sp>
        <p:nvSpPr>
          <p:cNvPr id="172" name="Freeform 171"/>
          <p:cNvSpPr/>
          <p:nvPr/>
        </p:nvSpPr>
        <p:spPr>
          <a:xfrm>
            <a:off x="4648200" y="2952506"/>
            <a:ext cx="1492474" cy="495544"/>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 name="connsiteX0" fmla="*/ 0 w 1301750"/>
              <a:gd name="connsiteY0" fmla="*/ 381000 h 628650"/>
              <a:gd name="connsiteX1" fmla="*/ 1250950 w 1301750"/>
              <a:gd name="connsiteY1" fmla="*/ 0 h 628650"/>
              <a:gd name="connsiteX2" fmla="*/ 1301750 w 1301750"/>
              <a:gd name="connsiteY2" fmla="*/ 304800 h 628650"/>
              <a:gd name="connsiteX3" fmla="*/ 273050 w 1301750"/>
              <a:gd name="connsiteY3" fmla="*/ 628650 h 628650"/>
              <a:gd name="connsiteX4" fmla="*/ 0 w 1301750"/>
              <a:gd name="connsiteY4" fmla="*/ 381000 h 628650"/>
              <a:gd name="connsiteX0" fmla="*/ 0 w 1784350"/>
              <a:gd name="connsiteY0" fmla="*/ 381000 h 628650"/>
              <a:gd name="connsiteX1" fmla="*/ 1250950 w 1784350"/>
              <a:gd name="connsiteY1" fmla="*/ 0 h 628650"/>
              <a:gd name="connsiteX2" fmla="*/ 1784350 w 1784350"/>
              <a:gd name="connsiteY2" fmla="*/ 260350 h 628650"/>
              <a:gd name="connsiteX3" fmla="*/ 273050 w 1784350"/>
              <a:gd name="connsiteY3" fmla="*/ 628650 h 628650"/>
              <a:gd name="connsiteX4" fmla="*/ 0 w 1784350"/>
              <a:gd name="connsiteY4" fmla="*/ 381000 h 628650"/>
              <a:gd name="connsiteX0" fmla="*/ 0 w 1784350"/>
              <a:gd name="connsiteY0" fmla="*/ 381000 h 641350"/>
              <a:gd name="connsiteX1" fmla="*/ 1250950 w 1784350"/>
              <a:gd name="connsiteY1" fmla="*/ 0 h 641350"/>
              <a:gd name="connsiteX2" fmla="*/ 1784350 w 1784350"/>
              <a:gd name="connsiteY2" fmla="*/ 260350 h 641350"/>
              <a:gd name="connsiteX3" fmla="*/ 368300 w 1784350"/>
              <a:gd name="connsiteY3" fmla="*/ 641350 h 641350"/>
              <a:gd name="connsiteX4" fmla="*/ 0 w 1784350"/>
              <a:gd name="connsiteY4" fmla="*/ 381000 h 641350"/>
              <a:gd name="connsiteX0" fmla="*/ 0 w 1892300"/>
              <a:gd name="connsiteY0" fmla="*/ 368300 h 641350"/>
              <a:gd name="connsiteX1" fmla="*/ 1358900 w 1892300"/>
              <a:gd name="connsiteY1" fmla="*/ 0 h 641350"/>
              <a:gd name="connsiteX2" fmla="*/ 1892300 w 1892300"/>
              <a:gd name="connsiteY2" fmla="*/ 260350 h 641350"/>
              <a:gd name="connsiteX3" fmla="*/ 476250 w 1892300"/>
              <a:gd name="connsiteY3" fmla="*/ 641350 h 641350"/>
              <a:gd name="connsiteX4" fmla="*/ 0 w 1892300"/>
              <a:gd name="connsiteY4" fmla="*/ 368300 h 641350"/>
              <a:gd name="connsiteX0" fmla="*/ 0 w 1892300"/>
              <a:gd name="connsiteY0" fmla="*/ 368300 h 584200"/>
              <a:gd name="connsiteX1" fmla="*/ 1358900 w 1892300"/>
              <a:gd name="connsiteY1" fmla="*/ 0 h 584200"/>
              <a:gd name="connsiteX2" fmla="*/ 1892300 w 1892300"/>
              <a:gd name="connsiteY2" fmla="*/ 260350 h 584200"/>
              <a:gd name="connsiteX3" fmla="*/ 469900 w 1892300"/>
              <a:gd name="connsiteY3" fmla="*/ 584200 h 584200"/>
              <a:gd name="connsiteX4" fmla="*/ 0 w 1892300"/>
              <a:gd name="connsiteY4" fmla="*/ 368300 h 584200"/>
              <a:gd name="connsiteX0" fmla="*/ 0 w 1892300"/>
              <a:gd name="connsiteY0" fmla="*/ 349250 h 565150"/>
              <a:gd name="connsiteX1" fmla="*/ 1371600 w 1892300"/>
              <a:gd name="connsiteY1" fmla="*/ 0 h 565150"/>
              <a:gd name="connsiteX2" fmla="*/ 1892300 w 1892300"/>
              <a:gd name="connsiteY2" fmla="*/ 241300 h 565150"/>
              <a:gd name="connsiteX3" fmla="*/ 469900 w 1892300"/>
              <a:gd name="connsiteY3" fmla="*/ 565150 h 565150"/>
              <a:gd name="connsiteX4" fmla="*/ 0 w 1892300"/>
              <a:gd name="connsiteY4" fmla="*/ 34925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565150">
                <a:moveTo>
                  <a:pt x="0" y="349250"/>
                </a:moveTo>
                <a:lnTo>
                  <a:pt x="1371600" y="0"/>
                </a:lnTo>
                <a:lnTo>
                  <a:pt x="1892300" y="241300"/>
                </a:lnTo>
                <a:lnTo>
                  <a:pt x="469900" y="565150"/>
                </a:lnTo>
                <a:lnTo>
                  <a:pt x="0" y="34925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sp>
        <p:nvSpPr>
          <p:cNvPr id="173" name="Donut 172"/>
          <p:cNvSpPr/>
          <p:nvPr/>
        </p:nvSpPr>
        <p:spPr>
          <a:xfrm>
            <a:off x="2136138" y="3168316"/>
            <a:ext cx="1225160" cy="1226518"/>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grpSp>
        <p:nvGrpSpPr>
          <p:cNvPr id="10" name="Group 27"/>
          <p:cNvGrpSpPr/>
          <p:nvPr/>
        </p:nvGrpSpPr>
        <p:grpSpPr>
          <a:xfrm>
            <a:off x="2208278" y="2884637"/>
            <a:ext cx="1080880" cy="1063354"/>
            <a:chOff x="424882" y="3394666"/>
            <a:chExt cx="1130429" cy="1128852"/>
          </a:xfrm>
        </p:grpSpPr>
        <p:sp>
          <p:nvSpPr>
            <p:cNvPr id="175" name="Oval 17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pic>
          <p:nvPicPr>
            <p:cNvPr id="176" name="Picture 2" descr="\\CHICOSTORAGE\Client Projects\Cisco References\Kubrick Icons\Device Icons\Device_generic_building_3154_default_256.png"/>
            <p:cNvPicPr>
              <a:picLocks noChangeAspect="1" noChangeArrowheads="1"/>
            </p:cNvPicPr>
            <p:nvPr/>
          </p:nvPicPr>
          <p:blipFill rotWithShape="1">
            <a:blip r:embed="rId14" cstate="print">
              <a:extLst>
                <a:ext uri="{28A0092B-C50C-407E-A947-70E740481C1C}">
                  <a14:useLocalDpi xmlns="" xmlns:a14="http://schemas.microsoft.com/office/drawing/2010/main" val="0"/>
                </a:ext>
              </a:extLst>
            </a:blip>
            <a:srcRect l="30760" r="-1"/>
            <a:stretch/>
          </p:blipFill>
          <p:spPr bwMode="auto">
            <a:xfrm flipH="1">
              <a:off x="624808" y="3394666"/>
              <a:ext cx="692535" cy="100018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7" name="Donut 176"/>
          <p:cNvSpPr/>
          <p:nvPr/>
        </p:nvSpPr>
        <p:spPr>
          <a:xfrm>
            <a:off x="5753455" y="2373992"/>
            <a:ext cx="1003356" cy="1171682"/>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grpSp>
        <p:nvGrpSpPr>
          <p:cNvPr id="11" name="Group 31"/>
          <p:cNvGrpSpPr/>
          <p:nvPr/>
        </p:nvGrpSpPr>
        <p:grpSpPr>
          <a:xfrm>
            <a:off x="5814869" y="2390871"/>
            <a:ext cx="900060" cy="635590"/>
            <a:chOff x="3951043" y="3290207"/>
            <a:chExt cx="1105400" cy="792354"/>
          </a:xfrm>
        </p:grpSpPr>
        <p:sp>
          <p:nvSpPr>
            <p:cNvPr id="179" name="Oval 178"/>
            <p:cNvSpPr/>
            <p:nvPr/>
          </p:nvSpPr>
          <p:spPr>
            <a:xfrm>
              <a:off x="3951043" y="3851154"/>
              <a:ext cx="1105400" cy="231407"/>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pic>
          <p:nvPicPr>
            <p:cNvPr id="180" name="Picture 16" descr="\\CHICOSTORAGE\Client Projects\Cisco References\Kubrick Icons\Kubrick png icons\service_1065_256.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115123" y="3290207"/>
              <a:ext cx="777240" cy="77724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 name="Group 34"/>
          <p:cNvGrpSpPr/>
          <p:nvPr/>
        </p:nvGrpSpPr>
        <p:grpSpPr>
          <a:xfrm>
            <a:off x="3179262" y="2342367"/>
            <a:ext cx="902108" cy="1053448"/>
            <a:chOff x="2970680" y="2170063"/>
            <a:chExt cx="1314030" cy="1534478"/>
          </a:xfrm>
        </p:grpSpPr>
        <p:sp>
          <p:nvSpPr>
            <p:cNvPr id="182" name="Donut 181"/>
            <p:cNvSpPr/>
            <p:nvPr/>
          </p:nvSpPr>
          <p:spPr>
            <a:xfrm>
              <a:off x="2970680" y="2170063"/>
              <a:ext cx="1314030" cy="1534478"/>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grpSp>
          <p:nvGrpSpPr>
            <p:cNvPr id="13" name="Group 36"/>
            <p:cNvGrpSpPr/>
            <p:nvPr/>
          </p:nvGrpSpPr>
          <p:grpSpPr>
            <a:xfrm>
              <a:off x="2992716" y="2246573"/>
              <a:ext cx="1269958" cy="979401"/>
              <a:chOff x="332508" y="3523744"/>
              <a:chExt cx="1277137" cy="999774"/>
            </a:xfrm>
          </p:grpSpPr>
          <p:sp>
            <p:nvSpPr>
              <p:cNvPr id="184" name="Oval 183"/>
              <p:cNvSpPr/>
              <p:nvPr/>
            </p:nvSpPr>
            <p:spPr>
              <a:xfrm>
                <a:off x="332508" y="3884168"/>
                <a:ext cx="1277137"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pic>
            <p:nvPicPr>
              <p:cNvPr id="185" name="Picture 2" descr="\\CHICOSTORAGE\Client Projects\Cisco References\Kubrick Icons\Device Icons\Device_generic_building_3154_default_256.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35521" y="3523744"/>
                <a:ext cx="871111" cy="871111"/>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186" name="TextBox 185"/>
          <p:cNvSpPr txBox="1"/>
          <p:nvPr/>
        </p:nvSpPr>
        <p:spPr>
          <a:xfrm>
            <a:off x="2056970" y="3875544"/>
            <a:ext cx="929298"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defTabSz="914400">
              <a:buNone/>
            </a:pPr>
            <a:r>
              <a:rPr lang="es-ES_tradnl" sz="1100" b="0" i="0" dirty="0" smtClean="0">
                <a:latin typeface="Arial"/>
                <a:ea typeface="+mn-ea"/>
                <a:cs typeface="+mn-cs"/>
              </a:rPr>
              <a:t>Sucursal</a:t>
            </a:r>
            <a:endParaRPr lang="es-ES_tradnl" sz="1100" b="0" i="0" dirty="0">
              <a:latin typeface="Arial"/>
              <a:ea typeface="+mn-ea"/>
              <a:cs typeface="+mn-cs"/>
            </a:endParaRPr>
          </a:p>
        </p:txBody>
      </p:sp>
      <p:sp>
        <p:nvSpPr>
          <p:cNvPr id="187" name="TextBox 186"/>
          <p:cNvSpPr txBox="1"/>
          <p:nvPr/>
        </p:nvSpPr>
        <p:spPr>
          <a:xfrm>
            <a:off x="2414356" y="2489393"/>
            <a:ext cx="918623"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defTabSz="914400">
              <a:buNone/>
            </a:pPr>
            <a:r>
              <a:rPr lang="es-ES_tradnl" sz="1100" b="0" i="0" dirty="0" smtClean="0">
                <a:latin typeface="Arial"/>
                <a:ea typeface="+mn-ea"/>
                <a:cs typeface="+mn-cs"/>
              </a:rPr>
              <a:t>Campus</a:t>
            </a:r>
            <a:endParaRPr lang="es-ES_tradnl" sz="1100" b="0" i="0" dirty="0">
              <a:latin typeface="Arial"/>
              <a:ea typeface="+mn-ea"/>
              <a:cs typeface="+mn-cs"/>
            </a:endParaRPr>
          </a:p>
        </p:txBody>
      </p:sp>
      <p:sp>
        <p:nvSpPr>
          <p:cNvPr id="188" name="TextBox 187"/>
          <p:cNvSpPr txBox="1"/>
          <p:nvPr/>
        </p:nvSpPr>
        <p:spPr>
          <a:xfrm>
            <a:off x="7083705" y="3698122"/>
            <a:ext cx="1260651"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l" defTabSz="914400">
              <a:buNone/>
            </a:pPr>
            <a:r>
              <a:rPr lang="es-ES_tradnl" sz="1100" b="0" i="0" dirty="0" smtClean="0">
                <a:latin typeface="Arial"/>
                <a:ea typeface="+mn-ea"/>
                <a:cs typeface="+mn-cs"/>
              </a:rPr>
              <a:t>Centro de datos</a:t>
            </a:r>
            <a:endParaRPr lang="es-ES_tradnl" sz="1100" b="0" i="0" dirty="0">
              <a:latin typeface="Arial"/>
              <a:ea typeface="+mn-ea"/>
              <a:cs typeface="+mn-cs"/>
            </a:endParaRPr>
          </a:p>
        </p:txBody>
      </p:sp>
      <p:sp>
        <p:nvSpPr>
          <p:cNvPr id="189" name="TextBox 188"/>
          <p:cNvSpPr txBox="1"/>
          <p:nvPr/>
        </p:nvSpPr>
        <p:spPr>
          <a:xfrm>
            <a:off x="4768770" y="2330406"/>
            <a:ext cx="1123364" cy="430887"/>
          </a:xfrm>
          <a:prstGeom prst="rect">
            <a:avLst/>
          </a:prstGeom>
          <a:noFill/>
        </p:spPr>
        <p:txBody>
          <a:bodyPr wrap="square" rtlCol="0">
            <a:spAutoFit/>
          </a:bodyPr>
          <a:lstStyle/>
          <a:p>
            <a:pPr algn="r" defTabSz="914400">
              <a:buNone/>
            </a:pPr>
            <a:r>
              <a:rPr lang="es-ES_tradnl" sz="1100" b="0" i="0" dirty="0" smtClean="0">
                <a:solidFill>
                  <a:srgbClr val="FFFFFF"/>
                </a:solidFill>
                <a:effectLst>
                  <a:outerShdw blurRad="63500" sx="102000" sy="102000" algn="ctr" rotWithShape="0">
                    <a:prstClr val="black">
                      <a:alpha val="40000"/>
                    </a:prstClr>
                  </a:outerShdw>
                </a:effectLst>
                <a:latin typeface="Arial"/>
                <a:ea typeface="+mn-ea"/>
                <a:cs typeface="+mn-cs"/>
              </a:rPr>
              <a:t>Proveedores de servicios</a:t>
            </a:r>
            <a:endParaRPr lang="es-ES_tradnl" sz="1100" dirty="0">
              <a:solidFill>
                <a:schemeClr val="bg1"/>
              </a:solidFill>
              <a:effectLst>
                <a:outerShdw blurRad="63500" sx="102000" sy="102000" algn="ctr" rotWithShape="0">
                  <a:prstClr val="black">
                    <a:alpha val="40000"/>
                  </a:prstClr>
                </a:outerShdw>
              </a:effectLst>
            </a:endParaRPr>
          </a:p>
        </p:txBody>
      </p:sp>
      <p:sp>
        <p:nvSpPr>
          <p:cNvPr id="207" name="Freeform 206"/>
          <p:cNvSpPr/>
          <p:nvPr/>
        </p:nvSpPr>
        <p:spPr>
          <a:xfrm rot="284182">
            <a:off x="3213503" y="3363221"/>
            <a:ext cx="1043334" cy="504096"/>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750" h="488950">
                <a:moveTo>
                  <a:pt x="0" y="241300"/>
                </a:moveTo>
                <a:lnTo>
                  <a:pt x="958850" y="0"/>
                </a:lnTo>
                <a:lnTo>
                  <a:pt x="1301750" y="165100"/>
                </a:lnTo>
                <a:lnTo>
                  <a:pt x="273050" y="488950"/>
                </a:lnTo>
                <a:lnTo>
                  <a:pt x="0" y="24130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sp>
        <p:nvSpPr>
          <p:cNvPr id="208" name="Freeform 207"/>
          <p:cNvSpPr/>
          <p:nvPr/>
        </p:nvSpPr>
        <p:spPr>
          <a:xfrm>
            <a:off x="3480832" y="3006043"/>
            <a:ext cx="1125062" cy="312516"/>
          </a:xfrm>
          <a:custGeom>
            <a:avLst/>
            <a:gdLst>
              <a:gd name="connsiteX0" fmla="*/ 0 w 1452563"/>
              <a:gd name="connsiteY0" fmla="*/ 114300 h 447675"/>
              <a:gd name="connsiteX1" fmla="*/ 657225 w 1452563"/>
              <a:gd name="connsiteY1" fmla="*/ 0 h 447675"/>
              <a:gd name="connsiteX2" fmla="*/ 1452563 w 1452563"/>
              <a:gd name="connsiteY2" fmla="*/ 309562 h 447675"/>
              <a:gd name="connsiteX3" fmla="*/ 466725 w 1452563"/>
              <a:gd name="connsiteY3" fmla="*/ 447675 h 447675"/>
              <a:gd name="connsiteX4" fmla="*/ 0 w 1452563"/>
              <a:gd name="connsiteY4" fmla="*/ 114300 h 447675"/>
              <a:gd name="connsiteX0" fmla="*/ 0 w 1452563"/>
              <a:gd name="connsiteY0" fmla="*/ 95250 h 428625"/>
              <a:gd name="connsiteX1" fmla="*/ 619125 w 1452563"/>
              <a:gd name="connsiteY1" fmla="*/ 0 h 428625"/>
              <a:gd name="connsiteX2" fmla="*/ 1452563 w 1452563"/>
              <a:gd name="connsiteY2" fmla="*/ 290512 h 428625"/>
              <a:gd name="connsiteX3" fmla="*/ 466725 w 1452563"/>
              <a:gd name="connsiteY3" fmla="*/ 428625 h 428625"/>
              <a:gd name="connsiteX4" fmla="*/ 0 w 1452563"/>
              <a:gd name="connsiteY4" fmla="*/ 95250 h 428625"/>
              <a:gd name="connsiteX0" fmla="*/ 0 w 1543050"/>
              <a:gd name="connsiteY0" fmla="*/ 76200 h 428625"/>
              <a:gd name="connsiteX1" fmla="*/ 709612 w 1543050"/>
              <a:gd name="connsiteY1" fmla="*/ 0 h 428625"/>
              <a:gd name="connsiteX2" fmla="*/ 1543050 w 1543050"/>
              <a:gd name="connsiteY2" fmla="*/ 290512 h 428625"/>
              <a:gd name="connsiteX3" fmla="*/ 557212 w 1543050"/>
              <a:gd name="connsiteY3" fmla="*/ 428625 h 428625"/>
              <a:gd name="connsiteX4" fmla="*/ 0 w 1543050"/>
              <a:gd name="connsiteY4" fmla="*/ 7620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428625">
                <a:moveTo>
                  <a:pt x="0" y="76200"/>
                </a:moveTo>
                <a:lnTo>
                  <a:pt x="709612" y="0"/>
                </a:lnTo>
                <a:lnTo>
                  <a:pt x="1543050" y="290512"/>
                </a:lnTo>
                <a:lnTo>
                  <a:pt x="557212" y="428625"/>
                </a:lnTo>
                <a:lnTo>
                  <a:pt x="0" y="76200"/>
                </a:lnTo>
                <a:close/>
              </a:path>
            </a:pathLst>
          </a:custGeom>
          <a:gradFill>
            <a:gsLst>
              <a:gs pos="21000">
                <a:srgbClr val="FFF200">
                  <a:alpha val="0"/>
                </a:srgbClr>
              </a:gs>
              <a:gs pos="65000">
                <a:schemeClr val="bg1">
                  <a:alpha val="28000"/>
                </a:schemeClr>
              </a:gs>
              <a:gs pos="43000">
                <a:schemeClr val="bg1">
                  <a:alpha val="28000"/>
                </a:schemeClr>
              </a:gs>
              <a:gs pos="78000">
                <a:srgbClr val="4D0808">
                  <a:alpha val="0"/>
                </a:srgbClr>
              </a:gs>
            </a:gsLst>
            <a:lin ang="15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a:p>
        </p:txBody>
      </p:sp>
      <p:sp>
        <p:nvSpPr>
          <p:cNvPr id="226" name="Oval 225"/>
          <p:cNvSpPr/>
          <p:nvPr/>
        </p:nvSpPr>
        <p:spPr>
          <a:xfrm>
            <a:off x="3937612" y="2761292"/>
            <a:ext cx="1185752" cy="1181916"/>
          </a:xfrm>
          <a:prstGeom prst="ellipse">
            <a:avLst/>
          </a:prstGeom>
          <a:solidFill>
            <a:schemeClr val="bg1">
              <a:alpha val="42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tIns="274320" rtlCol="0" anchor="ctr"/>
          <a:lstStyle/>
          <a:p>
            <a:pPr algn="ctr" defTabSz="914400">
              <a:buNone/>
            </a:pPr>
            <a:r>
              <a:rPr lang="es-ES_tradnl" sz="2800" b="0" i="0" smtClean="0">
                <a:solidFill>
                  <a:srgbClr val="ABDFF0">
                    <a:lumMod val="10000"/>
                  </a:srgbClr>
                </a:solidFill>
                <a:effectLst>
                  <a:outerShdw blurRad="228600" sx="102000" sy="102000" algn="ctr" rotWithShape="0">
                    <a:schemeClr val="bg1"/>
                  </a:outerShdw>
                </a:effectLst>
                <a:latin typeface="Arial"/>
                <a:ea typeface="+mn-ea"/>
                <a:cs typeface="+mn-cs"/>
              </a:rPr>
              <a:t>WAN</a:t>
            </a:r>
            <a:endParaRPr lang="es-ES_tradnl" sz="2800">
              <a:solidFill>
                <a:schemeClr val="accent3">
                  <a:lumMod val="10000"/>
                </a:schemeClr>
              </a:solidFill>
              <a:effectLst>
                <a:outerShdw blurRad="228600" sx="102000" sy="102000" algn="ctr" rotWithShape="0">
                  <a:schemeClr val="bg1"/>
                </a:outerShdw>
              </a:effectLst>
            </a:endParaRPr>
          </a:p>
        </p:txBody>
      </p:sp>
      <p:sp>
        <p:nvSpPr>
          <p:cNvPr id="227" name="Donut 226"/>
          <p:cNvSpPr/>
          <p:nvPr/>
        </p:nvSpPr>
        <p:spPr>
          <a:xfrm>
            <a:off x="5245041" y="3403982"/>
            <a:ext cx="1736768" cy="1294410"/>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3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grpSp>
        <p:nvGrpSpPr>
          <p:cNvPr id="14" name="Group 45"/>
          <p:cNvGrpSpPr/>
          <p:nvPr/>
        </p:nvGrpSpPr>
        <p:grpSpPr>
          <a:xfrm>
            <a:off x="5479637" y="3593969"/>
            <a:ext cx="1215618" cy="591102"/>
            <a:chOff x="6030505" y="3480447"/>
            <a:chExt cx="1774324" cy="862776"/>
          </a:xfrm>
        </p:grpSpPr>
        <p:sp>
          <p:nvSpPr>
            <p:cNvPr id="229" name="Oval 228"/>
            <p:cNvSpPr/>
            <p:nvPr/>
          </p:nvSpPr>
          <p:spPr>
            <a:xfrm>
              <a:off x="6030505"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sp>
          <p:nvSpPr>
            <p:cNvPr id="230" name="Oval 229"/>
            <p:cNvSpPr/>
            <p:nvPr/>
          </p:nvSpPr>
          <p:spPr>
            <a:xfrm>
              <a:off x="6505979"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sp>
          <p:nvSpPr>
            <p:cNvPr id="231" name="Oval 48"/>
            <p:cNvSpPr/>
            <p:nvPr/>
          </p:nvSpPr>
          <p:spPr>
            <a:xfrm>
              <a:off x="6981453"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pic>
          <p:nvPicPr>
            <p:cNvPr id="232" name="Picture 231"/>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204456" y="3480447"/>
              <a:ext cx="475474" cy="777240"/>
            </a:xfrm>
            <a:prstGeom prst="rect">
              <a:avLst/>
            </a:prstGeom>
          </p:spPr>
        </p:pic>
        <p:pic>
          <p:nvPicPr>
            <p:cNvPr id="233" name="Picture 232"/>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679930" y="3480447"/>
              <a:ext cx="475474" cy="777240"/>
            </a:xfrm>
            <a:prstGeom prst="rect">
              <a:avLst/>
            </a:prstGeom>
          </p:spPr>
        </p:pic>
        <p:pic>
          <p:nvPicPr>
            <p:cNvPr id="234" name="Picture 233"/>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7155404" y="3480447"/>
              <a:ext cx="475474" cy="777240"/>
            </a:xfrm>
            <a:prstGeom prst="rect">
              <a:avLst/>
            </a:prstGeom>
          </p:spPr>
        </p:pic>
      </p:grpSp>
      <p:cxnSp>
        <p:nvCxnSpPr>
          <p:cNvPr id="93" name="Straight Connector 92"/>
          <p:cNvCxnSpPr/>
          <p:nvPr/>
        </p:nvCxnSpPr>
        <p:spPr>
          <a:xfrm flipV="1">
            <a:off x="3310760" y="3468418"/>
            <a:ext cx="772510" cy="252247"/>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71545" y="3515710"/>
            <a:ext cx="699587" cy="262179"/>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4" name="Straight Connector 17"/>
          <p:cNvCxnSpPr/>
          <p:nvPr/>
        </p:nvCxnSpPr>
        <p:spPr>
          <a:xfrm flipV="1">
            <a:off x="6826469" y="3465393"/>
            <a:ext cx="764817" cy="570581"/>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90" name="Picture 3"/>
          <p:cNvPicPr>
            <a:picLocks noChangeAspect="1" noChangeArrowheads="1"/>
          </p:cNvPicPr>
          <p:nvPr/>
        </p:nvPicPr>
        <p:blipFill>
          <a:blip r:embed="rId18" cstate="print"/>
          <a:srcRect/>
          <a:stretch>
            <a:fillRect/>
          </a:stretch>
        </p:blipFill>
        <p:spPr bwMode="auto">
          <a:xfrm>
            <a:off x="8201172" y="4400805"/>
            <a:ext cx="725851" cy="259939"/>
          </a:xfrm>
          <a:prstGeom prst="rect">
            <a:avLst/>
          </a:prstGeom>
          <a:noFill/>
          <a:ln w="9525">
            <a:noFill/>
            <a:miter lim="800000"/>
            <a:headEnd/>
            <a:tailEnd/>
          </a:ln>
          <a:effectLst/>
        </p:spPr>
      </p:pic>
      <p:grpSp>
        <p:nvGrpSpPr>
          <p:cNvPr id="15" name="Group 81"/>
          <p:cNvGrpSpPr/>
          <p:nvPr/>
        </p:nvGrpSpPr>
        <p:grpSpPr>
          <a:xfrm>
            <a:off x="3198188" y="4706211"/>
            <a:ext cx="442976" cy="410496"/>
            <a:chOff x="4353250" y="4662839"/>
            <a:chExt cx="442976" cy="410496"/>
          </a:xfrm>
        </p:grpSpPr>
        <p:sp>
          <p:nvSpPr>
            <p:cNvPr id="192" name="Oval 191"/>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6" name="Group 83"/>
            <p:cNvGrpSpPr/>
            <p:nvPr/>
          </p:nvGrpSpPr>
          <p:grpSpPr>
            <a:xfrm>
              <a:off x="4353250" y="4662839"/>
              <a:ext cx="442976" cy="281897"/>
              <a:chOff x="4353250" y="4662839"/>
              <a:chExt cx="442976" cy="281897"/>
            </a:xfrm>
          </p:grpSpPr>
          <p:sp>
            <p:nvSpPr>
              <p:cNvPr id="194"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195"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196"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grpSp>
      </p:grpSp>
      <p:grpSp>
        <p:nvGrpSpPr>
          <p:cNvPr id="17" name="Group 87"/>
          <p:cNvGrpSpPr/>
          <p:nvPr/>
        </p:nvGrpSpPr>
        <p:grpSpPr>
          <a:xfrm>
            <a:off x="932943" y="4706211"/>
            <a:ext cx="442976" cy="410496"/>
            <a:chOff x="4353250" y="4662839"/>
            <a:chExt cx="442976" cy="410496"/>
          </a:xfrm>
        </p:grpSpPr>
        <p:sp>
          <p:nvSpPr>
            <p:cNvPr id="203" name="Oval 202"/>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8" name="Group 89"/>
            <p:cNvGrpSpPr/>
            <p:nvPr/>
          </p:nvGrpSpPr>
          <p:grpSpPr>
            <a:xfrm>
              <a:off x="4353250" y="4662839"/>
              <a:ext cx="442976" cy="281897"/>
              <a:chOff x="4353250" y="4662839"/>
              <a:chExt cx="442976" cy="281897"/>
            </a:xfrm>
          </p:grpSpPr>
          <p:sp>
            <p:nvSpPr>
              <p:cNvPr id="205"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06"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09"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grpSp>
      </p:grpSp>
      <p:grpSp>
        <p:nvGrpSpPr>
          <p:cNvPr id="19" name="Group 93"/>
          <p:cNvGrpSpPr/>
          <p:nvPr/>
        </p:nvGrpSpPr>
        <p:grpSpPr>
          <a:xfrm>
            <a:off x="5463432" y="4706211"/>
            <a:ext cx="442976" cy="410496"/>
            <a:chOff x="4353250" y="4662839"/>
            <a:chExt cx="442976" cy="410496"/>
          </a:xfrm>
        </p:grpSpPr>
        <p:sp>
          <p:nvSpPr>
            <p:cNvPr id="211" name="Oval 210"/>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0" name="Group 95"/>
            <p:cNvGrpSpPr/>
            <p:nvPr/>
          </p:nvGrpSpPr>
          <p:grpSpPr>
            <a:xfrm>
              <a:off x="4353250" y="4662839"/>
              <a:ext cx="442976" cy="281897"/>
              <a:chOff x="4353250" y="4662839"/>
              <a:chExt cx="442976" cy="281897"/>
            </a:xfrm>
          </p:grpSpPr>
          <p:sp>
            <p:nvSpPr>
              <p:cNvPr id="213"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14"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15"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grpSp>
      </p:grpSp>
      <p:grpSp>
        <p:nvGrpSpPr>
          <p:cNvPr id="21" name="Group 164"/>
          <p:cNvGrpSpPr/>
          <p:nvPr/>
        </p:nvGrpSpPr>
        <p:grpSpPr>
          <a:xfrm>
            <a:off x="7728677" y="4706211"/>
            <a:ext cx="442976" cy="410496"/>
            <a:chOff x="4353250" y="4662839"/>
            <a:chExt cx="442976" cy="410496"/>
          </a:xfrm>
        </p:grpSpPr>
        <p:sp>
          <p:nvSpPr>
            <p:cNvPr id="217" name="Oval 216"/>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2" name="Group 166"/>
            <p:cNvGrpSpPr/>
            <p:nvPr/>
          </p:nvGrpSpPr>
          <p:grpSpPr>
            <a:xfrm>
              <a:off x="4353250" y="4662839"/>
              <a:ext cx="442976" cy="281897"/>
              <a:chOff x="4353250" y="4662839"/>
              <a:chExt cx="442976" cy="281897"/>
            </a:xfrm>
          </p:grpSpPr>
          <p:sp>
            <p:nvSpPr>
              <p:cNvPr id="219"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20"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21"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grpSp>
      </p:grpSp>
      <p:grpSp>
        <p:nvGrpSpPr>
          <p:cNvPr id="23" name="Group 5"/>
          <p:cNvGrpSpPr/>
          <p:nvPr/>
        </p:nvGrpSpPr>
        <p:grpSpPr>
          <a:xfrm>
            <a:off x="0" y="5981909"/>
            <a:ext cx="9144003" cy="876097"/>
            <a:chOff x="-2" y="6338796"/>
            <a:chExt cx="9144002" cy="876097"/>
          </a:xfrm>
        </p:grpSpPr>
        <p:sp>
          <p:nvSpPr>
            <p:cNvPr id="77" name="Rectangle 76"/>
            <p:cNvSpPr/>
            <p:nvPr/>
          </p:nvSpPr>
          <p:spPr>
            <a:xfrm rot="10800000">
              <a:off x="0" y="6338798"/>
              <a:ext cx="9144000" cy="515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8" name="Rectangle 77"/>
            <p:cNvSpPr/>
            <p:nvPr/>
          </p:nvSpPr>
          <p:spPr>
            <a:xfrm rot="10800000">
              <a:off x="0" y="6338796"/>
              <a:ext cx="9144000" cy="515837"/>
            </a:xfrm>
            <a:prstGeom prst="rect">
              <a:avLst/>
            </a:prstGeom>
            <a:gradFill flip="none" rotWithShape="1">
              <a:gsLst>
                <a:gs pos="0">
                  <a:schemeClr val="bg1">
                    <a:alpha val="50000"/>
                  </a:schemeClr>
                </a:gs>
                <a:gs pos="50000">
                  <a:schemeClr val="bg1"/>
                </a:gs>
                <a:gs pos="100000">
                  <a:schemeClr val="bg1">
                    <a:alpha val="50000"/>
                  </a:schemeClr>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9" name="Rectangle 78"/>
            <p:cNvSpPr/>
            <p:nvPr/>
          </p:nvSpPr>
          <p:spPr>
            <a:xfrm rot="10800000" flipV="1">
              <a:off x="-2" y="6338796"/>
              <a:ext cx="9144000" cy="8760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grpSp>
      <p:pic>
        <p:nvPicPr>
          <p:cNvPr id="129" name="Picture 128" descr="BP_3q_back_01.png"/>
          <p:cNvPicPr>
            <a:picLocks noChangeAspect="1"/>
          </p:cNvPicPr>
          <p:nvPr/>
        </p:nvPicPr>
        <p:blipFill>
          <a:blip r:embed="rId19" cstate="screen"/>
          <a:srcRect/>
          <a:stretch>
            <a:fillRect/>
          </a:stretch>
        </p:blipFill>
        <p:spPr>
          <a:xfrm>
            <a:off x="268696" y="3325921"/>
            <a:ext cx="576557" cy="492723"/>
          </a:xfrm>
          <a:prstGeom prst="rect">
            <a:avLst/>
          </a:prstGeom>
        </p:spPr>
      </p:pic>
      <p:grpSp>
        <p:nvGrpSpPr>
          <p:cNvPr id="25" name="Group 142"/>
          <p:cNvGrpSpPr/>
          <p:nvPr/>
        </p:nvGrpSpPr>
        <p:grpSpPr>
          <a:xfrm>
            <a:off x="552508" y="3529346"/>
            <a:ext cx="760869" cy="617533"/>
            <a:chOff x="5115028" y="2002396"/>
            <a:chExt cx="3266972" cy="2797344"/>
          </a:xfrm>
        </p:grpSpPr>
        <p:pic>
          <p:nvPicPr>
            <p:cNvPr id="137" name="Picture 129" descr="laptop_cutout"/>
            <p:cNvPicPr>
              <a:picLocks noChangeAspect="1" noChangeArrowheads="1"/>
            </p:cNvPicPr>
            <p:nvPr/>
          </p:nvPicPr>
          <p:blipFill>
            <a:blip r:embed="rId20" cstate="screen"/>
            <a:stretch>
              <a:fillRect/>
            </a:stretch>
          </p:blipFill>
          <p:spPr bwMode="auto">
            <a:xfrm>
              <a:off x="5115028" y="2002396"/>
              <a:ext cx="3266972" cy="2797344"/>
            </a:xfrm>
            <a:prstGeom prst="rect">
              <a:avLst/>
            </a:prstGeom>
            <a:noFill/>
            <a:ln>
              <a:noFill/>
            </a:ln>
          </p:spPr>
        </p:pic>
        <p:grpSp>
          <p:nvGrpSpPr>
            <p:cNvPr id="26" name="Group 14"/>
            <p:cNvGrpSpPr/>
            <p:nvPr/>
          </p:nvGrpSpPr>
          <p:grpSpPr>
            <a:xfrm>
              <a:off x="5570918" y="2119719"/>
              <a:ext cx="2357178" cy="1513422"/>
              <a:chOff x="6782188" y="4647518"/>
              <a:chExt cx="2048054" cy="1473882"/>
            </a:xfrm>
          </p:grpSpPr>
          <p:pic>
            <p:nvPicPr>
              <p:cNvPr id="143" name="Picture 11" descr="converj_vdi.png"/>
              <p:cNvPicPr>
                <a:picLocks noChangeAspect="1"/>
              </p:cNvPicPr>
              <p:nvPr/>
            </p:nvPicPr>
            <p:blipFill>
              <a:blip r:embed="rId21"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4" name="Picture 3" descr="HUB_Rich.png"/>
              <p:cNvPicPr>
                <a:picLocks noChangeAspect="1"/>
              </p:cNvPicPr>
              <p:nvPr/>
            </p:nvPicPr>
            <p:blipFill>
              <a:blip r:embed="rId22" cstate="screen"/>
              <a:srcRect/>
              <a:stretch>
                <a:fillRect/>
              </a:stretch>
            </p:blipFill>
            <p:spPr bwMode="auto">
              <a:xfrm>
                <a:off x="6782188" y="4647518"/>
                <a:ext cx="739387" cy="1473882"/>
              </a:xfrm>
              <a:prstGeom prst="rect">
                <a:avLst/>
              </a:prstGeom>
              <a:noFill/>
              <a:ln w="9525">
                <a:noFill/>
                <a:miter lim="800000"/>
                <a:headEnd/>
                <a:tailEnd/>
              </a:ln>
            </p:spPr>
          </p:pic>
        </p:grpSp>
        <p:sp>
          <p:nvSpPr>
            <p:cNvPr id="142" name="Rectangle 141"/>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grpSp>
      <p:grpSp>
        <p:nvGrpSpPr>
          <p:cNvPr id="27" name="Group 121"/>
          <p:cNvGrpSpPr/>
          <p:nvPr/>
        </p:nvGrpSpPr>
        <p:grpSpPr>
          <a:xfrm>
            <a:off x="3745942" y="2491037"/>
            <a:ext cx="1542025" cy="1529437"/>
            <a:chOff x="3757424" y="929338"/>
            <a:chExt cx="1629152" cy="1613597"/>
          </a:xfrm>
        </p:grpSpPr>
        <p:pic>
          <p:nvPicPr>
            <p:cNvPr id="107" name="Picture 106" descr="Device_cloud_white_3041_default_256.png"/>
            <p:cNvPicPr>
              <a:picLocks noChangeAspect="1"/>
            </p:cNvPicPr>
            <p:nvPr/>
          </p:nvPicPr>
          <p:blipFill>
            <a:blip r:embed="rId23" cstate="print"/>
            <a:stretch>
              <a:fillRect/>
            </a:stretch>
          </p:blipFill>
          <p:spPr>
            <a:xfrm>
              <a:off x="3859724" y="929338"/>
              <a:ext cx="1424552" cy="1424552"/>
            </a:xfrm>
            <a:prstGeom prst="rect">
              <a:avLst/>
            </a:prstGeom>
            <a:effectLst>
              <a:outerShdw blurRad="685800" sx="102000" sy="102000" algn="ctr" rotWithShape="0">
                <a:schemeClr val="bg1"/>
              </a:outerShdw>
            </a:effectLst>
          </p:spPr>
        </p:pic>
        <p:sp>
          <p:nvSpPr>
            <p:cNvPr id="108" name="Oval 107"/>
            <p:cNvSpPr/>
            <p:nvPr/>
          </p:nvSpPr>
          <p:spPr>
            <a:xfrm>
              <a:off x="3757424" y="2148568"/>
              <a:ext cx="1629152" cy="394367"/>
            </a:xfrm>
            <a:prstGeom prst="ellipse">
              <a:avLst/>
            </a:prstGeom>
            <a:gradFill flip="none" rotWithShape="1">
              <a:gsLst>
                <a:gs pos="0">
                  <a:srgbClr val="000000">
                    <a:alpha val="19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grpSp>
      <p:sp>
        <p:nvSpPr>
          <p:cNvPr id="145" name="TextBox 144"/>
          <p:cNvSpPr txBox="1"/>
          <p:nvPr/>
        </p:nvSpPr>
        <p:spPr>
          <a:xfrm>
            <a:off x="3732641" y="2974514"/>
            <a:ext cx="1475463" cy="600164"/>
          </a:xfrm>
          <a:prstGeom prst="rect">
            <a:avLst/>
          </a:prstGeom>
          <a:noFill/>
        </p:spPr>
        <p:txBody>
          <a:bodyPr wrap="square" rtlCol="0">
            <a:spAutoFit/>
          </a:bodyPr>
          <a:lstStyle/>
          <a:p>
            <a:pPr algn="ctr" defTabSz="914400">
              <a:buNone/>
            </a:pPr>
            <a:r>
              <a:rPr lang="es-ES_tradnl" sz="1100" b="0" i="0" spc="-30" dirty="0" smtClean="0">
                <a:solidFill>
                  <a:srgbClr val="08252E"/>
                </a:solidFill>
                <a:latin typeface="Arial"/>
                <a:ea typeface="+mn-ea"/>
                <a:cs typeface="+mn-cs"/>
              </a:rPr>
              <a:t>LAN/WAN optimizadas para el espacio de trabajo</a:t>
            </a:r>
            <a:endParaRPr lang="es-ES_tradnl" sz="1100" spc="-30" dirty="0">
              <a:solidFill>
                <a:srgbClr val="08252E"/>
              </a:solidFill>
            </a:endParaRPr>
          </a:p>
        </p:txBody>
      </p:sp>
      <p:grpSp>
        <p:nvGrpSpPr>
          <p:cNvPr id="28" name="Group 46"/>
          <p:cNvGrpSpPr/>
          <p:nvPr/>
        </p:nvGrpSpPr>
        <p:grpSpPr>
          <a:xfrm>
            <a:off x="981691" y="2693887"/>
            <a:ext cx="584874" cy="554517"/>
            <a:chOff x="7175867" y="3688548"/>
            <a:chExt cx="1772359" cy="1839090"/>
          </a:xfrm>
        </p:grpSpPr>
        <p:pic>
          <p:nvPicPr>
            <p:cNvPr id="148" name="Picture 2"/>
            <p:cNvPicPr>
              <a:picLocks noChangeAspect="1" noChangeArrowheads="1"/>
            </p:cNvPicPr>
            <p:nvPr/>
          </p:nvPicPr>
          <p:blipFill>
            <a:blip r:embed="rId24"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149" name="Picture 4" descr="http://images.apple.com/ipad/features/images/overview_homescreen_20100225.jpg"/>
            <p:cNvPicPr>
              <a:picLocks noChangeAspect="1" noChangeArrowheads="1"/>
            </p:cNvPicPr>
            <p:nvPr/>
          </p:nvPicPr>
          <p:blipFill>
            <a:blip r:embed="rId25" cstate="screen"/>
            <a:srcRect/>
            <a:stretch>
              <a:fillRect/>
            </a:stretch>
          </p:blipFill>
          <p:spPr bwMode="auto">
            <a:xfrm>
              <a:off x="7175867" y="3688548"/>
              <a:ext cx="1220414" cy="1839090"/>
            </a:xfrm>
            <a:prstGeom prst="rect">
              <a:avLst/>
            </a:prstGeom>
            <a:noFill/>
            <a:effectLst/>
          </p:spPr>
        </p:pic>
      </p:grpSp>
      <p:pic>
        <p:nvPicPr>
          <p:cNvPr id="126" name="Picture 125" descr="SlimBig.png"/>
          <p:cNvPicPr>
            <a:picLocks noChangeAspect="1"/>
          </p:cNvPicPr>
          <p:nvPr/>
        </p:nvPicPr>
        <p:blipFill>
          <a:blip r:embed="rId26" cstate="screen"/>
          <a:stretch>
            <a:fillRect/>
          </a:stretch>
        </p:blipFill>
        <p:spPr>
          <a:xfrm>
            <a:off x="1117563" y="3082726"/>
            <a:ext cx="429292" cy="733846"/>
          </a:xfrm>
          <a:prstGeom prst="rect">
            <a:avLst/>
          </a:prstGeom>
        </p:spPr>
      </p:pic>
      <p:sp>
        <p:nvSpPr>
          <p:cNvPr id="29" name="Rectangle 28"/>
          <p:cNvSpPr/>
          <p:nvPr/>
        </p:nvSpPr>
        <p:spPr>
          <a:xfrm>
            <a:off x="0" y="5969000"/>
            <a:ext cx="9144000" cy="889000"/>
          </a:xfrm>
          <a:prstGeom prst="rect">
            <a:avLst/>
          </a:prstGeom>
          <a:gradFill flip="none" rotWithShape="1">
            <a:gsLst>
              <a:gs pos="0">
                <a:schemeClr val="accent6"/>
              </a:gs>
              <a:gs pos="100000">
                <a:schemeClr val="accent6">
                  <a:lumMod val="20000"/>
                  <a:lumOff val="8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0" name="TextBox 29"/>
          <p:cNvSpPr txBox="1"/>
          <p:nvPr/>
        </p:nvSpPr>
        <p:spPr>
          <a:xfrm>
            <a:off x="0" y="6049819"/>
            <a:ext cx="9144000" cy="1138773"/>
          </a:xfrm>
          <a:prstGeom prst="rect">
            <a:avLst/>
          </a:prstGeom>
          <a:noFill/>
        </p:spPr>
        <p:txBody>
          <a:bodyPr wrap="square" rtlCol="0">
            <a:spAutoFit/>
          </a:bodyPr>
          <a:lstStyle/>
          <a:p>
            <a:pPr algn="ctr" defTabSz="914400">
              <a:buNone/>
            </a:pPr>
            <a:r>
              <a:rPr lang="es-ES_tradnl" sz="2200" b="0" i="0" dirty="0" smtClean="0">
                <a:solidFill>
                  <a:srgbClr val="FFFFFF"/>
                </a:solidFill>
                <a:effectLst>
                  <a:outerShdw blurRad="50800" dist="38100" dir="2700000" algn="tl" rotWithShape="0">
                    <a:prstClr val="black">
                      <a:alpha val="40000"/>
                    </a:prstClr>
                  </a:outerShdw>
                </a:effectLst>
                <a:latin typeface="Arial"/>
                <a:ea typeface="+mn-ea"/>
                <a:cs typeface="+mn-cs"/>
              </a:rPr>
              <a:t>Experiencia de usuario sin riesgos con </a:t>
            </a:r>
            <a:r>
              <a:rPr lang="es-ES_tradnl" sz="2200" b="0" i="0" dirty="0" err="1" smtClean="0">
                <a:solidFill>
                  <a:srgbClr val="FFFFFF"/>
                </a:solidFill>
                <a:effectLst>
                  <a:outerShdw blurRad="50800" dist="38100" dir="2700000" algn="tl" rotWithShape="0">
                    <a:prstClr val="black">
                      <a:alpha val="40000"/>
                    </a:prstClr>
                  </a:outerShdw>
                </a:effectLst>
                <a:latin typeface="Arial"/>
                <a:ea typeface="+mn-ea"/>
                <a:cs typeface="+mn-cs"/>
              </a:rPr>
              <a:t>Borderless</a:t>
            </a:r>
            <a:r>
              <a:rPr lang="es-ES_tradnl" sz="2200" b="0" i="0" dirty="0" smtClean="0">
                <a:solidFill>
                  <a:srgbClr val="FFFFFF"/>
                </a:solidFill>
                <a:effectLst>
                  <a:outerShdw blurRad="50800" dist="38100" dir="2700000" algn="tl" rotWithShape="0">
                    <a:prstClr val="black">
                      <a:alpha val="40000"/>
                    </a:prstClr>
                  </a:outerShdw>
                </a:effectLst>
                <a:latin typeface="Arial"/>
                <a:ea typeface="+mn-ea"/>
                <a:cs typeface="+mn-cs"/>
              </a:rPr>
              <a:t> Networks compatibles con </a:t>
            </a:r>
            <a:r>
              <a:rPr lang="es-ES_tradnl" sz="2200" b="0" i="0" dirty="0" err="1" smtClean="0">
                <a:solidFill>
                  <a:srgbClr val="FFFFFF"/>
                </a:solidFill>
                <a:effectLst>
                  <a:outerShdw blurRad="50800" dist="38100" dir="2700000" algn="tl" rotWithShape="0">
                    <a:prstClr val="black">
                      <a:alpha val="40000"/>
                    </a:prstClr>
                  </a:outerShdw>
                </a:effectLst>
                <a:latin typeface="Arial"/>
                <a:ea typeface="+mn-ea"/>
                <a:cs typeface="+mn-cs"/>
              </a:rPr>
              <a:t>virtualización</a:t>
            </a:r>
            <a:endParaRPr lang="es-ES_tradnl" sz="2200" b="0" i="0" dirty="0" smtClean="0">
              <a:solidFill>
                <a:srgbClr val="FFFFFF"/>
              </a:solidFill>
              <a:effectLst>
                <a:outerShdw blurRad="50800" dist="38100" dir="2700000" algn="tl" rotWithShape="0">
                  <a:prstClr val="black">
                    <a:alpha val="40000"/>
                  </a:prstClr>
                </a:outerShdw>
              </a:effectLst>
              <a:latin typeface="Arial"/>
              <a:ea typeface="+mn-ea"/>
              <a:cs typeface="+mn-cs"/>
            </a:endParaRPr>
          </a:p>
          <a:p>
            <a:pPr algn="l" defTabSz="914400">
              <a:buNone/>
            </a:pPr>
            <a:endParaRPr lang="es-ES_tradnl" sz="2400" dirty="0">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repeatCount="4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10" presetClass="entr" presetSubtype="0" repeatCount="4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
                                        <p:tgtEl>
                                          <p:spTgt spid="15"/>
                                        </p:tgtEl>
                                      </p:cBhvr>
                                    </p:animEffect>
                                  </p:childTnLst>
                                </p:cTn>
                              </p:par>
                            </p:childTnLst>
                          </p:cTn>
                        </p:par>
                        <p:par>
                          <p:cTn id="22" fill="hold">
                            <p:stCondLst>
                              <p:cond delay="1800"/>
                            </p:stCondLst>
                            <p:childTnLst>
                              <p:par>
                                <p:cTn id="23" presetID="2" presetClass="entr" presetSubtype="4" decel="10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300"/>
                            </p:stCondLst>
                            <p:childTnLst>
                              <p:par>
                                <p:cTn id="28" presetID="10" presetClass="entr" presetSubtype="0" repeatCount="400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
                                        <p:tgtEl>
                                          <p:spTgt spid="19"/>
                                        </p:tgtEl>
                                      </p:cBhvr>
                                    </p:animEffect>
                                  </p:childTnLst>
                                </p:cTn>
                              </p:par>
                            </p:childTnLst>
                          </p:cTn>
                        </p:par>
                        <p:par>
                          <p:cTn id="31" fill="hold">
                            <p:stCondLst>
                              <p:cond delay="2700"/>
                            </p:stCondLst>
                            <p:childTnLst>
                              <p:par>
                                <p:cTn id="32" presetID="2" presetClass="entr" presetSubtype="4" decel="10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200"/>
                            </p:stCondLst>
                            <p:childTnLst>
                              <p:par>
                                <p:cTn id="37" presetID="10" presetClass="entr" presetSubtype="0" repeatCount="400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mph" presetSubtype="0" repeatCount="4000" fill="hold" nodeType="clickEffect">
                                  <p:stCondLst>
                                    <p:cond delay="0"/>
                                  </p:stCondLst>
                                  <p:childTnLst>
                                    <p:anim calcmode="discrete" valueType="str">
                                      <p:cBhvr>
                                        <p:cTn id="43" dur="100" fill="hold"/>
                                        <p:tgtEl>
                                          <p:spTgt spid="4"/>
                                        </p:tgtEl>
                                        <p:attrNameLst>
                                          <p:attrName>style.visibility</p:attrName>
                                        </p:attrNameLst>
                                      </p:cBhvr>
                                      <p:tavLst>
                                        <p:tav tm="0">
                                          <p:val>
                                            <p:strVal val="hidden"/>
                                          </p:val>
                                        </p:tav>
                                        <p:tav tm="50000">
                                          <p:val>
                                            <p:strVal val="visible"/>
                                          </p:val>
                                        </p:tav>
                                      </p:tavLst>
                                    </p:anim>
                                  </p:childTnLst>
                                </p:cTn>
                              </p:par>
                            </p:childTnLst>
                          </p:cTn>
                        </p:par>
                        <p:par>
                          <p:cTn id="44" fill="hold">
                            <p:stCondLst>
                              <p:cond delay="400"/>
                            </p:stCondLst>
                            <p:childTnLst>
                              <p:par>
                                <p:cTn id="45" presetID="22" presetClass="entr" presetSubtype="8"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par>
                          <p:cTn id="48" fill="hold">
                            <p:stCondLst>
                              <p:cond delay="900"/>
                            </p:stCondLst>
                            <p:childTnLst>
                              <p:par>
                                <p:cTn id="49" presetID="22" presetClass="entr" presetSubtype="8"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wipe(left)">
                                      <p:cBhvr>
                                        <p:cTn id="51" dur="500"/>
                                        <p:tgtEl>
                                          <p:spTgt spid="93"/>
                                        </p:tgtEl>
                                      </p:cBhvr>
                                    </p:animEffect>
                                  </p:childTnLst>
                                </p:cTn>
                              </p:par>
                            </p:childTnLst>
                          </p:cTn>
                        </p:par>
                        <p:par>
                          <p:cTn id="52" fill="hold">
                            <p:stCondLst>
                              <p:cond delay="1400"/>
                            </p:stCondLst>
                            <p:childTnLst>
                              <p:par>
                                <p:cTn id="53" presetID="22" presetClass="entr" presetSubtype="8"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1900"/>
                            </p:stCondLst>
                            <p:childTnLst>
                              <p:par>
                                <p:cTn id="57" presetID="22" presetClass="entr" presetSubtype="8" fill="hold" nodeType="after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left)">
                                      <p:cBhvr>
                                        <p:cTn id="59" dur="500"/>
                                        <p:tgtEl>
                                          <p:spTgt spid="124"/>
                                        </p:tgtEl>
                                      </p:cBhvr>
                                    </p:animEffect>
                                  </p:childTnLst>
                                </p:cTn>
                              </p:par>
                            </p:childTnLst>
                          </p:cTn>
                        </p:par>
                        <p:par>
                          <p:cTn id="60" fill="hold">
                            <p:stCondLst>
                              <p:cond delay="2400"/>
                            </p:stCondLst>
                            <p:childTnLst>
                              <p:par>
                                <p:cTn id="61" presetID="22" presetClass="entr" presetSubtype="4" fill="hold" nodeType="after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wipe(down)">
                                      <p:cBhvr>
                                        <p:cTn id="63" dur="500"/>
                                        <p:tgtEl>
                                          <p:spTgt spid="123"/>
                                        </p:tgtEl>
                                      </p:cBhvr>
                                    </p:animEffect>
                                  </p:childTnLst>
                                </p:cTn>
                              </p:par>
                            </p:childTnLst>
                          </p:cTn>
                        </p:par>
                        <p:par>
                          <p:cTn id="64" fill="hold">
                            <p:stCondLst>
                              <p:cond delay="2900"/>
                            </p:stCondLst>
                            <p:childTnLst>
                              <p:par>
                                <p:cTn id="65" presetID="35" presetClass="emph" presetSubtype="0" repeatCount="4000" fill="hold" nodeType="afterEffect">
                                  <p:stCondLst>
                                    <p:cond delay="0"/>
                                  </p:stCondLst>
                                  <p:childTnLst>
                                    <p:anim calcmode="discrete" valueType="str">
                                      <p:cBhvr>
                                        <p:cTn id="66" dur="1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2B348E"/>
                </a:solidFill>
                <a:latin typeface="Arial"/>
                <a:ea typeface="+mj-ea"/>
                <a:cs typeface="+mj-cs"/>
              </a:rPr>
              <a:t>Cisco VXI: Borderless Networks</a:t>
            </a:r>
            <a:br>
              <a:rPr lang="es-ES_tradnl" sz="3200" b="0" i="0" spc="0" baseline="0" smtClean="0">
                <a:solidFill>
                  <a:srgbClr val="2B348E"/>
                </a:solidFill>
                <a:latin typeface="Arial"/>
                <a:ea typeface="+mj-ea"/>
                <a:cs typeface="+mj-cs"/>
              </a:rPr>
            </a:br>
            <a:r>
              <a:rPr lang="es-ES_tradnl" sz="3200" b="0" i="0" spc="0" baseline="0" smtClean="0">
                <a:solidFill>
                  <a:srgbClr val="2B348E"/>
                </a:solidFill>
                <a:latin typeface="Arial"/>
                <a:ea typeface="+mj-ea"/>
                <a:cs typeface="+mj-cs"/>
              </a:rPr>
              <a:t>Cisco Identity Service Engine (ISE) para VXI</a:t>
            </a:r>
            <a:endParaRPr lang="es-ES_tradnl" sz="3200"/>
          </a:p>
        </p:txBody>
      </p:sp>
      <p:sp>
        <p:nvSpPr>
          <p:cNvPr id="41" name="Text Placeholder 40"/>
          <p:cNvSpPr>
            <a:spLocks noGrp="1"/>
          </p:cNvSpPr>
          <p:nvPr>
            <p:ph type="body" sz="quarter" idx="4294967295"/>
          </p:nvPr>
        </p:nvSpPr>
        <p:spPr>
          <a:xfrm>
            <a:off x="254650" y="1365250"/>
            <a:ext cx="5116513" cy="2206625"/>
          </a:xfrm>
        </p:spPr>
        <p:txBody>
          <a:bodyPr/>
          <a:lstStyle/>
          <a:p>
            <a:pPr marL="0" indent="0" algn="l" defTabSz="914400">
              <a:spcBef>
                <a:spcPts val="1440"/>
              </a:spcBef>
              <a:buNone/>
            </a:pPr>
            <a:r>
              <a:rPr lang="es-ES_tradnl" sz="2000" b="1" i="0" dirty="0" smtClean="0">
                <a:solidFill>
                  <a:srgbClr val="2B3082"/>
                </a:solidFill>
                <a:latin typeface="Arial"/>
                <a:ea typeface="+mn-ea"/>
                <a:cs typeface="+mn-cs"/>
              </a:rPr>
              <a:t>Cumplimiento uniforme de las políticas de seguridad en toda la red</a:t>
            </a:r>
            <a:endParaRPr lang="es-ES_tradnl" b="1" dirty="0" smtClean="0"/>
          </a:p>
          <a:p>
            <a:pPr marL="233355" lvl="1" indent="-163495" algn="l" defTabSz="914400">
              <a:spcBef>
                <a:spcPts val="840"/>
              </a:spcBef>
              <a:buClr>
                <a:srgbClr val="1E1F81"/>
              </a:buClr>
              <a:buFont typeface="Arial"/>
              <a:buChar char="•"/>
            </a:pPr>
            <a:r>
              <a:rPr lang="es-ES_tradnl" sz="1800" b="0" i="0" dirty="0" smtClean="0">
                <a:solidFill>
                  <a:srgbClr val="2B3082"/>
                </a:solidFill>
                <a:latin typeface="Arial"/>
                <a:ea typeface="+mn-ea"/>
                <a:cs typeface="+mn-cs"/>
              </a:rPr>
              <a:t>Escritorios físicos, escritorios virtuales, BYOD</a:t>
            </a:r>
            <a:endParaRPr lang="es-ES_tradnl" dirty="0" smtClean="0"/>
          </a:p>
          <a:p>
            <a:pPr marL="0" indent="0" algn="l" defTabSz="914400">
              <a:spcBef>
                <a:spcPts val="1440"/>
              </a:spcBef>
              <a:buNone/>
            </a:pPr>
            <a:r>
              <a:rPr lang="es-ES_tradnl" sz="2000" b="1" i="0" dirty="0" smtClean="0">
                <a:solidFill>
                  <a:srgbClr val="2B3082"/>
                </a:solidFill>
                <a:latin typeface="Arial"/>
                <a:ea typeface="+mn-ea"/>
                <a:cs typeface="+mn-cs"/>
              </a:rPr>
              <a:t>Admite seguridad de datos, control de acceso y conformidad normativa</a:t>
            </a:r>
          </a:p>
          <a:p>
            <a:pPr marL="233355" lvl="1" indent="-163495" algn="l" defTabSz="914400">
              <a:spcBef>
                <a:spcPts val="840"/>
              </a:spcBef>
              <a:buClr>
                <a:srgbClr val="1E1F81"/>
              </a:buClr>
              <a:buFont typeface="Arial"/>
              <a:buChar char="•"/>
            </a:pPr>
            <a:r>
              <a:rPr lang="es-ES_tradnl" sz="1800" b="0" i="0" dirty="0" smtClean="0">
                <a:solidFill>
                  <a:srgbClr val="2B3082"/>
                </a:solidFill>
                <a:latin typeface="Arial"/>
                <a:ea typeface="+mn-ea"/>
                <a:cs typeface="+mn-cs"/>
              </a:rPr>
              <a:t>Protege la propiedad intelectual.</a:t>
            </a:r>
          </a:p>
          <a:p>
            <a:pPr marL="233355" lvl="1" indent="-163495" algn="l" defTabSz="914400">
              <a:spcBef>
                <a:spcPts val="840"/>
              </a:spcBef>
              <a:buClr>
                <a:srgbClr val="1E1F81"/>
              </a:buClr>
              <a:buFont typeface="Arial"/>
              <a:buChar char="•"/>
            </a:pPr>
            <a:r>
              <a:rPr lang="es-ES_tradnl" sz="1800" b="0" i="0" dirty="0" smtClean="0">
                <a:solidFill>
                  <a:srgbClr val="2B3082"/>
                </a:solidFill>
                <a:latin typeface="Arial"/>
                <a:ea typeface="+mn-ea"/>
                <a:cs typeface="+mn-cs"/>
              </a:rPr>
              <a:t>Garantiza un nivel de acceso adecuado según el tipo de dispositivo</a:t>
            </a:r>
          </a:p>
          <a:p>
            <a:pPr marL="231800" indent="-231800" algn="l" defTabSz="914400">
              <a:lnSpc>
                <a:spcPct val="95000"/>
              </a:lnSpc>
              <a:spcBef>
                <a:spcPts val="1440"/>
              </a:spcBef>
              <a:buClr>
                <a:srgbClr val="00ADEF"/>
              </a:buClr>
              <a:buSzPct val="90000"/>
              <a:buFont typeface="Arial"/>
              <a:buChar char="•"/>
            </a:pPr>
            <a:endParaRPr lang="es-ES_tradnl" dirty="0" smtClean="0"/>
          </a:p>
          <a:p>
            <a:pPr marL="231800" indent="-231800" algn="l" defTabSz="914400">
              <a:lnSpc>
                <a:spcPct val="95000"/>
              </a:lnSpc>
              <a:spcBef>
                <a:spcPts val="1440"/>
              </a:spcBef>
              <a:buClr>
                <a:srgbClr val="00ADEF"/>
              </a:buClr>
              <a:buSzPct val="90000"/>
              <a:buFont typeface="Arial"/>
              <a:buChar char="•"/>
            </a:pPr>
            <a:endParaRPr lang="es-ES_tradnl" dirty="0"/>
          </a:p>
        </p:txBody>
      </p:sp>
      <p:grpSp>
        <p:nvGrpSpPr>
          <p:cNvPr id="2" name="Group 188"/>
          <p:cNvGrpSpPr/>
          <p:nvPr/>
        </p:nvGrpSpPr>
        <p:grpSpPr>
          <a:xfrm>
            <a:off x="3581254" y="4677082"/>
            <a:ext cx="1823226" cy="1224843"/>
            <a:chOff x="3987758" y="1437745"/>
            <a:chExt cx="1150300" cy="772772"/>
          </a:xfrm>
        </p:grpSpPr>
        <p:sp>
          <p:nvSpPr>
            <p:cNvPr id="56" name="TextBox 55"/>
            <p:cNvSpPr txBox="1"/>
            <p:nvPr/>
          </p:nvSpPr>
          <p:spPr>
            <a:xfrm>
              <a:off x="3987758" y="1437745"/>
              <a:ext cx="1150300" cy="171526"/>
            </a:xfrm>
            <a:prstGeom prst="rect">
              <a:avLst/>
            </a:prstGeom>
            <a:noFill/>
            <a:ln w="9525">
              <a:noFill/>
              <a:miter lim="800000"/>
              <a:headEnd/>
              <a:tailEnd/>
            </a:ln>
          </p:spPr>
          <p:txBody>
            <a:bodyPr wrap="square" anchor="ctr">
              <a:spAutoFit/>
            </a:bodyPr>
            <a:lstStyle/>
            <a:p>
              <a:pPr algn="ctr" defTabSz="914400">
                <a:lnSpc>
                  <a:spcPts val="1400"/>
                </a:lnSpc>
                <a:buNone/>
              </a:pPr>
              <a:r>
                <a:rPr lang="es-ES_tradnl" sz="1400" b="0" i="0" smtClean="0">
                  <a:solidFill>
                    <a:srgbClr val="FFFFFF"/>
                  </a:solidFill>
                  <a:latin typeface="Arial"/>
                  <a:ea typeface="+mn-ea"/>
                  <a:cs typeface="+mn-cs"/>
                </a:rPr>
                <a:t>DÓNDE</a:t>
              </a:r>
              <a:endParaRPr lang="es-ES_tradnl" sz="1400">
                <a:solidFill>
                  <a:schemeClr val="bg1"/>
                </a:solidFill>
              </a:endParaRPr>
            </a:p>
          </p:txBody>
        </p:sp>
        <p:grpSp>
          <p:nvGrpSpPr>
            <p:cNvPr id="3" name="Group 181"/>
            <p:cNvGrpSpPr/>
            <p:nvPr/>
          </p:nvGrpSpPr>
          <p:grpSpPr>
            <a:xfrm>
              <a:off x="4307066" y="1699687"/>
              <a:ext cx="511684" cy="510830"/>
              <a:chOff x="4615070" y="1776909"/>
              <a:chExt cx="511684" cy="510830"/>
            </a:xfrm>
          </p:grpSpPr>
          <p:sp>
            <p:nvSpPr>
              <p:cNvPr id="58" name="Oval 57"/>
              <p:cNvSpPr/>
              <p:nvPr/>
            </p:nvSpPr>
            <p:spPr>
              <a:xfrm>
                <a:off x="4628804" y="1790216"/>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bg1"/>
                  </a:solidFill>
                </a:endParaRPr>
              </a:p>
            </p:txBody>
          </p:sp>
          <p:sp>
            <p:nvSpPr>
              <p:cNvPr id="59" name="Freeform 6"/>
              <p:cNvSpPr>
                <a:spLocks noEditPoints="1"/>
              </p:cNvSpPr>
              <p:nvPr/>
            </p:nvSpPr>
            <p:spPr bwMode="auto">
              <a:xfrm>
                <a:off x="4615070" y="1776909"/>
                <a:ext cx="511684" cy="510830"/>
              </a:xfrm>
              <a:custGeom>
                <a:avLst/>
                <a:gdLst/>
                <a:ahLst/>
                <a:cxnLst>
                  <a:cxn ang="0">
                    <a:pos x="181" y="77"/>
                  </a:cxn>
                  <a:cxn ang="0">
                    <a:pos x="118" y="140"/>
                  </a:cxn>
                  <a:cxn ang="0">
                    <a:pos x="138" y="184"/>
                  </a:cxn>
                  <a:cxn ang="0">
                    <a:pos x="181" y="295"/>
                  </a:cxn>
                  <a:cxn ang="0">
                    <a:pos x="181" y="295"/>
                  </a:cxn>
                  <a:cxn ang="0">
                    <a:pos x="224" y="184"/>
                  </a:cxn>
                  <a:cxn ang="0">
                    <a:pos x="244" y="140"/>
                  </a:cxn>
                  <a:cxn ang="0">
                    <a:pos x="181" y="77"/>
                  </a:cxn>
                  <a:cxn ang="0">
                    <a:pos x="180" y="166"/>
                  </a:cxn>
                  <a:cxn ang="0">
                    <a:pos x="152" y="138"/>
                  </a:cxn>
                  <a:cxn ang="0">
                    <a:pos x="180" y="110"/>
                  </a:cxn>
                  <a:cxn ang="0">
                    <a:pos x="208" y="138"/>
                  </a:cxn>
                  <a:cxn ang="0">
                    <a:pos x="180" y="166"/>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Lst>
                <a:rect l="0" t="0" r="r" b="b"/>
                <a:pathLst>
                  <a:path w="362" h="362">
                    <a:moveTo>
                      <a:pt x="181" y="77"/>
                    </a:moveTo>
                    <a:cubicBezTo>
                      <a:pt x="146" y="77"/>
                      <a:pt x="118" y="105"/>
                      <a:pt x="118" y="140"/>
                    </a:cubicBezTo>
                    <a:cubicBezTo>
                      <a:pt x="118" y="150"/>
                      <a:pt x="125" y="167"/>
                      <a:pt x="138" y="184"/>
                    </a:cubicBezTo>
                    <a:cubicBezTo>
                      <a:pt x="162" y="215"/>
                      <a:pt x="179" y="265"/>
                      <a:pt x="181" y="295"/>
                    </a:cubicBezTo>
                    <a:cubicBezTo>
                      <a:pt x="181" y="295"/>
                      <a:pt x="181" y="295"/>
                      <a:pt x="181" y="295"/>
                    </a:cubicBezTo>
                    <a:cubicBezTo>
                      <a:pt x="183" y="265"/>
                      <a:pt x="200" y="215"/>
                      <a:pt x="224" y="184"/>
                    </a:cubicBezTo>
                    <a:cubicBezTo>
                      <a:pt x="238" y="167"/>
                      <a:pt x="244" y="150"/>
                      <a:pt x="244" y="140"/>
                    </a:cubicBezTo>
                    <a:cubicBezTo>
                      <a:pt x="244" y="105"/>
                      <a:pt x="216" y="77"/>
                      <a:pt x="181" y="77"/>
                    </a:cubicBezTo>
                    <a:close/>
                    <a:moveTo>
                      <a:pt x="180" y="166"/>
                    </a:moveTo>
                    <a:cubicBezTo>
                      <a:pt x="165" y="166"/>
                      <a:pt x="152" y="153"/>
                      <a:pt x="152" y="138"/>
                    </a:cubicBezTo>
                    <a:cubicBezTo>
                      <a:pt x="152" y="122"/>
                      <a:pt x="165" y="110"/>
                      <a:pt x="180" y="110"/>
                    </a:cubicBezTo>
                    <a:cubicBezTo>
                      <a:pt x="196" y="110"/>
                      <a:pt x="208" y="122"/>
                      <a:pt x="208" y="138"/>
                    </a:cubicBezTo>
                    <a:cubicBezTo>
                      <a:pt x="208" y="153"/>
                      <a:pt x="196" y="166"/>
                      <a:pt x="180" y="166"/>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s-ES_tradnl" smtClean="0">
                  <a:solidFill>
                    <a:schemeClr val="bg1"/>
                  </a:solidFill>
                </a:endParaRPr>
              </a:p>
            </p:txBody>
          </p:sp>
        </p:grpSp>
      </p:grpSp>
      <p:grpSp>
        <p:nvGrpSpPr>
          <p:cNvPr id="4" name="Group 190"/>
          <p:cNvGrpSpPr/>
          <p:nvPr/>
        </p:nvGrpSpPr>
        <p:grpSpPr>
          <a:xfrm>
            <a:off x="5609921" y="4677082"/>
            <a:ext cx="1171800" cy="1224843"/>
            <a:chOff x="6309477" y="1437745"/>
            <a:chExt cx="739305" cy="772772"/>
          </a:xfrm>
        </p:grpSpPr>
        <p:sp>
          <p:nvSpPr>
            <p:cNvPr id="61" name="TextBox 60"/>
            <p:cNvSpPr txBox="1"/>
            <p:nvPr/>
          </p:nvSpPr>
          <p:spPr>
            <a:xfrm>
              <a:off x="6309477" y="1437745"/>
              <a:ext cx="739305" cy="171526"/>
            </a:xfrm>
            <a:prstGeom prst="rect">
              <a:avLst/>
            </a:prstGeom>
            <a:noFill/>
            <a:ln w="9525">
              <a:noFill/>
              <a:miter lim="800000"/>
              <a:headEnd/>
              <a:tailEnd/>
            </a:ln>
          </p:spPr>
          <p:txBody>
            <a:bodyPr wrap="square" anchor="ctr">
              <a:spAutoFit/>
            </a:bodyPr>
            <a:lstStyle/>
            <a:p>
              <a:pPr algn="ctr" defTabSz="914400">
                <a:lnSpc>
                  <a:spcPts val="1400"/>
                </a:lnSpc>
                <a:buNone/>
              </a:pPr>
              <a:r>
                <a:rPr lang="es-ES_tradnl" sz="1400" b="0" i="0" smtClean="0">
                  <a:solidFill>
                    <a:srgbClr val="FFFFFF"/>
                  </a:solidFill>
                  <a:latin typeface="Arial"/>
                  <a:ea typeface="+mn-ea"/>
                  <a:cs typeface="+mn-cs"/>
                </a:rPr>
                <a:t>CUÁNDO</a:t>
              </a:r>
              <a:endParaRPr lang="es-ES_tradnl" sz="1400">
                <a:solidFill>
                  <a:schemeClr val="bg1"/>
                </a:solidFill>
              </a:endParaRPr>
            </a:p>
          </p:txBody>
        </p:sp>
        <p:grpSp>
          <p:nvGrpSpPr>
            <p:cNvPr id="5" name="Group 176"/>
            <p:cNvGrpSpPr/>
            <p:nvPr/>
          </p:nvGrpSpPr>
          <p:grpSpPr>
            <a:xfrm>
              <a:off x="6422861" y="1699687"/>
              <a:ext cx="512536" cy="510830"/>
              <a:chOff x="6446008" y="1901715"/>
              <a:chExt cx="512536" cy="510830"/>
            </a:xfrm>
          </p:grpSpPr>
          <p:sp>
            <p:nvSpPr>
              <p:cNvPr id="63" name="Oval 62"/>
              <p:cNvSpPr/>
              <p:nvPr/>
            </p:nvSpPr>
            <p:spPr>
              <a:xfrm>
                <a:off x="6460168" y="1915022"/>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bg1"/>
                  </a:solidFill>
                </a:endParaRPr>
              </a:p>
            </p:txBody>
          </p:sp>
          <p:sp>
            <p:nvSpPr>
              <p:cNvPr id="64" name="Freeform 7"/>
              <p:cNvSpPr>
                <a:spLocks noEditPoints="1"/>
              </p:cNvSpPr>
              <p:nvPr/>
            </p:nvSpPr>
            <p:spPr bwMode="auto">
              <a:xfrm>
                <a:off x="6446008" y="1901715"/>
                <a:ext cx="512536" cy="510830"/>
              </a:xfrm>
              <a:custGeom>
                <a:avLst/>
                <a:gdLst/>
                <a:ahLst/>
                <a:cxnLst>
                  <a:cxn ang="0">
                    <a:pos x="171" y="181"/>
                  </a:cxn>
                  <a:cxn ang="0">
                    <a:pos x="192" y="181"/>
                  </a:cxn>
                  <a:cxn ang="0">
                    <a:pos x="182" y="0"/>
                  </a:cxn>
                  <a:cxn ang="0">
                    <a:pos x="182" y="362"/>
                  </a:cxn>
                  <a:cxn ang="0">
                    <a:pos x="182" y="0"/>
                  </a:cxn>
                  <a:cxn ang="0">
                    <a:pos x="25" y="181"/>
                  </a:cxn>
                  <a:cxn ang="0">
                    <a:pos x="338" y="181"/>
                  </a:cxn>
                  <a:cxn ang="0">
                    <a:pos x="182" y="77"/>
                  </a:cxn>
                  <a:cxn ang="0">
                    <a:pos x="182" y="286"/>
                  </a:cxn>
                  <a:cxn ang="0">
                    <a:pos x="182" y="77"/>
                  </a:cxn>
                  <a:cxn ang="0">
                    <a:pos x="239" y="116"/>
                  </a:cxn>
                  <a:cxn ang="0">
                    <a:pos x="247" y="124"/>
                  </a:cxn>
                  <a:cxn ang="0">
                    <a:pos x="229" y="134"/>
                  </a:cxn>
                  <a:cxn ang="0">
                    <a:pos x="176" y="95"/>
                  </a:cxn>
                  <a:cxn ang="0">
                    <a:pos x="187" y="95"/>
                  </a:cxn>
                  <a:cxn ang="0">
                    <a:pos x="182" y="115"/>
                  </a:cxn>
                  <a:cxn ang="0">
                    <a:pos x="176" y="95"/>
                  </a:cxn>
                  <a:cxn ang="0">
                    <a:pos x="95" y="187"/>
                  </a:cxn>
                  <a:cxn ang="0">
                    <a:pos x="95" y="176"/>
                  </a:cxn>
                  <a:cxn ang="0">
                    <a:pos x="115" y="181"/>
                  </a:cxn>
                  <a:cxn ang="0">
                    <a:pos x="134" y="236"/>
                  </a:cxn>
                  <a:cxn ang="0">
                    <a:pos x="116" y="246"/>
                  </a:cxn>
                  <a:cxn ang="0">
                    <a:pos x="127" y="228"/>
                  </a:cxn>
                  <a:cxn ang="0">
                    <a:pos x="134" y="236"/>
                  </a:cxn>
                  <a:cxn ang="0">
                    <a:pos x="127" y="134"/>
                  </a:cxn>
                  <a:cxn ang="0">
                    <a:pos x="116" y="116"/>
                  </a:cxn>
                  <a:cxn ang="0">
                    <a:pos x="134" y="127"/>
                  </a:cxn>
                  <a:cxn ang="0">
                    <a:pos x="187" y="268"/>
                  </a:cxn>
                  <a:cxn ang="0">
                    <a:pos x="176" y="268"/>
                  </a:cxn>
                  <a:cxn ang="0">
                    <a:pos x="182" y="248"/>
                  </a:cxn>
                  <a:cxn ang="0">
                    <a:pos x="187" y="268"/>
                  </a:cxn>
                  <a:cxn ang="0">
                    <a:pos x="209" y="257"/>
                  </a:cxn>
                  <a:cxn ang="0">
                    <a:pos x="182" y="202"/>
                  </a:cxn>
                  <a:cxn ang="0">
                    <a:pos x="173" y="162"/>
                  </a:cxn>
                  <a:cxn ang="0">
                    <a:pos x="181" y="125"/>
                  </a:cxn>
                  <a:cxn ang="0">
                    <a:pos x="189" y="161"/>
                  </a:cxn>
                  <a:cxn ang="0">
                    <a:pos x="197" y="196"/>
                  </a:cxn>
                  <a:cxn ang="0">
                    <a:pos x="219" y="260"/>
                  </a:cxn>
                  <a:cxn ang="0">
                    <a:pos x="239" y="246"/>
                  </a:cxn>
                  <a:cxn ang="0">
                    <a:pos x="229" y="228"/>
                  </a:cxn>
                  <a:cxn ang="0">
                    <a:pos x="247" y="239"/>
                  </a:cxn>
                  <a:cxn ang="0">
                    <a:pos x="274" y="181"/>
                  </a:cxn>
                  <a:cxn ang="0">
                    <a:pos x="253" y="187"/>
                  </a:cxn>
                  <a:cxn ang="0">
                    <a:pos x="253" y="176"/>
                  </a:cxn>
                  <a:cxn ang="0">
                    <a:pos x="274" y="181"/>
                  </a:cxn>
                </a:cxnLst>
                <a:rect l="0" t="0" r="r" b="b"/>
                <a:pathLst>
                  <a:path w="363" h="362">
                    <a:moveTo>
                      <a:pt x="182" y="171"/>
                    </a:moveTo>
                    <a:cubicBezTo>
                      <a:pt x="176" y="171"/>
                      <a:pt x="171" y="176"/>
                      <a:pt x="171" y="181"/>
                    </a:cubicBezTo>
                    <a:cubicBezTo>
                      <a:pt x="171" y="187"/>
                      <a:pt x="176" y="191"/>
                      <a:pt x="182" y="191"/>
                    </a:cubicBezTo>
                    <a:cubicBezTo>
                      <a:pt x="187" y="191"/>
                      <a:pt x="192" y="187"/>
                      <a:pt x="192" y="181"/>
                    </a:cubicBezTo>
                    <a:cubicBezTo>
                      <a:pt x="192" y="176"/>
                      <a:pt x="187" y="171"/>
                      <a:pt x="182" y="171"/>
                    </a:cubicBezTo>
                    <a:close/>
                    <a:moveTo>
                      <a:pt x="182" y="0"/>
                    </a:moveTo>
                    <a:cubicBezTo>
                      <a:pt x="82" y="0"/>
                      <a:pt x="0" y="81"/>
                      <a:pt x="0" y="181"/>
                    </a:cubicBezTo>
                    <a:cubicBezTo>
                      <a:pt x="0" y="281"/>
                      <a:pt x="82" y="362"/>
                      <a:pt x="182" y="362"/>
                    </a:cubicBezTo>
                    <a:cubicBezTo>
                      <a:pt x="281" y="362"/>
                      <a:pt x="363" y="281"/>
                      <a:pt x="363" y="181"/>
                    </a:cubicBezTo>
                    <a:cubicBezTo>
                      <a:pt x="363" y="81"/>
                      <a:pt x="281" y="0"/>
                      <a:pt x="182" y="0"/>
                    </a:cubicBezTo>
                    <a:close/>
                    <a:moveTo>
                      <a:pt x="182" y="338"/>
                    </a:moveTo>
                    <a:cubicBezTo>
                      <a:pt x="95" y="338"/>
                      <a:pt x="25" y="268"/>
                      <a:pt x="25" y="181"/>
                    </a:cubicBezTo>
                    <a:cubicBezTo>
                      <a:pt x="25" y="95"/>
                      <a:pt x="95" y="24"/>
                      <a:pt x="182" y="24"/>
                    </a:cubicBezTo>
                    <a:cubicBezTo>
                      <a:pt x="268" y="24"/>
                      <a:pt x="338" y="95"/>
                      <a:pt x="338" y="181"/>
                    </a:cubicBezTo>
                    <a:cubicBezTo>
                      <a:pt x="338" y="268"/>
                      <a:pt x="268" y="338"/>
                      <a:pt x="182" y="338"/>
                    </a:cubicBezTo>
                    <a:close/>
                    <a:moveTo>
                      <a:pt x="182" y="77"/>
                    </a:moveTo>
                    <a:cubicBezTo>
                      <a:pt x="124" y="77"/>
                      <a:pt x="77" y="124"/>
                      <a:pt x="77" y="181"/>
                    </a:cubicBezTo>
                    <a:cubicBezTo>
                      <a:pt x="77" y="239"/>
                      <a:pt x="124" y="286"/>
                      <a:pt x="182" y="286"/>
                    </a:cubicBezTo>
                    <a:cubicBezTo>
                      <a:pt x="239" y="286"/>
                      <a:pt x="286" y="239"/>
                      <a:pt x="286" y="181"/>
                    </a:cubicBezTo>
                    <a:cubicBezTo>
                      <a:pt x="286" y="124"/>
                      <a:pt x="239" y="77"/>
                      <a:pt x="182" y="77"/>
                    </a:cubicBezTo>
                    <a:close/>
                    <a:moveTo>
                      <a:pt x="229" y="127"/>
                    </a:moveTo>
                    <a:cubicBezTo>
                      <a:pt x="239" y="116"/>
                      <a:pt x="239" y="116"/>
                      <a:pt x="239" y="116"/>
                    </a:cubicBezTo>
                    <a:cubicBezTo>
                      <a:pt x="241" y="114"/>
                      <a:pt x="245" y="114"/>
                      <a:pt x="247" y="116"/>
                    </a:cubicBezTo>
                    <a:cubicBezTo>
                      <a:pt x="249" y="118"/>
                      <a:pt x="249" y="122"/>
                      <a:pt x="247" y="124"/>
                    </a:cubicBezTo>
                    <a:cubicBezTo>
                      <a:pt x="236" y="134"/>
                      <a:pt x="236" y="134"/>
                      <a:pt x="236" y="134"/>
                    </a:cubicBezTo>
                    <a:cubicBezTo>
                      <a:pt x="234" y="136"/>
                      <a:pt x="231" y="136"/>
                      <a:pt x="229" y="134"/>
                    </a:cubicBezTo>
                    <a:cubicBezTo>
                      <a:pt x="226" y="132"/>
                      <a:pt x="226" y="129"/>
                      <a:pt x="229" y="127"/>
                    </a:cubicBezTo>
                    <a:close/>
                    <a:moveTo>
                      <a:pt x="176" y="95"/>
                    </a:moveTo>
                    <a:cubicBezTo>
                      <a:pt x="176" y="92"/>
                      <a:pt x="179" y="89"/>
                      <a:pt x="182" y="89"/>
                    </a:cubicBezTo>
                    <a:cubicBezTo>
                      <a:pt x="184" y="89"/>
                      <a:pt x="187" y="92"/>
                      <a:pt x="187" y="95"/>
                    </a:cubicBezTo>
                    <a:cubicBezTo>
                      <a:pt x="187" y="110"/>
                      <a:pt x="187" y="110"/>
                      <a:pt x="187" y="110"/>
                    </a:cubicBezTo>
                    <a:cubicBezTo>
                      <a:pt x="187" y="112"/>
                      <a:pt x="184" y="115"/>
                      <a:pt x="182" y="115"/>
                    </a:cubicBezTo>
                    <a:cubicBezTo>
                      <a:pt x="179" y="115"/>
                      <a:pt x="176" y="112"/>
                      <a:pt x="176" y="110"/>
                    </a:cubicBezTo>
                    <a:lnTo>
                      <a:pt x="176" y="95"/>
                    </a:lnTo>
                    <a:close/>
                    <a:moveTo>
                      <a:pt x="110" y="187"/>
                    </a:moveTo>
                    <a:cubicBezTo>
                      <a:pt x="95" y="187"/>
                      <a:pt x="95" y="187"/>
                      <a:pt x="95" y="187"/>
                    </a:cubicBezTo>
                    <a:cubicBezTo>
                      <a:pt x="92" y="187"/>
                      <a:pt x="89" y="184"/>
                      <a:pt x="89" y="181"/>
                    </a:cubicBezTo>
                    <a:cubicBezTo>
                      <a:pt x="89" y="178"/>
                      <a:pt x="92" y="176"/>
                      <a:pt x="95" y="176"/>
                    </a:cubicBezTo>
                    <a:cubicBezTo>
                      <a:pt x="110" y="176"/>
                      <a:pt x="110" y="176"/>
                      <a:pt x="110" y="176"/>
                    </a:cubicBezTo>
                    <a:cubicBezTo>
                      <a:pt x="113" y="176"/>
                      <a:pt x="115" y="178"/>
                      <a:pt x="115" y="181"/>
                    </a:cubicBezTo>
                    <a:cubicBezTo>
                      <a:pt x="115" y="184"/>
                      <a:pt x="113" y="187"/>
                      <a:pt x="110" y="187"/>
                    </a:cubicBezTo>
                    <a:close/>
                    <a:moveTo>
                      <a:pt x="134" y="236"/>
                    </a:moveTo>
                    <a:cubicBezTo>
                      <a:pt x="124" y="246"/>
                      <a:pt x="124" y="246"/>
                      <a:pt x="124" y="246"/>
                    </a:cubicBezTo>
                    <a:cubicBezTo>
                      <a:pt x="122" y="249"/>
                      <a:pt x="119" y="249"/>
                      <a:pt x="116" y="246"/>
                    </a:cubicBezTo>
                    <a:cubicBezTo>
                      <a:pt x="114" y="244"/>
                      <a:pt x="114" y="241"/>
                      <a:pt x="116" y="239"/>
                    </a:cubicBezTo>
                    <a:cubicBezTo>
                      <a:pt x="127" y="228"/>
                      <a:pt x="127" y="228"/>
                      <a:pt x="127" y="228"/>
                    </a:cubicBezTo>
                    <a:cubicBezTo>
                      <a:pt x="129" y="226"/>
                      <a:pt x="132" y="226"/>
                      <a:pt x="134" y="228"/>
                    </a:cubicBezTo>
                    <a:cubicBezTo>
                      <a:pt x="137" y="230"/>
                      <a:pt x="137" y="234"/>
                      <a:pt x="134" y="236"/>
                    </a:cubicBezTo>
                    <a:close/>
                    <a:moveTo>
                      <a:pt x="134" y="134"/>
                    </a:moveTo>
                    <a:cubicBezTo>
                      <a:pt x="132" y="136"/>
                      <a:pt x="129" y="136"/>
                      <a:pt x="127" y="134"/>
                    </a:cubicBezTo>
                    <a:cubicBezTo>
                      <a:pt x="116" y="124"/>
                      <a:pt x="116" y="124"/>
                      <a:pt x="116" y="124"/>
                    </a:cubicBezTo>
                    <a:cubicBezTo>
                      <a:pt x="114" y="122"/>
                      <a:pt x="114" y="118"/>
                      <a:pt x="116" y="116"/>
                    </a:cubicBezTo>
                    <a:cubicBezTo>
                      <a:pt x="118" y="114"/>
                      <a:pt x="122" y="114"/>
                      <a:pt x="124" y="116"/>
                    </a:cubicBezTo>
                    <a:cubicBezTo>
                      <a:pt x="134" y="127"/>
                      <a:pt x="134" y="127"/>
                      <a:pt x="134" y="127"/>
                    </a:cubicBezTo>
                    <a:cubicBezTo>
                      <a:pt x="137" y="129"/>
                      <a:pt x="137" y="132"/>
                      <a:pt x="134" y="134"/>
                    </a:cubicBezTo>
                    <a:close/>
                    <a:moveTo>
                      <a:pt x="187" y="268"/>
                    </a:moveTo>
                    <a:cubicBezTo>
                      <a:pt x="187" y="271"/>
                      <a:pt x="184" y="273"/>
                      <a:pt x="182" y="273"/>
                    </a:cubicBezTo>
                    <a:cubicBezTo>
                      <a:pt x="179" y="273"/>
                      <a:pt x="176" y="271"/>
                      <a:pt x="176" y="268"/>
                    </a:cubicBezTo>
                    <a:cubicBezTo>
                      <a:pt x="176" y="253"/>
                      <a:pt x="176" y="253"/>
                      <a:pt x="176" y="253"/>
                    </a:cubicBezTo>
                    <a:cubicBezTo>
                      <a:pt x="176" y="250"/>
                      <a:pt x="179" y="248"/>
                      <a:pt x="182" y="248"/>
                    </a:cubicBezTo>
                    <a:cubicBezTo>
                      <a:pt x="184" y="248"/>
                      <a:pt x="187" y="250"/>
                      <a:pt x="187" y="253"/>
                    </a:cubicBezTo>
                    <a:lnTo>
                      <a:pt x="187" y="268"/>
                    </a:lnTo>
                    <a:close/>
                    <a:moveTo>
                      <a:pt x="219" y="260"/>
                    </a:moveTo>
                    <a:cubicBezTo>
                      <a:pt x="216" y="262"/>
                      <a:pt x="211" y="260"/>
                      <a:pt x="209" y="257"/>
                    </a:cubicBezTo>
                    <a:cubicBezTo>
                      <a:pt x="183" y="202"/>
                      <a:pt x="183" y="202"/>
                      <a:pt x="183" y="202"/>
                    </a:cubicBezTo>
                    <a:cubicBezTo>
                      <a:pt x="182" y="202"/>
                      <a:pt x="182" y="202"/>
                      <a:pt x="182" y="202"/>
                    </a:cubicBezTo>
                    <a:cubicBezTo>
                      <a:pt x="170" y="202"/>
                      <a:pt x="160" y="193"/>
                      <a:pt x="160" y="181"/>
                    </a:cubicBezTo>
                    <a:cubicBezTo>
                      <a:pt x="160" y="173"/>
                      <a:pt x="166" y="165"/>
                      <a:pt x="173" y="162"/>
                    </a:cubicBezTo>
                    <a:cubicBezTo>
                      <a:pt x="173" y="133"/>
                      <a:pt x="173" y="133"/>
                      <a:pt x="173" y="133"/>
                    </a:cubicBezTo>
                    <a:cubicBezTo>
                      <a:pt x="173" y="129"/>
                      <a:pt x="177" y="125"/>
                      <a:pt x="181" y="125"/>
                    </a:cubicBezTo>
                    <a:cubicBezTo>
                      <a:pt x="185" y="125"/>
                      <a:pt x="189" y="129"/>
                      <a:pt x="189" y="133"/>
                    </a:cubicBezTo>
                    <a:cubicBezTo>
                      <a:pt x="189" y="161"/>
                      <a:pt x="189" y="161"/>
                      <a:pt x="189" y="161"/>
                    </a:cubicBezTo>
                    <a:cubicBezTo>
                      <a:pt x="197" y="164"/>
                      <a:pt x="203" y="172"/>
                      <a:pt x="203" y="181"/>
                    </a:cubicBezTo>
                    <a:cubicBezTo>
                      <a:pt x="203" y="187"/>
                      <a:pt x="200" y="192"/>
                      <a:pt x="197" y="196"/>
                    </a:cubicBezTo>
                    <a:cubicBezTo>
                      <a:pt x="223" y="250"/>
                      <a:pt x="223" y="250"/>
                      <a:pt x="223" y="250"/>
                    </a:cubicBezTo>
                    <a:cubicBezTo>
                      <a:pt x="225" y="254"/>
                      <a:pt x="223" y="258"/>
                      <a:pt x="219" y="260"/>
                    </a:cubicBezTo>
                    <a:close/>
                    <a:moveTo>
                      <a:pt x="247" y="246"/>
                    </a:moveTo>
                    <a:cubicBezTo>
                      <a:pt x="245" y="249"/>
                      <a:pt x="241" y="249"/>
                      <a:pt x="239" y="246"/>
                    </a:cubicBezTo>
                    <a:cubicBezTo>
                      <a:pt x="229" y="236"/>
                      <a:pt x="229" y="236"/>
                      <a:pt x="229" y="236"/>
                    </a:cubicBezTo>
                    <a:cubicBezTo>
                      <a:pt x="226" y="234"/>
                      <a:pt x="226" y="230"/>
                      <a:pt x="229" y="228"/>
                    </a:cubicBezTo>
                    <a:cubicBezTo>
                      <a:pt x="231" y="226"/>
                      <a:pt x="234" y="226"/>
                      <a:pt x="236" y="228"/>
                    </a:cubicBezTo>
                    <a:cubicBezTo>
                      <a:pt x="247" y="239"/>
                      <a:pt x="247" y="239"/>
                      <a:pt x="247" y="239"/>
                    </a:cubicBezTo>
                    <a:cubicBezTo>
                      <a:pt x="249" y="241"/>
                      <a:pt x="249" y="244"/>
                      <a:pt x="247" y="246"/>
                    </a:cubicBezTo>
                    <a:close/>
                    <a:moveTo>
                      <a:pt x="274" y="181"/>
                    </a:moveTo>
                    <a:cubicBezTo>
                      <a:pt x="274" y="184"/>
                      <a:pt x="271" y="187"/>
                      <a:pt x="268" y="187"/>
                    </a:cubicBezTo>
                    <a:cubicBezTo>
                      <a:pt x="253" y="187"/>
                      <a:pt x="253" y="187"/>
                      <a:pt x="253" y="187"/>
                    </a:cubicBezTo>
                    <a:cubicBezTo>
                      <a:pt x="250" y="187"/>
                      <a:pt x="248" y="184"/>
                      <a:pt x="248" y="181"/>
                    </a:cubicBezTo>
                    <a:cubicBezTo>
                      <a:pt x="248" y="178"/>
                      <a:pt x="250" y="176"/>
                      <a:pt x="253" y="176"/>
                    </a:cubicBezTo>
                    <a:cubicBezTo>
                      <a:pt x="268" y="176"/>
                      <a:pt x="268" y="176"/>
                      <a:pt x="268" y="176"/>
                    </a:cubicBezTo>
                    <a:cubicBezTo>
                      <a:pt x="271" y="176"/>
                      <a:pt x="274" y="178"/>
                      <a:pt x="274" y="181"/>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s-ES_tradnl" smtClean="0">
                  <a:solidFill>
                    <a:schemeClr val="bg1"/>
                  </a:solidFill>
                </a:endParaRPr>
              </a:p>
            </p:txBody>
          </p:sp>
        </p:grpSp>
      </p:grpSp>
      <p:grpSp>
        <p:nvGrpSpPr>
          <p:cNvPr id="6" name="Group 92"/>
          <p:cNvGrpSpPr/>
          <p:nvPr/>
        </p:nvGrpSpPr>
        <p:grpSpPr>
          <a:xfrm>
            <a:off x="2239484" y="4677082"/>
            <a:ext cx="1128302" cy="1224843"/>
            <a:chOff x="2230311" y="1367405"/>
            <a:chExt cx="711862" cy="772772"/>
          </a:xfrm>
        </p:grpSpPr>
        <p:sp>
          <p:nvSpPr>
            <p:cNvPr id="66" name="Oval 65"/>
            <p:cNvSpPr/>
            <p:nvPr/>
          </p:nvSpPr>
          <p:spPr>
            <a:xfrm>
              <a:off x="2341714" y="1642653"/>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bg1"/>
                </a:solidFill>
              </a:endParaRPr>
            </a:p>
          </p:txBody>
        </p:sp>
        <p:grpSp>
          <p:nvGrpSpPr>
            <p:cNvPr id="7" name="Group 187"/>
            <p:cNvGrpSpPr/>
            <p:nvPr/>
          </p:nvGrpSpPr>
          <p:grpSpPr>
            <a:xfrm>
              <a:off x="2230311" y="1367405"/>
              <a:ext cx="711862" cy="772772"/>
              <a:chOff x="2230311" y="1437745"/>
              <a:chExt cx="711862" cy="772772"/>
            </a:xfrm>
          </p:grpSpPr>
          <p:sp>
            <p:nvSpPr>
              <p:cNvPr id="68" name="TextBox 67"/>
              <p:cNvSpPr txBox="1"/>
              <p:nvPr/>
            </p:nvSpPr>
            <p:spPr>
              <a:xfrm>
                <a:off x="2230311" y="1437745"/>
                <a:ext cx="711862" cy="171526"/>
              </a:xfrm>
              <a:prstGeom prst="rect">
                <a:avLst/>
              </a:prstGeom>
              <a:noFill/>
              <a:ln w="9525">
                <a:noFill/>
                <a:miter lim="800000"/>
                <a:headEnd/>
                <a:tailEnd/>
              </a:ln>
            </p:spPr>
            <p:txBody>
              <a:bodyPr wrap="square" anchor="ctr">
                <a:spAutoFit/>
              </a:bodyPr>
              <a:lstStyle/>
              <a:p>
                <a:pPr algn="ctr" defTabSz="914400">
                  <a:lnSpc>
                    <a:spcPts val="1400"/>
                  </a:lnSpc>
                  <a:buNone/>
                </a:pPr>
                <a:r>
                  <a:rPr lang="es-ES_tradnl" sz="1400" b="0" i="0" smtClean="0">
                    <a:solidFill>
                      <a:srgbClr val="FFFFFF"/>
                    </a:solidFill>
                    <a:latin typeface="Arial"/>
                    <a:ea typeface="+mn-ea"/>
                    <a:cs typeface="+mn-cs"/>
                  </a:rPr>
                  <a:t>QUÉ</a:t>
                </a:r>
                <a:endParaRPr lang="es-ES_tradnl" sz="1400">
                  <a:solidFill>
                    <a:schemeClr val="bg1"/>
                  </a:solidFill>
                </a:endParaRPr>
              </a:p>
            </p:txBody>
          </p:sp>
          <p:sp>
            <p:nvSpPr>
              <p:cNvPr id="69" name="Freeform 9"/>
              <p:cNvSpPr>
                <a:spLocks noEditPoints="1"/>
              </p:cNvSpPr>
              <p:nvPr/>
            </p:nvSpPr>
            <p:spPr bwMode="auto">
              <a:xfrm>
                <a:off x="2330400" y="1699687"/>
                <a:ext cx="511684" cy="510830"/>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s-ES_tradnl" smtClean="0">
                  <a:solidFill>
                    <a:schemeClr val="bg1"/>
                  </a:solidFill>
                </a:endParaRPr>
              </a:p>
            </p:txBody>
          </p:sp>
        </p:grpSp>
      </p:grpSp>
      <p:grpSp>
        <p:nvGrpSpPr>
          <p:cNvPr id="8" name="Group 189"/>
          <p:cNvGrpSpPr/>
          <p:nvPr/>
        </p:nvGrpSpPr>
        <p:grpSpPr>
          <a:xfrm>
            <a:off x="7134572" y="4677082"/>
            <a:ext cx="1024436" cy="1224843"/>
            <a:chOff x="7690792" y="1437745"/>
            <a:chExt cx="646331" cy="772772"/>
          </a:xfrm>
        </p:grpSpPr>
        <p:sp>
          <p:nvSpPr>
            <p:cNvPr id="71" name="TextBox 70"/>
            <p:cNvSpPr txBox="1"/>
            <p:nvPr/>
          </p:nvSpPr>
          <p:spPr>
            <a:xfrm>
              <a:off x="7690792" y="1437745"/>
              <a:ext cx="646331" cy="171526"/>
            </a:xfrm>
            <a:prstGeom prst="rect">
              <a:avLst/>
            </a:prstGeom>
            <a:noFill/>
            <a:ln w="9525">
              <a:noFill/>
              <a:miter lim="800000"/>
              <a:headEnd/>
              <a:tailEnd/>
            </a:ln>
          </p:spPr>
          <p:txBody>
            <a:bodyPr wrap="square" anchor="ctr">
              <a:spAutoFit/>
            </a:bodyPr>
            <a:lstStyle/>
            <a:p>
              <a:pPr algn="ctr" defTabSz="914400">
                <a:lnSpc>
                  <a:spcPts val="1400"/>
                </a:lnSpc>
                <a:buNone/>
              </a:pPr>
              <a:r>
                <a:rPr lang="es-ES_tradnl" sz="1400" b="0" i="0" smtClean="0">
                  <a:solidFill>
                    <a:srgbClr val="FFFFFF"/>
                  </a:solidFill>
                  <a:latin typeface="Arial"/>
                  <a:ea typeface="+mn-ea"/>
                  <a:cs typeface="+mn-cs"/>
                </a:rPr>
                <a:t>CÓMO</a:t>
              </a:r>
              <a:endParaRPr lang="es-ES_tradnl" sz="1400">
                <a:solidFill>
                  <a:schemeClr val="bg1"/>
                </a:solidFill>
              </a:endParaRPr>
            </a:p>
          </p:txBody>
        </p:sp>
        <p:grpSp>
          <p:nvGrpSpPr>
            <p:cNvPr id="9" name="Group 175"/>
            <p:cNvGrpSpPr/>
            <p:nvPr/>
          </p:nvGrpSpPr>
          <p:grpSpPr>
            <a:xfrm>
              <a:off x="7758115" y="1699687"/>
              <a:ext cx="511684" cy="510830"/>
              <a:chOff x="8225365" y="1868501"/>
              <a:chExt cx="511684" cy="510830"/>
            </a:xfrm>
          </p:grpSpPr>
          <p:sp>
            <p:nvSpPr>
              <p:cNvPr id="73" name="Oval 72"/>
              <p:cNvSpPr/>
              <p:nvPr/>
            </p:nvSpPr>
            <p:spPr>
              <a:xfrm>
                <a:off x="8239099" y="1881808"/>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bg1"/>
                  </a:solidFill>
                </a:endParaRPr>
              </a:p>
            </p:txBody>
          </p:sp>
          <p:sp>
            <p:nvSpPr>
              <p:cNvPr id="74" name="Freeform 8"/>
              <p:cNvSpPr>
                <a:spLocks noEditPoints="1"/>
              </p:cNvSpPr>
              <p:nvPr/>
            </p:nvSpPr>
            <p:spPr bwMode="auto">
              <a:xfrm>
                <a:off x="8225365" y="1868501"/>
                <a:ext cx="511684" cy="510830"/>
              </a:xfrm>
              <a:custGeom>
                <a:avLst/>
                <a:gdLst/>
                <a:ahLst/>
                <a:cxnLst>
                  <a:cxn ang="0">
                    <a:pos x="134" y="120"/>
                  </a:cxn>
                  <a:cxn ang="0">
                    <a:pos x="131" y="144"/>
                  </a:cxn>
                  <a:cxn ang="0">
                    <a:pos x="155" y="147"/>
                  </a:cxn>
                  <a:cxn ang="0">
                    <a:pos x="158" y="123"/>
                  </a:cxn>
                  <a:cxn ang="0">
                    <a:pos x="190" y="156"/>
                  </a:cxn>
                  <a:cxn ang="0">
                    <a:pos x="166" y="159"/>
                  </a:cxn>
                  <a:cxn ang="0">
                    <a:pos x="169" y="183"/>
                  </a:cxn>
                  <a:cxn ang="0">
                    <a:pos x="193" y="180"/>
                  </a:cxn>
                  <a:cxn ang="0">
                    <a:pos x="190" y="156"/>
                  </a:cxn>
                  <a:cxn ang="0">
                    <a:pos x="169" y="191"/>
                  </a:cxn>
                  <a:cxn ang="0">
                    <a:pos x="166" y="216"/>
                  </a:cxn>
                  <a:cxn ang="0">
                    <a:pos x="190" y="218"/>
                  </a:cxn>
                  <a:cxn ang="0">
                    <a:pos x="193" y="194"/>
                  </a:cxn>
                  <a:cxn ang="0">
                    <a:pos x="155" y="191"/>
                  </a:cxn>
                  <a:cxn ang="0">
                    <a:pos x="131" y="194"/>
                  </a:cxn>
                  <a:cxn ang="0">
                    <a:pos x="134" y="218"/>
                  </a:cxn>
                  <a:cxn ang="0">
                    <a:pos x="158" y="216"/>
                  </a:cxn>
                  <a:cxn ang="0">
                    <a:pos x="155" y="191"/>
                  </a:cxn>
                  <a:cxn ang="0">
                    <a:pos x="134" y="156"/>
                  </a:cxn>
                  <a:cxn ang="0">
                    <a:pos x="131" y="180"/>
                  </a:cxn>
                  <a:cxn ang="0">
                    <a:pos x="155" y="183"/>
                  </a:cxn>
                  <a:cxn ang="0">
                    <a:pos x="158" y="159"/>
                  </a:cxn>
                  <a:cxn ang="0">
                    <a:pos x="190" y="120"/>
                  </a:cxn>
                  <a:cxn ang="0">
                    <a:pos x="166" y="123"/>
                  </a:cxn>
                  <a:cxn ang="0">
                    <a:pos x="169" y="147"/>
                  </a:cxn>
                  <a:cxn ang="0">
                    <a:pos x="193" y="144"/>
                  </a:cxn>
                  <a:cxn ang="0">
                    <a:pos x="190" y="120"/>
                  </a:cxn>
                  <a:cxn ang="0">
                    <a:pos x="0" y="181"/>
                  </a:cxn>
                  <a:cxn ang="0">
                    <a:pos x="362" y="181"/>
                  </a:cxn>
                  <a:cxn ang="0">
                    <a:pos x="181" y="338"/>
                  </a:cxn>
                  <a:cxn ang="0">
                    <a:pos x="181" y="24"/>
                  </a:cxn>
                  <a:cxn ang="0">
                    <a:pos x="181" y="338"/>
                  </a:cxn>
                  <a:cxn ang="0">
                    <a:pos x="205" y="120"/>
                  </a:cxn>
                  <a:cxn ang="0">
                    <a:pos x="202" y="144"/>
                  </a:cxn>
                  <a:cxn ang="0">
                    <a:pos x="226" y="147"/>
                  </a:cxn>
                  <a:cxn ang="0">
                    <a:pos x="229" y="123"/>
                  </a:cxn>
                  <a:cxn ang="0">
                    <a:pos x="226" y="156"/>
                  </a:cxn>
                  <a:cxn ang="0">
                    <a:pos x="202" y="159"/>
                  </a:cxn>
                  <a:cxn ang="0">
                    <a:pos x="205" y="183"/>
                  </a:cxn>
                  <a:cxn ang="0">
                    <a:pos x="229" y="180"/>
                  </a:cxn>
                  <a:cxn ang="0">
                    <a:pos x="226" y="156"/>
                  </a:cxn>
                  <a:cxn ang="0">
                    <a:pos x="119" y="93"/>
                  </a:cxn>
                  <a:cxn ang="0">
                    <a:pos x="109" y="260"/>
                  </a:cxn>
                  <a:cxn ang="0">
                    <a:pos x="241" y="271"/>
                  </a:cxn>
                  <a:cxn ang="0">
                    <a:pos x="251" y="103"/>
                  </a:cxn>
                  <a:cxn ang="0">
                    <a:pos x="202" y="258"/>
                  </a:cxn>
                  <a:cxn ang="0">
                    <a:pos x="156" y="252"/>
                  </a:cxn>
                  <a:cxn ang="0">
                    <a:pos x="202" y="245"/>
                  </a:cxn>
                  <a:cxn ang="0">
                    <a:pos x="202" y="258"/>
                  </a:cxn>
                  <a:cxn ang="0">
                    <a:pos x="118" y="233"/>
                  </a:cxn>
                  <a:cxn ang="0">
                    <a:pos x="127" y="102"/>
                  </a:cxn>
                  <a:cxn ang="0">
                    <a:pos x="242" y="112"/>
                  </a:cxn>
                </a:cxnLst>
                <a:rect l="0" t="0" r="r" b="b"/>
                <a:pathLst>
                  <a:path w="362" h="362">
                    <a:moveTo>
                      <a:pt x="155" y="120"/>
                    </a:moveTo>
                    <a:cubicBezTo>
                      <a:pt x="134" y="120"/>
                      <a:pt x="134" y="120"/>
                      <a:pt x="134" y="120"/>
                    </a:cubicBezTo>
                    <a:cubicBezTo>
                      <a:pt x="132" y="120"/>
                      <a:pt x="131" y="121"/>
                      <a:pt x="131" y="123"/>
                    </a:cubicBezTo>
                    <a:cubicBezTo>
                      <a:pt x="131" y="144"/>
                      <a:pt x="131" y="144"/>
                      <a:pt x="131" y="144"/>
                    </a:cubicBezTo>
                    <a:cubicBezTo>
                      <a:pt x="131" y="146"/>
                      <a:pt x="132" y="147"/>
                      <a:pt x="134" y="147"/>
                    </a:cubicBezTo>
                    <a:cubicBezTo>
                      <a:pt x="155" y="147"/>
                      <a:pt x="155" y="147"/>
                      <a:pt x="155" y="147"/>
                    </a:cubicBezTo>
                    <a:cubicBezTo>
                      <a:pt x="157" y="147"/>
                      <a:pt x="158" y="146"/>
                      <a:pt x="158" y="144"/>
                    </a:cubicBezTo>
                    <a:cubicBezTo>
                      <a:pt x="158" y="123"/>
                      <a:pt x="158" y="123"/>
                      <a:pt x="158" y="123"/>
                    </a:cubicBezTo>
                    <a:cubicBezTo>
                      <a:pt x="158" y="121"/>
                      <a:pt x="157" y="120"/>
                      <a:pt x="155" y="120"/>
                    </a:cubicBezTo>
                    <a:close/>
                    <a:moveTo>
                      <a:pt x="190" y="156"/>
                    </a:moveTo>
                    <a:cubicBezTo>
                      <a:pt x="169" y="156"/>
                      <a:pt x="169" y="156"/>
                      <a:pt x="169" y="156"/>
                    </a:cubicBezTo>
                    <a:cubicBezTo>
                      <a:pt x="168" y="156"/>
                      <a:pt x="166" y="157"/>
                      <a:pt x="166" y="159"/>
                    </a:cubicBezTo>
                    <a:cubicBezTo>
                      <a:pt x="166" y="180"/>
                      <a:pt x="166" y="180"/>
                      <a:pt x="166" y="180"/>
                    </a:cubicBezTo>
                    <a:cubicBezTo>
                      <a:pt x="166" y="181"/>
                      <a:pt x="168" y="183"/>
                      <a:pt x="169" y="183"/>
                    </a:cubicBezTo>
                    <a:cubicBezTo>
                      <a:pt x="190" y="183"/>
                      <a:pt x="190" y="183"/>
                      <a:pt x="190" y="183"/>
                    </a:cubicBezTo>
                    <a:cubicBezTo>
                      <a:pt x="192" y="183"/>
                      <a:pt x="193" y="181"/>
                      <a:pt x="193" y="180"/>
                    </a:cubicBezTo>
                    <a:cubicBezTo>
                      <a:pt x="193" y="159"/>
                      <a:pt x="193" y="159"/>
                      <a:pt x="193" y="159"/>
                    </a:cubicBezTo>
                    <a:cubicBezTo>
                      <a:pt x="193" y="157"/>
                      <a:pt x="192" y="156"/>
                      <a:pt x="190" y="156"/>
                    </a:cubicBezTo>
                    <a:close/>
                    <a:moveTo>
                      <a:pt x="190" y="191"/>
                    </a:moveTo>
                    <a:cubicBezTo>
                      <a:pt x="169" y="191"/>
                      <a:pt x="169" y="191"/>
                      <a:pt x="169" y="191"/>
                    </a:cubicBezTo>
                    <a:cubicBezTo>
                      <a:pt x="168" y="191"/>
                      <a:pt x="166" y="193"/>
                      <a:pt x="166" y="194"/>
                    </a:cubicBezTo>
                    <a:cubicBezTo>
                      <a:pt x="166" y="216"/>
                      <a:pt x="166" y="216"/>
                      <a:pt x="166" y="216"/>
                    </a:cubicBezTo>
                    <a:cubicBezTo>
                      <a:pt x="166" y="217"/>
                      <a:pt x="168" y="218"/>
                      <a:pt x="169" y="218"/>
                    </a:cubicBezTo>
                    <a:cubicBezTo>
                      <a:pt x="190" y="218"/>
                      <a:pt x="190" y="218"/>
                      <a:pt x="190" y="218"/>
                    </a:cubicBezTo>
                    <a:cubicBezTo>
                      <a:pt x="192" y="218"/>
                      <a:pt x="193" y="217"/>
                      <a:pt x="193" y="216"/>
                    </a:cubicBezTo>
                    <a:cubicBezTo>
                      <a:pt x="193" y="194"/>
                      <a:pt x="193" y="194"/>
                      <a:pt x="193" y="194"/>
                    </a:cubicBezTo>
                    <a:cubicBezTo>
                      <a:pt x="193" y="193"/>
                      <a:pt x="192" y="191"/>
                      <a:pt x="190" y="191"/>
                    </a:cubicBezTo>
                    <a:close/>
                    <a:moveTo>
                      <a:pt x="155" y="191"/>
                    </a:moveTo>
                    <a:cubicBezTo>
                      <a:pt x="134" y="191"/>
                      <a:pt x="134" y="191"/>
                      <a:pt x="134" y="191"/>
                    </a:cubicBezTo>
                    <a:cubicBezTo>
                      <a:pt x="132" y="191"/>
                      <a:pt x="131" y="193"/>
                      <a:pt x="131" y="194"/>
                    </a:cubicBezTo>
                    <a:cubicBezTo>
                      <a:pt x="131" y="216"/>
                      <a:pt x="131" y="216"/>
                      <a:pt x="131" y="216"/>
                    </a:cubicBezTo>
                    <a:cubicBezTo>
                      <a:pt x="131" y="217"/>
                      <a:pt x="132" y="218"/>
                      <a:pt x="134" y="218"/>
                    </a:cubicBezTo>
                    <a:cubicBezTo>
                      <a:pt x="155" y="218"/>
                      <a:pt x="155" y="218"/>
                      <a:pt x="155" y="218"/>
                    </a:cubicBezTo>
                    <a:cubicBezTo>
                      <a:pt x="157" y="218"/>
                      <a:pt x="158" y="217"/>
                      <a:pt x="158" y="216"/>
                    </a:cubicBezTo>
                    <a:cubicBezTo>
                      <a:pt x="158" y="194"/>
                      <a:pt x="158" y="194"/>
                      <a:pt x="158" y="194"/>
                    </a:cubicBezTo>
                    <a:cubicBezTo>
                      <a:pt x="158" y="193"/>
                      <a:pt x="157" y="191"/>
                      <a:pt x="155" y="191"/>
                    </a:cubicBezTo>
                    <a:close/>
                    <a:moveTo>
                      <a:pt x="155" y="156"/>
                    </a:moveTo>
                    <a:cubicBezTo>
                      <a:pt x="134" y="156"/>
                      <a:pt x="134" y="156"/>
                      <a:pt x="134" y="156"/>
                    </a:cubicBezTo>
                    <a:cubicBezTo>
                      <a:pt x="132" y="156"/>
                      <a:pt x="131" y="157"/>
                      <a:pt x="131" y="159"/>
                    </a:cubicBezTo>
                    <a:cubicBezTo>
                      <a:pt x="131" y="180"/>
                      <a:pt x="131" y="180"/>
                      <a:pt x="131" y="180"/>
                    </a:cubicBezTo>
                    <a:cubicBezTo>
                      <a:pt x="131" y="181"/>
                      <a:pt x="132" y="183"/>
                      <a:pt x="134" y="183"/>
                    </a:cubicBezTo>
                    <a:cubicBezTo>
                      <a:pt x="155" y="183"/>
                      <a:pt x="155" y="183"/>
                      <a:pt x="155" y="183"/>
                    </a:cubicBezTo>
                    <a:cubicBezTo>
                      <a:pt x="157" y="183"/>
                      <a:pt x="158" y="181"/>
                      <a:pt x="158" y="180"/>
                    </a:cubicBezTo>
                    <a:cubicBezTo>
                      <a:pt x="158" y="159"/>
                      <a:pt x="158" y="159"/>
                      <a:pt x="158" y="159"/>
                    </a:cubicBezTo>
                    <a:cubicBezTo>
                      <a:pt x="158" y="157"/>
                      <a:pt x="157" y="156"/>
                      <a:pt x="155" y="156"/>
                    </a:cubicBezTo>
                    <a:close/>
                    <a:moveTo>
                      <a:pt x="190" y="120"/>
                    </a:moveTo>
                    <a:cubicBezTo>
                      <a:pt x="169" y="120"/>
                      <a:pt x="169" y="120"/>
                      <a:pt x="169" y="120"/>
                    </a:cubicBezTo>
                    <a:cubicBezTo>
                      <a:pt x="168" y="120"/>
                      <a:pt x="166" y="121"/>
                      <a:pt x="166" y="123"/>
                    </a:cubicBezTo>
                    <a:cubicBezTo>
                      <a:pt x="166" y="144"/>
                      <a:pt x="166" y="144"/>
                      <a:pt x="166" y="144"/>
                    </a:cubicBezTo>
                    <a:cubicBezTo>
                      <a:pt x="166" y="146"/>
                      <a:pt x="168" y="147"/>
                      <a:pt x="169" y="147"/>
                    </a:cubicBezTo>
                    <a:cubicBezTo>
                      <a:pt x="190" y="147"/>
                      <a:pt x="190" y="147"/>
                      <a:pt x="190" y="147"/>
                    </a:cubicBezTo>
                    <a:cubicBezTo>
                      <a:pt x="192" y="147"/>
                      <a:pt x="193" y="146"/>
                      <a:pt x="193" y="144"/>
                    </a:cubicBezTo>
                    <a:cubicBezTo>
                      <a:pt x="193" y="123"/>
                      <a:pt x="193" y="123"/>
                      <a:pt x="193" y="123"/>
                    </a:cubicBezTo>
                    <a:cubicBezTo>
                      <a:pt x="193" y="121"/>
                      <a:pt x="192" y="120"/>
                      <a:pt x="190" y="120"/>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7" y="24"/>
                      <a:pt x="338" y="95"/>
                      <a:pt x="338" y="181"/>
                    </a:cubicBezTo>
                    <a:cubicBezTo>
                      <a:pt x="338" y="268"/>
                      <a:pt x="267" y="338"/>
                      <a:pt x="181" y="338"/>
                    </a:cubicBezTo>
                    <a:close/>
                    <a:moveTo>
                      <a:pt x="226" y="120"/>
                    </a:moveTo>
                    <a:cubicBezTo>
                      <a:pt x="205" y="120"/>
                      <a:pt x="205" y="120"/>
                      <a:pt x="205" y="120"/>
                    </a:cubicBezTo>
                    <a:cubicBezTo>
                      <a:pt x="203" y="120"/>
                      <a:pt x="202" y="121"/>
                      <a:pt x="202" y="123"/>
                    </a:cubicBezTo>
                    <a:cubicBezTo>
                      <a:pt x="202" y="144"/>
                      <a:pt x="202" y="144"/>
                      <a:pt x="202" y="144"/>
                    </a:cubicBezTo>
                    <a:cubicBezTo>
                      <a:pt x="202" y="146"/>
                      <a:pt x="203" y="147"/>
                      <a:pt x="205" y="147"/>
                    </a:cubicBezTo>
                    <a:cubicBezTo>
                      <a:pt x="226" y="147"/>
                      <a:pt x="226" y="147"/>
                      <a:pt x="226" y="147"/>
                    </a:cubicBezTo>
                    <a:cubicBezTo>
                      <a:pt x="227" y="147"/>
                      <a:pt x="229" y="146"/>
                      <a:pt x="229" y="144"/>
                    </a:cubicBezTo>
                    <a:cubicBezTo>
                      <a:pt x="229" y="123"/>
                      <a:pt x="229" y="123"/>
                      <a:pt x="229" y="123"/>
                    </a:cubicBezTo>
                    <a:cubicBezTo>
                      <a:pt x="229" y="121"/>
                      <a:pt x="227" y="120"/>
                      <a:pt x="226" y="120"/>
                    </a:cubicBezTo>
                    <a:close/>
                    <a:moveTo>
                      <a:pt x="226" y="156"/>
                    </a:moveTo>
                    <a:cubicBezTo>
                      <a:pt x="205" y="156"/>
                      <a:pt x="205" y="156"/>
                      <a:pt x="205" y="156"/>
                    </a:cubicBezTo>
                    <a:cubicBezTo>
                      <a:pt x="203" y="156"/>
                      <a:pt x="202" y="157"/>
                      <a:pt x="202" y="159"/>
                    </a:cubicBezTo>
                    <a:cubicBezTo>
                      <a:pt x="202" y="180"/>
                      <a:pt x="202" y="180"/>
                      <a:pt x="202" y="180"/>
                    </a:cubicBezTo>
                    <a:cubicBezTo>
                      <a:pt x="202" y="181"/>
                      <a:pt x="203" y="183"/>
                      <a:pt x="205" y="183"/>
                    </a:cubicBezTo>
                    <a:cubicBezTo>
                      <a:pt x="226" y="183"/>
                      <a:pt x="226" y="183"/>
                      <a:pt x="226" y="183"/>
                    </a:cubicBezTo>
                    <a:cubicBezTo>
                      <a:pt x="227" y="183"/>
                      <a:pt x="229" y="181"/>
                      <a:pt x="229" y="180"/>
                    </a:cubicBezTo>
                    <a:cubicBezTo>
                      <a:pt x="229" y="159"/>
                      <a:pt x="229" y="159"/>
                      <a:pt x="229" y="159"/>
                    </a:cubicBezTo>
                    <a:cubicBezTo>
                      <a:pt x="229" y="157"/>
                      <a:pt x="227" y="156"/>
                      <a:pt x="226" y="156"/>
                    </a:cubicBezTo>
                    <a:close/>
                    <a:moveTo>
                      <a:pt x="241" y="93"/>
                    </a:moveTo>
                    <a:cubicBezTo>
                      <a:pt x="119" y="93"/>
                      <a:pt x="119" y="93"/>
                      <a:pt x="119" y="93"/>
                    </a:cubicBezTo>
                    <a:cubicBezTo>
                      <a:pt x="113" y="93"/>
                      <a:pt x="109" y="97"/>
                      <a:pt x="109" y="103"/>
                    </a:cubicBezTo>
                    <a:cubicBezTo>
                      <a:pt x="109" y="260"/>
                      <a:pt x="109" y="260"/>
                      <a:pt x="109" y="260"/>
                    </a:cubicBezTo>
                    <a:cubicBezTo>
                      <a:pt x="109" y="266"/>
                      <a:pt x="113" y="271"/>
                      <a:pt x="119" y="271"/>
                    </a:cubicBezTo>
                    <a:cubicBezTo>
                      <a:pt x="241" y="271"/>
                      <a:pt x="241" y="271"/>
                      <a:pt x="241" y="271"/>
                    </a:cubicBezTo>
                    <a:cubicBezTo>
                      <a:pt x="246" y="271"/>
                      <a:pt x="251" y="266"/>
                      <a:pt x="251" y="260"/>
                    </a:cubicBezTo>
                    <a:cubicBezTo>
                      <a:pt x="251" y="103"/>
                      <a:pt x="251" y="103"/>
                      <a:pt x="251" y="103"/>
                    </a:cubicBezTo>
                    <a:cubicBezTo>
                      <a:pt x="251" y="97"/>
                      <a:pt x="246" y="93"/>
                      <a:pt x="241" y="93"/>
                    </a:cubicBezTo>
                    <a:close/>
                    <a:moveTo>
                      <a:pt x="202" y="258"/>
                    </a:moveTo>
                    <a:cubicBezTo>
                      <a:pt x="163" y="258"/>
                      <a:pt x="163" y="258"/>
                      <a:pt x="163" y="258"/>
                    </a:cubicBezTo>
                    <a:cubicBezTo>
                      <a:pt x="159" y="258"/>
                      <a:pt x="156" y="255"/>
                      <a:pt x="156" y="252"/>
                    </a:cubicBezTo>
                    <a:cubicBezTo>
                      <a:pt x="156" y="248"/>
                      <a:pt x="159" y="245"/>
                      <a:pt x="163" y="245"/>
                    </a:cubicBezTo>
                    <a:cubicBezTo>
                      <a:pt x="202" y="245"/>
                      <a:pt x="202" y="245"/>
                      <a:pt x="202" y="245"/>
                    </a:cubicBezTo>
                    <a:cubicBezTo>
                      <a:pt x="206" y="245"/>
                      <a:pt x="209" y="248"/>
                      <a:pt x="209" y="252"/>
                    </a:cubicBezTo>
                    <a:cubicBezTo>
                      <a:pt x="209" y="255"/>
                      <a:pt x="206" y="258"/>
                      <a:pt x="202" y="258"/>
                    </a:cubicBezTo>
                    <a:close/>
                    <a:moveTo>
                      <a:pt x="242" y="233"/>
                    </a:moveTo>
                    <a:cubicBezTo>
                      <a:pt x="118" y="233"/>
                      <a:pt x="118" y="233"/>
                      <a:pt x="118" y="233"/>
                    </a:cubicBezTo>
                    <a:cubicBezTo>
                      <a:pt x="118" y="112"/>
                      <a:pt x="118" y="112"/>
                      <a:pt x="118" y="112"/>
                    </a:cubicBezTo>
                    <a:cubicBezTo>
                      <a:pt x="118" y="106"/>
                      <a:pt x="122" y="102"/>
                      <a:pt x="127" y="102"/>
                    </a:cubicBezTo>
                    <a:cubicBezTo>
                      <a:pt x="233" y="102"/>
                      <a:pt x="233" y="102"/>
                      <a:pt x="233" y="102"/>
                    </a:cubicBezTo>
                    <a:cubicBezTo>
                      <a:pt x="238" y="102"/>
                      <a:pt x="242" y="106"/>
                      <a:pt x="242" y="112"/>
                    </a:cubicBezTo>
                    <a:lnTo>
                      <a:pt x="242" y="233"/>
                    </a:ln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s-ES_tradnl" smtClean="0">
                  <a:solidFill>
                    <a:schemeClr val="bg1"/>
                  </a:solidFill>
                </a:endParaRPr>
              </a:p>
            </p:txBody>
          </p:sp>
        </p:grpSp>
      </p:grpSp>
      <p:grpSp>
        <p:nvGrpSpPr>
          <p:cNvPr id="10" name="Group 186"/>
          <p:cNvGrpSpPr/>
          <p:nvPr/>
        </p:nvGrpSpPr>
        <p:grpSpPr>
          <a:xfrm>
            <a:off x="854170" y="4677082"/>
            <a:ext cx="1024436" cy="1224843"/>
            <a:chOff x="741347" y="1437745"/>
            <a:chExt cx="646331" cy="772772"/>
          </a:xfrm>
        </p:grpSpPr>
        <p:sp>
          <p:nvSpPr>
            <p:cNvPr id="76" name="TextBox 75"/>
            <p:cNvSpPr txBox="1"/>
            <p:nvPr/>
          </p:nvSpPr>
          <p:spPr>
            <a:xfrm>
              <a:off x="741347" y="1437745"/>
              <a:ext cx="646331" cy="171526"/>
            </a:xfrm>
            <a:prstGeom prst="rect">
              <a:avLst/>
            </a:prstGeom>
            <a:noFill/>
            <a:ln w="9525">
              <a:noFill/>
              <a:miter lim="800000"/>
              <a:headEnd/>
              <a:tailEnd/>
            </a:ln>
          </p:spPr>
          <p:txBody>
            <a:bodyPr wrap="square" anchor="ctr">
              <a:spAutoFit/>
            </a:bodyPr>
            <a:lstStyle/>
            <a:p>
              <a:pPr algn="ctr" defTabSz="914400">
                <a:lnSpc>
                  <a:spcPts val="1400"/>
                </a:lnSpc>
                <a:buNone/>
              </a:pPr>
              <a:r>
                <a:rPr lang="es-ES_tradnl" sz="1400" b="0" i="0" smtClean="0">
                  <a:solidFill>
                    <a:srgbClr val="FFFFFF"/>
                  </a:solidFill>
                  <a:latin typeface="Arial"/>
                  <a:ea typeface="+mn-ea"/>
                  <a:cs typeface="+mn-cs"/>
                </a:rPr>
                <a:t>QUIÉN</a:t>
              </a:r>
              <a:endParaRPr lang="es-ES_tradnl" sz="1400">
                <a:solidFill>
                  <a:schemeClr val="bg1"/>
                </a:solidFill>
              </a:endParaRPr>
            </a:p>
          </p:txBody>
        </p:sp>
        <p:grpSp>
          <p:nvGrpSpPr>
            <p:cNvPr id="11" name="Group 182"/>
            <p:cNvGrpSpPr/>
            <p:nvPr/>
          </p:nvGrpSpPr>
          <p:grpSpPr>
            <a:xfrm>
              <a:off x="808670" y="1699687"/>
              <a:ext cx="511684" cy="510830"/>
              <a:chOff x="1140469" y="1753587"/>
              <a:chExt cx="511684" cy="510830"/>
            </a:xfrm>
          </p:grpSpPr>
          <p:sp>
            <p:nvSpPr>
              <p:cNvPr id="78" name="Oval 77"/>
              <p:cNvSpPr/>
              <p:nvPr/>
            </p:nvSpPr>
            <p:spPr>
              <a:xfrm>
                <a:off x="1154203" y="1766894"/>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bg1"/>
                  </a:solidFill>
                </a:endParaRPr>
              </a:p>
            </p:txBody>
          </p:sp>
          <p:sp>
            <p:nvSpPr>
              <p:cNvPr id="79" name="Freeform 10"/>
              <p:cNvSpPr>
                <a:spLocks noEditPoints="1"/>
              </p:cNvSpPr>
              <p:nvPr/>
            </p:nvSpPr>
            <p:spPr bwMode="auto">
              <a:xfrm>
                <a:off x="1140469" y="1753587"/>
                <a:ext cx="511684" cy="510830"/>
              </a:xfrm>
              <a:custGeom>
                <a:avLst/>
                <a:gdLst/>
                <a:ahLst/>
                <a:cxnLst>
                  <a:cxn ang="0">
                    <a:pos x="225" y="175"/>
                  </a:cxn>
                  <a:cxn ang="0">
                    <a:pos x="225" y="175"/>
                  </a:cxn>
                  <a:cxn ang="0">
                    <a:pos x="182" y="147"/>
                  </a:cxn>
                  <a:cxn ang="0">
                    <a:pos x="138" y="175"/>
                  </a:cxn>
                  <a:cxn ang="0">
                    <a:pos x="138" y="175"/>
                  </a:cxn>
                  <a:cxn ang="0">
                    <a:pos x="138" y="175"/>
                  </a:cxn>
                  <a:cxn ang="0">
                    <a:pos x="155" y="287"/>
                  </a:cxn>
                  <a:cxn ang="0">
                    <a:pos x="155" y="287"/>
                  </a:cxn>
                  <a:cxn ang="0">
                    <a:pos x="182" y="297"/>
                  </a:cxn>
                  <a:cxn ang="0">
                    <a:pos x="208" y="287"/>
                  </a:cxn>
                  <a:cxn ang="0">
                    <a:pos x="208" y="287"/>
                  </a:cxn>
                  <a:cxn ang="0">
                    <a:pos x="225" y="175"/>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 ang="0">
                    <a:pos x="183" y="136"/>
                  </a:cxn>
                  <a:cxn ang="0">
                    <a:pos x="217" y="102"/>
                  </a:cxn>
                  <a:cxn ang="0">
                    <a:pos x="183" y="69"/>
                  </a:cxn>
                  <a:cxn ang="0">
                    <a:pos x="149" y="102"/>
                  </a:cxn>
                  <a:cxn ang="0">
                    <a:pos x="183" y="136"/>
                  </a:cxn>
                </a:cxnLst>
                <a:rect l="0" t="0" r="r" b="b"/>
                <a:pathLst>
                  <a:path w="362" h="362">
                    <a:moveTo>
                      <a:pt x="225" y="175"/>
                    </a:moveTo>
                    <a:cubicBezTo>
                      <a:pt x="225" y="175"/>
                      <a:pt x="225" y="175"/>
                      <a:pt x="225" y="175"/>
                    </a:cubicBezTo>
                    <a:cubicBezTo>
                      <a:pt x="225" y="160"/>
                      <a:pt x="206" y="147"/>
                      <a:pt x="182" y="147"/>
                    </a:cubicBezTo>
                    <a:cubicBezTo>
                      <a:pt x="157" y="147"/>
                      <a:pt x="138" y="160"/>
                      <a:pt x="138" y="175"/>
                    </a:cubicBezTo>
                    <a:cubicBezTo>
                      <a:pt x="138" y="175"/>
                      <a:pt x="138" y="175"/>
                      <a:pt x="138" y="175"/>
                    </a:cubicBezTo>
                    <a:cubicBezTo>
                      <a:pt x="138" y="175"/>
                      <a:pt x="138" y="175"/>
                      <a:pt x="138" y="175"/>
                    </a:cubicBezTo>
                    <a:cubicBezTo>
                      <a:pt x="138" y="175"/>
                      <a:pt x="137" y="239"/>
                      <a:pt x="155" y="287"/>
                    </a:cubicBezTo>
                    <a:cubicBezTo>
                      <a:pt x="155" y="287"/>
                      <a:pt x="155" y="287"/>
                      <a:pt x="155" y="287"/>
                    </a:cubicBezTo>
                    <a:cubicBezTo>
                      <a:pt x="156" y="293"/>
                      <a:pt x="168" y="297"/>
                      <a:pt x="182" y="297"/>
                    </a:cubicBezTo>
                    <a:cubicBezTo>
                      <a:pt x="196" y="297"/>
                      <a:pt x="207" y="293"/>
                      <a:pt x="208" y="287"/>
                    </a:cubicBezTo>
                    <a:cubicBezTo>
                      <a:pt x="208" y="287"/>
                      <a:pt x="208" y="287"/>
                      <a:pt x="208" y="287"/>
                    </a:cubicBezTo>
                    <a:cubicBezTo>
                      <a:pt x="226" y="239"/>
                      <a:pt x="225" y="175"/>
                      <a:pt x="225" y="175"/>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5" y="338"/>
                      <a:pt x="24" y="268"/>
                      <a:pt x="24" y="181"/>
                    </a:cubicBezTo>
                    <a:cubicBezTo>
                      <a:pt x="24" y="95"/>
                      <a:pt x="95" y="24"/>
                      <a:pt x="181" y="24"/>
                    </a:cubicBezTo>
                    <a:cubicBezTo>
                      <a:pt x="268" y="24"/>
                      <a:pt x="338" y="95"/>
                      <a:pt x="338" y="181"/>
                    </a:cubicBezTo>
                    <a:cubicBezTo>
                      <a:pt x="338" y="268"/>
                      <a:pt x="268" y="338"/>
                      <a:pt x="181" y="338"/>
                    </a:cubicBezTo>
                    <a:close/>
                    <a:moveTo>
                      <a:pt x="183" y="136"/>
                    </a:moveTo>
                    <a:cubicBezTo>
                      <a:pt x="202" y="136"/>
                      <a:pt x="217" y="121"/>
                      <a:pt x="217" y="102"/>
                    </a:cubicBezTo>
                    <a:cubicBezTo>
                      <a:pt x="217" y="84"/>
                      <a:pt x="202" y="69"/>
                      <a:pt x="183" y="69"/>
                    </a:cubicBezTo>
                    <a:cubicBezTo>
                      <a:pt x="164" y="69"/>
                      <a:pt x="149" y="84"/>
                      <a:pt x="149" y="102"/>
                    </a:cubicBezTo>
                    <a:cubicBezTo>
                      <a:pt x="149" y="121"/>
                      <a:pt x="164" y="136"/>
                      <a:pt x="183" y="136"/>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s-ES_tradnl" smtClean="0">
                  <a:solidFill>
                    <a:schemeClr val="bg1"/>
                  </a:solidFill>
                </a:endParaRPr>
              </a:p>
            </p:txBody>
          </p:sp>
        </p:grpSp>
      </p:grpSp>
      <p:sp>
        <p:nvSpPr>
          <p:cNvPr id="42" name="Rounded Rectangle 41"/>
          <p:cNvSpPr/>
          <p:nvPr/>
        </p:nvSpPr>
        <p:spPr>
          <a:xfrm rot="10800000" flipV="1">
            <a:off x="1086629" y="4300114"/>
            <a:ext cx="7050410" cy="462650"/>
          </a:xfrm>
          <a:prstGeom prst="roundRect">
            <a:avLst>
              <a:gd name="adj" fmla="val 50000"/>
            </a:avLst>
          </a:prstGeom>
          <a:gradFill flip="none" rotWithShape="1">
            <a:gsLst>
              <a:gs pos="0">
                <a:srgbClr val="EB3A23"/>
              </a:gs>
              <a:gs pos="100000">
                <a:srgbClr val="F68B1F"/>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spcBef>
                <a:spcPct val="0"/>
              </a:spcBef>
              <a:spcAft>
                <a:spcPct val="0"/>
              </a:spcAft>
              <a:buNone/>
            </a:pPr>
            <a:r>
              <a:rPr lang="es-ES_tradnl" sz="1800" b="1" i="0" dirty="0" smtClean="0">
                <a:solidFill>
                  <a:schemeClr val="lt1"/>
                </a:solidFill>
                <a:effectLst>
                  <a:outerShdw blurRad="38100" dist="38100" dir="2700000" algn="tl">
                    <a:srgbClr val="000000">
                      <a:alpha val="43137"/>
                    </a:srgbClr>
                  </a:outerShdw>
                </a:effectLst>
                <a:latin typeface="Arial"/>
                <a:ea typeface="+mn-ea"/>
                <a:cs typeface="+mn-cs"/>
              </a:rPr>
              <a:t>Servicios de autenticación e identidad contextuales</a:t>
            </a:r>
            <a:endParaRPr lang="es-ES_tradnl" sz="1800" b="1" i="0" dirty="0">
              <a:solidFill>
                <a:schemeClr val="lt1"/>
              </a:solidFill>
              <a:effectLst>
                <a:outerShdw blurRad="38100" dist="38100" dir="2700000" algn="tl">
                  <a:srgbClr val="000000">
                    <a:alpha val="43137"/>
                  </a:srgbClr>
                </a:outerShdw>
              </a:effectLst>
              <a:latin typeface="Arial"/>
              <a:ea typeface="+mn-ea"/>
              <a:cs typeface="+mn-cs"/>
            </a:endParaRPr>
          </a:p>
        </p:txBody>
      </p:sp>
      <p:grpSp>
        <p:nvGrpSpPr>
          <p:cNvPr id="12" name="Group 12"/>
          <p:cNvGrpSpPr/>
          <p:nvPr/>
        </p:nvGrpSpPr>
        <p:grpSpPr>
          <a:xfrm>
            <a:off x="5420296" y="2245335"/>
            <a:ext cx="1714276" cy="1262888"/>
            <a:chOff x="1079244" y="3393177"/>
            <a:chExt cx="723063" cy="710045"/>
          </a:xfrm>
        </p:grpSpPr>
        <p:sp>
          <p:nvSpPr>
            <p:cNvPr id="31" name="Oval 30"/>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s-ES_tradnl"/>
            </a:p>
          </p:txBody>
        </p:sp>
        <p:pic>
          <p:nvPicPr>
            <p:cNvPr id="3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079244" y="3600984"/>
              <a:ext cx="307522" cy="288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33" name="Straight Connector 32"/>
          <p:cNvCxnSpPr>
            <a:endCxn id="36" idx="3"/>
          </p:cNvCxnSpPr>
          <p:nvPr/>
        </p:nvCxnSpPr>
        <p:spPr>
          <a:xfrm flipV="1">
            <a:off x="7134571" y="2656455"/>
            <a:ext cx="668813" cy="249076"/>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3" name="Group 27"/>
          <p:cNvGrpSpPr/>
          <p:nvPr/>
        </p:nvGrpSpPr>
        <p:grpSpPr>
          <a:xfrm>
            <a:off x="7548567" y="2185377"/>
            <a:ext cx="1440798" cy="1063354"/>
            <a:chOff x="424882" y="3394666"/>
            <a:chExt cx="1130429" cy="1128852"/>
          </a:xfrm>
        </p:grpSpPr>
        <p:sp>
          <p:nvSpPr>
            <p:cNvPr id="35" name="Oval 3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smtClean="0"/>
            </a:p>
          </p:txBody>
        </p:sp>
        <p:pic>
          <p:nvPicPr>
            <p:cNvPr id="36" name="Picture 2" descr="\\CHICOSTORAGE\Client Projects\Cisco References\Kubrick Icons\Device Icons\Device_generic_building_3154_default_256.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0760" r="-1"/>
            <a:stretch/>
          </p:blipFill>
          <p:spPr bwMode="auto">
            <a:xfrm flipH="1">
              <a:off x="624808" y="3394666"/>
              <a:ext cx="692535" cy="100018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4" name="Group 142"/>
          <p:cNvGrpSpPr/>
          <p:nvPr/>
        </p:nvGrpSpPr>
        <p:grpSpPr>
          <a:xfrm>
            <a:off x="6054315" y="2939964"/>
            <a:ext cx="1014228" cy="617533"/>
            <a:chOff x="5115028" y="2002396"/>
            <a:chExt cx="3266972" cy="2797344"/>
          </a:xfrm>
        </p:grpSpPr>
        <p:pic>
          <p:nvPicPr>
            <p:cNvPr id="38" name="Picture 129" descr="laptop_cutout"/>
            <p:cNvPicPr>
              <a:picLocks noChangeAspect="1" noChangeArrowheads="1"/>
            </p:cNvPicPr>
            <p:nvPr/>
          </p:nvPicPr>
          <p:blipFill>
            <a:blip r:embed="rId5" cstate="screen"/>
            <a:stretch>
              <a:fillRect/>
            </a:stretch>
          </p:blipFill>
          <p:spPr bwMode="auto">
            <a:xfrm>
              <a:off x="5115028" y="2002396"/>
              <a:ext cx="3266972" cy="2797344"/>
            </a:xfrm>
            <a:prstGeom prst="rect">
              <a:avLst/>
            </a:prstGeom>
            <a:noFill/>
            <a:ln>
              <a:noFill/>
            </a:ln>
          </p:spPr>
        </p:pic>
        <p:grpSp>
          <p:nvGrpSpPr>
            <p:cNvPr id="15" name="Group 14"/>
            <p:cNvGrpSpPr/>
            <p:nvPr/>
          </p:nvGrpSpPr>
          <p:grpSpPr>
            <a:xfrm>
              <a:off x="5570918" y="2119719"/>
              <a:ext cx="2357178" cy="1513422"/>
              <a:chOff x="6782188" y="4647518"/>
              <a:chExt cx="2048054" cy="1473882"/>
            </a:xfrm>
          </p:grpSpPr>
          <p:pic>
            <p:nvPicPr>
              <p:cNvPr id="44" name="Picture 11" descr="converj_vdi.png"/>
              <p:cNvPicPr>
                <a:picLocks noChangeAspect="1"/>
              </p:cNvPicPr>
              <p:nvPr/>
            </p:nvPicPr>
            <p:blipFill>
              <a:blip r:embed="rId6"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45" name="Picture 3" descr="HUB_Rich.png"/>
              <p:cNvPicPr>
                <a:picLocks noChangeAspect="1"/>
              </p:cNvPicPr>
              <p:nvPr/>
            </p:nvPicPr>
            <p:blipFill>
              <a:blip r:embed="rId7" cstate="screen"/>
              <a:srcRect/>
              <a:stretch>
                <a:fillRect/>
              </a:stretch>
            </p:blipFill>
            <p:spPr bwMode="auto">
              <a:xfrm>
                <a:off x="6782188" y="4647518"/>
                <a:ext cx="739387" cy="1473882"/>
              </a:xfrm>
              <a:prstGeom prst="rect">
                <a:avLst/>
              </a:prstGeom>
              <a:noFill/>
              <a:ln w="9525">
                <a:noFill/>
                <a:miter lim="800000"/>
                <a:headEnd/>
                <a:tailEnd/>
              </a:ln>
            </p:spPr>
          </p:pic>
        </p:grpSp>
        <p:sp>
          <p:nvSpPr>
            <p:cNvPr id="43" name="Rectangle 42"/>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grpSp>
      <p:grpSp>
        <p:nvGrpSpPr>
          <p:cNvPr id="16" name="Group 46"/>
          <p:cNvGrpSpPr/>
          <p:nvPr/>
        </p:nvGrpSpPr>
        <p:grpSpPr>
          <a:xfrm>
            <a:off x="6346096" y="1827244"/>
            <a:ext cx="1163065" cy="977753"/>
            <a:chOff x="7175867" y="3688548"/>
            <a:chExt cx="1772359" cy="1839090"/>
          </a:xfrm>
        </p:grpSpPr>
        <p:pic>
          <p:nvPicPr>
            <p:cNvPr id="47" name="Picture 2"/>
            <p:cNvPicPr>
              <a:picLocks noChangeAspect="1" noChangeArrowheads="1"/>
            </p:cNvPicPr>
            <p:nvPr/>
          </p:nvPicPr>
          <p:blipFill>
            <a:blip r:embed="rId8"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48" name="Picture 4" descr="http://images.apple.com/ipad/features/images/overview_homescreen_20100225.jpg"/>
            <p:cNvPicPr>
              <a:picLocks noChangeAspect="1" noChangeArrowheads="1"/>
            </p:cNvPicPr>
            <p:nvPr/>
          </p:nvPicPr>
          <p:blipFill>
            <a:blip r:embed="rId9" cstate="screen"/>
            <a:srcRect/>
            <a:stretch>
              <a:fillRect/>
            </a:stretch>
          </p:blipFill>
          <p:spPr bwMode="auto">
            <a:xfrm>
              <a:off x="7175867" y="3688548"/>
              <a:ext cx="1220414" cy="1839090"/>
            </a:xfrm>
            <a:prstGeom prst="rect">
              <a:avLst/>
            </a:prstGeom>
            <a:noFill/>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nodeType="clickEffect">
                                  <p:stCondLst>
                                    <p:cond delay="0"/>
                                  </p:stCondLst>
                                  <p:childTnLst>
                                    <p:anim calcmode="discrete" valueType="str">
                                      <p:cBhvr>
                                        <p:cTn id="6" dur="100" fill="hold"/>
                                        <p:tgtEl>
                                          <p:spTgt spid="12"/>
                                        </p:tgtEl>
                                        <p:attrNameLst>
                                          <p:attrName>style.visibility</p:attrName>
                                        </p:attrNameLst>
                                      </p:cBhvr>
                                      <p:tavLst>
                                        <p:tav tm="0">
                                          <p:val>
                                            <p:strVal val="hidden"/>
                                          </p:val>
                                        </p:tav>
                                        <p:tav tm="50000">
                                          <p:val>
                                            <p:strVal val="visible"/>
                                          </p:val>
                                        </p:tav>
                                      </p:tavLst>
                                    </p:anim>
                                  </p:childTnLst>
                                </p:cTn>
                              </p:par>
                            </p:childTnLst>
                          </p:cTn>
                        </p:par>
                        <p:par>
                          <p:cTn id="7" fill="hold">
                            <p:stCondLst>
                              <p:cond delay="40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ame Side Corner Rectangle 25"/>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41" name="Round Same Side Corner Rectangle 40"/>
          <p:cNvSpPr/>
          <p:nvPr/>
        </p:nvSpPr>
        <p:spPr>
          <a:xfrm rot="5400000">
            <a:off x="-611641" y="2052196"/>
            <a:ext cx="4721904" cy="3525607"/>
          </a:xfrm>
          <a:prstGeom prst="round2SameRect">
            <a:avLst>
              <a:gd name="adj1" fmla="val 11640"/>
              <a:gd name="adj2" fmla="val 0"/>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2" name="Title 1"/>
          <p:cNvSpPr>
            <a:spLocks noGrp="1"/>
          </p:cNvSpPr>
          <p:nvPr>
            <p:ph type="title"/>
          </p:nvPr>
        </p:nvSpPr>
        <p:spPr>
          <a:xfrm>
            <a:off x="230400" y="432000"/>
            <a:ext cx="9620354" cy="838200"/>
          </a:xfrm>
        </p:spPr>
        <p:txBody>
          <a:bodyPr/>
          <a:lstStyle/>
          <a:p>
            <a:pPr algn="l" defTabSz="914400">
              <a:lnSpc>
                <a:spcPct val="80000"/>
              </a:lnSpc>
              <a:spcBef>
                <a:spcPct val="0"/>
              </a:spcBef>
              <a:buNone/>
            </a:pPr>
            <a:r>
              <a:rPr lang="es-ES_tradnl" sz="3000" b="0" i="0" spc="-30" dirty="0" smtClean="0">
                <a:solidFill>
                  <a:srgbClr val="2B348E"/>
                </a:solidFill>
                <a:latin typeface="Arial"/>
                <a:ea typeface="+mj-ea"/>
                <a:cs typeface="+mj-cs"/>
              </a:rPr>
              <a:t>Líder del sector en rendimiento y escalabilidad de </a:t>
            </a:r>
            <a:br>
              <a:rPr lang="es-ES_tradnl" sz="3000" b="0" i="0" spc="-30" dirty="0" smtClean="0">
                <a:solidFill>
                  <a:srgbClr val="2B348E"/>
                </a:solidFill>
                <a:latin typeface="Arial"/>
                <a:ea typeface="+mj-ea"/>
                <a:cs typeface="+mj-cs"/>
              </a:rPr>
            </a:br>
            <a:r>
              <a:rPr lang="es-ES_tradnl" sz="3000" b="0" i="0" spc="-30" dirty="0" smtClean="0">
                <a:solidFill>
                  <a:srgbClr val="2B348E"/>
                </a:solidFill>
                <a:latin typeface="Arial"/>
                <a:ea typeface="+mj-ea"/>
                <a:cs typeface="+mj-cs"/>
              </a:rPr>
              <a:t>los equipos de escritorio virtuales</a:t>
            </a:r>
            <a:r>
              <a:rPr lang="es-ES_tradnl" sz="3200" b="0" i="0" spc="-30" dirty="0" smtClean="0">
                <a:solidFill>
                  <a:srgbClr val="2B348E"/>
                </a:solidFill>
                <a:latin typeface="Arial"/>
                <a:ea typeface="+mj-ea"/>
                <a:cs typeface="+mj-cs"/>
              </a:rPr>
              <a:t/>
            </a:r>
            <a:br>
              <a:rPr lang="es-ES_tradnl" sz="3200" b="0" i="0" spc="-30" dirty="0" smtClean="0">
                <a:solidFill>
                  <a:srgbClr val="2B348E"/>
                </a:solidFill>
                <a:latin typeface="Arial"/>
                <a:ea typeface="+mj-ea"/>
                <a:cs typeface="+mj-cs"/>
              </a:rPr>
            </a:br>
            <a:r>
              <a:rPr lang="es-ES_tradnl" sz="2200" b="0" i="0" spc="-30" dirty="0" smtClean="0">
                <a:solidFill>
                  <a:srgbClr val="1E1F81"/>
                </a:solidFill>
                <a:latin typeface="Arial"/>
                <a:ea typeface="+mj-ea"/>
                <a:cs typeface="+mj-cs"/>
              </a:rPr>
              <a:t>Plataforma optimizada para la </a:t>
            </a:r>
            <a:r>
              <a:rPr lang="es-ES_tradnl" sz="2200" b="0" i="0" spc="-30" dirty="0" err="1" smtClean="0">
                <a:solidFill>
                  <a:srgbClr val="1E1F81"/>
                </a:solidFill>
                <a:latin typeface="Arial"/>
                <a:ea typeface="+mj-ea"/>
                <a:cs typeface="+mj-cs"/>
              </a:rPr>
              <a:t>virtualización</a:t>
            </a:r>
            <a:r>
              <a:rPr lang="es-ES_tradnl" sz="2200" b="0" i="0" spc="-30" dirty="0" smtClean="0">
                <a:solidFill>
                  <a:srgbClr val="1E1F81"/>
                </a:solidFill>
                <a:latin typeface="Arial"/>
                <a:ea typeface="+mj-ea"/>
                <a:cs typeface="+mj-cs"/>
              </a:rPr>
              <a:t> de equipos de escritorio</a:t>
            </a:r>
            <a:endParaRPr lang="es-ES_tradnl" sz="2200" spc="-30" dirty="0">
              <a:solidFill>
                <a:srgbClr val="1E1F81"/>
              </a:solidFill>
            </a:endParaRPr>
          </a:p>
        </p:txBody>
      </p:sp>
      <p:pic>
        <p:nvPicPr>
          <p:cNvPr id="20" name="Picture 19" descr="C:\Documents and Settings\dlawler\My Documents\Images\product\Cisco\California\high res png1\HBJ01615_Mirror copy.png"/>
          <p:cNvPicPr>
            <a:picLocks noChangeAspect="1" noChangeArrowheads="1"/>
          </p:cNvPicPr>
          <p:nvPr/>
        </p:nvPicPr>
        <p:blipFill>
          <a:blip r:embed="rId3" cstate="screen"/>
          <a:stretch>
            <a:fillRect/>
          </a:stretch>
        </p:blipFill>
        <p:spPr bwMode="auto">
          <a:xfrm>
            <a:off x="866623" y="1965450"/>
            <a:ext cx="2035892" cy="1569028"/>
          </a:xfrm>
          <a:prstGeom prst="rect">
            <a:avLst/>
          </a:prstGeom>
          <a:noFill/>
          <a:ln w="9525">
            <a:noFill/>
            <a:miter lim="800000"/>
            <a:headEnd/>
            <a:tailEnd/>
          </a:ln>
          <a:effectLst/>
        </p:spPr>
      </p:pic>
      <p:grpSp>
        <p:nvGrpSpPr>
          <p:cNvPr id="3" name="Group 15"/>
          <p:cNvGrpSpPr/>
          <p:nvPr/>
        </p:nvGrpSpPr>
        <p:grpSpPr>
          <a:xfrm>
            <a:off x="702415" y="3099062"/>
            <a:ext cx="2428700" cy="2463537"/>
            <a:chOff x="2158923" y="1827733"/>
            <a:chExt cx="4911730" cy="4062705"/>
          </a:xfrm>
        </p:grpSpPr>
        <p:sp>
          <p:nvSpPr>
            <p:cNvPr id="17" name="Line 10"/>
            <p:cNvSpPr>
              <a:spLocks noChangeShapeType="1"/>
            </p:cNvSpPr>
            <p:nvPr/>
          </p:nvSpPr>
          <p:spPr bwMode="auto">
            <a:xfrm flipV="1">
              <a:off x="4091166" y="4773708"/>
              <a:ext cx="2979487" cy="2"/>
            </a:xfrm>
            <a:prstGeom prst="line">
              <a:avLst/>
            </a:prstGeom>
            <a:noFill/>
            <a:ln w="19050">
              <a:solidFill>
                <a:schemeClr val="tx1">
                  <a:lumMod val="75000"/>
                </a:schemeClr>
              </a:solidFill>
              <a:round/>
              <a:headEnd/>
              <a:tailEnd type="triangle" w="med" len="med"/>
            </a:ln>
          </p:spPr>
          <p:txBody>
            <a:bodyPr wrap="none" anchor="ctr"/>
            <a:lstStyle/>
            <a:p>
              <a:endParaRPr lang="es-ES_tradnl" sz="1200"/>
            </a:p>
          </p:txBody>
        </p:sp>
        <p:sp>
          <p:nvSpPr>
            <p:cNvPr id="23" name="Line 11"/>
            <p:cNvSpPr>
              <a:spLocks noChangeShapeType="1"/>
            </p:cNvSpPr>
            <p:nvPr/>
          </p:nvSpPr>
          <p:spPr bwMode="auto">
            <a:xfrm flipH="1">
              <a:off x="2158923" y="4567518"/>
              <a:ext cx="1906523" cy="1280690"/>
            </a:xfrm>
            <a:prstGeom prst="line">
              <a:avLst/>
            </a:prstGeom>
            <a:noFill/>
            <a:ln w="19050">
              <a:solidFill>
                <a:schemeClr val="tx1">
                  <a:lumMod val="75000"/>
                </a:schemeClr>
              </a:solidFill>
              <a:round/>
              <a:headEnd/>
              <a:tailEnd type="triangle" w="med" len="med"/>
            </a:ln>
          </p:spPr>
          <p:txBody>
            <a:bodyPr wrap="none" anchor="ctr"/>
            <a:lstStyle/>
            <a:p>
              <a:endParaRPr lang="es-ES_tradnl" sz="1200"/>
            </a:p>
          </p:txBody>
        </p:sp>
        <p:sp>
          <p:nvSpPr>
            <p:cNvPr id="24" name="Line 12"/>
            <p:cNvSpPr>
              <a:spLocks noChangeShapeType="1"/>
            </p:cNvSpPr>
            <p:nvPr/>
          </p:nvSpPr>
          <p:spPr bwMode="auto">
            <a:xfrm flipH="1" flipV="1">
              <a:off x="4324763" y="1827733"/>
              <a:ext cx="0" cy="3002901"/>
            </a:xfrm>
            <a:prstGeom prst="line">
              <a:avLst/>
            </a:prstGeom>
            <a:noFill/>
            <a:ln w="19050">
              <a:solidFill>
                <a:schemeClr val="tx1">
                  <a:lumMod val="75000"/>
                </a:schemeClr>
              </a:solidFill>
              <a:round/>
              <a:headEnd/>
              <a:tailEnd type="triangle" w="med" len="med"/>
            </a:ln>
          </p:spPr>
          <p:txBody>
            <a:bodyPr wrap="none" anchor="ctr"/>
            <a:lstStyle/>
            <a:p>
              <a:endParaRPr lang="es-ES_tradnl" sz="1200"/>
            </a:p>
          </p:txBody>
        </p:sp>
        <p:grpSp>
          <p:nvGrpSpPr>
            <p:cNvPr id="4" name="Group 12"/>
            <p:cNvGrpSpPr/>
            <p:nvPr/>
          </p:nvGrpSpPr>
          <p:grpSpPr>
            <a:xfrm>
              <a:off x="3061504" y="3054270"/>
              <a:ext cx="2567364" cy="2222322"/>
              <a:chOff x="3220998" y="2788454"/>
              <a:chExt cx="2567364" cy="2222322"/>
            </a:xfrm>
          </p:grpSpPr>
          <p:pic>
            <p:nvPicPr>
              <p:cNvPr id="32" name="Picture 151" descr="ICON_VM_desktop_Q308"/>
              <p:cNvPicPr>
                <a:picLocks noChangeAspect="1" noChangeArrowheads="1"/>
              </p:cNvPicPr>
              <p:nvPr/>
            </p:nvPicPr>
            <p:blipFill>
              <a:blip r:embed="rId4" cstate="print"/>
              <a:srcRect/>
              <a:stretch>
                <a:fillRect/>
              </a:stretch>
            </p:blipFill>
            <p:spPr bwMode="auto">
              <a:xfrm>
                <a:off x="3220998" y="4021831"/>
                <a:ext cx="898053" cy="925149"/>
              </a:xfrm>
              <a:prstGeom prst="rect">
                <a:avLst/>
              </a:prstGeom>
              <a:noFill/>
              <a:ln w="9525">
                <a:noFill/>
                <a:miter lim="800000"/>
                <a:headEnd/>
                <a:tailEnd/>
              </a:ln>
            </p:spPr>
          </p:pic>
          <p:pic>
            <p:nvPicPr>
              <p:cNvPr id="33" name="Picture 151" descr="ICON_VM_desktop_Q308"/>
              <p:cNvPicPr>
                <a:picLocks noChangeAspect="1" noChangeArrowheads="1"/>
              </p:cNvPicPr>
              <p:nvPr/>
            </p:nvPicPr>
            <p:blipFill>
              <a:blip r:embed="rId4" cstate="print"/>
              <a:srcRect/>
              <a:stretch>
                <a:fillRect/>
              </a:stretch>
            </p:blipFill>
            <p:spPr bwMode="auto">
              <a:xfrm>
                <a:off x="3614402" y="3415775"/>
                <a:ext cx="898053" cy="925149"/>
              </a:xfrm>
              <a:prstGeom prst="rect">
                <a:avLst/>
              </a:prstGeom>
              <a:noFill/>
              <a:ln w="9525">
                <a:noFill/>
                <a:miter lim="800000"/>
                <a:headEnd/>
                <a:tailEnd/>
              </a:ln>
            </p:spPr>
          </p:pic>
          <p:pic>
            <p:nvPicPr>
              <p:cNvPr id="34" name="Picture 151" descr="ICON_VM_desktop_Q308"/>
              <p:cNvPicPr>
                <a:picLocks noChangeAspect="1" noChangeArrowheads="1"/>
              </p:cNvPicPr>
              <p:nvPr/>
            </p:nvPicPr>
            <p:blipFill>
              <a:blip r:embed="rId4" cstate="print"/>
              <a:srcRect/>
              <a:stretch>
                <a:fillRect/>
              </a:stretch>
            </p:blipFill>
            <p:spPr bwMode="auto">
              <a:xfrm>
                <a:off x="4050338" y="4053729"/>
                <a:ext cx="898053" cy="925149"/>
              </a:xfrm>
              <a:prstGeom prst="rect">
                <a:avLst/>
              </a:prstGeom>
              <a:noFill/>
              <a:ln w="9525">
                <a:noFill/>
                <a:miter lim="800000"/>
                <a:headEnd/>
                <a:tailEnd/>
              </a:ln>
            </p:spPr>
          </p:pic>
          <p:pic>
            <p:nvPicPr>
              <p:cNvPr id="35" name="Picture 151" descr="ICON_VM_desktop_Q308"/>
              <p:cNvPicPr>
                <a:picLocks noChangeAspect="1" noChangeArrowheads="1"/>
              </p:cNvPicPr>
              <p:nvPr/>
            </p:nvPicPr>
            <p:blipFill>
              <a:blip r:embed="rId4" cstate="print"/>
              <a:srcRect/>
              <a:stretch>
                <a:fillRect/>
              </a:stretch>
            </p:blipFill>
            <p:spPr bwMode="auto">
              <a:xfrm>
                <a:off x="4443743" y="3437041"/>
                <a:ext cx="898053" cy="925149"/>
              </a:xfrm>
              <a:prstGeom prst="rect">
                <a:avLst/>
              </a:prstGeom>
              <a:noFill/>
              <a:ln w="9525">
                <a:noFill/>
                <a:miter lim="800000"/>
                <a:headEnd/>
                <a:tailEnd/>
              </a:ln>
            </p:spPr>
          </p:pic>
          <p:pic>
            <p:nvPicPr>
              <p:cNvPr id="36" name="Picture 151" descr="ICON_VM_desktop_Q308"/>
              <p:cNvPicPr>
                <a:picLocks noChangeAspect="1" noChangeArrowheads="1"/>
              </p:cNvPicPr>
              <p:nvPr/>
            </p:nvPicPr>
            <p:blipFill>
              <a:blip r:embed="rId4" cstate="print"/>
              <a:srcRect/>
              <a:stretch>
                <a:fillRect/>
              </a:stretch>
            </p:blipFill>
            <p:spPr bwMode="auto">
              <a:xfrm>
                <a:off x="4890309" y="4085627"/>
                <a:ext cx="898053" cy="925149"/>
              </a:xfrm>
              <a:prstGeom prst="rect">
                <a:avLst/>
              </a:prstGeom>
              <a:noFill/>
              <a:ln w="9525">
                <a:noFill/>
                <a:miter lim="800000"/>
                <a:headEnd/>
                <a:tailEnd/>
              </a:ln>
            </p:spPr>
          </p:pic>
          <p:pic>
            <p:nvPicPr>
              <p:cNvPr id="37" name="Picture 151" descr="ICON_VM_desktop_Q308"/>
              <p:cNvPicPr>
                <a:picLocks noChangeAspect="1" noChangeArrowheads="1"/>
              </p:cNvPicPr>
              <p:nvPr/>
            </p:nvPicPr>
            <p:blipFill>
              <a:blip r:embed="rId4" cstate="print"/>
              <a:srcRect/>
              <a:stretch>
                <a:fillRect/>
              </a:stretch>
            </p:blipFill>
            <p:spPr bwMode="auto">
              <a:xfrm>
                <a:off x="4029073" y="2788454"/>
                <a:ext cx="898053" cy="925149"/>
              </a:xfrm>
              <a:prstGeom prst="rect">
                <a:avLst/>
              </a:prstGeom>
              <a:noFill/>
              <a:ln w="9525">
                <a:noFill/>
                <a:miter lim="800000"/>
                <a:headEnd/>
                <a:tailEnd/>
              </a:ln>
            </p:spPr>
          </p:pic>
        </p:grpSp>
        <p:sp>
          <p:nvSpPr>
            <p:cNvPr id="28" name="Text Box 8"/>
            <p:cNvSpPr txBox="1">
              <a:spLocks noChangeArrowheads="1"/>
            </p:cNvSpPr>
            <p:nvPr/>
          </p:nvSpPr>
          <p:spPr bwMode="auto">
            <a:xfrm rot="16200000">
              <a:off x="3354301" y="2320449"/>
              <a:ext cx="1346104" cy="522847"/>
            </a:xfrm>
            <a:prstGeom prst="rect">
              <a:avLst/>
            </a:prstGeom>
            <a:noFill/>
            <a:ln w="12700">
              <a:noFill/>
              <a:miter lim="800000"/>
              <a:headEnd/>
              <a:tailEnd/>
            </a:ln>
          </p:spPr>
          <p:txBody>
            <a:bodyPr wrap="none">
              <a:spAutoFit/>
            </a:bodyPr>
            <a:lstStyle/>
            <a:p>
              <a:pPr algn="ctr" defTabSz="914400">
                <a:lnSpc>
                  <a:spcPct val="90000"/>
                </a:lnSpc>
                <a:buNone/>
              </a:pPr>
              <a:r>
                <a:rPr lang="es-ES_tradnl" sz="1200" b="1" i="0" dirty="0" smtClean="0">
                  <a:solidFill>
                    <a:srgbClr val="ABDFF0">
                      <a:lumMod val="25000"/>
                    </a:srgbClr>
                  </a:solidFill>
                  <a:latin typeface="Arial"/>
                  <a:ea typeface="+mn-ea"/>
                  <a:cs typeface="+mn-cs"/>
                </a:rPr>
                <a:t>Memoria</a:t>
              </a:r>
              <a:endParaRPr lang="es-ES_tradnl" sz="1200" b="1" i="0" dirty="0">
                <a:solidFill>
                  <a:srgbClr val="ABDFF0">
                    <a:lumMod val="25000"/>
                  </a:srgbClr>
                </a:solidFill>
                <a:latin typeface="Arial"/>
                <a:ea typeface="+mn-ea"/>
                <a:cs typeface="+mn-cs"/>
              </a:endParaRPr>
            </a:p>
          </p:txBody>
        </p:sp>
        <p:sp>
          <p:nvSpPr>
            <p:cNvPr id="29" name="Text Box 6"/>
            <p:cNvSpPr txBox="1">
              <a:spLocks noChangeArrowheads="1"/>
            </p:cNvSpPr>
            <p:nvPr/>
          </p:nvSpPr>
          <p:spPr bwMode="auto">
            <a:xfrm>
              <a:off x="5707618" y="4362267"/>
              <a:ext cx="1028321" cy="426354"/>
            </a:xfrm>
            <a:prstGeom prst="rect">
              <a:avLst/>
            </a:prstGeom>
            <a:noFill/>
            <a:ln w="12700">
              <a:noFill/>
              <a:miter lim="800000"/>
              <a:headEnd/>
              <a:tailEnd/>
            </a:ln>
          </p:spPr>
          <p:txBody>
            <a:bodyPr wrap="none">
              <a:spAutoFit/>
            </a:bodyPr>
            <a:lstStyle/>
            <a:p>
              <a:pPr algn="ctr" defTabSz="914400">
                <a:lnSpc>
                  <a:spcPct val="90000"/>
                </a:lnSpc>
                <a:buNone/>
              </a:pPr>
              <a:r>
                <a:rPr lang="es-ES_tradnl" sz="1200" b="1" i="0" dirty="0" smtClean="0">
                  <a:solidFill>
                    <a:srgbClr val="ABDFF0">
                      <a:lumMod val="25000"/>
                    </a:srgbClr>
                  </a:solidFill>
                  <a:latin typeface="Arial"/>
                  <a:ea typeface="+mn-ea"/>
                  <a:cs typeface="+mn-cs"/>
                </a:rPr>
                <a:t>CPU</a:t>
              </a:r>
              <a:endParaRPr lang="es-ES_tradnl" sz="1200" b="1" i="0" dirty="0">
                <a:solidFill>
                  <a:srgbClr val="ABDFF0">
                    <a:lumMod val="25000"/>
                  </a:srgbClr>
                </a:solidFill>
                <a:latin typeface="Arial"/>
                <a:ea typeface="+mn-ea"/>
                <a:cs typeface="+mn-cs"/>
              </a:endParaRPr>
            </a:p>
          </p:txBody>
        </p:sp>
        <p:sp>
          <p:nvSpPr>
            <p:cNvPr id="30" name="Text Box 7"/>
            <p:cNvSpPr txBox="1">
              <a:spLocks noChangeArrowheads="1"/>
            </p:cNvSpPr>
            <p:nvPr/>
          </p:nvSpPr>
          <p:spPr bwMode="auto">
            <a:xfrm rot="19278751">
              <a:off x="2238730" y="5039819"/>
              <a:ext cx="875953" cy="426354"/>
            </a:xfrm>
            <a:prstGeom prst="rect">
              <a:avLst/>
            </a:prstGeom>
            <a:noFill/>
            <a:ln w="12700">
              <a:noFill/>
              <a:miter lim="800000"/>
              <a:headEnd/>
              <a:tailEnd/>
            </a:ln>
          </p:spPr>
          <p:txBody>
            <a:bodyPr wrap="none">
              <a:spAutoFit/>
            </a:bodyPr>
            <a:lstStyle/>
            <a:p>
              <a:pPr algn="ctr" defTabSz="914400">
                <a:lnSpc>
                  <a:spcPct val="90000"/>
                </a:lnSpc>
                <a:buNone/>
              </a:pPr>
              <a:r>
                <a:rPr lang="es-ES_tradnl" sz="1200" b="1" i="0" smtClean="0">
                  <a:solidFill>
                    <a:srgbClr val="ABDFF0">
                      <a:lumMod val="25000"/>
                    </a:srgbClr>
                  </a:solidFill>
                  <a:latin typeface="Arial"/>
                  <a:ea typeface="+mn-ea"/>
                  <a:cs typeface="+mn-cs"/>
                </a:rPr>
                <a:t>E/S</a:t>
              </a:r>
              <a:endParaRPr lang="es-ES_tradnl" sz="1200" b="1" i="0">
                <a:solidFill>
                  <a:srgbClr val="ABDFF0">
                    <a:lumMod val="25000"/>
                  </a:srgbClr>
                </a:solidFill>
                <a:latin typeface="Arial"/>
                <a:ea typeface="+mn-ea"/>
                <a:cs typeface="+mn-cs"/>
              </a:endParaRPr>
            </a:p>
          </p:txBody>
        </p:sp>
        <p:sp>
          <p:nvSpPr>
            <p:cNvPr id="31" name="Rectangle 30"/>
            <p:cNvSpPr/>
            <p:nvPr/>
          </p:nvSpPr>
          <p:spPr>
            <a:xfrm>
              <a:off x="2862554" y="5433238"/>
              <a:ext cx="348039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buNone/>
              </a:pPr>
              <a:r>
                <a:rPr lang="es-ES_tradnl" sz="1200" b="1" i="0" dirty="0" smtClean="0">
                  <a:solidFill>
                    <a:srgbClr val="ABDFF0">
                      <a:lumMod val="25000"/>
                    </a:srgbClr>
                  </a:solidFill>
                  <a:latin typeface="Arial"/>
                  <a:ea typeface="+mn-ea"/>
                  <a:cs typeface="+mn-cs"/>
                </a:rPr>
                <a:t>Estructura unificada (</a:t>
              </a:r>
              <a:r>
                <a:rPr lang="es-ES_tradnl" sz="1200" b="1" i="0" dirty="0" err="1" smtClean="0">
                  <a:solidFill>
                    <a:srgbClr val="ABDFF0">
                      <a:lumMod val="25000"/>
                    </a:srgbClr>
                  </a:solidFill>
                  <a:latin typeface="Arial"/>
                  <a:ea typeface="+mn-ea"/>
                  <a:cs typeface="+mn-cs"/>
                </a:rPr>
                <a:t>FCoE</a:t>
              </a:r>
              <a:r>
                <a:rPr lang="es-ES_tradnl" sz="1200" b="1" i="0" dirty="0" smtClean="0">
                  <a:solidFill>
                    <a:srgbClr val="ABDFF0">
                      <a:lumMod val="25000"/>
                    </a:srgbClr>
                  </a:solidFill>
                  <a:latin typeface="Arial"/>
                  <a:ea typeface="+mn-ea"/>
                  <a:cs typeface="+mn-cs"/>
                </a:rPr>
                <a:t>)</a:t>
              </a:r>
              <a:endParaRPr lang="es-ES_tradnl" sz="1200" b="1" i="0" dirty="0">
                <a:solidFill>
                  <a:srgbClr val="ABDFF0">
                    <a:lumMod val="25000"/>
                  </a:srgbClr>
                </a:solidFill>
                <a:latin typeface="Arial"/>
                <a:ea typeface="+mn-ea"/>
                <a:cs typeface="+mn-cs"/>
              </a:endParaRPr>
            </a:p>
          </p:txBody>
        </p:sp>
      </p:grpSp>
      <p:sp>
        <p:nvSpPr>
          <p:cNvPr id="19" name="Rectangle 18"/>
          <p:cNvSpPr/>
          <p:nvPr/>
        </p:nvSpPr>
        <p:spPr>
          <a:xfrm>
            <a:off x="3588316" y="1472344"/>
            <a:ext cx="5104271" cy="4807294"/>
          </a:xfrm>
          <a:prstGeom prst="rect">
            <a:avLst/>
          </a:prstGeom>
          <a:noFill/>
          <a:ln w="9525">
            <a:noFill/>
            <a:miter lim="800000"/>
            <a:headEnd/>
            <a:tailEnd/>
          </a:ln>
        </p:spPr>
        <p:txBody>
          <a:bodyPr wrap="square" lIns="82124" tIns="41061" rIns="82124" bIns="41061" anchor="t" anchorCtr="0">
            <a:prstTxWarp prst="textNoShape">
              <a:avLst/>
            </a:prstTxWarp>
            <a:spAutoFit/>
          </a:bodyPr>
          <a:lstStyle/>
          <a:p>
            <a:pPr marL="174650" indent="-174650" algn="l" defTabSz="814365">
              <a:lnSpc>
                <a:spcPct val="95000"/>
              </a:lnSpc>
              <a:spcBef>
                <a:spcPts val="600"/>
              </a:spcBef>
              <a:spcAft>
                <a:spcPts val="1200"/>
              </a:spcAft>
              <a:buClr>
                <a:srgbClr val="1E1F81"/>
              </a:buClr>
              <a:buSzPct val="80000"/>
              <a:buFont typeface="Arial"/>
              <a:buChar char="•"/>
            </a:pPr>
            <a:r>
              <a:rPr lang="es-ES_tradnl" sz="2000" b="1" i="0" dirty="0" smtClean="0">
                <a:solidFill>
                  <a:srgbClr val="08252E"/>
                </a:solidFill>
                <a:latin typeface="Arial"/>
                <a:ea typeface="ＭＳ Ｐゴシック"/>
                <a:cs typeface="ＭＳ Ｐゴシック"/>
              </a:rPr>
              <a:t>Menor costo </a:t>
            </a:r>
            <a:r>
              <a:rPr lang="es-ES_tradnl" sz="2000" b="0" i="0" dirty="0" smtClean="0">
                <a:solidFill>
                  <a:srgbClr val="08252E"/>
                </a:solidFill>
                <a:latin typeface="Arial"/>
                <a:ea typeface="ＭＳ Ｐゴシック"/>
                <a:cs typeface="ＭＳ Ｐゴシック"/>
              </a:rPr>
              <a:t>de infraestructura de redes y equipos</a:t>
            </a:r>
          </a:p>
          <a:p>
            <a:pPr marL="174650" indent="-174650" algn="l" defTabSz="814365">
              <a:lnSpc>
                <a:spcPct val="95000"/>
              </a:lnSpc>
              <a:spcBef>
                <a:spcPts val="600"/>
              </a:spcBef>
              <a:spcAft>
                <a:spcPts val="1200"/>
              </a:spcAft>
              <a:buClr>
                <a:srgbClr val="1E1F81"/>
              </a:buClr>
              <a:buSzPct val="80000"/>
              <a:buFont typeface="Arial"/>
              <a:buChar char="•"/>
            </a:pPr>
            <a:r>
              <a:rPr lang="es-ES_tradnl" sz="2000" b="1" i="0" dirty="0" smtClean="0">
                <a:solidFill>
                  <a:srgbClr val="08252E"/>
                </a:solidFill>
                <a:latin typeface="Arial"/>
                <a:ea typeface="ＭＳ Ｐゴシック"/>
                <a:cs typeface="ＭＳ Ｐゴシック"/>
              </a:rPr>
              <a:t>Mayor densidad de equipos de escritorio virtuales </a:t>
            </a:r>
            <a:r>
              <a:rPr lang="es-ES_tradnl" sz="2000" b="0" i="0" dirty="0" smtClean="0">
                <a:solidFill>
                  <a:srgbClr val="08252E"/>
                </a:solidFill>
                <a:latin typeface="Arial"/>
                <a:ea typeface="ＭＳ Ｐゴシック"/>
                <a:cs typeface="ＭＳ Ｐゴシック"/>
              </a:rPr>
              <a:t>sin</a:t>
            </a:r>
            <a:br>
              <a:rPr lang="es-ES_tradnl" sz="2000" b="0" i="0" dirty="0" smtClean="0">
                <a:solidFill>
                  <a:srgbClr val="08252E"/>
                </a:solidFill>
                <a:latin typeface="Arial"/>
                <a:ea typeface="ＭＳ Ｐゴシック"/>
                <a:cs typeface="ＭＳ Ｐゴシック"/>
              </a:rPr>
            </a:br>
            <a:r>
              <a:rPr lang="es-ES_tradnl" sz="2000" b="0" i="0" dirty="0" smtClean="0">
                <a:solidFill>
                  <a:srgbClr val="08252E"/>
                </a:solidFill>
                <a:latin typeface="Arial"/>
                <a:ea typeface="ＭＳ Ｐゴシック"/>
                <a:cs typeface="ＭＳ Ｐゴシック"/>
              </a:rPr>
              <a:t>reducción del rendimiento</a:t>
            </a:r>
          </a:p>
          <a:p>
            <a:pPr marL="174650" indent="-174650" algn="l" defTabSz="814365">
              <a:lnSpc>
                <a:spcPct val="95000"/>
              </a:lnSpc>
              <a:spcBef>
                <a:spcPts val="600"/>
              </a:spcBef>
              <a:spcAft>
                <a:spcPts val="1200"/>
              </a:spcAft>
              <a:buClr>
                <a:srgbClr val="1E1F81"/>
              </a:buClr>
              <a:buSzPct val="80000"/>
              <a:buFont typeface="Arial"/>
              <a:buChar char="•"/>
            </a:pPr>
            <a:r>
              <a:rPr lang="es-ES_tradnl" sz="2000" b="1" i="0" dirty="0" smtClean="0">
                <a:solidFill>
                  <a:srgbClr val="08252E"/>
                </a:solidFill>
                <a:latin typeface="Arial"/>
                <a:ea typeface="ＭＳ Ｐゴシック"/>
                <a:cs typeface="ＭＳ Ｐゴシック"/>
              </a:rPr>
              <a:t>Operación simple:</a:t>
            </a:r>
            <a:r>
              <a:rPr lang="es-ES_tradnl" sz="2000" b="0" i="0" dirty="0" smtClean="0">
                <a:solidFill>
                  <a:srgbClr val="08252E"/>
                </a:solidFill>
                <a:latin typeface="Arial"/>
                <a:ea typeface="ＭＳ Ｐゴシック"/>
                <a:cs typeface="ＭＳ Ｐゴシック"/>
              </a:rPr>
              <a:t> disponible en minutos, se amplía en segundos</a:t>
            </a:r>
          </a:p>
          <a:p>
            <a:pPr marL="174650" indent="-174650" algn="l" defTabSz="814365">
              <a:lnSpc>
                <a:spcPct val="95000"/>
              </a:lnSpc>
              <a:spcBef>
                <a:spcPts val="600"/>
              </a:spcBef>
              <a:spcAft>
                <a:spcPts val="1200"/>
              </a:spcAft>
              <a:buClr>
                <a:srgbClr val="1E1F81"/>
              </a:buClr>
              <a:buSzPct val="80000"/>
              <a:buFont typeface="Arial"/>
              <a:buChar char="•"/>
            </a:pPr>
            <a:r>
              <a:rPr lang="es-ES_tradnl" sz="2000" b="1" i="0" dirty="0" smtClean="0">
                <a:solidFill>
                  <a:srgbClr val="08252E"/>
                </a:solidFill>
                <a:latin typeface="Arial"/>
                <a:ea typeface="ＭＳ Ｐゴシック"/>
                <a:cs typeface="ＭＳ Ｐゴシック"/>
              </a:rPr>
              <a:t>Escalabilidad masiva: </a:t>
            </a:r>
            <a:r>
              <a:rPr lang="es-ES_tradnl" sz="2000" b="0" i="0" dirty="0" smtClean="0">
                <a:solidFill>
                  <a:srgbClr val="08252E"/>
                </a:solidFill>
                <a:latin typeface="Arial"/>
                <a:ea typeface="ＭＳ Ｐゴシック"/>
                <a:cs typeface="ＭＳ Ｐゴシック"/>
              </a:rPr>
              <a:t>fácilmente escalable a miles de equipos de escritorio por sistema UCS</a:t>
            </a:r>
          </a:p>
          <a:p>
            <a:pPr marL="174650" indent="-174650" algn="l" defTabSz="814365">
              <a:lnSpc>
                <a:spcPct val="95000"/>
              </a:lnSpc>
              <a:spcBef>
                <a:spcPts val="600"/>
              </a:spcBef>
              <a:spcAft>
                <a:spcPts val="1200"/>
              </a:spcAft>
              <a:buClr>
                <a:srgbClr val="1E1F81"/>
              </a:buClr>
              <a:buSzPct val="80000"/>
              <a:buFont typeface="Arial"/>
              <a:buChar char="•"/>
            </a:pPr>
            <a:r>
              <a:rPr lang="es-ES_tradnl" sz="2000" b="0" i="0" dirty="0" smtClean="0">
                <a:solidFill>
                  <a:srgbClr val="08252E"/>
                </a:solidFill>
                <a:latin typeface="Arial"/>
                <a:ea typeface="ＭＳ Ｐゴシック"/>
                <a:cs typeface="ＭＳ Ｐゴシック"/>
              </a:rPr>
              <a:t>Expansión de superficie de memoria y E/S para </a:t>
            </a:r>
            <a:r>
              <a:rPr lang="es-ES_tradnl" sz="2000" b="1" i="0" dirty="0" smtClean="0">
                <a:solidFill>
                  <a:srgbClr val="08252E"/>
                </a:solidFill>
                <a:latin typeface="Arial"/>
                <a:ea typeface="ＭＳ Ｐゴシック"/>
                <a:cs typeface="ＭＳ Ｐゴシック"/>
              </a:rPr>
              <a:t>evitar cuellos de botella en la </a:t>
            </a:r>
            <a:r>
              <a:rPr lang="es-ES_tradnl" sz="2000" b="1" i="0" dirty="0" err="1" smtClean="0">
                <a:solidFill>
                  <a:srgbClr val="08252E"/>
                </a:solidFill>
                <a:latin typeface="Arial"/>
                <a:ea typeface="ＭＳ Ｐゴシック"/>
                <a:cs typeface="ＭＳ Ｐゴシック"/>
              </a:rPr>
              <a:t>virtualización</a:t>
            </a:r>
            <a:r>
              <a:rPr lang="es-ES_tradnl" sz="2000" b="1" i="0" dirty="0" smtClean="0">
                <a:solidFill>
                  <a:srgbClr val="08252E"/>
                </a:solidFill>
                <a:latin typeface="Arial"/>
                <a:ea typeface="ＭＳ Ｐゴシック"/>
                <a:cs typeface="ＭＳ Ｐゴシック"/>
              </a:rPr>
              <a:t> de escritorios</a:t>
            </a:r>
            <a:endParaRPr lang="es-ES_tradnl" sz="2000" b="1" i="0" dirty="0">
              <a:solidFill>
                <a:srgbClr val="08252E"/>
              </a:solidFill>
              <a:latin typeface="Arial"/>
              <a:ea typeface="ＭＳ Ｐゴシック"/>
              <a:cs typeface="ＭＳ Ｐゴシック"/>
            </a:endParaRPr>
          </a:p>
        </p:txBody>
      </p:sp>
      <p:sp>
        <p:nvSpPr>
          <p:cNvPr id="54" name="TextBox 53"/>
          <p:cNvSpPr txBox="1"/>
          <p:nvPr/>
        </p:nvSpPr>
        <p:spPr>
          <a:xfrm>
            <a:off x="1208335" y="1595993"/>
            <a:ext cx="1313180" cy="369332"/>
          </a:xfrm>
          <a:prstGeom prst="rect">
            <a:avLst/>
          </a:prstGeom>
          <a:noFill/>
        </p:spPr>
        <p:txBody>
          <a:bodyPr wrap="none" rtlCol="0">
            <a:spAutoFit/>
          </a:bodyPr>
          <a:lstStyle/>
          <a:p>
            <a:pPr algn="l" defTabSz="914400">
              <a:buNone/>
            </a:pPr>
            <a:r>
              <a:rPr lang="es-ES_tradnl" sz="1800" b="0" i="0" smtClean="0">
                <a:solidFill>
                  <a:schemeClr val="tx1"/>
                </a:solidFill>
                <a:latin typeface="Arial"/>
                <a:ea typeface="+mn-ea"/>
                <a:cs typeface="+mn-cs"/>
              </a:rPr>
              <a:t>Cisco UCS</a:t>
            </a:r>
            <a:endParaRPr lang="es-ES_tradnl"/>
          </a:p>
        </p:txBody>
      </p:sp>
    </p:spTree>
    <p:extLst>
      <p:ext uri="{BB962C8B-B14F-4D97-AF65-F5344CB8AC3E}">
        <p14:creationId xmlns="" xmlns:p14="http://schemas.microsoft.com/office/powerpoint/2010/main" val="380665624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08343" y="1620455"/>
            <a:ext cx="1585734" cy="4689749"/>
          </a:xfrm>
          <a:prstGeom prst="roundRect">
            <a:avLst>
              <a:gd name="adj" fmla="val 5368"/>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lnSpc>
                <a:spcPct val="95000"/>
              </a:lnSpc>
              <a:spcBef>
                <a:spcPts val="1200"/>
              </a:spcBef>
              <a:buClr>
                <a:srgbClr val="FFFFFF"/>
              </a:buClr>
              <a:defRPr/>
            </a:pPr>
            <a:endParaRPr lang="es-ES_tradnl">
              <a:solidFill>
                <a:schemeClr val="lt1"/>
              </a:solidFill>
            </a:endParaRPr>
          </a:p>
        </p:txBody>
      </p:sp>
      <p:sp>
        <p:nvSpPr>
          <p:cNvPr id="39" name="Rectangle 38"/>
          <p:cNvSpPr/>
          <p:nvPr/>
        </p:nvSpPr>
        <p:spPr>
          <a:xfrm>
            <a:off x="0" y="3894638"/>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8" name="Title 1"/>
          <p:cNvSpPr>
            <a:spLocks noGrp="1"/>
          </p:cNvSpPr>
          <p:nvPr>
            <p:ph type="title"/>
          </p:nvPr>
        </p:nvSpPr>
        <p:spPr/>
        <p:txBody>
          <a:bodyPr/>
          <a:lstStyle/>
          <a:p>
            <a:pPr algn="l" defTabSz="914400">
              <a:lnSpc>
                <a:spcPct val="80000"/>
              </a:lnSpc>
              <a:spcBef>
                <a:spcPct val="0"/>
              </a:spcBef>
              <a:buNone/>
            </a:pPr>
            <a:r>
              <a:rPr lang="es-ES_tradnl" sz="3200" b="0" i="0" spc="0" baseline="0" dirty="0" smtClean="0">
                <a:solidFill>
                  <a:srgbClr val="2B348E"/>
                </a:solidFill>
                <a:latin typeface="Arial"/>
                <a:ea typeface="+mj-ea"/>
                <a:cs typeface="+mj-cs"/>
              </a:rPr>
              <a:t>Cisco VXI Data Center</a:t>
            </a:r>
            <a:br>
              <a:rPr lang="es-ES_tradnl" sz="3200" b="0" i="0" spc="0" baseline="0" dirty="0" smtClean="0">
                <a:solidFill>
                  <a:srgbClr val="2B348E"/>
                </a:solidFill>
                <a:latin typeface="Arial"/>
                <a:ea typeface="+mj-ea"/>
                <a:cs typeface="+mj-cs"/>
              </a:rPr>
            </a:br>
            <a:r>
              <a:rPr lang="es-ES_tradnl" sz="2400" b="0" i="0" spc="-50" baseline="0" dirty="0" smtClean="0">
                <a:solidFill>
                  <a:srgbClr val="1E1F81"/>
                </a:solidFill>
                <a:latin typeface="Arial"/>
                <a:ea typeface="+mj-ea"/>
                <a:cs typeface="+mj-cs"/>
              </a:rPr>
              <a:t>Escalabilidad + simplicidad de equipos de escritorio virtuales = menores costos operativos</a:t>
            </a:r>
            <a:endParaRPr lang="es-ES_tradnl" sz="2400" spc="-50" dirty="0">
              <a:solidFill>
                <a:srgbClr val="1E1F81"/>
              </a:solidFill>
            </a:endParaRPr>
          </a:p>
        </p:txBody>
      </p:sp>
      <p:sp>
        <p:nvSpPr>
          <p:cNvPr id="61" name="Rounded Rectangle 60"/>
          <p:cNvSpPr/>
          <p:nvPr/>
        </p:nvSpPr>
        <p:spPr>
          <a:xfrm rot="10800000" flipV="1">
            <a:off x="428487" y="5667041"/>
            <a:ext cx="8420239" cy="462652"/>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s-ES_tradnl" b="1">
              <a:solidFill>
                <a:srgbClr val="FFFFFF"/>
              </a:solidFill>
              <a:effectLst>
                <a:outerShdw blurRad="38100" dist="38100" dir="2700000" algn="tl">
                  <a:srgbClr val="000000">
                    <a:alpha val="43137"/>
                  </a:srgbClr>
                </a:outerShdw>
              </a:effectLst>
              <a:latin typeface="Arial"/>
            </a:endParaRPr>
          </a:p>
        </p:txBody>
      </p:sp>
      <p:grpSp>
        <p:nvGrpSpPr>
          <p:cNvPr id="2" name="Group 31"/>
          <p:cNvGrpSpPr/>
          <p:nvPr/>
        </p:nvGrpSpPr>
        <p:grpSpPr>
          <a:xfrm>
            <a:off x="467774" y="1875715"/>
            <a:ext cx="1060450" cy="3587750"/>
            <a:chOff x="238125" y="2070100"/>
            <a:chExt cx="1060450" cy="3587750"/>
          </a:xfrm>
        </p:grpSpPr>
        <p:grpSp>
          <p:nvGrpSpPr>
            <p:cNvPr id="3" name="Group 138"/>
            <p:cNvGrpSpPr>
              <a:grpSpLocks/>
            </p:cNvGrpSpPr>
            <p:nvPr/>
          </p:nvGrpSpPr>
          <p:grpSpPr bwMode="auto">
            <a:xfrm>
              <a:off x="296863" y="2647950"/>
              <a:ext cx="1001712" cy="3009900"/>
              <a:chOff x="187" y="1872"/>
              <a:chExt cx="631" cy="1896"/>
            </a:xfrm>
          </p:grpSpPr>
          <p:pic>
            <p:nvPicPr>
              <p:cNvPr id="92" name="Picture 4" descr="800-chassis-deadfront_flat copy"/>
              <p:cNvPicPr>
                <a:picLocks noChangeAspect="1" noChangeArrowheads="1"/>
              </p:cNvPicPr>
              <p:nvPr/>
            </p:nvPicPr>
            <p:blipFill>
              <a:blip r:embed="rId3" cstate="print"/>
              <a:srcRect/>
              <a:stretch>
                <a:fillRect/>
              </a:stretch>
            </p:blipFill>
            <p:spPr bwMode="auto">
              <a:xfrm>
                <a:off x="187" y="1872"/>
                <a:ext cx="613" cy="330"/>
              </a:xfrm>
              <a:prstGeom prst="rect">
                <a:avLst/>
              </a:prstGeom>
              <a:noFill/>
              <a:ln w="19050">
                <a:noFill/>
                <a:miter lim="800000"/>
                <a:headEnd/>
                <a:tailEnd/>
              </a:ln>
            </p:spPr>
          </p:pic>
          <p:pic>
            <p:nvPicPr>
              <p:cNvPr id="93" name="Picture 5" descr="800-chassis-deadfront_flat copy"/>
              <p:cNvPicPr>
                <a:picLocks noChangeAspect="1" noChangeArrowheads="1"/>
              </p:cNvPicPr>
              <p:nvPr/>
            </p:nvPicPr>
            <p:blipFill>
              <a:blip r:embed="rId3" cstate="print"/>
              <a:srcRect/>
              <a:stretch>
                <a:fillRect/>
              </a:stretch>
            </p:blipFill>
            <p:spPr bwMode="auto">
              <a:xfrm>
                <a:off x="193" y="2256"/>
                <a:ext cx="613" cy="330"/>
              </a:xfrm>
              <a:prstGeom prst="rect">
                <a:avLst/>
              </a:prstGeom>
              <a:noFill/>
              <a:ln w="19050">
                <a:noFill/>
                <a:miter lim="800000"/>
                <a:headEnd/>
                <a:tailEnd/>
              </a:ln>
            </p:spPr>
          </p:pic>
          <p:pic>
            <p:nvPicPr>
              <p:cNvPr id="94" name="Picture 6" descr="800-chassis-deadfront_flat copy"/>
              <p:cNvPicPr>
                <a:picLocks noChangeAspect="1" noChangeArrowheads="1"/>
              </p:cNvPicPr>
              <p:nvPr/>
            </p:nvPicPr>
            <p:blipFill>
              <a:blip r:embed="rId3" cstate="print"/>
              <a:srcRect/>
              <a:stretch>
                <a:fillRect/>
              </a:stretch>
            </p:blipFill>
            <p:spPr bwMode="auto">
              <a:xfrm>
                <a:off x="193" y="2652"/>
                <a:ext cx="613" cy="330"/>
              </a:xfrm>
              <a:prstGeom prst="rect">
                <a:avLst/>
              </a:prstGeom>
              <a:noFill/>
              <a:ln w="19050">
                <a:noFill/>
                <a:miter lim="800000"/>
                <a:headEnd/>
                <a:tailEnd/>
              </a:ln>
            </p:spPr>
          </p:pic>
          <p:pic>
            <p:nvPicPr>
              <p:cNvPr id="95" name="Picture 7" descr="800-chassis-deadfront_flat copy"/>
              <p:cNvPicPr>
                <a:picLocks noChangeAspect="1" noChangeArrowheads="1"/>
              </p:cNvPicPr>
              <p:nvPr/>
            </p:nvPicPr>
            <p:blipFill>
              <a:blip r:embed="rId3" cstate="print"/>
              <a:srcRect/>
              <a:stretch>
                <a:fillRect/>
              </a:stretch>
            </p:blipFill>
            <p:spPr bwMode="auto">
              <a:xfrm>
                <a:off x="199" y="3042"/>
                <a:ext cx="613" cy="330"/>
              </a:xfrm>
              <a:prstGeom prst="rect">
                <a:avLst/>
              </a:prstGeom>
              <a:noFill/>
              <a:ln w="19050">
                <a:noFill/>
                <a:miter lim="800000"/>
                <a:headEnd/>
                <a:tailEnd/>
              </a:ln>
            </p:spPr>
          </p:pic>
          <p:pic>
            <p:nvPicPr>
              <p:cNvPr id="96" name="Picture 8" descr="800-chassis-deadfront_flat copy"/>
              <p:cNvPicPr>
                <a:picLocks noChangeAspect="1" noChangeArrowheads="1"/>
              </p:cNvPicPr>
              <p:nvPr/>
            </p:nvPicPr>
            <p:blipFill>
              <a:blip r:embed="rId3" cstate="print"/>
              <a:srcRect/>
              <a:stretch>
                <a:fillRect/>
              </a:stretch>
            </p:blipFill>
            <p:spPr bwMode="auto">
              <a:xfrm>
                <a:off x="205" y="3438"/>
                <a:ext cx="613" cy="330"/>
              </a:xfrm>
              <a:prstGeom prst="rect">
                <a:avLst/>
              </a:prstGeom>
              <a:noFill/>
              <a:ln w="19050">
                <a:noFill/>
                <a:miter lim="800000"/>
                <a:headEnd/>
                <a:tailEnd/>
              </a:ln>
            </p:spPr>
          </p:pic>
        </p:grpSp>
        <p:pic>
          <p:nvPicPr>
            <p:cNvPr id="81" name="Picture 51" descr="Eugene_Bezel_Cisco copy"/>
            <p:cNvPicPr>
              <a:picLocks noChangeAspect="1" noChangeArrowheads="1"/>
            </p:cNvPicPr>
            <p:nvPr/>
          </p:nvPicPr>
          <p:blipFill>
            <a:blip r:embed="rId4" cstate="print"/>
            <a:srcRect/>
            <a:stretch>
              <a:fillRect/>
            </a:stretch>
          </p:blipFill>
          <p:spPr bwMode="auto">
            <a:xfrm>
              <a:off x="268288" y="2266950"/>
              <a:ext cx="1004523" cy="196850"/>
            </a:xfrm>
            <a:prstGeom prst="rect">
              <a:avLst/>
            </a:prstGeom>
            <a:noFill/>
            <a:ln w="19050">
              <a:solidFill>
                <a:srgbClr val="000000"/>
              </a:solidFill>
              <a:miter lim="800000"/>
              <a:headEnd/>
              <a:tailEnd/>
            </a:ln>
          </p:spPr>
        </p:pic>
        <p:sp>
          <p:nvSpPr>
            <p:cNvPr id="82" name="Line 102"/>
            <p:cNvSpPr>
              <a:spLocks noChangeShapeType="1"/>
            </p:cNvSpPr>
            <p:nvPr/>
          </p:nvSpPr>
          <p:spPr bwMode="auto">
            <a:xfrm>
              <a:off x="238125" y="2419350"/>
              <a:ext cx="0" cy="3009900"/>
            </a:xfrm>
            <a:prstGeom prst="line">
              <a:avLst/>
            </a:prstGeom>
            <a:noFill/>
            <a:ln w="19050">
              <a:solidFill>
                <a:srgbClr val="3A3A3A"/>
              </a:solidFill>
              <a:round/>
              <a:headEnd/>
              <a:tailEnd/>
            </a:ln>
          </p:spPr>
          <p:txBody>
            <a:bodyPr wrap="none" lIns="82124" tIns="41061" rIns="82124" bIns="41061" anchor="ctr">
              <a:spAutoFit/>
            </a:bodyPr>
            <a:lstStyle/>
            <a:p>
              <a:pPr algn="l" rtl="0"/>
              <a:endParaRPr lang="es-ES_tradnl" kern="1200">
                <a:solidFill>
                  <a:srgbClr val="0096D6"/>
                </a:solidFill>
                <a:latin typeface="Arial"/>
                <a:ea typeface="+mn-ea"/>
                <a:cs typeface="+mn-cs"/>
              </a:endParaRPr>
            </a:p>
          </p:txBody>
        </p:sp>
        <p:sp>
          <p:nvSpPr>
            <p:cNvPr id="85" name="Line 103"/>
            <p:cNvSpPr>
              <a:spLocks noChangeShapeType="1"/>
            </p:cNvSpPr>
            <p:nvPr/>
          </p:nvSpPr>
          <p:spPr bwMode="auto">
            <a:xfrm>
              <a:off x="238125" y="28670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s-ES_tradnl" kern="1200">
                <a:solidFill>
                  <a:srgbClr val="0096D6"/>
                </a:solidFill>
                <a:latin typeface="Arial"/>
                <a:ea typeface="+mn-ea"/>
                <a:cs typeface="+mn-cs"/>
              </a:endParaRPr>
            </a:p>
          </p:txBody>
        </p:sp>
        <p:sp>
          <p:nvSpPr>
            <p:cNvPr id="86" name="Line 104"/>
            <p:cNvSpPr>
              <a:spLocks noChangeShapeType="1"/>
            </p:cNvSpPr>
            <p:nvPr/>
          </p:nvSpPr>
          <p:spPr bwMode="auto">
            <a:xfrm>
              <a:off x="247650" y="34385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s-ES_tradnl" kern="1200">
                <a:solidFill>
                  <a:srgbClr val="0096D6"/>
                </a:solidFill>
                <a:latin typeface="Arial"/>
                <a:ea typeface="+mn-ea"/>
                <a:cs typeface="+mn-cs"/>
              </a:endParaRPr>
            </a:p>
          </p:txBody>
        </p:sp>
        <p:sp>
          <p:nvSpPr>
            <p:cNvPr id="87" name="Line 105"/>
            <p:cNvSpPr>
              <a:spLocks noChangeShapeType="1"/>
            </p:cNvSpPr>
            <p:nvPr/>
          </p:nvSpPr>
          <p:spPr bwMode="auto">
            <a:xfrm>
              <a:off x="247650" y="407670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s-ES_tradnl" kern="1200">
                <a:solidFill>
                  <a:srgbClr val="0096D6"/>
                </a:solidFill>
                <a:latin typeface="Arial"/>
                <a:ea typeface="+mn-ea"/>
                <a:cs typeface="+mn-cs"/>
              </a:endParaRPr>
            </a:p>
          </p:txBody>
        </p:sp>
        <p:sp>
          <p:nvSpPr>
            <p:cNvPr id="89" name="Line 106"/>
            <p:cNvSpPr>
              <a:spLocks noChangeShapeType="1"/>
            </p:cNvSpPr>
            <p:nvPr/>
          </p:nvSpPr>
          <p:spPr bwMode="auto">
            <a:xfrm>
              <a:off x="247650" y="47053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s-ES_tradnl" kern="1200">
                <a:solidFill>
                  <a:srgbClr val="0096D6"/>
                </a:solidFill>
                <a:latin typeface="Arial"/>
                <a:ea typeface="+mn-ea"/>
                <a:cs typeface="+mn-cs"/>
              </a:endParaRPr>
            </a:p>
          </p:txBody>
        </p:sp>
        <p:sp>
          <p:nvSpPr>
            <p:cNvPr id="90" name="Line 107"/>
            <p:cNvSpPr>
              <a:spLocks noChangeShapeType="1"/>
            </p:cNvSpPr>
            <p:nvPr/>
          </p:nvSpPr>
          <p:spPr bwMode="auto">
            <a:xfrm>
              <a:off x="247650" y="54292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s-ES_tradnl" kern="1200">
                <a:solidFill>
                  <a:srgbClr val="0096D6"/>
                </a:solidFill>
                <a:latin typeface="Arial"/>
                <a:ea typeface="+mn-ea"/>
                <a:cs typeface="+mn-cs"/>
              </a:endParaRPr>
            </a:p>
          </p:txBody>
        </p:sp>
        <p:pic>
          <p:nvPicPr>
            <p:cNvPr id="91" name="Picture 51" descr="Eugene_Bezel_Cisco copy"/>
            <p:cNvPicPr>
              <a:picLocks noChangeAspect="1" noChangeArrowheads="1"/>
            </p:cNvPicPr>
            <p:nvPr/>
          </p:nvPicPr>
          <p:blipFill>
            <a:blip r:embed="rId4" cstate="print"/>
            <a:srcRect/>
            <a:stretch>
              <a:fillRect/>
            </a:stretch>
          </p:blipFill>
          <p:spPr bwMode="auto">
            <a:xfrm>
              <a:off x="268288" y="2070100"/>
              <a:ext cx="1004523" cy="196850"/>
            </a:xfrm>
            <a:prstGeom prst="rect">
              <a:avLst/>
            </a:prstGeom>
            <a:noFill/>
            <a:ln w="19050">
              <a:solidFill>
                <a:srgbClr val="000000"/>
              </a:solidFill>
              <a:miter lim="800000"/>
              <a:headEnd/>
              <a:tailEnd/>
            </a:ln>
          </p:spPr>
        </p:pic>
      </p:grpSp>
      <p:sp>
        <p:nvSpPr>
          <p:cNvPr id="55" name="AutoShape 13"/>
          <p:cNvSpPr>
            <a:spLocks noChangeArrowheads="1"/>
          </p:cNvSpPr>
          <p:nvPr/>
        </p:nvSpPr>
        <p:spPr bwMode="auto">
          <a:xfrm>
            <a:off x="4408105" y="2038393"/>
            <a:ext cx="4412045" cy="820554"/>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s-ES_tradnl" sz="1800" b="0" i="0" dirty="0" smtClean="0">
                <a:solidFill>
                  <a:srgbClr val="3A3A3A"/>
                </a:solidFill>
                <a:latin typeface="Arial"/>
                <a:ea typeface="+mn-ea"/>
                <a:cs typeface="+mn-cs"/>
              </a:rPr>
              <a:t>Incremento del 500%</a:t>
            </a:r>
            <a:br>
              <a:rPr lang="es-ES_tradnl" sz="1800" b="0" i="0" dirty="0" smtClean="0">
                <a:solidFill>
                  <a:srgbClr val="3A3A3A"/>
                </a:solidFill>
                <a:latin typeface="Arial"/>
                <a:ea typeface="+mn-ea"/>
                <a:cs typeface="+mn-cs"/>
              </a:rPr>
            </a:br>
            <a:r>
              <a:rPr lang="es-ES_tradnl" sz="1800" b="0" i="0" dirty="0" smtClean="0">
                <a:solidFill>
                  <a:srgbClr val="3A3A3A"/>
                </a:solidFill>
                <a:latin typeface="Arial"/>
                <a:ea typeface="+mn-ea"/>
                <a:cs typeface="+mn-cs"/>
              </a:rPr>
              <a:t> = + de 30 mil equipos de escritorio virtuales</a:t>
            </a:r>
            <a:endParaRPr lang="es-ES_tradnl" sz="1800" b="0" i="0" dirty="0">
              <a:solidFill>
                <a:srgbClr val="3A3A3A"/>
              </a:solidFill>
              <a:latin typeface="Arial"/>
              <a:ea typeface="+mn-ea"/>
              <a:cs typeface="+mn-cs"/>
            </a:endParaRPr>
          </a:p>
        </p:txBody>
      </p:sp>
      <p:sp>
        <p:nvSpPr>
          <p:cNvPr id="56" name="AutoShape 18"/>
          <p:cNvSpPr>
            <a:spLocks noChangeArrowheads="1"/>
          </p:cNvSpPr>
          <p:nvPr/>
        </p:nvSpPr>
        <p:spPr bwMode="ltGray">
          <a:xfrm>
            <a:off x="2200628" y="198171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_tradnl">
              <a:solidFill>
                <a:schemeClr val="lt1"/>
              </a:solidFill>
              <a:sym typeface="Arial" charset="0"/>
            </a:endParaRPr>
          </a:p>
        </p:txBody>
      </p:sp>
      <p:sp>
        <p:nvSpPr>
          <p:cNvPr id="57" name="Rectangle 347"/>
          <p:cNvSpPr>
            <a:spLocks noChangeArrowheads="1"/>
          </p:cNvSpPr>
          <p:nvPr/>
        </p:nvSpPr>
        <p:spPr bwMode="auto">
          <a:xfrm>
            <a:off x="2602603" y="2080475"/>
            <a:ext cx="3032223" cy="707886"/>
          </a:xfrm>
          <a:prstGeom prst="rect">
            <a:avLst/>
          </a:prstGeom>
          <a:noFill/>
          <a:ln w="9525">
            <a:noFill/>
            <a:miter lim="800000"/>
            <a:headEnd/>
            <a:tailEnd/>
          </a:ln>
        </p:spPr>
        <p:txBody>
          <a:bodyPr wrap="square" anchor="ctr">
            <a:spAutoFit/>
          </a:bodyPr>
          <a:lstStyle/>
          <a:p>
            <a:pPr algn="l" defTabSz="914400">
              <a:buNone/>
            </a:pPr>
            <a:r>
              <a:rPr lang="es-ES_tradnl" sz="2000" b="1" i="0" kern="1200" dirty="0" smtClean="0">
                <a:solidFill>
                  <a:srgbClr val="3A3A3A"/>
                </a:solidFill>
                <a:latin typeface="Arial"/>
                <a:ea typeface="+mn-ea"/>
                <a:cs typeface="+mn-cs"/>
              </a:rPr>
              <a:t>Dominio de</a:t>
            </a:r>
            <a:br>
              <a:rPr lang="es-ES_tradnl" sz="2000" b="1" i="0" kern="1200" dirty="0" smtClean="0">
                <a:solidFill>
                  <a:srgbClr val="3A3A3A"/>
                </a:solidFill>
                <a:latin typeface="Arial"/>
                <a:ea typeface="+mn-ea"/>
                <a:cs typeface="+mn-cs"/>
              </a:rPr>
            </a:br>
            <a:r>
              <a:rPr lang="es-ES_tradnl" sz="2000" b="1" i="0" kern="1200" dirty="0" smtClean="0">
                <a:solidFill>
                  <a:srgbClr val="3A3A3A"/>
                </a:solidFill>
                <a:latin typeface="Arial"/>
                <a:ea typeface="+mn-ea"/>
                <a:cs typeface="+mn-cs"/>
              </a:rPr>
              <a:t>administración</a:t>
            </a:r>
            <a:endParaRPr lang="es-ES_tradnl" sz="2000" b="1" i="0" kern="1200" dirty="0">
              <a:solidFill>
                <a:srgbClr val="3A3A3A"/>
              </a:solidFill>
              <a:latin typeface="Arial"/>
              <a:ea typeface="+mn-ea"/>
              <a:cs typeface="+mn-cs"/>
            </a:endParaRPr>
          </a:p>
        </p:txBody>
      </p:sp>
      <p:sp>
        <p:nvSpPr>
          <p:cNvPr id="59" name="AutoShape 13"/>
          <p:cNvSpPr>
            <a:spLocks noChangeArrowheads="1"/>
          </p:cNvSpPr>
          <p:nvPr/>
        </p:nvSpPr>
        <p:spPr bwMode="auto">
          <a:xfrm>
            <a:off x="4441705" y="3140331"/>
            <a:ext cx="4412045" cy="806636"/>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s-ES_tradnl" sz="1800" b="0" i="0" dirty="0" smtClean="0">
                <a:solidFill>
                  <a:srgbClr val="3A3A3A"/>
                </a:solidFill>
                <a:latin typeface="Arial"/>
                <a:ea typeface="+mn-ea"/>
                <a:cs typeface="+mn-cs"/>
              </a:rPr>
              <a:t>Incremento del 45%</a:t>
            </a:r>
            <a:br>
              <a:rPr lang="es-ES_tradnl" sz="1800" b="0" i="0" dirty="0" smtClean="0">
                <a:solidFill>
                  <a:srgbClr val="3A3A3A"/>
                </a:solidFill>
                <a:latin typeface="Arial"/>
                <a:ea typeface="+mn-ea"/>
                <a:cs typeface="+mn-cs"/>
              </a:rPr>
            </a:br>
            <a:r>
              <a:rPr lang="es-ES_tradnl" sz="1800" b="0" i="0" dirty="0" smtClean="0">
                <a:solidFill>
                  <a:srgbClr val="3A3A3A"/>
                </a:solidFill>
                <a:latin typeface="Arial"/>
                <a:ea typeface="+mn-ea"/>
                <a:cs typeface="+mn-cs"/>
              </a:rPr>
              <a:t> </a:t>
            </a:r>
            <a:r>
              <a:rPr lang="es-ES_tradnl" sz="1800" b="0" i="0" smtClean="0">
                <a:solidFill>
                  <a:srgbClr val="3A3A3A"/>
                </a:solidFill>
                <a:latin typeface="Arial"/>
                <a:ea typeface="+mn-ea"/>
                <a:cs typeface="+mn-cs"/>
              </a:rPr>
              <a:t>= hasta </a:t>
            </a:r>
            <a:r>
              <a:rPr lang="es-ES_tradnl" sz="1800" b="0" i="0" dirty="0" smtClean="0">
                <a:solidFill>
                  <a:srgbClr val="3A3A3A"/>
                </a:solidFill>
                <a:latin typeface="Arial"/>
                <a:ea typeface="+mn-ea"/>
                <a:cs typeface="+mn-cs"/>
              </a:rPr>
              <a:t>160 equipos de escritorio virtuales</a:t>
            </a:r>
            <a:endParaRPr lang="es-ES_tradnl" sz="1800" b="0" i="0" dirty="0">
              <a:solidFill>
                <a:srgbClr val="3A3A3A"/>
              </a:solidFill>
              <a:latin typeface="Arial"/>
              <a:ea typeface="+mn-ea"/>
              <a:cs typeface="+mn-cs"/>
            </a:endParaRPr>
          </a:p>
        </p:txBody>
      </p:sp>
      <p:sp>
        <p:nvSpPr>
          <p:cNvPr id="60" name="AutoShape 18"/>
          <p:cNvSpPr>
            <a:spLocks noChangeArrowheads="1"/>
          </p:cNvSpPr>
          <p:nvPr/>
        </p:nvSpPr>
        <p:spPr bwMode="ltGray">
          <a:xfrm>
            <a:off x="2253278" y="314764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_tradnl">
              <a:solidFill>
                <a:schemeClr val="lt1"/>
              </a:solidFill>
              <a:sym typeface="Arial" charset="0"/>
            </a:endParaRPr>
          </a:p>
        </p:txBody>
      </p:sp>
      <p:sp>
        <p:nvSpPr>
          <p:cNvPr id="62" name="Rectangle 347"/>
          <p:cNvSpPr>
            <a:spLocks noChangeArrowheads="1"/>
          </p:cNvSpPr>
          <p:nvPr/>
        </p:nvSpPr>
        <p:spPr bwMode="auto">
          <a:xfrm>
            <a:off x="2643678" y="3262713"/>
            <a:ext cx="1916743" cy="707886"/>
          </a:xfrm>
          <a:prstGeom prst="rect">
            <a:avLst/>
          </a:prstGeom>
          <a:noFill/>
          <a:ln w="9525">
            <a:noFill/>
            <a:miter lim="800000"/>
            <a:headEnd/>
            <a:tailEnd/>
          </a:ln>
        </p:spPr>
        <p:txBody>
          <a:bodyPr wrap="square" anchor="ctr">
            <a:spAutoFit/>
          </a:bodyPr>
          <a:lstStyle/>
          <a:p>
            <a:pPr algn="l" defTabSz="914400">
              <a:buNone/>
            </a:pPr>
            <a:r>
              <a:rPr lang="es-ES_tradnl" sz="2000" b="1" i="0" kern="1200" dirty="0" smtClean="0">
                <a:solidFill>
                  <a:srgbClr val="3A3A3A"/>
                </a:solidFill>
                <a:latin typeface="Arial"/>
                <a:ea typeface="+mn-ea"/>
                <a:cs typeface="+mn-cs"/>
              </a:rPr>
              <a:t>Densidad del servidor VDI</a:t>
            </a:r>
            <a:endParaRPr lang="es-ES_tradnl" sz="2000" b="1" kern="1200" dirty="0">
              <a:solidFill>
                <a:srgbClr val="3A3A3A"/>
              </a:solidFill>
              <a:latin typeface="Arial"/>
              <a:ea typeface="+mn-ea"/>
              <a:cs typeface="+mn-cs"/>
            </a:endParaRPr>
          </a:p>
        </p:txBody>
      </p:sp>
      <p:sp>
        <p:nvSpPr>
          <p:cNvPr id="63" name="AutoShape 13"/>
          <p:cNvSpPr>
            <a:spLocks noChangeArrowheads="1"/>
          </p:cNvSpPr>
          <p:nvPr/>
        </p:nvSpPr>
        <p:spPr bwMode="auto">
          <a:xfrm>
            <a:off x="4406687" y="4370252"/>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s-ES_tradnl" sz="1800" b="0" i="0" smtClean="0">
                <a:solidFill>
                  <a:srgbClr val="3A3A3A"/>
                </a:solidFill>
                <a:latin typeface="Arial"/>
                <a:ea typeface="+mn-ea"/>
                <a:cs typeface="+mn-cs"/>
              </a:rPr>
              <a:t>Cuadruplica la capacidad </a:t>
            </a:r>
            <a:br>
              <a:rPr lang="es-ES_tradnl" sz="1800" b="0" i="0" smtClean="0">
                <a:solidFill>
                  <a:srgbClr val="3A3A3A"/>
                </a:solidFill>
                <a:latin typeface="Arial"/>
                <a:ea typeface="+mn-ea"/>
                <a:cs typeface="+mn-cs"/>
              </a:rPr>
            </a:br>
            <a:r>
              <a:rPr lang="es-ES_tradnl" sz="1800" b="0" i="0" smtClean="0">
                <a:solidFill>
                  <a:srgbClr val="3A3A3A"/>
                </a:solidFill>
                <a:latin typeface="Arial"/>
                <a:ea typeface="+mn-ea"/>
                <a:cs typeface="+mn-cs"/>
              </a:rPr>
              <a:t>4 veces menos latencia</a:t>
            </a:r>
            <a:endParaRPr lang="es-ES_tradnl" sz="1800" b="0" i="0">
              <a:solidFill>
                <a:srgbClr val="3A3A3A"/>
              </a:solidFill>
              <a:latin typeface="Arial"/>
              <a:ea typeface="+mn-ea"/>
              <a:cs typeface="+mn-cs"/>
            </a:endParaRPr>
          </a:p>
        </p:txBody>
      </p:sp>
      <p:sp>
        <p:nvSpPr>
          <p:cNvPr id="64" name="AutoShape 18"/>
          <p:cNvSpPr>
            <a:spLocks noChangeArrowheads="1"/>
          </p:cNvSpPr>
          <p:nvPr/>
        </p:nvSpPr>
        <p:spPr bwMode="ltGray">
          <a:xfrm>
            <a:off x="2313510" y="4313574"/>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_tradnl">
              <a:solidFill>
                <a:schemeClr val="lt1"/>
              </a:solidFill>
              <a:sym typeface="Arial" charset="0"/>
            </a:endParaRPr>
          </a:p>
        </p:txBody>
      </p:sp>
      <p:sp>
        <p:nvSpPr>
          <p:cNvPr id="65" name="Rectangle 347"/>
          <p:cNvSpPr>
            <a:spLocks noChangeArrowheads="1"/>
          </p:cNvSpPr>
          <p:nvPr/>
        </p:nvSpPr>
        <p:spPr bwMode="auto">
          <a:xfrm>
            <a:off x="2689685" y="4270746"/>
            <a:ext cx="3032223" cy="1015663"/>
          </a:xfrm>
          <a:prstGeom prst="rect">
            <a:avLst/>
          </a:prstGeom>
          <a:noFill/>
          <a:ln w="9525">
            <a:noFill/>
            <a:miter lim="800000"/>
            <a:headEnd/>
            <a:tailEnd/>
          </a:ln>
        </p:spPr>
        <p:txBody>
          <a:bodyPr wrap="square" anchor="ctr">
            <a:spAutoFit/>
          </a:bodyPr>
          <a:lstStyle/>
          <a:p>
            <a:pPr algn="l" defTabSz="914400">
              <a:buNone/>
            </a:pPr>
            <a:r>
              <a:rPr lang="es-ES_tradnl" sz="2000" b="1" i="0" kern="1200" dirty="0" smtClean="0">
                <a:solidFill>
                  <a:srgbClr val="3A3A3A"/>
                </a:solidFill>
                <a:latin typeface="Arial"/>
                <a:ea typeface="+mn-ea"/>
                <a:cs typeface="+mn-cs"/>
              </a:rPr>
              <a:t>Chasis con </a:t>
            </a:r>
            <a:br>
              <a:rPr lang="es-ES_tradnl" sz="2000" b="1" i="0" kern="1200" dirty="0" smtClean="0">
                <a:solidFill>
                  <a:srgbClr val="3A3A3A"/>
                </a:solidFill>
                <a:latin typeface="Arial"/>
                <a:ea typeface="+mn-ea"/>
                <a:cs typeface="+mn-cs"/>
              </a:rPr>
            </a:br>
            <a:r>
              <a:rPr lang="es-ES_tradnl" sz="2000" b="1" i="0" kern="1200" dirty="0" smtClean="0">
                <a:solidFill>
                  <a:srgbClr val="3A3A3A"/>
                </a:solidFill>
                <a:latin typeface="Arial"/>
                <a:ea typeface="+mn-ea"/>
                <a:cs typeface="+mn-cs"/>
              </a:rPr>
              <a:t>estructura </a:t>
            </a:r>
            <a:br>
              <a:rPr lang="es-ES_tradnl" sz="2000" b="1" i="0" kern="1200" dirty="0" smtClean="0">
                <a:solidFill>
                  <a:srgbClr val="3A3A3A"/>
                </a:solidFill>
                <a:latin typeface="Arial"/>
                <a:ea typeface="+mn-ea"/>
                <a:cs typeface="+mn-cs"/>
              </a:rPr>
            </a:br>
            <a:r>
              <a:rPr lang="es-ES_tradnl" sz="2000" b="1" i="0" kern="1200" dirty="0" smtClean="0">
                <a:solidFill>
                  <a:srgbClr val="3A3A3A"/>
                </a:solidFill>
                <a:latin typeface="Arial"/>
                <a:ea typeface="+mn-ea"/>
                <a:cs typeface="+mn-cs"/>
              </a:rPr>
              <a:t>unificada</a:t>
            </a:r>
            <a:endParaRPr lang="es-ES_tradnl" sz="2000" b="1" i="0" kern="1200" dirty="0">
              <a:solidFill>
                <a:srgbClr val="3A3A3A"/>
              </a:solidFill>
              <a:latin typeface="Arial"/>
              <a:ea typeface="+mn-ea"/>
              <a:cs typeface="+mn-cs"/>
            </a:endParaRPr>
          </a:p>
        </p:txBody>
      </p:sp>
      <p:sp>
        <p:nvSpPr>
          <p:cNvPr id="66" name="Rectangle 65"/>
          <p:cNvSpPr/>
          <p:nvPr/>
        </p:nvSpPr>
        <p:spPr>
          <a:xfrm>
            <a:off x="467774" y="1856208"/>
            <a:ext cx="1031875" cy="247417"/>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cxnSp>
        <p:nvCxnSpPr>
          <p:cNvPr id="67" name="Straight Connector 66"/>
          <p:cNvCxnSpPr/>
          <p:nvPr/>
        </p:nvCxnSpPr>
        <p:spPr>
          <a:xfrm>
            <a:off x="1487525" y="1979917"/>
            <a:ext cx="1039375" cy="47765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83712" y="2457569"/>
            <a:ext cx="515938" cy="215072"/>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cxnSp>
        <p:nvCxnSpPr>
          <p:cNvPr id="71" name="Straight Connector 70"/>
          <p:cNvCxnSpPr/>
          <p:nvPr/>
        </p:nvCxnSpPr>
        <p:spPr>
          <a:xfrm>
            <a:off x="1486660" y="2667118"/>
            <a:ext cx="1040240" cy="91992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26511" y="3069726"/>
            <a:ext cx="973137" cy="517313"/>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cxnSp>
        <p:nvCxnSpPr>
          <p:cNvPr id="77" name="Straight Connector 76"/>
          <p:cNvCxnSpPr/>
          <p:nvPr/>
        </p:nvCxnSpPr>
        <p:spPr>
          <a:xfrm>
            <a:off x="1468475" y="3328383"/>
            <a:ext cx="1058425" cy="1403894"/>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3900" y="5709887"/>
            <a:ext cx="8852213" cy="400110"/>
          </a:xfrm>
          <a:prstGeom prst="rect">
            <a:avLst/>
          </a:prstGeom>
          <a:noFill/>
        </p:spPr>
        <p:txBody>
          <a:bodyPr wrap="square" rtlCol="0">
            <a:spAutoFit/>
          </a:bodyPr>
          <a:lstStyle/>
          <a:p>
            <a:pPr algn="ctr" defTabSz="914400">
              <a:buNone/>
            </a:pPr>
            <a:r>
              <a:rPr lang="es-ES_tradnl" sz="2000" b="1" i="0" kern="1200" spc="-30" dirty="0" smtClean="0">
                <a:solidFill>
                  <a:srgbClr val="FFFFFF"/>
                </a:solidFill>
                <a:effectLst>
                  <a:outerShdw blurRad="38100" dist="38100" dir="2700000" algn="tl">
                    <a:srgbClr val="000000">
                      <a:alpha val="43137"/>
                    </a:srgbClr>
                  </a:outerShdw>
                </a:effectLst>
                <a:latin typeface="Arial"/>
                <a:ea typeface="+mn-ea"/>
                <a:cs typeface="+mn-cs"/>
              </a:rPr>
              <a:t>Mejores funciones de centro de datos (parte de VXI </a:t>
            </a:r>
            <a:r>
              <a:rPr lang="es-ES_tradnl" sz="2000" b="1" i="0" kern="1200" spc="-30" dirty="0" err="1" smtClean="0">
                <a:solidFill>
                  <a:srgbClr val="FFFFFF"/>
                </a:solidFill>
                <a:effectLst>
                  <a:outerShdw blurRad="38100" dist="38100" dir="2700000" algn="tl">
                    <a:srgbClr val="000000">
                      <a:alpha val="43137"/>
                    </a:srgbClr>
                  </a:outerShdw>
                </a:effectLst>
                <a:latin typeface="Arial"/>
                <a:ea typeface="+mn-ea"/>
                <a:cs typeface="+mn-cs"/>
              </a:rPr>
              <a:t>Validated</a:t>
            </a:r>
            <a:r>
              <a:rPr lang="es-ES_tradnl" sz="2000" b="1" i="0" kern="1200" spc="-30" dirty="0" smtClean="0">
                <a:solidFill>
                  <a:srgbClr val="FFFFFF"/>
                </a:solidFill>
                <a:effectLst>
                  <a:outerShdw blurRad="38100" dist="38100" dir="2700000" algn="tl">
                    <a:srgbClr val="000000">
                      <a:alpha val="43137"/>
                    </a:srgbClr>
                  </a:outerShdw>
                </a:effectLst>
                <a:latin typeface="Arial"/>
                <a:ea typeface="+mn-ea"/>
                <a:cs typeface="+mn-cs"/>
              </a:rPr>
              <a:t> </a:t>
            </a:r>
            <a:r>
              <a:rPr lang="es-ES_tradnl" sz="2000" b="1" i="0" kern="1200" spc="-30" dirty="0" err="1" smtClean="0">
                <a:solidFill>
                  <a:srgbClr val="FFFFFF"/>
                </a:solidFill>
                <a:effectLst>
                  <a:outerShdw blurRad="38100" dist="38100" dir="2700000" algn="tl">
                    <a:srgbClr val="000000">
                      <a:alpha val="43137"/>
                    </a:srgbClr>
                  </a:outerShdw>
                </a:effectLst>
                <a:latin typeface="Arial"/>
                <a:ea typeface="+mn-ea"/>
                <a:cs typeface="+mn-cs"/>
              </a:rPr>
              <a:t>Designs</a:t>
            </a:r>
            <a:r>
              <a:rPr lang="es-ES_tradnl" sz="2000" b="1" i="0" kern="1200" spc="-30" dirty="0" smtClean="0">
                <a:solidFill>
                  <a:srgbClr val="FFFFFF"/>
                </a:solidFill>
                <a:effectLst>
                  <a:outerShdw blurRad="38100" dist="38100" dir="2700000" algn="tl">
                    <a:srgbClr val="000000">
                      <a:alpha val="43137"/>
                    </a:srgbClr>
                  </a:outerShdw>
                </a:effectLst>
                <a:latin typeface="Arial"/>
                <a:ea typeface="+mn-ea"/>
                <a:cs typeface="+mn-cs"/>
              </a:rPr>
              <a:t>)</a:t>
            </a:r>
            <a:endParaRPr lang="es-ES_tradnl" sz="2000" kern="1200" spc="-30" dirty="0">
              <a:solidFill>
                <a:srgbClr val="FFFFFF"/>
              </a:solidFill>
              <a:latin typeface="Arial"/>
              <a:ea typeface="+mn-ea"/>
              <a:cs typeface="+mn-cs"/>
            </a:endParaRPr>
          </a:p>
        </p:txBody>
      </p:sp>
    </p:spTree>
    <p:extLst>
      <p:ext uri="{BB962C8B-B14F-4D97-AF65-F5344CB8AC3E}">
        <p14:creationId xmlns="" xmlns:p14="http://schemas.microsoft.com/office/powerpoint/2010/main" val="40321781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12188E"/>
                </a:solidFill>
                <a:latin typeface="Arial"/>
                <a:ea typeface="+mj-ea"/>
                <a:cs typeface="+mj-cs"/>
              </a:rPr>
              <a:t>Agenda</a:t>
            </a:r>
            <a:endParaRPr lang="es-ES_tradnl">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Tendencias y desafíos en el sector educativo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sobre la educación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Visión de Cisco sobre la virtualización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Cartera de productos Cisco VXI</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Soporte de servicios y diseños validados</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estudio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Resumen</a:t>
            </a:r>
            <a:endParaRPr lang="es-ES_tradnl"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7" name="Rectangle 16"/>
          <p:cNvSpPr/>
          <p:nvPr/>
        </p:nvSpPr>
        <p:spPr>
          <a:xfrm>
            <a:off x="653794" y="4737100"/>
            <a:ext cx="6204205" cy="1373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8" name="Rectangle 17"/>
          <p:cNvSpPr/>
          <p:nvPr/>
        </p:nvSpPr>
        <p:spPr>
          <a:xfrm flipV="1">
            <a:off x="602994" y="1447800"/>
            <a:ext cx="6204205" cy="2755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extLst>
      <p:ext uri="{BB962C8B-B14F-4D97-AF65-F5344CB8AC3E}">
        <p14:creationId xmlns="" xmlns:p14="http://schemas.microsoft.com/office/powerpoint/2010/main"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05547" y="1734531"/>
            <a:ext cx="6342210" cy="4183494"/>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pic>
        <p:nvPicPr>
          <p:cNvPr id="33" name="Picture 22" descr="t1.png"/>
          <p:cNvPicPr>
            <a:picLocks noChangeAspect="1"/>
          </p:cNvPicPr>
          <p:nvPr/>
        </p:nvPicPr>
        <p:blipFill>
          <a:blip r:embed="rId3" cstate="print"/>
          <a:srcRect/>
          <a:stretch>
            <a:fillRect/>
          </a:stretch>
        </p:blipFill>
        <p:spPr bwMode="auto">
          <a:xfrm>
            <a:off x="305547" y="1270980"/>
            <a:ext cx="4152900" cy="463550"/>
          </a:xfrm>
          <a:prstGeom prst="rect">
            <a:avLst/>
          </a:prstGeom>
          <a:noFill/>
          <a:ln w="9525">
            <a:noFill/>
            <a:miter lim="800000"/>
            <a:headEnd/>
            <a:tailEnd/>
          </a:ln>
        </p:spPr>
      </p:pic>
      <p:sp>
        <p:nvSpPr>
          <p:cNvPr id="34" name="Rectangle 15"/>
          <p:cNvSpPr>
            <a:spLocks noChangeArrowheads="1"/>
          </p:cNvSpPr>
          <p:nvPr/>
        </p:nvSpPr>
        <p:spPr bwMode="auto">
          <a:xfrm>
            <a:off x="554784" y="1332893"/>
            <a:ext cx="3744083" cy="298368"/>
          </a:xfrm>
          <a:prstGeom prst="rect">
            <a:avLst/>
          </a:prstGeom>
          <a:noFill/>
          <a:ln w="9525">
            <a:noFill/>
            <a:miter lim="800000"/>
            <a:headEnd/>
            <a:tailEnd/>
          </a:ln>
        </p:spPr>
        <p:txBody>
          <a:bodyPr wrap="square" lIns="82124" tIns="41061" rIns="82124" bIns="41061">
            <a:spAutoFit/>
          </a:bodyPr>
          <a:lstStyle/>
          <a:p>
            <a:pPr algn="l" defTabSz="814365">
              <a:lnSpc>
                <a:spcPct val="85000"/>
              </a:lnSpc>
              <a:spcBef>
                <a:spcPct val="50000"/>
              </a:spcBef>
              <a:buNone/>
            </a:pPr>
            <a:r>
              <a:rPr lang="es-ES_tradnl" sz="1600" b="0" i="0" dirty="0" smtClean="0">
                <a:solidFill>
                  <a:schemeClr val="tx1"/>
                </a:solidFill>
                <a:latin typeface="Arial"/>
                <a:ea typeface="+mn-ea"/>
                <a:cs typeface="+mn-cs"/>
              </a:rPr>
              <a:t>Aceleración del valor comercial</a:t>
            </a:r>
            <a:endParaRPr lang="es-ES_tradnl" sz="1600" dirty="0"/>
          </a:p>
        </p:txBody>
      </p:sp>
      <p:sp>
        <p:nvSpPr>
          <p:cNvPr id="39" name="Isosceles Triangle 38"/>
          <p:cNvSpPr/>
          <p:nvPr/>
        </p:nvSpPr>
        <p:spPr>
          <a:xfrm rot="5400000" flipH="1">
            <a:off x="404766" y="142893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5131" name="Title 1"/>
          <p:cNvSpPr>
            <a:spLocks noGrp="1"/>
          </p:cNvSpPr>
          <p:nvPr>
            <p:ph type="title"/>
          </p:nvPr>
        </p:nvSpPr>
        <p:spPr/>
        <p:txBody>
          <a:bodyPr/>
          <a:lstStyle/>
          <a:p>
            <a:pPr algn="l" defTabSz="914400">
              <a:lnSpc>
                <a:spcPct val="100000"/>
              </a:lnSpc>
              <a:spcBef>
                <a:spcPct val="0"/>
              </a:spcBef>
              <a:spcAft>
                <a:spcPts val="0"/>
              </a:spcAft>
              <a:buNone/>
            </a:pPr>
            <a:r>
              <a:rPr lang="en-US" sz="3200" b="0" i="0" spc="0" baseline="0" dirty="0" err="1">
                <a:solidFill>
                  <a:srgbClr val="2B348E"/>
                </a:solidFill>
                <a:latin typeface="Arial"/>
                <a:ea typeface="+mj-ea"/>
                <a:cs typeface="+mj-cs"/>
              </a:rPr>
              <a:t>Transformamos</a:t>
            </a:r>
            <a:r>
              <a:rPr lang="en-US" sz="3200" b="0" i="0" spc="0" baseline="0" dirty="0">
                <a:solidFill>
                  <a:srgbClr val="2B348E"/>
                </a:solidFill>
                <a:latin typeface="Arial"/>
                <a:ea typeface="+mj-ea"/>
                <a:cs typeface="+mj-cs"/>
              </a:rPr>
              <a:t> el campus actual:</a:t>
            </a:r>
            <a:br>
              <a:rPr lang="en-US" sz="3200" b="0" i="0" spc="0" baseline="0" dirty="0">
                <a:solidFill>
                  <a:srgbClr val="2B348E"/>
                </a:solidFill>
                <a:latin typeface="Arial"/>
                <a:ea typeface="+mj-ea"/>
                <a:cs typeface="+mj-cs"/>
              </a:rPr>
            </a:br>
            <a:r>
              <a:rPr lang="en-US" sz="2400" b="0" i="0" spc="0" baseline="0" dirty="0">
                <a:solidFill>
                  <a:srgbClr val="1E1F81"/>
                </a:solidFill>
                <a:latin typeface="Arial"/>
                <a:ea typeface="+mj-ea"/>
                <a:cs typeface="+mj-cs"/>
              </a:rPr>
              <a:t>Cisco Services </a:t>
            </a:r>
            <a:r>
              <a:rPr lang="en-US" sz="2400" b="0" i="0" spc="0" baseline="0" dirty="0" err="1">
                <a:solidFill>
                  <a:srgbClr val="1E1F81"/>
                </a:solidFill>
                <a:latin typeface="Arial"/>
                <a:ea typeface="+mj-ea"/>
                <a:cs typeface="+mj-cs"/>
              </a:rPr>
              <a:t>para</a:t>
            </a:r>
            <a:r>
              <a:rPr lang="en-US" sz="2400" b="0" i="0" spc="0" baseline="0" dirty="0">
                <a:solidFill>
                  <a:srgbClr val="1E1F81"/>
                </a:solidFill>
                <a:latin typeface="Arial"/>
                <a:ea typeface="+mj-ea"/>
                <a:cs typeface="+mj-cs"/>
              </a:rPr>
              <a:t> VXI</a:t>
            </a:r>
          </a:p>
        </p:txBody>
      </p:sp>
      <p:pic>
        <p:nvPicPr>
          <p:cNvPr id="88088" name="Picture 34" descr="bigstockphoto_disussion_616596"/>
          <p:cNvPicPr>
            <a:picLocks noChangeAspect="1" noChangeArrowheads="1"/>
          </p:cNvPicPr>
          <p:nvPr/>
        </p:nvPicPr>
        <p:blipFill>
          <a:blip r:embed="rId4" cstate="print">
            <a:clrChange>
              <a:clrFrom>
                <a:srgbClr val="FFFCFE"/>
              </a:clrFrom>
              <a:clrTo>
                <a:srgbClr val="FFFCFE">
                  <a:alpha val="0"/>
                </a:srgbClr>
              </a:clrTo>
            </a:clrChange>
          </a:blip>
          <a:srcRect/>
          <a:stretch>
            <a:fillRect/>
          </a:stretch>
        </p:blipFill>
        <p:spPr bwMode="auto">
          <a:xfrm>
            <a:off x="98964750" y="-706391463"/>
            <a:ext cx="838571475" cy="717527776"/>
          </a:xfrm>
          <a:prstGeom prst="rect">
            <a:avLst/>
          </a:prstGeom>
          <a:noFill/>
          <a:ln w="9525">
            <a:noFill/>
            <a:miter lim="800000"/>
            <a:headEnd/>
            <a:tailEnd/>
          </a:ln>
        </p:spPr>
      </p:pic>
      <p:sp>
        <p:nvSpPr>
          <p:cNvPr id="88089" name="Line 9"/>
          <p:cNvSpPr>
            <a:spLocks noChangeShapeType="1"/>
          </p:cNvSpPr>
          <p:nvPr/>
        </p:nvSpPr>
        <p:spPr bwMode="auto">
          <a:xfrm>
            <a:off x="-1209948050" y="-21363479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0" name="Line 10"/>
          <p:cNvSpPr>
            <a:spLocks noChangeShapeType="1"/>
          </p:cNvSpPr>
          <p:nvPr/>
        </p:nvSpPr>
        <p:spPr bwMode="auto">
          <a:xfrm>
            <a:off x="-1209948050" y="-21359161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5" name="TextBox 38"/>
          <p:cNvSpPr txBox="1">
            <a:spLocks noChangeArrowheads="1"/>
          </p:cNvSpPr>
          <p:nvPr/>
        </p:nvSpPr>
        <p:spPr bwMode="auto">
          <a:xfrm>
            <a:off x="529562" y="6072058"/>
            <a:ext cx="8161209" cy="563231"/>
          </a:xfrm>
          <a:prstGeom prst="rect">
            <a:avLst/>
          </a:prstGeom>
          <a:noFill/>
          <a:ln w="9525">
            <a:noFill/>
            <a:miter lim="800000"/>
            <a:headEnd/>
            <a:tailEnd/>
          </a:ln>
        </p:spPr>
        <p:txBody>
          <a:bodyPr wrap="none">
            <a:spAutoFit/>
          </a:bodyPr>
          <a:lstStyle/>
          <a:p>
            <a:pPr algn="ctr" defTabSz="914400">
              <a:lnSpc>
                <a:spcPct val="90000"/>
              </a:lnSpc>
              <a:buNone/>
            </a:pPr>
            <a:r>
              <a:rPr lang="es-ES_tradnl" sz="1800" b="0" i="0" dirty="0" smtClean="0">
                <a:solidFill>
                  <a:srgbClr val="697E1C"/>
                </a:solidFill>
                <a:latin typeface="Arial"/>
                <a:ea typeface="+mn-ea"/>
                <a:cs typeface="+mn-cs"/>
              </a:rPr>
              <a:t>Disponibles a través de </a:t>
            </a:r>
            <a:r>
              <a:rPr lang="es-ES_tradnl" sz="1800" b="0" i="0" dirty="0" err="1" smtClean="0">
                <a:solidFill>
                  <a:srgbClr val="697E1C"/>
                </a:solidFill>
                <a:latin typeface="Arial"/>
                <a:ea typeface="+mn-ea"/>
                <a:cs typeface="+mn-cs"/>
              </a:rPr>
              <a:t>partners</a:t>
            </a:r>
            <a:r>
              <a:rPr lang="es-ES_tradnl" sz="1800" b="0" i="0" dirty="0" smtClean="0">
                <a:solidFill>
                  <a:srgbClr val="697E1C"/>
                </a:solidFill>
                <a:latin typeface="Arial"/>
                <a:ea typeface="+mn-ea"/>
                <a:cs typeface="+mn-cs"/>
              </a:rPr>
              <a:t> certificados o directamente a través de Cisco</a:t>
            </a:r>
          </a:p>
          <a:p>
            <a:pPr algn="ctr" defTabSz="914400">
              <a:lnSpc>
                <a:spcPct val="90000"/>
              </a:lnSpc>
              <a:buNone/>
            </a:pPr>
            <a:r>
              <a:rPr lang="es-ES_tradnl" sz="1600" b="1" i="0" dirty="0" smtClean="0">
                <a:solidFill>
                  <a:srgbClr val="5F5F65"/>
                </a:solidFill>
                <a:latin typeface="Arial"/>
                <a:ea typeface="+mn-ea"/>
                <a:cs typeface="+mn-cs"/>
              </a:rPr>
              <a:t>www.cisco.com/go/services/edu</a:t>
            </a:r>
            <a:endParaRPr lang="es-ES_tradnl" sz="2000" b="1" dirty="0">
              <a:solidFill>
                <a:srgbClr val="5F5F65"/>
              </a:solidFill>
            </a:endParaRPr>
          </a:p>
        </p:txBody>
      </p:sp>
      <p:sp>
        <p:nvSpPr>
          <p:cNvPr id="71" name="Freeform 14"/>
          <p:cNvSpPr>
            <a:spLocks/>
          </p:cNvSpPr>
          <p:nvPr/>
        </p:nvSpPr>
        <p:spPr bwMode="auto">
          <a:xfrm>
            <a:off x="3738059" y="2660724"/>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2" name="AutoShape 15"/>
          <p:cNvSpPr>
            <a:spLocks noChangeArrowheads="1"/>
          </p:cNvSpPr>
          <p:nvPr/>
        </p:nvSpPr>
        <p:spPr bwMode="auto">
          <a:xfrm>
            <a:off x="1659159" y="2788312"/>
            <a:ext cx="2060542" cy="719138"/>
          </a:xfrm>
          <a:prstGeom prst="roundRect">
            <a:avLst>
              <a:gd name="adj" fmla="val 16667"/>
            </a:avLst>
          </a:prstGeom>
          <a:gradFill rotWithShape="1">
            <a:gsLst>
              <a:gs pos="0">
                <a:schemeClr val="accent1">
                  <a:lumMod val="20000"/>
                  <a:lumOff val="80000"/>
                </a:schemeClr>
              </a:gs>
              <a:gs pos="100000">
                <a:schemeClr val="tx1">
                  <a:lumMod val="50000"/>
                </a:schemeClr>
              </a:gs>
            </a:gsLst>
            <a:lin ang="2700000" scaled="1"/>
          </a:gradFill>
          <a:ln w="12700" algn="ctr">
            <a:solidFill>
              <a:schemeClr val="bg1">
                <a:lumMod val="50000"/>
              </a:schemeClr>
            </a:solidFill>
            <a:round/>
            <a:headEnd/>
            <a:tailEnd/>
          </a:ln>
        </p:spPr>
        <p:txBody>
          <a:bodyPr anchor="ctr"/>
          <a:lstStyle/>
          <a:p>
            <a:pPr algn="ctr" defTabSz="914400">
              <a:lnSpc>
                <a:spcPct val="90000"/>
              </a:lnSpc>
              <a:spcBef>
                <a:spcPct val="35000"/>
              </a:spcBef>
              <a:spcAft>
                <a:spcPct val="0"/>
              </a:spcAft>
              <a:buNone/>
            </a:pPr>
            <a:r>
              <a:rPr lang="es-ES_tradnl" sz="1400" b="1" i="0" kern="1200" smtClean="0">
                <a:solidFill>
                  <a:srgbClr val="FFFFFF"/>
                </a:solidFill>
                <a:latin typeface="Arial"/>
                <a:ea typeface="ＭＳ Ｐゴシック"/>
                <a:cs typeface="+mn-cs"/>
              </a:rPr>
              <a:t>Crear</a:t>
            </a:r>
            <a:endParaRPr lang="es-ES_tradnl" sz="1400" b="1" i="0" kern="1200">
              <a:solidFill>
                <a:srgbClr val="FFFFFF"/>
              </a:solidFill>
              <a:latin typeface="Arial"/>
              <a:ea typeface="ＭＳ Ｐゴシック"/>
              <a:cs typeface="+mn-cs"/>
            </a:endParaRPr>
          </a:p>
        </p:txBody>
      </p:sp>
      <p:sp>
        <p:nvSpPr>
          <p:cNvPr id="73" name="Line 22"/>
          <p:cNvSpPr>
            <a:spLocks noChangeShapeType="1"/>
          </p:cNvSpPr>
          <p:nvPr/>
        </p:nvSpPr>
        <p:spPr bwMode="auto">
          <a:xfrm flipV="1">
            <a:off x="422448" y="5479858"/>
            <a:ext cx="5821680" cy="651"/>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4" name="Line 23"/>
          <p:cNvSpPr>
            <a:spLocks noChangeShapeType="1"/>
          </p:cNvSpPr>
          <p:nvPr/>
        </p:nvSpPr>
        <p:spPr bwMode="auto">
          <a:xfrm rot="16200000" flipV="1">
            <a:off x="-1301868" y="3754033"/>
            <a:ext cx="3452955" cy="0"/>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5" name="Text Box 24"/>
          <p:cNvSpPr txBox="1">
            <a:spLocks noChangeArrowheads="1"/>
          </p:cNvSpPr>
          <p:nvPr/>
        </p:nvSpPr>
        <p:spPr bwMode="auto">
          <a:xfrm>
            <a:off x="686239" y="5516804"/>
            <a:ext cx="4913526" cy="313932"/>
          </a:xfrm>
          <a:prstGeom prst="rect">
            <a:avLst/>
          </a:prstGeom>
          <a:noFill/>
          <a:ln w="9525" algn="ctr">
            <a:noFill/>
            <a:miter lim="800000"/>
            <a:headEnd/>
            <a:tailEnd/>
          </a:ln>
        </p:spPr>
        <p:txBody>
          <a:bodyPr wrap="none">
            <a:spAutoFit/>
          </a:bodyPr>
          <a:lstStyle/>
          <a:p>
            <a:pPr algn="ctr" defTabSz="914400">
              <a:lnSpc>
                <a:spcPct val="90000"/>
              </a:lnSpc>
              <a:spcBef>
                <a:spcPct val="0"/>
              </a:spcBef>
              <a:spcAft>
                <a:spcPct val="0"/>
              </a:spcAft>
              <a:buNone/>
            </a:pPr>
            <a:r>
              <a:rPr lang="es-ES_tradnl" sz="1600" b="0" i="0" kern="1200" dirty="0" smtClean="0">
                <a:solidFill>
                  <a:srgbClr val="7F7F7F"/>
                </a:solidFill>
                <a:latin typeface="Arial"/>
                <a:ea typeface="ＭＳ Ｐゴシック"/>
                <a:cs typeface="+mn-cs"/>
              </a:rPr>
              <a:t>Pasos para la </a:t>
            </a:r>
            <a:r>
              <a:rPr lang="es-ES_tradnl" sz="1600" b="0" i="0" kern="1200" dirty="0" err="1" smtClean="0">
                <a:solidFill>
                  <a:srgbClr val="7F7F7F"/>
                </a:solidFill>
                <a:latin typeface="Arial"/>
                <a:ea typeface="ＭＳ Ｐゴシック"/>
                <a:cs typeface="+mn-cs"/>
              </a:rPr>
              <a:t>virtualización</a:t>
            </a:r>
            <a:r>
              <a:rPr lang="es-ES_tradnl" sz="1600" b="0" i="0" kern="1200" dirty="0" smtClean="0">
                <a:solidFill>
                  <a:srgbClr val="7F7F7F"/>
                </a:solidFill>
                <a:latin typeface="Arial"/>
                <a:ea typeface="ＭＳ Ｐゴシック"/>
                <a:cs typeface="+mn-cs"/>
              </a:rPr>
              <a:t> de equipos de escritorio</a:t>
            </a:r>
            <a:endParaRPr lang="es-ES_tradnl" sz="1600" kern="1200" dirty="0">
              <a:solidFill>
                <a:srgbClr val="7F7F7F"/>
              </a:solidFill>
              <a:latin typeface="Arial" pitchFamily="34" charset="0"/>
              <a:ea typeface="ＭＳ Ｐゴシック" pitchFamily="34" charset="-128"/>
              <a:cs typeface="+mn-cs"/>
            </a:endParaRPr>
          </a:p>
        </p:txBody>
      </p:sp>
      <p:sp>
        <p:nvSpPr>
          <p:cNvPr id="76" name="TextBox 28"/>
          <p:cNvSpPr txBox="1">
            <a:spLocks noChangeArrowheads="1"/>
          </p:cNvSpPr>
          <p:nvPr/>
        </p:nvSpPr>
        <p:spPr bwMode="auto">
          <a:xfrm>
            <a:off x="3359455" y="4628332"/>
            <a:ext cx="1532599" cy="258532"/>
          </a:xfrm>
          <a:prstGeom prst="rect">
            <a:avLst/>
          </a:prstGeom>
          <a:noFill/>
          <a:ln w="9525">
            <a:noFill/>
            <a:miter lim="800000"/>
            <a:headEnd/>
            <a:tailEnd/>
          </a:ln>
        </p:spPr>
        <p:txBody>
          <a:bodyPr wrap="none">
            <a:spAutoFit/>
          </a:bodyPr>
          <a:lstStyle/>
          <a:p>
            <a:pPr marL="117500" indent="-117500" algn="ctr" defTabSz="914400">
              <a:lnSpc>
                <a:spcPct val="90000"/>
              </a:lnSpc>
              <a:spcBef>
                <a:spcPct val="0"/>
              </a:spcBef>
              <a:spcAft>
                <a:spcPct val="0"/>
              </a:spcAft>
              <a:buClr>
                <a:srgbClr val="000000"/>
              </a:buClr>
              <a:buFont typeface="Arial"/>
              <a:buChar char="•"/>
            </a:pPr>
            <a:r>
              <a:rPr lang="es-ES_tradnl" sz="1200" b="1" i="0" kern="1200" smtClean="0">
                <a:solidFill>
                  <a:srgbClr val="000000"/>
                </a:solidFill>
                <a:latin typeface="Arial"/>
                <a:ea typeface="+mn-ea"/>
                <a:cs typeface="+mn-cs"/>
              </a:rPr>
              <a:t>Taller de análisis</a:t>
            </a:r>
            <a:endParaRPr lang="es-ES_tradnl" sz="1200" b="1" kern="1200">
              <a:solidFill>
                <a:srgbClr val="000000"/>
              </a:solidFill>
              <a:latin typeface="Arial" pitchFamily="34" charset="0"/>
              <a:ea typeface="+mn-ea"/>
              <a:cs typeface="+mn-cs"/>
            </a:endParaRPr>
          </a:p>
        </p:txBody>
      </p:sp>
      <p:sp>
        <p:nvSpPr>
          <p:cNvPr id="77" name="TextBox 29"/>
          <p:cNvSpPr txBox="1">
            <a:spLocks noChangeArrowheads="1"/>
          </p:cNvSpPr>
          <p:nvPr/>
        </p:nvSpPr>
        <p:spPr bwMode="auto">
          <a:xfrm>
            <a:off x="3508843" y="3814902"/>
            <a:ext cx="2034889" cy="427809"/>
          </a:xfrm>
          <a:prstGeom prst="rect">
            <a:avLst/>
          </a:prstGeom>
          <a:noFill/>
          <a:ln w="9525">
            <a:noFill/>
            <a:miter lim="800000"/>
            <a:headEnd/>
            <a:tailEnd/>
          </a:ln>
        </p:spPr>
        <p:txBody>
          <a:bodyPr wrap="square">
            <a:spAutoFit/>
          </a:bodyPr>
          <a:lstStyle/>
          <a:p>
            <a:pPr marL="117500" indent="-117500" algn="l" defTabSz="914400">
              <a:lnSpc>
                <a:spcPct val="90000"/>
              </a:lnSpc>
              <a:spcBef>
                <a:spcPct val="0"/>
              </a:spcBef>
              <a:spcAft>
                <a:spcPct val="0"/>
              </a:spcAft>
              <a:buClr>
                <a:srgbClr val="000000"/>
              </a:buClr>
              <a:buFont typeface="Arial"/>
              <a:buChar char="•"/>
            </a:pPr>
            <a:r>
              <a:rPr lang="es-ES_tradnl" sz="1200" b="0" i="0" smtClean="0">
                <a:solidFill>
                  <a:srgbClr val="000000"/>
                </a:solidFill>
                <a:latin typeface="Arial"/>
                <a:ea typeface="+mn-ea"/>
                <a:cs typeface="+mn-cs"/>
              </a:rPr>
              <a:t>Estrategia</a:t>
            </a:r>
          </a:p>
          <a:p>
            <a:pPr marL="117500" indent="-117500" algn="l" defTabSz="914400">
              <a:lnSpc>
                <a:spcPct val="90000"/>
              </a:lnSpc>
              <a:spcBef>
                <a:spcPct val="0"/>
              </a:spcBef>
              <a:spcAft>
                <a:spcPct val="0"/>
              </a:spcAft>
              <a:buClr>
                <a:srgbClr val="000000"/>
              </a:buClr>
              <a:buFont typeface="Arial"/>
              <a:buChar char="•"/>
            </a:pPr>
            <a:r>
              <a:rPr lang="es-ES_tradnl" sz="1200" b="1" i="0" kern="1200" smtClean="0">
                <a:solidFill>
                  <a:srgbClr val="000000"/>
                </a:solidFill>
                <a:latin typeface="Arial"/>
                <a:ea typeface="+mn-ea"/>
                <a:cs typeface="+mn-cs"/>
              </a:rPr>
              <a:t>Evaluación</a:t>
            </a:r>
            <a:endParaRPr lang="es-ES_tradnl" sz="1200" b="1" i="0" kern="1200">
              <a:solidFill>
                <a:srgbClr val="000000"/>
              </a:solidFill>
              <a:latin typeface="Arial"/>
              <a:ea typeface="+mn-ea"/>
              <a:cs typeface="+mn-cs"/>
            </a:endParaRPr>
          </a:p>
        </p:txBody>
      </p:sp>
      <p:sp>
        <p:nvSpPr>
          <p:cNvPr id="78" name="TextBox 30"/>
          <p:cNvSpPr txBox="1">
            <a:spLocks noChangeArrowheads="1"/>
          </p:cNvSpPr>
          <p:nvPr/>
        </p:nvSpPr>
        <p:spPr bwMode="auto">
          <a:xfrm>
            <a:off x="4103011" y="2840247"/>
            <a:ext cx="2480166" cy="594009"/>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es-ES_tradnl" sz="1200" b="1" i="0" kern="1200" smtClean="0">
                <a:solidFill>
                  <a:srgbClr val="000000"/>
                </a:solidFill>
                <a:latin typeface="Arial"/>
                <a:ea typeface="+mn-ea"/>
                <a:cs typeface="+mn-cs"/>
              </a:rPr>
              <a:t>Fase piloto de preproducción</a:t>
            </a:r>
          </a:p>
          <a:p>
            <a:pPr marL="117500" indent="-117500" algn="l" defTabSz="914400">
              <a:lnSpc>
                <a:spcPct val="90000"/>
              </a:lnSpc>
              <a:spcBef>
                <a:spcPct val="0"/>
              </a:spcBef>
              <a:spcAft>
                <a:spcPct val="0"/>
              </a:spcAft>
              <a:buClr>
                <a:srgbClr val="000000"/>
              </a:buClr>
              <a:buFont typeface="Arial"/>
              <a:buChar char="•"/>
            </a:pPr>
            <a:r>
              <a:rPr lang="es-ES_tradnl" sz="1200" b="0" i="0" smtClean="0">
                <a:solidFill>
                  <a:srgbClr val="000000"/>
                </a:solidFill>
                <a:latin typeface="Arial"/>
                <a:ea typeface="+mn-ea"/>
                <a:cs typeface="+mn-cs"/>
              </a:rPr>
              <a:t>Planificación y diseño</a:t>
            </a:r>
          </a:p>
          <a:p>
            <a:pPr marL="117500" indent="-117500" algn="l" defTabSz="914400">
              <a:lnSpc>
                <a:spcPct val="90000"/>
              </a:lnSpc>
              <a:spcBef>
                <a:spcPct val="0"/>
              </a:spcBef>
              <a:spcAft>
                <a:spcPct val="0"/>
              </a:spcAft>
              <a:buClr>
                <a:srgbClr val="000000"/>
              </a:buClr>
              <a:buFont typeface="Arial"/>
              <a:buChar char="•"/>
            </a:pPr>
            <a:r>
              <a:rPr lang="es-ES_tradnl" sz="1200" b="1" i="0" kern="1200" smtClean="0">
                <a:solidFill>
                  <a:srgbClr val="000000"/>
                </a:solidFill>
                <a:latin typeface="Arial"/>
                <a:ea typeface="+mn-ea"/>
                <a:cs typeface="+mn-cs"/>
              </a:rPr>
              <a:t>Implementación y migración</a:t>
            </a:r>
            <a:endParaRPr lang="es-ES_tradnl" sz="1200" b="1" kern="1200">
              <a:solidFill>
                <a:srgbClr val="000000"/>
              </a:solidFill>
              <a:latin typeface="Arial" pitchFamily="34" charset="0"/>
              <a:cs typeface="+mn-cs"/>
            </a:endParaRPr>
          </a:p>
        </p:txBody>
      </p:sp>
      <p:sp>
        <p:nvSpPr>
          <p:cNvPr id="79" name="AutoShape 9"/>
          <p:cNvSpPr>
            <a:spLocks noChangeArrowheads="1"/>
          </p:cNvSpPr>
          <p:nvPr/>
        </p:nvSpPr>
        <p:spPr bwMode="auto">
          <a:xfrm>
            <a:off x="2244086" y="1979977"/>
            <a:ext cx="2055628" cy="691116"/>
          </a:xfrm>
          <a:prstGeom prst="roundRect">
            <a:avLst>
              <a:gd name="adj" fmla="val 16667"/>
            </a:avLst>
          </a:prstGeom>
          <a:gradFill flip="none" rotWithShape="1">
            <a:gsLst>
              <a:gs pos="0">
                <a:schemeClr val="accent6"/>
              </a:gs>
              <a:gs pos="100000">
                <a:schemeClr val="accent6">
                  <a:lumMod val="20000"/>
                  <a:lumOff val="80000"/>
                </a:schemeClr>
              </a:gs>
            </a:gsLst>
            <a:lin ang="16200000" scaled="0"/>
            <a:tileRect/>
          </a:gradFill>
          <a:ln w="12700" algn="ctr">
            <a:solidFill>
              <a:schemeClr val="bg1">
                <a:lumMod val="50000"/>
              </a:schemeClr>
            </a:solidFill>
            <a:round/>
            <a:headEnd/>
            <a:tailEnd/>
          </a:ln>
        </p:spPr>
        <p:txBody>
          <a:bodyPr anchor="ctr"/>
          <a:lstStyle/>
          <a:p>
            <a:pPr algn="ctr" defTabSz="914400">
              <a:lnSpc>
                <a:spcPct val="90000"/>
              </a:lnSpc>
              <a:spcBef>
                <a:spcPct val="0"/>
              </a:spcBef>
              <a:spcAft>
                <a:spcPct val="0"/>
              </a:spcAft>
              <a:buNone/>
            </a:pPr>
            <a:r>
              <a:rPr lang="es-ES_tradnl" sz="1300" b="0" i="0" smtClean="0">
                <a:solidFill>
                  <a:srgbClr val="FFFFFF"/>
                </a:solidFill>
                <a:latin typeface="Arial"/>
                <a:ea typeface="ＭＳ Ｐゴシック"/>
                <a:cs typeface="+mn-cs"/>
              </a:rPr>
              <a:t>Operación</a:t>
            </a:r>
            <a:endParaRPr lang="es-ES_tradnl" sz="1300" b="0" i="0">
              <a:solidFill>
                <a:srgbClr val="FFFFFF"/>
              </a:solidFill>
              <a:latin typeface="Arial"/>
              <a:ea typeface="ＭＳ Ｐゴシック"/>
              <a:cs typeface="+mn-cs"/>
            </a:endParaRPr>
          </a:p>
        </p:txBody>
      </p:sp>
      <p:sp>
        <p:nvSpPr>
          <p:cNvPr id="80" name="TextBox 30"/>
          <p:cNvSpPr txBox="1">
            <a:spLocks noChangeArrowheads="1"/>
          </p:cNvSpPr>
          <p:nvPr/>
        </p:nvSpPr>
        <p:spPr bwMode="auto">
          <a:xfrm>
            <a:off x="4361736" y="2035716"/>
            <a:ext cx="2218877" cy="424732"/>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es-ES_tradnl" sz="1200" b="0" i="0" smtClean="0">
                <a:solidFill>
                  <a:srgbClr val="000000"/>
                </a:solidFill>
                <a:latin typeface="Arial"/>
                <a:ea typeface="+mn-ea"/>
                <a:cs typeface="+mn-cs"/>
              </a:rPr>
              <a:t>Optimización</a:t>
            </a:r>
          </a:p>
          <a:p>
            <a:pPr marL="117500" indent="-117500" algn="l" defTabSz="914400">
              <a:lnSpc>
                <a:spcPct val="90000"/>
              </a:lnSpc>
              <a:spcBef>
                <a:spcPct val="0"/>
              </a:spcBef>
              <a:spcAft>
                <a:spcPct val="0"/>
              </a:spcAft>
              <a:buClr>
                <a:srgbClr val="000000"/>
              </a:buClr>
              <a:buFont typeface="Arial"/>
              <a:buChar char="•"/>
            </a:pPr>
            <a:r>
              <a:rPr lang="es-ES_tradnl" sz="1200" b="1" i="0" kern="1200" smtClean="0">
                <a:solidFill>
                  <a:srgbClr val="000000"/>
                </a:solidFill>
                <a:latin typeface="Arial"/>
                <a:ea typeface="+mn-ea"/>
                <a:cs typeface="+mn-cs"/>
              </a:rPr>
              <a:t>Servicios aliados para VXI</a:t>
            </a:r>
            <a:endParaRPr lang="es-ES_tradnl" sz="1200" b="1" kern="1200">
              <a:solidFill>
                <a:srgbClr val="000000"/>
              </a:solidFill>
              <a:latin typeface="Arial" pitchFamily="34" charset="0"/>
              <a:cs typeface="+mn-cs"/>
            </a:endParaRPr>
          </a:p>
        </p:txBody>
      </p:sp>
      <p:sp>
        <p:nvSpPr>
          <p:cNvPr id="82" name="Freeform 14"/>
          <p:cNvSpPr>
            <a:spLocks/>
          </p:cNvSpPr>
          <p:nvPr/>
        </p:nvSpPr>
        <p:spPr bwMode="auto">
          <a:xfrm>
            <a:off x="3146149" y="3514902"/>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3" name="Freeform 14"/>
          <p:cNvSpPr>
            <a:spLocks/>
          </p:cNvSpPr>
          <p:nvPr/>
        </p:nvSpPr>
        <p:spPr bwMode="auto">
          <a:xfrm>
            <a:off x="2681857" y="4347785"/>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4" name="AutoShape 12"/>
          <p:cNvSpPr>
            <a:spLocks noChangeArrowheads="1"/>
          </p:cNvSpPr>
          <p:nvPr/>
        </p:nvSpPr>
        <p:spPr bwMode="auto">
          <a:xfrm>
            <a:off x="1282224" y="3629201"/>
            <a:ext cx="1944163" cy="739775"/>
          </a:xfrm>
          <a:prstGeom prst="roundRect">
            <a:avLst>
              <a:gd name="adj" fmla="val 16667"/>
            </a:avLst>
          </a:prstGeom>
          <a:gradFill rotWithShape="1">
            <a:gsLst>
              <a:gs pos="0">
                <a:schemeClr val="accent2">
                  <a:lumMod val="40000"/>
                  <a:lumOff val="60000"/>
                </a:schemeClr>
              </a:gs>
              <a:gs pos="100000">
                <a:schemeClr val="accent4">
                  <a:lumMod val="50000"/>
                </a:schemeClr>
              </a:gs>
            </a:gsLst>
            <a:lin ang="2700000" scaled="1"/>
          </a:gradFill>
          <a:ln w="12700" algn="ctr">
            <a:solidFill>
              <a:schemeClr val="bg1">
                <a:lumMod val="50000"/>
              </a:schemeClr>
            </a:solidFill>
            <a:round/>
            <a:headEnd/>
            <a:tailEnd/>
          </a:ln>
          <a:effectLst/>
        </p:spPr>
        <p:txBody>
          <a:bodyPr anchor="ctr"/>
          <a:lstStyle/>
          <a:p>
            <a:pPr marL="266730" indent="-266730" algn="ctr" defTabSz="914400">
              <a:lnSpc>
                <a:spcPct val="90000"/>
              </a:lnSpc>
              <a:spcBef>
                <a:spcPct val="0"/>
              </a:spcBef>
              <a:spcAft>
                <a:spcPct val="0"/>
              </a:spcAft>
              <a:buNone/>
            </a:pPr>
            <a:r>
              <a:rPr lang="es-ES_tradnl" sz="1400" b="1" i="0" kern="1200" smtClean="0">
                <a:solidFill>
                  <a:srgbClr val="FFFFFF"/>
                </a:solidFill>
                <a:latin typeface="Arial"/>
                <a:ea typeface="ＭＳ Ｐゴシック"/>
                <a:cs typeface="+mn-cs"/>
              </a:rPr>
              <a:t>Planificar</a:t>
            </a:r>
            <a:endParaRPr lang="es-ES_tradnl" sz="1400" b="1" kern="1200">
              <a:solidFill>
                <a:srgbClr val="FFFFFF"/>
              </a:solidFill>
              <a:latin typeface="Arial" pitchFamily="34" charset="0"/>
              <a:ea typeface="ＭＳ Ｐゴシック"/>
              <a:cs typeface="+mn-cs"/>
            </a:endParaRPr>
          </a:p>
        </p:txBody>
      </p:sp>
      <p:sp>
        <p:nvSpPr>
          <p:cNvPr id="85" name="AutoShape 6"/>
          <p:cNvSpPr>
            <a:spLocks noChangeArrowheads="1"/>
          </p:cNvSpPr>
          <p:nvPr/>
        </p:nvSpPr>
        <p:spPr bwMode="auto">
          <a:xfrm>
            <a:off x="597873" y="4492472"/>
            <a:ext cx="2191932" cy="739775"/>
          </a:xfrm>
          <a:prstGeom prst="roundRect">
            <a:avLst>
              <a:gd name="adj" fmla="val 16667"/>
            </a:avLst>
          </a:prstGeom>
          <a:gradFill rotWithShape="1">
            <a:gsLst>
              <a:gs pos="0">
                <a:schemeClr val="accent5">
                  <a:lumMod val="40000"/>
                  <a:lumOff val="60000"/>
                </a:schemeClr>
              </a:gs>
              <a:gs pos="100000">
                <a:schemeClr val="accent5">
                  <a:lumMod val="50000"/>
                </a:schemeClr>
              </a:gs>
            </a:gsLst>
            <a:lin ang="2700000" scaled="1"/>
          </a:gradFill>
          <a:ln w="12700" algn="ctr">
            <a:solidFill>
              <a:schemeClr val="bg1">
                <a:lumMod val="50000"/>
              </a:schemeClr>
            </a:solidFill>
            <a:round/>
            <a:headEnd/>
            <a:tailEnd/>
          </a:ln>
        </p:spPr>
        <p:txBody>
          <a:bodyPr anchor="ctr"/>
          <a:lstStyle/>
          <a:p>
            <a:pPr marL="317480" indent="-317480" algn="ctr" defTabSz="914400">
              <a:lnSpc>
                <a:spcPct val="90000"/>
              </a:lnSpc>
              <a:spcBef>
                <a:spcPct val="0"/>
              </a:spcBef>
              <a:spcAft>
                <a:spcPct val="0"/>
              </a:spcAft>
              <a:buNone/>
            </a:pPr>
            <a:r>
              <a:rPr lang="es-ES_tradnl" sz="1400" b="1" i="0" kern="1200" smtClean="0">
                <a:solidFill>
                  <a:srgbClr val="FFFFFF"/>
                </a:solidFill>
                <a:latin typeface="Arial"/>
                <a:ea typeface="ＭＳ Ｐゴシック"/>
                <a:cs typeface="+mn-cs"/>
              </a:rPr>
              <a:t>Detección</a:t>
            </a:r>
            <a:endParaRPr lang="es-ES_tradnl" sz="1400" b="1" kern="1200">
              <a:solidFill>
                <a:srgbClr val="FFFFFF"/>
              </a:solidFill>
              <a:latin typeface="Arial"/>
              <a:ea typeface="ＭＳ Ｐゴシック"/>
              <a:cs typeface="+mn-cs"/>
            </a:endParaRPr>
          </a:p>
        </p:txBody>
      </p:sp>
      <p:pic>
        <p:nvPicPr>
          <p:cNvPr id="41" name="Picture 40"/>
          <p:cNvPicPr>
            <a:picLocks noChangeAspect="1"/>
          </p:cNvPicPr>
          <p:nvPr/>
        </p:nvPicPr>
        <p:blipFill rotWithShape="1">
          <a:blip r:embed="rId5" cstate="print">
            <a:extLst>
              <a:ext uri="{28A0092B-C50C-407E-A947-70E740481C1C}">
                <a14:useLocalDpi xmlns="" xmlns:a14="http://schemas.microsoft.com/office/drawing/2010/main" val="0"/>
              </a:ext>
            </a:extLst>
          </a:blip>
          <a:srcRect t="-132" r="1865" b="1486"/>
          <a:stretch/>
        </p:blipFill>
        <p:spPr>
          <a:xfrm rot="5400000">
            <a:off x="5652186" y="2696538"/>
            <a:ext cx="4305082" cy="2147455"/>
          </a:xfrm>
          <a:prstGeom prst="rect">
            <a:avLst/>
          </a:prstGeom>
        </p:spPr>
      </p:pic>
      <p:sp>
        <p:nvSpPr>
          <p:cNvPr id="2" name="TextBox 1"/>
          <p:cNvSpPr txBox="1"/>
          <p:nvPr/>
        </p:nvSpPr>
        <p:spPr>
          <a:xfrm>
            <a:off x="6708752" y="1852762"/>
            <a:ext cx="2185869" cy="3600986"/>
          </a:xfrm>
          <a:prstGeom prst="rect">
            <a:avLst/>
          </a:prstGeom>
          <a:noFill/>
        </p:spPr>
        <p:txBody>
          <a:bodyPr wrap="square" rtlCol="0">
            <a:spAutoFit/>
          </a:bodyPr>
          <a:lstStyle/>
          <a:p>
            <a:pPr marL="179405" indent="-179405" algn="l" defTabSz="914400">
              <a:spcBef>
                <a:spcPct val="75000"/>
              </a:spcBef>
              <a:buClr>
                <a:srgbClr val="652D89"/>
              </a:buClr>
              <a:buFont typeface="Arial"/>
              <a:buChar char="•"/>
            </a:pPr>
            <a:r>
              <a:rPr lang="es-ES_tradnl" sz="1200" b="0" i="0" kern="0" spc="-30" dirty="0" smtClean="0">
                <a:solidFill>
                  <a:srgbClr val="652D89"/>
                </a:solidFill>
                <a:latin typeface="Arial"/>
                <a:ea typeface="MS PGothic"/>
                <a:cs typeface="+mn-cs"/>
              </a:rPr>
              <a:t>Garantizan una experiencia de usuario óptima </a:t>
            </a:r>
          </a:p>
          <a:p>
            <a:pPr marL="179405" indent="-179405" algn="l" defTabSz="914400">
              <a:spcBef>
                <a:spcPct val="75000"/>
              </a:spcBef>
              <a:buClr>
                <a:srgbClr val="652D89"/>
              </a:buClr>
              <a:buFont typeface="Arial"/>
              <a:buChar char="•"/>
            </a:pPr>
            <a:r>
              <a:rPr lang="es-ES_tradnl" sz="1200" b="0" i="0" kern="0" spc="-30" dirty="0" smtClean="0">
                <a:solidFill>
                  <a:srgbClr val="652D89"/>
                </a:solidFill>
                <a:latin typeface="Arial"/>
                <a:ea typeface="MS PGothic"/>
                <a:cs typeface="+mn-cs"/>
              </a:rPr>
              <a:t>Minimizan los riesgos y permiten obtener valor en menos tiempo</a:t>
            </a:r>
          </a:p>
          <a:p>
            <a:pPr marL="179405" indent="-179405" algn="l" defTabSz="914400">
              <a:spcBef>
                <a:spcPct val="75000"/>
              </a:spcBef>
              <a:buClr>
                <a:srgbClr val="652D89"/>
              </a:buClr>
              <a:buFont typeface="Arial"/>
              <a:buChar char="•"/>
            </a:pPr>
            <a:r>
              <a:rPr lang="es-ES_tradnl" sz="1200" b="0" i="0" kern="0" spc="-30" dirty="0" smtClean="0">
                <a:solidFill>
                  <a:srgbClr val="652D89"/>
                </a:solidFill>
                <a:latin typeface="Arial"/>
                <a:ea typeface="MS PGothic"/>
                <a:cs typeface="+mn-cs"/>
              </a:rPr>
              <a:t>Seguridad, orquestación y automatización integradas en el diseño</a:t>
            </a:r>
          </a:p>
          <a:p>
            <a:pPr marL="179405" indent="-179405" algn="l" defTabSz="914400">
              <a:spcBef>
                <a:spcPct val="75000"/>
              </a:spcBef>
              <a:buClr>
                <a:srgbClr val="652D89"/>
              </a:buClr>
              <a:buFont typeface="Arial"/>
              <a:buChar char="•"/>
            </a:pPr>
            <a:r>
              <a:rPr lang="es-ES_tradnl" sz="1200" b="0" i="0" kern="0" spc="-30" dirty="0" smtClean="0">
                <a:solidFill>
                  <a:srgbClr val="652D89"/>
                </a:solidFill>
                <a:latin typeface="Arial"/>
                <a:ea typeface="MS PGothic"/>
                <a:cs typeface="+mn-cs"/>
              </a:rPr>
              <a:t>Proyecto de administración de servicios para realinear los modelos operativos actuales de TI</a:t>
            </a:r>
          </a:p>
          <a:p>
            <a:pPr marL="179405" indent="-179405" algn="l" defTabSz="914400">
              <a:spcBef>
                <a:spcPct val="75000"/>
              </a:spcBef>
              <a:spcAft>
                <a:spcPts val="0"/>
              </a:spcAft>
              <a:buClr>
                <a:srgbClr val="652D89"/>
              </a:buClr>
              <a:buFont typeface="Arial"/>
              <a:buChar char="•"/>
            </a:pPr>
            <a:r>
              <a:rPr lang="es-ES_tradnl" sz="1200" b="0" i="0" kern="0" spc="-30" dirty="0" smtClean="0">
                <a:solidFill>
                  <a:srgbClr val="652D89"/>
                </a:solidFill>
                <a:latin typeface="Arial"/>
                <a:ea typeface="MS PGothic"/>
                <a:cs typeface="+mn-cs"/>
              </a:rPr>
              <a:t>Plan de racionalización de casos de uso y aplicaciones específicas más adecuado al panorama actual</a:t>
            </a:r>
            <a:endParaRPr lang="es-ES_tradnl" sz="1200" b="0" i="0" kern="0" spc="-30" dirty="0">
              <a:solidFill>
                <a:srgbClr val="652D89"/>
              </a:solidFill>
              <a:latin typeface="Arial"/>
              <a:ea typeface="MS PGothic"/>
              <a:cs typeface="+mn-cs"/>
            </a:endParaRPr>
          </a:p>
        </p:txBody>
      </p:sp>
      <p:sp>
        <p:nvSpPr>
          <p:cNvPr id="32" name="Round Same Side Corner Rectangle 31"/>
          <p:cNvSpPr/>
          <p:nvPr/>
        </p:nvSpPr>
        <p:spPr>
          <a:xfrm>
            <a:off x="306917" y="1665106"/>
            <a:ext cx="6349999" cy="1234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 calcmode="lin" valueType="num">
                                      <p:cBhvr>
                                        <p:cTn id="16" dur="500" fill="hold"/>
                                        <p:tgtEl>
                                          <p:spTgt spid="39"/>
                                        </p:tgtEl>
                                        <p:attrNameLst>
                                          <p:attrName>style.rotation</p:attrName>
                                        </p:attrNameLst>
                                      </p:cBhvr>
                                      <p:tavLst>
                                        <p:tav tm="0">
                                          <p:val>
                                            <p:fltVal val="360"/>
                                          </p:val>
                                        </p:tav>
                                        <p:tav tm="100000">
                                          <p:val>
                                            <p:fltVal val="0"/>
                                          </p:val>
                                        </p:tav>
                                      </p:tavLst>
                                    </p:anim>
                                    <p:animEffect transition="in" filter="fade">
                                      <p:cBhvr>
                                        <p:cTn id="17" dur="500"/>
                                        <p:tgtEl>
                                          <p:spTgt spid="3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lide(fromLeft)">
                                      <p:cBhvr>
                                        <p:cTn id="20" dur="500"/>
                                        <p:tgtEl>
                                          <p:spTgt spid="34"/>
                                        </p:tgtEl>
                                      </p:cBhvr>
                                    </p:animEffect>
                                  </p:childTnLst>
                                </p:cTn>
                              </p:par>
                              <p:par>
                                <p:cTn id="21" presetID="22" presetClass="entr" presetSubtype="8" fill="hold" grpId="1"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down)">
                                      <p:cBhvr>
                                        <p:cTn id="30" dur="500"/>
                                        <p:tgtEl>
                                          <p:spTgt spid="8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39" grpId="0" animBg="1"/>
      <p:bldP spid="71" grpId="0" animBg="1"/>
      <p:bldP spid="72" grpId="0" animBg="1"/>
      <p:bldP spid="79" grpId="0" animBg="1"/>
      <p:bldP spid="82" grpId="0" animBg="1"/>
      <p:bldP spid="83" grpId="0" animBg="1"/>
      <p:bldP spid="84" grpId="0" animBg="1"/>
      <p:bldP spid="85"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gserda\Documents\Edu Photos\AM62290.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7" name="Round Same Side Corner Rectangle 6"/>
          <p:cNvSpPr/>
          <p:nvPr/>
        </p:nvSpPr>
        <p:spPr>
          <a:xfrm rot="5400000">
            <a:off x="3558540" y="-1628139"/>
            <a:ext cx="1188720" cy="8305801"/>
          </a:xfrm>
          <a:prstGeom prst="round2SameRect">
            <a:avLst>
              <a:gd name="adj1" fmla="val 25160"/>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es-ES_tradnl" sz="3600" b="0" i="0" dirty="0" smtClean="0">
                <a:solidFill>
                  <a:srgbClr val="FFFFFF"/>
                </a:solidFill>
                <a:latin typeface="Arial"/>
                <a:ea typeface="+mn-ea"/>
                <a:cs typeface="+mn-cs"/>
              </a:rPr>
              <a:t>La educación</a:t>
            </a:r>
            <a:r>
              <a:rPr lang="es-ES_tradnl" sz="3600" b="0" i="0" kern="1200" dirty="0" smtClean="0">
                <a:solidFill>
                  <a:srgbClr val="FFFFFF"/>
                </a:solidFill>
                <a:latin typeface="Arial"/>
                <a:ea typeface="+mn-ea"/>
                <a:cs typeface="+mn-cs"/>
              </a:rPr>
              <a:t> se vuelve social</a:t>
            </a:r>
            <a:endParaRPr lang="es-ES_tradnl" sz="3600" b="0" i="0" kern="1200" dirty="0">
              <a:solidFill>
                <a:srgbClr val="FFFFFF"/>
              </a:solidFill>
              <a:latin typeface="Arial"/>
              <a:ea typeface="+mn-ea"/>
              <a:cs typeface="+mn-cs"/>
            </a:endParaRPr>
          </a:p>
        </p:txBody>
      </p:sp>
      <p:sp>
        <p:nvSpPr>
          <p:cNvPr id="8" name="Round Same Side Corner Rectangle 7"/>
          <p:cNvSpPr/>
          <p:nvPr/>
        </p:nvSpPr>
        <p:spPr>
          <a:xfrm rot="16200000">
            <a:off x="5501639" y="1070610"/>
            <a:ext cx="1188720" cy="6095999"/>
          </a:xfrm>
          <a:prstGeom prst="round2SameRect">
            <a:avLst>
              <a:gd name="adj1" fmla="val 235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es-ES_tradnl" sz="3600" b="0" i="0" kern="1200" smtClean="0">
                <a:solidFill>
                  <a:srgbClr val="FFFFFF"/>
                </a:solidFill>
                <a:latin typeface="Arial"/>
                <a:ea typeface="+mn-ea"/>
                <a:cs typeface="+mn-cs"/>
              </a:rPr>
              <a:t>La propagación del video</a:t>
            </a:r>
            <a:endParaRPr lang="es-ES_tradnl" sz="3600" b="0" i="0" kern="1200">
              <a:solidFill>
                <a:srgbClr val="FFFFFF"/>
              </a:solidFill>
              <a:latin typeface="Arial"/>
              <a:ea typeface="+mn-ea"/>
              <a:cs typeface="+mn-cs"/>
            </a:endParaRPr>
          </a:p>
        </p:txBody>
      </p:sp>
      <p:sp>
        <p:nvSpPr>
          <p:cNvPr id="9" name="Round Same Side Corner Rectangle 8"/>
          <p:cNvSpPr/>
          <p:nvPr/>
        </p:nvSpPr>
        <p:spPr>
          <a:xfrm rot="5400000">
            <a:off x="3079983" y="1968265"/>
            <a:ext cx="1188720" cy="7386790"/>
          </a:xfrm>
          <a:prstGeom prst="round2SameRect">
            <a:avLst>
              <a:gd name="adj1" fmla="val 243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es-ES_tradnl" sz="3600" b="0" i="0" kern="1200" dirty="0" smtClean="0">
                <a:solidFill>
                  <a:srgbClr val="FFFFFF"/>
                </a:solidFill>
                <a:latin typeface="Arial"/>
                <a:ea typeface="+mn-ea"/>
                <a:cs typeface="+mn-cs"/>
              </a:rPr>
              <a:t>El auge de la computación </a:t>
            </a:r>
            <a:br>
              <a:rPr lang="es-ES_tradnl" sz="3600" b="0" i="0" kern="1200" dirty="0" smtClean="0">
                <a:solidFill>
                  <a:srgbClr val="FFFFFF"/>
                </a:solidFill>
                <a:latin typeface="Arial"/>
                <a:ea typeface="+mn-ea"/>
                <a:cs typeface="+mn-cs"/>
              </a:rPr>
            </a:br>
            <a:r>
              <a:rPr lang="es-ES_tradnl" sz="3600" b="0" i="0" kern="1200" dirty="0" smtClean="0">
                <a:solidFill>
                  <a:srgbClr val="FFFFFF"/>
                </a:solidFill>
                <a:latin typeface="Arial"/>
                <a:ea typeface="+mn-ea"/>
                <a:cs typeface="+mn-cs"/>
              </a:rPr>
              <a:t>en la nube</a:t>
            </a:r>
            <a:endParaRPr lang="es-ES_tradnl" sz="3600" b="0" i="0" kern="1200" dirty="0">
              <a:solidFill>
                <a:srgbClr val="FFFFFF"/>
              </a:solidFill>
              <a:latin typeface="Arial"/>
              <a:ea typeface="+mn-ea"/>
              <a:cs typeface="+mn-cs"/>
            </a:endParaRPr>
          </a:p>
        </p:txBody>
      </p:sp>
      <p:sp>
        <p:nvSpPr>
          <p:cNvPr id="10" name="Round Same Side Corner Rectangle 9"/>
          <p:cNvSpPr/>
          <p:nvPr/>
        </p:nvSpPr>
        <p:spPr>
          <a:xfrm rot="16200000">
            <a:off x="5184715" y="-2460684"/>
            <a:ext cx="1190418" cy="6728147"/>
          </a:xfrm>
          <a:prstGeom prst="round2SameRect">
            <a:avLst>
              <a:gd name="adj1" fmla="val 21412"/>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es-ES_tradnl" sz="3600" b="0" i="0" kern="1200" smtClean="0">
                <a:solidFill>
                  <a:srgbClr val="FFFFFF"/>
                </a:solidFill>
                <a:latin typeface="Arial"/>
                <a:ea typeface="+mn-ea"/>
                <a:cs typeface="+mn-cs"/>
              </a:rPr>
              <a:t>Explosión de dispositivos móviles</a:t>
            </a:r>
            <a:endParaRPr lang="es-ES_tradnl" sz="3600" b="0" i="0" kern="1200">
              <a:solidFill>
                <a:srgbClr val="FFFFFF"/>
              </a:solidFill>
              <a:latin typeface="Arial"/>
              <a:ea typeface="+mn-ea"/>
              <a:cs typeface="+mn-cs"/>
            </a:endParaRPr>
          </a:p>
        </p:txBody>
      </p:sp>
      <p:sp>
        <p:nvSpPr>
          <p:cNvPr id="11" name="Round Same Side Corner Rectangle 10"/>
          <p:cNvSpPr/>
          <p:nvPr/>
        </p:nvSpPr>
        <p:spPr>
          <a:xfrm rot="16200000">
            <a:off x="5501641" y="1070611"/>
            <a:ext cx="1188720" cy="6096002"/>
          </a:xfrm>
          <a:prstGeom prst="round2SameRect">
            <a:avLst>
              <a:gd name="adj1" fmla="val 235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sp>
        <p:nvSpPr>
          <p:cNvPr id="12" name="Round Same Side Corner Rectangle 11"/>
          <p:cNvSpPr/>
          <p:nvPr/>
        </p:nvSpPr>
        <p:spPr>
          <a:xfrm rot="5400000">
            <a:off x="3088525" y="1978781"/>
            <a:ext cx="1188720" cy="7386790"/>
          </a:xfrm>
          <a:prstGeom prst="round2SameRect">
            <a:avLst>
              <a:gd name="adj1" fmla="val 243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sp>
        <p:nvSpPr>
          <p:cNvPr id="14" name="Round Same Side Corner Rectangle 13"/>
          <p:cNvSpPr/>
          <p:nvPr/>
        </p:nvSpPr>
        <p:spPr>
          <a:xfrm rot="16200000">
            <a:off x="5183290" y="-2457738"/>
            <a:ext cx="1190418" cy="6728147"/>
          </a:xfrm>
          <a:prstGeom prst="round2SameRect">
            <a:avLst>
              <a:gd name="adj1" fmla="val 21412"/>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grpSp>
        <p:nvGrpSpPr>
          <p:cNvPr id="2" name="Group 14"/>
          <p:cNvGrpSpPr/>
          <p:nvPr/>
        </p:nvGrpSpPr>
        <p:grpSpPr>
          <a:xfrm>
            <a:off x="494901" y="1931636"/>
            <a:ext cx="4007651" cy="1162704"/>
            <a:chOff x="698500" y="1525236"/>
            <a:chExt cx="3558737" cy="1162704"/>
          </a:xfrm>
        </p:grpSpPr>
        <p:sp>
          <p:nvSpPr>
            <p:cNvPr id="16" name="Rounded Rectangular Callout 15"/>
            <p:cNvSpPr/>
            <p:nvPr/>
          </p:nvSpPr>
          <p:spPr>
            <a:xfrm>
              <a:off x="698500" y="1667841"/>
              <a:ext cx="3470384" cy="897560"/>
            </a:xfrm>
            <a:prstGeom prst="wedgeRoundRectCallout">
              <a:avLst>
                <a:gd name="adj1" fmla="val -443"/>
                <a:gd name="adj2" fmla="val 86491"/>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sz="1550" kern="1200">
                <a:solidFill>
                  <a:srgbClr val="FFFFFF"/>
                </a:solidFill>
                <a:latin typeface="Arial"/>
                <a:ea typeface="+mn-ea"/>
                <a:cs typeface="+mn-cs"/>
              </a:endParaRPr>
            </a:p>
          </p:txBody>
        </p:sp>
        <p:sp>
          <p:nvSpPr>
            <p:cNvPr id="17" name="Rectangle 8"/>
            <p:cNvSpPr>
              <a:spLocks/>
            </p:cNvSpPr>
            <p:nvPr/>
          </p:nvSpPr>
          <p:spPr bwMode="auto">
            <a:xfrm>
              <a:off x="794619" y="1525236"/>
              <a:ext cx="3462618"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es-ES_tradnl" sz="1400" b="0" i="0" dirty="0" smtClean="0">
                  <a:solidFill>
                    <a:srgbClr val="FFFFFF"/>
                  </a:solidFill>
                  <a:latin typeface="+mj-lt"/>
                  <a:cs typeface="Helvetica"/>
                </a:rPr>
                <a:t>“El 65% de las empresas están implementando al menos una herramienta de software social empresarial”.</a:t>
              </a:r>
              <a:endParaRPr lang="es-ES_tradnl" sz="1400" i="1" dirty="0">
                <a:solidFill>
                  <a:srgbClr val="FFFFFF"/>
                </a:solidFill>
                <a:latin typeface="+mj-lt"/>
                <a:ea typeface="Helvetica" charset="0"/>
                <a:cs typeface="Helvetica" charset="0"/>
                <a:sym typeface="Helvetica" charset="0"/>
              </a:endParaRPr>
            </a:p>
          </p:txBody>
        </p:sp>
      </p:grpSp>
      <p:grpSp>
        <p:nvGrpSpPr>
          <p:cNvPr id="3" name="Group 17"/>
          <p:cNvGrpSpPr/>
          <p:nvPr/>
        </p:nvGrpSpPr>
        <p:grpSpPr>
          <a:xfrm>
            <a:off x="457582" y="5163848"/>
            <a:ext cx="3319119" cy="1022203"/>
            <a:chOff x="690748" y="1576034"/>
            <a:chExt cx="3152525" cy="1124640"/>
          </a:xfrm>
        </p:grpSpPr>
        <p:sp>
          <p:nvSpPr>
            <p:cNvPr id="19" name="Rounded Rectangular Callout 18"/>
            <p:cNvSpPr/>
            <p:nvPr/>
          </p:nvSpPr>
          <p:spPr>
            <a:xfrm>
              <a:off x="698500" y="1576034"/>
              <a:ext cx="3124200" cy="1111905"/>
            </a:xfrm>
            <a:prstGeom prst="wedgeRoundRectCallout">
              <a:avLst>
                <a:gd name="adj1" fmla="val -4251"/>
                <a:gd name="adj2" fmla="val 82610"/>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sz="1550" kern="1200">
                <a:solidFill>
                  <a:srgbClr val="FFFFFF"/>
                </a:solidFill>
                <a:latin typeface="Arial"/>
                <a:ea typeface="+mn-ea"/>
                <a:cs typeface="+mn-cs"/>
              </a:endParaRPr>
            </a:p>
          </p:txBody>
        </p:sp>
        <p:sp>
          <p:nvSpPr>
            <p:cNvPr id="20" name="Rectangle 8"/>
            <p:cNvSpPr>
              <a:spLocks/>
            </p:cNvSpPr>
            <p:nvPr/>
          </p:nvSpPr>
          <p:spPr bwMode="auto">
            <a:xfrm>
              <a:off x="690748" y="1579545"/>
              <a:ext cx="3152525" cy="1121129"/>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es-ES_tradnl" sz="1400" b="0" i="0" dirty="0" smtClean="0">
                  <a:solidFill>
                    <a:srgbClr val="FFFFFF"/>
                  </a:solidFill>
                  <a:latin typeface="+mj-lt"/>
                  <a:cs typeface="Helvetica"/>
                </a:rPr>
                <a:t>“</a:t>
              </a:r>
              <a:r>
                <a:rPr lang="es-ES_tradnl" sz="1400" b="0" i="0" kern="1200" dirty="0" smtClean="0">
                  <a:solidFill>
                    <a:srgbClr val="FFFFFF"/>
                  </a:solidFill>
                  <a:latin typeface="+mj-lt"/>
                </a:rPr>
                <a:t>Para 2013, el 20% de las PC profesionales estarán administradas por medio de un modelo de equipo de escritorio virtual alojado</a:t>
              </a:r>
              <a:r>
                <a:rPr lang="es-ES_tradnl" sz="1400" b="0" i="0" dirty="0" smtClean="0">
                  <a:solidFill>
                    <a:srgbClr val="FFFFFF"/>
                  </a:solidFill>
                  <a:latin typeface="+mj-lt"/>
                  <a:cs typeface="Helvetica"/>
                </a:rPr>
                <a:t>”.</a:t>
              </a:r>
              <a:endParaRPr lang="es-ES_tradnl" sz="1400" i="1" dirty="0">
                <a:solidFill>
                  <a:srgbClr val="FFFFFF"/>
                </a:solidFill>
                <a:latin typeface="+mj-lt"/>
                <a:ea typeface="Helvetica" charset="0"/>
                <a:cs typeface="Helvetica" charset="0"/>
                <a:sym typeface="Helvetica" charset="0"/>
              </a:endParaRPr>
            </a:p>
          </p:txBody>
        </p:sp>
      </p:grpSp>
      <p:grpSp>
        <p:nvGrpSpPr>
          <p:cNvPr id="4" name="Group 20"/>
          <p:cNvGrpSpPr/>
          <p:nvPr/>
        </p:nvGrpSpPr>
        <p:grpSpPr>
          <a:xfrm>
            <a:off x="6515101" y="3638549"/>
            <a:ext cx="2463801" cy="971551"/>
            <a:chOff x="6504940" y="2611084"/>
            <a:chExt cx="2956560" cy="1111905"/>
          </a:xfrm>
        </p:grpSpPr>
        <p:sp>
          <p:nvSpPr>
            <p:cNvPr id="22" name="Rounded Rectangular Callout 21"/>
            <p:cNvSpPr/>
            <p:nvPr/>
          </p:nvSpPr>
          <p:spPr>
            <a:xfrm>
              <a:off x="6504940" y="2611084"/>
              <a:ext cx="2956560" cy="1111905"/>
            </a:xfrm>
            <a:prstGeom prst="wedgeRoundRectCallout">
              <a:avLst>
                <a:gd name="adj1" fmla="val 37941"/>
                <a:gd name="adj2" fmla="val 94005"/>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sz="1550" kern="1200">
                <a:solidFill>
                  <a:srgbClr val="FFFFFF"/>
                </a:solidFill>
                <a:latin typeface="Arial"/>
                <a:ea typeface="+mn-ea"/>
                <a:cs typeface="+mn-cs"/>
              </a:endParaRPr>
            </a:p>
          </p:txBody>
        </p:sp>
        <p:sp>
          <p:nvSpPr>
            <p:cNvPr id="23" name="Rectangle 8"/>
            <p:cNvSpPr>
              <a:spLocks/>
            </p:cNvSpPr>
            <p:nvPr/>
          </p:nvSpPr>
          <p:spPr bwMode="auto">
            <a:xfrm>
              <a:off x="6646778" y="2660101"/>
              <a:ext cx="2723280"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es-ES_tradnl" sz="1400" b="0" i="0" dirty="0" smtClean="0">
                  <a:solidFill>
                    <a:srgbClr val="FFFFFF"/>
                  </a:solidFill>
                  <a:latin typeface="+mj-lt"/>
                  <a:cs typeface="Helvetica"/>
                </a:rPr>
                <a:t>“Para 2013, el video representará más del 90% del tráfico de datos en la red”.</a:t>
              </a:r>
              <a:endParaRPr lang="es-ES_tradnl" sz="1400" i="1" dirty="0">
                <a:solidFill>
                  <a:srgbClr val="FFFFFF"/>
                </a:solidFill>
                <a:latin typeface="+mj-lt"/>
                <a:ea typeface="Helvetica" charset="0"/>
                <a:cs typeface="Helvetica" charset="0"/>
                <a:sym typeface="Helvetica" charset="0"/>
              </a:endParaRPr>
            </a:p>
          </p:txBody>
        </p:sp>
      </p:grpSp>
      <p:grpSp>
        <p:nvGrpSpPr>
          <p:cNvPr id="5" name="Group 23"/>
          <p:cNvGrpSpPr/>
          <p:nvPr/>
        </p:nvGrpSpPr>
        <p:grpSpPr>
          <a:xfrm>
            <a:off x="4826000" y="2033235"/>
            <a:ext cx="3365501" cy="938566"/>
            <a:chOff x="698500" y="1525236"/>
            <a:chExt cx="3124200" cy="1162704"/>
          </a:xfrm>
        </p:grpSpPr>
        <p:sp>
          <p:nvSpPr>
            <p:cNvPr id="25" name="Rounded Rectangular Callout 24"/>
            <p:cNvSpPr/>
            <p:nvPr/>
          </p:nvSpPr>
          <p:spPr>
            <a:xfrm>
              <a:off x="698500" y="1576034"/>
              <a:ext cx="3124200" cy="1111905"/>
            </a:xfrm>
            <a:prstGeom prst="wedgeRoundRectCallout">
              <a:avLst>
                <a:gd name="adj1" fmla="val -42893"/>
                <a:gd name="adj2" fmla="val 88944"/>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sz="1550" kern="1200">
                <a:solidFill>
                  <a:srgbClr val="FFFFFF"/>
                </a:solidFill>
                <a:latin typeface="Helvetica" pitchFamily="34" charset="0"/>
              </a:endParaRPr>
            </a:p>
          </p:txBody>
        </p:sp>
        <p:sp>
          <p:nvSpPr>
            <p:cNvPr id="26"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es-ES_tradnl" sz="1400" b="0" i="0" dirty="0" smtClean="0">
                  <a:solidFill>
                    <a:srgbClr val="FFFFFF"/>
                  </a:solidFill>
                  <a:latin typeface="+mj-lt"/>
                  <a:cs typeface="Helvetica"/>
                </a:rPr>
                <a:t>“</a:t>
              </a:r>
              <a:r>
                <a:rPr lang="es-ES_tradnl" sz="1400" b="0" i="0" kern="1200" dirty="0" smtClean="0">
                  <a:solidFill>
                    <a:srgbClr val="FFFFFF"/>
                  </a:solidFill>
                  <a:latin typeface="+mj-lt"/>
                </a:rPr>
                <a:t>Las personas pasan más tiempo en </a:t>
              </a:r>
              <a:r>
                <a:rPr lang="es-ES_tradnl" sz="1400" b="0" i="0" kern="1200" dirty="0" err="1" smtClean="0">
                  <a:solidFill>
                    <a:srgbClr val="FFFFFF"/>
                  </a:solidFill>
                  <a:latin typeface="+mj-lt"/>
                </a:rPr>
                <a:t>Facebook</a:t>
              </a:r>
              <a:r>
                <a:rPr lang="es-ES_tradnl" sz="1400" b="0" i="0" kern="1200" dirty="0" smtClean="0">
                  <a:solidFill>
                    <a:srgbClr val="FFFFFF"/>
                  </a:solidFill>
                  <a:latin typeface="+mj-lt"/>
                </a:rPr>
                <a:t> que en cualquier otro sitio web</a:t>
              </a:r>
              <a:r>
                <a:rPr lang="es-ES_tradnl" sz="1400" b="0" i="0" dirty="0" smtClean="0">
                  <a:solidFill>
                    <a:srgbClr val="FFFFFF"/>
                  </a:solidFill>
                  <a:latin typeface="+mj-lt"/>
                  <a:cs typeface="Helvetica"/>
                </a:rPr>
                <a:t>”.</a:t>
              </a:r>
              <a:endParaRPr lang="es-ES_tradnl" sz="1400" i="1" dirty="0">
                <a:solidFill>
                  <a:srgbClr val="FFFFFF"/>
                </a:solidFill>
                <a:latin typeface="+mj-lt"/>
                <a:ea typeface="Helvetica" charset="0"/>
                <a:cs typeface="Helvetica" charset="0"/>
                <a:sym typeface="Helvetica" charset="0"/>
              </a:endParaRPr>
            </a:p>
          </p:txBody>
        </p:sp>
      </p:grpSp>
      <p:grpSp>
        <p:nvGrpSpPr>
          <p:cNvPr id="6" name="Group 26"/>
          <p:cNvGrpSpPr/>
          <p:nvPr/>
        </p:nvGrpSpPr>
        <p:grpSpPr>
          <a:xfrm>
            <a:off x="5715000" y="377317"/>
            <a:ext cx="3294924" cy="1070423"/>
            <a:chOff x="698500" y="1538968"/>
            <a:chExt cx="3146081" cy="1162702"/>
          </a:xfrm>
        </p:grpSpPr>
        <p:sp>
          <p:nvSpPr>
            <p:cNvPr id="28" name="Rounded Rectangular Callout 27"/>
            <p:cNvSpPr/>
            <p:nvPr/>
          </p:nvSpPr>
          <p:spPr>
            <a:xfrm>
              <a:off x="698500" y="1571972"/>
              <a:ext cx="3124200" cy="1088378"/>
            </a:xfrm>
            <a:prstGeom prst="wedgeRoundRectCallout">
              <a:avLst>
                <a:gd name="adj1" fmla="val 42777"/>
                <a:gd name="adj2" fmla="val 84208"/>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sz="1550" kern="1200">
                <a:solidFill>
                  <a:srgbClr val="FFFFFF"/>
                </a:solidFill>
                <a:latin typeface="Arial"/>
                <a:ea typeface="+mn-ea"/>
                <a:cs typeface="+mn-cs"/>
              </a:endParaRPr>
            </a:p>
          </p:txBody>
        </p:sp>
        <p:sp>
          <p:nvSpPr>
            <p:cNvPr id="29" name="Rectangle 8"/>
            <p:cNvSpPr>
              <a:spLocks/>
            </p:cNvSpPr>
            <p:nvPr/>
          </p:nvSpPr>
          <p:spPr bwMode="auto">
            <a:xfrm>
              <a:off x="739357" y="1538968"/>
              <a:ext cx="3105224" cy="1162702"/>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es-ES_tradnl" sz="1400" b="0" i="0" spc="-30" dirty="0" smtClean="0">
                  <a:solidFill>
                    <a:srgbClr val="FFFFFF"/>
                  </a:solidFill>
                  <a:latin typeface="+mj-lt"/>
                  <a:cs typeface="Helvetica"/>
                </a:rPr>
                <a:t>“</a:t>
              </a:r>
              <a:r>
                <a:rPr lang="es-ES_tradnl" sz="1400" b="0" i="0" spc="-30" dirty="0" err="1" smtClean="0">
                  <a:solidFill>
                    <a:srgbClr val="FFFFFF"/>
                  </a:solidFill>
                  <a:latin typeface="+mj-lt"/>
                  <a:cs typeface="Helvetica"/>
                </a:rPr>
                <a:t>Android</a:t>
              </a:r>
              <a:r>
                <a:rPr lang="es-ES_tradnl" sz="1400" b="0" i="0" spc="-30" dirty="0" smtClean="0">
                  <a:solidFill>
                    <a:srgbClr val="FFFFFF"/>
                  </a:solidFill>
                  <a:latin typeface="+mj-lt"/>
                  <a:cs typeface="Helvetica"/>
                </a:rPr>
                <a:t> es el sistema operativo n.° 1 para plataformas de dispositivos móviles con más de 350.000 activaciones nuevas por día”.</a:t>
              </a:r>
              <a:endParaRPr lang="es-ES_tradnl" sz="1400" i="1" spc="-30" dirty="0">
                <a:solidFill>
                  <a:srgbClr val="FFFFFF"/>
                </a:solidFill>
                <a:latin typeface="+mj-lt"/>
                <a:ea typeface="Helvetica" charset="0"/>
                <a:cs typeface="Helvetica" charset="0"/>
                <a:sym typeface="Helvetica" charset="0"/>
              </a:endParaRPr>
            </a:p>
          </p:txBody>
        </p:sp>
      </p:grpSp>
      <p:grpSp>
        <p:nvGrpSpPr>
          <p:cNvPr id="15" name="Group 29"/>
          <p:cNvGrpSpPr/>
          <p:nvPr/>
        </p:nvGrpSpPr>
        <p:grpSpPr>
          <a:xfrm>
            <a:off x="2489199" y="361925"/>
            <a:ext cx="3089797" cy="1047776"/>
            <a:chOff x="698500" y="1525236"/>
            <a:chExt cx="2971800" cy="1162704"/>
          </a:xfrm>
        </p:grpSpPr>
        <p:sp>
          <p:nvSpPr>
            <p:cNvPr id="31" name="Rounded Rectangular Callout 30"/>
            <p:cNvSpPr/>
            <p:nvPr/>
          </p:nvSpPr>
          <p:spPr>
            <a:xfrm>
              <a:off x="698500" y="1576034"/>
              <a:ext cx="2971800" cy="1111905"/>
            </a:xfrm>
            <a:prstGeom prst="wedgeRoundRectCallout">
              <a:avLst>
                <a:gd name="adj1" fmla="val 4009"/>
                <a:gd name="adj2" fmla="val 8647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sz="1550" kern="1200">
                <a:solidFill>
                  <a:srgbClr val="FFFFFF"/>
                </a:solidFill>
                <a:latin typeface="Arial"/>
                <a:ea typeface="+mn-ea"/>
                <a:cs typeface="+mn-cs"/>
              </a:endParaRPr>
            </a:p>
          </p:txBody>
        </p:sp>
        <p:sp>
          <p:nvSpPr>
            <p:cNvPr id="32" name="Rectangle 8"/>
            <p:cNvSpPr>
              <a:spLocks/>
            </p:cNvSpPr>
            <p:nvPr/>
          </p:nvSpPr>
          <p:spPr bwMode="auto">
            <a:xfrm>
              <a:off x="794620" y="1525236"/>
              <a:ext cx="28756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r>
                <a:rPr lang="es-ES_tradnl" sz="1400" dirty="0" smtClean="0">
                  <a:solidFill>
                    <a:srgbClr val="FFFFFF"/>
                  </a:solidFill>
                  <a:latin typeface="+mj-lt"/>
                  <a:cs typeface="Helvetica"/>
                </a:rPr>
                <a:t>“Las </a:t>
              </a:r>
              <a:r>
                <a:rPr lang="es-ES_tradnl" sz="1400" b="0" i="0" dirty="0" smtClean="0">
                  <a:solidFill>
                    <a:srgbClr val="FFFFFF"/>
                  </a:solidFill>
                  <a:latin typeface="+mj-lt"/>
                  <a:cs typeface="Helvetica"/>
                </a:rPr>
                <a:t>ventas de </a:t>
              </a:r>
              <a:r>
                <a:rPr lang="es-ES_tradnl" sz="1400" b="0" i="0" dirty="0" err="1" smtClean="0">
                  <a:solidFill>
                    <a:srgbClr val="FFFFFF"/>
                  </a:solidFill>
                  <a:latin typeface="+mj-lt"/>
                  <a:cs typeface="Helvetica"/>
                </a:rPr>
                <a:t>smartphones</a:t>
              </a:r>
              <a:r>
                <a:rPr lang="es-ES_tradnl" sz="1400" b="0" i="0" dirty="0" smtClean="0">
                  <a:solidFill>
                    <a:srgbClr val="FFFFFF"/>
                  </a:solidFill>
                  <a:latin typeface="+mj-lt"/>
                  <a:cs typeface="Helvetica"/>
                </a:rPr>
                <a:t> y </a:t>
              </a:r>
              <a:r>
                <a:rPr lang="es-ES_tradnl" sz="1400" b="0" i="0" dirty="0" err="1" smtClean="0">
                  <a:solidFill>
                    <a:srgbClr val="FFFFFF"/>
                  </a:solidFill>
                  <a:latin typeface="+mj-lt"/>
                  <a:cs typeface="Helvetica"/>
                </a:rPr>
                <a:t>tablets</a:t>
              </a:r>
              <a:r>
                <a:rPr lang="es-ES_tradnl" sz="1400" b="0" i="0" dirty="0" smtClean="0">
                  <a:solidFill>
                    <a:srgbClr val="FFFFFF"/>
                  </a:solidFill>
                  <a:latin typeface="+mj-lt"/>
                  <a:cs typeface="Helvetica"/>
                </a:rPr>
                <a:t> han superado las ventas de todos los tipos de PC, incluidos los </a:t>
              </a:r>
              <a:r>
                <a:rPr lang="es-ES_tradnl" sz="1400" dirty="0" smtClean="0">
                  <a:solidFill>
                    <a:srgbClr val="FFFFFF"/>
                  </a:solidFill>
                  <a:latin typeface="+mj-lt"/>
                  <a:cs typeface="Helvetica"/>
                </a:rPr>
                <a:t>equipos portátiles”.</a:t>
              </a:r>
              <a:endParaRPr lang="es-ES_tradnl" sz="1400" i="1" dirty="0">
                <a:solidFill>
                  <a:srgbClr val="FFFFFF"/>
                </a:solidFill>
                <a:latin typeface="+mj-lt"/>
                <a:ea typeface="Helvetica" charset="0"/>
                <a:cs typeface="Helvetica" charset="0"/>
                <a:sym typeface="Helvetica" charset="0"/>
              </a:endParaRPr>
            </a:p>
          </p:txBody>
        </p:sp>
      </p:grpSp>
      <p:grpSp>
        <p:nvGrpSpPr>
          <p:cNvPr id="18" name="Group 32"/>
          <p:cNvGrpSpPr/>
          <p:nvPr/>
        </p:nvGrpSpPr>
        <p:grpSpPr>
          <a:xfrm>
            <a:off x="4411595" y="5155464"/>
            <a:ext cx="2867310" cy="1019012"/>
            <a:chOff x="698500" y="1450773"/>
            <a:chExt cx="3124200" cy="1292568"/>
          </a:xfrm>
        </p:grpSpPr>
        <p:sp>
          <p:nvSpPr>
            <p:cNvPr id="34" name="Rounded Rectangular Callout 33"/>
            <p:cNvSpPr/>
            <p:nvPr/>
          </p:nvSpPr>
          <p:spPr>
            <a:xfrm>
              <a:off x="698500" y="1450773"/>
              <a:ext cx="3124200" cy="1292568"/>
            </a:xfrm>
            <a:prstGeom prst="wedgeRoundRectCallout">
              <a:avLst>
                <a:gd name="adj1" fmla="val 1230"/>
                <a:gd name="adj2" fmla="val 10404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sz="1550" kern="1200">
                <a:solidFill>
                  <a:srgbClr val="FFFFFF"/>
                </a:solidFill>
                <a:latin typeface="Arial"/>
                <a:ea typeface="+mn-ea"/>
                <a:cs typeface="+mn-cs"/>
              </a:endParaRPr>
            </a:p>
          </p:txBody>
        </p:sp>
        <p:sp>
          <p:nvSpPr>
            <p:cNvPr id="35" name="Rectangle 8"/>
            <p:cNvSpPr>
              <a:spLocks/>
            </p:cNvSpPr>
            <p:nvPr/>
          </p:nvSpPr>
          <p:spPr bwMode="auto">
            <a:xfrm>
              <a:off x="769394" y="1539919"/>
              <a:ext cx="2930408"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es-ES_tradnl" sz="1400" b="0" i="0" dirty="0" smtClean="0">
                  <a:solidFill>
                    <a:srgbClr val="FFFFFF"/>
                  </a:solidFill>
                  <a:latin typeface="+mj-lt"/>
                  <a:cs typeface="Helvetica"/>
                </a:rPr>
                <a:t>“En 2013, un 60</a:t>
              </a:r>
              <a:r>
                <a:rPr lang="es-ES_tradnl" sz="1400" b="0" dirty="0" smtClean="0">
                  <a:solidFill>
                    <a:srgbClr val="FFFFFF"/>
                  </a:solidFill>
                  <a:latin typeface="+mj-lt"/>
                  <a:cs typeface="Helvetica"/>
                </a:rPr>
                <a:t>%</a:t>
              </a:r>
              <a:r>
                <a:rPr lang="es-ES_tradnl" sz="1400" b="0" i="0" dirty="0" smtClean="0">
                  <a:solidFill>
                    <a:srgbClr val="FFFFFF"/>
                  </a:solidFill>
                  <a:latin typeface="+mj-lt"/>
                  <a:cs typeface="Helvetica"/>
                </a:rPr>
                <a:t> de las cargas de trabajo de los servidores estará </a:t>
              </a:r>
              <a:r>
                <a:rPr lang="es-ES_tradnl" sz="1400" b="0" i="0" dirty="0" err="1" smtClean="0">
                  <a:solidFill>
                    <a:srgbClr val="FFFFFF"/>
                  </a:solidFill>
                  <a:latin typeface="+mj-lt"/>
                  <a:cs typeface="Helvetica"/>
                </a:rPr>
                <a:t>virtualizada</a:t>
              </a:r>
              <a:r>
                <a:rPr lang="es-ES_tradnl" sz="1400" b="0" i="0" dirty="0" smtClean="0">
                  <a:solidFill>
                    <a:srgbClr val="FFFFFF"/>
                  </a:solidFill>
                  <a:latin typeface="+mj-lt"/>
                  <a:cs typeface="Helvetica"/>
                </a:rPr>
                <a:t>”.</a:t>
              </a:r>
              <a:endParaRPr lang="es-ES_tradnl" sz="1400" i="1" dirty="0">
                <a:solidFill>
                  <a:srgbClr val="FFFFFF"/>
                </a:solidFill>
                <a:latin typeface="+mj-lt"/>
                <a:ea typeface="Helvetica" charset="0"/>
                <a:cs typeface="Helvetica" charset="0"/>
                <a:sym typeface="Helvetica" charset="0"/>
              </a:endParaRPr>
            </a:p>
          </p:txBody>
        </p:sp>
      </p:grpSp>
      <p:grpSp>
        <p:nvGrpSpPr>
          <p:cNvPr id="21" name="Group 35"/>
          <p:cNvGrpSpPr/>
          <p:nvPr/>
        </p:nvGrpSpPr>
        <p:grpSpPr>
          <a:xfrm>
            <a:off x="3149595" y="3625849"/>
            <a:ext cx="2895600" cy="971551"/>
            <a:chOff x="6673083" y="2727363"/>
            <a:chExt cx="2956560" cy="1111905"/>
          </a:xfrm>
        </p:grpSpPr>
        <p:sp>
          <p:nvSpPr>
            <p:cNvPr id="37" name="Rounded Rectangular Callout 36"/>
            <p:cNvSpPr/>
            <p:nvPr/>
          </p:nvSpPr>
          <p:spPr>
            <a:xfrm>
              <a:off x="6673083" y="2727363"/>
              <a:ext cx="2956560" cy="1111905"/>
            </a:xfrm>
            <a:prstGeom prst="wedgeRoundRectCallout">
              <a:avLst>
                <a:gd name="adj1" fmla="val -44720"/>
                <a:gd name="adj2" fmla="val 90083"/>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sz="1550" kern="1200">
                <a:solidFill>
                  <a:srgbClr val="FFFFFF"/>
                </a:solidFill>
                <a:latin typeface="Helvetica" pitchFamily="34" charset="0"/>
              </a:endParaRPr>
            </a:p>
          </p:txBody>
        </p:sp>
        <p:sp>
          <p:nvSpPr>
            <p:cNvPr id="38" name="Rectangle 8"/>
            <p:cNvSpPr>
              <a:spLocks/>
            </p:cNvSpPr>
            <p:nvPr/>
          </p:nvSpPr>
          <p:spPr bwMode="auto">
            <a:xfrm>
              <a:off x="6756883" y="2747174"/>
              <a:ext cx="2849515"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l" defTabSz="914400">
                <a:buNone/>
              </a:pPr>
              <a:r>
                <a:rPr lang="es-ES_tradnl" sz="1400" b="0" i="0" dirty="0" smtClean="0">
                  <a:solidFill>
                    <a:srgbClr val="FFFFFF"/>
                  </a:solidFill>
                  <a:latin typeface="+mj-lt"/>
                  <a:cs typeface="Helvetica"/>
                </a:rPr>
                <a:t>“Un tercio de las empresas afirman que usan el video, al menos, una vez por semana”.</a:t>
              </a:r>
              <a:endParaRPr lang="es-ES_tradnl" sz="1400" i="1" dirty="0">
                <a:solidFill>
                  <a:srgbClr val="FFFFFF"/>
                </a:solidFill>
                <a:latin typeface="+mj-lt"/>
                <a:ea typeface="Helvetica" charset="0"/>
                <a:cs typeface="Helvetica" charset="0"/>
                <a:sym typeface="Helvetica" charset="0"/>
              </a:endParaRPr>
            </a:p>
          </p:txBody>
        </p:sp>
      </p:grpSp>
    </p:spTree>
    <p:extLst>
      <p:ext uri="{BB962C8B-B14F-4D97-AF65-F5344CB8AC3E}">
        <p14:creationId xmlns="" xmlns:p14="http://schemas.microsoft.com/office/powerpoint/2010/main" val="3906834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7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left)">
                                      <p:cBhvr>
                                        <p:cTn id="50" dur="500"/>
                                        <p:tgtEl>
                                          <p:spTgt spid="1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ppt_x</p:attrName>
                                        </p:attrNameLst>
                                      </p:cBhvr>
                                      <p:tavLst>
                                        <p:tav tm="0">
                                          <p:val>
                                            <p:strVal val="#ppt_x+#ppt_w*1.125000"/>
                                          </p:val>
                                        </p:tav>
                                        <p:tav tm="100000">
                                          <p:val>
                                            <p:strVal val="#ppt_x"/>
                                          </p:val>
                                        </p:tav>
                                      </p:tavLst>
                                    </p:anim>
                                    <p:animEffect transition="in" filter="wipe(left)">
                                      <p:cBhvr>
                                        <p:cTn id="54" dur="500"/>
                                        <p:tgtEl>
                                          <p:spTgt spid="1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right)">
                                      <p:cBhvr>
                                        <p:cTn id="58" dur="500"/>
                                        <p:tgtEl>
                                          <p:spTgt spid="1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childTnLst>
                                </p:cTn>
                              </p:par>
                              <p:par>
                                <p:cTn id="63" presetID="12" presetClass="exit" presetSubtype="2" fill="hold" grpId="1" nodeType="withEffect">
                                  <p:stCondLst>
                                    <p:cond delay="0"/>
                                  </p:stCondLst>
                                  <p:childTnLst>
                                    <p:anim calcmode="lin" valueType="num">
                                      <p:cBhvr additive="base">
                                        <p:cTn id="64" dur="750"/>
                                        <p:tgtEl>
                                          <p:spTgt spid="14"/>
                                        </p:tgtEl>
                                        <p:attrNameLst>
                                          <p:attrName>ppt_x</p:attrName>
                                        </p:attrNameLst>
                                      </p:cBhvr>
                                      <p:tavLst>
                                        <p:tav tm="0">
                                          <p:val>
                                            <p:strVal val="#ppt_x"/>
                                          </p:val>
                                        </p:tav>
                                        <p:tav tm="100000">
                                          <p:val>
                                            <p:strVal val="#ppt_x+#ppt_w*1.125000"/>
                                          </p:val>
                                        </p:tav>
                                      </p:tavLst>
                                    </p:anim>
                                    <p:animEffect transition="out" filter="wipe(right)">
                                      <p:cBhvr>
                                        <p:cTn id="65" dur="750"/>
                                        <p:tgtEl>
                                          <p:spTgt spid="14"/>
                                        </p:tgtEl>
                                      </p:cBhvr>
                                    </p:animEffect>
                                    <p:set>
                                      <p:cBhvr>
                                        <p:cTn id="66" dur="1" fill="hold">
                                          <p:stCondLst>
                                            <p:cond delay="749"/>
                                          </p:stCondLst>
                                        </p:cTn>
                                        <p:tgtEl>
                                          <p:spTgt spid="1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1000"/>
                                        <p:tgtEl>
                                          <p:spTgt spid="8"/>
                                        </p:tgtEl>
                                      </p:cBhvr>
                                    </p:animEffect>
                                  </p:childTnLst>
                                </p:cTn>
                              </p:par>
                              <p:par>
                                <p:cTn id="87" presetID="12" presetClass="exit" presetSubtype="2" fill="hold" grpId="1" nodeType="withEffect">
                                  <p:stCondLst>
                                    <p:cond delay="0"/>
                                  </p:stCondLst>
                                  <p:childTnLst>
                                    <p:anim calcmode="lin" valueType="num">
                                      <p:cBhvr additive="base">
                                        <p:cTn id="88" dur="750"/>
                                        <p:tgtEl>
                                          <p:spTgt spid="11"/>
                                        </p:tgtEl>
                                        <p:attrNameLst>
                                          <p:attrName>ppt_x</p:attrName>
                                        </p:attrNameLst>
                                      </p:cBhvr>
                                      <p:tavLst>
                                        <p:tav tm="0">
                                          <p:val>
                                            <p:strVal val="#ppt_x"/>
                                          </p:val>
                                        </p:tav>
                                        <p:tav tm="100000">
                                          <p:val>
                                            <p:strVal val="#ppt_x+#ppt_w*1.125000"/>
                                          </p:val>
                                        </p:tav>
                                      </p:tavLst>
                                    </p:anim>
                                    <p:animEffect transition="out" filter="wipe(right)">
                                      <p:cBhvr>
                                        <p:cTn id="89" dur="750"/>
                                        <p:tgtEl>
                                          <p:spTgt spid="11"/>
                                        </p:tgtEl>
                                      </p:cBhvr>
                                    </p:animEffect>
                                    <p:set>
                                      <p:cBhvr>
                                        <p:cTn id="90" dur="1" fill="hold">
                                          <p:stCondLst>
                                            <p:cond delay="749"/>
                                          </p:stCondLst>
                                        </p:cTn>
                                        <p:tgtEl>
                                          <p:spTgt spid="11"/>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
                                        </p:tgtEl>
                                      </p:cBhvr>
                                    </p:animEffect>
                                    <p:set>
                                      <p:cBhvr>
                                        <p:cTn id="96" dur="1" fill="hold">
                                          <p:stCondLst>
                                            <p:cond delay="499"/>
                                          </p:stCondLst>
                                        </p:cTn>
                                        <p:tgtEl>
                                          <p:spTgt spid="4"/>
                                        </p:tgtEl>
                                        <p:attrNameLst>
                                          <p:attrName>style.visibility</p:attrName>
                                        </p:attrNameLst>
                                      </p:cBhvr>
                                      <p:to>
                                        <p:strVal val="hidden"/>
                                      </p:to>
                                    </p:se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1000"/>
                                        <p:tgtEl>
                                          <p:spTgt spid="9"/>
                                        </p:tgtEl>
                                      </p:cBhvr>
                                    </p:animEffect>
                                  </p:childTnLst>
                                </p:cTn>
                              </p:par>
                              <p:par>
                                <p:cTn id="101" presetID="12" presetClass="exit" presetSubtype="8" fill="hold" grpId="1" nodeType="withEffect">
                                  <p:stCondLst>
                                    <p:cond delay="0"/>
                                  </p:stCondLst>
                                  <p:childTnLst>
                                    <p:anim calcmode="lin" valueType="num">
                                      <p:cBhvr additive="base">
                                        <p:cTn id="102" dur="750"/>
                                        <p:tgtEl>
                                          <p:spTgt spid="12"/>
                                        </p:tgtEl>
                                        <p:attrNameLst>
                                          <p:attrName>ppt_x</p:attrName>
                                        </p:attrNameLst>
                                      </p:cBhvr>
                                      <p:tavLst>
                                        <p:tav tm="0">
                                          <p:val>
                                            <p:strVal val="#ppt_x"/>
                                          </p:val>
                                        </p:tav>
                                        <p:tav tm="100000">
                                          <p:val>
                                            <p:strVal val="#ppt_x-#ppt_w*1.125000"/>
                                          </p:val>
                                        </p:tav>
                                      </p:tavLst>
                                    </p:anim>
                                    <p:animEffect transition="out" filter="wipe(left)">
                                      <p:cBhvr>
                                        <p:cTn id="103" dur="750"/>
                                        <p:tgtEl>
                                          <p:spTgt spid="12"/>
                                        </p:tgtEl>
                                      </p:cBhvr>
                                    </p:animEffect>
                                    <p:set>
                                      <p:cBhvr>
                                        <p:cTn id="104" dur="1" fill="hold">
                                          <p:stCondLst>
                                            <p:cond delay="749"/>
                                          </p:stCondLst>
                                        </p:cTn>
                                        <p:tgtEl>
                                          <p:spTgt spid="12"/>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8"/>
                                        </p:tgtEl>
                                      </p:cBhvr>
                                    </p:animEffect>
                                    <p:set>
                                      <p:cBhvr>
                                        <p:cTn id="107" dur="1" fill="hold">
                                          <p:stCondLst>
                                            <p:cond delay="499"/>
                                          </p:stCondLst>
                                        </p:cTn>
                                        <p:tgtEl>
                                          <p:spTgt spid="1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
                                        </p:tgtEl>
                                      </p:cBhvr>
                                    </p:animEffect>
                                    <p:set>
                                      <p:cBhvr>
                                        <p:cTn id="1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P spid="12" grpId="0" animBg="1"/>
      <p:bldP spid="12" grpId="1"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00" y="432000"/>
            <a:ext cx="9145792" cy="838200"/>
          </a:xfrm>
        </p:spPr>
        <p:txBody>
          <a:bodyPr/>
          <a:lstStyle/>
          <a:p>
            <a:pPr algn="l" defTabSz="914400">
              <a:lnSpc>
                <a:spcPct val="80000"/>
              </a:lnSpc>
              <a:spcBef>
                <a:spcPct val="0"/>
              </a:spcBef>
              <a:buNone/>
            </a:pPr>
            <a:r>
              <a:rPr lang="es-ES_tradnl" sz="3000" b="0" i="0" spc="0" baseline="0" dirty="0" smtClean="0">
                <a:solidFill>
                  <a:srgbClr val="2B348E"/>
                </a:solidFill>
                <a:latin typeface="Arial"/>
                <a:ea typeface="+mj-ea"/>
                <a:cs typeface="+mj-cs"/>
              </a:rPr>
              <a:t>Cisco </a:t>
            </a:r>
            <a:r>
              <a:rPr lang="es-ES_tradnl" sz="3000" b="0" i="0" spc="0" baseline="0" dirty="0" err="1" smtClean="0">
                <a:solidFill>
                  <a:srgbClr val="2B348E"/>
                </a:solidFill>
                <a:latin typeface="Arial"/>
                <a:ea typeface="+mj-ea"/>
                <a:cs typeface="+mj-cs"/>
              </a:rPr>
              <a:t>Validated</a:t>
            </a:r>
            <a:r>
              <a:rPr lang="es-ES_tradnl" sz="3000" b="0" i="0" spc="0" baseline="0" dirty="0" smtClean="0">
                <a:solidFill>
                  <a:srgbClr val="2B348E"/>
                </a:solidFill>
                <a:latin typeface="Arial"/>
                <a:ea typeface="+mj-ea"/>
                <a:cs typeface="+mj-cs"/>
              </a:rPr>
              <a:t> </a:t>
            </a:r>
            <a:r>
              <a:rPr lang="es-ES_tradnl" sz="3000" b="0" i="0" spc="0" baseline="0" dirty="0" err="1" smtClean="0">
                <a:solidFill>
                  <a:srgbClr val="2B348E"/>
                </a:solidFill>
                <a:latin typeface="Arial"/>
                <a:ea typeface="+mj-ea"/>
                <a:cs typeface="+mj-cs"/>
              </a:rPr>
              <a:t>Design</a:t>
            </a:r>
            <a:r>
              <a:rPr lang="es-ES_tradnl" sz="3000" b="0" i="0" spc="0" baseline="0" dirty="0" smtClean="0">
                <a:solidFill>
                  <a:srgbClr val="2B348E"/>
                </a:solidFill>
                <a:latin typeface="Arial"/>
                <a:ea typeface="+mj-ea"/>
                <a:cs typeface="+mj-cs"/>
              </a:rPr>
              <a:t>, diseño validado de Cisco</a:t>
            </a:r>
            <a:endParaRPr lang="es-ES_tradnl" sz="3000" dirty="0"/>
          </a:p>
        </p:txBody>
      </p:sp>
      <p:sp>
        <p:nvSpPr>
          <p:cNvPr id="30" name="Round Same Side Corner Rectangle 2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1" name="Round Same Side Corner Rectangle 30"/>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31"/>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3" name="TextBox 3"/>
          <p:cNvSpPr txBox="1">
            <a:spLocks noChangeArrowheads="1"/>
          </p:cNvSpPr>
          <p:nvPr/>
        </p:nvSpPr>
        <p:spPr bwMode="auto">
          <a:xfrm>
            <a:off x="378373" y="1671448"/>
            <a:ext cx="4367248" cy="4327338"/>
          </a:xfrm>
          <a:prstGeom prst="rect">
            <a:avLst/>
          </a:prstGeom>
          <a:noFill/>
          <a:ln w="9525">
            <a:noFill/>
            <a:miter lim="800000"/>
            <a:headEnd/>
            <a:tailEnd/>
          </a:ln>
        </p:spPr>
        <p:txBody>
          <a:bodyPr wrap="square">
            <a:spAutoFit/>
          </a:bodyPr>
          <a:lstStyle/>
          <a:p>
            <a:pPr indent="-228600" algn="l" defTabSz="914400">
              <a:lnSpc>
                <a:spcPct val="95000"/>
              </a:lnSpc>
              <a:spcBef>
                <a:spcPts val="1800"/>
              </a:spcBef>
              <a:spcAft>
                <a:spcPts val="600"/>
              </a:spcAft>
              <a:buNone/>
            </a:pPr>
            <a:r>
              <a:rPr lang="es-ES_tradnl"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VXI Cisco </a:t>
            </a:r>
            <a:r>
              <a:rPr lang="es-ES_tradnl" sz="1800" b="0" i="0" dirty="0" err="1"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Validated</a:t>
            </a:r>
            <a:r>
              <a:rPr lang="es-ES_tradnl"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a:t>
            </a:r>
            <a:r>
              <a:rPr lang="es-ES_tradnl" sz="1800" b="0" i="0" dirty="0" err="1"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Designs</a:t>
            </a:r>
            <a:r>
              <a:rPr lang="es-ES_tradnl"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t>
            </a:r>
          </a:p>
          <a:p>
            <a:pPr marL="290505" lvl="1" indent="-179405" algn="l" defTabSz="914400">
              <a:lnSpc>
                <a:spcPct val="95000"/>
              </a:lnSpc>
              <a:spcAft>
                <a:spcPts val="600"/>
              </a:spcAft>
              <a:buClr>
                <a:srgbClr val="3A3A3A"/>
              </a:buClr>
              <a:buSzPct val="80000"/>
              <a:buFont typeface="Arial"/>
              <a:buChar char="•"/>
            </a:pPr>
            <a:r>
              <a:rPr lang="es-ES_tradnl" sz="1600" b="0" i="0" dirty="0" smtClean="0">
                <a:solidFill>
                  <a:srgbClr val="3A3A3A"/>
                </a:solidFill>
                <a:latin typeface="Arial"/>
                <a:ea typeface="+mn-ea"/>
                <a:cs typeface="+mn-cs"/>
              </a:rPr>
              <a:t>Citrix </a:t>
            </a:r>
            <a:r>
              <a:rPr lang="es-ES_tradnl" sz="1600" b="0" i="0" dirty="0" err="1" smtClean="0">
                <a:solidFill>
                  <a:srgbClr val="3A3A3A"/>
                </a:solidFill>
                <a:latin typeface="Arial"/>
                <a:ea typeface="+mn-ea"/>
                <a:cs typeface="+mn-cs"/>
              </a:rPr>
              <a:t>XenDesktop</a:t>
            </a:r>
            <a:endParaRPr lang="es-ES_tradnl" sz="1600" b="0" i="0" dirty="0" smtClean="0">
              <a:solidFill>
                <a:srgbClr val="3A3A3A"/>
              </a:solidFill>
              <a:latin typeface="Arial"/>
              <a:ea typeface="+mn-ea"/>
              <a:cs typeface="+mn-cs"/>
            </a:endParaRPr>
          </a:p>
          <a:p>
            <a:pPr marL="290505" lvl="1" indent="-179405" algn="l" defTabSz="914400">
              <a:lnSpc>
                <a:spcPct val="95000"/>
              </a:lnSpc>
              <a:spcAft>
                <a:spcPts val="600"/>
              </a:spcAft>
              <a:buClr>
                <a:srgbClr val="3A3A3A"/>
              </a:buClr>
              <a:buSzPct val="80000"/>
              <a:buFont typeface="Arial"/>
              <a:buChar char="•"/>
            </a:pPr>
            <a:r>
              <a:rPr lang="es-ES_tradnl" sz="1600" b="0" i="0" dirty="0" err="1" smtClean="0">
                <a:solidFill>
                  <a:srgbClr val="3A3A3A"/>
                </a:solidFill>
                <a:latin typeface="Arial"/>
                <a:ea typeface="+mn-ea"/>
                <a:cs typeface="+mn-cs"/>
              </a:rPr>
              <a:t>VMware</a:t>
            </a:r>
            <a:r>
              <a:rPr lang="es-ES_tradnl" sz="1600" b="0" i="0" dirty="0" smtClean="0">
                <a:solidFill>
                  <a:srgbClr val="3A3A3A"/>
                </a:solidFill>
                <a:latin typeface="Arial"/>
                <a:ea typeface="+mn-ea"/>
                <a:cs typeface="+mn-cs"/>
              </a:rPr>
              <a:t> View</a:t>
            </a:r>
          </a:p>
          <a:p>
            <a:pPr indent="-228600" algn="l" defTabSz="914400">
              <a:lnSpc>
                <a:spcPct val="95000"/>
              </a:lnSpc>
              <a:spcBef>
                <a:spcPts val="1800"/>
              </a:spcBef>
              <a:spcAft>
                <a:spcPts val="600"/>
              </a:spcAft>
              <a:buNone/>
            </a:pPr>
            <a:r>
              <a:rPr lang="es-ES_tradnl"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Creciente ecosistema de </a:t>
            </a:r>
            <a:r>
              <a:rPr lang="es-ES_tradnl" sz="1800" b="0" i="0" dirty="0" err="1"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partners</a:t>
            </a:r>
            <a:r>
              <a:rPr lang="es-ES_tradnl"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entre los que están:</a:t>
            </a:r>
          </a:p>
          <a:p>
            <a:pPr marL="290505" lvl="1" indent="-179405" algn="l" defTabSz="914400">
              <a:lnSpc>
                <a:spcPct val="95000"/>
              </a:lnSpc>
              <a:spcAft>
                <a:spcPts val="600"/>
              </a:spcAft>
              <a:buClr>
                <a:srgbClr val="3A3A3A"/>
              </a:buClr>
              <a:buSzPct val="80000"/>
              <a:buFont typeface="Arial"/>
              <a:buChar char="•"/>
            </a:pPr>
            <a:r>
              <a:rPr lang="es-ES_tradnl" sz="1600" b="0" i="0" dirty="0" err="1" smtClean="0">
                <a:solidFill>
                  <a:srgbClr val="3A3A3A"/>
                </a:solidFill>
                <a:latin typeface="Arial"/>
                <a:ea typeface="+mn-ea"/>
                <a:cs typeface="+mn-cs"/>
              </a:rPr>
              <a:t>NetApp</a:t>
            </a:r>
            <a:r>
              <a:rPr lang="es-ES_tradnl" sz="1600" b="0" i="0" dirty="0" smtClean="0">
                <a:solidFill>
                  <a:srgbClr val="3A3A3A"/>
                </a:solidFill>
                <a:latin typeface="Arial"/>
                <a:ea typeface="+mn-ea"/>
                <a:cs typeface="+mn-cs"/>
              </a:rPr>
              <a:t>, EMC, Intel, </a:t>
            </a:r>
            <a:r>
              <a:rPr lang="es-ES_tradnl" sz="1600" b="0" i="0" dirty="0" err="1" smtClean="0">
                <a:solidFill>
                  <a:srgbClr val="3A3A3A"/>
                </a:solidFill>
                <a:latin typeface="Arial"/>
                <a:ea typeface="+mn-ea"/>
                <a:cs typeface="+mn-cs"/>
              </a:rPr>
              <a:t>Wyse</a:t>
            </a:r>
            <a:r>
              <a:rPr lang="es-ES_tradnl" sz="1600" b="0" i="0" dirty="0" smtClean="0">
                <a:solidFill>
                  <a:srgbClr val="3A3A3A"/>
                </a:solidFill>
                <a:latin typeface="Arial"/>
                <a:ea typeface="+mn-ea"/>
                <a:cs typeface="+mn-cs"/>
              </a:rPr>
              <a:t> </a:t>
            </a:r>
          </a:p>
          <a:p>
            <a:pPr marL="290505" lvl="1" indent="-179405" algn="l" defTabSz="914400">
              <a:lnSpc>
                <a:spcPct val="95000"/>
              </a:lnSpc>
              <a:spcAft>
                <a:spcPts val="600"/>
              </a:spcAft>
              <a:buClr>
                <a:srgbClr val="3A3A3A"/>
              </a:buClr>
              <a:buSzPct val="80000"/>
              <a:buFont typeface="Arial"/>
              <a:buChar char="•"/>
            </a:pPr>
            <a:r>
              <a:rPr lang="es-ES_tradnl" sz="1600" b="0" i="0" dirty="0" smtClean="0">
                <a:solidFill>
                  <a:srgbClr val="3A3A3A"/>
                </a:solidFill>
                <a:latin typeface="Arial"/>
                <a:ea typeface="+mn-ea"/>
                <a:cs typeface="+mn-cs"/>
              </a:rPr>
              <a:t>Samsung, </a:t>
            </a:r>
            <a:r>
              <a:rPr lang="es-ES_tradnl" sz="1600" b="0" i="0" dirty="0" err="1" smtClean="0">
                <a:solidFill>
                  <a:srgbClr val="3A3A3A"/>
                </a:solidFill>
                <a:latin typeface="Arial"/>
                <a:ea typeface="+mn-ea"/>
                <a:cs typeface="+mn-cs"/>
              </a:rPr>
              <a:t>AppSense</a:t>
            </a:r>
            <a:r>
              <a:rPr lang="es-ES_tradnl" sz="1600" b="0" i="0" dirty="0" smtClean="0">
                <a:solidFill>
                  <a:srgbClr val="3A3A3A"/>
                </a:solidFill>
                <a:latin typeface="Arial"/>
                <a:ea typeface="+mn-ea"/>
                <a:cs typeface="+mn-cs"/>
              </a:rPr>
              <a:t>, Microsoft, </a:t>
            </a:r>
            <a:r>
              <a:rPr lang="es-ES_tradnl" sz="1600" b="0" i="0" dirty="0" err="1" smtClean="0">
                <a:solidFill>
                  <a:srgbClr val="3A3A3A"/>
                </a:solidFill>
                <a:latin typeface="Arial"/>
                <a:ea typeface="+mn-ea"/>
                <a:cs typeface="+mn-cs"/>
              </a:rPr>
              <a:t>McAfee</a:t>
            </a:r>
            <a:endParaRPr lang="es-ES_tradnl" sz="1600" b="0" i="0" dirty="0" smtClean="0">
              <a:solidFill>
                <a:srgbClr val="3A3A3A"/>
              </a:solidFill>
              <a:latin typeface="Arial"/>
              <a:ea typeface="+mn-ea"/>
              <a:cs typeface="+mn-cs"/>
            </a:endParaRPr>
          </a:p>
          <a:p>
            <a:pPr marL="290505" lvl="1" indent="-179405" algn="l" defTabSz="914400">
              <a:lnSpc>
                <a:spcPct val="95000"/>
              </a:lnSpc>
              <a:spcAft>
                <a:spcPts val="600"/>
              </a:spcAft>
              <a:buClr>
                <a:srgbClr val="3A3A3A"/>
              </a:buClr>
              <a:buSzPct val="80000"/>
              <a:buFont typeface="Arial"/>
              <a:buChar char="•"/>
            </a:pPr>
            <a:r>
              <a:rPr lang="es-ES_tradnl" sz="1600" b="0" i="0" dirty="0" err="1" smtClean="0">
                <a:solidFill>
                  <a:srgbClr val="3A3A3A"/>
                </a:solidFill>
                <a:latin typeface="Arial"/>
                <a:ea typeface="+mn-ea"/>
                <a:cs typeface="+mn-cs"/>
              </a:rPr>
              <a:t>LiquidwareLabs</a:t>
            </a:r>
            <a:r>
              <a:rPr lang="es-ES_tradnl" sz="1600" b="0" i="0" dirty="0" smtClean="0">
                <a:solidFill>
                  <a:srgbClr val="3A3A3A"/>
                </a:solidFill>
                <a:latin typeface="Arial"/>
                <a:ea typeface="+mn-ea"/>
                <a:cs typeface="+mn-cs"/>
              </a:rPr>
              <a:t>, </a:t>
            </a:r>
            <a:r>
              <a:rPr lang="es-ES_tradnl" sz="1600" b="0" i="0" dirty="0" err="1" smtClean="0">
                <a:solidFill>
                  <a:srgbClr val="3A3A3A"/>
                </a:solidFill>
                <a:latin typeface="Arial"/>
                <a:ea typeface="+mn-ea"/>
                <a:cs typeface="+mn-cs"/>
              </a:rPr>
              <a:t>Trend</a:t>
            </a:r>
            <a:r>
              <a:rPr lang="es-ES_tradnl" sz="1600" b="0" i="0" dirty="0" smtClean="0">
                <a:solidFill>
                  <a:srgbClr val="3A3A3A"/>
                </a:solidFill>
                <a:latin typeface="Arial"/>
                <a:ea typeface="+mn-ea"/>
                <a:cs typeface="+mn-cs"/>
              </a:rPr>
              <a:t> Micro, Atlantis, </a:t>
            </a:r>
            <a:r>
              <a:rPr lang="es-ES_tradnl" sz="1600" b="0" i="0" dirty="0" err="1" smtClean="0">
                <a:solidFill>
                  <a:srgbClr val="3A3A3A"/>
                </a:solidFill>
                <a:latin typeface="Arial"/>
                <a:ea typeface="+mn-ea"/>
                <a:cs typeface="+mn-cs"/>
              </a:rPr>
              <a:t>Unidesk</a:t>
            </a:r>
            <a:endParaRPr lang="es-ES_tradnl" sz="1600" b="0" i="0" dirty="0" smtClean="0">
              <a:solidFill>
                <a:srgbClr val="3A3A3A"/>
              </a:solidFill>
              <a:latin typeface="Arial"/>
              <a:ea typeface="+mn-ea"/>
              <a:cs typeface="+mn-cs"/>
            </a:endParaRPr>
          </a:p>
          <a:p>
            <a:pPr indent="-228600" algn="l" defTabSz="914400">
              <a:lnSpc>
                <a:spcPct val="95000"/>
              </a:lnSpc>
              <a:spcBef>
                <a:spcPts val="1800"/>
              </a:spcBef>
              <a:spcAft>
                <a:spcPts val="600"/>
              </a:spcAft>
              <a:buNone/>
            </a:pPr>
            <a:r>
              <a:rPr lang="es-ES_tradnl"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Mayor cantidad de </a:t>
            </a:r>
            <a:r>
              <a:rPr lang="es-ES_tradnl" sz="1800" b="0" i="0" dirty="0" err="1"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partners</a:t>
            </a:r>
            <a:r>
              <a:rPr lang="es-ES_tradnl"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t>
            </a:r>
          </a:p>
          <a:p>
            <a:pPr marL="290505" lvl="1" indent="-179405" algn="l" defTabSz="914400">
              <a:lnSpc>
                <a:spcPct val="95000"/>
              </a:lnSpc>
              <a:spcAft>
                <a:spcPts val="600"/>
              </a:spcAft>
              <a:buClr>
                <a:srgbClr val="3A3A3A"/>
              </a:buClr>
              <a:buSzPct val="80000"/>
              <a:buFont typeface="Arial"/>
              <a:buChar char="•"/>
            </a:pPr>
            <a:r>
              <a:rPr lang="es-ES_tradnl" sz="1600" b="0" i="0" dirty="0" smtClean="0">
                <a:solidFill>
                  <a:srgbClr val="3A3A3A"/>
                </a:solidFill>
                <a:latin typeface="Arial"/>
                <a:ea typeface="+mn-ea"/>
                <a:cs typeface="+mn-cs"/>
              </a:rPr>
              <a:t>Los </a:t>
            </a:r>
            <a:r>
              <a:rPr lang="es-ES_tradnl" sz="1600" b="0" i="0" dirty="0" err="1" smtClean="0">
                <a:solidFill>
                  <a:srgbClr val="3A3A3A"/>
                </a:solidFill>
                <a:latin typeface="Arial"/>
                <a:ea typeface="+mn-ea"/>
                <a:cs typeface="+mn-cs"/>
              </a:rPr>
              <a:t>partners</a:t>
            </a:r>
            <a:r>
              <a:rPr lang="es-ES_tradnl" sz="1600" b="0" i="0" dirty="0" smtClean="0">
                <a:solidFill>
                  <a:srgbClr val="3A3A3A"/>
                </a:solidFill>
                <a:latin typeface="Arial"/>
                <a:ea typeface="+mn-ea"/>
                <a:cs typeface="+mn-cs"/>
              </a:rPr>
              <a:t> transforman la costumbre de los equipos de escritorio tradicionales y eligen espacios de trabajo virtuales</a:t>
            </a:r>
            <a:endParaRPr lang="es-ES_tradnl" sz="1600" b="0" i="0" dirty="0">
              <a:solidFill>
                <a:srgbClr val="3A3A3A"/>
              </a:solidFill>
              <a:latin typeface="Arial"/>
              <a:ea typeface="+mn-ea"/>
              <a:cs typeface="+mn-cs"/>
            </a:endParaRPr>
          </a:p>
        </p:txBody>
      </p:sp>
      <p:grpSp>
        <p:nvGrpSpPr>
          <p:cNvPr id="34" name="Group 33"/>
          <p:cNvGrpSpPr/>
          <p:nvPr/>
        </p:nvGrpSpPr>
        <p:grpSpPr>
          <a:xfrm>
            <a:off x="520263" y="2014790"/>
            <a:ext cx="4271656" cy="3185352"/>
            <a:chOff x="405390" y="2016701"/>
            <a:chExt cx="4480991" cy="3185352"/>
          </a:xfrm>
        </p:grpSpPr>
        <p:cxnSp>
          <p:nvCxnSpPr>
            <p:cNvPr id="35" name="Straight Connector 34"/>
            <p:cNvCxnSpPr/>
            <p:nvPr/>
          </p:nvCxnSpPr>
          <p:spPr>
            <a:xfrm>
              <a:off x="405390" y="2016701"/>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5390" y="5202053"/>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5390" y="3456904"/>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7" name="Picture 5"/>
          <p:cNvPicPr>
            <a:picLocks noChangeAspect="1" noChangeArrowheads="1"/>
          </p:cNvPicPr>
          <p:nvPr/>
        </p:nvPicPr>
        <p:blipFill>
          <a:blip r:embed="rId3" cstate="print"/>
          <a:srcRect r="10391"/>
          <a:stretch>
            <a:fillRect/>
          </a:stretch>
        </p:blipFill>
        <p:spPr bwMode="auto">
          <a:xfrm>
            <a:off x="5444393" y="1971829"/>
            <a:ext cx="3196216" cy="2310804"/>
          </a:xfrm>
          <a:prstGeom prst="rect">
            <a:avLst/>
          </a:prstGeom>
          <a:ln w="38100">
            <a:gradFill>
              <a:gsLst>
                <a:gs pos="0">
                  <a:srgbClr val="3852A3"/>
                </a:gs>
                <a:gs pos="100000">
                  <a:srgbClr val="331645"/>
                </a:gs>
              </a:gsLst>
              <a:lin ang="2400000" scaled="0"/>
            </a:gradFill>
          </a:ln>
          <a:effectLst/>
        </p:spPr>
      </p:pic>
      <p:pic>
        <p:nvPicPr>
          <p:cNvPr id="48" name="Picture 2"/>
          <p:cNvPicPr>
            <a:picLocks noChangeAspect="1" noChangeArrowheads="1"/>
          </p:cNvPicPr>
          <p:nvPr/>
        </p:nvPicPr>
        <p:blipFill>
          <a:blip r:embed="rId4" cstate="print"/>
          <a:srcRect l="10993" r="32772" b="33179"/>
          <a:stretch>
            <a:fillRect/>
          </a:stretch>
        </p:blipFill>
        <p:spPr bwMode="auto">
          <a:xfrm>
            <a:off x="5090464" y="3214645"/>
            <a:ext cx="2108276" cy="1565701"/>
          </a:xfrm>
          <a:prstGeom prst="rect">
            <a:avLst/>
          </a:prstGeom>
          <a:ln w="38100">
            <a:gradFill>
              <a:gsLst>
                <a:gs pos="0">
                  <a:srgbClr val="3852A3"/>
                </a:gs>
                <a:gs pos="100000">
                  <a:srgbClr val="331645"/>
                </a:gs>
              </a:gsLst>
              <a:lin ang="2400000" scaled="0"/>
            </a:gradFill>
          </a:ln>
          <a:effectLst/>
        </p:spPr>
      </p:pic>
      <p:pic>
        <p:nvPicPr>
          <p:cNvPr id="49" name="Picture 3"/>
          <p:cNvPicPr>
            <a:picLocks noChangeAspect="1" noChangeArrowheads="1"/>
          </p:cNvPicPr>
          <p:nvPr/>
        </p:nvPicPr>
        <p:blipFill>
          <a:blip r:embed="rId5" cstate="print"/>
          <a:srcRect l="32917" t="11870" r="26328" b="28973"/>
          <a:stretch>
            <a:fillRect/>
          </a:stretch>
        </p:blipFill>
        <p:spPr bwMode="auto">
          <a:xfrm>
            <a:off x="6318824" y="4109013"/>
            <a:ext cx="2049672" cy="1859444"/>
          </a:xfrm>
          <a:prstGeom prst="rect">
            <a:avLst/>
          </a:prstGeom>
          <a:ln w="38100">
            <a:gradFill>
              <a:gsLst>
                <a:gs pos="0">
                  <a:srgbClr val="3852A3"/>
                </a:gs>
                <a:gs pos="100000">
                  <a:srgbClr val="331645"/>
                </a:gs>
              </a:gsLst>
              <a:lin ang="2400000" scaled="0"/>
            </a:grad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12188E"/>
                </a:solidFill>
                <a:latin typeface="Arial"/>
                <a:ea typeface="+mj-ea"/>
                <a:cs typeface="+mj-cs"/>
              </a:rPr>
              <a:t>Agenda</a:t>
            </a:r>
            <a:endParaRPr lang="es-ES_tradnl">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Tendencias y desafíos en el sector educativo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sobre la educación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Visión de Cisco sobre la virtualización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Cartera de productos Cisco VXI</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Soporte de servicios y diseños validados</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estudio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Resumen</a:t>
            </a:r>
            <a:endParaRPr lang="es-ES_tradnl"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7" name="Rectangle 16"/>
          <p:cNvSpPr/>
          <p:nvPr/>
        </p:nvSpPr>
        <p:spPr>
          <a:xfrm>
            <a:off x="653794" y="5537200"/>
            <a:ext cx="6204205" cy="5736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8" name="Rectangle 17"/>
          <p:cNvSpPr/>
          <p:nvPr/>
        </p:nvSpPr>
        <p:spPr>
          <a:xfrm flipV="1">
            <a:off x="602994" y="1447799"/>
            <a:ext cx="6204205" cy="3492500"/>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extLst>
      <p:ext uri="{BB962C8B-B14F-4D97-AF65-F5344CB8AC3E}">
        <p14:creationId xmlns="" xmlns:p14="http://schemas.microsoft.com/office/powerpoint/2010/main"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pPr algn="l" defTabSz="914400">
              <a:spcBef>
                <a:spcPct val="0"/>
              </a:spcBef>
              <a:spcAft>
                <a:spcPts val="0"/>
              </a:spcAft>
              <a:buNone/>
            </a:pPr>
            <a:r>
              <a:rPr lang="es-ES_tradnl" sz="3200" dirty="0" smtClean="0">
                <a:solidFill>
                  <a:srgbClr val="1E1F81"/>
                </a:solidFill>
                <a:latin typeface="Arial"/>
                <a:cs typeface="Arial"/>
              </a:rPr>
              <a:t>Universidad de Seattle: </a:t>
            </a:r>
            <a:br>
              <a:rPr lang="es-ES_tradnl" sz="3200" dirty="0" smtClean="0">
                <a:solidFill>
                  <a:srgbClr val="1E1F81"/>
                </a:solidFill>
                <a:latin typeface="Arial"/>
                <a:cs typeface="Arial"/>
              </a:rPr>
            </a:br>
            <a:r>
              <a:rPr lang="es-ES_tradnl" sz="2400" dirty="0" smtClean="0">
                <a:solidFill>
                  <a:srgbClr val="1E1F81"/>
                </a:solidFill>
                <a:latin typeface="Arial"/>
                <a:cs typeface="Arial"/>
              </a:rPr>
              <a:t>Iniciativas de investigación más eficaces</a:t>
            </a:r>
            <a:endParaRPr lang="es-ES_tradnl" sz="2400" dirty="0">
              <a:solidFill>
                <a:srgbClr val="1E1F81"/>
              </a:solidFill>
              <a:latin typeface="Arial"/>
              <a:cs typeface="Arial"/>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0"/>
            <a:ext cx="5516563" cy="1349375"/>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8" name="Rectangle 7"/>
          <p:cNvSpPr/>
          <p:nvPr/>
        </p:nvSpPr>
        <p:spPr>
          <a:xfrm>
            <a:off x="228600" y="3556000"/>
            <a:ext cx="5516563" cy="93503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9" name="Rectangle 8"/>
          <p:cNvSpPr/>
          <p:nvPr/>
        </p:nvSpPr>
        <p:spPr>
          <a:xfrm>
            <a:off x="228600" y="4978400"/>
            <a:ext cx="5516563" cy="132238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pic>
        <p:nvPicPr>
          <p:cNvPr id="10" name="Picture 23" descr="t1.png"/>
          <p:cNvPicPr>
            <a:picLocks noChangeAspect="1"/>
          </p:cNvPicPr>
          <p:nvPr/>
        </p:nvPicPr>
        <p:blipFill>
          <a:blip r:embed="rId4" cstate="print"/>
          <a:srcRect/>
          <a:stretch>
            <a:fillRect/>
          </a:stretch>
        </p:blipFill>
        <p:spPr bwMode="auto">
          <a:xfrm>
            <a:off x="228600" y="30988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4521200"/>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00163"/>
            <a:ext cx="1007429"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es-ES_tradnl" sz="1600" b="0" i="0" smtClean="0">
                <a:solidFill>
                  <a:schemeClr val="tx1"/>
                </a:solidFill>
                <a:latin typeface="Arial"/>
                <a:ea typeface="+mn-ea"/>
                <a:cs typeface="+mn-cs"/>
              </a:rPr>
              <a:t>Situación</a:t>
            </a:r>
            <a:endParaRPr lang="es-ES_tradnl" sz="1600" b="0" i="0">
              <a:solidFill>
                <a:schemeClr val="tx1"/>
              </a:solidFill>
              <a:latin typeface="Arial"/>
              <a:ea typeface="+mn-ea"/>
              <a:cs typeface="+mn-cs"/>
            </a:endParaRPr>
          </a:p>
        </p:txBody>
      </p:sp>
      <p:sp>
        <p:nvSpPr>
          <p:cNvPr id="16" name="Rectangle 18"/>
          <p:cNvSpPr>
            <a:spLocks noChangeArrowheads="1"/>
          </p:cNvSpPr>
          <p:nvPr/>
        </p:nvSpPr>
        <p:spPr bwMode="auto">
          <a:xfrm>
            <a:off x="477838" y="3160713"/>
            <a:ext cx="9497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es-ES_tradnl" sz="1600" b="0" i="0" smtClean="0">
                <a:solidFill>
                  <a:schemeClr val="tx1"/>
                </a:solidFill>
                <a:latin typeface="Arial"/>
                <a:ea typeface="+mn-ea"/>
                <a:cs typeface="+mn-cs"/>
              </a:rPr>
              <a:t>Solución</a:t>
            </a:r>
            <a:endParaRPr lang="es-ES_tradnl" sz="1600" b="0" i="0">
              <a:solidFill>
                <a:schemeClr val="tx1"/>
              </a:solidFill>
              <a:latin typeface="Arial"/>
              <a:ea typeface="+mn-ea"/>
              <a:cs typeface="+mn-cs"/>
            </a:endParaRPr>
          </a:p>
        </p:txBody>
      </p:sp>
      <p:sp>
        <p:nvSpPr>
          <p:cNvPr id="17" name="Rectangle 19"/>
          <p:cNvSpPr>
            <a:spLocks noChangeArrowheads="1"/>
          </p:cNvSpPr>
          <p:nvPr/>
        </p:nvSpPr>
        <p:spPr bwMode="auto">
          <a:xfrm>
            <a:off x="477838" y="4603750"/>
            <a:ext cx="119017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es-ES_tradnl" sz="1600" b="0" i="0" smtClean="0">
                <a:solidFill>
                  <a:schemeClr val="tx1"/>
                </a:solidFill>
                <a:latin typeface="Arial"/>
                <a:ea typeface="+mn-ea"/>
                <a:cs typeface="+mn-cs"/>
              </a:rPr>
              <a:t>Resultados</a:t>
            </a:r>
            <a:endParaRPr lang="es-ES_tradnl" sz="1600" b="0" i="0">
              <a:solidFill>
                <a:schemeClr val="tx1"/>
              </a:solidFill>
              <a:latin typeface="Arial"/>
              <a:ea typeface="+mn-ea"/>
              <a:cs typeface="+mn-cs"/>
            </a:endParaRPr>
          </a:p>
        </p:txBody>
      </p:sp>
      <p:sp>
        <p:nvSpPr>
          <p:cNvPr id="18" name="Rectangle 14"/>
          <p:cNvSpPr>
            <a:spLocks noChangeArrowheads="1"/>
          </p:cNvSpPr>
          <p:nvPr/>
        </p:nvSpPr>
        <p:spPr bwMode="auto">
          <a:xfrm>
            <a:off x="304800" y="1782763"/>
            <a:ext cx="5410200" cy="1263247"/>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es-ES_tradnl" sz="1300" b="0" i="0" spc="-40" dirty="0" smtClean="0">
                <a:solidFill>
                  <a:srgbClr val="FFFFFF">
                    <a:lumMod val="50000"/>
                  </a:srgbClr>
                </a:solidFill>
                <a:latin typeface="Arial"/>
                <a:ea typeface="+mn-ea"/>
                <a:cs typeface="+mn-cs"/>
              </a:rPr>
              <a:t>Equipos de escritorio con ciclos de vida cortos, compleja administración </a:t>
            </a:r>
            <a:r>
              <a:rPr lang="es-ES_tradnl" sz="1300" b="0" i="0" spc="-30" dirty="0" smtClean="0">
                <a:solidFill>
                  <a:srgbClr val="FFFFFF">
                    <a:lumMod val="50000"/>
                  </a:srgbClr>
                </a:solidFill>
                <a:latin typeface="Arial"/>
                <a:ea typeface="+mn-ea"/>
                <a:cs typeface="+mn-cs"/>
              </a:rPr>
              <a:t>del entorno de aplicaciones de escritorio y altos costos operativos</a:t>
            </a:r>
          </a:p>
          <a:p>
            <a:pPr marL="285750" indent="-285750" algn="l" defTabSz="814365">
              <a:lnSpc>
                <a:spcPct val="85000"/>
              </a:lnSpc>
              <a:spcBef>
                <a:spcPct val="40000"/>
              </a:spcBef>
              <a:spcAft>
                <a:spcPts val="0"/>
              </a:spcAft>
              <a:buClr>
                <a:srgbClr val="6DB344"/>
              </a:buClr>
              <a:buFont typeface="Arial"/>
              <a:buChar char="•"/>
            </a:pPr>
            <a:r>
              <a:rPr lang="es-ES_tradnl" sz="1300" b="0" i="0" spc="-30" dirty="0" smtClean="0">
                <a:solidFill>
                  <a:srgbClr val="FFFFFF">
                    <a:lumMod val="50000"/>
                  </a:srgbClr>
                </a:solidFill>
                <a:latin typeface="Arial"/>
                <a:ea typeface="+mn-ea"/>
                <a:cs typeface="+mn-cs"/>
              </a:rPr>
              <a:t>Incapacidad para cumplir con usuarios que solicitan aplicaciones de software específicas en tiempo real</a:t>
            </a:r>
          </a:p>
          <a:p>
            <a:pPr marL="285750" indent="-285750" algn="l" defTabSz="814365">
              <a:lnSpc>
                <a:spcPct val="85000"/>
              </a:lnSpc>
              <a:spcBef>
                <a:spcPct val="40000"/>
              </a:spcBef>
              <a:spcAft>
                <a:spcPts val="0"/>
              </a:spcAft>
              <a:buClr>
                <a:srgbClr val="6DB344"/>
              </a:buClr>
              <a:buFont typeface="Arial"/>
              <a:buChar char="•"/>
            </a:pPr>
            <a:r>
              <a:rPr lang="es-ES_tradnl" sz="1300" b="0" i="0" spc="-30" dirty="0" smtClean="0">
                <a:solidFill>
                  <a:srgbClr val="FFFFFF">
                    <a:lumMod val="50000"/>
                  </a:srgbClr>
                </a:solidFill>
                <a:latin typeface="Arial"/>
                <a:ea typeface="+mn-ea"/>
                <a:cs typeface="+mn-cs"/>
              </a:rPr>
              <a:t>Desconexión entre equipos de escritorio, aplicaciones y datos dentro del centro de datos</a:t>
            </a:r>
            <a:endParaRPr lang="es-ES_tradnl" sz="1300" b="0" i="0" spc="-30" dirty="0">
              <a:solidFill>
                <a:srgbClr val="FFFFFF">
                  <a:lumMod val="50000"/>
                </a:srgbClr>
              </a:solidFill>
              <a:latin typeface="Arial"/>
              <a:ea typeface="+mn-ea"/>
              <a:cs typeface="+mn-cs"/>
            </a:endParaRPr>
          </a:p>
        </p:txBody>
      </p:sp>
      <p:sp>
        <p:nvSpPr>
          <p:cNvPr id="19" name="Rectangle 16"/>
          <p:cNvSpPr>
            <a:spLocks noChangeArrowheads="1"/>
          </p:cNvSpPr>
          <p:nvPr/>
        </p:nvSpPr>
        <p:spPr bwMode="auto">
          <a:xfrm>
            <a:off x="304800" y="3659096"/>
            <a:ext cx="5410200" cy="843132"/>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Implementación de Cisco </a:t>
            </a:r>
            <a:r>
              <a:rPr lang="es-ES_tradnl" sz="1300" b="0" i="0" dirty="0" err="1" smtClean="0">
                <a:solidFill>
                  <a:srgbClr val="FFFFFF">
                    <a:lumMod val="50000"/>
                  </a:srgbClr>
                </a:solidFill>
                <a:latin typeface="Arial"/>
                <a:ea typeface="+mn-ea"/>
                <a:cs typeface="+mn-cs"/>
              </a:rPr>
              <a:t>Unified</a:t>
            </a:r>
            <a:r>
              <a:rPr lang="es-ES_tradnl" sz="1300" b="0" i="0" dirty="0" smtClean="0">
                <a:solidFill>
                  <a:srgbClr val="FFFFFF">
                    <a:lumMod val="50000"/>
                  </a:srgbClr>
                </a:solidFill>
                <a:latin typeface="Arial"/>
                <a:ea typeface="+mn-ea"/>
                <a:cs typeface="+mn-cs"/>
              </a:rPr>
              <a:t> Computing </a:t>
            </a:r>
            <a:r>
              <a:rPr lang="es-ES_tradnl" sz="1300" b="0" i="0" dirty="0" err="1" smtClean="0">
                <a:solidFill>
                  <a:srgbClr val="FFFFFF">
                    <a:lumMod val="50000"/>
                  </a:srgbClr>
                </a:solidFill>
                <a:latin typeface="Arial"/>
                <a:ea typeface="+mn-ea"/>
                <a:cs typeface="+mn-cs"/>
              </a:rPr>
              <a:t>System</a:t>
            </a:r>
            <a:r>
              <a:rPr lang="es-ES_tradnl" sz="1300" b="0" i="0" dirty="0" smtClean="0">
                <a:solidFill>
                  <a:srgbClr val="FFFFFF">
                    <a:lumMod val="50000"/>
                  </a:srgbClr>
                </a:solidFill>
                <a:latin typeface="Arial"/>
                <a:ea typeface="+mn-ea"/>
                <a:cs typeface="+mn-cs"/>
              </a:rPr>
              <a:t> (UCS) optimizado para </a:t>
            </a:r>
            <a:r>
              <a:rPr lang="es-ES_tradnl" sz="1300" b="0" i="0" dirty="0" err="1" smtClean="0">
                <a:solidFill>
                  <a:srgbClr val="FFFFFF">
                    <a:lumMod val="50000"/>
                  </a:srgbClr>
                </a:solidFill>
                <a:latin typeface="Arial"/>
                <a:ea typeface="+mn-ea"/>
                <a:cs typeface="+mn-cs"/>
              </a:rPr>
              <a:t>VMware</a:t>
            </a:r>
            <a:r>
              <a:rPr lang="es-ES_tradnl" sz="1300" b="0" i="0" dirty="0" smtClean="0">
                <a:solidFill>
                  <a:srgbClr val="FFFFFF">
                    <a:lumMod val="50000"/>
                  </a:srgbClr>
                </a:solidFill>
                <a:latin typeface="Arial"/>
                <a:ea typeface="+mn-ea"/>
                <a:cs typeface="+mn-cs"/>
              </a:rPr>
              <a:t> y Virtual Desktop</a:t>
            </a:r>
          </a:p>
          <a:p>
            <a:pPr marL="285750" indent="-285750" algn="l" defTabSz="814365">
              <a:lnSpc>
                <a:spcPct val="85000"/>
              </a:lnSpc>
              <a:spcBef>
                <a:spcPct val="40000"/>
              </a:spcBef>
              <a:buClr>
                <a:srgbClr val="6DB344"/>
              </a:buClr>
              <a:buFont typeface="Arial"/>
              <a:buChar char="•"/>
            </a:pPr>
            <a:r>
              <a:rPr lang="es-ES_tradnl" sz="1300" b="0" i="0" dirty="0" smtClean="0">
                <a:solidFill>
                  <a:srgbClr val="FFFFFF">
                    <a:lumMod val="50000"/>
                  </a:srgbClr>
                </a:solidFill>
                <a:latin typeface="Arial"/>
                <a:ea typeface="+mn-ea"/>
                <a:cs typeface="+mn-cs"/>
              </a:rPr>
              <a:t>Uso de Servicios de Cisco para las fases de planificación, diseño e implementación</a:t>
            </a:r>
            <a:endParaRPr lang="es-ES_tradnl" sz="1300" dirty="0">
              <a:solidFill>
                <a:schemeClr val="bg1">
                  <a:lumMod val="50000"/>
                </a:schemeClr>
              </a:solidFill>
              <a:latin typeface="+mn-lt"/>
              <a:cs typeface="+mn-cs"/>
            </a:endParaRPr>
          </a:p>
        </p:txBody>
      </p:sp>
      <p:sp>
        <p:nvSpPr>
          <p:cNvPr id="20" name="Rectangle 17"/>
          <p:cNvSpPr>
            <a:spLocks noChangeArrowheads="1"/>
          </p:cNvSpPr>
          <p:nvPr/>
        </p:nvSpPr>
        <p:spPr bwMode="auto">
          <a:xfrm>
            <a:off x="304799" y="5078675"/>
            <a:ext cx="5540415" cy="1263247"/>
          </a:xfrm>
          <a:prstGeom prst="rect">
            <a:avLst/>
          </a:prstGeom>
          <a:noFill/>
          <a:ln w="9525">
            <a:noFill/>
            <a:miter lim="800000"/>
            <a:headEnd/>
            <a:tailEnd/>
          </a:ln>
        </p:spPr>
        <p:txBody>
          <a:bodyPr wrap="square"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Capacidad para </a:t>
            </a:r>
            <a:r>
              <a:rPr lang="es-ES_tradnl" sz="1300" b="1" i="0" dirty="0" smtClean="0">
                <a:solidFill>
                  <a:srgbClr val="FFFFFF">
                    <a:lumMod val="50000"/>
                  </a:srgbClr>
                </a:solidFill>
                <a:latin typeface="Arial"/>
                <a:ea typeface="+mn-ea"/>
                <a:cs typeface="+mn-cs"/>
              </a:rPr>
              <a:t>implementar aplicaciones de software y satisfacer requisitos comerciales a pedido</a:t>
            </a:r>
          </a:p>
          <a:p>
            <a:pPr marL="285750" indent="-285750" algn="l" defTabSz="814365">
              <a:lnSpc>
                <a:spcPct val="85000"/>
              </a:lnSpc>
              <a:spcBef>
                <a:spcPct val="40000"/>
              </a:spcBef>
              <a:spcAft>
                <a:spcPts val="0"/>
              </a:spcAft>
              <a:buClr>
                <a:srgbClr val="6DB344"/>
              </a:buClr>
              <a:buFont typeface="Arial"/>
              <a:buChar char="•"/>
            </a:pPr>
            <a:r>
              <a:rPr lang="es-ES_tradnl" sz="1300" b="1" i="0" dirty="0" smtClean="0">
                <a:solidFill>
                  <a:srgbClr val="FFFFFF">
                    <a:lumMod val="50000"/>
                  </a:srgbClr>
                </a:solidFill>
                <a:latin typeface="Arial"/>
                <a:ea typeface="+mn-ea"/>
                <a:cs typeface="+mn-cs"/>
              </a:rPr>
              <a:t>Respuestas más rápidas </a:t>
            </a:r>
            <a:r>
              <a:rPr lang="es-ES_tradnl" sz="1300" b="0" i="0" dirty="0" smtClean="0">
                <a:solidFill>
                  <a:srgbClr val="FFFFFF">
                    <a:lumMod val="50000"/>
                  </a:srgbClr>
                </a:solidFill>
                <a:latin typeface="Arial"/>
                <a:ea typeface="+mn-ea"/>
                <a:cs typeface="+mn-cs"/>
              </a:rPr>
              <a:t>a usuarios para ayudar a satisfacer necesidades administrativas y educativas</a:t>
            </a:r>
          </a:p>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Conversión a equipos de escritorio virtuales, </a:t>
            </a:r>
            <a:r>
              <a:rPr lang="es-ES_tradnl" sz="1300" b="1" i="0" dirty="0" smtClean="0">
                <a:solidFill>
                  <a:srgbClr val="FFFFFF">
                    <a:lumMod val="50000"/>
                  </a:srgbClr>
                </a:solidFill>
                <a:latin typeface="Arial"/>
                <a:ea typeface="+mn-ea"/>
                <a:cs typeface="+mn-cs"/>
              </a:rPr>
              <a:t>reducción de gastos operativos</a:t>
            </a:r>
            <a:r>
              <a:rPr lang="es-ES_tradnl" sz="1300" b="0" i="0" dirty="0" smtClean="0">
                <a:solidFill>
                  <a:srgbClr val="FFFFFF">
                    <a:lumMod val="50000"/>
                  </a:srgbClr>
                </a:solidFill>
                <a:latin typeface="Arial"/>
                <a:ea typeface="+mn-ea"/>
                <a:cs typeface="+mn-cs"/>
              </a:rPr>
              <a:t> y extensión del ciclo de vida de los equipos de escritorio</a:t>
            </a:r>
            <a:endParaRPr lang="es-ES_tradnl" sz="1300" b="0" i="0" dirty="0">
              <a:solidFill>
                <a:srgbClr val="FFFFFF">
                  <a:lumMod val="50000"/>
                </a:srgbClr>
              </a:solidFill>
              <a:latin typeface="Arial"/>
              <a:ea typeface="+mn-ea"/>
              <a:cs typeface="+mn-cs"/>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27" name="Isosceles Triangle 26"/>
          <p:cNvSpPr/>
          <p:nvPr/>
        </p:nvSpPr>
        <p:spPr>
          <a:xfrm rot="5400000" flipH="1">
            <a:off x="327819" y="32567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28" name="Isosceles Triangle 27"/>
          <p:cNvSpPr/>
          <p:nvPr/>
        </p:nvSpPr>
        <p:spPr>
          <a:xfrm rot="5400000" flipH="1">
            <a:off x="327819" y="4699794"/>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grpSp>
        <p:nvGrpSpPr>
          <p:cNvPr id="2" name="Group 2"/>
          <p:cNvGrpSpPr>
            <a:grpSpLocks/>
          </p:cNvGrpSpPr>
          <p:nvPr/>
        </p:nvGrpSpPr>
        <p:grpSpPr bwMode="auto">
          <a:xfrm>
            <a:off x="6469063" y="1905000"/>
            <a:ext cx="2230437" cy="4114800"/>
            <a:chOff x="6468570" y="1904653"/>
            <a:chExt cx="2230438" cy="4115147"/>
          </a:xfrm>
        </p:grpSpPr>
        <p:pic>
          <p:nvPicPr>
            <p:cNvPr id="81945" name="Picture 30"/>
            <p:cNvPicPr>
              <a:picLocks noChangeAspect="1"/>
            </p:cNvPicPr>
            <p:nvPr/>
          </p:nvPicPr>
          <p:blipFill>
            <a:blip r:embed="rId7" cstate="print"/>
            <a:srcRect/>
            <a:stretch>
              <a:fillRect/>
            </a:stretch>
          </p:blipFill>
          <p:spPr bwMode="auto">
            <a:xfrm>
              <a:off x="6468570" y="1904653"/>
              <a:ext cx="2230437" cy="2355066"/>
            </a:xfrm>
            <a:prstGeom prst="rect">
              <a:avLst/>
            </a:prstGeom>
            <a:noFill/>
            <a:ln w="9525">
              <a:noFill/>
              <a:miter lim="800000"/>
              <a:headEnd/>
              <a:tailEnd/>
            </a:ln>
          </p:spPr>
        </p:pic>
        <p:pic>
          <p:nvPicPr>
            <p:cNvPr id="81946" name="Picture 42"/>
            <p:cNvPicPr>
              <a:picLocks noChangeAspect="1" noChangeArrowheads="1"/>
            </p:cNvPicPr>
            <p:nvPr/>
          </p:nvPicPr>
          <p:blipFill>
            <a:blip r:embed="rId8" cstate="print"/>
            <a:srcRect/>
            <a:stretch>
              <a:fillRect/>
            </a:stretch>
          </p:blipFill>
          <p:spPr bwMode="auto">
            <a:xfrm>
              <a:off x="6506670" y="5357813"/>
              <a:ext cx="2192338" cy="661987"/>
            </a:xfrm>
            <a:prstGeom prst="rect">
              <a:avLst/>
            </a:prstGeom>
            <a:noFill/>
            <a:ln w="9525" algn="ctr">
              <a:noFill/>
              <a:miter lim="800000"/>
              <a:headEnd/>
              <a:tailEnd/>
            </a:ln>
          </p:spPr>
        </p:pic>
      </p:grpSp>
      <p:sp>
        <p:nvSpPr>
          <p:cNvPr id="4" name="Round Same Side Corner Rectangle 3"/>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0" name="Round Same Side Corner Rectangle 29"/>
          <p:cNvSpPr/>
          <p:nvPr/>
        </p:nvSpPr>
        <p:spPr>
          <a:xfrm>
            <a:off x="220603" y="35461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1" name="Round Same Side Corner Rectangle 30"/>
          <p:cNvSpPr/>
          <p:nvPr/>
        </p:nvSpPr>
        <p:spPr>
          <a:xfrm>
            <a:off x="211196" y="496663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extLst>
      <p:ext uri="{BB962C8B-B14F-4D97-AF65-F5344CB8AC3E}">
        <p14:creationId xmlns="" xmlns:p14="http://schemas.microsoft.com/office/powerpoint/2010/main" val="3489353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49" presetClass="entr" presetSubtype="0" decel="10000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360"/>
                                          </p:val>
                                        </p:tav>
                                        <p:tav tm="100000">
                                          <p:val>
                                            <p:fltVal val="0"/>
                                          </p:val>
                                        </p:tav>
                                      </p:tavLst>
                                    </p:anim>
                                    <p:animEffect transition="in" filter="fade">
                                      <p:cBhvr>
                                        <p:cTn id="20" dur="500"/>
                                        <p:tgtEl>
                                          <p:spTgt spid="2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Left)">
                                      <p:cBhvr>
                                        <p:cTn id="47" dur="500"/>
                                        <p:tgtEl>
                                          <p:spTgt spid="1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3500"/>
                            </p:stCondLst>
                            <p:childTnLst>
                              <p:par>
                                <p:cTn id="60" presetID="49" presetClass="entr" presetSubtype="0" decel="10000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 calcmode="lin" valueType="num">
                                      <p:cBhvr>
                                        <p:cTn id="64" dur="500" fill="hold"/>
                                        <p:tgtEl>
                                          <p:spTgt spid="28"/>
                                        </p:tgtEl>
                                        <p:attrNameLst>
                                          <p:attrName>style.rotation</p:attrName>
                                        </p:attrNameLst>
                                      </p:cBhvr>
                                      <p:tavLst>
                                        <p:tav tm="0">
                                          <p:val>
                                            <p:fltVal val="360"/>
                                          </p:val>
                                        </p:tav>
                                        <p:tav tm="100000">
                                          <p:val>
                                            <p:fltVal val="0"/>
                                          </p:val>
                                        </p:tav>
                                      </p:tavLst>
                                    </p:anim>
                                    <p:animEffect transition="in" filter="fade">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4" grpId="0"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r>
              <a:rPr lang="es-ES_tradnl" sz="3200" dirty="0" smtClean="0">
                <a:solidFill>
                  <a:srgbClr val="1E1F81"/>
                </a:solidFill>
                <a:latin typeface="Arial"/>
                <a:cs typeface="Arial"/>
              </a:rPr>
              <a:t>Distrito escolar de Park </a:t>
            </a:r>
            <a:r>
              <a:rPr lang="es-ES_tradnl" sz="3200" dirty="0" err="1" smtClean="0">
                <a:solidFill>
                  <a:srgbClr val="1E1F81"/>
                </a:solidFill>
                <a:latin typeface="Arial"/>
                <a:cs typeface="Arial"/>
              </a:rPr>
              <a:t>Hills</a:t>
            </a:r>
            <a:r>
              <a:rPr lang="es-ES_tradnl" sz="3200" dirty="0" smtClean="0">
                <a:solidFill>
                  <a:srgbClr val="1E1F81"/>
                </a:solidFill>
                <a:latin typeface="Arial"/>
                <a:cs typeface="Arial"/>
              </a:rPr>
              <a:t>: </a:t>
            </a:r>
            <a:r>
              <a:rPr lang="es-ES_tradnl" sz="3600" b="0" i="0" spc="0" baseline="0" dirty="0" smtClean="0">
                <a:gradFill>
                  <a:gsLst>
                    <a:gs pos="0">
                      <a:schemeClr val="tx1"/>
                    </a:gs>
                    <a:gs pos="44000">
                      <a:srgbClr val="01BBBB"/>
                    </a:gs>
                    <a:gs pos="100000">
                      <a:schemeClr val="accent4"/>
                    </a:gs>
                  </a:gsLst>
                  <a:lin ang="4800000" scaled="0"/>
                </a:gradFill>
                <a:latin typeface="Arial"/>
                <a:ea typeface="+mj-ea"/>
                <a:cs typeface="Arial"/>
              </a:rPr>
              <a:t/>
            </a:r>
            <a:br>
              <a:rPr lang="es-ES_tradnl" sz="3600" b="0" i="0" spc="0" baseline="0" dirty="0" smtClean="0">
                <a:gradFill>
                  <a:gsLst>
                    <a:gs pos="0">
                      <a:schemeClr val="tx1"/>
                    </a:gs>
                    <a:gs pos="44000">
                      <a:srgbClr val="01BBBB"/>
                    </a:gs>
                    <a:gs pos="100000">
                      <a:schemeClr val="accent4"/>
                    </a:gs>
                  </a:gsLst>
                  <a:lin ang="4800000" scaled="0"/>
                </a:gradFill>
                <a:latin typeface="Arial"/>
                <a:ea typeface="+mj-ea"/>
                <a:cs typeface="Arial"/>
              </a:rPr>
            </a:br>
            <a:r>
              <a:rPr lang="es-ES_tradnl" sz="2400" dirty="0" smtClean="0">
                <a:solidFill>
                  <a:srgbClr val="1E1F81"/>
                </a:solidFill>
                <a:latin typeface="Arial"/>
                <a:cs typeface="Arial"/>
              </a:rPr>
              <a:t>Aprendizaje de última generación para los alumnos </a:t>
            </a:r>
            <a:endParaRPr lang="es-ES_tradnl" sz="2400" dirty="0">
              <a:solidFill>
                <a:srgbClr val="1E1F81"/>
              </a:solidFill>
              <a:latin typeface="Arial"/>
              <a:cs typeface="Arial"/>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0"/>
            <a:ext cx="5516563" cy="1349375"/>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8" name="Rectangle 7"/>
          <p:cNvSpPr/>
          <p:nvPr/>
        </p:nvSpPr>
        <p:spPr>
          <a:xfrm>
            <a:off x="228600" y="3556000"/>
            <a:ext cx="5516563" cy="93503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9" name="Rectangle 8"/>
          <p:cNvSpPr/>
          <p:nvPr/>
        </p:nvSpPr>
        <p:spPr>
          <a:xfrm>
            <a:off x="228600" y="4978400"/>
            <a:ext cx="5516563" cy="132238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pic>
        <p:nvPicPr>
          <p:cNvPr id="10" name="Picture 23" descr="t1.png"/>
          <p:cNvPicPr>
            <a:picLocks noChangeAspect="1"/>
          </p:cNvPicPr>
          <p:nvPr/>
        </p:nvPicPr>
        <p:blipFill>
          <a:blip r:embed="rId4" cstate="print"/>
          <a:srcRect/>
          <a:stretch>
            <a:fillRect/>
          </a:stretch>
        </p:blipFill>
        <p:spPr bwMode="auto">
          <a:xfrm>
            <a:off x="228600" y="30988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4521200"/>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00163"/>
            <a:ext cx="1007429"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es-ES_tradnl" sz="1600" b="0" i="0" smtClean="0">
                <a:solidFill>
                  <a:schemeClr val="tx1"/>
                </a:solidFill>
                <a:latin typeface="Arial"/>
                <a:ea typeface="+mn-ea"/>
                <a:cs typeface="+mn-cs"/>
              </a:rPr>
              <a:t>Situación</a:t>
            </a:r>
            <a:endParaRPr lang="es-ES_tradnl" sz="1600" b="0" i="0">
              <a:solidFill>
                <a:schemeClr val="tx1"/>
              </a:solidFill>
              <a:latin typeface="Arial"/>
              <a:ea typeface="+mn-ea"/>
              <a:cs typeface="+mn-cs"/>
            </a:endParaRPr>
          </a:p>
        </p:txBody>
      </p:sp>
      <p:sp>
        <p:nvSpPr>
          <p:cNvPr id="16" name="Rectangle 18"/>
          <p:cNvSpPr>
            <a:spLocks noChangeArrowheads="1"/>
          </p:cNvSpPr>
          <p:nvPr/>
        </p:nvSpPr>
        <p:spPr bwMode="auto">
          <a:xfrm>
            <a:off x="477838" y="3160713"/>
            <a:ext cx="9497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es-ES_tradnl" sz="1600" b="0" i="0" smtClean="0">
                <a:solidFill>
                  <a:schemeClr val="tx1"/>
                </a:solidFill>
                <a:latin typeface="Arial"/>
                <a:ea typeface="+mn-ea"/>
                <a:cs typeface="+mn-cs"/>
              </a:rPr>
              <a:t>Solución</a:t>
            </a:r>
            <a:endParaRPr lang="es-ES_tradnl" sz="1600" b="0" i="0">
              <a:solidFill>
                <a:schemeClr val="tx1"/>
              </a:solidFill>
              <a:latin typeface="Arial"/>
              <a:ea typeface="+mn-ea"/>
              <a:cs typeface="+mn-cs"/>
            </a:endParaRPr>
          </a:p>
        </p:txBody>
      </p:sp>
      <p:sp>
        <p:nvSpPr>
          <p:cNvPr id="17" name="Rectangle 19"/>
          <p:cNvSpPr>
            <a:spLocks noChangeArrowheads="1"/>
          </p:cNvSpPr>
          <p:nvPr/>
        </p:nvSpPr>
        <p:spPr bwMode="auto">
          <a:xfrm>
            <a:off x="477838" y="4603750"/>
            <a:ext cx="119017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es-ES_tradnl" sz="1600" b="0" i="0" smtClean="0">
                <a:solidFill>
                  <a:schemeClr val="tx1"/>
                </a:solidFill>
                <a:latin typeface="Arial"/>
                <a:ea typeface="+mn-ea"/>
                <a:cs typeface="+mn-cs"/>
              </a:rPr>
              <a:t>Resultados</a:t>
            </a:r>
            <a:endParaRPr lang="es-ES_tradnl" sz="1600" b="0" i="0">
              <a:solidFill>
                <a:schemeClr val="tx1"/>
              </a:solidFill>
              <a:latin typeface="Arial"/>
              <a:ea typeface="+mn-ea"/>
              <a:cs typeface="+mn-cs"/>
            </a:endParaRPr>
          </a:p>
        </p:txBody>
      </p:sp>
      <p:sp>
        <p:nvSpPr>
          <p:cNvPr id="18" name="Rectangle 14"/>
          <p:cNvSpPr>
            <a:spLocks noChangeArrowheads="1"/>
          </p:cNvSpPr>
          <p:nvPr/>
        </p:nvSpPr>
        <p:spPr bwMode="auto">
          <a:xfrm>
            <a:off x="304800" y="1782763"/>
            <a:ext cx="5410200" cy="1093201"/>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Actualización y mejora rentables de 4500 equipos en 15 escuelas</a:t>
            </a:r>
          </a:p>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Reducción del tiempo de inactividad asociado a mantenimiento, reparaciones y actualizaciones</a:t>
            </a:r>
          </a:p>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Implementación de una solución flexible que pueda ampliarse a fin de satisfacer las futuras demandas de capacidad y tecnología</a:t>
            </a:r>
            <a:endParaRPr lang="es-ES_tradnl" sz="1300" dirty="0">
              <a:solidFill>
                <a:schemeClr val="bg1">
                  <a:lumMod val="50000"/>
                </a:schemeClr>
              </a:solidFill>
            </a:endParaRPr>
          </a:p>
        </p:txBody>
      </p:sp>
      <p:sp>
        <p:nvSpPr>
          <p:cNvPr id="19" name="Rectangle 16"/>
          <p:cNvSpPr>
            <a:spLocks noChangeArrowheads="1"/>
          </p:cNvSpPr>
          <p:nvPr/>
        </p:nvSpPr>
        <p:spPr bwMode="auto">
          <a:xfrm>
            <a:off x="264459" y="3676832"/>
            <a:ext cx="5410200" cy="428018"/>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Solución Cisco de </a:t>
            </a:r>
            <a:r>
              <a:rPr lang="es-ES_tradnl" sz="1300" b="0" i="0" dirty="0" err="1" smtClean="0">
                <a:solidFill>
                  <a:srgbClr val="FFFFFF">
                    <a:lumMod val="50000"/>
                  </a:srgbClr>
                </a:solidFill>
                <a:latin typeface="Arial"/>
                <a:ea typeface="+mn-ea"/>
                <a:cs typeface="+mn-cs"/>
              </a:rPr>
              <a:t>virtualización</a:t>
            </a:r>
            <a:r>
              <a:rPr lang="es-ES_tradnl" sz="1300" b="0" i="0" dirty="0" smtClean="0">
                <a:solidFill>
                  <a:srgbClr val="FFFFFF">
                    <a:lumMod val="50000"/>
                  </a:srgbClr>
                </a:solidFill>
                <a:latin typeface="Arial"/>
                <a:ea typeface="+mn-ea"/>
                <a:cs typeface="+mn-cs"/>
              </a:rPr>
              <a:t> de equipos de escritorio con Citrix </a:t>
            </a:r>
            <a:r>
              <a:rPr lang="es-ES_tradnl" sz="1300" b="0" i="0" dirty="0" err="1" smtClean="0">
                <a:solidFill>
                  <a:srgbClr val="FFFFFF">
                    <a:lumMod val="50000"/>
                  </a:srgbClr>
                </a:solidFill>
                <a:latin typeface="Arial"/>
                <a:ea typeface="+mn-ea"/>
                <a:cs typeface="+mn-cs"/>
              </a:rPr>
              <a:t>XenDesktop</a:t>
            </a:r>
            <a:r>
              <a:rPr lang="es-ES_tradnl" sz="1300" b="0" i="0" dirty="0" smtClean="0">
                <a:solidFill>
                  <a:srgbClr val="FFFFFF">
                    <a:lumMod val="50000"/>
                  </a:srgbClr>
                </a:solidFill>
                <a:latin typeface="Arial"/>
                <a:ea typeface="+mn-ea"/>
                <a:cs typeface="+mn-cs"/>
              </a:rPr>
              <a:t> sobre la plataforma </a:t>
            </a:r>
            <a:r>
              <a:rPr lang="es-ES_tradnl" sz="1300" b="0" i="0" dirty="0" err="1" smtClean="0">
                <a:solidFill>
                  <a:srgbClr val="FFFFFF">
                    <a:lumMod val="50000"/>
                  </a:srgbClr>
                </a:solidFill>
                <a:latin typeface="Arial"/>
                <a:ea typeface="+mn-ea"/>
                <a:cs typeface="+mn-cs"/>
              </a:rPr>
              <a:t>Unified</a:t>
            </a:r>
            <a:r>
              <a:rPr lang="es-ES_tradnl" sz="1300" b="0" i="0" dirty="0" smtClean="0">
                <a:solidFill>
                  <a:srgbClr val="FFFFFF">
                    <a:lumMod val="50000"/>
                  </a:srgbClr>
                </a:solidFill>
                <a:latin typeface="Arial"/>
                <a:ea typeface="+mn-ea"/>
                <a:cs typeface="+mn-cs"/>
              </a:rPr>
              <a:t> Computing </a:t>
            </a:r>
            <a:r>
              <a:rPr lang="es-ES_tradnl" sz="1300" b="0" i="0" dirty="0" err="1" smtClean="0">
                <a:solidFill>
                  <a:srgbClr val="FFFFFF">
                    <a:lumMod val="50000"/>
                  </a:srgbClr>
                </a:solidFill>
                <a:latin typeface="Arial"/>
                <a:ea typeface="+mn-ea"/>
                <a:cs typeface="+mn-cs"/>
              </a:rPr>
              <a:t>System</a:t>
            </a:r>
            <a:endParaRPr lang="es-ES_tradnl" sz="1300" dirty="0">
              <a:solidFill>
                <a:schemeClr val="bg1">
                  <a:lumMod val="50000"/>
                </a:schemeClr>
              </a:solidFill>
            </a:endParaRPr>
          </a:p>
        </p:txBody>
      </p:sp>
      <p:sp>
        <p:nvSpPr>
          <p:cNvPr id="20" name="Rectangle 17"/>
          <p:cNvSpPr>
            <a:spLocks noChangeArrowheads="1"/>
          </p:cNvSpPr>
          <p:nvPr/>
        </p:nvSpPr>
        <p:spPr bwMode="auto">
          <a:xfrm>
            <a:off x="304800" y="5078675"/>
            <a:ext cx="5576888" cy="1093201"/>
          </a:xfrm>
          <a:prstGeom prst="rect">
            <a:avLst/>
          </a:prstGeom>
          <a:noFill/>
          <a:ln w="9525">
            <a:noFill/>
            <a:miter lim="800000"/>
            <a:headEnd/>
            <a:tailEnd/>
          </a:ln>
        </p:spPr>
        <p:txBody>
          <a:bodyPr lIns="82124" tIns="41061" rIns="82124" bIns="41061">
            <a:spAutoFit/>
          </a:bodyPr>
          <a:lstStyle/>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Ahorro considerable de tiempo y costos durante los ciclos de mantenimiento y actualización de tecnología</a:t>
            </a:r>
          </a:p>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Mejor tecnología para los alumnos, con la flexibilidad de agregar funciones y capacidades según sea necesario</a:t>
            </a:r>
          </a:p>
          <a:p>
            <a:pPr marL="285750" indent="-285750" algn="l" defTabSz="814365">
              <a:lnSpc>
                <a:spcPct val="85000"/>
              </a:lnSpc>
              <a:spcBef>
                <a:spcPct val="40000"/>
              </a:spcBef>
              <a:spcAft>
                <a:spcPts val="0"/>
              </a:spcAft>
              <a:buClr>
                <a:srgbClr val="6DB344"/>
              </a:buClr>
              <a:buFont typeface="Arial"/>
              <a:buChar char="•"/>
            </a:pPr>
            <a:r>
              <a:rPr lang="es-ES_tradnl" sz="1300" b="0" i="0" dirty="0" smtClean="0">
                <a:solidFill>
                  <a:srgbClr val="FFFFFF">
                    <a:lumMod val="50000"/>
                  </a:srgbClr>
                </a:solidFill>
                <a:latin typeface="Arial"/>
                <a:ea typeface="+mn-ea"/>
                <a:cs typeface="+mn-cs"/>
              </a:rPr>
              <a:t>Beneficios ecológicos a partir de un menor consumo de energía</a:t>
            </a:r>
            <a:endParaRPr lang="es-ES_tradnl" sz="1300" dirty="0">
              <a:solidFill>
                <a:schemeClr val="bg1">
                  <a:lumMod val="50000"/>
                </a:schemeClr>
              </a:solidFill>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27" name="Isosceles Triangle 26"/>
          <p:cNvSpPr/>
          <p:nvPr/>
        </p:nvSpPr>
        <p:spPr>
          <a:xfrm rot="5400000" flipH="1">
            <a:off x="327819" y="32567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sp>
        <p:nvSpPr>
          <p:cNvPr id="28" name="Isosceles Triangle 27"/>
          <p:cNvSpPr/>
          <p:nvPr/>
        </p:nvSpPr>
        <p:spPr>
          <a:xfrm rot="5400000" flipH="1">
            <a:off x="327819" y="4699794"/>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S_tradnl"/>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pic>
        <p:nvPicPr>
          <p:cNvPr id="61442" name="Picture 2"/>
          <p:cNvPicPr>
            <a:picLocks noChangeAspect="1" noChangeArrowheads="1"/>
          </p:cNvPicPr>
          <p:nvPr/>
        </p:nvPicPr>
        <p:blipFill>
          <a:blip r:embed="rId7" cstate="print"/>
          <a:srcRect/>
          <a:stretch>
            <a:fillRect/>
          </a:stretch>
        </p:blipFill>
        <p:spPr bwMode="auto">
          <a:xfrm>
            <a:off x="6261007" y="5138457"/>
            <a:ext cx="2619375" cy="857250"/>
          </a:xfrm>
          <a:prstGeom prst="rect">
            <a:avLst/>
          </a:prstGeom>
          <a:noFill/>
          <a:ln w="9525">
            <a:noFill/>
            <a:miter lim="800000"/>
            <a:headEnd/>
            <a:tailEnd/>
          </a:ln>
        </p:spPr>
      </p:pic>
      <p:pic>
        <p:nvPicPr>
          <p:cNvPr id="61443" name="Picture 3" descr="C:\Users\gserda\Documents\Edu Photos\AM61977.jpg"/>
          <p:cNvPicPr>
            <a:picLocks noChangeAspect="1" noChangeArrowheads="1"/>
          </p:cNvPicPr>
          <p:nvPr/>
        </p:nvPicPr>
        <p:blipFill>
          <a:blip r:embed="rId8" cstate="print"/>
          <a:srcRect r="25882" b="1912"/>
          <a:stretch>
            <a:fillRect/>
          </a:stretch>
        </p:blipFill>
        <p:spPr bwMode="auto">
          <a:xfrm>
            <a:off x="6333564" y="1994648"/>
            <a:ext cx="2433533" cy="2147046"/>
          </a:xfrm>
          <a:prstGeom prst="rect">
            <a:avLst/>
          </a:prstGeom>
          <a:noFill/>
        </p:spPr>
      </p:pic>
      <p:sp>
        <p:nvSpPr>
          <p:cNvPr id="33" name="Round Same Side Corner Rectangle 32"/>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4" name="Round Same Side Corner Rectangle 33"/>
          <p:cNvSpPr/>
          <p:nvPr/>
        </p:nvSpPr>
        <p:spPr>
          <a:xfrm>
            <a:off x="220603" y="35461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5" name="Round Same Side Corner Rectangle 34"/>
          <p:cNvSpPr/>
          <p:nvPr/>
        </p:nvSpPr>
        <p:spPr>
          <a:xfrm>
            <a:off x="211196" y="496663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extLst>
      <p:ext uri="{BB962C8B-B14F-4D97-AF65-F5344CB8AC3E}">
        <p14:creationId xmlns="" xmlns:p14="http://schemas.microsoft.com/office/powerpoint/2010/main" val="14700733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 calcmode="lin" valueType="num">
                                      <p:cBhvr>
                                        <p:cTn id="16" dur="500" fill="hold"/>
                                        <p:tgtEl>
                                          <p:spTgt spid="26"/>
                                        </p:tgtEl>
                                        <p:attrNameLst>
                                          <p:attrName>style.rotation</p:attrName>
                                        </p:attrNameLst>
                                      </p:cBhvr>
                                      <p:tavLst>
                                        <p:tav tm="0">
                                          <p:val>
                                            <p:fltVal val="360"/>
                                          </p:val>
                                        </p:tav>
                                        <p:tav tm="100000">
                                          <p:val>
                                            <p:fltVal val="0"/>
                                          </p:val>
                                        </p:tav>
                                      </p:tavLst>
                                    </p:anim>
                                    <p:animEffect transition="in" filter="fade">
                                      <p:cBhvr>
                                        <p:cTn id="17" dur="500"/>
                                        <p:tgtEl>
                                          <p:spTgt spid="2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3500"/>
                            </p:stCondLst>
                            <p:childTnLst>
                              <p:par>
                                <p:cTn id="63" presetID="49" presetClass="entr" presetSubtype="0" decel="10000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 calcmode="lin" valueType="num">
                                      <p:cBhvr>
                                        <p:cTn id="67" dur="500" fill="hold"/>
                                        <p:tgtEl>
                                          <p:spTgt spid="28"/>
                                        </p:tgtEl>
                                        <p:attrNameLst>
                                          <p:attrName>style.rotation</p:attrName>
                                        </p:attrNameLst>
                                      </p:cBhvr>
                                      <p:tavLst>
                                        <p:tav tm="0">
                                          <p:val>
                                            <p:fltVal val="360"/>
                                          </p:val>
                                        </p:tav>
                                        <p:tav tm="100000">
                                          <p:val>
                                            <p:fltVal val="0"/>
                                          </p:val>
                                        </p:tav>
                                      </p:tavLst>
                                    </p:anim>
                                    <p:animEffect transition="in" filter="fade">
                                      <p:cBhvr>
                                        <p:cTn id="68" dur="500"/>
                                        <p:tgtEl>
                                          <p:spTgt spid="28"/>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12188E"/>
                </a:solidFill>
                <a:latin typeface="Arial"/>
                <a:ea typeface="+mj-ea"/>
                <a:cs typeface="+mj-cs"/>
              </a:rPr>
              <a:t>Agenda</a:t>
            </a:r>
            <a:endParaRPr lang="es-ES_tradnl">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Tendencias y desafíos en el sector educativo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sobre la educación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Visión de Cisco sobre la virtualización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Cartera de productos Cisco VXI</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Soporte de servicios y diseños validados</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estudio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Resumen</a:t>
            </a:r>
            <a:endParaRPr lang="es-ES_tradnl"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8" name="Rectangle 17"/>
          <p:cNvSpPr/>
          <p:nvPr/>
        </p:nvSpPr>
        <p:spPr>
          <a:xfrm flipV="1">
            <a:off x="602994" y="1447798"/>
            <a:ext cx="6204205" cy="4178301"/>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extLst>
      <p:ext uri="{BB962C8B-B14F-4D97-AF65-F5344CB8AC3E}">
        <p14:creationId xmlns="" xmlns:p14="http://schemas.microsoft.com/office/powerpoint/2010/main"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dirty="0" smtClean="0">
                <a:solidFill>
                  <a:srgbClr val="2B348E"/>
                </a:solidFill>
                <a:latin typeface="Arial"/>
                <a:ea typeface="+mj-ea"/>
                <a:cs typeface="+mj-cs"/>
              </a:rPr>
              <a:t>Resumen: </a:t>
            </a:r>
            <a:r>
              <a:rPr lang="es-ES_tradnl" sz="3200" b="0" i="0" spc="0" baseline="0" dirty="0" err="1" smtClean="0">
                <a:solidFill>
                  <a:srgbClr val="2B348E"/>
                </a:solidFill>
                <a:latin typeface="Arial"/>
                <a:ea typeface="+mj-ea"/>
                <a:cs typeface="+mj-cs"/>
              </a:rPr>
              <a:t>virtualización</a:t>
            </a:r>
            <a:r>
              <a:rPr lang="es-ES_tradnl" sz="3200" b="0" i="0" spc="0" baseline="0" dirty="0" smtClean="0">
                <a:solidFill>
                  <a:srgbClr val="2B348E"/>
                </a:solidFill>
                <a:latin typeface="Arial"/>
                <a:ea typeface="+mj-ea"/>
                <a:cs typeface="+mj-cs"/>
              </a:rPr>
              <a:t> en el sector educativo </a:t>
            </a:r>
            <a:endParaRPr lang="es-ES_tradnl" dirty="0"/>
          </a:p>
        </p:txBody>
      </p:sp>
      <p:sp>
        <p:nvSpPr>
          <p:cNvPr id="33" name="Round Same Side Corner Rectangle 3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4" name="Round Same Side Corner Rectangle 33"/>
          <p:cNvSpPr/>
          <p:nvPr/>
        </p:nvSpPr>
        <p:spPr>
          <a:xfrm flipH="1">
            <a:off x="428625" y="1606087"/>
            <a:ext cx="8313856"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ectangle 36"/>
          <p:cNvSpPr/>
          <p:nvPr/>
        </p:nvSpPr>
        <p:spPr>
          <a:xfrm>
            <a:off x="0" y="3570534"/>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grpSp>
        <p:nvGrpSpPr>
          <p:cNvPr id="18" name="Group 17"/>
          <p:cNvGrpSpPr/>
          <p:nvPr/>
        </p:nvGrpSpPr>
        <p:grpSpPr>
          <a:xfrm>
            <a:off x="2911686" y="4825496"/>
            <a:ext cx="5534932" cy="1696605"/>
            <a:chOff x="340099" y="2547264"/>
            <a:chExt cx="8046223" cy="2466382"/>
          </a:xfrm>
        </p:grpSpPr>
        <p:sp>
          <p:nvSpPr>
            <p:cNvPr id="38" name="Flowchart: Magnetic Disk 37"/>
            <p:cNvSpPr/>
            <p:nvPr/>
          </p:nvSpPr>
          <p:spPr bwMode="auto">
            <a:xfrm>
              <a:off x="6860154" y="4054269"/>
              <a:ext cx="457309" cy="959377"/>
            </a:xfrm>
            <a:prstGeom prst="flowChartMagneticDisk">
              <a:avLst/>
            </a:prstGeom>
            <a:gradFill flip="none" rotWithShape="1">
              <a:gsLst>
                <a:gs pos="0">
                  <a:schemeClr val="bg1"/>
                </a:gs>
                <a:gs pos="85000">
                  <a:schemeClr val="accent1"/>
                </a:gs>
              </a:gsLst>
              <a:path path="circle">
                <a:fillToRect l="100000" t="100000"/>
              </a:path>
              <a:tileRect r="-100000" b="-100000"/>
            </a:gradFill>
            <a:ln w="9525" cap="flat" cmpd="sng" algn="ctr">
              <a:solidFill>
                <a:schemeClr val="tx2">
                  <a:alpha val="25000"/>
                </a:schemeClr>
              </a:solid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w="38100" h="101600"/>
            </a:sp3d>
          </p:spPr>
          <p:txBody>
            <a:bodyPr lIns="82124" tIns="41061" rIns="82124" bIns="41061" anchor="ctr">
              <a:spAutoFit/>
            </a:bodyPr>
            <a:lstStyle/>
            <a:p>
              <a:pPr algn="ctr" defTabSz="814388" eaLnBrk="0" hangingPunct="0">
                <a:lnSpc>
                  <a:spcPct val="90000"/>
                </a:lnSpc>
                <a:defRPr/>
              </a:pPr>
              <a:endParaRPr lang="es-ES_tradnl">
                <a:solidFill>
                  <a:schemeClr val="bg1"/>
                </a:solidFill>
                <a:latin typeface="Arial" charset="0"/>
                <a:cs typeface="Arial" charset="0"/>
              </a:endParaRPr>
            </a:p>
          </p:txBody>
        </p:sp>
        <p:pic>
          <p:nvPicPr>
            <p:cNvPr id="39" name="Picture 47"/>
            <p:cNvPicPr>
              <a:picLocks noChangeAspect="1" noChangeArrowheads="1"/>
            </p:cNvPicPr>
            <p:nvPr/>
          </p:nvPicPr>
          <p:blipFill>
            <a:blip r:embed="rId3" cstate="print"/>
            <a:srcRect/>
            <a:stretch>
              <a:fillRect/>
            </a:stretch>
          </p:blipFill>
          <p:spPr bwMode="auto">
            <a:xfrm>
              <a:off x="7935661" y="4454306"/>
              <a:ext cx="444562" cy="293894"/>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0" name="Group 66"/>
            <p:cNvGrpSpPr/>
            <p:nvPr/>
          </p:nvGrpSpPr>
          <p:grpSpPr>
            <a:xfrm>
              <a:off x="340099" y="2905573"/>
              <a:ext cx="1800997" cy="1864981"/>
              <a:chOff x="1295400" y="4842757"/>
              <a:chExt cx="1216296" cy="980165"/>
            </a:xfrm>
          </p:grpSpPr>
          <p:grpSp>
            <p:nvGrpSpPr>
              <p:cNvPr id="41" name="Group 31"/>
              <p:cNvGrpSpPr/>
              <p:nvPr/>
            </p:nvGrpSpPr>
            <p:grpSpPr>
              <a:xfrm>
                <a:off x="1295400" y="4842757"/>
                <a:ext cx="1216296" cy="980165"/>
                <a:chOff x="6001055" y="319085"/>
                <a:chExt cx="2820723" cy="2302416"/>
              </a:xfrm>
              <a:effectLst>
                <a:outerShdw blurRad="50800" dist="38100" dir="5400000" algn="t" rotWithShape="0">
                  <a:prstClr val="black">
                    <a:alpha val="40000"/>
                  </a:prstClr>
                </a:outerShdw>
                <a:reflection blurRad="6350" stA="52000" endA="300" endPos="35000" dir="5400000" sy="-100000" algn="bl" rotWithShape="0"/>
              </a:effectLst>
            </p:grpSpPr>
            <p:pic>
              <p:nvPicPr>
                <p:cNvPr id="43" name="Picture 42" descr="flatpanelcomputer-copy.png"/>
                <p:cNvPicPr>
                  <a:picLocks noChangeAspect="1"/>
                </p:cNvPicPr>
                <p:nvPr/>
              </p:nvPicPr>
              <p:blipFill>
                <a:blip r:embed="rId4" cstate="screen"/>
                <a:stretch>
                  <a:fillRect/>
                </a:stretch>
              </p:blipFill>
              <p:spPr>
                <a:xfrm>
                  <a:off x="6001055" y="319085"/>
                  <a:ext cx="2820723" cy="2302416"/>
                </a:xfrm>
                <a:prstGeom prst="rect">
                  <a:avLst/>
                </a:prstGeom>
              </p:spPr>
            </p:pic>
            <p:pic>
              <p:nvPicPr>
                <p:cNvPr id="44" name="Picture 11" descr="converj_vdi.png"/>
                <p:cNvPicPr>
                  <a:picLocks noChangeAspect="1"/>
                </p:cNvPicPr>
                <p:nvPr/>
              </p:nvPicPr>
              <p:blipFill>
                <a:blip r:embed="rId5" cstate="print"/>
                <a:srcRect/>
                <a:stretch>
                  <a:fillRect/>
                </a:stretch>
              </p:blipFill>
              <p:spPr bwMode="auto">
                <a:xfrm>
                  <a:off x="6105080" y="400595"/>
                  <a:ext cx="2620905" cy="1663336"/>
                </a:xfrm>
                <a:prstGeom prst="rect">
                  <a:avLst/>
                </a:prstGeom>
                <a:noFill/>
                <a:ln w="9525">
                  <a:noFill/>
                  <a:miter lim="800000"/>
                  <a:headEnd/>
                  <a:tailEnd/>
                </a:ln>
                <a:effectLst>
                  <a:innerShdw blurRad="114300">
                    <a:prstClr val="black"/>
                  </a:innerShdw>
                </a:effectLst>
              </p:spPr>
            </p:pic>
          </p:grpSp>
          <p:pic>
            <p:nvPicPr>
              <p:cNvPr id="42" name="Picture 2"/>
              <p:cNvPicPr>
                <a:picLocks noChangeAspect="1" noChangeArrowheads="1"/>
              </p:cNvPicPr>
              <p:nvPr/>
            </p:nvPicPr>
            <p:blipFill>
              <a:blip r:embed="rId6" cstate="print"/>
              <a:srcRect l="936" t="13229" r="6626" b="1279"/>
              <a:stretch>
                <a:fillRect/>
              </a:stretch>
            </p:blipFill>
            <p:spPr bwMode="auto">
              <a:xfrm>
                <a:off x="1336675" y="4874953"/>
                <a:ext cx="1132680" cy="711459"/>
              </a:xfrm>
              <a:prstGeom prst="rect">
                <a:avLst/>
              </a:prstGeom>
              <a:noFill/>
              <a:ln w="9525">
                <a:noFill/>
                <a:miter lim="800000"/>
                <a:headEnd/>
                <a:tailEnd/>
              </a:ln>
              <a:effectLst>
                <a:innerShdw blurRad="114300">
                  <a:prstClr val="black"/>
                </a:innerShdw>
              </a:effectLst>
            </p:spPr>
          </p:pic>
        </p:grpSp>
        <p:pic>
          <p:nvPicPr>
            <p:cNvPr id="45" name="Picture 2"/>
            <p:cNvPicPr>
              <a:picLocks noChangeAspect="1" noChangeArrowheads="1"/>
            </p:cNvPicPr>
            <p:nvPr/>
          </p:nvPicPr>
          <p:blipFill>
            <a:blip r:embed="rId7" cstate="print"/>
            <a:srcRect l="936" t="13229" r="6626" b="13290"/>
            <a:stretch>
              <a:fillRect/>
            </a:stretch>
          </p:blipFill>
          <p:spPr bwMode="auto">
            <a:xfrm>
              <a:off x="6430280" y="2555753"/>
              <a:ext cx="903097" cy="625004"/>
            </a:xfrm>
            <a:prstGeom prst="roundRect">
              <a:avLst>
                <a:gd name="adj" fmla="val 4167"/>
              </a:avLst>
            </a:prstGeom>
            <a:solidFill>
              <a:srgbClr val="FFFFFF"/>
            </a:solidFill>
            <a:ln w="381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6"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095" t="1119"/>
            <a:stretch>
              <a:fillRect/>
            </a:stretch>
          </p:blipFill>
          <p:spPr bwMode="auto">
            <a:xfrm>
              <a:off x="7485001" y="3154631"/>
              <a:ext cx="901321" cy="911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2238102" y="2547264"/>
              <a:ext cx="4667797" cy="1780923"/>
              <a:chOff x="2331718" y="1789610"/>
              <a:chExt cx="4667797" cy="1780923"/>
            </a:xfrm>
          </p:grpSpPr>
          <p:grpSp>
            <p:nvGrpSpPr>
              <p:cNvPr id="52" name="Group 51"/>
              <p:cNvGrpSpPr/>
              <p:nvPr/>
            </p:nvGrpSpPr>
            <p:grpSpPr>
              <a:xfrm>
                <a:off x="2331718" y="2693134"/>
                <a:ext cx="1059766" cy="573258"/>
                <a:chOff x="2514600" y="2693134"/>
                <a:chExt cx="1059766" cy="573258"/>
              </a:xfrm>
            </p:grpSpPr>
            <p:sp>
              <p:nvSpPr>
                <p:cNvPr id="57" name="Right Arrow 56"/>
                <p:cNvSpPr/>
                <p:nvPr/>
              </p:nvSpPr>
              <p:spPr>
                <a:xfrm>
                  <a:off x="2514600" y="2693134"/>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Right Arrow 57"/>
                <p:cNvSpPr/>
                <p:nvPr/>
              </p:nvSpPr>
              <p:spPr>
                <a:xfrm flipH="1">
                  <a:off x="2514600" y="2956903"/>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3" name="Group 52"/>
              <p:cNvGrpSpPr/>
              <p:nvPr/>
            </p:nvGrpSpPr>
            <p:grpSpPr>
              <a:xfrm>
                <a:off x="5938811" y="2693134"/>
                <a:ext cx="1060704" cy="573258"/>
                <a:chOff x="5873496" y="2693134"/>
                <a:chExt cx="1060704" cy="573258"/>
              </a:xfrm>
            </p:grpSpPr>
            <p:sp>
              <p:nvSpPr>
                <p:cNvPr id="55" name="Right Arrow 54"/>
                <p:cNvSpPr/>
                <p:nvPr/>
              </p:nvSpPr>
              <p:spPr>
                <a:xfrm>
                  <a:off x="5873496" y="2693134"/>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Right Arrow 55"/>
                <p:cNvSpPr/>
                <p:nvPr/>
              </p:nvSpPr>
              <p:spPr>
                <a:xfrm flipH="1">
                  <a:off x="5873496" y="2956903"/>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54" name="Picture 53" descr="Device_cloud_white_3041_default_256.png"/>
              <p:cNvPicPr>
                <a:picLocks noChangeAspect="1"/>
              </p:cNvPicPr>
              <p:nvPr/>
            </p:nvPicPr>
            <p:blipFill>
              <a:blip r:embed="rId9" cstate="screen">
                <a:extLst>
                  <a:ext uri="{28A0092B-C50C-407E-A947-70E740481C1C}">
                    <a14:useLocalDpi xmlns="" xmlns:a14="http://schemas.microsoft.com/office/drawing/2010/main"/>
                  </a:ext>
                </a:extLst>
              </a:blip>
              <a:srcRect t="15517" b="17759"/>
              <a:stretch>
                <a:fillRect/>
              </a:stretch>
            </p:blipFill>
            <p:spPr>
              <a:xfrm>
                <a:off x="3435074" y="1789610"/>
                <a:ext cx="2474638" cy="1780923"/>
              </a:xfrm>
              <a:prstGeom prst="rect">
                <a:avLst/>
              </a:prstGeom>
              <a:effectLst/>
            </p:spPr>
          </p:pic>
        </p:grpSp>
      </p:grpSp>
      <p:sp>
        <p:nvSpPr>
          <p:cNvPr id="19" name="TextBox 18"/>
          <p:cNvSpPr txBox="1"/>
          <p:nvPr/>
        </p:nvSpPr>
        <p:spPr>
          <a:xfrm>
            <a:off x="905755" y="5015994"/>
            <a:ext cx="2033490" cy="1138773"/>
          </a:xfrm>
          <a:prstGeom prst="rect">
            <a:avLst/>
          </a:prstGeom>
          <a:noFill/>
        </p:spPr>
        <p:txBody>
          <a:bodyPr wrap="square" rtlCol="0">
            <a:spAutoFit/>
          </a:bodyPr>
          <a:lstStyle/>
          <a:p>
            <a:pPr algn="l" defTabSz="914400">
              <a:buNone/>
            </a:pPr>
            <a:r>
              <a:rPr lang="es-ES_tradnl" sz="6800" b="1" i="0" smtClean="0">
                <a:gradFill flip="none" rotWithShape="1">
                  <a:gsLst>
                    <a:gs pos="0">
                      <a:schemeClr val="accent6"/>
                    </a:gs>
                    <a:gs pos="100000">
                      <a:schemeClr val="tx1">
                        <a:lumMod val="75000"/>
                        <a:shade val="100000"/>
                        <a:satMod val="115000"/>
                      </a:schemeClr>
                    </a:gs>
                  </a:gsLst>
                  <a:lin ang="13500000" scaled="1"/>
                  <a:tileRect/>
                </a:gradFill>
                <a:latin typeface="Arial"/>
                <a:ea typeface="+mn-ea"/>
                <a:cs typeface="+mn-cs"/>
              </a:rPr>
              <a:t>VXI</a:t>
            </a:r>
            <a:endParaRPr lang="es-ES_tradnl" sz="6800" b="1">
              <a:gradFill flip="none" rotWithShape="1">
                <a:gsLst>
                  <a:gs pos="0">
                    <a:schemeClr val="accent6"/>
                  </a:gs>
                  <a:gs pos="100000">
                    <a:schemeClr val="tx1">
                      <a:lumMod val="75000"/>
                      <a:shade val="100000"/>
                      <a:satMod val="115000"/>
                    </a:schemeClr>
                  </a:gs>
                </a:gsLst>
                <a:lin ang="13500000" scaled="1"/>
                <a:tileRect/>
              </a:gradFill>
            </a:endParaRPr>
          </a:p>
        </p:txBody>
      </p:sp>
      <p:sp>
        <p:nvSpPr>
          <p:cNvPr id="4" name="Content Placeholder 3"/>
          <p:cNvSpPr>
            <a:spLocks noGrp="1"/>
          </p:cNvSpPr>
          <p:nvPr>
            <p:ph idx="4294967295"/>
          </p:nvPr>
        </p:nvSpPr>
        <p:spPr>
          <a:xfrm>
            <a:off x="631047" y="1583559"/>
            <a:ext cx="7968943" cy="4965700"/>
          </a:xfrm>
        </p:spPr>
        <p:txBody>
          <a:bodyPr/>
          <a:lstStyle/>
          <a:p>
            <a:pPr marL="0" indent="0" algn="l" defTabSz="914400">
              <a:spcBef>
                <a:spcPts val="1800"/>
              </a:spcBef>
              <a:spcAft>
                <a:spcPts val="600"/>
              </a:spcAft>
              <a:buNone/>
            </a:pPr>
            <a:r>
              <a:rPr lang="es-ES_tradnl"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La </a:t>
            </a:r>
            <a:r>
              <a:rPr lang="es-ES_tradnl" sz="2000" b="0" i="0" dirty="0" err="1"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virtualización</a:t>
            </a:r>
            <a:r>
              <a:rPr lang="es-ES_tradnl"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 de equipos de escritorio en la educación sigue ganando adeptos</a:t>
            </a:r>
            <a:r>
              <a:rPr lang="es-ES_tradnl" sz="2000" b="0" i="0" dirty="0" smtClean="0">
                <a:solidFill>
                  <a:srgbClr val="2B3082"/>
                </a:solidFill>
                <a:latin typeface="Arial"/>
                <a:ea typeface="+mn-ea"/>
                <a:cs typeface="+mn-cs"/>
              </a:rPr>
              <a:t> </a:t>
            </a:r>
            <a:endParaRPr lang="es-ES_tradnl"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179388" lvl="1" indent="-179388">
              <a:lnSpc>
                <a:spcPct val="90000"/>
              </a:lnSpc>
              <a:spcBef>
                <a:spcPts val="300"/>
              </a:spcBef>
              <a:spcAft>
                <a:spcPts val="300"/>
              </a:spcAft>
              <a:buClrTx/>
              <a:buSzPct val="80000"/>
              <a:defRPr/>
            </a:pPr>
            <a:r>
              <a:rPr lang="es-ES_tradnl" dirty="0">
                <a:solidFill>
                  <a:srgbClr val="3A3A3A"/>
                </a:solidFill>
              </a:rPr>
              <a:t>Amplia aplicabilidad en toda la base de usuarios del sector educativo</a:t>
            </a:r>
          </a:p>
          <a:p>
            <a:pPr marL="179388" lvl="1" indent="-179388">
              <a:lnSpc>
                <a:spcPct val="90000"/>
              </a:lnSpc>
              <a:spcBef>
                <a:spcPts val="300"/>
              </a:spcBef>
              <a:spcAft>
                <a:spcPts val="300"/>
              </a:spcAft>
              <a:buClrTx/>
              <a:buSzPct val="80000"/>
              <a:defRPr/>
            </a:pPr>
            <a:r>
              <a:rPr lang="es-ES_tradnl" dirty="0">
                <a:solidFill>
                  <a:srgbClr val="3A3A3A"/>
                </a:solidFill>
              </a:rPr>
              <a:t>Simplificación de los flujos de trabajo en la educación</a:t>
            </a:r>
          </a:p>
          <a:p>
            <a:pPr marL="179388" lvl="1" indent="-179388">
              <a:lnSpc>
                <a:spcPct val="90000"/>
              </a:lnSpc>
              <a:spcBef>
                <a:spcPts val="300"/>
              </a:spcBef>
              <a:spcAft>
                <a:spcPts val="300"/>
              </a:spcAft>
              <a:buClrTx/>
              <a:buSzPct val="80000"/>
              <a:defRPr/>
            </a:pPr>
            <a:r>
              <a:rPr lang="es-ES_tradnl" dirty="0">
                <a:solidFill>
                  <a:srgbClr val="3A3A3A"/>
                </a:solidFill>
              </a:rPr>
              <a:t>Acceso más rápido y seguro a aplicaciones críticas</a:t>
            </a:r>
          </a:p>
          <a:p>
            <a:pPr marL="0" indent="0" algn="l" defTabSz="914400">
              <a:spcBef>
                <a:spcPts val="1800"/>
              </a:spcBef>
              <a:spcAft>
                <a:spcPts val="600"/>
              </a:spcAft>
              <a:buNone/>
            </a:pPr>
            <a:r>
              <a:rPr lang="es-ES_tradnl"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Cisco VXI ofrece capacidades de punta a punta validadas</a:t>
            </a:r>
            <a:endParaRPr lang="es-ES_tradnl"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179388" lvl="1" indent="-179388">
              <a:lnSpc>
                <a:spcPct val="90000"/>
              </a:lnSpc>
              <a:spcBef>
                <a:spcPts val="300"/>
              </a:spcBef>
              <a:spcAft>
                <a:spcPts val="300"/>
              </a:spcAft>
              <a:buClrTx/>
              <a:buSzPct val="80000"/>
              <a:defRPr/>
            </a:pPr>
            <a:r>
              <a:rPr lang="es-ES_tradnl" dirty="0">
                <a:solidFill>
                  <a:srgbClr val="3A3A3A"/>
                </a:solidFill>
              </a:rPr>
              <a:t>Ecosistema abierto con </a:t>
            </a:r>
            <a:r>
              <a:rPr lang="es-ES_tradnl" dirty="0" err="1">
                <a:solidFill>
                  <a:srgbClr val="3A3A3A"/>
                </a:solidFill>
              </a:rPr>
              <a:t>partners</a:t>
            </a:r>
            <a:r>
              <a:rPr lang="es-ES_tradnl" dirty="0">
                <a:solidFill>
                  <a:srgbClr val="3A3A3A"/>
                </a:solidFill>
              </a:rPr>
              <a:t> de tecnología clave</a:t>
            </a:r>
          </a:p>
          <a:p>
            <a:pPr marL="179388" lvl="1" indent="-179388">
              <a:lnSpc>
                <a:spcPct val="90000"/>
              </a:lnSpc>
              <a:spcBef>
                <a:spcPts val="300"/>
              </a:spcBef>
              <a:spcAft>
                <a:spcPts val="300"/>
              </a:spcAft>
              <a:buClrTx/>
              <a:buSzPct val="80000"/>
              <a:defRPr/>
            </a:pPr>
            <a:r>
              <a:rPr lang="es-ES_tradnl" dirty="0">
                <a:solidFill>
                  <a:srgbClr val="3A3A3A"/>
                </a:solidFill>
              </a:rPr>
              <a:t>Nuevo conjunto de dispositivos de </a:t>
            </a:r>
            <a:r>
              <a:rPr lang="es-ES_tradnl" dirty="0" err="1">
                <a:solidFill>
                  <a:srgbClr val="3A3A3A"/>
                </a:solidFill>
              </a:rPr>
              <a:t>virtualización</a:t>
            </a:r>
            <a:r>
              <a:rPr lang="es-ES_tradnl" dirty="0">
                <a:solidFill>
                  <a:srgbClr val="3A3A3A"/>
                </a:solidFill>
              </a:rPr>
              <a:t> de equipos de escritorio </a:t>
            </a:r>
          </a:p>
          <a:p>
            <a:pPr marL="179388" lvl="1" indent="-179388">
              <a:lnSpc>
                <a:spcPct val="90000"/>
              </a:lnSpc>
              <a:spcBef>
                <a:spcPts val="300"/>
              </a:spcBef>
              <a:spcAft>
                <a:spcPts val="300"/>
              </a:spcAft>
              <a:buClrTx/>
              <a:buSzPct val="80000"/>
              <a:defRPr/>
            </a:pPr>
            <a:r>
              <a:rPr lang="es-ES_tradnl" dirty="0">
                <a:solidFill>
                  <a:srgbClr val="3A3A3A"/>
                </a:solidFill>
              </a:rPr>
              <a:t>Mayor rendimiento de la inversión en la </a:t>
            </a:r>
            <a:r>
              <a:rPr lang="es-ES_tradnl" dirty="0" err="1">
                <a:solidFill>
                  <a:srgbClr val="3A3A3A"/>
                </a:solidFill>
              </a:rPr>
              <a:t>virtualización</a:t>
            </a:r>
            <a:r>
              <a:rPr lang="es-ES_tradnl" dirty="0">
                <a:solidFill>
                  <a:srgbClr val="3A3A3A"/>
                </a:solidFill>
              </a:rPr>
              <a:t> de equipos de escritorio</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ound Same Side Corner Rectangle 16"/>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17"/>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6" name="Rectangle 25"/>
          <p:cNvSpPr>
            <a:spLocks noGrp="1" noChangeArrowheads="1"/>
          </p:cNvSpPr>
          <p:nvPr>
            <p:ph type="title"/>
          </p:nvPr>
        </p:nvSpPr>
        <p:spPr/>
        <p:txBody>
          <a:bodyPr/>
          <a:lstStyle/>
          <a:p>
            <a:pPr algn="l" defTabSz="914400">
              <a:lnSpc>
                <a:spcPct val="80000"/>
              </a:lnSpc>
              <a:spcBef>
                <a:spcPct val="0"/>
              </a:spcBef>
              <a:buNone/>
            </a:pPr>
            <a:r>
              <a:rPr lang="es-ES_tradnl" sz="3200" b="0" i="0" spc="0" baseline="0" smtClean="0">
                <a:solidFill>
                  <a:srgbClr val="2B348E"/>
                </a:solidFill>
                <a:latin typeface="Arial"/>
                <a:ea typeface="+mj-ea"/>
                <a:cs typeface="+mj-cs"/>
              </a:rPr>
              <a:t>Recursos</a:t>
            </a:r>
            <a:endParaRPr lang="es-ES_tradnl"/>
          </a:p>
        </p:txBody>
      </p:sp>
      <p:sp>
        <p:nvSpPr>
          <p:cNvPr id="7" name="Rectangle 4"/>
          <p:cNvSpPr txBox="1">
            <a:spLocks noChangeArrowheads="1"/>
          </p:cNvSpPr>
          <p:nvPr/>
        </p:nvSpPr>
        <p:spPr bwMode="auto">
          <a:xfrm>
            <a:off x="651858" y="1495044"/>
            <a:ext cx="6858001" cy="2493584"/>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spAutoFit/>
          </a:bodyPr>
          <a:lstStyle/>
          <a:p>
            <a:pPr algn="l" defTabSz="914400">
              <a:lnSpc>
                <a:spcPct val="95000"/>
              </a:lnSpc>
              <a:spcBef>
                <a:spcPts val="1800"/>
              </a:spcBef>
              <a:spcAft>
                <a:spcPts val="600"/>
              </a:spcAft>
              <a:buNone/>
            </a:pPr>
            <a:r>
              <a:rPr lang="es-ES_tradnl" sz="22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Para obtener más información sobre</a:t>
            </a:r>
            <a:endParaRPr lang="es-ES_tradnl" sz="220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mj-lt"/>
            </a:endParaRPr>
          </a:p>
          <a:p>
            <a:pPr marL="290505" lvl="1" indent="-179405" algn="l" defTabSz="914400">
              <a:lnSpc>
                <a:spcPct val="95000"/>
              </a:lnSpc>
              <a:spcBef>
                <a:spcPts val="300"/>
              </a:spcBef>
              <a:spcAft>
                <a:spcPts val="300"/>
              </a:spcAft>
              <a:buClr>
                <a:srgbClr val="3A3A3A"/>
              </a:buClr>
              <a:buSzPct val="80000"/>
              <a:buFont typeface="Arial"/>
              <a:buChar char="•"/>
            </a:pPr>
            <a:r>
              <a:rPr lang="es-ES_tradnl" sz="1800" b="0" i="0" smtClean="0">
                <a:solidFill>
                  <a:srgbClr val="3A3A3A"/>
                </a:solidFill>
                <a:latin typeface="Arial"/>
                <a:ea typeface="+mn-ea"/>
                <a:cs typeface="+mn-cs"/>
              </a:rPr>
              <a:t>el espacio de trabajo virtualizado</a:t>
            </a:r>
          </a:p>
          <a:p>
            <a:pPr marL="290505" lvl="1" indent="-179405" algn="l" defTabSz="914400">
              <a:lnSpc>
                <a:spcPct val="95000"/>
              </a:lnSpc>
              <a:spcBef>
                <a:spcPts val="300"/>
              </a:spcBef>
              <a:spcAft>
                <a:spcPts val="300"/>
              </a:spcAft>
              <a:buClr>
                <a:srgbClr val="3A3A3A"/>
              </a:buClr>
              <a:buSzPct val="80000"/>
              <a:buFont typeface="Arial"/>
              <a:buChar char="•"/>
            </a:pPr>
            <a:r>
              <a:rPr lang="es-ES_tradnl" sz="1800" b="0" i="0" smtClean="0">
                <a:solidFill>
                  <a:srgbClr val="3A3A3A"/>
                </a:solidFill>
                <a:latin typeface="Arial"/>
                <a:ea typeface="+mn-ea"/>
                <a:cs typeface="+mn-cs"/>
              </a:rPr>
              <a:t>VXI</a:t>
            </a:r>
          </a:p>
          <a:p>
            <a:pPr algn="l" defTabSz="914400">
              <a:lnSpc>
                <a:spcPct val="95000"/>
              </a:lnSpc>
              <a:spcBef>
                <a:spcPts val="1800"/>
              </a:spcBef>
              <a:spcAft>
                <a:spcPts val="600"/>
              </a:spcAft>
              <a:buNone/>
            </a:pPr>
            <a:r>
              <a:rPr lang="es-ES_tradnl" sz="22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Visite:</a:t>
            </a:r>
          </a:p>
          <a:p>
            <a:pPr marL="111100" lvl="1" algn="l" defTabSz="914400">
              <a:lnSpc>
                <a:spcPct val="95000"/>
              </a:lnSpc>
              <a:spcBef>
                <a:spcPts val="300"/>
              </a:spcBef>
              <a:spcAft>
                <a:spcPts val="300"/>
              </a:spcAft>
              <a:buNone/>
            </a:pPr>
            <a:r>
              <a:rPr lang="es-ES_tradnl" sz="1800" b="0" i="0" smtClean="0">
                <a:solidFill>
                  <a:srgbClr val="3A3A3A"/>
                </a:solidFill>
                <a:latin typeface="Arial"/>
                <a:ea typeface="+mn-ea"/>
                <a:cs typeface="+mn-cs"/>
                <a:hlinkClick r:id="rId3"/>
              </a:rPr>
              <a:t>http://www.cisco.com/go/vxi</a:t>
            </a:r>
            <a:endParaRPr lang="es-ES_tradnl" smtClean="0">
              <a:solidFill>
                <a:srgbClr val="3A3A3A"/>
              </a:solidFill>
              <a:latin typeface="+mj-lt"/>
            </a:endParaRPr>
          </a:p>
          <a:p>
            <a:pPr marL="111100" lvl="1" algn="l" defTabSz="914400">
              <a:lnSpc>
                <a:spcPct val="95000"/>
              </a:lnSpc>
              <a:spcBef>
                <a:spcPts val="300"/>
              </a:spcBef>
              <a:spcAft>
                <a:spcPts val="300"/>
              </a:spcAft>
              <a:buNone/>
            </a:pPr>
            <a:endParaRPr lang="es-ES_tradnl">
              <a:solidFill>
                <a:srgbClr val="3A3A3A"/>
              </a:solidFill>
              <a:latin typeface="+mj-lt"/>
            </a:endParaRPr>
          </a:p>
        </p:txBody>
      </p:sp>
      <p:grpSp>
        <p:nvGrpSpPr>
          <p:cNvPr id="2" name="Group 20"/>
          <p:cNvGrpSpPr/>
          <p:nvPr/>
        </p:nvGrpSpPr>
        <p:grpSpPr>
          <a:xfrm>
            <a:off x="2613109" y="3704897"/>
            <a:ext cx="2457786" cy="2603050"/>
            <a:chOff x="8808283" y="4623928"/>
            <a:chExt cx="2811800" cy="2234072"/>
          </a:xfrm>
        </p:grpSpPr>
        <p:pic>
          <p:nvPicPr>
            <p:cNvPr id="9" name="Picture 8" descr="small_orangered_tine_cmyk.png"/>
            <p:cNvPicPr>
              <a:picLocks noChangeAspect="1"/>
            </p:cNvPicPr>
            <p:nvPr/>
          </p:nvPicPr>
          <p:blipFill>
            <a:blip r:embed="rId4" cstate="print">
              <a:duotone>
                <a:schemeClr val="accent6">
                  <a:shade val="45000"/>
                  <a:satMod val="135000"/>
                </a:schemeClr>
                <a:prstClr val="white"/>
              </a:duotone>
            </a:blip>
            <a:stretch>
              <a:fillRect/>
            </a:stretch>
          </p:blipFill>
          <p:spPr>
            <a:xfrm>
              <a:off x="11044011" y="4964793"/>
              <a:ext cx="576072" cy="1191422"/>
            </a:xfrm>
            <a:prstGeom prst="rect">
              <a:avLst/>
            </a:prstGeom>
          </p:spPr>
        </p:pic>
        <p:pic>
          <p:nvPicPr>
            <p:cNvPr id="10" name="Picture 9" descr="long_purpleblue_tine_rgb.png"/>
            <p:cNvPicPr>
              <a:picLocks noChangeAspect="1"/>
            </p:cNvPicPr>
            <p:nvPr/>
          </p:nvPicPr>
          <p:blipFill>
            <a:blip r:embed="rId5" cstate="print"/>
            <a:srcRect b="38923"/>
            <a:stretch>
              <a:fillRect/>
            </a:stretch>
          </p:blipFill>
          <p:spPr>
            <a:xfrm>
              <a:off x="9550992" y="4623928"/>
              <a:ext cx="577897" cy="2234072"/>
            </a:xfrm>
            <a:prstGeom prst="rect">
              <a:avLst/>
            </a:prstGeom>
          </p:spPr>
        </p:pic>
        <p:pic>
          <p:nvPicPr>
            <p:cNvPr id="11" name="Picture 10" descr="med_purplered_tine_rgb.png"/>
            <p:cNvPicPr>
              <a:picLocks noChangeAspect="1"/>
            </p:cNvPicPr>
            <p:nvPr/>
          </p:nvPicPr>
          <p:blipFill>
            <a:blip r:embed="rId6" cstate="print">
              <a:duotone>
                <a:schemeClr val="accent6">
                  <a:shade val="45000"/>
                  <a:satMod val="135000"/>
                </a:schemeClr>
                <a:prstClr val="white"/>
              </a:duotone>
            </a:blip>
            <a:srcRect b="29828"/>
            <a:stretch>
              <a:fillRect/>
            </a:stretch>
          </p:blipFill>
          <p:spPr>
            <a:xfrm>
              <a:off x="8808283" y="5466332"/>
              <a:ext cx="577897" cy="1391668"/>
            </a:xfrm>
            <a:prstGeom prst="rect">
              <a:avLst/>
            </a:prstGeom>
          </p:spPr>
        </p:pic>
        <p:pic>
          <p:nvPicPr>
            <p:cNvPr id="12" name="Picture 11" descr="med_greenblue_tine_rgb.png"/>
            <p:cNvPicPr>
              <a:picLocks noChangeAspect="1"/>
            </p:cNvPicPr>
            <p:nvPr/>
          </p:nvPicPr>
          <p:blipFill>
            <a:blip r:embed="rId7" cstate="print">
              <a:duotone>
                <a:prstClr val="black"/>
                <a:srgbClr val="12188E">
                  <a:tint val="45000"/>
                  <a:satMod val="400000"/>
                </a:srgbClr>
              </a:duotone>
            </a:blip>
            <a:srcRect b="2970"/>
            <a:stretch>
              <a:fillRect/>
            </a:stretch>
          </p:blipFill>
          <p:spPr>
            <a:xfrm>
              <a:off x="10300608" y="4961295"/>
              <a:ext cx="576072" cy="1896705"/>
            </a:xfrm>
            <a:prstGeom prst="rect">
              <a:avLst/>
            </a:prstGeom>
          </p:spPr>
        </p:pic>
      </p:grpSp>
      <p:pic>
        <p:nvPicPr>
          <p:cNvPr id="13" name="Picture 2" descr="C:\Users\gserda\Documents\Edu Photos\AM73036.jpg"/>
          <p:cNvPicPr>
            <a:picLocks noChangeAspect="1" noChangeArrowheads="1"/>
          </p:cNvPicPr>
          <p:nvPr/>
        </p:nvPicPr>
        <p:blipFill>
          <a:blip r:embed="rId8" cstate="print"/>
          <a:srcRect l="20735" t="16912" r="35294" b="-74"/>
          <a:stretch>
            <a:fillRect/>
          </a:stretch>
        </p:blipFill>
        <p:spPr bwMode="auto">
          <a:xfrm>
            <a:off x="5368642"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pic>
        <p:nvPicPr>
          <p:cNvPr id="15" name="Picture 14"/>
          <p:cNvPicPr>
            <a:picLocks noChangeAspect="1"/>
          </p:cNvPicPr>
          <p:nvPr/>
        </p:nvPicPr>
        <p:blipFill rotWithShape="1">
          <a:blip r:embed="rId3" cstate="print">
            <a:extLst>
              <a:ext uri="{28A0092B-C50C-407E-A947-70E740481C1C}">
                <a14:useLocalDpi xmlns="" xmlns:a14="http://schemas.microsoft.com/office/drawing/2010/main" val="0"/>
              </a:ext>
            </a:extLst>
          </a:blip>
          <a:srcRect l="1030" t="1406" r="1474" b="2219"/>
          <a:stretch/>
        </p:blipFill>
        <p:spPr>
          <a:xfrm rot="5400000">
            <a:off x="334815" y="1639455"/>
            <a:ext cx="4375730" cy="4352637"/>
          </a:xfrm>
          <a:prstGeom prst="rect">
            <a:avLst/>
          </a:prstGeom>
        </p:spPr>
      </p:pic>
      <p:sp>
        <p:nvSpPr>
          <p:cNvPr id="30723" name="Text Placeholder 5"/>
          <p:cNvSpPr>
            <a:spLocks noGrp="1"/>
          </p:cNvSpPr>
          <p:nvPr>
            <p:ph type="body" sz="quarter" idx="10"/>
          </p:nvPr>
        </p:nvSpPr>
        <p:spPr>
          <a:xfrm>
            <a:off x="515674" y="1646533"/>
            <a:ext cx="4148921" cy="3962400"/>
          </a:xfrm>
        </p:spPr>
        <p:txBody>
          <a:bodyPr rtlCol="0">
            <a:noAutofit/>
          </a:bodyPr>
          <a:lstStyle/>
          <a:p>
            <a:pPr marL="0" indent="0" algn="l" defTabSz="914400">
              <a:spcBef>
                <a:spcPts val="0"/>
              </a:spcBef>
              <a:spcAft>
                <a:spcPts val="0"/>
              </a:spcAft>
              <a:buNone/>
            </a:pPr>
            <a:r>
              <a:rPr lang="es-ES_tradnl" sz="1600" b="0" i="0" spc="0" baseline="0" dirty="0" smtClean="0">
                <a:solidFill>
                  <a:srgbClr val="652D89">
                    <a:lumMod val="75000"/>
                  </a:srgbClr>
                </a:solidFill>
                <a:latin typeface="Arial"/>
                <a:ea typeface="+mj-ea"/>
                <a:cs typeface="+mj-cs"/>
              </a:rPr>
              <a:t>CLX es una comunidad mundial de educadores que comparten las mejores prácticas y soluciones que mejoran radicalmente la educación en todas partes. </a:t>
            </a:r>
          </a:p>
          <a:p>
            <a:pPr marL="0" indent="0" algn="l" defTabSz="914400">
              <a:spcBef>
                <a:spcPts val="1475"/>
              </a:spcBef>
              <a:spcAft>
                <a:spcPts val="0"/>
              </a:spcAft>
              <a:buNone/>
            </a:pPr>
            <a:r>
              <a:rPr lang="es-ES_tradnl" sz="1600" b="0" i="0" spc="0" baseline="0" dirty="0" smtClean="0">
                <a:solidFill>
                  <a:srgbClr val="652D89">
                    <a:lumMod val="75000"/>
                  </a:srgbClr>
                </a:solidFill>
                <a:latin typeface="Arial"/>
                <a:ea typeface="+mj-ea"/>
                <a:cs typeface="+mj-cs"/>
              </a:rPr>
              <a:t>Súmese a CLX y obtenga lo siguiente:</a:t>
            </a:r>
          </a:p>
          <a:p>
            <a:pPr marL="231800" indent="-231800" algn="l" defTabSz="914400">
              <a:spcBef>
                <a:spcPts val="1440"/>
              </a:spcBef>
              <a:spcAft>
                <a:spcPts val="0"/>
              </a:spcAft>
              <a:buClr>
                <a:srgbClr val="652D89"/>
              </a:buClr>
              <a:buFont typeface="Arial"/>
              <a:buChar char="•"/>
            </a:pPr>
            <a:r>
              <a:rPr lang="es-ES_tradnl" sz="1600" b="0" i="0" spc="0" baseline="0" dirty="0" smtClean="0">
                <a:solidFill>
                  <a:srgbClr val="652D89">
                    <a:lumMod val="75000"/>
                  </a:srgbClr>
                </a:solidFill>
                <a:latin typeface="Arial"/>
                <a:ea typeface="+mj-ea"/>
                <a:cs typeface="+mj-cs"/>
              </a:rPr>
              <a:t>Conéctese con educadores de todo el mundo</a:t>
            </a:r>
          </a:p>
          <a:p>
            <a:pPr marL="231800" indent="-231800" algn="l" defTabSz="914400">
              <a:spcBef>
                <a:spcPts val="1440"/>
              </a:spcBef>
              <a:spcAft>
                <a:spcPts val="0"/>
              </a:spcAft>
              <a:buClr>
                <a:srgbClr val="652D89"/>
              </a:buClr>
              <a:buFont typeface="Arial"/>
              <a:buChar char="•"/>
            </a:pPr>
            <a:r>
              <a:rPr lang="es-ES_tradnl" sz="1600" b="0" i="0" spc="0" baseline="0" dirty="0" smtClean="0">
                <a:solidFill>
                  <a:srgbClr val="652D89">
                    <a:lumMod val="75000"/>
                  </a:srgbClr>
                </a:solidFill>
                <a:latin typeface="Arial"/>
                <a:ea typeface="+mj-ea"/>
                <a:cs typeface="+mj-cs"/>
              </a:rPr>
              <a:t>Participe en grupos de afinidad</a:t>
            </a:r>
          </a:p>
          <a:p>
            <a:pPr marL="231800" indent="-231800" algn="l" defTabSz="914400">
              <a:spcBef>
                <a:spcPts val="1440"/>
              </a:spcBef>
              <a:spcAft>
                <a:spcPts val="0"/>
              </a:spcAft>
              <a:buClr>
                <a:srgbClr val="652D89"/>
              </a:buClr>
              <a:buFont typeface="Arial"/>
              <a:buChar char="•"/>
            </a:pPr>
            <a:r>
              <a:rPr lang="es-ES_tradnl" sz="1600" b="0" i="0" spc="0" baseline="0" dirty="0" smtClean="0">
                <a:solidFill>
                  <a:srgbClr val="652D89">
                    <a:lumMod val="75000"/>
                  </a:srgbClr>
                </a:solidFill>
                <a:latin typeface="Arial"/>
                <a:ea typeface="+mj-ea"/>
                <a:cs typeface="+mj-cs"/>
              </a:rPr>
              <a:t>Acceda al desarrollo profesional en línea de manera gratuita</a:t>
            </a:r>
          </a:p>
          <a:p>
            <a:pPr marL="231800" indent="-231800" algn="l" defTabSz="914400">
              <a:spcBef>
                <a:spcPts val="1440"/>
              </a:spcBef>
              <a:spcAft>
                <a:spcPts val="0"/>
              </a:spcAft>
              <a:buClr>
                <a:srgbClr val="652D89"/>
              </a:buClr>
              <a:buFont typeface="Arial"/>
              <a:buChar char="•"/>
            </a:pPr>
            <a:r>
              <a:rPr lang="es-ES_tradnl" sz="1600" b="0" i="0" spc="0" baseline="0" dirty="0" smtClean="0">
                <a:solidFill>
                  <a:srgbClr val="652D89">
                    <a:lumMod val="75000"/>
                  </a:srgbClr>
                </a:solidFill>
                <a:latin typeface="Arial"/>
                <a:ea typeface="+mj-ea"/>
                <a:cs typeface="+mj-cs"/>
              </a:rPr>
              <a:t>Obtenga el reconocimiento de Cisco y la Comunidad a través del programa de reconocimiento de líderes de CLX</a:t>
            </a:r>
            <a:endParaRPr lang="es-ES_tradnl" sz="1600" b="0" i="0" spc="0" baseline="0" dirty="0">
              <a:solidFill>
                <a:srgbClr val="652D89">
                  <a:lumMod val="75000"/>
                </a:srgbClr>
              </a:solidFill>
              <a:latin typeface="Arial"/>
              <a:ea typeface="+mj-ea"/>
              <a:cs typeface="+mj-cs"/>
            </a:endParaRPr>
          </a:p>
        </p:txBody>
      </p:sp>
      <p:pic>
        <p:nvPicPr>
          <p:cNvPr id="8" name="Picture Placeholder 7" descr="CLX_Screen.JPG"/>
          <p:cNvPicPr>
            <a:picLocks noGrp="1" noChangeAspect="1"/>
          </p:cNvPicPr>
          <p:nvPr>
            <p:ph type="pic" sz="quarter" idx="11"/>
          </p:nvPr>
        </p:nvPicPr>
        <p:blipFill>
          <a:blip r:embed="rId4" cstate="print"/>
          <a:srcRect l="9256" r="9256"/>
          <a:stretch>
            <a:fillRect/>
          </a:stretch>
        </p:blipFill>
        <p:spPr>
          <a:xfrm>
            <a:off x="5241925" y="2057400"/>
            <a:ext cx="3429000" cy="3259138"/>
          </a:xfrm>
        </p:spPr>
      </p:pic>
      <p:sp>
        <p:nvSpPr>
          <p:cNvPr id="14" name="Rectangle 25"/>
          <p:cNvSpPr txBox="1">
            <a:spLocks noChangeArrowheads="1"/>
          </p:cNvSpPr>
          <p:nvPr/>
        </p:nvSpPr>
        <p:spPr>
          <a:xfrm>
            <a:off x="229702" y="432215"/>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s-ES_tradnl" sz="3200" smtClean="0"/>
              <a:t>Connected Learning Exchange (CLX)</a:t>
            </a:r>
            <a:endParaRPr lang="es-ES_tradnl" sz="3200"/>
          </a:p>
        </p:txBody>
      </p:sp>
      <p:sp>
        <p:nvSpPr>
          <p:cNvPr id="5" name="Rectangle 4"/>
          <p:cNvSpPr/>
          <p:nvPr/>
        </p:nvSpPr>
        <p:spPr>
          <a:xfrm>
            <a:off x="369453" y="5310921"/>
            <a:ext cx="4341092" cy="692728"/>
          </a:xfrm>
          <a:prstGeom prst="rect">
            <a:avLst/>
          </a:prstGeom>
          <a:gradFill flip="none" rotWithShape="1">
            <a:gsLst>
              <a:gs pos="0">
                <a:schemeClr val="bg1"/>
              </a:gs>
              <a:gs pos="100000">
                <a:srgbClr val="FFFFFF">
                  <a:alpha val="0"/>
                </a:srgbClr>
              </a:gs>
              <a:gs pos="56000">
                <a:schemeClr val="bg1">
                  <a:alpha val="52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2" name="TextBox 11"/>
          <p:cNvSpPr txBox="1"/>
          <p:nvPr/>
        </p:nvSpPr>
        <p:spPr>
          <a:xfrm>
            <a:off x="653950" y="5454846"/>
            <a:ext cx="2355949" cy="369332"/>
          </a:xfrm>
          <a:prstGeom prst="rect">
            <a:avLst/>
          </a:prstGeom>
          <a:noFill/>
        </p:spPr>
        <p:txBody>
          <a:bodyPr wrap="square">
            <a:spAutoFit/>
          </a:bodyPr>
          <a:lstStyle/>
          <a:p>
            <a:pPr algn="l" defTabSz="914400">
              <a:spcBef>
                <a:spcPts val="0"/>
              </a:spcBef>
              <a:spcAft>
                <a:spcPts val="0"/>
              </a:spcAft>
              <a:buNone/>
            </a:pPr>
            <a:r>
              <a:rPr lang="es-ES_tradnl" sz="1800" b="0" i="0" smtClean="0">
                <a:solidFill>
                  <a:srgbClr val="652D89"/>
                </a:solidFill>
                <a:latin typeface="Arial"/>
                <a:ea typeface="+mn-ea"/>
                <a:cs typeface="+mn-cs"/>
                <a:hlinkClick r:id="rId5"/>
              </a:rPr>
              <a:t>http://clx.cisco.com</a:t>
            </a:r>
            <a:endParaRPr lang="es-ES_tradnl">
              <a:solidFill>
                <a:schemeClr val="accent6"/>
              </a:solidFill>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fade">
                                      <p:cBhvr>
                                        <p:cTn id="11" dur="1000"/>
                                        <p:tgtEl>
                                          <p:spTgt spid="307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fade">
                                      <p:cBhvr>
                                        <p:cTn id="20" dur="1000"/>
                                        <p:tgtEl>
                                          <p:spTgt spid="3072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1000"/>
                                        <p:tgtEl>
                                          <p:spTgt spid="3072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1000"/>
                                        <p:tgtEl>
                                          <p:spTgt spid="3072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3" name="Title 2"/>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2B348E"/>
                </a:solidFill>
                <a:latin typeface="Arial"/>
                <a:ea typeface="+mj-ea"/>
                <a:cs typeface="+mj-cs"/>
              </a:rPr>
              <a:t>Sigamos conectados  </a:t>
            </a:r>
            <a:endParaRPr lang="es-ES_tradnl"/>
          </a:p>
        </p:txBody>
      </p:sp>
      <p:sp>
        <p:nvSpPr>
          <p:cNvPr id="90115" name="Text Placeholder 6"/>
          <p:cNvSpPr>
            <a:spLocks noGrp="1"/>
          </p:cNvSpPr>
          <p:nvPr>
            <p:ph type="body" sz="quarter" idx="4294967295"/>
          </p:nvPr>
        </p:nvSpPr>
        <p:spPr>
          <a:xfrm>
            <a:off x="1598125" y="1615350"/>
            <a:ext cx="7962557" cy="4813300"/>
          </a:xfrm>
        </p:spPr>
        <p:txBody>
          <a:bodyPr/>
          <a:lstStyle/>
          <a:p>
            <a:pPr marL="0" indent="3200" algn="l" defTabSz="914400">
              <a:spcBef>
                <a:spcPts val="3600"/>
              </a:spcBef>
              <a:buNone/>
            </a:pPr>
            <a:r>
              <a:rPr lang="es-ES_tradnl" sz="2600" b="0" i="0" dirty="0" smtClean="0">
                <a:solidFill>
                  <a:srgbClr val="2B3082"/>
                </a:solidFill>
                <a:latin typeface="Arial"/>
                <a:ea typeface="+mn-ea"/>
                <a:cs typeface="+mn-cs"/>
              </a:rPr>
              <a:t>Publicar un comentario o una foto</a:t>
            </a:r>
            <a:br>
              <a:rPr lang="es-ES_tradnl" sz="2600" b="0" i="0" dirty="0" smtClean="0">
                <a:solidFill>
                  <a:srgbClr val="2B3082"/>
                </a:solidFill>
                <a:latin typeface="Arial"/>
                <a:ea typeface="+mn-ea"/>
                <a:cs typeface="+mn-cs"/>
              </a:rPr>
            </a:br>
            <a:r>
              <a:rPr lang="es-ES_tradnl" sz="2600" b="0" i="0" dirty="0" smtClean="0">
                <a:solidFill>
                  <a:srgbClr val="2B3082"/>
                </a:solidFill>
                <a:latin typeface="Arial"/>
                <a:ea typeface="+mn-ea"/>
                <a:cs typeface="+mn-cs"/>
                <a:hlinkClick r:id="rId3"/>
              </a:rPr>
              <a:t>http://www.facebook.com/#!/CiscoEducation</a:t>
            </a:r>
            <a:endParaRPr lang="es-ES_tradnl" sz="2600" dirty="0" smtClean="0"/>
          </a:p>
          <a:p>
            <a:pPr marL="0" indent="3200" algn="l" defTabSz="914400">
              <a:spcBef>
                <a:spcPts val="3600"/>
              </a:spcBef>
              <a:buNone/>
            </a:pPr>
            <a:r>
              <a:rPr lang="es-ES_tradnl" sz="2600" b="0" i="0" dirty="0" smtClean="0">
                <a:solidFill>
                  <a:srgbClr val="2B3082"/>
                </a:solidFill>
                <a:latin typeface="Arial"/>
                <a:ea typeface="+mn-ea"/>
                <a:cs typeface="+mn-cs"/>
              </a:rPr>
              <a:t>Síganos </a:t>
            </a:r>
            <a:br>
              <a:rPr lang="es-ES_tradnl" sz="2600" b="0" i="0" dirty="0" smtClean="0">
                <a:solidFill>
                  <a:srgbClr val="2B3082"/>
                </a:solidFill>
                <a:latin typeface="Arial"/>
                <a:ea typeface="+mn-ea"/>
                <a:cs typeface="+mn-cs"/>
              </a:rPr>
            </a:br>
            <a:r>
              <a:rPr lang="es-ES_tradnl" sz="2600" b="0" i="0" dirty="0" smtClean="0">
                <a:solidFill>
                  <a:srgbClr val="2B3082"/>
                </a:solidFill>
                <a:latin typeface="Arial"/>
                <a:ea typeface="+mn-ea"/>
                <a:cs typeface="+mn-cs"/>
                <a:hlinkClick r:id="rId4"/>
              </a:rPr>
              <a:t>http://twitter.com/#!/CiscoEDU</a:t>
            </a:r>
            <a:endParaRPr lang="es-ES_tradnl" sz="2600" dirty="0" smtClean="0"/>
          </a:p>
          <a:p>
            <a:pPr marL="0" indent="3200" algn="l" defTabSz="914400">
              <a:spcBef>
                <a:spcPts val="3600"/>
              </a:spcBef>
              <a:buNone/>
            </a:pPr>
            <a:r>
              <a:rPr lang="es-ES_tradnl" sz="2600" b="0" i="0" dirty="0" smtClean="0">
                <a:solidFill>
                  <a:srgbClr val="2B3082"/>
                </a:solidFill>
                <a:latin typeface="Arial"/>
                <a:ea typeface="+mn-ea"/>
                <a:cs typeface="+mn-cs"/>
              </a:rPr>
              <a:t>Consulte el blog de Cisco sobre educación</a:t>
            </a:r>
            <a:br>
              <a:rPr lang="es-ES_tradnl" sz="2600" b="0" i="0" dirty="0" smtClean="0">
                <a:solidFill>
                  <a:srgbClr val="2B3082"/>
                </a:solidFill>
                <a:latin typeface="Arial"/>
                <a:ea typeface="+mn-ea"/>
                <a:cs typeface="+mn-cs"/>
              </a:rPr>
            </a:br>
            <a:r>
              <a:rPr lang="es-ES_tradnl" sz="2600" b="0" i="0" dirty="0" smtClean="0">
                <a:solidFill>
                  <a:srgbClr val="2B3082"/>
                </a:solidFill>
                <a:latin typeface="Arial"/>
                <a:ea typeface="+mn-ea"/>
                <a:cs typeface="+mn-cs"/>
                <a:hlinkClick r:id="rId5"/>
              </a:rPr>
              <a:t>http://blogs.cisco.com/category/education/</a:t>
            </a:r>
            <a:endParaRPr lang="es-ES_tradnl" sz="2600" dirty="0" smtClean="0"/>
          </a:p>
          <a:p>
            <a:pPr marL="0" indent="3200" algn="l" defTabSz="914400">
              <a:spcBef>
                <a:spcPts val="3600"/>
              </a:spcBef>
              <a:buNone/>
            </a:pPr>
            <a:r>
              <a:rPr lang="es-ES_tradnl" sz="2600" b="0" i="0" dirty="0" smtClean="0">
                <a:solidFill>
                  <a:srgbClr val="2B3082"/>
                </a:solidFill>
                <a:latin typeface="Arial"/>
                <a:ea typeface="+mn-ea"/>
                <a:cs typeface="+mn-cs"/>
              </a:rPr>
              <a:t>Suscríbase para ver los videos de educación </a:t>
            </a:r>
            <a:br>
              <a:rPr lang="es-ES_tradnl" sz="2600" b="0" i="0" dirty="0" smtClean="0">
                <a:solidFill>
                  <a:srgbClr val="2B3082"/>
                </a:solidFill>
                <a:latin typeface="Arial"/>
                <a:ea typeface="+mn-ea"/>
                <a:cs typeface="+mn-cs"/>
              </a:rPr>
            </a:br>
            <a:r>
              <a:rPr lang="es-ES_tradnl" sz="2600" b="0" i="0" dirty="0" smtClean="0">
                <a:solidFill>
                  <a:srgbClr val="2B3082"/>
                </a:solidFill>
                <a:latin typeface="Arial"/>
                <a:ea typeface="+mn-ea"/>
                <a:cs typeface="+mn-cs"/>
              </a:rPr>
              <a:t>de Cisco</a:t>
            </a:r>
            <a:br>
              <a:rPr lang="es-ES_tradnl" sz="2600" b="0" i="0" dirty="0" smtClean="0">
                <a:solidFill>
                  <a:srgbClr val="2B3082"/>
                </a:solidFill>
                <a:latin typeface="Arial"/>
                <a:ea typeface="+mn-ea"/>
                <a:cs typeface="+mn-cs"/>
              </a:rPr>
            </a:br>
            <a:r>
              <a:rPr lang="es-ES_tradnl" sz="2600" b="0" i="0" dirty="0" smtClean="0">
                <a:solidFill>
                  <a:srgbClr val="2B3082"/>
                </a:solidFill>
                <a:latin typeface="Arial"/>
                <a:ea typeface="+mn-ea"/>
                <a:cs typeface="+mn-cs"/>
                <a:hlinkClick r:id="rId6"/>
              </a:rPr>
              <a:t>http://www.youtubecisco.com/education</a:t>
            </a:r>
            <a:endParaRPr lang="es-ES_tradnl" sz="2600" dirty="0" smtClean="0"/>
          </a:p>
          <a:p>
            <a:pPr marL="0" indent="3200" algn="l" defTabSz="914400">
              <a:spcBef>
                <a:spcPts val="3600"/>
              </a:spcBef>
              <a:buNone/>
            </a:pPr>
            <a:endParaRPr lang="es-ES_tradnl" sz="2600" dirty="0" smtClean="0"/>
          </a:p>
        </p:txBody>
      </p:sp>
      <p:pic>
        <p:nvPicPr>
          <p:cNvPr id="90116" name="Picture 10" descr="YouTube.bmp"/>
          <p:cNvPicPr>
            <a:picLocks noChangeAspect="1"/>
          </p:cNvPicPr>
          <p:nvPr/>
        </p:nvPicPr>
        <p:blipFill>
          <a:blip r:embed="rId7" cstate="print"/>
          <a:srcRect/>
          <a:stretch>
            <a:fillRect/>
          </a:stretch>
        </p:blipFill>
        <p:spPr bwMode="auto">
          <a:xfrm>
            <a:off x="457200" y="5178425"/>
            <a:ext cx="895350" cy="895350"/>
          </a:xfrm>
          <a:prstGeom prst="rect">
            <a:avLst/>
          </a:prstGeom>
          <a:noFill/>
          <a:ln w="9525">
            <a:noFill/>
            <a:miter lim="800000"/>
            <a:headEnd/>
            <a:tailEnd/>
          </a:ln>
        </p:spPr>
      </p:pic>
      <p:pic>
        <p:nvPicPr>
          <p:cNvPr id="90117" name="Picture 11" descr="Facebook.bmp"/>
          <p:cNvPicPr>
            <a:picLocks noChangeAspect="1"/>
          </p:cNvPicPr>
          <p:nvPr/>
        </p:nvPicPr>
        <p:blipFill>
          <a:blip r:embed="rId8" cstate="print"/>
          <a:srcRect/>
          <a:stretch>
            <a:fillRect/>
          </a:stretch>
        </p:blipFill>
        <p:spPr bwMode="auto">
          <a:xfrm>
            <a:off x="457200" y="1673225"/>
            <a:ext cx="895350" cy="895350"/>
          </a:xfrm>
          <a:prstGeom prst="rect">
            <a:avLst/>
          </a:prstGeom>
          <a:noFill/>
          <a:ln w="9525">
            <a:noFill/>
            <a:miter lim="800000"/>
            <a:headEnd/>
            <a:tailEnd/>
          </a:ln>
        </p:spPr>
      </p:pic>
      <p:pic>
        <p:nvPicPr>
          <p:cNvPr id="90118" name="Picture 12" descr="Twitter.bmp"/>
          <p:cNvPicPr>
            <a:picLocks noChangeAspect="1"/>
          </p:cNvPicPr>
          <p:nvPr/>
        </p:nvPicPr>
        <p:blipFill>
          <a:blip r:embed="rId9" cstate="print"/>
          <a:srcRect/>
          <a:stretch>
            <a:fillRect/>
          </a:stretch>
        </p:blipFill>
        <p:spPr bwMode="auto">
          <a:xfrm>
            <a:off x="457200" y="2816225"/>
            <a:ext cx="914400" cy="914400"/>
          </a:xfrm>
          <a:prstGeom prst="rect">
            <a:avLst/>
          </a:prstGeom>
          <a:noFill/>
          <a:ln w="9525">
            <a:noFill/>
            <a:miter lim="800000"/>
            <a:headEnd/>
            <a:tailEnd/>
          </a:ln>
        </p:spPr>
      </p:pic>
      <p:pic>
        <p:nvPicPr>
          <p:cNvPr id="90119" name="Picture 2" descr="C:\Users\gserda\AppData\Local\Microsoft\Windows\Temporary Internet Files\Content.Outlook\A39PGKAK\example1 (2).jpg"/>
          <p:cNvPicPr>
            <a:picLocks noChangeAspect="1" noChangeArrowheads="1"/>
          </p:cNvPicPr>
          <p:nvPr/>
        </p:nvPicPr>
        <p:blipFill>
          <a:blip r:embed="rId10" cstate="print"/>
          <a:srcRect/>
          <a:stretch>
            <a:fillRect/>
          </a:stretch>
        </p:blipFill>
        <p:spPr bwMode="auto">
          <a:xfrm>
            <a:off x="533400" y="4035425"/>
            <a:ext cx="83820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gserda\Documents\Edu Photos\AM72681.jpg"/>
          <p:cNvPicPr>
            <a:picLocks noChangeAspect="1" noChangeArrowheads="1"/>
          </p:cNvPicPr>
          <p:nvPr/>
        </p:nvPicPr>
        <p:blipFill>
          <a:blip r:embed="rId3" cstate="print"/>
          <a:srcRect/>
          <a:stretch>
            <a:fillRect/>
          </a:stretch>
        </p:blipFill>
        <p:spPr bwMode="auto">
          <a:xfrm>
            <a:off x="0" y="762000"/>
            <a:ext cx="9144000" cy="6096000"/>
          </a:xfrm>
          <a:prstGeom prst="rect">
            <a:avLst/>
          </a:prstGeom>
          <a:ln>
            <a:noFill/>
          </a:ln>
          <a:effectLst/>
        </p:spPr>
      </p:pic>
      <p:sp>
        <p:nvSpPr>
          <p:cNvPr id="24621" name="Oval 45"/>
          <p:cNvSpPr>
            <a:spLocks/>
          </p:cNvSpPr>
          <p:nvPr/>
        </p:nvSpPr>
        <p:spPr bwMode="auto">
          <a:xfrm rot="10800000" flipH="1">
            <a:off x="1036935" y="5346625"/>
            <a:ext cx="557808" cy="57182"/>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rtl="0">
              <a:defRPr/>
            </a:pPr>
            <a:endParaRPr lang="es-ES_tradnl" kern="1200">
              <a:solidFill>
                <a:srgbClr val="0096D6"/>
              </a:solidFill>
              <a:latin typeface="Arial" pitchFamily="34" charset="0"/>
              <a:ea typeface="+mn-ea"/>
              <a:cs typeface="Arial" pitchFamily="34" charset="0"/>
            </a:endParaRPr>
          </a:p>
        </p:txBody>
      </p:sp>
      <p:sp>
        <p:nvSpPr>
          <p:cNvPr id="24622" name="Oval 46"/>
          <p:cNvSpPr>
            <a:spLocks/>
          </p:cNvSpPr>
          <p:nvPr/>
        </p:nvSpPr>
        <p:spPr bwMode="auto">
          <a:xfrm rot="10800000" flipH="1">
            <a:off x="1607245" y="5387924"/>
            <a:ext cx="322660" cy="57977"/>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lstStyle/>
          <a:p>
            <a:pPr algn="l" rtl="0">
              <a:defRPr/>
            </a:pPr>
            <a:endParaRPr lang="es-ES_tradnl" kern="1200">
              <a:solidFill>
                <a:srgbClr val="0096D6"/>
              </a:solidFill>
              <a:latin typeface="Arial" pitchFamily="34" charset="0"/>
              <a:ea typeface="+mn-ea"/>
              <a:cs typeface="Arial" pitchFamily="34" charset="0"/>
            </a:endParaRPr>
          </a:p>
        </p:txBody>
      </p:sp>
      <p:sp>
        <p:nvSpPr>
          <p:cNvPr id="20" name="Rectangle 19"/>
          <p:cNvSpPr/>
          <p:nvPr/>
        </p:nvSpPr>
        <p:spPr>
          <a:xfrm>
            <a:off x="0" y="377682"/>
            <a:ext cx="9144000" cy="7446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_tradnl" kern="1200">
              <a:solidFill>
                <a:srgbClr val="FFFFFF"/>
              </a:solidFill>
              <a:latin typeface="Arial"/>
              <a:ea typeface="+mn-ea"/>
              <a:cs typeface="+mn-cs"/>
            </a:endParaRPr>
          </a:p>
        </p:txBody>
      </p:sp>
      <p:sp>
        <p:nvSpPr>
          <p:cNvPr id="27" name="Rounded Rectangle 26"/>
          <p:cNvSpPr/>
          <p:nvPr/>
        </p:nvSpPr>
        <p:spPr>
          <a:xfrm>
            <a:off x="699448" y="5036594"/>
            <a:ext cx="2819255" cy="1016965"/>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554" algn="ctr" defTabSz="914400">
              <a:buNone/>
            </a:pPr>
            <a:r>
              <a:rPr lang="es-ES_tradnl" sz="1800" b="1" i="0" kern="1200" dirty="0" smtClean="0">
                <a:solidFill>
                  <a:srgbClr val="0096D6">
                    <a:lumMod val="75000"/>
                  </a:srgbClr>
                </a:solidFill>
                <a:latin typeface="Arial"/>
                <a:ea typeface="Ciscoregular"/>
                <a:cs typeface="Arial"/>
              </a:rPr>
              <a:t>VISUAL</a:t>
            </a:r>
          </a:p>
          <a:p>
            <a:pPr marL="13350" algn="l" defTabSz="914400">
              <a:buNone/>
            </a:pPr>
            <a:r>
              <a:rPr lang="es-ES_tradnl" sz="1400" b="0" i="0" kern="1200" dirty="0" smtClean="0">
                <a:solidFill>
                  <a:srgbClr val="1A1A1A"/>
                </a:solidFill>
                <a:latin typeface="Arial"/>
                <a:ea typeface="Ciscoregular"/>
                <a:cs typeface="Arial"/>
              </a:rPr>
              <a:t>Video de alta calidad disponible en cualquier lugar, en tiempo real y sin conexión a Internet </a:t>
            </a:r>
            <a:endParaRPr lang="es-ES_tradnl" sz="1400" b="0" i="0" kern="1200" dirty="0">
              <a:solidFill>
                <a:srgbClr val="1A1A1A"/>
              </a:solidFill>
              <a:latin typeface="Arial"/>
              <a:ea typeface="Ciscoregular"/>
              <a:cs typeface="Arial"/>
            </a:endParaRPr>
          </a:p>
        </p:txBody>
      </p:sp>
      <p:sp>
        <p:nvSpPr>
          <p:cNvPr id="30" name="Rounded Rectangle 29"/>
          <p:cNvSpPr/>
          <p:nvPr/>
        </p:nvSpPr>
        <p:spPr>
          <a:xfrm>
            <a:off x="1055424" y="2383077"/>
            <a:ext cx="2764222" cy="1031455"/>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es-ES_tradnl" sz="1800" b="1" i="0" kern="1200" dirty="0" smtClean="0">
                <a:solidFill>
                  <a:srgbClr val="0096D6">
                    <a:lumMod val="75000"/>
                  </a:srgbClr>
                </a:solidFill>
                <a:latin typeface="Arial"/>
                <a:ea typeface="Ciscoregular"/>
                <a:cs typeface="Arial"/>
              </a:rPr>
              <a:t>Móvil</a:t>
            </a:r>
            <a:endParaRPr lang="es-ES_tradnl"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es-ES_tradnl" sz="1400" b="0" i="0" kern="1200" dirty="0" smtClean="0">
                <a:solidFill>
                  <a:srgbClr val="1A1A1A"/>
                </a:solidFill>
                <a:latin typeface="Arial"/>
                <a:ea typeface="Ciscoregular"/>
                <a:cs typeface="Arial"/>
              </a:rPr>
              <a:t>Colaboración versátil y segura desde cualquier dispositivo y desde cualquier lugar</a:t>
            </a:r>
            <a:endParaRPr lang="es-ES_tradnl" sz="1400" b="0" i="0" kern="1200" dirty="0">
              <a:solidFill>
                <a:srgbClr val="1A1A1A"/>
              </a:solidFill>
              <a:latin typeface="Arial"/>
              <a:ea typeface="Ciscoregular"/>
              <a:cs typeface="Arial"/>
            </a:endParaRPr>
          </a:p>
        </p:txBody>
      </p:sp>
      <p:sp>
        <p:nvSpPr>
          <p:cNvPr id="32" name="Rounded Rectangle 31"/>
          <p:cNvSpPr/>
          <p:nvPr/>
        </p:nvSpPr>
        <p:spPr>
          <a:xfrm>
            <a:off x="5863239" y="2401311"/>
            <a:ext cx="2781867" cy="1027689"/>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es-ES_tradnl" sz="1800" b="1" i="0" kern="1200" dirty="0" smtClean="0">
                <a:solidFill>
                  <a:srgbClr val="0096D6">
                    <a:lumMod val="75000"/>
                  </a:srgbClr>
                </a:solidFill>
                <a:latin typeface="Arial"/>
                <a:ea typeface="Ciscoregular"/>
                <a:cs typeface="Arial"/>
              </a:rPr>
              <a:t>SOCIAL</a:t>
            </a:r>
            <a:endParaRPr lang="es-ES_tradnl"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es-ES_tradnl" sz="1400" b="0" i="0" dirty="0" smtClean="0">
                <a:solidFill>
                  <a:srgbClr val="1A1A1A"/>
                </a:solidFill>
                <a:latin typeface="Arial"/>
                <a:ea typeface="Ciscoregular"/>
                <a:cs typeface="Arial"/>
              </a:rPr>
              <a:t>Redes de aprendizaje para localizar, conectar y participar</a:t>
            </a:r>
          </a:p>
          <a:p>
            <a:pPr marL="13350" algn="l" defTabSz="914400">
              <a:buNone/>
            </a:pPr>
            <a:endParaRPr lang="es-ES_tradnl" sz="1400" kern="1200" dirty="0">
              <a:solidFill>
                <a:srgbClr val="1A1A1A"/>
              </a:solidFill>
              <a:latin typeface="Arial" pitchFamily="34" charset="0"/>
              <a:ea typeface="Ciscoregular" charset="0"/>
              <a:cs typeface="Arial" pitchFamily="34" charset="0"/>
              <a:sym typeface="Ciscoregular" charset="0"/>
            </a:endParaRPr>
          </a:p>
        </p:txBody>
      </p:sp>
      <p:sp>
        <p:nvSpPr>
          <p:cNvPr id="33" name="Rounded Rectangle 32"/>
          <p:cNvSpPr/>
          <p:nvPr/>
        </p:nvSpPr>
        <p:spPr>
          <a:xfrm>
            <a:off x="5531425" y="5111297"/>
            <a:ext cx="3022266" cy="1046435"/>
          </a:xfrm>
          <a:prstGeom prst="roundRect">
            <a:avLst/>
          </a:prstGeom>
          <a:solidFill>
            <a:schemeClr val="lt1">
              <a:alpha val="71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es-ES_tradnl" sz="1800" b="1" i="0" kern="1200" dirty="0" smtClean="0">
                <a:solidFill>
                  <a:srgbClr val="0096D6">
                    <a:lumMod val="75000"/>
                  </a:srgbClr>
                </a:solidFill>
                <a:latin typeface="Arial"/>
                <a:ea typeface="Ciscoregular"/>
                <a:cs typeface="Arial"/>
              </a:rPr>
              <a:t>VIRTUAL</a:t>
            </a:r>
            <a:endParaRPr lang="es-ES_tradnl" sz="2000" b="1" kern="1200" dirty="0" smtClean="0">
              <a:solidFill>
                <a:srgbClr val="0096D6">
                  <a:lumMod val="75000"/>
                </a:srgbClr>
              </a:solidFill>
              <a:latin typeface="Arial" pitchFamily="34" charset="0"/>
              <a:ea typeface="Ciscoregular" charset="0"/>
              <a:cs typeface="Arial" pitchFamily="34" charset="0"/>
              <a:sym typeface="Ciscoregular" charset="0"/>
            </a:endParaRPr>
          </a:p>
          <a:p>
            <a:pPr marL="13350" algn="l" defTabSz="914400">
              <a:buNone/>
            </a:pPr>
            <a:r>
              <a:rPr lang="es-ES_tradnl" sz="1400" b="0" i="0" kern="1200" dirty="0" smtClean="0">
                <a:solidFill>
                  <a:srgbClr val="1A1A1A"/>
                </a:solidFill>
                <a:latin typeface="Arial"/>
                <a:ea typeface="Ciscoregular"/>
                <a:cs typeface="Arial"/>
              </a:rPr>
              <a:t>Aplicaciones alojadas, voz y video Interacción con el factor económico de VDI</a:t>
            </a:r>
            <a:endParaRPr lang="es-ES_tradnl" sz="1400" b="0" i="0" kern="1200" dirty="0">
              <a:solidFill>
                <a:srgbClr val="1A1A1A"/>
              </a:solidFill>
              <a:latin typeface="Arial"/>
              <a:ea typeface="Ciscoregular"/>
              <a:cs typeface="Arial"/>
            </a:endParaRPr>
          </a:p>
        </p:txBody>
      </p:sp>
      <p:sp>
        <p:nvSpPr>
          <p:cNvPr id="17" name="Rectangle 16"/>
          <p:cNvSpPr/>
          <p:nvPr/>
        </p:nvSpPr>
        <p:spPr>
          <a:xfrm>
            <a:off x="0" y="742833"/>
            <a:ext cx="9144000" cy="1979273"/>
          </a:xfrm>
          <a:prstGeom prst="rect">
            <a:avLst/>
          </a:prstGeom>
          <a:gradFill>
            <a:gsLst>
              <a:gs pos="0">
                <a:schemeClr val="bg1"/>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3" name="Title 12"/>
          <p:cNvSpPr>
            <a:spLocks noGrp="1"/>
          </p:cNvSpPr>
          <p:nvPr>
            <p:ph type="title"/>
          </p:nvPr>
        </p:nvSpPr>
        <p:spPr>
          <a:xfrm>
            <a:off x="229702" y="825765"/>
            <a:ext cx="8588861" cy="838200"/>
          </a:xfrm>
        </p:spPr>
        <p:txBody>
          <a:bodyPr/>
          <a:lstStyle/>
          <a:p>
            <a:pPr algn="l" defTabSz="914400">
              <a:lnSpc>
                <a:spcPct val="80000"/>
              </a:lnSpc>
              <a:spcBef>
                <a:spcPct val="0"/>
              </a:spcBef>
              <a:buNone/>
            </a:pPr>
            <a:r>
              <a:rPr lang="es-ES_tradnl" sz="3200" b="0" i="0" spc="0" baseline="0" dirty="0" smtClean="0">
                <a:solidFill>
                  <a:srgbClr val="1E1F81"/>
                </a:solidFill>
                <a:latin typeface="Arial"/>
                <a:ea typeface="+mj-ea"/>
                <a:cs typeface="+mj-cs"/>
              </a:rPr>
              <a:t>Los estilos de trabajo en el sector educativo están evolucionando</a:t>
            </a:r>
            <a:br>
              <a:rPr lang="es-ES_tradnl" sz="3200" b="0" i="0" spc="0" baseline="0" dirty="0" smtClean="0">
                <a:solidFill>
                  <a:srgbClr val="1E1F81"/>
                </a:solidFill>
                <a:latin typeface="Arial"/>
                <a:ea typeface="+mj-ea"/>
                <a:cs typeface="+mj-cs"/>
              </a:rPr>
            </a:br>
            <a:r>
              <a:rPr lang="es-ES_tradnl" sz="2400" b="0" i="0" spc="0" baseline="0" dirty="0" smtClean="0">
                <a:solidFill>
                  <a:srgbClr val="1E1F81"/>
                </a:solidFill>
                <a:latin typeface="Arial"/>
                <a:ea typeface="+mj-ea"/>
                <a:cs typeface="+mj-cs"/>
              </a:rPr>
              <a:t>Se necesitan nuevas soluciones para dar soporte a las crecientes tendencias</a:t>
            </a:r>
            <a:endParaRPr lang="es-ES_tradnl" sz="2400" dirty="0">
              <a:solidFill>
                <a:srgbClr val="1E1F81"/>
              </a:solidFill>
            </a:endParaRPr>
          </a:p>
        </p:txBody>
      </p:sp>
    </p:spTree>
    <p:extLst>
      <p:ext uri="{BB962C8B-B14F-4D97-AF65-F5344CB8AC3E}">
        <p14:creationId xmlns="" xmlns:p14="http://schemas.microsoft.com/office/powerpoint/2010/main" val="1743111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Same Side Corner Rectangle 27"/>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41" name="Rounded Rectangle 40"/>
          <p:cNvSpPr/>
          <p:nvPr/>
        </p:nvSpPr>
        <p:spPr>
          <a:xfrm>
            <a:off x="1112999" y="1608881"/>
            <a:ext cx="6918003" cy="4679560"/>
          </a:xfrm>
          <a:prstGeom prst="roundRect">
            <a:avLst>
              <a:gd name="adj" fmla="val 575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angle 20"/>
          <p:cNvSpPr/>
          <p:nvPr/>
        </p:nvSpPr>
        <p:spPr>
          <a:xfrm>
            <a:off x="0" y="3535809"/>
            <a:ext cx="9144000" cy="281869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8" name="Title 17"/>
          <p:cNvSpPr>
            <a:spLocks noGrp="1"/>
          </p:cNvSpPr>
          <p:nvPr>
            <p:ph type="title"/>
          </p:nvPr>
        </p:nvSpPr>
        <p:spPr>
          <a:xfrm>
            <a:off x="1018765" y="337486"/>
            <a:ext cx="7251146" cy="838200"/>
          </a:xfrm>
        </p:spPr>
        <p:txBody>
          <a:bodyPr/>
          <a:lstStyle/>
          <a:p>
            <a:pPr algn="l" defTabSz="914400">
              <a:lnSpc>
                <a:spcPct val="80000"/>
              </a:lnSpc>
              <a:spcBef>
                <a:spcPct val="0"/>
              </a:spcBef>
              <a:buNone/>
            </a:pPr>
            <a:r>
              <a:rPr lang="es-ES_tradnl" sz="3200" b="0" i="0" spc="0" baseline="0" dirty="0" smtClean="0">
                <a:solidFill>
                  <a:srgbClr val="2B348E"/>
                </a:solidFill>
                <a:latin typeface="Arial"/>
                <a:ea typeface="+mj-ea"/>
                <a:cs typeface="+mj-cs"/>
              </a:rPr>
              <a:t>Y… el mercado de la </a:t>
            </a:r>
            <a:r>
              <a:rPr lang="es-ES_tradnl" sz="3200" b="0" i="0" spc="0" baseline="0" dirty="0" err="1" smtClean="0">
                <a:solidFill>
                  <a:srgbClr val="2B348E"/>
                </a:solidFill>
                <a:latin typeface="Arial"/>
                <a:ea typeface="+mj-ea"/>
                <a:cs typeface="+mj-cs"/>
              </a:rPr>
              <a:t>virtualización</a:t>
            </a:r>
            <a:r>
              <a:rPr lang="es-ES_tradnl" sz="3200" b="0" i="0" spc="0" baseline="0" dirty="0" smtClean="0">
                <a:solidFill>
                  <a:srgbClr val="2B348E"/>
                </a:solidFill>
                <a:latin typeface="Arial"/>
                <a:ea typeface="+mj-ea"/>
                <a:cs typeface="+mj-cs"/>
              </a:rPr>
              <a:t> </a:t>
            </a:r>
            <a:br>
              <a:rPr lang="es-ES_tradnl" sz="3200" b="0" i="0" spc="0" baseline="0" dirty="0" smtClean="0">
                <a:solidFill>
                  <a:srgbClr val="2B348E"/>
                </a:solidFill>
                <a:latin typeface="Arial"/>
                <a:ea typeface="+mj-ea"/>
                <a:cs typeface="+mj-cs"/>
              </a:rPr>
            </a:br>
            <a:r>
              <a:rPr lang="es-ES_tradnl" sz="3200" b="0" i="0" spc="0" baseline="0" dirty="0" smtClean="0">
                <a:solidFill>
                  <a:srgbClr val="2B348E"/>
                </a:solidFill>
                <a:latin typeface="Arial"/>
                <a:ea typeface="+mj-ea"/>
                <a:cs typeface="+mj-cs"/>
              </a:rPr>
              <a:t>está creciendo</a:t>
            </a:r>
            <a:endParaRPr lang="es-ES_tradnl" dirty="0"/>
          </a:p>
        </p:txBody>
      </p:sp>
      <p:sp>
        <p:nvSpPr>
          <p:cNvPr id="23" name="Rectangle 22"/>
          <p:cNvSpPr/>
          <p:nvPr/>
        </p:nvSpPr>
        <p:spPr>
          <a:xfrm>
            <a:off x="242207" y="6253792"/>
            <a:ext cx="8380932" cy="3545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buNone/>
            </a:pPr>
            <a:r>
              <a:rPr lang="es-ES_tradnl" sz="1000" b="0" i="0" dirty="0" smtClean="0">
                <a:solidFill>
                  <a:srgbClr val="FFFFFF">
                    <a:lumMod val="50000"/>
                  </a:srgbClr>
                </a:solidFill>
                <a:latin typeface="Arial"/>
                <a:ea typeface="+mn-ea"/>
                <a:cs typeface="+mn-cs"/>
              </a:rPr>
              <a:t>Adaptación gráfica creada por Cisco según datos de </a:t>
            </a:r>
            <a:r>
              <a:rPr lang="es-ES_tradnl" sz="1000" b="0" i="0" dirty="0" err="1" smtClean="0">
                <a:solidFill>
                  <a:srgbClr val="FFFFFF">
                    <a:lumMod val="50000"/>
                  </a:srgbClr>
                </a:solidFill>
                <a:latin typeface="Arial"/>
                <a:ea typeface="+mn-ea"/>
                <a:cs typeface="+mn-cs"/>
              </a:rPr>
              <a:t>Gartner</a:t>
            </a:r>
            <a:r>
              <a:rPr lang="es-ES_tradnl" sz="1000" b="0" i="0" dirty="0" smtClean="0">
                <a:solidFill>
                  <a:srgbClr val="FFFFFF">
                    <a:lumMod val="50000"/>
                  </a:srgbClr>
                </a:solidFill>
                <a:latin typeface="Arial"/>
                <a:ea typeface="+mn-ea"/>
                <a:cs typeface="+mn-cs"/>
              </a:rPr>
              <a:t>. Fuente: </a:t>
            </a:r>
            <a:r>
              <a:rPr lang="es-ES_tradnl" sz="1000" b="0" i="0" dirty="0" err="1" smtClean="0">
                <a:solidFill>
                  <a:srgbClr val="FFFFFF">
                    <a:lumMod val="50000"/>
                  </a:srgbClr>
                </a:solidFill>
                <a:latin typeface="Arial"/>
                <a:ea typeface="+mn-ea"/>
                <a:cs typeface="+mn-cs"/>
              </a:rPr>
              <a:t>Gartner</a:t>
            </a:r>
            <a:r>
              <a:rPr lang="es-ES_tradnl" sz="1000" b="0" i="0" dirty="0" smtClean="0">
                <a:solidFill>
                  <a:srgbClr val="FFFFFF">
                    <a:lumMod val="50000"/>
                  </a:srgbClr>
                </a:solidFill>
                <a:latin typeface="Arial"/>
                <a:ea typeface="+mn-ea"/>
                <a:cs typeface="+mn-cs"/>
              </a:rPr>
              <a:t>, Inc., Pronóstico: Equipos de escritorio virtuales alojados a nivel mundial, 2010 a 2014 (actualización en 2010), 2010 a 2014 (actualización en 2010), </a:t>
            </a:r>
            <a:r>
              <a:rPr lang="es-ES_tradnl" sz="1000" b="0" i="0" dirty="0" err="1" smtClean="0">
                <a:solidFill>
                  <a:srgbClr val="FFFFFF">
                    <a:lumMod val="50000"/>
                  </a:srgbClr>
                </a:solidFill>
                <a:latin typeface="Arial"/>
                <a:ea typeface="+mn-ea"/>
                <a:cs typeface="+mn-cs"/>
              </a:rPr>
              <a:t>Ranjit</a:t>
            </a:r>
            <a:r>
              <a:rPr lang="es-ES_tradnl" sz="1000" b="0" i="0" dirty="0" smtClean="0">
                <a:solidFill>
                  <a:srgbClr val="FFFFFF">
                    <a:lumMod val="50000"/>
                  </a:srgbClr>
                </a:solidFill>
                <a:latin typeface="Arial"/>
                <a:ea typeface="+mn-ea"/>
                <a:cs typeface="+mn-cs"/>
              </a:rPr>
              <a:t> </a:t>
            </a:r>
            <a:r>
              <a:rPr lang="es-ES_tradnl" sz="1000" b="0" i="0" dirty="0" err="1" smtClean="0">
                <a:solidFill>
                  <a:srgbClr val="FFFFFF">
                    <a:lumMod val="50000"/>
                  </a:srgbClr>
                </a:solidFill>
                <a:latin typeface="Arial"/>
                <a:ea typeface="+mn-ea"/>
                <a:cs typeface="+mn-cs"/>
              </a:rPr>
              <a:t>Atwal</a:t>
            </a:r>
            <a:r>
              <a:rPr lang="es-ES_tradnl" sz="1000" b="0" i="0" dirty="0" smtClean="0">
                <a:solidFill>
                  <a:srgbClr val="FFFFFF">
                    <a:lumMod val="50000"/>
                  </a:srgbClr>
                </a:solidFill>
                <a:latin typeface="Arial"/>
                <a:ea typeface="+mn-ea"/>
                <a:cs typeface="+mn-cs"/>
              </a:rPr>
              <a:t>, 1.° de diciembre de 2010.</a:t>
            </a:r>
            <a:endParaRPr lang="es-ES_tradnl" sz="1000" dirty="0">
              <a:solidFill>
                <a:schemeClr val="bg1">
                  <a:lumMod val="50000"/>
                </a:schemeClr>
              </a:solidFill>
            </a:endParaRPr>
          </a:p>
        </p:txBody>
      </p:sp>
      <p:grpSp>
        <p:nvGrpSpPr>
          <p:cNvPr id="4" name="Group 28"/>
          <p:cNvGrpSpPr/>
          <p:nvPr/>
        </p:nvGrpSpPr>
        <p:grpSpPr>
          <a:xfrm>
            <a:off x="1608879" y="1632030"/>
            <a:ext cx="6491807" cy="4686182"/>
            <a:chOff x="363560" y="1454150"/>
            <a:chExt cx="2627061" cy="4718050"/>
          </a:xfrm>
        </p:grpSpPr>
        <p:graphicFrame>
          <p:nvGraphicFramePr>
            <p:cNvPr id="8" name="Chart 7"/>
            <p:cNvGraphicFramePr/>
            <p:nvPr/>
          </p:nvGraphicFramePr>
          <p:xfrm>
            <a:off x="363560" y="1454150"/>
            <a:ext cx="2627061" cy="471805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17"/>
            <p:cNvGrpSpPr/>
            <p:nvPr/>
          </p:nvGrpSpPr>
          <p:grpSpPr>
            <a:xfrm>
              <a:off x="720117" y="2386422"/>
              <a:ext cx="1690338" cy="3211320"/>
              <a:chOff x="720117" y="2386422"/>
              <a:chExt cx="1690338" cy="3211320"/>
            </a:xfrm>
          </p:grpSpPr>
          <p:sp>
            <p:nvSpPr>
              <p:cNvPr id="17" name="TextBox 16"/>
              <p:cNvSpPr txBox="1"/>
              <p:nvPr/>
            </p:nvSpPr>
            <p:spPr>
              <a:xfrm>
                <a:off x="1879366" y="4665704"/>
                <a:ext cx="222020" cy="263389"/>
              </a:xfrm>
              <a:prstGeom prst="rect">
                <a:avLst/>
              </a:prstGeom>
              <a:noFill/>
            </p:spPr>
            <p:txBody>
              <a:bodyPr wrap="square" rtlCol="0">
                <a:spAutoFit/>
              </a:bodyPr>
              <a:lstStyle/>
              <a:p>
                <a:pPr algn="ctr" defTabSz="914400">
                  <a:buNone/>
                </a:pPr>
                <a:r>
                  <a:rPr lang="es-ES_tradnl" sz="1100" b="0" i="0" kern="1200" smtClean="0">
                    <a:solidFill>
                      <a:srgbClr val="FFFFFF"/>
                    </a:solidFill>
                    <a:latin typeface="Arial"/>
                    <a:ea typeface="+mn-ea"/>
                    <a:cs typeface="+mn-cs"/>
                  </a:rPr>
                  <a:t>78%</a:t>
                </a:r>
                <a:endParaRPr lang="es-ES_tradnl" sz="1100" b="0" i="0" kern="1200">
                  <a:solidFill>
                    <a:srgbClr val="FFFFFF"/>
                  </a:solidFill>
                  <a:latin typeface="Arial"/>
                  <a:ea typeface="+mn-ea"/>
                  <a:cs typeface="+mn-cs"/>
                </a:endParaRPr>
              </a:p>
            </p:txBody>
          </p:sp>
          <p:sp>
            <p:nvSpPr>
              <p:cNvPr id="19" name="TextBox 18"/>
              <p:cNvSpPr txBox="1"/>
              <p:nvPr/>
            </p:nvSpPr>
            <p:spPr>
              <a:xfrm>
                <a:off x="1300264" y="5070794"/>
                <a:ext cx="222020" cy="263389"/>
              </a:xfrm>
              <a:prstGeom prst="rect">
                <a:avLst/>
              </a:prstGeom>
              <a:noFill/>
            </p:spPr>
            <p:txBody>
              <a:bodyPr wrap="square" rtlCol="0">
                <a:spAutoFit/>
              </a:bodyPr>
              <a:lstStyle/>
              <a:p>
                <a:pPr algn="ctr" defTabSz="914400">
                  <a:buNone/>
                </a:pPr>
                <a:r>
                  <a:rPr lang="es-ES_tradnl" sz="1100" b="0" i="0" kern="1200" smtClean="0">
                    <a:solidFill>
                      <a:srgbClr val="FFFFFF"/>
                    </a:solidFill>
                    <a:latin typeface="Arial"/>
                    <a:ea typeface="+mn-ea"/>
                    <a:cs typeface="+mn-cs"/>
                  </a:rPr>
                  <a:t>91%</a:t>
                </a:r>
                <a:endParaRPr lang="es-ES_tradnl" sz="1100" b="0" i="0" kern="1200">
                  <a:solidFill>
                    <a:srgbClr val="FFFFFF"/>
                  </a:solidFill>
                  <a:latin typeface="Arial"/>
                  <a:ea typeface="+mn-ea"/>
                  <a:cs typeface="+mn-cs"/>
                </a:endParaRPr>
              </a:p>
            </p:txBody>
          </p:sp>
          <p:sp>
            <p:nvSpPr>
              <p:cNvPr id="20" name="TextBox 19"/>
              <p:cNvSpPr txBox="1"/>
              <p:nvPr/>
            </p:nvSpPr>
            <p:spPr>
              <a:xfrm>
                <a:off x="720117" y="5334353"/>
                <a:ext cx="222020" cy="263389"/>
              </a:xfrm>
              <a:prstGeom prst="rect">
                <a:avLst/>
              </a:prstGeom>
              <a:noFill/>
            </p:spPr>
            <p:txBody>
              <a:bodyPr wrap="square" rtlCol="0">
                <a:spAutoFit/>
              </a:bodyPr>
              <a:lstStyle/>
              <a:p>
                <a:pPr algn="ctr" defTabSz="914400">
                  <a:buNone/>
                </a:pPr>
                <a:r>
                  <a:rPr lang="es-ES_tradnl" sz="1100" b="0" i="0" kern="1200" smtClean="0">
                    <a:solidFill>
                      <a:srgbClr val="FFFFFF"/>
                    </a:solidFill>
                    <a:latin typeface="Arial"/>
                    <a:ea typeface="+mn-ea"/>
                    <a:cs typeface="+mn-cs"/>
                  </a:rPr>
                  <a:t>138%</a:t>
                </a:r>
                <a:endParaRPr lang="es-ES_tradnl" sz="1100" b="0" i="0" kern="1200">
                  <a:solidFill>
                    <a:srgbClr val="FFFFFF"/>
                  </a:solidFill>
                  <a:latin typeface="Arial"/>
                  <a:ea typeface="+mn-ea"/>
                  <a:cs typeface="+mn-cs"/>
                </a:endParaRPr>
              </a:p>
            </p:txBody>
          </p:sp>
          <p:cxnSp>
            <p:nvCxnSpPr>
              <p:cNvPr id="22" name="Straight Arrow Connector 21"/>
              <p:cNvCxnSpPr/>
              <p:nvPr/>
            </p:nvCxnSpPr>
            <p:spPr>
              <a:xfrm flipV="1">
                <a:off x="857869" y="4635528"/>
                <a:ext cx="386278" cy="504510"/>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20398" y="3738216"/>
                <a:ext cx="427980" cy="821836"/>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18152" y="2386422"/>
                <a:ext cx="392303" cy="1298887"/>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rot="16200000">
            <a:off x="671391" y="3734159"/>
            <a:ext cx="1483521" cy="261610"/>
          </a:xfrm>
          <a:prstGeom prst="rect">
            <a:avLst/>
          </a:prstGeom>
          <a:noFill/>
        </p:spPr>
        <p:txBody>
          <a:bodyPr wrap="square" rtlCol="0">
            <a:spAutoFit/>
          </a:bodyPr>
          <a:lstStyle/>
          <a:p>
            <a:pPr algn="r" defTabSz="914400">
              <a:buNone/>
            </a:pPr>
            <a:r>
              <a:rPr lang="es-ES_tradnl" sz="1100" b="0" i="0" kern="1200" smtClean="0">
                <a:solidFill>
                  <a:srgbClr val="FFFFFF">
                    <a:lumMod val="50000"/>
                  </a:srgbClr>
                </a:solidFill>
                <a:latin typeface="Arial"/>
                <a:ea typeface="+mn-ea"/>
                <a:cs typeface="+mn-cs"/>
              </a:rPr>
              <a:t>En millones</a:t>
            </a:r>
            <a:endParaRPr lang="es-ES_tradnl" sz="1100" b="0" i="0" kern="1200">
              <a:solidFill>
                <a:srgbClr val="FFFFFF">
                  <a:lumMod val="50000"/>
                </a:srgbClr>
              </a:solidFill>
              <a:latin typeface="Arial"/>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51" y="465216"/>
            <a:ext cx="8141581" cy="838200"/>
          </a:xfrm>
        </p:spPr>
        <p:txBody>
          <a:bodyPr/>
          <a:lstStyle/>
          <a:p>
            <a:pPr algn="l" defTabSz="914400">
              <a:lnSpc>
                <a:spcPct val="80000"/>
              </a:lnSpc>
              <a:spcBef>
                <a:spcPct val="0"/>
              </a:spcBef>
              <a:buNone/>
            </a:pPr>
            <a:r>
              <a:rPr lang="es-ES_tradnl" sz="3200" b="0" i="0" spc="0" baseline="0" dirty="0" smtClean="0">
                <a:solidFill>
                  <a:srgbClr val="2B3082"/>
                </a:solidFill>
                <a:latin typeface="Arial"/>
                <a:ea typeface="+mj-ea"/>
                <a:cs typeface="+mj-cs"/>
              </a:rPr>
              <a:t>Resumen de la </a:t>
            </a:r>
            <a:r>
              <a:rPr lang="es-ES_tradnl" sz="3200" b="0" i="0" spc="0" baseline="0" dirty="0" err="1" smtClean="0">
                <a:solidFill>
                  <a:srgbClr val="2B3082"/>
                </a:solidFill>
                <a:latin typeface="Arial"/>
                <a:ea typeface="+mj-ea"/>
                <a:cs typeface="+mj-cs"/>
              </a:rPr>
              <a:t>virtualización</a:t>
            </a:r>
            <a:r>
              <a:rPr lang="es-ES_tradnl" sz="3200" b="0" i="0" spc="0" baseline="0" dirty="0" smtClean="0">
                <a:solidFill>
                  <a:srgbClr val="2B3082"/>
                </a:solidFill>
                <a:latin typeface="Arial"/>
                <a:ea typeface="+mj-ea"/>
                <a:cs typeface="+mj-cs"/>
              </a:rPr>
              <a:t> de escritorios</a:t>
            </a:r>
            <a:endParaRPr lang="es-ES_tradnl" sz="3200" dirty="0"/>
          </a:p>
        </p:txBody>
      </p:sp>
      <p:sp>
        <p:nvSpPr>
          <p:cNvPr id="3" name="Content Placeholder 2"/>
          <p:cNvSpPr>
            <a:spLocks noGrp="1"/>
          </p:cNvSpPr>
          <p:nvPr>
            <p:ph idx="1"/>
          </p:nvPr>
        </p:nvSpPr>
        <p:spPr>
          <a:xfrm>
            <a:off x="793751" y="1347944"/>
            <a:ext cx="8063170" cy="5102552"/>
          </a:xfrm>
        </p:spPr>
        <p:txBody>
          <a:bodyPr>
            <a:noAutofit/>
          </a:bodyPr>
          <a:lstStyle/>
          <a:p>
            <a:pPr marL="231800" indent="-231800" algn="l" defTabSz="914400">
              <a:spcBef>
                <a:spcPts val="1440"/>
              </a:spcBef>
              <a:buClr>
                <a:srgbClr val="1E1F81"/>
              </a:buClr>
              <a:buSzPct val="90000"/>
              <a:buFont typeface="Arial"/>
              <a:buChar char="•"/>
            </a:pPr>
            <a:r>
              <a:rPr lang="es-ES_tradnl" sz="2000" b="0" i="0" dirty="0" smtClean="0">
                <a:solidFill>
                  <a:srgbClr val="2B3082"/>
                </a:solidFill>
                <a:latin typeface="Arial"/>
                <a:ea typeface="+mn-ea"/>
                <a:cs typeface="+mn-cs"/>
              </a:rPr>
              <a:t>La </a:t>
            </a:r>
            <a:r>
              <a:rPr lang="es-ES_tradnl" sz="2000" b="0" i="0" dirty="0" err="1" smtClean="0">
                <a:solidFill>
                  <a:srgbClr val="2B3082"/>
                </a:solidFill>
                <a:latin typeface="Arial"/>
                <a:ea typeface="+mn-ea"/>
                <a:cs typeface="+mn-cs"/>
              </a:rPr>
              <a:t>virtualización</a:t>
            </a:r>
            <a:r>
              <a:rPr lang="es-ES_tradnl" sz="2000" b="0" i="0" dirty="0" smtClean="0">
                <a:solidFill>
                  <a:srgbClr val="2B3082"/>
                </a:solidFill>
                <a:latin typeface="Arial"/>
                <a:ea typeface="+mn-ea"/>
                <a:cs typeface="+mn-cs"/>
              </a:rPr>
              <a:t> de escritorios les proporciona a los usuarios un escritorio virtual en cualquier dispositivo. El entorno del escritorio virtual del usuario se ensambla en forma dinámica y se ofrece a través de la red.</a:t>
            </a:r>
          </a:p>
          <a:p>
            <a:pPr marL="231800" indent="-231800" algn="l" defTabSz="914400">
              <a:lnSpc>
                <a:spcPct val="95000"/>
              </a:lnSpc>
              <a:spcBef>
                <a:spcPts val="1440"/>
              </a:spcBef>
              <a:buClr>
                <a:srgbClr val="00ADEF"/>
              </a:buClr>
              <a:buSzPct val="90000"/>
              <a:buFont typeface="Arial"/>
              <a:buChar char="•"/>
            </a:pPr>
            <a:endParaRPr lang="es-ES_tradnl" dirty="0" smtClean="0"/>
          </a:p>
          <a:p>
            <a:pPr marL="231800" indent="-231800" algn="l" defTabSz="914400">
              <a:lnSpc>
                <a:spcPct val="95000"/>
              </a:lnSpc>
              <a:spcBef>
                <a:spcPts val="1440"/>
              </a:spcBef>
              <a:buClr>
                <a:srgbClr val="00ADEF"/>
              </a:buClr>
              <a:buSzPct val="90000"/>
              <a:buFont typeface="Arial"/>
              <a:buChar char="•"/>
            </a:pPr>
            <a:endParaRPr lang="es-ES_tradnl" dirty="0" smtClean="0"/>
          </a:p>
          <a:p>
            <a:pPr marL="231800" indent="-231800" algn="l" defTabSz="914400">
              <a:lnSpc>
                <a:spcPct val="95000"/>
              </a:lnSpc>
              <a:spcBef>
                <a:spcPts val="1440"/>
              </a:spcBef>
              <a:buClr>
                <a:srgbClr val="00ADEF"/>
              </a:buClr>
              <a:buSzPct val="90000"/>
              <a:buFont typeface="Arial"/>
              <a:buChar char="•"/>
            </a:pPr>
            <a:endParaRPr lang="es-ES_tradnl" dirty="0" smtClean="0"/>
          </a:p>
          <a:p>
            <a:pPr marL="231800" indent="-231800" algn="l" defTabSz="914400">
              <a:lnSpc>
                <a:spcPct val="95000"/>
              </a:lnSpc>
              <a:spcBef>
                <a:spcPts val="1440"/>
              </a:spcBef>
              <a:buClr>
                <a:srgbClr val="00ADEF"/>
              </a:buClr>
              <a:buSzPct val="90000"/>
              <a:buFont typeface="Arial"/>
              <a:buChar char="•"/>
            </a:pPr>
            <a:endParaRPr lang="es-ES_tradnl" dirty="0" smtClean="0"/>
          </a:p>
          <a:p>
            <a:pPr marL="231800" indent="-231800" algn="l" defTabSz="914400">
              <a:lnSpc>
                <a:spcPct val="95000"/>
              </a:lnSpc>
              <a:spcBef>
                <a:spcPts val="1440"/>
              </a:spcBef>
              <a:buClr>
                <a:srgbClr val="00ADEF"/>
              </a:buClr>
              <a:buSzPct val="90000"/>
              <a:buFont typeface="Arial"/>
              <a:buChar char="•"/>
            </a:pPr>
            <a:endParaRPr lang="es-ES_tradnl" dirty="0" smtClean="0"/>
          </a:p>
          <a:p>
            <a:pPr marL="231800" indent="-231800" algn="l" defTabSz="914400">
              <a:spcBef>
                <a:spcPts val="1440"/>
              </a:spcBef>
              <a:buClr>
                <a:srgbClr val="1E1F81"/>
              </a:buClr>
              <a:buSzPct val="90000"/>
              <a:buFont typeface="Arial"/>
              <a:buChar char="•"/>
            </a:pPr>
            <a:r>
              <a:rPr lang="es-ES_tradnl" sz="2000" b="0" i="0" dirty="0" smtClean="0">
                <a:solidFill>
                  <a:srgbClr val="2B3082"/>
                </a:solidFill>
                <a:latin typeface="Arial"/>
                <a:ea typeface="+mn-ea"/>
                <a:cs typeface="+mn-cs"/>
              </a:rPr>
              <a:t>Los diversos tipos de usuarios en el campus necesitan diferentes tipos de escritorio. Algunos requieren simplicidad y estandarización, mientras que otros necesitan personalización y alto rendimiento.</a:t>
            </a:r>
            <a:endParaRPr lang="es-ES_tradnl" dirty="0"/>
          </a:p>
        </p:txBody>
      </p:sp>
      <p:pic>
        <p:nvPicPr>
          <p:cNvPr id="58370" name="Picture 2"/>
          <p:cNvPicPr>
            <a:picLocks noChangeAspect="1" noChangeArrowheads="1"/>
          </p:cNvPicPr>
          <p:nvPr/>
        </p:nvPicPr>
        <p:blipFill>
          <a:blip r:embed="rId3" cstate="print"/>
          <a:srcRect/>
          <a:stretch>
            <a:fillRect/>
          </a:stretch>
        </p:blipFill>
        <p:spPr bwMode="auto">
          <a:xfrm>
            <a:off x="569173" y="2740213"/>
            <a:ext cx="2200275" cy="1685925"/>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3212691" y="2574190"/>
            <a:ext cx="2314575" cy="1847850"/>
          </a:xfrm>
          <a:prstGeom prst="rect">
            <a:avLst/>
          </a:prstGeom>
          <a:noFill/>
          <a:ln w="9525">
            <a:noFill/>
            <a:miter lim="800000"/>
            <a:headEnd/>
            <a:tailEnd/>
          </a:ln>
          <a:effectLst/>
        </p:spPr>
      </p:pic>
      <p:sp>
        <p:nvSpPr>
          <p:cNvPr id="9" name="Rectangle 8"/>
          <p:cNvSpPr/>
          <p:nvPr/>
        </p:nvSpPr>
        <p:spPr>
          <a:xfrm>
            <a:off x="895735" y="4502101"/>
            <a:ext cx="1467068" cy="523220"/>
          </a:xfrm>
          <a:prstGeom prst="rect">
            <a:avLst/>
          </a:prstGeom>
        </p:spPr>
        <p:txBody>
          <a:bodyPr wrap="none">
            <a:spAutoFit/>
          </a:bodyPr>
          <a:lstStyle/>
          <a:p>
            <a:pPr algn="ctr" defTabSz="914400">
              <a:buNone/>
            </a:pPr>
            <a:r>
              <a:rPr lang="es-ES_tradnl" sz="1400" b="1" i="0" dirty="0" smtClean="0">
                <a:solidFill>
                  <a:srgbClr val="8E8E95"/>
                </a:solidFill>
                <a:latin typeface="Arial"/>
                <a:ea typeface="+mn-ea"/>
                <a:cs typeface="+mn-cs"/>
              </a:rPr>
              <a:t>Acceso desde </a:t>
            </a:r>
            <a:br>
              <a:rPr lang="es-ES_tradnl" sz="1400" b="1" i="0" dirty="0" smtClean="0">
                <a:solidFill>
                  <a:srgbClr val="8E8E95"/>
                </a:solidFill>
                <a:latin typeface="Arial"/>
                <a:ea typeface="+mn-ea"/>
                <a:cs typeface="+mn-cs"/>
              </a:rPr>
            </a:br>
            <a:r>
              <a:rPr lang="es-ES_tradnl" sz="1400" b="1" i="0" dirty="0" smtClean="0">
                <a:solidFill>
                  <a:srgbClr val="8E8E95"/>
                </a:solidFill>
                <a:latin typeface="Arial"/>
                <a:ea typeface="+mn-ea"/>
                <a:cs typeface="+mn-cs"/>
              </a:rPr>
              <a:t>cualquier lugar</a:t>
            </a:r>
            <a:endParaRPr lang="es-ES_tradnl" sz="1400" b="1" dirty="0">
              <a:solidFill>
                <a:srgbClr val="8E8E95"/>
              </a:solidFill>
            </a:endParaRPr>
          </a:p>
        </p:txBody>
      </p:sp>
      <p:sp>
        <p:nvSpPr>
          <p:cNvPr id="10" name="Rectangle 9"/>
          <p:cNvSpPr/>
          <p:nvPr/>
        </p:nvSpPr>
        <p:spPr>
          <a:xfrm>
            <a:off x="3486189" y="4495006"/>
            <a:ext cx="1915909" cy="523220"/>
          </a:xfrm>
          <a:prstGeom prst="rect">
            <a:avLst/>
          </a:prstGeom>
        </p:spPr>
        <p:txBody>
          <a:bodyPr wrap="none">
            <a:spAutoFit/>
          </a:bodyPr>
          <a:lstStyle/>
          <a:p>
            <a:pPr algn="ctr" defTabSz="914400">
              <a:buNone/>
            </a:pPr>
            <a:r>
              <a:rPr lang="es-ES_tradnl" sz="1400" b="1" i="0" dirty="0" smtClean="0">
                <a:solidFill>
                  <a:srgbClr val="8E8E95"/>
                </a:solidFill>
                <a:latin typeface="Arial"/>
                <a:ea typeface="+mn-ea"/>
                <a:cs typeface="+mn-cs"/>
              </a:rPr>
              <a:t>Ensamble dinámico </a:t>
            </a:r>
            <a:br>
              <a:rPr lang="es-ES_tradnl" sz="1400" b="1" i="0" dirty="0" smtClean="0">
                <a:solidFill>
                  <a:srgbClr val="8E8E95"/>
                </a:solidFill>
                <a:latin typeface="Arial"/>
                <a:ea typeface="+mn-ea"/>
                <a:cs typeface="+mn-cs"/>
              </a:rPr>
            </a:br>
            <a:r>
              <a:rPr lang="es-ES_tradnl" sz="1400" b="1" i="0" dirty="0" smtClean="0">
                <a:solidFill>
                  <a:srgbClr val="8E8E95"/>
                </a:solidFill>
                <a:latin typeface="Arial"/>
                <a:ea typeface="+mn-ea"/>
                <a:cs typeface="+mn-cs"/>
              </a:rPr>
              <a:t>de escritorios</a:t>
            </a:r>
            <a:endParaRPr lang="es-ES_tradnl" sz="1400" b="1" dirty="0">
              <a:solidFill>
                <a:srgbClr val="8E8E95"/>
              </a:solidFill>
            </a:endParaRPr>
          </a:p>
        </p:txBody>
      </p:sp>
      <p:sp>
        <p:nvSpPr>
          <p:cNvPr id="11" name="Rectangle 10"/>
          <p:cNvSpPr/>
          <p:nvPr/>
        </p:nvSpPr>
        <p:spPr>
          <a:xfrm>
            <a:off x="6217969" y="4498544"/>
            <a:ext cx="2161169" cy="523220"/>
          </a:xfrm>
          <a:prstGeom prst="rect">
            <a:avLst/>
          </a:prstGeom>
        </p:spPr>
        <p:txBody>
          <a:bodyPr wrap="none">
            <a:spAutoFit/>
          </a:bodyPr>
          <a:lstStyle/>
          <a:p>
            <a:pPr algn="ctr" defTabSz="914400">
              <a:buNone/>
            </a:pPr>
            <a:r>
              <a:rPr lang="es-ES_tradnl" sz="1400" b="1" i="0" dirty="0" smtClean="0">
                <a:solidFill>
                  <a:srgbClr val="8E8E95"/>
                </a:solidFill>
                <a:latin typeface="Arial"/>
                <a:ea typeface="+mn-ea"/>
                <a:cs typeface="+mn-cs"/>
              </a:rPr>
              <a:t>Entrega de contenidos </a:t>
            </a:r>
            <a:br>
              <a:rPr lang="es-ES_tradnl" sz="1400" b="1" i="0" dirty="0" smtClean="0">
                <a:solidFill>
                  <a:srgbClr val="8E8E95"/>
                </a:solidFill>
                <a:latin typeface="Arial"/>
                <a:ea typeface="+mn-ea"/>
                <a:cs typeface="+mn-cs"/>
              </a:rPr>
            </a:br>
            <a:r>
              <a:rPr lang="es-ES_tradnl" sz="1400" b="1" i="0" dirty="0" smtClean="0">
                <a:solidFill>
                  <a:srgbClr val="8E8E95"/>
                </a:solidFill>
                <a:latin typeface="Arial"/>
                <a:ea typeface="+mn-ea"/>
                <a:cs typeface="+mn-cs"/>
              </a:rPr>
              <a:t>multimedia</a:t>
            </a:r>
            <a:endParaRPr lang="es-ES_tradnl" sz="1400" b="1" i="0" dirty="0">
              <a:solidFill>
                <a:srgbClr val="8E8E95"/>
              </a:solidFill>
              <a:latin typeface="Arial"/>
              <a:ea typeface="+mn-ea"/>
              <a:cs typeface="+mn-cs"/>
            </a:endParaRPr>
          </a:p>
        </p:txBody>
      </p:sp>
      <p:pic>
        <p:nvPicPr>
          <p:cNvPr id="58374" name="Picture 6"/>
          <p:cNvPicPr>
            <a:picLocks noChangeAspect="1" noChangeArrowheads="1"/>
          </p:cNvPicPr>
          <p:nvPr/>
        </p:nvPicPr>
        <p:blipFill>
          <a:blip r:embed="rId5" cstate="print"/>
          <a:srcRect/>
          <a:stretch>
            <a:fillRect/>
          </a:stretch>
        </p:blipFill>
        <p:spPr bwMode="auto">
          <a:xfrm>
            <a:off x="5812022" y="2952752"/>
            <a:ext cx="2857500" cy="14097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700"/>
                                        <p:tgtEl>
                                          <p:spTgt spid="58370"/>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fade">
                                      <p:cBhvr>
                                        <p:cTn id="11" dur="700"/>
                                        <p:tgtEl>
                                          <p:spTgt spid="58371"/>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8374"/>
                                        </p:tgtEl>
                                        <p:attrNameLst>
                                          <p:attrName>style.visibility</p:attrName>
                                        </p:attrNameLst>
                                      </p:cBhvr>
                                      <p:to>
                                        <p:strVal val="visible"/>
                                      </p:to>
                                    </p:set>
                                    <p:animEffect transition="in" filter="fade">
                                      <p:cBhvr>
                                        <p:cTn id="15" dur="7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a:off x="1849531" y="-440831"/>
            <a:ext cx="5444938" cy="9144000"/>
          </a:xfrm>
          <a:prstGeom prst="round2SameRect">
            <a:avLst>
              <a:gd name="adj1" fmla="val 116"/>
              <a:gd name="adj2" fmla="val 0"/>
            </a:avLst>
          </a:prstGeom>
          <a:gradFill flip="none" rotWithShape="1">
            <a:gsLst>
              <a:gs pos="100000">
                <a:srgbClr val="C4C4C4">
                  <a:alpha val="72000"/>
                </a:srgbClr>
              </a:gs>
              <a:gs pos="0">
                <a:srgbClr val="E4E4E4"/>
              </a:gs>
              <a:gs pos="39000">
                <a:srgbClr val="DBDBDB">
                  <a:alpha val="86000"/>
                </a:srgbClr>
              </a:gs>
              <a:gs pos="73000">
                <a:schemeClr val="bg1">
                  <a:lumMod val="95000"/>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5" name="Text Placeholder 2"/>
          <p:cNvSpPr txBox="1">
            <a:spLocks/>
          </p:cNvSpPr>
          <p:nvPr/>
        </p:nvSpPr>
        <p:spPr>
          <a:xfrm>
            <a:off x="137102" y="1405061"/>
            <a:ext cx="4330730" cy="5532677"/>
          </a:xfrm>
          <a:prstGeom prst="rect">
            <a:avLst/>
          </a:prstGeom>
        </p:spPr>
        <p:txBody>
          <a:bodyPr vert="horz" lIns="91440" tIns="45720" rIns="91440" bIns="45720" rtlCol="0">
            <a:noAutofit/>
          </a:bodyPr>
          <a:lstStyle>
            <a:lvl1pPr marL="231775" indent="-231775" algn="l" defTabSz="914400" rtl="0" eaLnBrk="1" latinLnBrk="0" hangingPunct="1">
              <a:lnSpc>
                <a:spcPct val="95000"/>
              </a:lnSpc>
              <a:spcBef>
                <a:spcPts val="1480"/>
              </a:spcBef>
              <a:buClr>
                <a:srgbClr val="00ADEF"/>
              </a:buClr>
              <a:buSzPct val="90000"/>
              <a:buFont typeface="Arial"/>
              <a:buChar char="•"/>
              <a:tabLst/>
              <a:defRPr lang="en-US" sz="2200" kern="1200">
                <a:solidFill>
                  <a:srgbClr val="2B348E"/>
                </a:solidFill>
                <a:latin typeface="+mj-lt"/>
                <a:ea typeface="+mn-ea"/>
                <a:cs typeface="+mn-cs"/>
              </a:defRPr>
            </a:lvl1pPr>
            <a:lvl2pPr marL="569913" indent="-163513" algn="l" defTabSz="914400" rtl="0" eaLnBrk="1" latinLnBrk="0" hangingPunct="1">
              <a:lnSpc>
                <a:spcPct val="95000"/>
              </a:lnSpc>
              <a:spcBef>
                <a:spcPts val="600"/>
              </a:spcBef>
              <a:buClr>
                <a:srgbClr val="00ADEF"/>
              </a:buClr>
              <a:buFont typeface="Arial"/>
              <a:buChar char="•"/>
              <a:defRPr lang="en-US" sz="1800" kern="1200">
                <a:solidFill>
                  <a:srgbClr val="2B348E"/>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a:solidFill>
                  <a:srgbClr val="2B348E"/>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1000"/>
              </a:spcBef>
              <a:buNone/>
            </a:pPr>
            <a:r>
              <a:rPr lang="es-ES_tradnl" b="0" i="0" dirty="0" smtClean="0">
                <a:solidFill>
                  <a:srgbClr val="652D89">
                    <a:lumMod val="75000"/>
                  </a:srgbClr>
                </a:solidFill>
                <a:latin typeface="Arial"/>
                <a:ea typeface="+mn-ea"/>
                <a:cs typeface="+mn-cs"/>
              </a:rPr>
              <a:t>  Presiones y desafíos en el</a:t>
            </a:r>
            <a:br>
              <a:rPr lang="es-ES_tradnl" b="0" i="0" dirty="0" smtClean="0">
                <a:solidFill>
                  <a:srgbClr val="652D89">
                    <a:lumMod val="75000"/>
                  </a:srgbClr>
                </a:solidFill>
                <a:latin typeface="Arial"/>
                <a:ea typeface="+mn-ea"/>
                <a:cs typeface="+mn-cs"/>
              </a:rPr>
            </a:br>
            <a:r>
              <a:rPr lang="es-ES_tradnl" b="0" i="0" dirty="0" smtClean="0">
                <a:solidFill>
                  <a:srgbClr val="652D89">
                    <a:lumMod val="75000"/>
                  </a:srgbClr>
                </a:solidFill>
                <a:latin typeface="Arial"/>
                <a:ea typeface="+mn-ea"/>
                <a:cs typeface="+mn-cs"/>
              </a:rPr>
              <a:t>  sector educativo</a:t>
            </a:r>
            <a:endParaRPr lang="es-ES_tradnl" dirty="0" smtClean="0">
              <a:solidFill>
                <a:schemeClr val="accent6">
                  <a:lumMod val="75000"/>
                </a:schemeClr>
              </a:solidFill>
            </a:endParaRPr>
          </a:p>
          <a:p>
            <a:pPr algn="l" defTabSz="914400">
              <a:spcBef>
                <a:spcPts val="1100"/>
              </a:spcBef>
              <a:buFont typeface="Arial" pitchFamily="34" charset="0"/>
              <a:buChar char="•"/>
            </a:pPr>
            <a:r>
              <a:rPr lang="es-ES_tradnl" sz="1900" b="0" i="0" spc="-30" dirty="0" smtClean="0">
                <a:solidFill>
                  <a:srgbClr val="0070C0"/>
                </a:solidFill>
                <a:latin typeface="Arial"/>
                <a:ea typeface="+mn-ea"/>
                <a:cs typeface="+mn-cs"/>
              </a:rPr>
              <a:t>Costos en aumento (actualización de PC, electricidad y asistencia técnica)</a:t>
            </a:r>
          </a:p>
          <a:p>
            <a:pPr algn="l" defTabSz="914400">
              <a:spcBef>
                <a:spcPts val="1100"/>
              </a:spcBef>
              <a:buFont typeface="Arial" pitchFamily="34" charset="0"/>
              <a:buChar char="•"/>
            </a:pPr>
            <a:r>
              <a:rPr lang="es-ES_tradnl" sz="1900" b="0" i="0" dirty="0" smtClean="0">
                <a:solidFill>
                  <a:srgbClr val="0070C0"/>
                </a:solidFill>
                <a:latin typeface="Arial"/>
                <a:ea typeface="+mn-ea"/>
                <a:cs typeface="+mn-cs"/>
              </a:rPr>
              <a:t>Mayores expectativas de alumnos, docentes y personal</a:t>
            </a:r>
          </a:p>
          <a:p>
            <a:pPr algn="l" defTabSz="914400">
              <a:spcBef>
                <a:spcPts val="1100"/>
              </a:spcBef>
              <a:buFont typeface="Arial" pitchFamily="34" charset="0"/>
              <a:buChar char="•"/>
            </a:pPr>
            <a:r>
              <a:rPr lang="es-ES_tradnl" sz="1900" b="0" i="0" dirty="0" smtClean="0">
                <a:solidFill>
                  <a:srgbClr val="0070C0"/>
                </a:solidFill>
                <a:latin typeface="Arial"/>
                <a:ea typeface="+mn-ea"/>
                <a:cs typeface="+mn-cs"/>
              </a:rPr>
              <a:t>Movilidad y tendencia BYOD</a:t>
            </a:r>
          </a:p>
          <a:p>
            <a:pPr algn="l" defTabSz="914400">
              <a:spcBef>
                <a:spcPts val="1100"/>
              </a:spcBef>
              <a:buFont typeface="Arial" pitchFamily="34" charset="0"/>
              <a:buChar char="•"/>
            </a:pPr>
            <a:r>
              <a:rPr lang="es-ES_tradnl" sz="1900" b="0" i="0" dirty="0" smtClean="0">
                <a:solidFill>
                  <a:srgbClr val="0070C0"/>
                </a:solidFill>
                <a:latin typeface="Arial"/>
                <a:ea typeface="+mn-ea"/>
                <a:cs typeface="+mn-cs"/>
              </a:rPr>
              <a:t>Limitaciones del modelo del laboratorio informático</a:t>
            </a:r>
          </a:p>
          <a:p>
            <a:pPr algn="l" defTabSz="914400">
              <a:spcBef>
                <a:spcPts val="1100"/>
              </a:spcBef>
              <a:buFont typeface="Arial" pitchFamily="34" charset="0"/>
              <a:buChar char="•"/>
            </a:pPr>
            <a:r>
              <a:rPr lang="es-ES_tradnl" sz="1900" b="0" i="0" dirty="0" smtClean="0">
                <a:solidFill>
                  <a:srgbClr val="0070C0"/>
                </a:solidFill>
                <a:latin typeface="Arial"/>
                <a:ea typeface="+mn-ea"/>
                <a:cs typeface="+mn-cs"/>
              </a:rPr>
              <a:t>Cuellos de botella en el centro de datos y la red</a:t>
            </a:r>
          </a:p>
          <a:p>
            <a:pPr algn="l" defTabSz="914400">
              <a:spcBef>
                <a:spcPts val="1100"/>
              </a:spcBef>
              <a:buFont typeface="Arial" pitchFamily="34" charset="0"/>
              <a:buChar char="•"/>
            </a:pPr>
            <a:r>
              <a:rPr lang="es-ES_tradnl" sz="1900" b="0" i="0" dirty="0" smtClean="0">
                <a:solidFill>
                  <a:srgbClr val="0070C0"/>
                </a:solidFill>
                <a:latin typeface="Arial"/>
                <a:ea typeface="+mn-ea"/>
                <a:cs typeface="+mn-cs"/>
              </a:rPr>
              <a:t>Seguridad y cumplimiento reglamentario</a:t>
            </a:r>
          </a:p>
          <a:p>
            <a:pPr algn="l" defTabSz="914400">
              <a:spcBef>
                <a:spcPts val="1100"/>
              </a:spcBef>
              <a:buFont typeface="Arial" pitchFamily="34" charset="0"/>
              <a:buChar char="•"/>
            </a:pPr>
            <a:r>
              <a:rPr lang="es-ES_tradnl" sz="1900" b="0" i="0" dirty="0" smtClean="0">
                <a:solidFill>
                  <a:srgbClr val="0070C0"/>
                </a:solidFill>
                <a:latin typeface="Arial"/>
                <a:ea typeface="+mn-ea"/>
                <a:cs typeface="+mn-cs"/>
              </a:rPr>
              <a:t>Nuevos modelos comerciales </a:t>
            </a:r>
            <a:endParaRPr lang="es-ES_tradnl" sz="1900" b="0" i="0" dirty="0">
              <a:solidFill>
                <a:srgbClr val="0070C0"/>
              </a:solidFill>
              <a:latin typeface="Arial"/>
              <a:ea typeface="+mn-ea"/>
              <a:cs typeface="+mn-cs"/>
            </a:endParaRPr>
          </a:p>
        </p:txBody>
      </p:sp>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2B348E"/>
                </a:solidFill>
                <a:latin typeface="Arial"/>
                <a:ea typeface="+mj-ea"/>
                <a:cs typeface="+mj-cs"/>
              </a:rPr>
              <a:t>La virtualización de escritorios y la educación</a:t>
            </a:r>
            <a:endParaRPr lang="es-ES_tradnl"/>
          </a:p>
        </p:txBody>
      </p:sp>
      <p:grpSp>
        <p:nvGrpSpPr>
          <p:cNvPr id="4" name="Group 3"/>
          <p:cNvGrpSpPr/>
          <p:nvPr/>
        </p:nvGrpSpPr>
        <p:grpSpPr>
          <a:xfrm>
            <a:off x="4383314" y="1377852"/>
            <a:ext cx="4760685" cy="5849603"/>
            <a:chOff x="4383314" y="1377852"/>
            <a:chExt cx="4760685" cy="5849603"/>
          </a:xfrm>
        </p:grpSpPr>
        <p:grpSp>
          <p:nvGrpSpPr>
            <p:cNvPr id="12" name="Group 11"/>
            <p:cNvGrpSpPr/>
            <p:nvPr/>
          </p:nvGrpSpPr>
          <p:grpSpPr>
            <a:xfrm>
              <a:off x="4383314" y="1403683"/>
              <a:ext cx="4535424" cy="5823772"/>
              <a:chOff x="4383314" y="1285101"/>
              <a:chExt cx="4535424" cy="5299411"/>
            </a:xfrm>
          </p:grpSpPr>
          <p:sp>
            <p:nvSpPr>
              <p:cNvPr id="13" name="Round Same Side Corner Rectangle 12"/>
              <p:cNvSpPr/>
              <p:nvPr/>
            </p:nvSpPr>
            <p:spPr>
              <a:xfrm>
                <a:off x="4397827" y="1285101"/>
                <a:ext cx="4513942" cy="502045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accent6">
                      <a:lumMod val="75000"/>
                    </a:schemeClr>
                  </a:solidFill>
                </a:endParaRPr>
              </a:p>
            </p:txBody>
          </p:sp>
          <p:sp>
            <p:nvSpPr>
              <p:cNvPr id="14" name="Rectangle 13"/>
              <p:cNvSpPr/>
              <p:nvPr/>
            </p:nvSpPr>
            <p:spPr>
              <a:xfrm>
                <a:off x="4383314" y="5522686"/>
                <a:ext cx="4535424" cy="1061826"/>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pic>
          <p:nvPicPr>
            <p:cNvPr id="3" name="Picture 1" descr="C:\Users\gserda\Documents\Edu Photos\AM63436.jpg"/>
            <p:cNvPicPr>
              <a:picLocks noChangeAspect="1" noChangeArrowheads="1"/>
            </p:cNvPicPr>
            <p:nvPr/>
          </p:nvPicPr>
          <p:blipFill>
            <a:blip r:embed="rId3" cstate="print"/>
            <a:srcRect/>
            <a:stretch>
              <a:fillRect/>
            </a:stretch>
          </p:blipFill>
          <p:spPr bwMode="auto">
            <a:xfrm>
              <a:off x="4961964" y="4331589"/>
              <a:ext cx="3576918" cy="2384611"/>
            </a:xfrm>
            <a:prstGeom prst="rect">
              <a:avLst/>
            </a:prstGeom>
            <a:noFill/>
            <a:ln w="38100">
              <a:solidFill>
                <a:schemeClr val="accent6">
                  <a:lumMod val="60000"/>
                  <a:lumOff val="40000"/>
                </a:schemeClr>
              </a:solidFill>
            </a:ln>
          </p:spPr>
        </p:pic>
        <p:sp>
          <p:nvSpPr>
            <p:cNvPr id="17" name="TextBox 16"/>
            <p:cNvSpPr txBox="1"/>
            <p:nvPr/>
          </p:nvSpPr>
          <p:spPr>
            <a:xfrm>
              <a:off x="4410478" y="1377852"/>
              <a:ext cx="4733521" cy="2635624"/>
            </a:xfrm>
            <a:prstGeom prst="rect">
              <a:avLst/>
            </a:prstGeom>
            <a:noFill/>
          </p:spPr>
          <p:txBody>
            <a:bodyPr wrap="square" rtlCol="0">
              <a:noAutofit/>
            </a:bodyPr>
            <a:lstStyle/>
            <a:p>
              <a:pPr algn="l" defTabSz="914400">
                <a:buNone/>
              </a:pPr>
              <a:r>
                <a:rPr lang="es-ES_tradnl" sz="1600" b="0" i="1" dirty="0" smtClean="0">
                  <a:solidFill>
                    <a:srgbClr val="652D89">
                      <a:lumMod val="75000"/>
                    </a:srgbClr>
                  </a:solidFill>
                  <a:latin typeface="Arial"/>
                  <a:ea typeface="+mn-ea"/>
                  <a:cs typeface="+mn-cs"/>
                </a:rPr>
                <a:t>“¿Cómo hacemos más con menos? Bueno, allí </a:t>
              </a:r>
              <a:br>
                <a:rPr lang="es-ES_tradnl" sz="1600" b="0" i="1" dirty="0" smtClean="0">
                  <a:solidFill>
                    <a:srgbClr val="652D89">
                      <a:lumMod val="75000"/>
                    </a:srgbClr>
                  </a:solidFill>
                  <a:latin typeface="Arial"/>
                  <a:ea typeface="+mn-ea"/>
                  <a:cs typeface="+mn-cs"/>
                </a:rPr>
              </a:br>
              <a:r>
                <a:rPr lang="es-ES_tradnl" sz="1600" b="0" i="1" spc="-30" dirty="0" smtClean="0">
                  <a:solidFill>
                    <a:srgbClr val="652D89">
                      <a:lumMod val="75000"/>
                    </a:srgbClr>
                  </a:solidFill>
                  <a:latin typeface="Arial"/>
                  <a:ea typeface="+mn-ea"/>
                  <a:cs typeface="+mn-cs"/>
                </a:rPr>
                <a:t>es donde entran en juego los escritorios virtuales</a:t>
              </a:r>
              <a:r>
                <a:rPr lang="es-ES_tradnl" sz="1600" b="0" i="1" dirty="0" smtClean="0">
                  <a:solidFill>
                    <a:srgbClr val="652D89">
                      <a:lumMod val="75000"/>
                    </a:srgbClr>
                  </a:solidFill>
                  <a:latin typeface="Arial"/>
                  <a:ea typeface="+mn-ea"/>
                  <a:cs typeface="+mn-cs"/>
                </a:rPr>
                <a:t>. Ahorramos costos. Reducimos la cantidad de informes de problemas que requieren soporte técnico. Los técnicos no tienen que recorrer grandes distancias para solucionar estos problemas. Cuando una aplicación determinada se </a:t>
              </a:r>
              <a:r>
                <a:rPr lang="es-ES_tradnl" sz="1600" b="0" i="1" dirty="0" err="1" smtClean="0">
                  <a:solidFill>
                    <a:srgbClr val="652D89">
                      <a:lumMod val="75000"/>
                    </a:srgbClr>
                  </a:solidFill>
                  <a:latin typeface="Arial"/>
                  <a:ea typeface="+mn-ea"/>
                  <a:cs typeface="+mn-cs"/>
                </a:rPr>
                <a:t>aministra</a:t>
              </a:r>
              <a:r>
                <a:rPr lang="es-ES_tradnl" sz="1600" b="0" i="1" dirty="0" smtClean="0">
                  <a:solidFill>
                    <a:srgbClr val="652D89">
                      <a:lumMod val="75000"/>
                    </a:srgbClr>
                  </a:solidFill>
                  <a:latin typeface="Arial"/>
                  <a:ea typeface="+mn-ea"/>
                  <a:cs typeface="+mn-cs"/>
                </a:rPr>
                <a:t> de manera centralizada, se facilita mucho más </a:t>
              </a:r>
              <a:r>
                <a:rPr lang="es-ES_tradnl" sz="1600" b="0" i="1" smtClean="0">
                  <a:solidFill>
                    <a:srgbClr val="652D89">
                      <a:lumMod val="75000"/>
                    </a:srgbClr>
                  </a:solidFill>
                  <a:latin typeface="Arial"/>
                  <a:ea typeface="+mn-ea"/>
                  <a:cs typeface="+mn-cs"/>
                </a:rPr>
                <a:t>el trabajo”.</a:t>
              </a:r>
              <a:endParaRPr lang="es-ES_tradnl" sz="1600" b="0" i="1" dirty="0" smtClean="0">
                <a:solidFill>
                  <a:srgbClr val="652D89">
                    <a:lumMod val="75000"/>
                  </a:srgbClr>
                </a:solidFill>
                <a:latin typeface="Arial"/>
                <a:ea typeface="+mn-ea"/>
                <a:cs typeface="+mn-cs"/>
              </a:endParaRPr>
            </a:p>
            <a:p>
              <a:pPr defTabSz="914400">
                <a:buNone/>
                <a:tabLst>
                  <a:tab pos="4283075" algn="l"/>
                </a:tabLst>
              </a:pPr>
              <a:r>
                <a:rPr lang="es-ES_tradnl" sz="1400" b="0" i="0" dirty="0" smtClean="0">
                  <a:solidFill>
                    <a:srgbClr val="652D89">
                      <a:lumMod val="75000"/>
                    </a:srgbClr>
                  </a:solidFill>
                  <a:latin typeface="Arial"/>
                  <a:ea typeface="+mn-ea"/>
                  <a:cs typeface="+mn-cs"/>
                </a:rPr>
                <a:t>                                                                 Brooks Moore</a:t>
              </a:r>
            </a:p>
            <a:p>
              <a:pPr defTabSz="914400">
                <a:buNone/>
              </a:pPr>
              <a:r>
                <a:rPr lang="es-ES_tradnl" sz="1400" b="0" i="0" dirty="0" smtClean="0">
                  <a:solidFill>
                    <a:srgbClr val="652D89">
                      <a:lumMod val="75000"/>
                    </a:srgbClr>
                  </a:solidFill>
                  <a:latin typeface="Arial"/>
                  <a:ea typeface="+mn-ea"/>
                  <a:cs typeface="+mn-cs"/>
                </a:rPr>
                <a:t>                                 Gerente de servicios tecnológicos</a:t>
              </a:r>
            </a:p>
            <a:p>
              <a:pPr defTabSz="914400">
                <a:buNone/>
              </a:pPr>
              <a:r>
                <a:rPr lang="es-ES_tradnl" sz="1400" b="0" i="0" dirty="0" smtClean="0">
                  <a:solidFill>
                    <a:srgbClr val="652D89">
                      <a:lumMod val="75000"/>
                    </a:srgbClr>
                  </a:solidFill>
                  <a:latin typeface="Arial"/>
                  <a:ea typeface="+mn-ea"/>
                  <a:cs typeface="+mn-cs"/>
                </a:rPr>
                <a:t>                         Distrito Escolar Independiente de </a:t>
              </a:r>
              <a:r>
                <a:rPr lang="es-ES_tradnl" sz="1400" b="0" i="0" dirty="0" err="1" smtClean="0">
                  <a:solidFill>
                    <a:srgbClr val="652D89">
                      <a:lumMod val="75000"/>
                    </a:srgbClr>
                  </a:solidFill>
                  <a:latin typeface="Arial"/>
                  <a:ea typeface="+mn-ea"/>
                  <a:cs typeface="+mn-cs"/>
                </a:rPr>
                <a:t>Aledo</a:t>
              </a:r>
              <a:endParaRPr lang="es-ES_tradnl" sz="1400" b="0" i="0" dirty="0" smtClean="0">
                <a:solidFill>
                  <a:srgbClr val="652D89">
                    <a:lumMod val="75000"/>
                  </a:srgbClr>
                </a:solidFill>
                <a:latin typeface="Arial"/>
                <a:ea typeface="+mn-ea"/>
                <a:cs typeface="+mn-cs"/>
              </a:endParaRPr>
            </a:p>
            <a:p>
              <a:pPr algn="ctr" defTabSz="914400">
                <a:buNone/>
              </a:pPr>
              <a:endParaRPr lang="es-ES_tradnl" sz="1600" dirty="0" smtClean="0">
                <a:solidFill>
                  <a:srgbClr val="652D89">
                    <a:lumMod val="75000"/>
                  </a:srgbClr>
                </a:solidFill>
              </a:endParaRPr>
            </a:p>
            <a:p>
              <a:pPr algn="l" defTabSz="914400">
                <a:buNone/>
              </a:pPr>
              <a:endParaRPr lang="es-ES_tradnl"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2" name="Title 1"/>
          <p:cNvSpPr>
            <a:spLocks noGrp="1"/>
          </p:cNvSpPr>
          <p:nvPr>
            <p:ph type="title"/>
          </p:nvPr>
        </p:nvSpPr>
        <p:spPr/>
        <p:txBody>
          <a:bodyPr/>
          <a:lstStyle/>
          <a:p>
            <a:r>
              <a:rPr lang="es-ES_tradnl" dirty="0" smtClean="0"/>
              <a:t>Beneficios de VXI para la educación</a:t>
            </a:r>
            <a:endParaRPr lang="es-ES_tradnl" dirty="0"/>
          </a:p>
        </p:txBody>
      </p:sp>
      <p:sp>
        <p:nvSpPr>
          <p:cNvPr id="3" name="Text Placeholder 2"/>
          <p:cNvSpPr>
            <a:spLocks noGrp="1"/>
          </p:cNvSpPr>
          <p:nvPr>
            <p:ph type="body" sz="quarter" idx="4294967295"/>
          </p:nvPr>
        </p:nvSpPr>
        <p:spPr>
          <a:xfrm>
            <a:off x="208350" y="1326888"/>
            <a:ext cx="5367338" cy="5444567"/>
          </a:xfrm>
        </p:spPr>
        <p:txBody>
          <a:bodyPr wrap="square">
            <a:spAutoFit/>
          </a:bodyPr>
          <a:lstStyle/>
          <a:p>
            <a:pPr marL="115854" indent="-58704" algn="l" defTabSz="914400">
              <a:lnSpc>
                <a:spcPct val="100000"/>
              </a:lnSpc>
              <a:spcBef>
                <a:spcPts val="800"/>
              </a:spcBef>
              <a:buNone/>
            </a:pPr>
            <a:r>
              <a:rPr lang="es-ES_tradnl"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Administradores</a:t>
            </a:r>
            <a:endParaRPr lang="es-ES_tradnl"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600"/>
              </a:spcBef>
              <a:spcAft>
                <a:spcPts val="600"/>
              </a:spcAft>
              <a:buClrTx/>
              <a:buSzPct val="80000"/>
              <a:defRPr/>
            </a:pPr>
            <a:r>
              <a:rPr lang="es-ES_tradnl" sz="1600" dirty="0">
                <a:solidFill>
                  <a:srgbClr val="000000"/>
                </a:solidFill>
                <a:latin typeface="+mn-lt"/>
              </a:rPr>
              <a:t>Solución de espacio virtual para interacciones </a:t>
            </a:r>
            <a:r>
              <a:rPr lang="es-ES_tradnl" sz="1600" dirty="0" err="1">
                <a:solidFill>
                  <a:srgbClr val="000000"/>
                </a:solidFill>
                <a:latin typeface="+mn-lt"/>
              </a:rPr>
              <a:t>inmersivas</a:t>
            </a:r>
            <a:r>
              <a:rPr lang="es-ES_tradnl" sz="1600" dirty="0">
                <a:solidFill>
                  <a:srgbClr val="000000"/>
                </a:solidFill>
                <a:latin typeface="+mn-lt"/>
              </a:rPr>
              <a:t> entre alumnos y docentes y un aprendizaje más rápido</a:t>
            </a:r>
          </a:p>
          <a:p>
            <a:pPr marL="230188" lvl="1" indent="-173038">
              <a:lnSpc>
                <a:spcPct val="80000"/>
              </a:lnSpc>
              <a:spcBef>
                <a:spcPts val="600"/>
              </a:spcBef>
              <a:spcAft>
                <a:spcPts val="600"/>
              </a:spcAft>
              <a:buClrTx/>
              <a:buSzPct val="80000"/>
              <a:defRPr/>
            </a:pPr>
            <a:r>
              <a:rPr lang="es-ES_tradnl" sz="1600" dirty="0">
                <a:solidFill>
                  <a:srgbClr val="000000"/>
                </a:solidFill>
                <a:latin typeface="+mn-lt"/>
              </a:rPr>
              <a:t>Mejor cumplimiento de la normativa y mitigación de riesgos </a:t>
            </a:r>
          </a:p>
          <a:p>
            <a:pPr marL="230188" lvl="1" indent="-173038">
              <a:lnSpc>
                <a:spcPct val="80000"/>
              </a:lnSpc>
              <a:spcBef>
                <a:spcPts val="600"/>
              </a:spcBef>
              <a:spcAft>
                <a:spcPts val="600"/>
              </a:spcAft>
              <a:buClrTx/>
              <a:buSzPct val="80000"/>
              <a:defRPr/>
            </a:pPr>
            <a:r>
              <a:rPr lang="es-ES_tradnl" sz="1600" dirty="0">
                <a:solidFill>
                  <a:srgbClr val="000000"/>
                </a:solidFill>
                <a:latin typeface="+mn-lt"/>
              </a:rPr>
              <a:t>Costos más bajos y mejor rendimiento de la inversión</a:t>
            </a:r>
          </a:p>
          <a:p>
            <a:pPr marL="115854" lvl="1" indent="-58704" algn="l" defTabSz="914400">
              <a:lnSpc>
                <a:spcPct val="100000"/>
              </a:lnSpc>
              <a:spcBef>
                <a:spcPts val="0"/>
              </a:spcBef>
              <a:spcAft>
                <a:spcPts val="600"/>
              </a:spcAft>
              <a:buNone/>
            </a:pPr>
            <a:r>
              <a:rPr lang="es-ES_tradnl"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Alumnos y educadores</a:t>
            </a:r>
            <a:endParaRPr lang="es-ES_tradnl"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0"/>
              </a:spcBef>
              <a:spcAft>
                <a:spcPts val="600"/>
              </a:spcAft>
              <a:buClrTx/>
              <a:buSzPct val="80000"/>
              <a:defRPr/>
            </a:pPr>
            <a:r>
              <a:rPr lang="es-ES_tradnl" sz="1600" dirty="0">
                <a:solidFill>
                  <a:srgbClr val="000000"/>
                </a:solidFill>
                <a:latin typeface="+mn-lt"/>
              </a:rPr>
              <a:t>Experiencia sin riesgos en cualquier lugar y desde cualquier dispositivo</a:t>
            </a:r>
          </a:p>
          <a:p>
            <a:pPr marL="230188" lvl="1" indent="-173038">
              <a:lnSpc>
                <a:spcPct val="80000"/>
              </a:lnSpc>
              <a:spcBef>
                <a:spcPts val="0"/>
              </a:spcBef>
              <a:spcAft>
                <a:spcPts val="600"/>
              </a:spcAft>
              <a:buClrTx/>
              <a:buSzPct val="80000"/>
              <a:defRPr/>
            </a:pPr>
            <a:r>
              <a:rPr lang="es-ES_tradnl" sz="1600" dirty="0">
                <a:solidFill>
                  <a:srgbClr val="000000"/>
                </a:solidFill>
                <a:latin typeface="+mn-lt"/>
              </a:rPr>
              <a:t>Variedad de opciones y flexibilidad, que se ajustan a los diferentes estilos de aprendizaje y enseñanza </a:t>
            </a:r>
          </a:p>
          <a:p>
            <a:pPr marL="115854" lvl="1" indent="-58704" algn="l" defTabSz="914400">
              <a:lnSpc>
                <a:spcPct val="100000"/>
              </a:lnSpc>
              <a:spcBef>
                <a:spcPts val="0"/>
              </a:spcBef>
              <a:spcAft>
                <a:spcPts val="600"/>
              </a:spcAft>
              <a:buNone/>
            </a:pPr>
            <a:r>
              <a:rPr lang="es-ES_tradnl"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a:ea typeface="+mn-ea"/>
                <a:cs typeface="+mn-cs"/>
              </a:rPr>
              <a:t>Autoridades de TI</a:t>
            </a:r>
            <a:endParaRPr lang="es-ES_tradnl" sz="16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230188" lvl="1" indent="-173038">
              <a:lnSpc>
                <a:spcPct val="80000"/>
              </a:lnSpc>
              <a:spcBef>
                <a:spcPts val="600"/>
              </a:spcBef>
              <a:spcAft>
                <a:spcPts val="600"/>
              </a:spcAft>
              <a:buClrTx/>
              <a:buSzPct val="80000"/>
              <a:defRPr/>
            </a:pPr>
            <a:r>
              <a:rPr lang="es-ES_tradnl" sz="1600" dirty="0">
                <a:solidFill>
                  <a:srgbClr val="000000"/>
                </a:solidFill>
                <a:latin typeface="+mn-lt"/>
              </a:rPr>
              <a:t>Resolución rápida de cambios en la demanda de aplicaciones</a:t>
            </a:r>
          </a:p>
          <a:p>
            <a:pPr marL="230188" lvl="1" indent="-173038">
              <a:lnSpc>
                <a:spcPct val="80000"/>
              </a:lnSpc>
              <a:spcBef>
                <a:spcPts val="600"/>
              </a:spcBef>
              <a:spcAft>
                <a:spcPts val="600"/>
              </a:spcAft>
              <a:buClrTx/>
              <a:buSzPct val="80000"/>
              <a:defRPr/>
            </a:pPr>
            <a:r>
              <a:rPr lang="es-ES_tradnl" sz="1600" dirty="0">
                <a:solidFill>
                  <a:srgbClr val="000000"/>
                </a:solidFill>
                <a:latin typeface="+mn-lt"/>
              </a:rPr>
              <a:t>Mayor agilidad en los negocios</a:t>
            </a:r>
          </a:p>
          <a:p>
            <a:pPr marL="230188" lvl="1" indent="-173038">
              <a:lnSpc>
                <a:spcPct val="80000"/>
              </a:lnSpc>
              <a:spcBef>
                <a:spcPts val="600"/>
              </a:spcBef>
              <a:spcAft>
                <a:spcPts val="600"/>
              </a:spcAft>
              <a:buClrTx/>
              <a:buSzPct val="80000"/>
              <a:defRPr/>
            </a:pPr>
            <a:r>
              <a:rPr lang="es-ES_tradnl" sz="1600" dirty="0">
                <a:solidFill>
                  <a:srgbClr val="000000"/>
                </a:solidFill>
                <a:latin typeface="+mn-lt"/>
              </a:rPr>
              <a:t>Mayor seguridad contra aplicaciones no autorizadas </a:t>
            </a:r>
            <a:br>
              <a:rPr lang="es-ES_tradnl" sz="1600" dirty="0">
                <a:solidFill>
                  <a:srgbClr val="000000"/>
                </a:solidFill>
                <a:latin typeface="+mn-lt"/>
              </a:rPr>
            </a:br>
            <a:r>
              <a:rPr lang="es-ES_tradnl" sz="1600" dirty="0">
                <a:solidFill>
                  <a:srgbClr val="000000"/>
                </a:solidFill>
                <a:latin typeface="+mn-lt"/>
              </a:rPr>
              <a:t>o malware</a:t>
            </a:r>
          </a:p>
          <a:p>
            <a:pPr marL="230188" lvl="1" indent="-173038">
              <a:lnSpc>
                <a:spcPct val="80000"/>
              </a:lnSpc>
              <a:spcBef>
                <a:spcPts val="600"/>
              </a:spcBef>
              <a:spcAft>
                <a:spcPts val="600"/>
              </a:spcAft>
              <a:buClrTx/>
              <a:buSzPct val="80000"/>
              <a:defRPr/>
            </a:pPr>
            <a:r>
              <a:rPr lang="es-ES_tradnl" sz="1600" dirty="0">
                <a:solidFill>
                  <a:srgbClr val="000000"/>
                </a:solidFill>
                <a:latin typeface="+mn-lt"/>
              </a:rPr>
              <a:t>Implementación más rápida con diseños validados</a:t>
            </a:r>
          </a:p>
        </p:txBody>
      </p:sp>
      <p:pic>
        <p:nvPicPr>
          <p:cNvPr id="8" name="Picture 2" descr="C:\Users\gserda\Documents\Edu Photos\AM73036.jpg"/>
          <p:cNvPicPr>
            <a:picLocks noChangeAspect="1" noChangeArrowheads="1"/>
          </p:cNvPicPr>
          <p:nvPr/>
        </p:nvPicPr>
        <p:blipFill>
          <a:blip r:embed="rId3" cstate="print"/>
          <a:srcRect l="20735" t="16912" r="35294" b="-74"/>
          <a:stretch>
            <a:fillRect/>
          </a:stretch>
        </p:blipFill>
        <p:spPr bwMode="auto">
          <a:xfrm>
            <a:off x="5715001"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p:txBody>
          <a:bodyPr/>
          <a:lstStyle/>
          <a:p>
            <a:pPr algn="l" defTabSz="914400">
              <a:lnSpc>
                <a:spcPct val="80000"/>
              </a:lnSpc>
              <a:spcBef>
                <a:spcPct val="0"/>
              </a:spcBef>
              <a:buNone/>
            </a:pPr>
            <a:r>
              <a:rPr lang="es-ES_tradnl" sz="3200" b="0" i="0" spc="0" baseline="0" smtClean="0">
                <a:solidFill>
                  <a:srgbClr val="12188E"/>
                </a:solidFill>
                <a:latin typeface="Arial"/>
                <a:ea typeface="+mj-ea"/>
                <a:cs typeface="+mj-cs"/>
              </a:rPr>
              <a:t>Agenda</a:t>
            </a:r>
            <a:endParaRPr lang="es-ES_tradnl">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Tendencias y desafíos en el sector educativo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uso sobre la educación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Visión de Cisco sobre la virtualización</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Cartera de productos Cisco VXI</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Soporte de servicios y diseños validados</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Casos de estudio</a:t>
            </a:r>
          </a:p>
          <a:p>
            <a:pPr marL="0" indent="0" algn="l" defTabSz="914400">
              <a:lnSpc>
                <a:spcPct val="60000"/>
              </a:lnSpc>
              <a:spcBef>
                <a:spcPts val="3600"/>
              </a:spcBef>
              <a:buNone/>
            </a:pPr>
            <a:r>
              <a:rPr lang="es-ES_tradnl"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Resumen</a:t>
            </a:r>
            <a:endParaRPr lang="es-ES_tradnl"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chemeClr val="tx1"/>
              </a:solidFill>
            </a:endParaRPr>
          </a:p>
        </p:txBody>
      </p:sp>
      <p:sp>
        <p:nvSpPr>
          <p:cNvPr id="17" name="Rectangle 16"/>
          <p:cNvSpPr/>
          <p:nvPr/>
        </p:nvSpPr>
        <p:spPr>
          <a:xfrm>
            <a:off x="653794" y="2844800"/>
            <a:ext cx="6204205" cy="32660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
        <p:nvSpPr>
          <p:cNvPr id="18" name="Rectangle 17"/>
          <p:cNvSpPr/>
          <p:nvPr/>
        </p:nvSpPr>
        <p:spPr>
          <a:xfrm flipV="1">
            <a:off x="602994" y="1447801"/>
            <a:ext cx="6204205" cy="7492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p>
        </p:txBody>
      </p:sp>
    </p:spTree>
    <p:extLst>
      <p:ext uri="{BB962C8B-B14F-4D97-AF65-F5344CB8AC3E}">
        <p14:creationId xmlns="" xmlns:p14="http://schemas.microsoft.com/office/powerpoint/2010/main" val="285918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FY11_Cisco_Arial_4x3_template_dark[1]</Template>
  <TotalTime>4</TotalTime>
  <Words>5377</Words>
  <Application>Microsoft Office PowerPoint</Application>
  <PresentationFormat>On-screen Show (4:3)</PresentationFormat>
  <Paragraphs>680</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Cisco Arial 4x3 template_dark</vt:lpstr>
      <vt:lpstr>think-cell Slide</vt:lpstr>
      <vt:lpstr>Cómo proporcionar el nuevo espacio de trabajo virtual para el sector educativo  Unificación de escritorios virtuales, voz y video</vt:lpstr>
      <vt:lpstr>Agenda</vt:lpstr>
      <vt:lpstr>Slide 3</vt:lpstr>
      <vt:lpstr>Los estilos de trabajo en el sector educativo están evolucionando Se necesitan nuevas soluciones para dar soporte a las crecientes tendencias</vt:lpstr>
      <vt:lpstr>Y… el mercado de la virtualización  está creciendo</vt:lpstr>
      <vt:lpstr>Resumen de la virtualización de escritorios</vt:lpstr>
      <vt:lpstr>La virtualización de escritorios y la educación</vt:lpstr>
      <vt:lpstr>Beneficios de VXI para la educación</vt:lpstr>
      <vt:lpstr>Agenda</vt:lpstr>
      <vt:lpstr>Casos de uso de VXI en educación</vt:lpstr>
      <vt:lpstr>Caso de uso: laboratorios informáticos</vt:lpstr>
      <vt:lpstr>Caso de uso: Movilidad y BYOD</vt:lpstr>
      <vt:lpstr>Caso de uso: simplicidad para TI</vt:lpstr>
      <vt:lpstr>Agenda</vt:lpstr>
      <vt:lpstr>VXI es más que una virtualización de equipos de escritorio</vt:lpstr>
      <vt:lpstr>Experiencia sin riesgos Cualquier aplicación, tipo de datos, dispositivo y medio... ¡desde cualquier lugar!</vt:lpstr>
      <vt:lpstr>Cisco VXI revoluciona el espacio de trabajo virtual</vt:lpstr>
      <vt:lpstr>Voz, video y equipo de escritorio virtual</vt:lpstr>
      <vt:lpstr>Cisco VXI Solución virtualizada </vt:lpstr>
      <vt:lpstr>Agenda</vt:lpstr>
      <vt:lpstr>Cartera de productos Virtualization  Experience Client (VXC) Optimización de la experiencia del usuario</vt:lpstr>
      <vt:lpstr>Cisco VXC 4000</vt:lpstr>
      <vt:lpstr>Cisco VXC 6215</vt:lpstr>
      <vt:lpstr>  Cisco VXI: Borderless Network Arquitectura de movilidad, seguridad y redes optimizada para el espacio de trabajo</vt:lpstr>
      <vt:lpstr>Cisco VXI: Borderless Networks Cisco Identity Service Engine (ISE) para VXI</vt:lpstr>
      <vt:lpstr>Líder del sector en rendimiento y escalabilidad de  los equipos de escritorio virtuales Plataforma optimizada para la virtualización de equipos de escritorio</vt:lpstr>
      <vt:lpstr>Cisco VXI Data Center Escalabilidad + simplicidad de equipos de escritorio virtuales = menores costos operativos</vt:lpstr>
      <vt:lpstr>Agenda</vt:lpstr>
      <vt:lpstr>Transformamos el campus actual: Cisco Services para VXI</vt:lpstr>
      <vt:lpstr>Cisco Validated Design, diseño validado de Cisco</vt:lpstr>
      <vt:lpstr>Agenda</vt:lpstr>
      <vt:lpstr>Universidad de Seattle:  Iniciativas de investigación más eficaces</vt:lpstr>
      <vt:lpstr>Distrito escolar de Park Hills:  Aprendizaje de última generación para los alumnos </vt:lpstr>
      <vt:lpstr>Agenda</vt:lpstr>
      <vt:lpstr>Resumen: virtualización en el sector educativo </vt:lpstr>
      <vt:lpstr>Recursos</vt:lpstr>
      <vt:lpstr>Slide 37</vt:lpstr>
      <vt:lpstr>Sigamos conectados  </vt:lpstr>
      <vt:lpstr>Slide 39</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Chart Templates</dc:title>
  <dc:creator>jonawil</dc:creator>
  <cp:lastModifiedBy>Gary Serda</cp:lastModifiedBy>
  <cp:revision>475</cp:revision>
  <dcterms:created xsi:type="dcterms:W3CDTF">2012-03-02T00:20:55Z</dcterms:created>
  <dcterms:modified xsi:type="dcterms:W3CDTF">2012-06-04T19:01:56Z</dcterms:modified>
</cp:coreProperties>
</file>