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41"/>
  </p:notesMasterIdLst>
  <p:sldIdLst>
    <p:sldId id="256" r:id="rId2"/>
    <p:sldId id="346" r:id="rId3"/>
    <p:sldId id="331" r:id="rId4"/>
    <p:sldId id="332" r:id="rId5"/>
    <p:sldId id="333" r:id="rId6"/>
    <p:sldId id="361" r:id="rId7"/>
    <p:sldId id="305" r:id="rId8"/>
    <p:sldId id="308" r:id="rId9"/>
    <p:sldId id="378" r:id="rId10"/>
    <p:sldId id="355" r:id="rId11"/>
    <p:sldId id="310" r:id="rId12"/>
    <p:sldId id="357" r:id="rId13"/>
    <p:sldId id="356" r:id="rId14"/>
    <p:sldId id="379" r:id="rId15"/>
    <p:sldId id="362" r:id="rId16"/>
    <p:sldId id="370" r:id="rId17"/>
    <p:sldId id="330" r:id="rId18"/>
    <p:sldId id="369" r:id="rId19"/>
    <p:sldId id="327" r:id="rId20"/>
    <p:sldId id="380" r:id="rId21"/>
    <p:sldId id="334" r:id="rId22"/>
    <p:sldId id="335" r:id="rId23"/>
    <p:sldId id="336" r:id="rId24"/>
    <p:sldId id="363" r:id="rId25"/>
    <p:sldId id="364" r:id="rId26"/>
    <p:sldId id="367" r:id="rId27"/>
    <p:sldId id="338" r:id="rId28"/>
    <p:sldId id="381" r:id="rId29"/>
    <p:sldId id="352" r:id="rId30"/>
    <p:sldId id="340" r:id="rId31"/>
    <p:sldId id="382" r:id="rId32"/>
    <p:sldId id="365" r:id="rId33"/>
    <p:sldId id="366" r:id="rId34"/>
    <p:sldId id="383" r:id="rId35"/>
    <p:sldId id="300" r:id="rId36"/>
    <p:sldId id="301" r:id="rId37"/>
    <p:sldId id="353" r:id="rId38"/>
    <p:sldId id="354" r:id="rId39"/>
    <p:sldId id="302" r:id="rId40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pan" initials="TM" lastIdx="7" clrIdx="0"/>
  <p:cmAuthor id="1" name="Jessica Savage" initials="J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1F81"/>
    <a:srgbClr val="000000"/>
    <a:srgbClr val="12188E"/>
    <a:srgbClr val="F68B1F"/>
    <a:srgbClr val="3A3A3A"/>
    <a:srgbClr val="282828"/>
    <a:srgbClr val="6DB344"/>
    <a:srgbClr val="08252E"/>
    <a:srgbClr val="96CA4B"/>
    <a:srgbClr val="4775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7" autoAdjust="0"/>
    <p:restoredTop sz="89079" autoAdjust="0"/>
  </p:normalViewPr>
  <p:slideViewPr>
    <p:cSldViewPr snapToGrid="0">
      <p:cViewPr varScale="1">
        <p:scale>
          <a:sx n="65" d="100"/>
          <a:sy n="65" d="100"/>
        </p:scale>
        <p:origin x="-1494" y="-102"/>
      </p:cViewPr>
      <p:guideLst>
        <p:guide orient="horz" pos="734"/>
        <p:guide/>
      </p:guideLst>
    </p:cSldViewPr>
  </p:slideViewPr>
  <p:outlineViewPr>
    <p:cViewPr>
      <p:scale>
        <a:sx n="33" d="100"/>
        <a:sy n="33" d="100"/>
      </p:scale>
      <p:origin x="264" y="75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10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6"/>
  <c:chart>
    <c:title>
      <c:tx>
        <c:rich>
          <a:bodyPr/>
          <a:lstStyle/>
          <a:p>
            <a:pPr>
              <a:defRPr lang="ko-KR" sz="1800" b="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altLang="ko-KR" sz="1600" b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itchFamily="34" charset="-127"/>
              </a:rPr>
              <a:t>Gartner </a:t>
            </a:r>
            <a:r>
              <a:rPr lang="ko-KR" altLang="en-US" sz="1600" b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itchFamily="34" charset="-127"/>
              </a:rPr>
              <a:t>주관 가상 데스크톱 고객층 예측 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c:rich>
      </c:tx>
      <c:layout>
        <c:manualLayout>
          <c:xMode val="edge"/>
          <c:yMode val="edge"/>
          <c:x val="0.23041073155748482"/>
          <c:y val="5.167810383804982E-2"/>
        </c:manualLayout>
      </c:layout>
      <c:spPr>
        <a:scene3d>
          <a:camera prst="orthographicFront"/>
          <a:lightRig rig="threePt" dir="t"/>
        </a:scene3d>
        <a:sp3d>
          <a:bevelT/>
        </a:sp3d>
      </c:spPr>
    </c:title>
    <c:plotArea>
      <c:layout>
        <c:manualLayout>
          <c:layoutTarget val="inner"/>
          <c:xMode val="edge"/>
          <c:yMode val="edge"/>
          <c:x val="6.8869422643033334E-2"/>
          <c:y val="0.16141520331493139"/>
          <c:w val="0.8805557528127379"/>
          <c:h val="0.7298487722682184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Gartner HVD Forecast</c:v>
                </c:pt>
              </c:strCache>
            </c:strRef>
          </c:tx>
          <c:spPr>
            <a:gradFill>
              <a:gsLst>
                <a:gs pos="0">
                  <a:srgbClr val="0096D6">
                    <a:lumMod val="75000"/>
                    <a:shade val="30000"/>
                    <a:satMod val="115000"/>
                  </a:srgbClr>
                </a:gs>
                <a:gs pos="50000">
                  <a:srgbClr val="0096D6">
                    <a:lumMod val="75000"/>
                    <a:shade val="67500"/>
                    <a:satMod val="115000"/>
                  </a:srgbClr>
                </a:gs>
                <a:gs pos="100000">
                  <a:srgbClr val="0096D6">
                    <a:lumMod val="75000"/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5693000</c:v>
                </c:pt>
                <c:pt idx="1">
                  <c:v>13600000</c:v>
                </c:pt>
                <c:pt idx="2">
                  <c:v>26065000</c:v>
                </c:pt>
                <c:pt idx="3">
                  <c:v>46506000</c:v>
                </c:pt>
              </c:numCache>
            </c:numRef>
          </c:val>
        </c:ser>
        <c:axId val="74633600"/>
        <c:axId val="74635136"/>
      </c:barChart>
      <c:catAx>
        <c:axId val="7463360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FFFFFF">
                <a:lumMod val="50000"/>
              </a:srgbClr>
            </a:solidFill>
          </a:ln>
        </c:spPr>
        <c:txPr>
          <a:bodyPr/>
          <a:lstStyle/>
          <a:p>
            <a:pPr>
              <a:defRPr lang="ko-KR"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635136"/>
        <c:crosses val="autoZero"/>
        <c:auto val="1"/>
        <c:lblAlgn val="ctr"/>
        <c:lblOffset val="100"/>
      </c:catAx>
      <c:valAx>
        <c:axId val="74635136"/>
        <c:scaling>
          <c:orientation val="minMax"/>
        </c:scaling>
        <c:axPos val="l"/>
        <c:numFmt formatCode="#,##0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ko-KR"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633600"/>
        <c:crosses val="autoZero"/>
        <c:crossBetween val="between"/>
        <c:majorUnit val="10000000"/>
        <c:dispUnits>
          <c:builtInUnit val="millions"/>
        </c:dispUnits>
      </c:valAx>
      <c:spPr>
        <a:gradFill>
          <a:gsLst>
            <a:gs pos="0">
              <a:srgbClr val="FFFFFF">
                <a:lumMod val="85000"/>
              </a:srgb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8D34E-F9FD-49E9-AE91-A29F458EF338}" type="datetimeFigureOut">
              <a:rPr lang="en-US" smtClean="0"/>
              <a:pPr/>
              <a:t>6/4/2012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A8831-C8BE-4802-9C2B-197E625A8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4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 txBox="1">
            <a:spLocks noGrp="1" noChangeArrowheads="1"/>
          </p:cNvSpPr>
          <p:nvPr/>
        </p:nvSpPr>
        <p:spPr bwMode="auto">
          <a:xfrm>
            <a:off x="5800417" y="8680452"/>
            <a:ext cx="796683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69" tIns="0" rIns="18769" bIns="0" anchor="b"/>
          <a:lstStyle/>
          <a:p>
            <a:pPr algn="r" defTabSz="899495">
              <a:buNone/>
            </a:pPr>
            <a:fld id="{AFADD62D-4B1A-431D-9358-5D868E3510AE}" type="slidenum">
              <a:rPr lang="fr-BE" sz="8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899495">
                <a:buNone/>
              </a:pPr>
              <a:t>1</a:t>
            </a:fld>
            <a:endParaRPr lang="en-US" sz="8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461" y="4378328"/>
            <a:ext cx="5988326" cy="4251325"/>
          </a:xfrm>
          <a:noFill/>
          <a:ln/>
        </p:spPr>
        <p:txBody>
          <a:bodyPr>
            <a:normAutofit/>
          </a:bodyPr>
          <a:lstStyle/>
          <a:p>
            <a:pPr marL="228051" indent="-228051" algn="l" defTabSz="914400"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여기에서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정의합니다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dirty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829674"/>
            <a:ext cx="2971800" cy="4651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None/>
            </a:pPr>
            <a:fld id="{7A679D06-76B8-4027-9D16-0F59867F909A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0100" y="242888"/>
            <a:ext cx="5318125" cy="3989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0" y="4379914"/>
            <a:ext cx="5989637" cy="4252912"/>
          </a:xfrm>
          <a:noFill/>
        </p:spPr>
        <p:txBody>
          <a:bodyPr wrap="square" lIns="90505" tIns="45252" rIns="90505" bIns="45252" numCol="1" anchor="t" anchorCtr="0" compatLnSpc="1">
            <a:prstTxWarp prst="textNoShape">
              <a:avLst/>
            </a:prstTxWarp>
          </a:bodyPr>
          <a:lstStyle/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VXI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교육계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및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리더들이 사용자 환경을 훼손하지 않으면서 유연하고 안전한 작업 공간 서비스를 학생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교사 및 관리자에게 제공할 수 있게 해줍니다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VXI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다음과 같은 방법으로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교육계에서 중요한 사용 사례를 해결할 수 있게 도와줍니다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고정된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컴퓨터 랩 대신 원격 학습 환경을 위한 개인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가상 작업 공간을 제공합니다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모든 학생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교사 및 직원을 위해 가상 작업 공간을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구축함으로써 캠퍼스 내외에서 일관된 환경을 제공합니다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바이러스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맬웨어 또는 미승인 애플리케이션을 걱정하지 않아도 되는 비영구적 또는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클린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데스크탑을 제공함으로써 보안 및 데이터 규정 준수를 강화합니다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학생이 태블릿이나 스마트폰 등의 개인 장치에서 개인 작업 공간에 액세스할 수 있게 해줍니다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리소스를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확장할 수 있는 기회를 만듭니다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최소한의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리소스와 시간을 소비하면서 다수 데스크탑 사용자를 위한 추가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이동 및 변경을 최적화합니다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최신 운영 체제로의 마이그레이션을 간소화합니다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Clr>
                <a:schemeClr val="tx1"/>
              </a:buClr>
              <a:buFont typeface="Arial"/>
              <a:buChar char="•"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지원 및 헬프데스크 통화가 줄어들게 만듭니다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필수 데스크탑 하드웨어의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수명을 연장하고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에너지 비용을 낮춤으로써 좀 더 오랫동안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지속 가능한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모델을 구축합니다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다음의 몇 개 슬라이드에서는 이러한 기회 중 몇 가지에 대해 자세히 살펴보겠습니다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Font typeface="Arial"/>
              <a:buChar char="•"/>
            </a:pP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870"/>
              </a:spcBef>
              <a:buNone/>
            </a:pPr>
            <a:endParaRPr lang="ko-KR" altLang="en-US" sz="1400" dirty="0"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502288"/>
          </a:xfrm>
        </p:spPr>
        <p:txBody>
          <a:bodyPr>
            <a:noAutofit/>
          </a:bodyPr>
          <a:lstStyle/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이전 워크플로</a:t>
            </a: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 컴퓨터 랩은 운영 체제 및 애플리케이션이 특정 워크스테이션에 연결되어 있는 고정 환경입니다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대개의 경우 랩 구성은 특정 애플리케이션의 교육 과정 요구 사항에 따라 결정됩니다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따라서 교육 과정이 바뀌면 다시 구성해야 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“운영 시간” 동안에만 랩에 액세스할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새 워크플로</a:t>
            </a:r>
          </a:p>
          <a:p>
            <a:pPr marL="0" algn="l" defTabSz="914400">
              <a:buNone/>
            </a:pP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사용하면 강의실 및 컴퓨팅 랩을 기존의 고정 환경이 아니라 각 교육자 및 강의의 요구 사항에 맞춰 즉시 조정할 수 있는 학습 공간으로 바꿀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운영 체제 및 애플리케이션을 클라이언트 장치로부터 분리하기 때문에 학생과 교육자는 자신의 요구 사항에 맞게 구성된 가상 작업 공간에 로그인할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그 결과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 컴퓨터 랩이 훨씬 더 많은 수의 최종 사용자를 지원하는 다용도 리소스로 재편될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 또는 교육자 요구 사항이 바뀔 때는 간단히 다른 가상 데스크탑을 로드함으로써 가상 작업 공간을 빠르게 재구성할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덕분에 기존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직원이 더 많은 수의 최종 사용자 인터페이스를 지원할 수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또한 최종 사용자가 자신의 작업 공간에 액세스하기 위해 특정 랩을 실제로 방문하지 않아도 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이러한 점은 온라인 교육 과정에 참여하고 있는 캠퍼스 외부 학생 또는 원격 학생에게 특히 유용합니다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이제 캠퍼스 내 학생들과 똑같은 컴퓨팅 리소스 및 애플리케이션에 액세스할 수 있기 때문입니다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이전 워크플로</a:t>
            </a: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얼마 전까지만 하더라도 학교와 대학은 학생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교육자 및 직원이 네트워크에 연결하는 데 사용하는 장치를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추천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하거나 결정할 수 있었습니다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최종 사용자는 대개 하나의 장치만 가지고 있었고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그것은 주로 랩탑이었습니다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새 워크플로</a:t>
            </a: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이제는 시대가 바뀌었습니다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!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요즘 세대의 학생들은 자신이 선택한 장치로 어디에서나 연결할 수 있기를 원합니다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또한 각 최종 사용자가 여러 개의 장치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(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랩탑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태블릿 및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/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또는 스마트폰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가지고 있을 가능성이 높습니다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</a:p>
          <a:p>
            <a:pPr marL="0" algn="l" defTabSz="914400">
              <a:buNone/>
            </a:pP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학생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교육자 및 직원이 가상 작업 공간에 로그인하여 업무에 필요한 리소스 및 애플리케이션에 액세스하고 교육 과정을 이수할 수 있게 해줍니다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환경이 어느 장치에서나 동일합니다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fr-BE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이전 워크플로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교육 기관의 워크스테이션에서 최신 소프트웨어 및 보안 패치를 유지하는 데 많은 비용 소모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구성을 위해 각 강의실</a:t>
            </a:r>
            <a:r>
              <a:rPr lang="fr-BE" altLang="ko-KR" sz="16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6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랩 또는 사무실로 이동해야 함</a:t>
            </a:r>
            <a:endParaRPr lang="ko-KR" altLang="en-US" sz="1600" kern="120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새로 추가되는 사용자 또는 장치 수에 맞춰 </a:t>
            </a:r>
            <a:r>
              <a:rPr lang="fr-BE" altLang="ko-KR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 직원을 늘릴 수 없음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6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높은 에너지 비용</a:t>
            </a:r>
          </a:p>
          <a:p>
            <a:pPr marL="0"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가상화 외의 이점도 제공하는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VXI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“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VDI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”에 그치는 것이 아니라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흔히 알고 있는 데스크탑 가상화 기능을 다음과 결합합니다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엔드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-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투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-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엔드 시스템</a:t>
            </a:r>
          </a:p>
          <a:p>
            <a:pPr marL="0" algn="l" defTabSz="914400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리치 미디어 지원</a:t>
            </a:r>
          </a:p>
          <a:p>
            <a:pPr marL="0" algn="l" defTabSz="914400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강화된 보안</a:t>
            </a:r>
          </a:p>
          <a:p>
            <a:pPr marL="0" algn="l" defTabSz="914400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애플리케이션 마이그레이션 및 가속화 지원</a:t>
            </a:r>
          </a:p>
          <a:p>
            <a:pPr marL="0" algn="l" defTabSz="914400">
              <a:buNone/>
            </a:pP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POE/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에너지 효율성</a:t>
            </a:r>
          </a:p>
          <a:p>
            <a:pPr marL="0" algn="l" defTabSz="914400">
              <a:buNone/>
            </a:pPr>
            <a:endParaRPr lang="ko-KR" altLang="en-US" baseline="0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이러한 종합 솔루션을 제공할 수 있는 것은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뿐입니다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581801"/>
          </a:xfrm>
        </p:spPr>
        <p:txBody>
          <a:bodyPr>
            <a:noAutofit/>
          </a:bodyPr>
          <a:lstStyle/>
          <a:p>
            <a:pPr marL="0" algn="l" defTabSz="914400">
              <a:buNone/>
            </a:pPr>
            <a:r>
              <a:rPr lang="ko-KR" altLang="fr-BE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이전</a:t>
            </a:r>
            <a:r>
              <a:rPr lang="fr-BE" altLang="ko-KR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</a:t>
            </a:r>
            <a:endParaRPr lang="ko-KR" altLang="fr-BE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sz="1600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사용하기 불편한 환경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머리핀 효과</a:t>
            </a: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sz="1600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비용 및 리소스 사용량 증가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대역폭의 폭발적 증가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데이터 센터에서 가상 시스템에 심한 부하 발생</a:t>
            </a:r>
          </a:p>
          <a:p>
            <a:pPr marL="0" algn="l" defTabSz="914400"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이후</a:t>
            </a:r>
            <a:r>
              <a:rPr lang="fr-BE" altLang="ko-KR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</a:t>
            </a:r>
            <a:endParaRPr lang="ko-KR" altLang="fr-BE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sz="1600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일관된 사용자 환경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음성 및 비디오를 지점별로 라우팅</a:t>
            </a: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sz="1600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최적화된 리소스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대역폭이 메가바이트 단위에서 킬로바이트 단위로 감소</a:t>
            </a:r>
          </a:p>
          <a:p>
            <a:pPr marL="292059" lvl="1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fr-BE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데이터 센터의 처리량 감소</a:t>
            </a: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Clr>
                <a:srgbClr val="F79646"/>
              </a:buClr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F79646"/>
                </a:solidFill>
                <a:latin typeface="+mj-lt"/>
                <a:ea typeface="Gulim" pitchFamily="34" charset="-127"/>
              </a:rPr>
              <a:t>엔터프라이즈급 음성 및 비디오</a:t>
            </a:r>
          </a:p>
          <a:p>
            <a:pPr marL="0"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3" y="8934873"/>
            <a:ext cx="388937" cy="278913"/>
          </a:xfrm>
        </p:spPr>
        <p:txBody>
          <a:bodyPr/>
          <a:lstStyle/>
          <a:p>
            <a:pPr algn="r" defTabSz="914400">
              <a:buNone/>
            </a:pPr>
            <a:fld id="{E47FD1A1-53E5-4C1F-AEDC-C489D8ECA207}" type="slidenum">
              <a:rPr lang="fr-BE" sz="1200" b="0" i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2" y="8934879"/>
            <a:ext cx="388936" cy="278905"/>
          </a:xfrm>
        </p:spPr>
        <p:txBody>
          <a:bodyPr/>
          <a:lstStyle/>
          <a:p>
            <a:pPr algn="r" defTabSz="914400">
              <a:buNone/>
            </a:pPr>
            <a:fld id="{168FE730-B185-4C56-BE69-9870AA471BAF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우리는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VXC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2100, 2200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Cius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제공하고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그리고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2011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년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4/4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분기에는 새로운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VXC 6215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씬 클라이언트 및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VXC 4000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소프트웨어 어플라이언스를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VXC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포트폴리오에 추가할 것입니다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DA4D267-26D7-446E-9C26-527D78C5C6B4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Virtualization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Experience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Client 2110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통합형 비디오와 함께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9900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8900 IP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폰의 일부분으로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되어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기존의 풋스탠드가 제거되었고 백팩이 연결되어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액세서리 포트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POE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 연결할 수 있으므로 간단하게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구축할 수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폰과 제로 클라이언트를 포함하고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Citrix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XenDesktop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View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지원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POE(Power over Ethernet)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지원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 및 씬 클라이언트에 단일 이더넷 포트 사용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Font typeface="Wingdings"/>
              <a:buChar char="§"/>
              <a:tabLst/>
            </a:pPr>
            <a:endParaRPr lang="ko-KR" altLang="en-US" baseline="0" dirty="0" smtClean="0">
              <a:latin typeface="+mj-lt"/>
              <a:ea typeface="Gulim" pitchFamily="34" charset="-127"/>
            </a:endParaRP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View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1" y="8904897"/>
            <a:ext cx="388937" cy="278987"/>
          </a:xfrm>
        </p:spPr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Virtualization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Experience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Client 2110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통합형 비디오와 함께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9900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8900 IP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폰의 일부분으로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되어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기존의 풋스탠드가 제거되었고 백팩이 연결되어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액세서리 포트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POE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 연결할 수 있으므로 간단하게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구축할 수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폰과 제로 클라이언트를 포함하고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Citrix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XenDesktop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View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지원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POE(Power over Ethernet)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지원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  <a:tabLst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폰 및 씬 클라이언트에 단일 이더넷 포트 사용</a:t>
            </a:r>
          </a:p>
          <a:p>
            <a:pPr marL="237744" marR="0" indent="-237744" algn="l" defTabSz="914400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Font typeface="Wingdings"/>
              <a:buChar char="§"/>
              <a:tabLst/>
            </a:pPr>
            <a:endParaRPr lang="ko-KR" altLang="en-US" baseline="0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1" y="8904897"/>
            <a:ext cx="388937" cy="278987"/>
          </a:xfrm>
        </p:spPr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245027E-657E-4C4E-9A32-29318DE6140C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276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5800417" y="8680452"/>
            <a:ext cx="796683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83" tIns="0" rIns="18783" bIns="0" anchor="b"/>
          <a:lstStyle/>
          <a:p>
            <a:pPr algn="r" defTabSz="901690">
              <a:buNone/>
            </a:pPr>
            <a:fld id="{13BA62FE-A262-47BE-B4A1-25A2F9BED1C0}" type="slidenum">
              <a:rPr lang="fr-BE" sz="800" b="0" i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01690">
                <a:buNone/>
              </a:pPr>
              <a:t>25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242888"/>
            <a:ext cx="5326063" cy="39941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47" y="4378328"/>
            <a:ext cx="5350048" cy="4421115"/>
          </a:xfrm>
          <a:noFill/>
          <a:ln/>
        </p:spPr>
        <p:txBody>
          <a:bodyPr lIns="95487" tIns="50092" rIns="95487" bIns="50092">
            <a:noAutofit/>
          </a:bodyPr>
          <a:lstStyle/>
          <a:p>
            <a:pPr marL="0" algn="l" defTabSz="914400">
              <a:buNone/>
            </a:pPr>
            <a:r>
              <a:rPr lang="en-US" altLang="ko-KR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ISE(Identity Services Engine)</a:t>
            </a:r>
            <a:r>
              <a:rPr lang="ko-KR" altLang="en-US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통한 </a:t>
            </a:r>
            <a:r>
              <a:rPr lang="en-US" altLang="ko-KR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en-US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대한 정책 기반 액세스</a:t>
            </a:r>
            <a:endParaRPr lang="ko-KR" altLang="en-US" sz="10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여러 애플리케이션 및 네트워크 서비스에 쉽게 확장될 수 있는 정책 기반 서비스를 제공하도록 제작된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ISE(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Identity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Services 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Engine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VXI(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Virtualization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Experience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Infrastructure)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 가상 데스크탑을 통해 기업 데이터에 대한 안전한 역할 기반 및 장치 기반 액세스를 제공하는 것으로 검증되었습니다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네트워크 및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VDI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기능을 결합함으로써 기업은 이제 데이터 무결성을 유지하면서도 사용자가 기업 네트워크에 개인 장치를 가져올 수 있도록 유연하게 허용할 수 있습니다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.  </a:t>
            </a:r>
            <a:endParaRPr lang="ko-KR" altLang="fr-BE" sz="10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ko-KR" altLang="fr-BE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조직 요구를 충족시킬 수 있도록 확장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 IT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 물리적 데스크탑에서 가상 데스크탑 환경으로 쉽고 효율적으로 확장함으로써 한 사용자당 여러 장치를 지원할 수 있게 해줍니다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ISE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모든 정책 생성을 중앙 집중화하고 모든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스위치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무선 컨트롤러 및 네트워크 액세스 장치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(NAD)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정보를 매끄럽게 전파합니다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0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fr-BE" altLang="ko-KR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BYOD(</a:t>
            </a:r>
            <a:r>
              <a:rPr lang="ko-KR" altLang="fr-BE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개인 장치 사용</a:t>
            </a:r>
            <a:r>
              <a:rPr lang="fr-BE" altLang="ko-KR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000" b="1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모바일 태블릿을 위한 데이터 보안과 규정 준수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- ISE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사용자가 여러 장치를 통해 자신의 가상 데스크탑에 액세스할 수 있기를 기대하는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BYOD(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개인 장치 사용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현상을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 간단하게 관리할 수 있게 도와줍니다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 Cisco ISE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중앙 집중식 정책 플랫폼은 전체 기업 인프라에 걸쳐 가상 및 비가상 세션 모두에서 모든 사용자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장치 및 장소에 대해 조율된 정책 생성 및 일관된 정책 적용을 가능하게 합니다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0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ISE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장치 프로파일링을 제공하며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기업 장치와 비기업 장치에 서로 다른 정책을 연결하거나 장치별로 서로 다른 정책을 연결합니다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 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iPad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fr-BE" altLang="ko-KR" sz="10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Cius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등의 태블릿과 기업용이 아닌 장치를 인식하며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기업 네트워크에서 개인 장치 또는 태블릿의 사용자가 가상 데스크탑을 통해서만 모든 기업 데이터에 액세스하도록 의무화합니다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기업 장치는 데스크탑에서 바로 또는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VDI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세션을 통해서 데이터에 보다 유연하게 액세스할 수 있습니다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유연성과 제어력을 갖춘 이 모델을 통해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관리자는 가상 데스크탑이나 기업 장치에서 데이터를 억제하고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직원 퇴사 후 직원의 개인 데스크탑을 통한 데이터 유출 위협을 최소화할 수 있습니다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endParaRPr lang="ko-KR" altLang="en-US" sz="1000" dirty="0" smtClean="0"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244475"/>
            <a:ext cx="5319713" cy="3990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895746">
              <a:buNone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Unified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Computing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System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을 가상 데스크탑 인프라의 기초로 사용하면 기술 혁신을 통해 컴퓨팅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네트워킹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가상화 및 스토리지 액세스를 통합함으로써 데스크탑 가상화를 위한 이상적인 플랫폼을 구축할 수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895746"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특히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Cisco UCS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더 적은 구성 요소를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필요로 하는 매우 간단한 아키텍처로 인해 경쟁 제품보다 최소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20%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더 저렴합니다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895746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사용자 성능에 영향을 미치지 않고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60% 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더 많은 가상 데스크탑을 지원합니다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895746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쉽게 구축하고 확장할 수 있습니다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895746"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대규모 확장성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–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전체 시스템이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320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서버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x 120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가상 데스크탑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/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서버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=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최대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38,400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데스크탑으로 확장됩니다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baseline="0" dirty="0" smtClean="0">
              <a:latin typeface="+mj-lt"/>
              <a:ea typeface="Gulim" pitchFamily="34" charset="-127"/>
            </a:endParaRPr>
          </a:p>
          <a:p>
            <a:pPr marL="0" algn="l" defTabSz="895746">
              <a:buNone/>
            </a:pP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가장 크고 가장 경제적인 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2-</a:t>
            </a:r>
            <a:r>
              <a:rPr lang="ko-KR" altLang="fr-BE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소켓 서버용 메모리 공간이 놀라울 정도로 빠르고 안전한 입출력과 결합되어 병목 현상을 방지합니다</a:t>
            </a:r>
            <a:r>
              <a:rPr lang="fr-BE" altLang="ko-KR" sz="12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34D9984-92D9-4FC0-9CDC-A25ECE250237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356514"/>
          </a:xfrm>
        </p:spPr>
        <p:txBody>
          <a:bodyPr>
            <a:noAutofit/>
          </a:bodyPr>
          <a:lstStyle/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 도메인 확장성</a:t>
            </a: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이전에는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 M2 =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블레이드당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110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가상 데스크탑으로 </a:t>
            </a:r>
            <a:r>
              <a:rPr lang="fr-BE" altLang="ko-KR" sz="1200" b="0" i="0" kern="120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Fabric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kern="120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Interconnect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12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섀시를 지원했습니다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=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섀시당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4*110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*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12 =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 도메인당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5280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</a:t>
            </a: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QA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fr-BE" altLang="ko-KR" sz="1200" b="0" i="0" kern="120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Capitola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로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개의 섀시가 지원되는 것이 확인되었습니다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한 가지 말할 수 있는 것은 이전 아키텍처에서는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섀시의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B250M2 = 160x4 = 640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/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섀시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-&gt; 640x20 = 12800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/UCS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 도메인이라는 것입니다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B230M1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을 통해 우리는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B250M2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와 동일한 서버당 집적도를 얻게 될 것입니다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즉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UCS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 도메인에 두 배 더 많은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있게 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(B230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은 절반 길이인데 비해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은 전장 길이임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B230M2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통해서는 집적도가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20%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더 높아집니다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이것은 대략적으로 블레이드 하나당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192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해당합니다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B230M2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도메인당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섀시를 통해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관리 도메인 확장성이 이전 아키텍처의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FI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관리당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5280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가상 데스크탑에서 </a:t>
            </a:r>
            <a:r>
              <a:rPr lang="fr-BE" altLang="ko-KR" sz="1200" b="0" i="0" kern="120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Capitola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아키텍처의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192*8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블레이드*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20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섀시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= 30,720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가상 데스크탑으로 순 증가했습니다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 M2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서버 하나당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110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Windows 7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가상 데스크탑에서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B250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서버 하나당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160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 가상 데스크탑으로 전환됩니다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369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algn="l" defTabSz="914400">
              <a:spcBef>
                <a:spcPct val="0"/>
              </a:spcBef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캠퍼스는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50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년 동안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각 빌딩 시스템이 자체 네트워크를 보유하는 방식으로 항상 구축되어 왔습니다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데이터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음성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비디오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시계 및 벨소리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에너지 관리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빌딩 제어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오버헤드 페이징 등 모든 것이 이 네트워크에서 처리되었습니다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spcBef>
                <a:spcPct val="0"/>
              </a:spcBef>
              <a:buNone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Connected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Learning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솔루션은 이러한 네트워크를 단일 환경으로 통합합니다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단일 환경은 글로벌 협업 및 연구를 강화하고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정보 보안을 향상시키고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 서비스를 강화하고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실시간 커뮤니케이션 및 협업을 가능하게 하고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에너지 사용을 개선하고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스마트한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녹색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"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캠퍼스를 만드는 학습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빌딩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서비스 및 데이터 시스템을 하나로 연결합니다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고급 솔루션은 캠퍼스를 연결된 학습 환경으로 바꿀 수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하지만 그러한 가치를 제공하기 위해서는 솔루션을 </a:t>
            </a:r>
            <a:r>
              <a:rPr lang="ko-KR" altLang="fr-BE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빠르고</a:t>
            </a:r>
            <a:r>
              <a:rPr lang="fr-BE" altLang="ko-KR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효율적인 그리고 최소한의 방해를 받는 솔루션 구축을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함으로써 투자 수익을 극대화하고 미래에 맞춰 캠퍼스 서비스를 확장해야 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None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Services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파트너는 이 고급 솔루션 자체는 물론 솔루션을 유지 관리하는 데 필요한 지원 서비스에 대해서도 전문가들입니다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spcBef>
                <a:spcPct val="0"/>
              </a:spcBef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고등 교육 기관과 협력하여 </a:t>
            </a:r>
            <a:r>
              <a:rPr lang="ko-KR" altLang="fr-BE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프로세스를 간소화하고</a:t>
            </a:r>
            <a:r>
              <a:rPr lang="fr-BE" altLang="ko-KR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비용을 억제하고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실시간 커뮤니케이션 및 상호 작용을 가능하게 함으로써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Services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파트너는 진정한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21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세의 연결된 학습 환경을 계획하고 창조하는 데 도움을 줄 수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1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 리소스를 최적화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하고 신기술을 원활하고 빠르게 통합할 수 있도록 도움으로써 우리는 관리자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연구자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직원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교육자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학생들 모두가 데이터 및 리소스에 안전하게 그리고 안정적으로 액세스할 수 있게 보장합니다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None/>
            </a:pP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www.cisco.com/go/educationservices</a:t>
            </a:r>
            <a:endParaRPr lang="ko-KR" altLang="fr-BE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None/>
            </a:pPr>
            <a:fld id="{EBEE12F6-CFEB-4383-BE79-6C19672CC601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8988" y="236538"/>
            <a:ext cx="5335587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86263"/>
            <a:ext cx="5983288" cy="4251325"/>
          </a:xfrm>
        </p:spPr>
        <p:txBody>
          <a:bodyPr/>
          <a:lstStyle/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상황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짧은 데스크탑 컴퓨터 라이프사이클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 애플리케이션 환경 관리의 어려움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높은 운영 비용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교수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 및 학장의 구체적인 실시간 소프트웨어 애플리케이션 요청을 충족시킬 수 없음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데이터 센터 내에서 데스크탑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애플리케이션 및 데이터가 서로 격리됨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솔루션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가상 데스크탑에 최적화된 최첨단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Unified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Computing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System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기술 구현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 컴퓨팅 시스템을 사용하여 단일 화면에서 서버를 관리할 수 있음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요청 시 교육 및 관리 부서의 구체적인 소프트웨어 애플리케이션 및 비즈니스 요구 사항을 처리할 수 있음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보다 빠른 응답 시간으로 학생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강사 및 교수의 교육 및 관리 요구 사항 충족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랩 시스템을 가상 데스크탑으로 변환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운영 비용 감소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 라이프사이클 연장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8988" y="236538"/>
            <a:ext cx="5335587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86263"/>
            <a:ext cx="5983288" cy="4251325"/>
          </a:xfrm>
        </p:spPr>
        <p:txBody>
          <a:bodyPr/>
          <a:lstStyle/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상황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짧은 데스크탑 컴퓨터 라이프사이클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 애플리케이션 환경 관리의 어려움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높은 운영 비용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교수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 및 학장의 구체적인 실시간 소프트웨어 애플리케이션 요청을 충족시킬 수 없음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데이터 센터 내에서 데스크탑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애플리케이션 및 데이터가 서로 격리됨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솔루션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가상 데스크탑에 최적화된 최첨단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Unified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Computing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System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기술 구현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통합 컴퓨팅 시스템을 사용하여 단일 화면에서 서버를 관리할 수 있음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 smtClean="0"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요청 시 교육 및 관리 부서의 구체적인 소프트웨어 애플리케이션 및 비즈니스 요구 사항을 처리할 수 있음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보다 빠른 응답 시간으로 학생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강사 및 교수의 교육 및 관리 요구 사항 충족</a:t>
            </a:r>
          </a:p>
          <a:p>
            <a:pPr marL="114300" indent="-11430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랩 시스템을 가상 데스크탑으로 변환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운영 비용 감소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 라이프사이클 연장</a:t>
            </a:r>
          </a:p>
          <a:p>
            <a:pPr marL="0" algn="l" defTabSz="91440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879975"/>
          </a:xfrm>
        </p:spPr>
        <p:txBody>
          <a:bodyPr>
            <a:noAutofit/>
          </a:bodyPr>
          <a:lstStyle/>
          <a:p>
            <a:pPr marL="0" algn="l" defTabSz="914400">
              <a:buNone/>
            </a:pPr>
            <a:r>
              <a:rPr lang="fr-BE" altLang="ko-KR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ROI </a:t>
            </a:r>
            <a:r>
              <a:rPr lang="ko-KR" altLang="fr-BE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산정 도구 제공 예정</a:t>
            </a:r>
            <a:r>
              <a:rPr lang="fr-BE" altLang="ko-KR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</a:t>
            </a:r>
            <a:endParaRPr lang="ko-KR" altLang="fr-BE" sz="7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700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주로 어떤 고객에게 판매해야 할까요</a:t>
            </a:r>
            <a:r>
              <a:rPr lang="fr-BE" altLang="ko-KR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? </a:t>
            </a:r>
            <a:r>
              <a:rPr lang="ko-KR" altLang="fr-BE" sz="7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다양한 구매층이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음성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/UC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대해 고민하는 사람들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네트워크에 대해 고민하는 사람들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DC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초점을 맞추고 있는 사람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데스크탑에 초점을 맞추고 있는 사람들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고객이 눈을 뜨기 시작하고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대부분 이러한 방식으로 전환 중입니다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약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25%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의 고객들이 이러한 방향으로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25-50%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의 데스크탑을 바꿀 것입니다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! 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모든 조직이 이 새로운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접근 방식에 맞춰 회사를 재편하고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CIO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 변화를 종용하고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이것은 기술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프로세스 및 인력을 살펴보고 내린 결정입니다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우리의 고객 중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80%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이상이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환경에서의 가상화를 찾고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몇 가지 주요 요인은 다음과 같습니다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Windows 7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마이그레이션</a:t>
            </a: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외주 작업자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(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콜 센터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서버의 친환경화 기회</a:t>
            </a:r>
          </a:p>
          <a:p>
            <a:pPr marL="457200" lvl="1" algn="l" defTabSz="914400">
              <a:buNone/>
            </a:pP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업그레이드 주기에서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동료와 협력</a:t>
            </a: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fr-BE" altLang="ko-KR" sz="7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VMworld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분석가조차도 놀랄 정도로 많은 고객들이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UC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DV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통합하려고 노력 중입니다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UC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DV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파트너십과 업그레이드 주기도 함께 처리되어야 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이러한 포지션에는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 가장 적합합니다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화면은 데스크탑에서 나타나므로 기술적으로 크게 다르지 않습니다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PC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로 실행되고 있는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가상 시스템이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평소와 동일한 방식으로 연결합니다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사용자는 모니터에서 볼 수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DC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UC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애플리케이션을 가상화할 수 있지만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로컬에서는 해당 폰을 제어하는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CPI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통해 작동합니다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Microsoft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와의 관계가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어떤 의미가 있을까요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? (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가상화 수준에서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) UC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 파트너는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OCS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중점을 두고 라이센싱은 별도로 하더라도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...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일부 분야에서는 경쟁하고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일부 분야에서는 협력합니다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... DC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에서는 엔드포인트와는 다른 방식으로 취하고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...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협력과 경쟁을 병행합니다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fr-BE" altLang="ko-KR" sz="7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Citrix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와 </a:t>
            </a:r>
            <a:r>
              <a:rPr lang="fr-BE" altLang="ko-KR" sz="700" b="0" i="0" baseline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VMware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은 하이퍼바이저 분야의 강자들입니다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경쟁력 있는 가격이 책정될 것입니다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“솔루션”의 가치는 가격에 의해 결정됩니다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개당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$300-400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작업자들이 본인의 랩탑을 가지고 올 수 있게 만드십시오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장치는 신경 쓰지 마십시오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라이센스만 있다면 어느 장치에서나 작동합니다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동급 최고의 솔루션으로 어느 장치나 지원합니다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사용자에 특정 엔드포인트를 강제하는 것이 아니라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사용자가 원하는 대로 선택할 수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 정보 중 다수는 영업 조직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GET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팀으로부터 얻은 것입니다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고객이 엄청난 관심을 보이고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영업 팀이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CDO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로부터 이것을 요구하므로 많은 크레딧이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EBC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및 이동식 키트를 통해 데모를 볼 수 있습니다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두 가지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VD, Quad,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등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한 명이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Quad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사용하여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CUPC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사용 중인 다른 사람에게 전화를 겁니다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…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데모는 영업을 시작하기 위한 핵심 요소입니다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고객 사례가 매우 중요한 역할을 할 것입니다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! </a:t>
            </a:r>
            <a:endParaRPr lang="ko-KR" altLang="fr-BE" sz="700" b="0" i="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endParaRPr lang="ko-KR" altLang="en-US" sz="700" baseline="0" dirty="0" smtClean="0">
              <a:latin typeface="+mj-lt"/>
              <a:ea typeface="Gulim" pitchFamily="34" charset="-127"/>
            </a:endParaRPr>
          </a:p>
          <a:p>
            <a:pPr marL="457200" lvl="1" algn="l" defTabSz="914400">
              <a:buNone/>
            </a:pP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고객 사례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: ING,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천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4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백만 달러의 대형 </a:t>
            </a:r>
            <a:r>
              <a:rPr lang="fr-BE" altLang="ko-KR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DC </a:t>
            </a:r>
            <a:r>
              <a:rPr lang="ko-KR" altLang="fr-BE" sz="700" b="0" i="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거래 </a:t>
            </a:r>
            <a:endParaRPr lang="ko-KR" altLang="fr-BE" sz="700" b="0" i="0" baseline="0" dirty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315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l" defTabSz="914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CLX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교사와 교수들이 어디에서든 교육 수준을 대폭 개선하는 모범 사례와 실용적인 교육 방법을 공유할 수 있는 글로벌 커뮤니티입니다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CLX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를 후원하는 것에 대한 자부심을 가지고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 모든 학생이 잠재력을 다 발휘할 수 있도록 하기 위해 교육자들이 서로 협력하고 혁신적인 교육 방식을 공유하는 이 여정에 앞장서서 참여해 주셔서 감사합니다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 온라인 학습에 관심이 있으시다면 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CLX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가입하여 전 세계의 동료들과 교류하십시오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Special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200" b="0" i="0" dirty="0" err="1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Interest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Group</a:t>
            </a:r>
            <a:r>
              <a:rPr lang="ko-KR" altLang="en-US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은 효과적인 교육 방법 및 유용한 리소스를 커뮤니티 회원들과 교환하고 공유할 수 있는 소중한 전문 개발 리소스가 될 수 있습니다</a:t>
            </a:r>
            <a:r>
              <a:rPr lang="fr-BE" altLang="ko-KR" sz="1200" b="0" i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200" b="0" i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ct val="0"/>
              </a:spcBef>
              <a:buFontTx/>
              <a:buChar char="•"/>
            </a:pPr>
            <a:endParaRPr lang="ko-KR" altLang="en-US" dirty="0" smtClean="0">
              <a:latin typeface="+mj-lt"/>
              <a:ea typeface="Gulim" pitchFamily="34" charset="-127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None/>
            </a:pPr>
            <a:fld id="{59E4A89D-D872-428A-97B4-66667EF223EA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14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3138" y="4378326"/>
            <a:ext cx="6322407" cy="4252913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“학교를 간다”라는 의미가 달라지고 있습니다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그 어느 때보다 학교 교육이 중요한 지금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,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강의실이라는 개념이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 바뀌어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 가고 있습니다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이러한 변화는 주 원인은 기술력이 크게 발전하고 있기 때문입니다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 요즘의 학생들에게는 모빌리티가 매우 친숙한 개념입니다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하지만 모빌리티가 단순한 기본 연결에만 국한되는 것은 아닙니다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이제는 모바일에서 학습하는 것도 가능합니다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 오늘날의 학생들은 소셜 네트워킹 도구를 사용하면서 자랐으며 캠퍼스와 강의실에서도 소셜 네트워킹 도구를 통한 상호 작용이 가능하기를 기대합니다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 비디오는 대면 상호 작용을 유지하면서도 고품질의 비동기적 방법으로 교육을 받을 수 있는 새로운 기회를 만들어내고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</a:t>
            </a:r>
            <a:endParaRPr lang="ko-KR" altLang="en-US" sz="1200" b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ko-KR" altLang="en-US" sz="1200" b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기술로 인해 교육의 기회가 넓어지고 있으며 모든 개인 소유 컴퓨터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,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스마트폰 및 태블릿이 잠재적인 교육 리소스가 되고 있습니다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  <a:cs typeface="Arial Unicode MS" pitchFamily="34" charset="-122"/>
              </a:rPr>
              <a:t>.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ko-KR" altLang="en-US" sz="1200" b="0" kern="1200" dirty="0" smtClean="0">
              <a:solidFill>
                <a:schemeClr val="tx1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  <a:p>
            <a:pPr marL="0" indent="0" algn="l" defTabSz="914400">
              <a:buNone/>
            </a:pPr>
            <a:endParaRPr lang="ko-KR" altLang="en-US" sz="1100" dirty="0" smtClean="0">
              <a:solidFill>
                <a:srgbClr val="000000"/>
              </a:solidFill>
              <a:latin typeface="+mj-lt"/>
              <a:ea typeface="Gulim" pitchFamily="34" charset="-127"/>
              <a:cs typeface="Arial Unicode MS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EAAB909-CEE8-4D03-8A78-5C0850B16A3E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76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Gartner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따르면 점점 더 많은 기업이 데스크탑 가상화를 사용하고 있다고 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2014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년에 전 세계의 호스팅형 가상 데스크탑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(HVD)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시장은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7,000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만 대 또는 엔터프라이즈 데스크탑 및 랩탑의 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15%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에 달할 것으로 예상됩니다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하지만 품질이 떨어져서는 안 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이러한 빠른 시장 성장을 더욱 가속화하기 위해 고객은 음성 및 비디오를 위한 고해상도 환경 그리고 구축 비용 및 복잡성을 줄일 수 있는 통합형 시스템 접근 방식을 사용자에게 제공해야 합니다</a:t>
            </a:r>
            <a:r>
              <a:rPr lang="fr-BE" altLang="ko-KR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r>
              <a:rPr lang="ko-KR" altLang="fr-BE" sz="12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 </a:t>
            </a:r>
          </a:p>
          <a:p>
            <a:pPr marL="0" algn="l" defTabSz="914400">
              <a:buNone/>
            </a:pPr>
            <a:endParaRPr lang="ko-KR" altLang="en-US" b="0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8B0DFB1-C835-4049-8551-241CE276AC71}" type="slidenum">
              <a:rPr lang="fr-BE" sz="1200" b="0" i="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8831-C8BE-4802-9C2B-197E625A89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701071"/>
          </a:xfrm>
        </p:spPr>
        <p:txBody>
          <a:bodyPr>
            <a:noAutofit/>
          </a:bodyPr>
          <a:lstStyle/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교육계 리더들은 상당한 당면 과제에 직면해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우선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IT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서비스 비용의 증가를 억제하거나 심지어 줄여야 하는 압박을 받고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그러면서도 강력한 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서비스를 원하는 학생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교육자 및 직원들의 요구는 점점 더 커지고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최종 사용자들이 다양한 제품을 사용함에 따라 지원해야 하는 장치 및 애플리케이션 목록이 커지고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이러한 환경에서는 네트워크 보안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데이터 개인 정보 보호 및 규정 준수를 유지하는 것이 매우 어렵습니다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학생과 교육자들은 기존 컴퓨터 랩에 점점 더 불만족하고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이들은 언제 어느 장치에서나 교육 과정에 필요한 애플리케이션에 액세스할 수 있기를 원합니다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위의 모든 사항을 충족시키기 위해서는 네트워크 및 데이터 센터에 더 많은 것이 요구됩니다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네트워크는 좀 더 지능적이어야 하며 데이터 센터는 자동화되는 동시에 더 안정적이고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빠르고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확장성이 뛰어나야 합니다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endParaRPr lang="ko-KR" altLang="en-US" sz="1200" kern="1200" baseline="0" dirty="0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buNone/>
            </a:pP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점점 더 많은 교육계 리더들이 이러한 압박과 과제에 대처할 수 있는 새로운 모델을 찾고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이들은 오랫동안 지속 가능하며 현대 교육 기관의 변화하는 요구 사항을 충족시킬 수 있는 모델을 찾고 있습니다</a:t>
            </a:r>
            <a:r>
              <a:rPr lang="fr-BE" altLang="ko-KR" sz="12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200" b="0" i="0" kern="1200" baseline="0" dirty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7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879975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800"/>
              </a:spcBef>
              <a:buNone/>
            </a:pP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1000" b="0" i="0" kern="1200" baseline="300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는</a:t>
            </a:r>
            <a:r>
              <a:rPr lang="ko-KR" altLang="fr-BE" sz="1000" b="0" i="0" kern="1200" baseline="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기존의 강의실 데스크탑을 넘어 가상 데스크탑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음성 및 비디오를 통합하는 가상 작업 공간을 제공합니다</a:t>
            </a:r>
            <a:r>
              <a:rPr lang="fr-BE" altLang="ko-KR" sz="1000" b="0" i="0" kern="1200" dirty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. </a:t>
            </a:r>
            <a:endParaRPr lang="ko-KR" altLang="en-US" sz="100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0" indent="0" algn="l" defTabSz="914400">
              <a:spcBef>
                <a:spcPts val="800"/>
              </a:spcBef>
              <a:buNone/>
            </a:pPr>
            <a:r>
              <a:rPr lang="ko-KR" altLang="fr-BE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관리자</a:t>
            </a:r>
          </a:p>
          <a:p>
            <a:pPr marL="236555" lvl="1" indent="-125456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실감나는 학생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-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교사 상호 작용과 빠른 학습 효과를 위해 가상 데스크탑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음성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비디오 및 협업을 통합하는 가상 작업 공간 솔루션을 제공합니다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00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36555" lvl="1" indent="-125456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데이터 및 애플리케이션을 중앙에서 안전하게 제어함으로써 규정 준수를 강화하고 위험을 완화합니다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236555" lvl="1" indent="-125456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최적화된 인프라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단순해진 운영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길어진 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PC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업그레이드 주기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절감된 에너지 비용을 통해 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ROI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를 개선합니다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236555" lvl="1" indent="-125456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fr-BE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학생 및 교육자</a:t>
            </a:r>
          </a:p>
          <a:p>
            <a:pPr marL="236555" lvl="1" indent="-125456" algn="l" defTabSz="9144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어디에서 어떤 장치를 사용하건 관계없이 모든 애플리케이션 및 협업 서비스에 액세스할 수 있는 일관된 환경을 제공합니다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236555" lvl="1" indent="-125456" algn="l" defTabSz="9144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선택의 폭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자유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융통성을 제공함으로써 다양한 학습 및 교육 스타일에 맞춥니다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236555" lvl="1" indent="-125456" algn="l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fr-BE" altLang="ko-KR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IT </a:t>
            </a:r>
            <a:r>
              <a:rPr lang="ko-KR" altLang="fr-BE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리더</a:t>
            </a:r>
          </a:p>
          <a:p>
            <a:pPr marL="0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표준화된 운영 이미지를 보장하면서 애플리케이션 요구에 보다 신속하게 대응할 수 있도록 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더 많은 최종 사용자를 위한 환경을 안전하게 구축할 수 있게 함으로써 비즈니스 대응 능력을 최적화합니다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 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미승인 애플리케이션이나 맬웨어에 대한 보안 수준을 강화합니다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fr-BE" sz="1000" b="0" i="0" dirty="0" smtClean="0">
              <a:solidFill>
                <a:srgbClr val="000000"/>
              </a:solidFill>
              <a:latin typeface="+mj-lt"/>
              <a:ea typeface="Gulim" pitchFamily="34" charset="-127"/>
            </a:endParaRPr>
          </a:p>
          <a:p>
            <a:pPr marL="0" algn="l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검증된 설계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시스템 로드맵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간소화된 운영 모델 그리고 완벽한 지원 및 서비스를 통해 작업 공간 솔루션을</a:t>
            </a:r>
            <a:r>
              <a:rPr lang="ko-KR" altLang="fr-BE" sz="1000" b="0" i="0" baseline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fr-BE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보다 빠르고 간단하게 구축할 수 있게 해줍니다</a:t>
            </a:r>
            <a:r>
              <a:rPr lang="fr-BE" altLang="ko-KR" sz="10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000" dirty="0">
              <a:latin typeface="+mj-lt"/>
              <a:ea typeface="Guli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971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fr-BE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5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651722"/>
          </a:xfrm>
        </p:spPr>
        <p:txBody>
          <a:bodyPr/>
          <a:lstStyle>
            <a:lvl1pPr>
              <a:lnSpc>
                <a:spcPct val="90000"/>
              </a:lnSpc>
              <a:defRPr lang="en-US" sz="48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98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3038785" y="726538"/>
            <a:ext cx="86236" cy="5480128"/>
          </a:xfrm>
          <a:prstGeom prst="rect">
            <a:avLst/>
          </a:prstGeom>
        </p:spPr>
      </p:pic>
      <p:pic>
        <p:nvPicPr>
          <p:cNvPr id="9" name="Picture 8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6057066" y="726538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43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97131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27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270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097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097" y="649224"/>
            <a:ext cx="7447744" cy="446242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912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5" name="Picture 4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4578370" y="752635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79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077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10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fr-BE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및/또는 계열사. 모든 권한은 당사에 있습니다.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65">
                <a:buNone/>
              </a:pPr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5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18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740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xmlns="" val="417660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04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264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35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65">
                <a:buNone/>
              </a:pPr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6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40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3600" b="0" i="0" noProof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  <a:cs typeface="+mn-cs"/>
              </a:rPr>
              <a:t>감사합니다</a:t>
            </a:r>
            <a:r>
              <a:rPr lang="fr-BE" altLang="ko-KR" sz="3600" b="0" i="0" noProof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  <a:cs typeface="+mn-cs"/>
              </a:rPr>
              <a:t>.</a:t>
            </a:r>
            <a:endParaRPr lang="ko-KR" altLang="en-US" sz="3600" noProof="0" dirty="0">
              <a:solidFill>
                <a:srgbClr val="FFFFFF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6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 tex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1"/>
                    </a:gs>
                    <a:gs pos="4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4800000" scaled="0"/>
                </a:gradFill>
                <a:latin typeface="+mj-lt"/>
                <a:ea typeface="Gulim" pitchFamily="34" charset="-127"/>
                <a:cs typeface="+mj-cs"/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ko-KR" altLang="en-US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9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10800000" flipH="1" flipV="1">
            <a:off x="0" y="5763639"/>
            <a:ext cx="9145588" cy="359923"/>
          </a:xfrm>
          <a:prstGeom prst="rect">
            <a:avLst/>
          </a:prstGeom>
          <a:solidFill>
            <a:srgbClr val="111111">
              <a:alpha val="39608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ko-KR" altLang="en-US" kern="0" noProof="0">
              <a:solidFill>
                <a:sysClr val="windowText" lastClr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0800000" flipH="1" flipV="1">
            <a:off x="0" y="5763638"/>
            <a:ext cx="9145588" cy="359923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ko-KR" altLang="en-US" kern="0" noProof="0">
              <a:solidFill>
                <a:sysClr val="windowText" lastClr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 rot="10800000" flipH="1" flipV="1">
            <a:off x="-1" y="5489318"/>
            <a:ext cx="9145588" cy="359923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ko-KR" altLang="en-US" kern="0" noProof="0">
              <a:solidFill>
                <a:sysClr val="windowText" lastClr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© 2012 Cisco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및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/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또는 계열사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모든 권한은 당사에 있습니다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</a:t>
            </a:r>
            <a:endParaRPr lang="fr-BE" altLang="ko-KR" sz="600" b="0" i="0" noProof="0">
              <a:solidFill>
                <a:srgbClr val="C0C0C0"/>
              </a:solidFill>
              <a:latin typeface="+mj-lt"/>
              <a:ea typeface="Gulim" pitchFamily="34" charset="-127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960957" y="6584512"/>
            <a:ext cx="61469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Cisco Public</a:t>
            </a:r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pPr algn="r" defTabSz="814365">
                <a:buNone/>
              </a:pPr>
              <a:t>‹#›</a:t>
            </a:fld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8" y="4800600"/>
            <a:ext cx="5486638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8" y="612775"/>
            <a:ext cx="5486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8" y="5367338"/>
            <a:ext cx="5486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2803526" y="2413318"/>
            <a:ext cx="3529012" cy="1876721"/>
            <a:chOff x="384" y="331"/>
            <a:chExt cx="912" cy="485"/>
          </a:xfrm>
        </p:grpSpPr>
        <p:sp>
          <p:nvSpPr>
            <p:cNvPr id="1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31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Gulim" pitchFamily="34" charset="-127"/>
                <a:cs typeface="+mj-cs"/>
              </a:defRPr>
            </a:lvl1pPr>
          </a:lstStyle>
          <a:p>
            <a:r>
              <a:rPr lang="en-US" altLang="ko-KR" noProof="0" smtClean="0"/>
              <a:t>Presentation Title Goes Here</a:t>
            </a:r>
            <a:endParaRPr lang="ko-KR" altLang="en-US" noProof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960957" y="6584512"/>
            <a:ext cx="61469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Cisco Public</a:t>
            </a:r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© 2010 Cisco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및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/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또는 계열사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모든 권한은 당사에 있습니다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</a:t>
            </a:r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pPr algn="r" defTabSz="814365">
                <a:buNone/>
              </a:pPr>
              <a:t>‹#›</a:t>
            </a:fld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41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</a:defRPr>
            </a:lvl2pPr>
            <a:lvl3pPr>
              <a:defRPr>
                <a:solidFill>
                  <a:srgbClr val="2B348E"/>
                </a:solidFill>
                <a:latin typeface="+mj-lt"/>
              </a:defRPr>
            </a:lvl3pPr>
            <a:lvl4pPr>
              <a:defRPr>
                <a:solidFill>
                  <a:srgbClr val="2B348E"/>
                </a:solidFill>
                <a:latin typeface="+mj-lt"/>
              </a:defRPr>
            </a:lvl4pPr>
            <a:lvl5pPr>
              <a:defRPr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41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328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5504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  <a:ea typeface="Gulim" pitchFamily="34" charset="-127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  <a:ea typeface="Gulim" pitchFamily="34" charset="-127"/>
              </a:defRPr>
            </a:lvl2pPr>
            <a:lvl3pPr>
              <a:defRPr>
                <a:solidFill>
                  <a:srgbClr val="2B348E"/>
                </a:solidFill>
                <a:latin typeface="+mj-lt"/>
                <a:ea typeface="Gulim" pitchFamily="34" charset="-127"/>
              </a:defRPr>
            </a:lvl3pPr>
            <a:lvl4pPr>
              <a:defRPr>
                <a:solidFill>
                  <a:srgbClr val="2B348E"/>
                </a:solidFill>
                <a:latin typeface="+mj-lt"/>
                <a:ea typeface="Gulim" pitchFamily="34" charset="-127"/>
              </a:defRPr>
            </a:lvl4pPr>
            <a:lvl5pPr>
              <a:defRPr>
                <a:solidFill>
                  <a:srgbClr val="2B348E"/>
                </a:solidFill>
                <a:latin typeface="+mj-lt"/>
                <a:ea typeface="Gulim" pitchFamily="34" charset="-127"/>
              </a:defRPr>
            </a:lvl5pPr>
          </a:lstStyle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ko-KR" alt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solidFill>
                  <a:srgbClr val="2B348E"/>
                </a:solidFill>
                <a:latin typeface="+mj-lt"/>
                <a:ea typeface="Gulim" pitchFamily="34" charset="-127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ko-KR" altLang="en-US" noProof="0" smtClean="0"/>
              <a:t>“</a:t>
            </a:r>
            <a:r>
              <a:rPr lang="en-US" altLang="ko-KR" noProof="0" smtClean="0"/>
              <a:t>This is the sample </a:t>
            </a:r>
            <a:br>
              <a:rPr lang="en-US" altLang="ko-KR" noProof="0" smtClean="0"/>
            </a:br>
            <a:r>
              <a:rPr lang="en-US" altLang="ko-KR" noProof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© 2010 Cisco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및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/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또는 계열사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 </a:t>
            </a:r>
            <a:r>
              <a:rPr lang="ko-KR" altLang="fr-BE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모든 권한은 당사에 있습니다</a:t>
            </a: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.</a:t>
            </a:r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960957" y="6584512"/>
            <a:ext cx="61469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t>Cisco Public</a:t>
            </a:r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altLang="ko-KR" sz="600" b="0" i="0" noProof="0" smtClean="0">
                <a:solidFill>
                  <a:srgbClr val="C0C0C0"/>
                </a:solidFill>
                <a:latin typeface="+mj-lt"/>
                <a:ea typeface="Gulim" pitchFamily="34" charset="-127"/>
                <a:cs typeface="+mn-cs"/>
              </a:rPr>
              <a:pPr algn="r" defTabSz="814365">
                <a:buNone/>
              </a:pPr>
              <a:t>‹#›</a:t>
            </a:fld>
            <a:endParaRPr lang="ko-KR" altLang="en-US" sz="600" noProof="0">
              <a:solidFill>
                <a:srgbClr val="C0C0C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Gulim" pitchFamily="34" charset="-127"/>
                <a:cs typeface="+mj-cs"/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ko-KR" alt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rgbClr val="2B348E"/>
                </a:solidFill>
                <a:latin typeface="+mj-lt"/>
                <a:ea typeface="Gulim" pitchFamily="34" charset="-127"/>
              </a:defRPr>
            </a:lvl1pPr>
          </a:lstStyle>
          <a:p>
            <a:pPr lvl="0"/>
            <a:r>
              <a:rPr lang="en-US" altLang="ko-KR" noProof="0" smtClean="0"/>
              <a:t>Source Name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170000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 lang="en-US" sz="36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89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altLang="ko-KR" noProof="0" smtClean="0"/>
              <a:t>Slide Title Goes Here</a:t>
            </a:r>
            <a:endParaRPr lang="ko-KR" alt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ko-KR" noProof="0" smtClean="0"/>
              <a:t>Body Text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ko-KR" altLang="en-US" noProof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buNone/>
            </a:pPr>
            <a:r>
              <a:rPr lang="fr-BE" altLang="ko-KR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© 2012 Cisco </a:t>
            </a:r>
            <a:r>
              <a:rPr lang="ko-KR" altLang="fr-BE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및</a:t>
            </a:r>
            <a:r>
              <a:rPr lang="fr-BE" altLang="ko-KR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/</a:t>
            </a:r>
            <a:r>
              <a:rPr lang="ko-KR" altLang="fr-BE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또는 계열사</a:t>
            </a:r>
            <a:r>
              <a:rPr lang="fr-BE" altLang="ko-KR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. </a:t>
            </a:r>
            <a:r>
              <a:rPr lang="ko-KR" altLang="fr-BE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모든 권한은 당사에 있습니다</a:t>
            </a:r>
            <a:r>
              <a:rPr lang="fr-BE" altLang="ko-KR" sz="600" b="0" i="0" noProof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.</a:t>
            </a:r>
            <a:endParaRPr lang="ko-KR" altLang="en-US" sz="600" noProof="0" dirty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60957" y="6584512"/>
            <a:ext cx="61469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altLang="ko-KR" sz="600" b="0" i="0" noProof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Cisco Public</a:t>
            </a:r>
            <a:endParaRPr lang="ko-KR" altLang="en-US" sz="600" noProof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fld id="{DFCF27A5-1A5B-48D3-A060-2758FFBB1ADD}" type="slidenum">
              <a:rPr lang="fr-BE" altLang="ko-KR" sz="600" b="0" i="0" noProof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pPr algn="r" defTabSz="814365">
                <a:buNone/>
              </a:pPr>
              <a:t>‹#›</a:t>
            </a:fld>
            <a:endParaRPr lang="ko-KR" altLang="en-US" sz="600" noProof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4766061" y="6584512"/>
            <a:ext cx="6868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buNone/>
            </a:pPr>
            <a:r>
              <a:rPr lang="fr-BE" altLang="ko-KR" sz="600" b="0" i="0" noProof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  <a:cs typeface="+mn-cs"/>
              </a:rPr>
              <a:t>EDCS-962068 </a:t>
            </a:r>
            <a:endParaRPr lang="ko-KR" altLang="en-US" sz="600" noProof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4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rgbClr val="2B3082"/>
          </a:solidFill>
          <a:latin typeface="+mj-lt"/>
          <a:ea typeface="Gulim" pitchFamily="34" charset="-127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440"/>
        </a:spcBef>
        <a:buClr>
          <a:srgbClr val="00ADEF"/>
        </a:buClr>
        <a:buSzPct val="90000"/>
        <a:buFont typeface="Arial"/>
        <a:buChar char="•"/>
        <a:tabLst/>
        <a:defRPr lang="en-US" sz="2000" kern="1200" dirty="0" smtClean="0">
          <a:solidFill>
            <a:srgbClr val="2B3082"/>
          </a:solidFill>
          <a:latin typeface="+mj-lt"/>
          <a:ea typeface="Gulim" pitchFamily="34" charset="-127"/>
          <a:cs typeface="+mn-cs"/>
        </a:defRPr>
      </a:lvl1pPr>
      <a:lvl2pPr marL="569913" indent="-163513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800" kern="1200" dirty="0" smtClean="0">
          <a:solidFill>
            <a:srgbClr val="2B3082"/>
          </a:solidFill>
          <a:latin typeface="+mj-lt"/>
          <a:ea typeface="Gulim" pitchFamily="34" charset="-127"/>
          <a:cs typeface="+mn-cs"/>
        </a:defRPr>
      </a:lvl2pPr>
      <a:lvl3pPr marL="741363" indent="-173038" algn="l" defTabSz="741363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600" kern="1200" dirty="0" smtClean="0">
          <a:solidFill>
            <a:srgbClr val="2B3082"/>
          </a:solidFill>
          <a:latin typeface="+mj-lt"/>
          <a:ea typeface="Gulim" pitchFamily="34" charset="-127"/>
          <a:cs typeface="+mn-cs"/>
        </a:defRPr>
      </a:lvl3pPr>
      <a:lvl4pPr marL="914400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 smtClean="0">
          <a:solidFill>
            <a:srgbClr val="2B3082"/>
          </a:solidFill>
          <a:latin typeface="+mj-lt"/>
          <a:ea typeface="Gulim" pitchFamily="34" charset="-127"/>
          <a:cs typeface="+mn-cs"/>
        </a:defRPr>
      </a:lvl4pPr>
      <a:lvl5pPr marL="1027113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>
          <a:solidFill>
            <a:srgbClr val="2B3082"/>
          </a:solidFill>
          <a:latin typeface="+mj-lt"/>
          <a:ea typeface="Gulim" pitchFamily="34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gi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wmf"/><Relationship Id="rId20" Type="http://schemas.openxmlformats.org/officeDocument/2006/relationships/image" Target="../media/image56.png"/><Relationship Id="rId29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wmf"/><Relationship Id="rId23" Type="http://schemas.openxmlformats.org/officeDocument/2006/relationships/image" Target="../media/image59.png"/><Relationship Id="rId28" Type="http://schemas.openxmlformats.org/officeDocument/2006/relationships/image" Target="../media/image64.emf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emf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emf"/><Relationship Id="rId26" Type="http://schemas.openxmlformats.org/officeDocument/2006/relationships/image" Target="../media/image47.png"/><Relationship Id="rId3" Type="http://schemas.openxmlformats.org/officeDocument/2006/relationships/image" Target="../media/image78.png"/><Relationship Id="rId21" Type="http://schemas.openxmlformats.org/officeDocument/2006/relationships/image" Target="../media/image55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7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5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9.png"/><Relationship Id="rId9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3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wmf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isco.com/go/vxi" TargetMode="External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lx.cisco.com" TargetMode="External"/><Relationship Id="rId4" Type="http://schemas.openxmlformats.org/officeDocument/2006/relationships/image" Target="../media/image13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hyperlink" Target="http://www.facebook.com/" TargetMode="External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cisco.com/education" TargetMode="External"/><Relationship Id="rId5" Type="http://schemas.openxmlformats.org/officeDocument/2006/relationships/hyperlink" Target="http://blogs.cisco.com/category/education/" TargetMode="External"/><Relationship Id="rId10" Type="http://schemas.openxmlformats.org/officeDocument/2006/relationships/image" Target="../media/image134.jpeg"/><Relationship Id="rId4" Type="http://schemas.openxmlformats.org/officeDocument/2006/relationships/hyperlink" Target="http://twitter.com/" TargetMode="External"/><Relationship Id="rId9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>
              <a:solidFill>
                <a:schemeClr val="bg1">
                  <a:lumMod val="95000"/>
                </a:schemeClr>
              </a:solidFill>
              <a:effectLst>
                <a:outerShdw blurRad="177800" algn="ctr" rotWithShape="0">
                  <a:schemeClr val="tx1">
                    <a:lumMod val="50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167604" y="941295"/>
            <a:ext cx="7301831" cy="3294529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ko-KR" altLang="fr-BE" sz="36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  <a:t>새로운 교육 가상 작업 공간 제공</a:t>
            </a:r>
            <a:br>
              <a:rPr lang="ko-KR" altLang="fr-BE" sz="36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</a:br>
            <a:r>
              <a:rPr lang="ko-KR" altLang="fr-BE" sz="36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  <a:t/>
            </a:r>
            <a:br>
              <a:rPr lang="ko-KR" altLang="fr-BE" sz="36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</a:br>
            <a:r>
              <a:rPr lang="ko-KR" altLang="fr-BE" sz="28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  <a:t>통합형 가상 데스크탑</a:t>
            </a:r>
            <a:r>
              <a:rPr lang="fr-BE" altLang="ko-KR" sz="28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fr-BE" sz="2800" b="0" i="0" spc="0" baseline="0" dirty="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rPr>
              <a:t>음성 및 비디오</a:t>
            </a:r>
            <a:endParaRPr lang="ko-KR" altLang="en-US" sz="40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Same Side Corner Rectangle 56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교육계의 </a:t>
            </a:r>
            <a:r>
              <a:rPr lang="fr-BE" altLang="ko-KR" sz="3200" b="0" i="0" spc="0" baseline="0" smtClean="0">
                <a:solidFill>
                  <a:srgbClr val="12188E"/>
                </a:solidFill>
                <a:ea typeface="Gulim" pitchFamily="34" charset="-127"/>
              </a:rPr>
              <a:t>VXI </a:t>
            </a: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사용 사례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03" y="3248806"/>
            <a:ext cx="3518190" cy="1094509"/>
            <a:chOff x="6003" y="3058306"/>
            <a:chExt cx="3518190" cy="1094509"/>
          </a:xfrm>
        </p:grpSpPr>
        <p:sp>
          <p:nvSpPr>
            <p:cNvPr id="50" name="Round Single Corner Rectangle 49"/>
            <p:cNvSpPr/>
            <p:nvPr/>
          </p:nvSpPr>
          <p:spPr>
            <a:xfrm>
              <a:off x="780993" y="3165312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ko-KR" altLang="en-US" sz="15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4" name="Picture 13" descr="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3" y="3058306"/>
              <a:ext cx="1459345" cy="10945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89178" y="3284880"/>
              <a:ext cx="1509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통합된 비디오</a:t>
              </a:r>
              <a:r>
                <a:rPr lang="fr-BE" altLang="ko-KR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음성 및 협업</a:t>
              </a:r>
              <a:endParaRPr lang="ko-KR" altLang="fr-BE" sz="1500" b="0" i="0" dirty="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4232" y="4607706"/>
            <a:ext cx="3813725" cy="1094509"/>
            <a:chOff x="384232" y="4417206"/>
            <a:chExt cx="3813725" cy="1094509"/>
          </a:xfrm>
        </p:grpSpPr>
        <p:sp>
          <p:nvSpPr>
            <p:cNvPr id="51" name="Round Single Corner Rectangle 50"/>
            <p:cNvSpPr/>
            <p:nvPr/>
          </p:nvSpPr>
          <p:spPr>
            <a:xfrm>
              <a:off x="1454757" y="453325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ko-KR" altLang="en-US" sz="15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8" name="Picture 17" descr="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232" y="4417206"/>
              <a:ext cx="1403927" cy="10945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54907" y="4687450"/>
              <a:ext cx="2032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효율적이고 확장 가능한 </a:t>
              </a:r>
              <a:r>
                <a:rPr lang="fr-BE" altLang="ko-KR" sz="15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IT </a:t>
              </a:r>
              <a:r>
                <a:rPr lang="ko-KR" altLang="fr-BE" sz="15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지원</a:t>
              </a:r>
              <a:endParaRPr lang="ko-KR" altLang="fr-BE" sz="1500" b="0" i="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724" y="1884680"/>
            <a:ext cx="3677564" cy="1117600"/>
            <a:chOff x="562724" y="1694180"/>
            <a:chExt cx="3677564" cy="1117600"/>
          </a:xfrm>
        </p:grpSpPr>
        <p:sp>
          <p:nvSpPr>
            <p:cNvPr id="47" name="Round Single Corner Rectangle 46"/>
            <p:cNvSpPr/>
            <p:nvPr/>
          </p:nvSpPr>
          <p:spPr>
            <a:xfrm>
              <a:off x="1722241" y="1818419"/>
              <a:ext cx="2518047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ko-KR" altLang="en-US" sz="15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3" name="Picture 12" descr="A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2724" y="1694180"/>
              <a:ext cx="1671782" cy="1117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08908" y="1952375"/>
              <a:ext cx="19165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캠퍼스 내외에 일관된 환경 제공</a:t>
              </a:r>
              <a:endParaRPr lang="ko-KR" altLang="en-US" sz="1500" dirty="0"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07002" y="1608425"/>
            <a:ext cx="3846721" cy="1380836"/>
            <a:chOff x="5207002" y="1417925"/>
            <a:chExt cx="3846721" cy="1380836"/>
          </a:xfrm>
        </p:grpSpPr>
        <p:sp>
          <p:nvSpPr>
            <p:cNvPr id="49" name="Round Single Corner Rectangle 48"/>
            <p:cNvSpPr/>
            <p:nvPr/>
          </p:nvSpPr>
          <p:spPr>
            <a:xfrm flipH="1">
              <a:off x="5207002" y="181841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ko-KR" altLang="en-US" sz="15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9" name="Picture 18" descr="F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1068" y="1417925"/>
              <a:ext cx="1842655" cy="138083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91908" y="1951180"/>
              <a:ext cx="2193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안전한 액세스 및 데이터 규정 준수</a:t>
              </a:r>
            </a:p>
            <a:p>
              <a:pPr algn="l" defTabSz="914400">
                <a:buNone/>
              </a:pPr>
              <a:endParaRPr lang="ko-KR" altLang="en-US" dirty="0"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9920" y="3255156"/>
            <a:ext cx="3246944" cy="1094509"/>
            <a:chOff x="5809920" y="3064656"/>
            <a:chExt cx="3246944" cy="1094509"/>
          </a:xfrm>
        </p:grpSpPr>
        <p:sp>
          <p:nvSpPr>
            <p:cNvPr id="52" name="Round Single Corner Rectangle 51"/>
            <p:cNvSpPr/>
            <p:nvPr/>
          </p:nvSpPr>
          <p:spPr>
            <a:xfrm flipH="1">
              <a:off x="5809920" y="3165312"/>
              <a:ext cx="2474745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spcBef>
                  <a:spcPts val="880"/>
                </a:spcBef>
              </a:pPr>
              <a:endParaRPr lang="ko-KR" altLang="en-US" sz="1500">
                <a:latin typeface="+mj-lt"/>
                <a:ea typeface="Gulim" pitchFamily="34" charset="-127"/>
              </a:endParaRPr>
            </a:p>
          </p:txBody>
        </p:sp>
        <p:pic>
          <p:nvPicPr>
            <p:cNvPr id="16" name="Picture 15" descr="C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33046" y="3064656"/>
              <a:ext cx="1223818" cy="109450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96182" y="3284880"/>
              <a:ext cx="19511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 어떤 장치에서나 액세스</a:t>
              </a:r>
              <a:r>
                <a:rPr lang="fr-BE" altLang="ko-KR" sz="15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(BYOD) </a:t>
              </a:r>
              <a:endParaRPr lang="fr-BE" altLang="ko-KR" sz="1500" b="0" i="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1304576" name="Group 1304575"/>
          <p:cNvGrpSpPr/>
          <p:nvPr/>
        </p:nvGrpSpPr>
        <p:grpSpPr>
          <a:xfrm>
            <a:off x="5175018" y="4613102"/>
            <a:ext cx="3663409" cy="1099127"/>
            <a:chOff x="5175018" y="4422602"/>
            <a:chExt cx="3663409" cy="1099127"/>
          </a:xfrm>
        </p:grpSpPr>
        <p:sp>
          <p:nvSpPr>
            <p:cNvPr id="48" name="Round Single Corner Rectangle 47"/>
            <p:cNvSpPr/>
            <p:nvPr/>
          </p:nvSpPr>
          <p:spPr>
            <a:xfrm>
              <a:off x="5175018" y="4527774"/>
              <a:ext cx="2743200" cy="868680"/>
            </a:xfrm>
            <a:prstGeom prst="round1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ko-KR" altLang="en-US" sz="15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7" name="Picture 16" descr="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9954" y="4422602"/>
              <a:ext cx="1288473" cy="10991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75586" y="4687450"/>
              <a:ext cx="1671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ko-KR" altLang="fr-BE" sz="15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유연한 다용도 컴퓨터 랩 </a:t>
              </a:r>
              <a:endParaRPr lang="ko-KR" altLang="fr-BE" sz="1500" b="0" i="0" dirty="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pic>
        <p:nvPicPr>
          <p:cNvPr id="26" name="Picture 25" descr="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0" y="2160734"/>
            <a:ext cx="3848100" cy="3009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130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62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58804">
              <a:lnSpc>
                <a:spcPct val="90000"/>
              </a:lnSpc>
              <a:buNone/>
            </a:pPr>
            <a:r>
              <a:rPr lang="fr-BE" sz="18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사용 사례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: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컴퓨터 랩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677958"/>
            <a:ext cx="4529805" cy="45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 이전 워크플로</a:t>
            </a:r>
            <a:endParaRPr lang="ko-KR" altLang="en-US" sz="15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물리적 컴퓨터 랩에 있는 전용 워크스테이션 및 애플리케이션 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특정 교육 과정에 맞게 구성된 고정된 환경</a:t>
            </a:r>
            <a:endParaRPr lang="ko-KR" altLang="en-US" sz="15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정해진 시간 동안에만 액세스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새 워크플로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유연한 다용도 랩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변화하는 요구에 맞춰 랩을 신속하게 재구성 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결과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유연성이 향상됨으로써 더 많은 교육 및 컴퓨팅 리소스에 액세스할 수 있음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캠퍼스 외부 학생들에게도 일관된 환경 제공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 시간 및 비용 절약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소프트웨어 라이센싱 및 하드웨어 비용의 잠재적인 절감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endParaRPr lang="ko-KR" altLang="en-US" sz="16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pic>
          <p:nvPicPr>
            <p:cNvPr id="1053" name="Picture 29" descr="C:\Users\gserda\Documents\Edu Photos\AM707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6094" y="1913966"/>
              <a:ext cx="3469341" cy="231289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8480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58804">
              <a:lnSpc>
                <a:spcPct val="90000"/>
              </a:lnSpc>
              <a:buNone/>
            </a:pPr>
            <a:r>
              <a:rPr lang="fr-BE" sz="18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사용 사례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: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모빌리티 및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BYOD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731825"/>
            <a:ext cx="4529805" cy="41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 이전 워크플로</a:t>
            </a:r>
            <a:endParaRPr lang="ko-KR" altLang="en-US" sz="15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지원되는 장치가 미리 정해져 있음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최종 사용자 한 명당 하나의 랩탑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정해진 컴퓨팅 위치에 매여 있음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새 워크플로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언제든지 가상 작업 공간에 액세스 </a:t>
            </a:r>
            <a:endParaRPr lang="ko-KR" altLang="en-US" sz="15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최종 사용자 한 명당 여러 개의 장치 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랩탑</a:t>
            </a:r>
            <a:r>
              <a:rPr lang="fr-BE" altLang="ko-KR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태블릿 </a:t>
            </a:r>
            <a:b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또는 스마트폰을 통해 모든 장치에 액세스</a:t>
            </a:r>
            <a:endParaRPr lang="ko-KR" altLang="en-US" sz="150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fr-BE" sz="1500" b="0" i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결과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장치 간의 일관된 환경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캠퍼스 외부 학생들에게도 일관된 환경 제공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5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 시간 및 비용 절약</a:t>
            </a:r>
            <a:endParaRPr lang="ko-KR" altLang="en-US" sz="15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endParaRPr lang="ko-KR" altLang="en-US" sz="16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pic>
          <p:nvPicPr>
            <p:cNvPr id="58371" name="Picture 3" descr="C:\Users\gserda\Documents\Edu Photos\AM71141.jpg"/>
            <p:cNvPicPr>
              <a:picLocks noChangeAspect="1" noChangeArrowheads="1"/>
            </p:cNvPicPr>
            <p:nvPr/>
          </p:nvPicPr>
          <p:blipFill>
            <a:blip r:embed="rId6" cstate="print"/>
            <a:srcRect l="3970" t="16253" r="7940" b="3722"/>
            <a:stretch>
              <a:fillRect/>
            </a:stretch>
          </p:blipFill>
          <p:spPr bwMode="auto">
            <a:xfrm>
              <a:off x="5150223" y="1949822"/>
              <a:ext cx="3456747" cy="209352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7457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58804">
              <a:lnSpc>
                <a:spcPct val="90000"/>
              </a:lnSpc>
              <a:buNone/>
            </a:pPr>
            <a:r>
              <a:rPr lang="fr-BE" sz="18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ko-KR" altLang="en-US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사용 사례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: </a:t>
            </a:r>
            <a:r>
              <a:rPr lang="ko-KR" altLang="en-US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단순화된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IT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3901" y="1638248"/>
            <a:ext cx="4548816" cy="498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en-US" sz="1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 이전 워크플로</a:t>
            </a:r>
            <a:endParaRPr lang="ko-KR" altLang="en-US" sz="140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교육 기관의 워크스테이션을 지원하는 데 많은 비용 소모 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유지 보수를 위해 각 강의실</a:t>
            </a:r>
            <a:r>
              <a:rPr lang="fr-BE" altLang="ko-KR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랩 또는 사무실로 이동해야 함</a:t>
            </a:r>
            <a:endParaRPr lang="ko-KR" altLang="en-US" sz="140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새로 추가되는 사용자 또는 장치 수에 맞춰 </a:t>
            </a:r>
            <a:b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fr-BE" altLang="ko-KR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 직원을 늘릴 수 없음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보안 및 데이터 노출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높은 에너지 비용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en-US" sz="1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새 워크플로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중앙 집중식으로 구축</a:t>
            </a:r>
            <a:r>
              <a:rPr lang="fr-BE" altLang="ko-KR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배포</a:t>
            </a:r>
            <a:r>
              <a:rPr lang="fr-BE" altLang="ko-KR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400" b="0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패치 및 관리되는 가상 작업 공간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기존 직원으로 다수의 가상 작업 공간 사용자를 지원할 수 있음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중앙 보안 패치 및 데이터 보호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에너지 효율적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None/>
            </a:pPr>
            <a:r>
              <a:rPr lang="ko-KR" altLang="en-US" sz="1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결과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오랫동안 지속 가능한 </a:t>
            </a:r>
            <a:r>
              <a:rPr lang="fr-BE" altLang="ko-KR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비용 구조</a:t>
            </a: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4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보안 강화</a:t>
            </a:r>
            <a:endParaRPr lang="ko-KR" altLang="en-US" sz="14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863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pic>
          <p:nvPicPr>
            <p:cNvPr id="57347" name="Picture 3" descr="C:\Users\gserda\Documents\Edu Photos\AM630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6777" y="2021542"/>
              <a:ext cx="3429000" cy="22860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fr-BE" sz="2200" b="0" i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3441700"/>
            <a:ext cx="6204205" cy="26691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0"/>
            <a:ext cx="6204205" cy="14223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50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0815"/>
            <a:ext cx="9144000" cy="531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" t="1255" r="1936" b="1830"/>
          <a:stretch/>
        </p:blipFill>
        <p:spPr>
          <a:xfrm>
            <a:off x="5232324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470525" y="2952627"/>
            <a:ext cx="3848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>
              <a:buNone/>
            </a:pPr>
            <a:r>
              <a:rPr lang="ko-KR" altLang="fr-BE" sz="2400" b="0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가상 작업 공간</a:t>
            </a:r>
            <a:endParaRPr lang="ko-KR" altLang="en-US" sz="2400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0" y="3394360"/>
            <a:ext cx="333375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defTabSz="914400">
              <a:buNone/>
              <a:tabLst>
                <a:tab pos="273050" algn="l"/>
              </a:tabLst>
            </a:pPr>
            <a:r>
              <a:rPr lang="ko-KR" altLang="en-US" sz="1800" b="1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가상 데스크탑 </a:t>
            </a:r>
            <a:r>
              <a:rPr lang="en-US" altLang="ko-KR" sz="1800" b="1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+ …</a:t>
            </a:r>
            <a:endParaRPr lang="ko-KR" alt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Gulim" pitchFamily="34" charset="-127"/>
            </a:endParaRPr>
          </a:p>
          <a:p>
            <a:pPr marL="682600" indent="-220645" algn="l" defTabSz="914400">
              <a:buClr>
                <a:srgbClr val="652D89"/>
              </a:buClr>
              <a:buFont typeface="Wingdings"/>
              <a:buChar char="ü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리치 미디어</a:t>
            </a:r>
          </a:p>
          <a:p>
            <a:pPr marL="682600" indent="-220645" algn="l" defTabSz="914400">
              <a:buClr>
                <a:srgbClr val="652D89"/>
              </a:buClr>
              <a:buFont typeface="Wingdings"/>
              <a:buChar char="ü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통합 커뮤니케이션</a:t>
            </a:r>
          </a:p>
          <a:p>
            <a:pPr marL="682600" indent="-220645" algn="l" defTabSz="914400">
              <a:buClr>
                <a:srgbClr val="652D89"/>
              </a:buClr>
              <a:buFont typeface="Wingdings"/>
              <a:buChar char="ü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네트워크에 최적화된 성능</a:t>
            </a:r>
          </a:p>
          <a:p>
            <a:pPr marL="682600" indent="-220645" algn="l" defTabSz="914400">
              <a:buClr>
                <a:srgbClr val="652D89"/>
              </a:buClr>
              <a:buFont typeface="Wingdings"/>
              <a:buChar char="ü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완벽한 보안</a:t>
            </a:r>
          </a:p>
          <a:p>
            <a:pPr algn="ctr" defTabSz="914400">
              <a:lnSpc>
                <a:spcPct val="80000"/>
              </a:lnSpc>
              <a:buNone/>
            </a:pPr>
            <a:endParaRPr lang="ko-KR" altLang="en-US" dirty="0" smtClean="0">
              <a:solidFill>
                <a:srgbClr val="652D89"/>
              </a:solidFill>
              <a:latin typeface="+mj-lt"/>
              <a:ea typeface="Gulim" pitchFamily="34" charset="-127"/>
            </a:endParaRPr>
          </a:p>
          <a:p>
            <a:pPr algn="ctr" defTabSz="914400">
              <a:buNone/>
            </a:pPr>
            <a:r>
              <a:rPr lang="ko-KR" altLang="en-US" sz="1600" b="0" i="1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업계 최고의 협업</a:t>
            </a:r>
            <a:r>
              <a:rPr lang="en-US" altLang="ko-KR" sz="1600" b="0" i="1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600" b="0" i="1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네트워킹 및 보안 아키텍처를 기반으로 함</a:t>
            </a:r>
          </a:p>
          <a:p>
            <a:pPr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58648" y="3426588"/>
            <a:ext cx="2887030" cy="21939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" t="1255" r="1936" b="1830"/>
          <a:stretch/>
        </p:blipFill>
        <p:spPr>
          <a:xfrm>
            <a:off x="230909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1163" y="2943102"/>
            <a:ext cx="3848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>
              <a:buNone/>
            </a:pPr>
            <a:r>
              <a:rPr lang="ko-KR" altLang="fr-BE" sz="2400" b="0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가상 데스크탑</a:t>
            </a:r>
            <a:endParaRPr lang="ko-KR" altLang="en-US" sz="2400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274" y="3473735"/>
            <a:ext cx="30793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00" indent="-222291" algn="l" defTabSz="914400">
              <a:buClr>
                <a:srgbClr val="652D89"/>
              </a:buClr>
              <a:buFont typeface="Wingdings"/>
              <a:buChar char="§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터미널 서비스</a:t>
            </a:r>
          </a:p>
          <a:p>
            <a:pPr marL="568300" indent="-222291" algn="l" defTabSz="914400">
              <a:buClr>
                <a:srgbClr val="652D89"/>
              </a:buClr>
              <a:buFont typeface="Wingdings"/>
              <a:buChar char="§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애플리케이션 가상화</a:t>
            </a:r>
          </a:p>
          <a:p>
            <a:pPr marL="568300" indent="-222291" algn="l" defTabSz="914400">
              <a:buClr>
                <a:srgbClr val="652D89"/>
              </a:buClr>
              <a:buFont typeface="Wingdings"/>
              <a:buChar char="§"/>
            </a:pPr>
            <a:r>
              <a:rPr lang="fr-BE" altLang="ko-KR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VDI(</a:t>
            </a: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가상화 데스크탑 인프라</a:t>
            </a:r>
            <a:r>
              <a:rPr lang="fr-BE" altLang="ko-KR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)</a:t>
            </a:r>
            <a:endParaRPr lang="ko-KR" altLang="fr-BE" sz="1800" b="0" i="0" dirty="0" smtClean="0">
              <a:solidFill>
                <a:srgbClr val="652D89"/>
              </a:solidFill>
              <a:latin typeface="+mj-lt"/>
              <a:ea typeface="Gulim" pitchFamily="34" charset="-127"/>
            </a:endParaRPr>
          </a:p>
          <a:p>
            <a:pPr marL="568300" indent="-222291" algn="l" defTabSz="914400">
              <a:buClr>
                <a:srgbClr val="652D89"/>
              </a:buClr>
              <a:buFont typeface="Wingdings"/>
              <a:buChar char="§"/>
            </a:pPr>
            <a:r>
              <a:rPr lang="ko-KR" altLang="fr-BE" sz="1800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데스크탑 스트리밍</a:t>
            </a:r>
          </a:p>
          <a:p>
            <a:pPr algn="ctr" defTabSz="914400">
              <a:buNone/>
            </a:pPr>
            <a:endParaRPr lang="ko-KR" altLang="en-US" dirty="0" smtClean="0">
              <a:solidFill>
                <a:srgbClr val="652D89"/>
              </a:solidFill>
              <a:latin typeface="+mj-lt"/>
              <a:ea typeface="Gulim" pitchFamily="34" charset="-127"/>
            </a:endParaRPr>
          </a:p>
          <a:p>
            <a:pPr algn="ctr" defTabSz="914400">
              <a:buNone/>
            </a:pPr>
            <a:r>
              <a:rPr lang="ko-KR" altLang="en-US" sz="1600" b="0" i="1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업계에서 가장 빠르게 성장 중인 데이터 센터 가상화 플랫폼을 기반으로 함</a:t>
            </a:r>
          </a:p>
          <a:p>
            <a:pPr algn="l" defTabSz="914400">
              <a:buNone/>
            </a:pPr>
            <a:endParaRPr lang="ko-KR" altLang="en-US" dirty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데스크탑 가상화 외의 이점도 제공하는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VXI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516" y="1352066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altLang="ko-KR" sz="2800" b="1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Cisco VXI</a:t>
            </a:r>
            <a:endParaRPr lang="ko-KR" altLang="en-US" sz="2800" b="1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276" y="1907744"/>
            <a:ext cx="348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BE" altLang="ko-KR" b="0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fr-BE" b="0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는 </a:t>
            </a:r>
            <a:r>
              <a:rPr lang="ko-KR" altLang="fr-BE" b="1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데스크탑 가상화</a:t>
            </a:r>
            <a:r>
              <a:rPr lang="ko-KR" altLang="fr-BE" b="0" i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를 위한 플랫폼을 제공함▼</a:t>
            </a:r>
            <a:endParaRPr lang="ko-KR" altLang="en-US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839" y="1907744"/>
            <a:ext cx="336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ko-KR" altLang="fr-BE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또한 한편으로는 </a:t>
            </a:r>
            <a:br>
              <a:rPr lang="ko-KR" altLang="fr-BE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</a:br>
            <a:r>
              <a:rPr lang="ko-KR" altLang="fr-BE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▼ </a:t>
            </a:r>
            <a:r>
              <a:rPr lang="ko-KR" altLang="fr-BE" b="1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가상 작업 공간  </a:t>
            </a:r>
            <a:r>
              <a:rPr lang="ko-KR" altLang="fr-BE" b="0" i="0" dirty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을 위한 솔루션을 제공함</a:t>
            </a:r>
            <a:endParaRPr lang="ko-KR" altLang="en-US" b="1" dirty="0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43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00589" y="1472572"/>
            <a:ext cx="4608789" cy="4986159"/>
          </a:xfrm>
          <a:prstGeom prst="roundRect">
            <a:avLst>
              <a:gd name="adj" fmla="val 5970"/>
            </a:avLst>
          </a:prstGeom>
          <a:noFill/>
          <a:ln w="12700">
            <a:solidFill>
              <a:srgbClr val="F68B1F"/>
            </a:solidFill>
            <a:prstDash val="sysDash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09125"/>
            <a:ext cx="8588861" cy="838200"/>
          </a:xfrm>
        </p:spPr>
        <p:txBody>
          <a:bodyPr>
            <a:noAutofit/>
          </a:bodyPr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E1F81"/>
                </a:solidFill>
                <a:ea typeface="Gulim" pitchFamily="34" charset="-127"/>
              </a:rPr>
              <a:t>일관된 환경</a:t>
            </a:r>
            <a:br>
              <a:rPr lang="ko-KR" altLang="fr-BE" sz="3200" b="0" i="0" spc="0" baseline="0" smtClean="0">
                <a:solidFill>
                  <a:srgbClr val="1E1F81"/>
                </a:solidFill>
                <a:ea typeface="Gulim" pitchFamily="34" charset="-127"/>
              </a:rPr>
            </a:br>
            <a:r>
              <a:rPr lang="ko-KR" altLang="fr-BE" sz="2000" b="0" i="0" spc="0" baseline="0" smtClean="0">
                <a:solidFill>
                  <a:srgbClr val="1E1F81"/>
                </a:solidFill>
                <a:ea typeface="Gulim" pitchFamily="34" charset="-127"/>
              </a:rPr>
              <a:t>애플리케이션</a:t>
            </a:r>
            <a:r>
              <a:rPr lang="fr-BE" altLang="ko-KR" sz="2000" b="0" i="0" spc="0" baseline="0" smtClean="0">
                <a:solidFill>
                  <a:srgbClr val="1E1F81"/>
                </a:solidFill>
                <a:ea typeface="Gulim" pitchFamily="34" charset="-127"/>
              </a:rPr>
              <a:t>, </a:t>
            </a:r>
            <a:r>
              <a:rPr lang="ko-KR" altLang="fr-BE" sz="2000" b="0" i="0" spc="0" baseline="0" smtClean="0">
                <a:solidFill>
                  <a:srgbClr val="1E1F81"/>
                </a:solidFill>
                <a:ea typeface="Gulim" pitchFamily="34" charset="-127"/>
              </a:rPr>
              <a:t>데이터</a:t>
            </a:r>
            <a:r>
              <a:rPr lang="fr-BE" altLang="ko-KR" sz="2000" b="0" i="0" spc="0" baseline="0" smtClean="0">
                <a:solidFill>
                  <a:srgbClr val="1E1F81"/>
                </a:solidFill>
                <a:ea typeface="Gulim" pitchFamily="34" charset="-127"/>
              </a:rPr>
              <a:t>, </a:t>
            </a:r>
            <a:r>
              <a:rPr lang="ko-KR" altLang="fr-BE" sz="2000" b="0" i="0" spc="0" baseline="0" smtClean="0">
                <a:solidFill>
                  <a:srgbClr val="1E1F81"/>
                </a:solidFill>
                <a:ea typeface="Gulim" pitchFamily="34" charset="-127"/>
              </a:rPr>
              <a:t>장치</a:t>
            </a:r>
            <a:r>
              <a:rPr lang="fr-BE" altLang="ko-KR" sz="2000" b="0" i="0" spc="0" baseline="0" smtClean="0">
                <a:solidFill>
                  <a:srgbClr val="1E1F81"/>
                </a:solidFill>
                <a:ea typeface="Gulim" pitchFamily="34" charset="-127"/>
              </a:rPr>
              <a:t>, </a:t>
            </a:r>
            <a:r>
              <a:rPr lang="ko-KR" altLang="fr-BE" sz="2000" b="0" i="0" spc="0" baseline="0" smtClean="0">
                <a:solidFill>
                  <a:srgbClr val="1E1F81"/>
                </a:solidFill>
                <a:ea typeface="Gulim" pitchFamily="34" charset="-127"/>
              </a:rPr>
              <a:t>미디어 그리고 장소에도 구애받지 않음</a:t>
            </a:r>
            <a:r>
              <a:rPr lang="fr-BE" altLang="ko-KR" sz="2000" b="0" i="0" spc="0" baseline="0" smtClean="0">
                <a:solidFill>
                  <a:srgbClr val="FFFFFF"/>
                </a:solidFill>
                <a:ea typeface="Gulim" pitchFamily="34" charset="-127"/>
              </a:rPr>
              <a:t>!</a:t>
            </a:r>
            <a:endParaRPr lang="ko-KR" altLang="en-US" sz="2400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9" name="Picture 8" descr="Post PC Bottom Row.png"/>
          <p:cNvPicPr>
            <a:picLocks noChangeAspect="1"/>
          </p:cNvPicPr>
          <p:nvPr/>
        </p:nvPicPr>
        <p:blipFill>
          <a:blip r:embed="rId3" cstate="print"/>
          <a:srcRect b="9348"/>
          <a:stretch>
            <a:fillRect/>
          </a:stretch>
        </p:blipFill>
        <p:spPr>
          <a:xfrm>
            <a:off x="4209774" y="5387262"/>
            <a:ext cx="4353140" cy="80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7"/>
          <p:cNvGrpSpPr/>
          <p:nvPr/>
        </p:nvGrpSpPr>
        <p:grpSpPr>
          <a:xfrm>
            <a:off x="493010" y="1472572"/>
            <a:ext cx="4574100" cy="4844975"/>
            <a:chOff x="-2676649" y="980135"/>
            <a:chExt cx="4574100" cy="4844975"/>
          </a:xfrm>
        </p:grpSpPr>
        <p:sp>
          <p:nvSpPr>
            <p:cNvPr id="27" name="Right Arrow 26"/>
            <p:cNvSpPr/>
            <p:nvPr/>
          </p:nvSpPr>
          <p:spPr>
            <a:xfrm rot="1904499" flipV="1">
              <a:off x="-565790" y="2056350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+mj-lt"/>
                <a:ea typeface="Gulim" pitchFamily="34" charset="-127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9695501">
              <a:off x="-429309" y="4567338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+mj-lt"/>
                <a:ea typeface="Gulim" pitchFamily="34" charset="-127"/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-842954" y="3343153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+mj-lt"/>
                <a:ea typeface="Gulim" pitchFamily="34" charset="-127"/>
              </a:endParaRPr>
            </a:p>
          </p:txBody>
        </p:sp>
        <p:grpSp>
          <p:nvGrpSpPr>
            <p:cNvPr id="4" name="Group 84"/>
            <p:cNvGrpSpPr/>
            <p:nvPr/>
          </p:nvGrpSpPr>
          <p:grpSpPr>
            <a:xfrm>
              <a:off x="-1794518" y="980135"/>
              <a:ext cx="1753923" cy="1610633"/>
              <a:chOff x="1865081" y="1199046"/>
              <a:chExt cx="1753923" cy="161063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969148" y="1199046"/>
                <a:ext cx="1604927" cy="3693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 defTabSz="914400">
                  <a:buNone/>
                </a:pPr>
                <a:r>
                  <a:rPr lang="ko-KR" altLang="en-US" sz="1800" b="1" i="0" smtClean="0">
                    <a:solidFill>
                      <a:srgbClr val="652D89"/>
                    </a:solidFill>
                    <a:latin typeface="+mj-lt"/>
                    <a:ea typeface="Gulim" pitchFamily="34" charset="-127"/>
                  </a:rPr>
                  <a:t>가상 데스크탑</a:t>
                </a:r>
                <a:endParaRPr lang="ko-KR" altLang="en-US" b="1">
                  <a:solidFill>
                    <a:srgbClr val="652D89"/>
                  </a:solidFill>
                  <a:latin typeface="+mj-lt"/>
                  <a:ea typeface="Gulim" pitchFamily="34" charset="-127"/>
                </a:endParaRPr>
              </a:p>
            </p:txBody>
          </p:sp>
          <p:pic>
            <p:nvPicPr>
              <p:cNvPr id="82" name="Picture 38" descr="desktop2a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5081" y="1642427"/>
                <a:ext cx="1753923" cy="1167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-1927386" y="2696365"/>
              <a:ext cx="6367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914400">
                <a:buNone/>
              </a:pPr>
              <a:r>
                <a:rPr lang="ko-KR" altLang="en-US" sz="1800" b="1" i="0" smtClean="0">
                  <a:solidFill>
                    <a:srgbClr val="652D89"/>
                  </a:solidFill>
                  <a:latin typeface="+mj-lt"/>
                  <a:ea typeface="Gulim" pitchFamily="34" charset="-127"/>
                </a:rPr>
                <a:t>음성</a:t>
              </a:r>
              <a:endParaRPr lang="ko-KR" altLang="en-US" b="1">
                <a:solidFill>
                  <a:srgbClr val="652D89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5" name="Group 83"/>
            <p:cNvGrpSpPr/>
            <p:nvPr/>
          </p:nvGrpSpPr>
          <p:grpSpPr>
            <a:xfrm>
              <a:off x="-2116297" y="4329700"/>
              <a:ext cx="2255966" cy="1495410"/>
              <a:chOff x="1488710" y="4548611"/>
              <a:chExt cx="2255966" cy="1495410"/>
            </a:xfrm>
            <a:effectLst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/>
              <a:srcRect l="8336" r="12744"/>
              <a:stretch>
                <a:fillRect/>
              </a:stretch>
            </p:blipFill>
            <p:spPr>
              <a:xfrm>
                <a:off x="1488710" y="4905372"/>
                <a:ext cx="2255966" cy="113864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 bwMode="auto">
              <a:xfrm>
                <a:off x="2181637" y="4548611"/>
                <a:ext cx="63671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ko-KR" altLang="en-US" sz="1800" b="1" i="0" smtClean="0">
                    <a:solidFill>
                      <a:srgbClr val="652D89"/>
                    </a:solidFill>
                    <a:latin typeface="+mj-lt"/>
                    <a:ea typeface="Gulim" pitchFamily="34" charset="-127"/>
                  </a:rPr>
                  <a:t>화상</a:t>
                </a:r>
                <a:endParaRPr lang="ko-KR" altLang="en-US" b="1">
                  <a:solidFill>
                    <a:srgbClr val="652D89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pic>
          <p:nvPicPr>
            <p:cNvPr id="24" name="Picture 23" descr="phon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676649" y="2970412"/>
              <a:ext cx="1833695" cy="1359092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Rounded Rectangle 25"/>
          <p:cNvSpPr/>
          <p:nvPr/>
        </p:nvSpPr>
        <p:spPr>
          <a:xfrm flipV="1">
            <a:off x="4667999" y="1783163"/>
            <a:ext cx="3609785" cy="4159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B3A23"/>
              </a:gs>
              <a:gs pos="100000">
                <a:srgbClr val="F68B1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4422" y="1810772"/>
            <a:ext cx="199285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>
              <a:buNone/>
            </a:pPr>
            <a:r>
              <a:rPr lang="ko-KR" altLang="en-US" sz="1800" b="1" i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rPr>
              <a:t>새 가상 작업 공간</a:t>
            </a: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ulim" pitchFamily="34" charset="-127"/>
            </a:endParaRPr>
          </a:p>
        </p:txBody>
      </p:sp>
      <p:pic>
        <p:nvPicPr>
          <p:cNvPr id="31" name="Picture 30" descr="Quebec_Beauty_Co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5125" y="2588908"/>
            <a:ext cx="3210923" cy="240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1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719012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640902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737159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새 가상 작업 공간을 향상시키는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VXI</a:t>
            </a:r>
            <a:endParaRPr lang="ko-KR" altLang="en-US" sz="4000">
              <a:ea typeface="Gulim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120" y="18860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2400" b="0" i="0" kern="120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이후</a:t>
            </a:r>
            <a:endParaRPr lang="ko-KR" altLang="fr-BE" sz="2400" b="0" i="0" kern="120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23" name="Picture 22" descr="Screen shot 2011-09-29 at 11,17.26 PM.png"/>
          <p:cNvPicPr>
            <a:picLocks noChangeAspect="1"/>
          </p:cNvPicPr>
          <p:nvPr/>
        </p:nvPicPr>
        <p:blipFill>
          <a:blip r:embed="rId3" cstate="print"/>
          <a:srcRect l="2106" t="2368"/>
          <a:stretch>
            <a:fillRect/>
          </a:stretch>
        </p:blipFill>
        <p:spPr>
          <a:xfrm>
            <a:off x="4870142" y="2425822"/>
            <a:ext cx="3303838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054188" y="18860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2400" b="0" i="0" kern="120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이전</a:t>
            </a:r>
            <a:endParaRPr lang="ko-KR" altLang="fr-BE" sz="2400" b="0" i="0" kern="120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24" name="Picture 23" descr="Screen shot 2011-09-29 at 11,15.58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170" y="2417196"/>
            <a:ext cx="3360002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1028711" y="5351804"/>
            <a:ext cx="7050410" cy="488731"/>
            <a:chOff x="1040286" y="4958260"/>
            <a:chExt cx="7050410" cy="488731"/>
          </a:xfrm>
        </p:grpSpPr>
        <p:sp>
          <p:nvSpPr>
            <p:cNvPr id="15" name="Rounded Rectangle 14"/>
            <p:cNvSpPr/>
            <p:nvPr/>
          </p:nvSpPr>
          <p:spPr>
            <a:xfrm rot="10800000" flipV="1">
              <a:off x="1040286" y="4958260"/>
              <a:ext cx="7050410" cy="48873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  <a:ln w="38100">
              <a:gradFill>
                <a:gsLst>
                  <a:gs pos="0">
                    <a:srgbClr val="3852A3"/>
                  </a:gs>
                  <a:gs pos="100000">
                    <a:srgbClr val="331645"/>
                  </a:gs>
                </a:gsLst>
                <a:lin ang="2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606" y="5043324"/>
              <a:ext cx="6393097" cy="37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2400" b="1" i="0" kern="12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일관된 사용자 환경 제공</a:t>
              </a:r>
              <a:endParaRPr lang="ko-KR" altLang="en-US" sz="2400" b="1" i="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 Same Side Corner Rectangle 61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4" name="Content Placeholder 5"/>
          <p:cNvSpPr txBox="1">
            <a:spLocks/>
          </p:cNvSpPr>
          <p:nvPr/>
        </p:nvSpPr>
        <p:spPr>
          <a:xfrm>
            <a:off x="6038823" y="1456652"/>
            <a:ext cx="3026150" cy="39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en-US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일관된 사용자 환경</a:t>
            </a:r>
          </a:p>
          <a:p>
            <a:pPr marL="292059" lvl="1" indent="-292059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음성 및 비디오를 지점별로 라우팅</a:t>
            </a:r>
          </a:p>
          <a:p>
            <a:pPr marL="114300" indent="-11430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ko-KR" altLang="en-US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최적화된 리소스</a:t>
            </a:r>
          </a:p>
          <a:p>
            <a:pPr marL="228600" lvl="1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대역폭이 메가바이트 단위에서 킬로바이트 단위로 감소</a:t>
            </a:r>
          </a:p>
          <a:p>
            <a:pPr marL="228600" lvl="1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데이터 센터의 처리량 감소</a:t>
            </a:r>
          </a:p>
          <a:p>
            <a:pPr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ko-KR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Cisco Unified Communications</a:t>
            </a:r>
            <a:r>
              <a:rPr lang="ko-KR" altLang="en-US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를 </a:t>
            </a:r>
            <a:br>
              <a:rPr lang="ko-KR" altLang="en-US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</a:br>
            <a:r>
              <a:rPr lang="ko-KR" altLang="en-US" sz="1800" b="1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기반으로 하는 엔터프라이즈급 음성 및 비디오</a:t>
            </a:r>
            <a:endParaRPr lang="ko-KR" altLang="en-US" sz="1800" b="1" i="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6399" y="1629793"/>
            <a:ext cx="5577122" cy="4648200"/>
          </a:xfrm>
          <a:prstGeom prst="rect">
            <a:avLst/>
          </a:prstGeom>
          <a:solidFill>
            <a:schemeClr val="bg1">
              <a:lumMod val="50000"/>
              <a:alpha val="22000"/>
            </a:schemeClr>
          </a:solidFill>
          <a:ln w="1905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defRPr/>
            </a:pPr>
            <a:endParaRPr lang="ko-KR" altLang="en-US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0" name="Freeform 19"/>
          <p:cNvSpPr>
            <a:spLocks/>
          </p:cNvSpPr>
          <p:nvPr/>
        </p:nvSpPr>
        <p:spPr bwMode="auto">
          <a:xfrm>
            <a:off x="2085186" y="2959459"/>
            <a:ext cx="2245012" cy="1302513"/>
          </a:xfrm>
          <a:custGeom>
            <a:avLst/>
            <a:gdLst>
              <a:gd name="T0" fmla="*/ 877 w 1097"/>
              <a:gd name="T1" fmla="*/ 661 h 661"/>
              <a:gd name="T2" fmla="*/ 1097 w 1097"/>
              <a:gd name="T3" fmla="*/ 465 h 661"/>
              <a:gd name="T4" fmla="*/ 921 w 1097"/>
              <a:gd name="T5" fmla="*/ 285 h 661"/>
              <a:gd name="T6" fmla="*/ 651 w 1097"/>
              <a:gd name="T7" fmla="*/ 0 h 661"/>
              <a:gd name="T8" fmla="*/ 409 w 1097"/>
              <a:gd name="T9" fmla="*/ 139 h 661"/>
              <a:gd name="T10" fmla="*/ 321 w 1097"/>
              <a:gd name="T11" fmla="*/ 106 h 661"/>
              <a:gd name="T12" fmla="*/ 185 w 1097"/>
              <a:gd name="T13" fmla="*/ 233 h 661"/>
              <a:gd name="T14" fmla="*/ 188 w 1097"/>
              <a:gd name="T15" fmla="*/ 259 h 661"/>
              <a:gd name="T16" fmla="*/ 0 w 1097"/>
              <a:gd name="T17" fmla="*/ 465 h 661"/>
              <a:gd name="T18" fmla="*/ 220 w 1097"/>
              <a:gd name="T19" fmla="*/ 661 h 661"/>
              <a:gd name="T20" fmla="*/ 877 w 1097"/>
              <a:gd name="T2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7" h="661">
                <a:moveTo>
                  <a:pt x="877" y="661"/>
                </a:moveTo>
                <a:cubicBezTo>
                  <a:pt x="999" y="661"/>
                  <a:pt x="1097" y="586"/>
                  <a:pt x="1097" y="465"/>
                </a:cubicBezTo>
                <a:cubicBezTo>
                  <a:pt x="1097" y="358"/>
                  <a:pt x="1042" y="289"/>
                  <a:pt x="921" y="285"/>
                </a:cubicBezTo>
                <a:cubicBezTo>
                  <a:pt x="921" y="135"/>
                  <a:pt x="801" y="0"/>
                  <a:pt x="651" y="0"/>
                </a:cubicBezTo>
                <a:cubicBezTo>
                  <a:pt x="545" y="0"/>
                  <a:pt x="453" y="49"/>
                  <a:pt x="409" y="139"/>
                </a:cubicBezTo>
                <a:cubicBezTo>
                  <a:pt x="385" y="118"/>
                  <a:pt x="354" y="106"/>
                  <a:pt x="321" y="106"/>
                </a:cubicBezTo>
                <a:cubicBezTo>
                  <a:pt x="246" y="106"/>
                  <a:pt x="185" y="159"/>
                  <a:pt x="185" y="233"/>
                </a:cubicBezTo>
                <a:cubicBezTo>
                  <a:pt x="185" y="242"/>
                  <a:pt x="186" y="251"/>
                  <a:pt x="188" y="259"/>
                </a:cubicBezTo>
                <a:cubicBezTo>
                  <a:pt x="82" y="275"/>
                  <a:pt x="0" y="354"/>
                  <a:pt x="0" y="465"/>
                </a:cubicBezTo>
                <a:cubicBezTo>
                  <a:pt x="0" y="586"/>
                  <a:pt x="99" y="661"/>
                  <a:pt x="220" y="661"/>
                </a:cubicBezTo>
                <a:lnTo>
                  <a:pt x="877" y="661"/>
                </a:lnTo>
                <a:close/>
              </a:path>
            </a:pathLst>
          </a:custGeom>
          <a:gradFill flip="none" rotWithShape="1">
            <a:gsLst>
              <a:gs pos="100000">
                <a:srgbClr val="CFCFCF">
                  <a:lumMod val="79000"/>
                  <a:lumOff val="21000"/>
                </a:srgbClr>
              </a:gs>
              <a:gs pos="0">
                <a:srgbClr val="E6E6E6">
                  <a:shade val="100000"/>
                  <a:satMod val="115000"/>
                  <a:lumMod val="0"/>
                  <a:lumOff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gradFill>
              <a:gsLst>
                <a:gs pos="0">
                  <a:schemeClr val="bg1">
                    <a:lumMod val="88000"/>
                  </a:schemeClr>
                </a:gs>
                <a:gs pos="100000">
                  <a:schemeClr val="bg1">
                    <a:lumMod val="69000"/>
                  </a:schemeClr>
                </a:gs>
              </a:gsLst>
              <a:lin ang="5400000" scaled="0"/>
            </a:gradFill>
            <a:miter lim="800000"/>
          </a:ln>
        </p:spPr>
        <p:txBody>
          <a:bodyPr vert="horz" wrap="square" lIns="91440" tIns="182880" rIns="9144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600" b="1">
              <a:solidFill>
                <a:srgbClr val="525252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4330198" y="4984194"/>
            <a:ext cx="1201877" cy="1020907"/>
            <a:chOff x="3869315" y="2150486"/>
            <a:chExt cx="969962" cy="823912"/>
          </a:xfrm>
          <a:effectLst/>
        </p:grpSpPr>
        <p:pic>
          <p:nvPicPr>
            <p:cNvPr id="50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69315" y="2150486"/>
              <a:ext cx="969962" cy="823912"/>
            </a:xfrm>
            <a:prstGeom prst="rect">
              <a:avLst/>
            </a:prstGeom>
            <a:noFill/>
          </p:spPr>
        </p:pic>
        <p:grpSp>
          <p:nvGrpSpPr>
            <p:cNvPr id="3" name="Group 10"/>
            <p:cNvGrpSpPr/>
            <p:nvPr/>
          </p:nvGrpSpPr>
          <p:grpSpPr>
            <a:xfrm>
              <a:off x="4007311" y="2187751"/>
              <a:ext cx="695657" cy="441149"/>
              <a:chOff x="6782188" y="4647518"/>
              <a:chExt cx="2048054" cy="1473882"/>
            </a:xfrm>
          </p:grpSpPr>
          <p:pic>
            <p:nvPicPr>
              <p:cNvPr id="52" name="Picture 5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6" name="Rectangle 55"/>
          <p:cNvSpPr/>
          <p:nvPr/>
        </p:nvSpPr>
        <p:spPr>
          <a:xfrm>
            <a:off x="334524" y="1617093"/>
            <a:ext cx="1645920" cy="4681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889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11" y="2087662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83381" y="1885991"/>
            <a:ext cx="1371957" cy="16158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ko-KR" sz="1050" b="1" i="0" kern="1200" smtClean="0">
                <a:solidFill>
                  <a:srgbClr val="FFFFFF"/>
                </a:solidFill>
                <a:latin typeface="+mj-lt"/>
                <a:ea typeface="Gulim" pitchFamily="34" charset="-127"/>
                <a:cs typeface="Arial"/>
              </a:rPr>
              <a:t>VM-User 1</a:t>
            </a:r>
            <a:endParaRPr lang="ko-KR" altLang="en-US" sz="1050" b="1" kern="1200">
              <a:solidFill>
                <a:srgbClr val="FFFFFF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11" y="4690493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83381" y="5642997"/>
            <a:ext cx="1371957" cy="184666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ko-KR" sz="1200" b="1" i="0" kern="1200" smtClean="0">
                <a:solidFill>
                  <a:srgbClr val="FFFFFF"/>
                </a:solidFill>
                <a:latin typeface="+mj-lt"/>
                <a:ea typeface="Gulim" pitchFamily="34" charset="-127"/>
                <a:cs typeface="Arial"/>
              </a:rPr>
              <a:t>VM-User 2</a:t>
            </a:r>
            <a:endParaRPr lang="ko-KR" altLang="en-US" sz="1200" b="1" kern="1200">
              <a:solidFill>
                <a:srgbClr val="FFFFFF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4302" y="3752612"/>
            <a:ext cx="685979" cy="153888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ko-KR" sz="1000" b="1" i="0" kern="1200" smtClean="0">
                <a:solidFill>
                  <a:srgbClr val="FFFFFF"/>
                </a:solidFill>
                <a:latin typeface="+mj-lt"/>
                <a:ea typeface="Gulim" pitchFamily="34" charset="-127"/>
                <a:cs typeface="Arial"/>
              </a:rPr>
              <a:t>CUCM</a:t>
            </a:r>
            <a:endParaRPr lang="ko-KR" altLang="en-US" sz="1000" b="1" kern="1200">
              <a:solidFill>
                <a:srgbClr val="FFFFFF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02510" y="3511540"/>
            <a:ext cx="1920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400" b="1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가상화 인식 보더리스 </a:t>
            </a:r>
            <a:r>
              <a:rPr lang="en-US" altLang="ko-KR" sz="1400" b="1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/>
            </a:r>
            <a:br>
              <a:rPr lang="en-US" altLang="ko-KR" sz="1400" b="1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</a:br>
            <a:r>
              <a:rPr lang="ko-KR" altLang="en-IE" sz="1400" b="1" i="0" dirty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네트워크</a:t>
            </a:r>
            <a:endParaRPr lang="ko-KR" altLang="en-IE" sz="1400" b="1" dirty="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939475" y="1826193"/>
            <a:ext cx="228659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200" b="1" i="0" kern="1200" smtClean="0">
                <a:solidFill>
                  <a:srgbClr val="652D89"/>
                </a:solidFill>
                <a:latin typeface="+mj-lt"/>
                <a:ea typeface="Gulim" pitchFamily="34" charset="-127"/>
                <a:cs typeface="Arial"/>
              </a:rPr>
              <a:t>데스크탑 가상화 프로토콜</a:t>
            </a:r>
            <a:endParaRPr lang="ko-KR" altLang="en-US" sz="1200" b="1" kern="1200">
              <a:solidFill>
                <a:schemeClr val="accent6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39475" y="5383861"/>
            <a:ext cx="228659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200" b="1" i="0" kern="1200" smtClean="0">
                <a:solidFill>
                  <a:srgbClr val="652D89"/>
                </a:solidFill>
                <a:latin typeface="+mj-lt"/>
                <a:ea typeface="Gulim" pitchFamily="34" charset="-127"/>
                <a:cs typeface="Arial"/>
              </a:rPr>
              <a:t>데스크탑 가상화 프로토콜</a:t>
            </a:r>
            <a:endParaRPr lang="ko-KR" altLang="en-US" sz="1200" b="1" kern="1200">
              <a:solidFill>
                <a:schemeClr val="accent6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406010" y="3733774"/>
            <a:ext cx="2827838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-Right Arrow 80"/>
          <p:cNvSpPr/>
          <p:nvPr/>
        </p:nvSpPr>
        <p:spPr>
          <a:xfrm>
            <a:off x="1835347" y="4881013"/>
            <a:ext cx="2494851" cy="54864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1835347" y="2048893"/>
            <a:ext cx="2494851" cy="54610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10800000" flipH="1">
            <a:off x="1818738" y="2319855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H="1">
            <a:off x="1818737" y="5146899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425377" y="2152443"/>
            <a:ext cx="1314792" cy="169277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  <a:cs typeface="Arial"/>
              </a:rPr>
              <a:t>미디어</a:t>
            </a:r>
            <a:r>
              <a:rPr lang="ko-KR" altLang="en-IE" sz="1100" b="1" i="0" kern="1200" smtClean="0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  <a:cs typeface="Arial"/>
              </a:rPr>
              <a:t> 흐름</a:t>
            </a:r>
            <a:endParaRPr lang="ko-KR" altLang="en-US" sz="1100" b="1" kern="1200">
              <a:solidFill>
                <a:srgbClr val="FFE1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25377" y="5130494"/>
            <a:ext cx="1314792" cy="16158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  <a:cs typeface="Arial"/>
              </a:rPr>
              <a:t>미디어 흐름</a:t>
            </a:r>
            <a:endParaRPr lang="ko-KR" altLang="en-US" sz="1050" b="1" kern="1200">
              <a:solidFill>
                <a:srgbClr val="FFE1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4977" y="1703532"/>
            <a:ext cx="1371957" cy="1661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indent="-85771"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200" b="1" i="0" kern="1200" smtClean="0">
                <a:solidFill>
                  <a:srgbClr val="FFFFFF"/>
                </a:solidFill>
                <a:latin typeface="+mj-lt"/>
                <a:ea typeface="Gulim" pitchFamily="34" charset="-127"/>
                <a:cs typeface="Arial"/>
              </a:rPr>
              <a:t>데이터 센터</a:t>
            </a:r>
            <a:endParaRPr lang="ko-KR" altLang="en-IE" sz="1200" b="1" kern="1200">
              <a:solidFill>
                <a:srgbClr val="FFFFFF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4883350" y="1723523"/>
            <a:ext cx="1031641" cy="1107583"/>
            <a:chOff x="5343401" y="2160710"/>
            <a:chExt cx="3625372" cy="4858017"/>
          </a:xfrm>
        </p:grpSpPr>
        <p:grpSp>
          <p:nvGrpSpPr>
            <p:cNvPr id="5" name="Group 26"/>
            <p:cNvGrpSpPr/>
            <p:nvPr/>
          </p:nvGrpSpPr>
          <p:grpSpPr>
            <a:xfrm>
              <a:off x="5343401" y="2160710"/>
              <a:ext cx="2847884" cy="3098639"/>
              <a:chOff x="6073584" y="2864791"/>
              <a:chExt cx="3796189" cy="3098640"/>
            </a:xfrm>
          </p:grpSpPr>
          <p:pic>
            <p:nvPicPr>
              <p:cNvPr id="92" name="Picture 91" descr="flatpanelcomputer-copy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6073584" y="2864791"/>
                <a:ext cx="3796189" cy="3098640"/>
              </a:xfrm>
              <a:prstGeom prst="rect">
                <a:avLst/>
              </a:prstGeom>
            </p:spPr>
          </p:pic>
          <p:pic>
            <p:nvPicPr>
              <p:cNvPr id="93" name="Picture 92" descr="photo.jp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 rot="5400000">
                <a:off x="6866244" y="2286207"/>
                <a:ext cx="2197540" cy="3556744"/>
              </a:xfrm>
              <a:prstGeom prst="rect">
                <a:avLst/>
              </a:prstGeom>
            </p:spPr>
          </p:pic>
        </p:grpSp>
        <p:pic>
          <p:nvPicPr>
            <p:cNvPr id="90" name="Picture 89" descr="wireless keyboard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20652644">
              <a:off x="6341147" y="4721305"/>
              <a:ext cx="2627626" cy="229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310" y="1741917"/>
            <a:ext cx="760411" cy="518131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C:\Documents and Settings\surmenet\Desktop\device icons\device icons\Device_XT30_3149_unknown_64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44461" y="3498280"/>
            <a:ext cx="609600" cy="60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1" name="Rectangle 100"/>
          <p:cNvSpPr/>
          <p:nvPr/>
        </p:nvSpPr>
        <p:spPr>
          <a:xfrm>
            <a:off x="599702" y="3110965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신호 전송</a:t>
            </a:r>
            <a:r>
              <a:rPr lang="en-IE" altLang="ko-KR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(SIP)</a:t>
            </a:r>
            <a:endParaRPr lang="ko-KR" altLang="en-US" sz="1050" b="1" kern="120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9702" y="4187705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신호 전송</a:t>
            </a:r>
            <a:r>
              <a:rPr lang="en-IE" altLang="ko-KR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(SIP)</a:t>
            </a:r>
            <a:endParaRPr lang="ko-KR" altLang="en-US" sz="1050" b="1" kern="120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1377585" y="3305420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1377585" y="4362282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1621426" y="2753466"/>
            <a:ext cx="2653748" cy="990600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13" name="Freeform 112"/>
          <p:cNvSpPr/>
          <p:nvPr/>
        </p:nvSpPr>
        <p:spPr>
          <a:xfrm flipV="1">
            <a:off x="1621425" y="3800386"/>
            <a:ext cx="3107635" cy="1183807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234948" y="3064583"/>
            <a:ext cx="779916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신호 전송</a:t>
            </a:r>
            <a:r>
              <a:rPr lang="en-IE" altLang="ko-KR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(SIP)</a:t>
            </a:r>
            <a:endParaRPr lang="ko-KR" altLang="en-US" sz="1050" b="1" kern="120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56892" y="4270536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신호 전송</a:t>
            </a:r>
            <a:r>
              <a:rPr lang="en-IE" altLang="ko-KR" sz="1050" b="1" i="0" kern="1200" smtClean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j-lt"/>
                <a:ea typeface="Gulim" pitchFamily="34" charset="-127"/>
                <a:cs typeface="Arial"/>
              </a:rPr>
              <a:t>(SIP)</a:t>
            </a:r>
            <a:endParaRPr lang="ko-KR" altLang="en-US" sz="1050" b="1" kern="1200">
              <a:solidFill>
                <a:srgbClr val="EE6804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4091300" y="3830206"/>
            <a:ext cx="725556" cy="158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525847" y="3723279"/>
            <a:ext cx="1314792" cy="215444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IE" sz="1400" b="1" i="0" kern="1200" smtClean="0">
                <a:solidFill>
                  <a:srgbClr val="004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  <a:cs typeface="Arial"/>
              </a:rPr>
              <a:t>미디어 흐름</a:t>
            </a:r>
            <a:endParaRPr lang="ko-KR" altLang="en-US" sz="1400" b="1" kern="1200">
              <a:solidFill>
                <a:srgbClr val="004B6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  <a:cs typeface="Arial" charset="0"/>
            </a:endParaRPr>
          </a:p>
        </p:txBody>
      </p:sp>
      <p:grpSp>
        <p:nvGrpSpPr>
          <p:cNvPr id="6" name="Group 118"/>
          <p:cNvGrpSpPr/>
          <p:nvPr/>
        </p:nvGrpSpPr>
        <p:grpSpPr>
          <a:xfrm>
            <a:off x="4531382" y="4992249"/>
            <a:ext cx="807280" cy="849303"/>
            <a:chOff x="5090990" y="5129380"/>
            <a:chExt cx="807280" cy="849303"/>
          </a:xfrm>
        </p:grpSpPr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5206128" y="5129380"/>
              <a:ext cx="577004" cy="849303"/>
              <a:chOff x="1313" y="1687"/>
              <a:chExt cx="926" cy="1363"/>
            </a:xfrm>
          </p:grpSpPr>
          <p:sp>
            <p:nvSpPr>
              <p:cNvPr id="122" name="Freeform 89"/>
              <p:cNvSpPr>
                <a:spLocks/>
              </p:cNvSpPr>
              <p:nvPr/>
            </p:nvSpPr>
            <p:spPr bwMode="auto">
              <a:xfrm>
                <a:off x="1356" y="2472"/>
                <a:ext cx="840" cy="578"/>
              </a:xfrm>
              <a:custGeom>
                <a:avLst/>
                <a:gdLst>
                  <a:gd name="T0" fmla="*/ 178 w 356"/>
                  <a:gd name="T1" fmla="*/ 0 h 114"/>
                  <a:gd name="T2" fmla="*/ 0 w 356"/>
                  <a:gd name="T3" fmla="*/ 114 h 114"/>
                  <a:gd name="T4" fmla="*/ 356 w 356"/>
                  <a:gd name="T5" fmla="*/ 114 h 114"/>
                  <a:gd name="T6" fmla="*/ 178 w 356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6"/>
                  <a:gd name="T13" fmla="*/ 0 h 114"/>
                  <a:gd name="T14" fmla="*/ 356 w 356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6" h="114">
                    <a:moveTo>
                      <a:pt x="178" y="0"/>
                    </a:moveTo>
                    <a:cubicBezTo>
                      <a:pt x="99" y="0"/>
                      <a:pt x="31" y="47"/>
                      <a:pt x="0" y="114"/>
                    </a:cubicBezTo>
                    <a:cubicBezTo>
                      <a:pt x="356" y="114"/>
                      <a:pt x="356" y="114"/>
                      <a:pt x="356" y="114"/>
                    </a:cubicBezTo>
                    <a:cubicBezTo>
                      <a:pt x="325" y="47"/>
                      <a:pt x="257" y="0"/>
                      <a:pt x="1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A424">
                      <a:alpha val="29999"/>
                    </a:srgbClr>
                  </a:gs>
                  <a:gs pos="100000">
                    <a:srgbClr val="3F4C11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23" name="Oval 90"/>
              <p:cNvSpPr>
                <a:spLocks noChangeArrowheads="1"/>
              </p:cNvSpPr>
              <p:nvPr/>
            </p:nvSpPr>
            <p:spPr bwMode="auto">
              <a:xfrm>
                <a:off x="1313" y="1691"/>
                <a:ext cx="926" cy="9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73025" tIns="36511" rIns="73025" bIns="36511" anchor="ctr"/>
              <a:lstStyle/>
              <a:p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1316" y="1687"/>
                <a:ext cx="921" cy="578"/>
              </a:xfrm>
              <a:custGeom>
                <a:avLst/>
                <a:gdLst>
                  <a:gd name="T0" fmla="*/ 195 w 390"/>
                  <a:gd name="T1" fmla="*/ 187 h 225"/>
                  <a:gd name="T2" fmla="*/ 380 w 390"/>
                  <a:gd name="T3" fmla="*/ 159 h 225"/>
                  <a:gd name="T4" fmla="*/ 328 w 390"/>
                  <a:gd name="T5" fmla="*/ 55 h 225"/>
                  <a:gd name="T6" fmla="*/ 328 w 390"/>
                  <a:gd name="T7" fmla="*/ 55 h 225"/>
                  <a:gd name="T8" fmla="*/ 195 w 390"/>
                  <a:gd name="T9" fmla="*/ 0 h 225"/>
                  <a:gd name="T10" fmla="*/ 195 w 390"/>
                  <a:gd name="T11" fmla="*/ 0 h 225"/>
                  <a:gd name="T12" fmla="*/ 195 w 390"/>
                  <a:gd name="T13" fmla="*/ 0 h 225"/>
                  <a:gd name="T14" fmla="*/ 62 w 390"/>
                  <a:gd name="T15" fmla="*/ 55 h 225"/>
                  <a:gd name="T16" fmla="*/ 62 w 390"/>
                  <a:gd name="T17" fmla="*/ 55 h 225"/>
                  <a:gd name="T18" fmla="*/ 9 w 390"/>
                  <a:gd name="T19" fmla="*/ 159 h 225"/>
                  <a:gd name="T20" fmla="*/ 195 w 390"/>
                  <a:gd name="T21" fmla="*/ 187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0"/>
                  <a:gd name="T34" fmla="*/ 0 h 225"/>
                  <a:gd name="T35" fmla="*/ 390 w 39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0" h="225">
                    <a:moveTo>
                      <a:pt x="195" y="187"/>
                    </a:moveTo>
                    <a:cubicBezTo>
                      <a:pt x="262" y="187"/>
                      <a:pt x="390" y="225"/>
                      <a:pt x="380" y="159"/>
                    </a:cubicBezTo>
                    <a:cubicBezTo>
                      <a:pt x="374" y="118"/>
                      <a:pt x="355" y="82"/>
                      <a:pt x="328" y="55"/>
                    </a:cubicBezTo>
                    <a:cubicBezTo>
                      <a:pt x="328" y="55"/>
                      <a:pt x="328" y="55"/>
                      <a:pt x="328" y="55"/>
                    </a:cubicBezTo>
                    <a:cubicBezTo>
                      <a:pt x="294" y="21"/>
                      <a:pt x="247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43" y="0"/>
                      <a:pt x="96" y="21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34" y="82"/>
                      <a:pt x="15" y="118"/>
                      <a:pt x="9" y="159"/>
                    </a:cubicBezTo>
                    <a:cubicBezTo>
                      <a:pt x="0" y="225"/>
                      <a:pt x="127" y="187"/>
                      <a:pt x="195" y="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9A9A9A">
                      <a:alpha val="10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090990" y="5299825"/>
              <a:ext cx="807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altLang="ko-KR" sz="900" b="1" i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VXC 4000</a:t>
              </a:r>
              <a:endParaRPr lang="ko-KR" altLang="en-US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204602" y="2568800"/>
            <a:ext cx="78453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200" b="1" i="0" kern="1200" smtClean="0">
                <a:solidFill>
                  <a:srgbClr val="652D89"/>
                </a:solidFill>
                <a:latin typeface="+mj-lt"/>
                <a:ea typeface="Gulim" pitchFamily="34" charset="-127"/>
                <a:cs typeface="Arial"/>
              </a:rPr>
              <a:t>VXC 6215</a:t>
            </a:r>
            <a:endParaRPr lang="ko-KR" altLang="en-US" sz="1200" b="1" kern="1200">
              <a:solidFill>
                <a:schemeClr val="accent6"/>
              </a:solidFill>
              <a:latin typeface="+mj-lt"/>
              <a:ea typeface="Gulim" pitchFamily="34" charset="-127"/>
              <a:cs typeface="Arial" charset="0"/>
            </a:endParaRPr>
          </a:p>
        </p:txBody>
      </p:sp>
      <p:pic>
        <p:nvPicPr>
          <p:cNvPr id="55" name="Picture 54" descr="Hwar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8532" y="2004815"/>
            <a:ext cx="338378" cy="514176"/>
          </a:xfrm>
          <a:prstGeom prst="rect">
            <a:avLst/>
          </a:prstGeom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E1F81"/>
                </a:solidFill>
                <a:ea typeface="Gulim" pitchFamily="34" charset="-127"/>
              </a:rPr>
              <a:t>음성</a:t>
            </a:r>
            <a:r>
              <a:rPr lang="fr-BE" altLang="ko-KR" sz="3200" b="0" i="0" spc="0" baseline="0" smtClean="0">
                <a:solidFill>
                  <a:srgbClr val="1E1F81"/>
                </a:solidFill>
                <a:ea typeface="Gulim" pitchFamily="34" charset="-127"/>
              </a:rPr>
              <a:t>, </a:t>
            </a:r>
            <a:r>
              <a:rPr lang="ko-KR" altLang="fr-BE" sz="3200" b="0" i="0" spc="0" baseline="0" smtClean="0">
                <a:solidFill>
                  <a:srgbClr val="1E1F81"/>
                </a:solidFill>
                <a:ea typeface="Gulim" pitchFamily="34" charset="-127"/>
              </a:rPr>
              <a:t>비디오 및 가상 데스크탑</a:t>
            </a:r>
            <a:endParaRPr lang="ko-KR" altLang="en-US" sz="3200" spc="0">
              <a:solidFill>
                <a:srgbClr val="1E1F81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/>
      <p:bldP spid="86" grpId="1"/>
      <p:bldP spid="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ound Same Side Corner Rectangle 151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619875" y="1800478"/>
            <a:ext cx="2019300" cy="4077908"/>
          </a:xfrm>
          <a:prstGeom prst="roundRect">
            <a:avLst>
              <a:gd name="adj" fmla="val 5125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4301004" y="1836360"/>
            <a:ext cx="1606798" cy="4038600"/>
          </a:xfrm>
          <a:prstGeom prst="roundRect">
            <a:avLst>
              <a:gd name="adj" fmla="val 7418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24" name="Round Same Side Corner Rectangle 223"/>
          <p:cNvSpPr/>
          <p:nvPr/>
        </p:nvSpPr>
        <p:spPr>
          <a:xfrm>
            <a:off x="6620720" y="1804091"/>
            <a:ext cx="1990846" cy="3553428"/>
          </a:xfrm>
          <a:prstGeom prst="round2SameRect">
            <a:avLst>
              <a:gd name="adj1" fmla="val 3897"/>
              <a:gd name="adj2" fmla="val 0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4289429" y="1836360"/>
            <a:ext cx="1606798" cy="4027083"/>
          </a:xfrm>
          <a:prstGeom prst="roundRect">
            <a:avLst>
              <a:gd name="adj" fmla="val 7418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359464" y="1639714"/>
            <a:ext cx="3205971" cy="4321390"/>
          </a:xfrm>
          <a:prstGeom prst="roundRect">
            <a:avLst>
              <a:gd name="adj" fmla="val 4392"/>
            </a:avLst>
          </a:prstGeom>
          <a:solidFill>
            <a:schemeClr val="bg1">
              <a:lumMod val="65000"/>
            </a:schemeClr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87" name="Title 1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VXI</a:t>
            </a:r>
            <a:b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ko-KR" altLang="fr-BE" sz="2400" b="0" i="0" spc="0" baseline="0" smtClean="0">
                <a:solidFill>
                  <a:srgbClr val="1E1F81"/>
                </a:solidFill>
                <a:ea typeface="Gulim" pitchFamily="34" charset="-127"/>
              </a:rPr>
              <a:t>가상화된 엔드</a:t>
            </a:r>
            <a:r>
              <a:rPr lang="fr-BE" altLang="ko-KR" sz="2400" b="0" i="0" spc="0" baseline="0" smtClean="0">
                <a:solidFill>
                  <a:srgbClr val="1E1F81"/>
                </a:solidFill>
                <a:ea typeface="Gulim" pitchFamily="34" charset="-127"/>
              </a:rPr>
              <a:t>-</a:t>
            </a:r>
            <a:r>
              <a:rPr lang="ko-KR" altLang="fr-BE" sz="2400" b="0" i="0" spc="0" baseline="0" smtClean="0">
                <a:solidFill>
                  <a:srgbClr val="1E1F81"/>
                </a:solidFill>
                <a:ea typeface="Gulim" pitchFamily="34" charset="-127"/>
              </a:rPr>
              <a:t>투</a:t>
            </a:r>
            <a:r>
              <a:rPr lang="fr-BE" altLang="ko-KR" sz="2400" b="0" i="0" spc="0" baseline="0" smtClean="0">
                <a:solidFill>
                  <a:srgbClr val="1E1F81"/>
                </a:solidFill>
                <a:ea typeface="Gulim" pitchFamily="34" charset="-127"/>
              </a:rPr>
              <a:t>-</a:t>
            </a:r>
            <a:r>
              <a:rPr lang="ko-KR" altLang="fr-BE" sz="2400" b="0" i="0" spc="0" baseline="0" smtClean="0">
                <a:solidFill>
                  <a:srgbClr val="1E1F81"/>
                </a:solidFill>
                <a:ea typeface="Gulim" pitchFamily="34" charset="-127"/>
              </a:rPr>
              <a:t>엔드 솔루션</a:t>
            </a:r>
            <a:endParaRPr lang="ko-KR" altLang="fr-BE" sz="2400" b="0" i="0" spc="0" baseline="0">
              <a:solidFill>
                <a:srgbClr val="1E1F81"/>
              </a:solidFill>
              <a:ea typeface="Gulim" pitchFamily="34" charset="-127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933700" y="950414"/>
            <a:ext cx="480790" cy="3067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90" name="Rounded Rectangle 33"/>
          <p:cNvSpPr>
            <a:spLocks noChangeArrowheads="1"/>
          </p:cNvSpPr>
          <p:nvPr/>
        </p:nvSpPr>
        <p:spPr bwMode="auto">
          <a:xfrm>
            <a:off x="2251110" y="1897646"/>
            <a:ext cx="582122" cy="36911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5000"/>
              </a:lnSpc>
              <a:buNone/>
            </a:pPr>
            <a:r>
              <a:rPr lang="fr-BE" altLang="ko-KR" sz="800" b="0" i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MS Office</a:t>
            </a:r>
            <a:endParaRPr lang="fr-BE" altLang="ko-KR" sz="800" b="0" i="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89909" y="1381706"/>
            <a:ext cx="254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가상화된 데이터 센터</a:t>
            </a:r>
            <a:endParaRPr lang="ko-KR" altLang="en-US" sz="1200" b="1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114" name="Picture 113" descr="microsoft-w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957" y="3165534"/>
            <a:ext cx="595170" cy="125621"/>
          </a:xfrm>
          <a:prstGeom prst="rect">
            <a:avLst/>
          </a:prstGeom>
        </p:spPr>
      </p:pic>
      <p:pic>
        <p:nvPicPr>
          <p:cNvPr id="115" name="Picture 114" descr="citrix-w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031" y="3139634"/>
            <a:ext cx="385465" cy="186500"/>
          </a:xfrm>
          <a:prstGeom prst="rect">
            <a:avLst/>
          </a:prstGeom>
        </p:spPr>
      </p:pic>
      <p:pic>
        <p:nvPicPr>
          <p:cNvPr id="116" name="Picture 115" descr="vmware-w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207" y="3165649"/>
            <a:ext cx="634115" cy="120696"/>
          </a:xfrm>
          <a:prstGeom prst="rect">
            <a:avLst/>
          </a:prstGeom>
        </p:spPr>
      </p:pic>
      <p:pic>
        <p:nvPicPr>
          <p:cNvPr id="118" name="Picture 117" descr="citrix-w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4774" y="2596910"/>
            <a:ext cx="564667" cy="273203"/>
          </a:xfrm>
          <a:prstGeom prst="rect">
            <a:avLst/>
          </a:prstGeom>
        </p:spPr>
      </p:pic>
      <p:pic>
        <p:nvPicPr>
          <p:cNvPr id="119" name="Picture 118" descr="vmware-w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63293" y="2661910"/>
            <a:ext cx="893663" cy="170098"/>
          </a:xfrm>
          <a:prstGeom prst="rect">
            <a:avLst/>
          </a:prstGeom>
        </p:spPr>
      </p:pic>
      <p:pic>
        <p:nvPicPr>
          <p:cNvPr id="244" name="Picture 243" descr="EMC-w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277" y="5505797"/>
            <a:ext cx="930196" cy="284798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7429730" y="967566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BE" altLang="ko-KR" sz="14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= Cisco </a:t>
            </a:r>
            <a:r>
              <a:rPr lang="ko-KR" altLang="fr-BE" sz="140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제품</a:t>
            </a:r>
            <a:endParaRPr lang="ko-KR" altLang="fr-BE" sz="1400" b="0" i="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253802" y="1339448"/>
            <a:ext cx="272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가상화된 </a:t>
            </a:r>
            <a:b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협업 작업 공간</a:t>
            </a:r>
            <a:endParaRPr lang="ko-KR" altLang="en-US" sz="1200" b="1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15" name="Text Box 22"/>
          <p:cNvSpPr txBox="1">
            <a:spLocks noChangeArrowheads="1"/>
          </p:cNvSpPr>
          <p:nvPr/>
        </p:nvSpPr>
        <p:spPr bwMode="auto">
          <a:xfrm>
            <a:off x="7124309" y="2526563"/>
            <a:ext cx="13338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None/>
            </a:pPr>
            <a:r>
              <a:rPr lang="fr-BE" altLang="ko-KR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Cisco VXC 6215 </a:t>
            </a:r>
            <a:r>
              <a:rPr lang="ko-KR" altLang="en-US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씬 클라이언트</a:t>
            </a:r>
            <a:endParaRPr lang="ko-KR" altLang="en-US" sz="1050" b="0" i="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4" name="TextBox 149"/>
          <p:cNvSpPr txBox="1">
            <a:spLocks noChangeArrowheads="1"/>
          </p:cNvSpPr>
          <p:nvPr/>
        </p:nvSpPr>
        <p:spPr bwMode="auto">
          <a:xfrm>
            <a:off x="6735083" y="1844715"/>
            <a:ext cx="178888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fr-BE" altLang="ko-KR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Cisco </a:t>
            </a:r>
            <a:r>
              <a:rPr lang="ko-KR" altLang="fr-BE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가상화 환경 클라이언트</a:t>
            </a:r>
            <a:endParaRPr lang="ko-KR" altLang="en-US" sz="90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153" name="Picture 152" descr="BP_3q_back_01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557904" y="3700416"/>
            <a:ext cx="1033510" cy="79728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53718" y="3863787"/>
            <a:ext cx="383552" cy="667047"/>
          </a:xfrm>
          <a:prstGeom prst="rect">
            <a:avLst/>
          </a:prstGeom>
          <a:effectLst/>
        </p:spPr>
      </p:pic>
      <p:pic>
        <p:nvPicPr>
          <p:cNvPr id="167" name="Picture 166" descr="SlimBi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786420" y="2521913"/>
            <a:ext cx="429292" cy="733846"/>
          </a:xfrm>
          <a:prstGeom prst="rect">
            <a:avLst/>
          </a:prstGeom>
        </p:spPr>
      </p:pic>
      <p:pic>
        <p:nvPicPr>
          <p:cNvPr id="174" name="Picture 173" descr="tablet2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861993" y="4635091"/>
            <a:ext cx="705472" cy="555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RightFacing" fov="2700000">
              <a:rot lat="595527" lon="20100063" rev="0"/>
            </a:camera>
            <a:lightRig rig="threePt" dir="t"/>
          </a:scene3d>
          <a:sp3d>
            <a:bevelT/>
          </a:sp3d>
        </p:spPr>
      </p:pic>
      <p:sp>
        <p:nvSpPr>
          <p:cNvPr id="175" name="TextBox 149"/>
          <p:cNvSpPr txBox="1">
            <a:spLocks noChangeArrowheads="1"/>
          </p:cNvSpPr>
          <p:nvPr/>
        </p:nvSpPr>
        <p:spPr bwMode="auto">
          <a:xfrm>
            <a:off x="7493651" y="4677665"/>
            <a:ext cx="911209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ko-KR" sz="1050" b="0" i="0" kern="120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Cius</a:t>
            </a:r>
            <a:r>
              <a:rPr lang="ko-KR" altLang="fr-BE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en-US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비즈니스 태블릿</a:t>
            </a:r>
            <a:endParaRPr lang="ko-KR" altLang="en-US" sz="80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6" name="Text Box 22"/>
          <p:cNvSpPr txBox="1">
            <a:spLocks noChangeArrowheads="1"/>
          </p:cNvSpPr>
          <p:nvPr/>
        </p:nvSpPr>
        <p:spPr bwMode="auto">
          <a:xfrm>
            <a:off x="6603392" y="3244704"/>
            <a:ext cx="1359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None/>
            </a:pPr>
            <a:r>
              <a:rPr lang="fr-BE" altLang="ko-KR" sz="105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Cisco VXC 4000 PC </a:t>
            </a:r>
            <a:r>
              <a:rPr lang="ko-KR" altLang="fr-BE" sz="105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클라이언트</a:t>
            </a:r>
            <a:endParaRPr lang="ko-KR" altLang="fr-BE" sz="1050" b="0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7" name="Text Box 22"/>
          <p:cNvSpPr txBox="1">
            <a:spLocks noChangeArrowheads="1"/>
          </p:cNvSpPr>
          <p:nvPr/>
        </p:nvSpPr>
        <p:spPr bwMode="auto">
          <a:xfrm>
            <a:off x="7433972" y="3834990"/>
            <a:ext cx="909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buNone/>
            </a:pPr>
            <a:r>
              <a:rPr lang="fr-BE" altLang="ko-KR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Cisco VXC 22xx &amp; 21xx </a:t>
            </a:r>
            <a:r>
              <a:rPr lang="ko-KR" altLang="en-US" sz="1050" b="0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제로 클라이언트</a:t>
            </a:r>
            <a:endParaRPr lang="ko-KR" altLang="en-US" sz="1050" b="0" i="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196" name="Picture 2" descr="C:\Users\tomg\AppData\Local\Microsoft\Windows\Temporary Internet Files\Content.Outlook\P323ZHQC\AC3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8433" y="2271666"/>
            <a:ext cx="236137" cy="2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TextBox 196"/>
          <p:cNvSpPr txBox="1"/>
          <p:nvPr/>
        </p:nvSpPr>
        <p:spPr>
          <a:xfrm>
            <a:off x="7504093" y="2252616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BE" altLang="ko-KR" sz="1050" b="0" i="0" kern="120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AnyConnect</a:t>
            </a:r>
            <a:endParaRPr lang="fr-BE" altLang="ko-KR" sz="1050" b="0" i="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5042866" y="3429104"/>
            <a:ext cx="852488" cy="585342"/>
            <a:chOff x="-2248184" y="4919189"/>
            <a:chExt cx="852488" cy="585342"/>
          </a:xfrm>
        </p:grpSpPr>
        <p:sp>
          <p:nvSpPr>
            <p:cNvPr id="70" name="TextBox 149"/>
            <p:cNvSpPr txBox="1">
              <a:spLocks noChangeArrowheads="1"/>
            </p:cNvSpPr>
            <p:nvPr/>
          </p:nvSpPr>
          <p:spPr bwMode="auto">
            <a:xfrm>
              <a:off x="-2248184" y="5257027"/>
              <a:ext cx="852488" cy="24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BE" altLang="ko-KR" sz="11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WAAS </a:t>
              </a:r>
              <a:endParaRPr lang="fr-BE" altLang="ko-KR" sz="1100" b="0" i="0" kern="120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40" name="Picture 5" descr="WA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015518" y="4919189"/>
              <a:ext cx="463551" cy="315912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</p:grpSp>
      <p:sp>
        <p:nvSpPr>
          <p:cNvPr id="229" name="Rectangle 228"/>
          <p:cNvSpPr/>
          <p:nvPr/>
        </p:nvSpPr>
        <p:spPr>
          <a:xfrm>
            <a:off x="4374822" y="1363605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 인식 </a:t>
            </a:r>
            <a:endParaRPr lang="ko-KR" altLang="en-US" sz="1200" b="1" kern="120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algn="ctr" defTabSz="914400">
              <a:buNone/>
            </a:pPr>
            <a:r>
              <a:rPr lang="ko-KR" altLang="en-US" sz="12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보더리스 네트워크</a:t>
            </a:r>
            <a:endParaRPr lang="ko-KR" altLang="en-US" sz="1200" b="1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4787425" y="4599855"/>
            <a:ext cx="1267631" cy="691523"/>
            <a:chOff x="-2436313" y="3705100"/>
            <a:chExt cx="1267631" cy="691523"/>
          </a:xfrm>
        </p:grpSpPr>
        <p:sp>
          <p:nvSpPr>
            <p:cNvPr id="184" name="TextBox 149"/>
            <p:cNvSpPr txBox="1">
              <a:spLocks noChangeArrowheads="1"/>
            </p:cNvSpPr>
            <p:nvPr/>
          </p:nvSpPr>
          <p:spPr bwMode="auto">
            <a:xfrm>
              <a:off x="-2436313" y="3705100"/>
              <a:ext cx="1267631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fr-BE" sz="11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라우팅 </a:t>
              </a:r>
              <a:endParaRPr lang="ko-KR" altLang="fr-BE" sz="1100" b="0" i="0" kern="120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13" name="Group 168"/>
            <p:cNvGrpSpPr/>
            <p:nvPr/>
          </p:nvGrpSpPr>
          <p:grpSpPr>
            <a:xfrm>
              <a:off x="-2088874" y="4001350"/>
              <a:ext cx="552449" cy="395273"/>
              <a:chOff x="2813914" y="2776525"/>
              <a:chExt cx="703176" cy="503083"/>
            </a:xfrm>
          </p:grpSpPr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813914" y="2990684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78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851376" y="2982901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861400" y="2900930"/>
                <a:ext cx="655690" cy="2063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0"/>
                  </a:cxn>
                  <a:cxn ang="0">
                    <a:pos x="413" y="130"/>
                  </a:cxn>
                  <a:cxn ang="0">
                    <a:pos x="4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413" y="130"/>
                    </a:lnTo>
                    <a:lnTo>
                      <a:pt x="4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851376" y="2776526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solidFill>
                <a:srgbClr val="00B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851376" y="2776525"/>
                <a:ext cx="654102" cy="288924"/>
              </a:xfrm>
              <a:custGeom>
                <a:avLst/>
                <a:gdLst/>
                <a:ahLst/>
                <a:cxnLst>
                  <a:cxn ang="0">
                    <a:pos x="655" y="112"/>
                  </a:cxn>
                  <a:cxn ang="0">
                    <a:pos x="655" y="112"/>
                  </a:cxn>
                  <a:cxn ang="0">
                    <a:pos x="328" y="224"/>
                  </a:cxn>
                  <a:cxn ang="0">
                    <a:pos x="0" y="112"/>
                  </a:cxn>
                  <a:cxn ang="0">
                    <a:pos x="328" y="0"/>
                  </a:cxn>
                  <a:cxn ang="0">
                    <a:pos x="655" y="112"/>
                  </a:cxn>
                </a:cxnLst>
                <a:rect l="0" t="0" r="r" b="b"/>
                <a:pathLst>
                  <a:path w="655" h="224">
                    <a:moveTo>
                      <a:pt x="655" y="112"/>
                    </a:moveTo>
                    <a:cubicBezTo>
                      <a:pt x="655" y="112"/>
                      <a:pt x="655" y="112"/>
                      <a:pt x="655" y="112"/>
                    </a:cubicBezTo>
                    <a:cubicBezTo>
                      <a:pt x="655" y="174"/>
                      <a:pt x="509" y="224"/>
                      <a:pt x="328" y="224"/>
                    </a:cubicBezTo>
                    <a:cubicBezTo>
                      <a:pt x="147" y="224"/>
                      <a:pt x="0" y="174"/>
                      <a:pt x="0" y="112"/>
                    </a:cubicBezTo>
                    <a:cubicBezTo>
                      <a:pt x="0" y="50"/>
                      <a:pt x="147" y="0"/>
                      <a:pt x="328" y="0"/>
                    </a:cubicBezTo>
                    <a:cubicBezTo>
                      <a:pt x="509" y="0"/>
                      <a:pt x="655" y="50"/>
                      <a:pt x="655" y="1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186366" y="2814626"/>
                <a:ext cx="215917" cy="9525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1" y="60"/>
                  </a:cxn>
                  <a:cxn ang="0">
                    <a:pos x="102" y="23"/>
                  </a:cxn>
                  <a:cxn ang="0">
                    <a:pos x="136" y="34"/>
                  </a:cxn>
                  <a:cxn ang="0">
                    <a:pos x="119" y="0"/>
                  </a:cxn>
                  <a:cxn ang="0">
                    <a:pos x="32" y="0"/>
                  </a:cxn>
                  <a:cxn ang="0">
                    <a:pos x="68" y="12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6" h="60">
                    <a:moveTo>
                      <a:pt x="0" y="47"/>
                    </a:moveTo>
                    <a:lnTo>
                      <a:pt x="31" y="60"/>
                    </a:lnTo>
                    <a:lnTo>
                      <a:pt x="102" y="23"/>
                    </a:lnTo>
                    <a:lnTo>
                      <a:pt x="136" y="34"/>
                    </a:lnTo>
                    <a:lnTo>
                      <a:pt x="119" y="0"/>
                    </a:lnTo>
                    <a:lnTo>
                      <a:pt x="32" y="0"/>
                    </a:lnTo>
                    <a:lnTo>
                      <a:pt x="68" y="1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952984" y="2927337"/>
                <a:ext cx="214329" cy="93663"/>
              </a:xfrm>
              <a:custGeom>
                <a:avLst/>
                <a:gdLst/>
                <a:ahLst/>
                <a:cxnLst>
                  <a:cxn ang="0">
                    <a:pos x="135" y="13"/>
                  </a:cxn>
                  <a:cxn ang="0">
                    <a:pos x="105" y="0"/>
                  </a:cxn>
                  <a:cxn ang="0">
                    <a:pos x="33" y="37"/>
                  </a:cxn>
                  <a:cxn ang="0">
                    <a:pos x="0" y="27"/>
                  </a:cxn>
                  <a:cxn ang="0">
                    <a:pos x="17" y="59"/>
                  </a:cxn>
                  <a:cxn ang="0">
                    <a:pos x="103" y="59"/>
                  </a:cxn>
                  <a:cxn ang="0">
                    <a:pos x="68" y="48"/>
                  </a:cxn>
                  <a:cxn ang="0">
                    <a:pos x="135" y="13"/>
                  </a:cxn>
                  <a:cxn ang="0">
                    <a:pos x="135" y="13"/>
                  </a:cxn>
                </a:cxnLst>
                <a:rect l="0" t="0" r="r" b="b"/>
                <a:pathLst>
                  <a:path w="135" h="59">
                    <a:moveTo>
                      <a:pt x="135" y="13"/>
                    </a:moveTo>
                    <a:lnTo>
                      <a:pt x="105" y="0"/>
                    </a:lnTo>
                    <a:lnTo>
                      <a:pt x="33" y="37"/>
                    </a:lnTo>
                    <a:lnTo>
                      <a:pt x="0" y="27"/>
                    </a:lnTo>
                    <a:lnTo>
                      <a:pt x="17" y="59"/>
                    </a:lnTo>
                    <a:lnTo>
                      <a:pt x="103" y="59"/>
                    </a:lnTo>
                    <a:lnTo>
                      <a:pt x="68" y="48"/>
                    </a:lnTo>
                    <a:lnTo>
                      <a:pt x="135" y="13"/>
                    </a:lnTo>
                    <a:lnTo>
                      <a:pt x="13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964098" y="2813041"/>
                <a:ext cx="214329" cy="9366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0" y="0"/>
                  </a:cxn>
                  <a:cxn ang="0">
                    <a:pos x="102" y="37"/>
                  </a:cxn>
                  <a:cxn ang="0">
                    <a:pos x="135" y="26"/>
                  </a:cxn>
                  <a:cxn ang="0">
                    <a:pos x="118" y="59"/>
                  </a:cxn>
                  <a:cxn ang="0">
                    <a:pos x="32" y="59"/>
                  </a:cxn>
                  <a:cxn ang="0">
                    <a:pos x="67" y="48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35" h="59">
                    <a:moveTo>
                      <a:pt x="0" y="13"/>
                    </a:moveTo>
                    <a:lnTo>
                      <a:pt x="30" y="0"/>
                    </a:lnTo>
                    <a:lnTo>
                      <a:pt x="102" y="37"/>
                    </a:lnTo>
                    <a:lnTo>
                      <a:pt x="135" y="26"/>
                    </a:lnTo>
                    <a:lnTo>
                      <a:pt x="118" y="59"/>
                    </a:lnTo>
                    <a:lnTo>
                      <a:pt x="32" y="59"/>
                    </a:lnTo>
                    <a:lnTo>
                      <a:pt x="67" y="4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180015" y="2933690"/>
                <a:ext cx="215917" cy="93663"/>
              </a:xfrm>
              <a:custGeom>
                <a:avLst/>
                <a:gdLst/>
                <a:ahLst/>
                <a:cxnLst>
                  <a:cxn ang="0">
                    <a:pos x="136" y="46"/>
                  </a:cxn>
                  <a:cxn ang="0">
                    <a:pos x="105" y="59"/>
                  </a:cxn>
                  <a:cxn ang="0">
                    <a:pos x="33" y="23"/>
                  </a:cxn>
                  <a:cxn ang="0">
                    <a:pos x="0" y="33"/>
                  </a:cxn>
                  <a:cxn ang="0">
                    <a:pos x="18" y="0"/>
                  </a:cxn>
                  <a:cxn ang="0">
                    <a:pos x="104" y="0"/>
                  </a:cxn>
                  <a:cxn ang="0">
                    <a:pos x="68" y="11"/>
                  </a:cxn>
                  <a:cxn ang="0">
                    <a:pos x="136" y="46"/>
                  </a:cxn>
                  <a:cxn ang="0">
                    <a:pos x="136" y="46"/>
                  </a:cxn>
                </a:cxnLst>
                <a:rect l="0" t="0" r="r" b="b"/>
                <a:pathLst>
                  <a:path w="136" h="59">
                    <a:moveTo>
                      <a:pt x="136" y="46"/>
                    </a:moveTo>
                    <a:lnTo>
                      <a:pt x="105" y="59"/>
                    </a:lnTo>
                    <a:lnTo>
                      <a:pt x="33" y="23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104" y="0"/>
                    </a:lnTo>
                    <a:lnTo>
                      <a:pt x="68" y="11"/>
                    </a:lnTo>
                    <a:lnTo>
                      <a:pt x="136" y="46"/>
                    </a:ln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91128" y="2819390"/>
                <a:ext cx="215917" cy="9525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0" y="60"/>
                  </a:cxn>
                  <a:cxn ang="0">
                    <a:pos x="102" y="23"/>
                  </a:cxn>
                  <a:cxn ang="0">
                    <a:pos x="136" y="34"/>
                  </a:cxn>
                  <a:cxn ang="0">
                    <a:pos x="118" y="0"/>
                  </a:cxn>
                  <a:cxn ang="0">
                    <a:pos x="31" y="0"/>
                  </a:cxn>
                  <a:cxn ang="0">
                    <a:pos x="68" y="12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6" h="60">
                    <a:moveTo>
                      <a:pt x="0" y="47"/>
                    </a:moveTo>
                    <a:lnTo>
                      <a:pt x="30" y="60"/>
                    </a:lnTo>
                    <a:lnTo>
                      <a:pt x="102" y="23"/>
                    </a:lnTo>
                    <a:lnTo>
                      <a:pt x="136" y="34"/>
                    </a:lnTo>
                    <a:lnTo>
                      <a:pt x="118" y="0"/>
                    </a:lnTo>
                    <a:lnTo>
                      <a:pt x="31" y="0"/>
                    </a:lnTo>
                    <a:lnTo>
                      <a:pt x="68" y="12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956159" y="2932103"/>
                <a:ext cx="214329" cy="93663"/>
              </a:xfrm>
              <a:custGeom>
                <a:avLst/>
                <a:gdLst/>
                <a:ahLst/>
                <a:cxnLst>
                  <a:cxn ang="0">
                    <a:pos x="135" y="13"/>
                  </a:cxn>
                  <a:cxn ang="0">
                    <a:pos x="105" y="0"/>
                  </a:cxn>
                  <a:cxn ang="0">
                    <a:pos x="33" y="38"/>
                  </a:cxn>
                  <a:cxn ang="0">
                    <a:pos x="0" y="27"/>
                  </a:cxn>
                  <a:cxn ang="0">
                    <a:pos x="18" y="59"/>
                  </a:cxn>
                  <a:cxn ang="0">
                    <a:pos x="104" y="59"/>
                  </a:cxn>
                  <a:cxn ang="0">
                    <a:pos x="68" y="48"/>
                  </a:cxn>
                  <a:cxn ang="0">
                    <a:pos x="135" y="13"/>
                  </a:cxn>
                  <a:cxn ang="0">
                    <a:pos x="135" y="13"/>
                  </a:cxn>
                </a:cxnLst>
                <a:rect l="0" t="0" r="r" b="b"/>
                <a:pathLst>
                  <a:path w="135" h="59">
                    <a:moveTo>
                      <a:pt x="135" y="13"/>
                    </a:moveTo>
                    <a:lnTo>
                      <a:pt x="105" y="0"/>
                    </a:lnTo>
                    <a:lnTo>
                      <a:pt x="33" y="38"/>
                    </a:lnTo>
                    <a:lnTo>
                      <a:pt x="0" y="27"/>
                    </a:lnTo>
                    <a:lnTo>
                      <a:pt x="18" y="59"/>
                    </a:lnTo>
                    <a:lnTo>
                      <a:pt x="104" y="59"/>
                    </a:lnTo>
                    <a:lnTo>
                      <a:pt x="68" y="48"/>
                    </a:lnTo>
                    <a:lnTo>
                      <a:pt x="135" y="13"/>
                    </a:lnTo>
                    <a:lnTo>
                      <a:pt x="13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967273" y="2817807"/>
                <a:ext cx="215917" cy="9366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1" y="0"/>
                  </a:cxn>
                  <a:cxn ang="0">
                    <a:pos x="103" y="37"/>
                  </a:cxn>
                  <a:cxn ang="0">
                    <a:pos x="136" y="27"/>
                  </a:cxn>
                  <a:cxn ang="0">
                    <a:pos x="118" y="59"/>
                  </a:cxn>
                  <a:cxn ang="0">
                    <a:pos x="32" y="59"/>
                  </a:cxn>
                  <a:cxn ang="0">
                    <a:pos x="68" y="48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36" h="59">
                    <a:moveTo>
                      <a:pt x="0" y="13"/>
                    </a:moveTo>
                    <a:lnTo>
                      <a:pt x="31" y="0"/>
                    </a:lnTo>
                    <a:lnTo>
                      <a:pt x="103" y="37"/>
                    </a:lnTo>
                    <a:lnTo>
                      <a:pt x="136" y="27"/>
                    </a:lnTo>
                    <a:lnTo>
                      <a:pt x="118" y="59"/>
                    </a:lnTo>
                    <a:lnTo>
                      <a:pt x="32" y="59"/>
                    </a:lnTo>
                    <a:lnTo>
                      <a:pt x="68" y="4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184778" y="2938457"/>
                <a:ext cx="214329" cy="95250"/>
              </a:xfrm>
              <a:custGeom>
                <a:avLst/>
                <a:gdLst/>
                <a:ahLst/>
                <a:cxnLst>
                  <a:cxn ang="0">
                    <a:pos x="135" y="47"/>
                  </a:cxn>
                  <a:cxn ang="0">
                    <a:pos x="105" y="60"/>
                  </a:cxn>
                  <a:cxn ang="0">
                    <a:pos x="33" y="23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104" y="0"/>
                  </a:cxn>
                  <a:cxn ang="0">
                    <a:pos x="67" y="12"/>
                  </a:cxn>
                  <a:cxn ang="0">
                    <a:pos x="135" y="47"/>
                  </a:cxn>
                  <a:cxn ang="0">
                    <a:pos x="135" y="47"/>
                  </a:cxn>
                </a:cxnLst>
                <a:rect l="0" t="0" r="r" b="b"/>
                <a:pathLst>
                  <a:path w="135" h="60">
                    <a:moveTo>
                      <a:pt x="135" y="47"/>
                    </a:moveTo>
                    <a:lnTo>
                      <a:pt x="105" y="60"/>
                    </a:lnTo>
                    <a:lnTo>
                      <a:pt x="33" y="23"/>
                    </a:lnTo>
                    <a:lnTo>
                      <a:pt x="0" y="34"/>
                    </a:lnTo>
                    <a:lnTo>
                      <a:pt x="17" y="0"/>
                    </a:lnTo>
                    <a:lnTo>
                      <a:pt x="104" y="0"/>
                    </a:lnTo>
                    <a:lnTo>
                      <a:pt x="67" y="12"/>
                    </a:lnTo>
                    <a:lnTo>
                      <a:pt x="135" y="47"/>
                    </a:lnTo>
                    <a:lnTo>
                      <a:pt x="13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2851375" y="2922583"/>
                <a:ext cx="1587" cy="207962"/>
              </a:xfrm>
              <a:prstGeom prst="line">
                <a:avLst/>
              </a:prstGeom>
              <a:noFill/>
              <a:ln w="2" cap="sq">
                <a:solidFill>
                  <a:srgbClr val="AAE6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>
                <a:off x="3505200" y="2922588"/>
                <a:ext cx="1587" cy="207962"/>
              </a:xfrm>
              <a:prstGeom prst="line">
                <a:avLst/>
              </a:prstGeom>
              <a:noFill/>
              <a:ln w="2" cap="sq">
                <a:solidFill>
                  <a:srgbClr val="AAE6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endParaRPr lang="ko-KR" altLang="en-US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14" name="Group 1"/>
          <p:cNvGrpSpPr/>
          <p:nvPr/>
        </p:nvGrpSpPr>
        <p:grpSpPr>
          <a:xfrm>
            <a:off x="4251571" y="4538970"/>
            <a:ext cx="957772" cy="1107996"/>
            <a:chOff x="-2499275" y="5727715"/>
            <a:chExt cx="957772" cy="1107996"/>
          </a:xfrm>
        </p:grpSpPr>
        <p:sp>
          <p:nvSpPr>
            <p:cNvPr id="106" name="TextBox 149"/>
            <p:cNvSpPr txBox="1">
              <a:spLocks noChangeArrowheads="1"/>
            </p:cNvSpPr>
            <p:nvPr/>
          </p:nvSpPr>
          <p:spPr bwMode="auto">
            <a:xfrm>
              <a:off x="-2499275" y="5727715"/>
              <a:ext cx="95777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BE" altLang="ko-KR" sz="11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PoE</a:t>
              </a:r>
            </a:p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endParaRPr lang="ko-KR" altLang="en-US" sz="1100" kern="1200" smtClean="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endParaRPr lang="ko-KR" altLang="en-US" sz="1100" kern="1200" smtClean="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endParaRPr lang="ko-KR" altLang="en-US" sz="1100" kern="1200" smtClean="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endParaRPr lang="ko-KR" altLang="en-US" sz="1100" kern="1200" smtClean="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fr-BE" sz="11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스위칭</a:t>
              </a:r>
              <a:endParaRPr lang="ko-KR" altLang="fr-BE" sz="1100" b="0" i="0" kern="120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01" name="Picture 64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2153855" y="6005241"/>
              <a:ext cx="285750" cy="501650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</p:grpSp>
      <p:grpSp>
        <p:nvGrpSpPr>
          <p:cNvPr id="15" name="Group 2"/>
          <p:cNvGrpSpPr/>
          <p:nvPr/>
        </p:nvGrpSpPr>
        <p:grpSpPr>
          <a:xfrm>
            <a:off x="4202551" y="3252741"/>
            <a:ext cx="1033271" cy="646966"/>
            <a:chOff x="-2330146" y="6222974"/>
            <a:chExt cx="1033271" cy="646966"/>
          </a:xfrm>
        </p:grpSpPr>
        <p:pic>
          <p:nvPicPr>
            <p:cNvPr id="163" name="Picture 27" descr="GatewayUnivers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2051754" y="6491432"/>
              <a:ext cx="476491" cy="378508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  <p:sp>
          <p:nvSpPr>
            <p:cNvPr id="165" name="TextBox 149"/>
            <p:cNvSpPr txBox="1">
              <a:spLocks noChangeArrowheads="1"/>
            </p:cNvSpPr>
            <p:nvPr/>
          </p:nvSpPr>
          <p:spPr bwMode="auto">
            <a:xfrm>
              <a:off x="-2330146" y="6222974"/>
              <a:ext cx="10332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BE" altLang="ko-KR" sz="11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CDN</a:t>
              </a:r>
              <a:endParaRPr lang="fr-BE" altLang="ko-KR" sz="1100" b="0" i="0" kern="120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16" name="Group 181"/>
          <p:cNvGrpSpPr>
            <a:grpSpLocks noChangeAspect="1"/>
          </p:cNvGrpSpPr>
          <p:nvPr/>
        </p:nvGrpSpPr>
        <p:grpSpPr>
          <a:xfrm>
            <a:off x="5195161" y="2224439"/>
            <a:ext cx="398075" cy="333515"/>
            <a:chOff x="7772409" y="3276600"/>
            <a:chExt cx="1217160" cy="900339"/>
          </a:xfrm>
        </p:grpSpPr>
        <p:sp>
          <p:nvSpPr>
            <p:cNvPr id="185" name="TextBox 66"/>
            <p:cNvSpPr txBox="1"/>
            <p:nvPr/>
          </p:nvSpPr>
          <p:spPr bwMode="auto">
            <a:xfrm>
              <a:off x="7944303" y="3762602"/>
              <a:ext cx="755650" cy="233362"/>
            </a:xfrm>
            <a:prstGeom prst="rect">
              <a:avLst/>
            </a:prstGeom>
            <a:noFill/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</a:pPr>
              <a:endParaRPr lang="ko-KR" altLang="en-US" sz="1000" b="1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17" name="Group 187"/>
            <p:cNvGrpSpPr>
              <a:grpSpLocks/>
            </p:cNvGrpSpPr>
            <p:nvPr/>
          </p:nvGrpSpPr>
          <p:grpSpPr bwMode="auto">
            <a:xfrm>
              <a:off x="7772409" y="3276600"/>
              <a:ext cx="1217160" cy="900339"/>
              <a:chOff x="7424636" y="3669875"/>
              <a:chExt cx="824650" cy="496035"/>
            </a:xfrm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7424636" y="3747060"/>
                <a:ext cx="739192" cy="418850"/>
              </a:xfrm>
              <a:custGeom>
                <a:avLst/>
                <a:gdLst>
                  <a:gd name="T0" fmla="*/ 0 w 718"/>
                  <a:gd name="T1" fmla="*/ 0 h 407"/>
                  <a:gd name="T2" fmla="*/ 0 w 718"/>
                  <a:gd name="T3" fmla="*/ 418850 h 407"/>
                  <a:gd name="T4" fmla="*/ 739192 w 718"/>
                  <a:gd name="T5" fmla="*/ 418850 h 407"/>
                  <a:gd name="T6" fmla="*/ 739192 w 718"/>
                  <a:gd name="T7" fmla="*/ 0 h 407"/>
                  <a:gd name="T8" fmla="*/ 12354 w 718"/>
                  <a:gd name="T9" fmla="*/ 0 h 407"/>
                  <a:gd name="T10" fmla="*/ 0 w 718"/>
                  <a:gd name="T11" fmla="*/ 0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8"/>
                  <a:gd name="T19" fmla="*/ 0 h 407"/>
                  <a:gd name="T20" fmla="*/ 718 w 718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8" h="407">
                    <a:moveTo>
                      <a:pt x="0" y="0"/>
                    </a:moveTo>
                    <a:lnTo>
                      <a:pt x="0" y="407"/>
                    </a:lnTo>
                    <a:lnTo>
                      <a:pt x="718" y="407"/>
                    </a:lnTo>
                    <a:lnTo>
                      <a:pt x="718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6D4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srgbClr val="0096D6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429664" y="3669875"/>
                <a:ext cx="819622" cy="82911"/>
              </a:xfrm>
              <a:custGeom>
                <a:avLst/>
                <a:gdLst>
                  <a:gd name="T0" fmla="*/ 0 w 796"/>
                  <a:gd name="T1" fmla="*/ 75 h 80"/>
                  <a:gd name="T2" fmla="*/ 87 w 796"/>
                  <a:gd name="T3" fmla="*/ 0 h 80"/>
                  <a:gd name="T4" fmla="*/ 796 w 796"/>
                  <a:gd name="T5" fmla="*/ 4 h 80"/>
                  <a:gd name="T6" fmla="*/ 709 w 796"/>
                  <a:gd name="T7" fmla="*/ 80 h 80"/>
                  <a:gd name="T8" fmla="*/ 0 w 796"/>
                  <a:gd name="T9" fmla="*/ 75 h 80"/>
                  <a:gd name="T10" fmla="*/ 0 w 796"/>
                  <a:gd name="T11" fmla="*/ 75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6"/>
                  <a:gd name="T19" fmla="*/ 0 h 80"/>
                  <a:gd name="T20" fmla="*/ 796 w 79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6" h="80">
                    <a:moveTo>
                      <a:pt x="0" y="75"/>
                    </a:moveTo>
                    <a:lnTo>
                      <a:pt x="87" y="0"/>
                    </a:lnTo>
                    <a:lnTo>
                      <a:pt x="796" y="4"/>
                    </a:lnTo>
                    <a:lnTo>
                      <a:pt x="709" y="8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6AFE3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>
                  <a:solidFill>
                    <a:srgbClr val="0096D6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8163836" y="3677076"/>
                <a:ext cx="85450" cy="488829"/>
              </a:xfrm>
              <a:custGeom>
                <a:avLst/>
                <a:gdLst>
                  <a:gd name="T0" fmla="*/ 85450 w 83"/>
                  <a:gd name="T1" fmla="*/ 415762 h 475"/>
                  <a:gd name="T2" fmla="*/ 0 w 83"/>
                  <a:gd name="T3" fmla="*/ 488829 h 475"/>
                  <a:gd name="T4" fmla="*/ 0 w 83"/>
                  <a:gd name="T5" fmla="*/ 73067 h 475"/>
                  <a:gd name="T6" fmla="*/ 85450 w 83"/>
                  <a:gd name="T7" fmla="*/ 0 h 475"/>
                  <a:gd name="T8" fmla="*/ 85450 w 83"/>
                  <a:gd name="T9" fmla="*/ 415762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75"/>
                  <a:gd name="T17" fmla="*/ 83 w 83"/>
                  <a:gd name="T18" fmla="*/ 475 h 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75">
                    <a:moveTo>
                      <a:pt x="83" y="404"/>
                    </a:moveTo>
                    <a:lnTo>
                      <a:pt x="0" y="475"/>
                    </a:lnTo>
                    <a:lnTo>
                      <a:pt x="0" y="71"/>
                    </a:lnTo>
                    <a:lnTo>
                      <a:pt x="83" y="0"/>
                    </a:lnTo>
                    <a:lnTo>
                      <a:pt x="83" y="404"/>
                    </a:lnTo>
                    <a:close/>
                  </a:path>
                </a:pathLst>
              </a:custGeom>
              <a:solidFill>
                <a:srgbClr val="015B80"/>
              </a:solidFill>
              <a:ln w="11113">
                <a:solidFill>
                  <a:srgbClr val="AEE2F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srgbClr val="0096D6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01000" y="3429000"/>
              <a:ext cx="685800" cy="685800"/>
            </a:xfrm>
            <a:prstGeom prst="rect">
              <a:avLst/>
            </a:prstGeom>
            <a:gradFill>
              <a:gsLst>
                <a:gs pos="0">
                  <a:srgbClr val="FFFF00">
                    <a:alpha val="34000"/>
                  </a:srgbClr>
                </a:gs>
                <a:gs pos="50000">
                  <a:srgbClr val="FFFF00"/>
                </a:gs>
                <a:gs pos="100000">
                  <a:srgbClr val="FFFF00">
                    <a:alpha val="34000"/>
                  </a:srgbClr>
                </a:gs>
              </a:gsLst>
              <a:lin ang="10800000" scaled="0"/>
            </a:gradFill>
            <a:ln>
              <a:noFill/>
            </a:ln>
            <a:effectLst>
              <a:outerShdw blurRad="63500" dist="63500" dir="5400000" algn="t" rotWithShape="0">
                <a:prstClr val="black">
                  <a:alpha val="59000"/>
                </a:prstClr>
              </a:outerShdw>
            </a:effectLst>
          </p:spPr>
        </p:pic>
      </p:grp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4340771" y="1992048"/>
            <a:ext cx="830319" cy="7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fr-BE" altLang="ko-KR" sz="11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Cisco</a:t>
            </a:r>
            <a:r>
              <a:rPr lang="fr-BE" altLang="ko-KR" sz="1100" b="0" i="0" baseline="300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® </a:t>
            </a:r>
            <a:r>
              <a:rPr lang="fr-BE" altLang="ko-KR" sz="11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Identity</a:t>
            </a:r>
            <a:r>
              <a:rPr lang="fr-BE" altLang="ko-KR" sz="11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Services </a:t>
            </a:r>
            <a:r>
              <a:rPr lang="fr-BE" altLang="ko-KR" sz="11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Engine</a:t>
            </a:r>
            <a:endParaRPr lang="ko-KR" altLang="en-US" sz="11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5" name="Left-Right Arrow 204"/>
          <p:cNvSpPr/>
          <p:nvPr/>
        </p:nvSpPr>
        <p:spPr>
          <a:xfrm>
            <a:off x="3631556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ko-KR" altLang="en-GB" sz="3200" b="1" kern="1200">
              <a:solidFill>
                <a:srgbClr val="0096D6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6" name="Left-Right Arrow 205"/>
          <p:cNvSpPr/>
          <p:nvPr/>
        </p:nvSpPr>
        <p:spPr>
          <a:xfrm>
            <a:off x="5957248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ko-KR" altLang="en-GB" sz="3200" b="1" kern="1200">
              <a:solidFill>
                <a:srgbClr val="0096D6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52" name="AutoShape 4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54" name="AutoShape 6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56" name="AutoShape 8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58" name="AutoShape 10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18" name="Group 142"/>
          <p:cNvGrpSpPr/>
          <p:nvPr/>
        </p:nvGrpSpPr>
        <p:grpSpPr>
          <a:xfrm>
            <a:off x="7757797" y="3090816"/>
            <a:ext cx="760869" cy="617533"/>
            <a:chOff x="5115028" y="2002396"/>
            <a:chExt cx="3266972" cy="2797344"/>
          </a:xfrm>
        </p:grpSpPr>
        <p:pic>
          <p:nvPicPr>
            <p:cNvPr id="146" name="Picture 129" descr="laptop_cutout"/>
            <p:cNvPicPr>
              <a:picLocks noChangeAspect="1" noChangeArrowheads="1"/>
            </p:cNvPicPr>
            <p:nvPr/>
          </p:nvPicPr>
          <p:blipFill>
            <a:blip r:embed="rId18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61" name="Picture 11" descr="converj_vdi.png"/>
              <p:cNvPicPr>
                <a:picLocks noChangeAspect="1"/>
              </p:cNvPicPr>
              <p:nvPr/>
            </p:nvPicPr>
            <p:blipFill>
              <a:blip r:embed="rId19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64" name="Picture 3" descr="HUB_Rich.png"/>
              <p:cNvPicPr>
                <a:picLocks noChangeAspect="1"/>
              </p:cNvPicPr>
              <p:nvPr/>
            </p:nvPicPr>
            <p:blipFill>
              <a:blip r:embed="rId20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8" name="Rectangle 147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391817" y="6059714"/>
            <a:ext cx="8284264" cy="677263"/>
          </a:xfrm>
          <a:prstGeom prst="roundRect">
            <a:avLst/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70" name="TextBox 1560"/>
          <p:cNvSpPr txBox="1">
            <a:spLocks noChangeArrowheads="1"/>
          </p:cNvSpPr>
          <p:nvPr/>
        </p:nvSpPr>
        <p:spPr bwMode="auto">
          <a:xfrm>
            <a:off x="2819400" y="6049312"/>
            <a:ext cx="35916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ko-KR" altLang="en-US" sz="1100" b="1" i="0" kern="120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완벽한 관리 및 최적화 </a:t>
            </a:r>
            <a:endParaRPr lang="ko-KR" altLang="en-US" sz="1100" b="1" i="0" kern="120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0" name="Group 146"/>
          <p:cNvGrpSpPr/>
          <p:nvPr/>
        </p:nvGrpSpPr>
        <p:grpSpPr>
          <a:xfrm>
            <a:off x="2667000" y="6252882"/>
            <a:ext cx="3966053" cy="443753"/>
            <a:chOff x="2667000" y="6019800"/>
            <a:chExt cx="3966053" cy="382173"/>
          </a:xfrm>
        </p:grpSpPr>
        <p:sp>
          <p:nvSpPr>
            <p:cNvPr id="213" name="Rounded Rectangle 212"/>
            <p:cNvSpPr/>
            <p:nvPr/>
          </p:nvSpPr>
          <p:spPr>
            <a:xfrm>
              <a:off x="2667000" y="6019800"/>
              <a:ext cx="3966053" cy="382173"/>
            </a:xfrm>
            <a:prstGeom prst="roundRect">
              <a:avLst>
                <a:gd name="adj" fmla="val 741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>
              <a:softEdge rad="635000"/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none" lIns="73025" tIns="36511" rIns="73025" bIns="36511" anchor="ctr"/>
            <a:lstStyle/>
            <a:p>
              <a: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b="1" kern="1200">
                <a:ln>
                  <a:solidFill>
                    <a:srgbClr val="F68B1F"/>
                  </a:solidFill>
                </a:ln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169" name="Picture 168" descr="appsense_logo.gif"/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rcRect l="5201" t="32471" b="26164"/>
            <a:stretch>
              <a:fillRect/>
            </a:stretch>
          </p:blipFill>
          <p:spPr>
            <a:xfrm>
              <a:off x="2753218" y="6095408"/>
              <a:ext cx="972556" cy="235158"/>
            </a:xfrm>
            <a:prstGeom prst="rect">
              <a:avLst/>
            </a:prstGeom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18885" y="6021099"/>
              <a:ext cx="1324769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799847" y="6019800"/>
              <a:ext cx="677331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797718" y="6023610"/>
              <a:ext cx="710257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" name="TextBox 135"/>
          <p:cNvSpPr txBox="1"/>
          <p:nvPr/>
        </p:nvSpPr>
        <p:spPr>
          <a:xfrm>
            <a:off x="889880" y="2387087"/>
            <a:ext cx="1954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데스크톱 가상화 소프트웨어</a:t>
            </a:r>
            <a:endParaRPr lang="ko-KR" altLang="fr-BE" sz="1100" b="0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07609" y="525644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스토리지</a:t>
            </a:r>
            <a:endParaRPr lang="ko-KR" altLang="fr-BE" sz="1100" b="0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089454" y="1647499"/>
            <a:ext cx="1899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ko-KR" altLang="fr-BE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애플리케이션</a:t>
            </a:r>
            <a:r>
              <a:rPr lang="fr-BE" altLang="ko-KR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/</a:t>
            </a:r>
            <a:r>
              <a:rPr lang="ko-KR" altLang="fr-BE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데스크탑 </a:t>
            </a:r>
            <a:r>
              <a:rPr lang="fr-BE" altLang="ko-KR" sz="1100" b="0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OS</a:t>
            </a:r>
            <a:endParaRPr lang="fr-BE" altLang="ko-KR" sz="1100" b="0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194" name="Picture 193" descr="WYSE-bk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314827" y="5431463"/>
            <a:ext cx="648556" cy="341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roup 230"/>
          <p:cNvGrpSpPr/>
          <p:nvPr/>
        </p:nvGrpSpPr>
        <p:grpSpPr>
          <a:xfrm>
            <a:off x="2285781" y="5539114"/>
            <a:ext cx="991011" cy="258498"/>
            <a:chOff x="2066426" y="5611802"/>
            <a:chExt cx="991011" cy="258498"/>
          </a:xfrm>
        </p:grpSpPr>
        <p:pic>
          <p:nvPicPr>
            <p:cNvPr id="242" name="Picture 241" descr="NetApp-H.png"/>
            <p:cNvPicPr>
              <a:picLocks noChangeAspect="1"/>
            </p:cNvPicPr>
            <p:nvPr/>
          </p:nvPicPr>
          <p:blipFill>
            <a:blip r:embed="rId26" cstate="print"/>
            <a:srcRect l="34537"/>
            <a:stretch>
              <a:fillRect/>
            </a:stretch>
          </p:blipFill>
          <p:spPr>
            <a:xfrm>
              <a:off x="2417736" y="5611802"/>
              <a:ext cx="639701" cy="258498"/>
            </a:xfrm>
            <a:prstGeom prst="rect">
              <a:avLst/>
            </a:prstGeom>
          </p:spPr>
        </p:pic>
        <p:pic>
          <p:nvPicPr>
            <p:cNvPr id="147" name="Picture 146" descr="NetApp-H.png"/>
            <p:cNvPicPr>
              <a:picLocks noChangeAspect="1"/>
            </p:cNvPicPr>
            <p:nvPr/>
          </p:nvPicPr>
          <p:blipFill>
            <a:blip r:embed="rId27" cstate="screen"/>
            <a:srcRect r="66334"/>
            <a:stretch>
              <a:fillRect/>
            </a:stretch>
          </p:blipFill>
          <p:spPr>
            <a:xfrm>
              <a:off x="2066426" y="5611802"/>
              <a:ext cx="348727" cy="258498"/>
            </a:xfrm>
            <a:prstGeom prst="rect">
              <a:avLst/>
            </a:prstGeom>
          </p:spPr>
        </p:pic>
      </p:grpSp>
      <p:sp>
        <p:nvSpPr>
          <p:cNvPr id="201" name="Rectangle 200"/>
          <p:cNvSpPr/>
          <p:nvPr/>
        </p:nvSpPr>
        <p:spPr>
          <a:xfrm>
            <a:off x="1532684" y="281554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fr-BE" sz="11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하이퍼바이저</a:t>
            </a:r>
            <a:endParaRPr lang="ko-KR" altLang="en-US" sz="11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567700" y="2352526"/>
            <a:ext cx="278949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567700" y="3067659"/>
            <a:ext cx="278949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813510" y="5353660"/>
            <a:ext cx="1632031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ounded Rectangle 33"/>
          <p:cNvSpPr>
            <a:spLocks noChangeArrowheads="1"/>
          </p:cNvSpPr>
          <p:nvPr/>
        </p:nvSpPr>
        <p:spPr bwMode="auto">
          <a:xfrm>
            <a:off x="925871" y="1887981"/>
            <a:ext cx="1253613" cy="51272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defRPr/>
            </a:pPr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78371" y="3446426"/>
            <a:ext cx="3175058" cy="173620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9261" y="3518965"/>
            <a:ext cx="3133971" cy="1736753"/>
            <a:chOff x="-3868544" y="3719502"/>
            <a:chExt cx="3133971" cy="1736753"/>
          </a:xfrm>
        </p:grpSpPr>
        <p:grpSp>
          <p:nvGrpSpPr>
            <p:cNvPr id="2" name="Group 172"/>
            <p:cNvGrpSpPr/>
            <p:nvPr/>
          </p:nvGrpSpPr>
          <p:grpSpPr>
            <a:xfrm>
              <a:off x="-3868544" y="3719502"/>
              <a:ext cx="3133971" cy="1595594"/>
              <a:chOff x="499891" y="4049252"/>
              <a:chExt cx="3133971" cy="1595594"/>
            </a:xfrm>
          </p:grpSpPr>
          <p:grpSp>
            <p:nvGrpSpPr>
              <p:cNvPr id="3" name="Group 146"/>
              <p:cNvGrpSpPr/>
              <p:nvPr/>
            </p:nvGrpSpPr>
            <p:grpSpPr>
              <a:xfrm>
                <a:off x="2947625" y="4948549"/>
                <a:ext cx="686237" cy="545866"/>
                <a:chOff x="3102013" y="4431808"/>
                <a:chExt cx="686237" cy="545866"/>
              </a:xfrm>
            </p:grpSpPr>
            <p:pic>
              <p:nvPicPr>
                <p:cNvPr id="87" name="Picture 66" descr="애플리케이션 제어 엔진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3332637" y="4671287"/>
                  <a:ext cx="455613" cy="306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8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3102013" y="4431808"/>
                  <a:ext cx="587376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BE" altLang="ko-KR" sz="11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ACE</a:t>
                  </a:r>
                  <a:endParaRPr lang="fr-BE" altLang="ko-KR" sz="1100" b="0" i="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</p:grpSp>
          <p:grpSp>
            <p:nvGrpSpPr>
              <p:cNvPr id="4" name="Group 121"/>
              <p:cNvGrpSpPr/>
              <p:nvPr/>
            </p:nvGrpSpPr>
            <p:grpSpPr>
              <a:xfrm>
                <a:off x="1400689" y="4993972"/>
                <a:ext cx="831272" cy="640080"/>
                <a:chOff x="394685" y="4144820"/>
                <a:chExt cx="892778" cy="788614"/>
              </a:xfrm>
            </p:grpSpPr>
            <p:sp>
              <p:nvSpPr>
                <p:cNvPr id="125" name="Rounded Rectangle 124"/>
                <p:cNvSpPr/>
                <p:nvPr/>
              </p:nvSpPr>
              <p:spPr>
                <a:xfrm>
                  <a:off x="540912" y="4144820"/>
                  <a:ext cx="589234" cy="788614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srgbClr val="0096D6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pic>
              <p:nvPicPr>
                <p:cNvPr id="123" name="Picture 38" descr="CallManager"/>
                <p:cNvPicPr>
                  <a:picLocks noChangeArrowheads="1"/>
                </p:cNvPicPr>
                <p:nvPr/>
              </p:nvPicPr>
              <p:blipFill>
                <a:blip r:embed="rId29" cstate="print">
                  <a:lum contrast="-6000"/>
                </a:blip>
                <a:srcRect/>
                <a:stretch>
                  <a:fillRect/>
                </a:stretch>
              </p:blipFill>
              <p:spPr bwMode="auto">
                <a:xfrm>
                  <a:off x="664144" y="4572449"/>
                  <a:ext cx="342770" cy="304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94685" y="4196393"/>
                  <a:ext cx="892778" cy="238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Aft>
                      <a:spcPct val="0"/>
                    </a:spcAft>
                    <a:buNone/>
                  </a:pPr>
                  <a:r>
                    <a:rPr lang="fr-BE" altLang="ko-KR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Unified CM</a:t>
                  </a:r>
                  <a:endParaRPr lang="ko-KR" altLang="en-US" sz="80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</p:grpSp>
          <p:grpSp>
            <p:nvGrpSpPr>
              <p:cNvPr id="5" name="Group 125"/>
              <p:cNvGrpSpPr/>
              <p:nvPr/>
            </p:nvGrpSpPr>
            <p:grpSpPr>
              <a:xfrm>
                <a:off x="1489537" y="4056083"/>
                <a:ext cx="548640" cy="640080"/>
                <a:chOff x="541328" y="4930666"/>
                <a:chExt cx="585216" cy="876397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541328" y="4930666"/>
                  <a:ext cx="585216" cy="87639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srgbClr val="0096D6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pic>
              <p:nvPicPr>
                <p:cNvPr id="127" name="Picture 38" descr="CallManager"/>
                <p:cNvPicPr>
                  <a:picLocks noChangeArrowheads="1"/>
                </p:cNvPicPr>
                <p:nvPr/>
              </p:nvPicPr>
              <p:blipFill>
                <a:blip r:embed="rId29" cstate="print">
                  <a:lum contrast="-6000"/>
                </a:blip>
                <a:srcRect/>
                <a:stretch>
                  <a:fillRect/>
                </a:stretch>
              </p:blipFill>
              <p:spPr bwMode="auto">
                <a:xfrm>
                  <a:off x="662551" y="5367875"/>
                  <a:ext cx="342770" cy="304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41328" y="5055556"/>
                  <a:ext cx="585216" cy="265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ko-KR" altLang="fr-BE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 </a:t>
                  </a:r>
                  <a:r>
                    <a:rPr lang="fr-BE" altLang="ko-KR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Quad</a:t>
                  </a:r>
                  <a:endParaRPr lang="fr-BE" altLang="ko-KR" sz="800" b="0" i="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</p:grpSp>
          <p:grpSp>
            <p:nvGrpSpPr>
              <p:cNvPr id="6" name="Group 170"/>
              <p:cNvGrpSpPr/>
              <p:nvPr/>
            </p:nvGrpSpPr>
            <p:grpSpPr>
              <a:xfrm>
                <a:off x="2750876" y="4345730"/>
                <a:ext cx="825113" cy="435429"/>
                <a:chOff x="2709310" y="3947884"/>
                <a:chExt cx="825113" cy="435429"/>
              </a:xfrm>
            </p:grpSpPr>
            <p:sp>
              <p:nvSpPr>
                <p:cNvPr id="131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2709310" y="3990519"/>
                  <a:ext cx="587376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BE" altLang="ko-KR" sz="11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ASA</a:t>
                  </a:r>
                  <a:endParaRPr lang="fr-BE" altLang="ko-KR" sz="1100" b="0" i="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pic>
              <p:nvPicPr>
                <p:cNvPr id="132" name="Picture 57" descr="icon_color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154200" y="3947884"/>
                  <a:ext cx="380223" cy="435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32"/>
              <p:cNvGrpSpPr/>
              <p:nvPr/>
            </p:nvGrpSpPr>
            <p:grpSpPr>
              <a:xfrm>
                <a:off x="1086596" y="4477001"/>
                <a:ext cx="508756" cy="497200"/>
                <a:chOff x="1060957" y="4414763"/>
                <a:chExt cx="589959" cy="748643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1156253" y="4892258"/>
                  <a:ext cx="410291" cy="271148"/>
                </a:xfrm>
                <a:prstGeom prst="rect">
                  <a:avLst/>
                </a:prstGeom>
              </p:spPr>
            </p:pic>
            <p:sp>
              <p:nvSpPr>
                <p:cNvPr id="135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1060957" y="4414763"/>
                  <a:ext cx="589959" cy="741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440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BE" altLang="ko-KR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Nexus 1000v</a:t>
                  </a:r>
                </a:p>
                <a:p>
                  <a:pPr algn="ctr" defTabSz="91440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ko-KR" altLang="en-US" sz="100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</p:grpSp>
          <p:grpSp>
            <p:nvGrpSpPr>
              <p:cNvPr id="8" name="Group 135"/>
              <p:cNvGrpSpPr/>
              <p:nvPr/>
            </p:nvGrpSpPr>
            <p:grpSpPr>
              <a:xfrm>
                <a:off x="605297" y="5004766"/>
                <a:ext cx="548640" cy="640080"/>
                <a:chOff x="514374" y="3283300"/>
                <a:chExt cx="587443" cy="876398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514374" y="3283300"/>
                  <a:ext cx="587443" cy="87639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srgbClr val="0096D6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sp>
              <p:nvSpPr>
                <p:cNvPr id="13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15488" y="3313098"/>
                  <a:ext cx="585216" cy="454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fr-BE" altLang="ko-KR" sz="600" b="0" i="0" kern="1200" dirty="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Virtual Security Gateway</a:t>
                  </a:r>
                  <a:endParaRPr lang="fr-BE" altLang="ko-KR" sz="600" b="0" i="0" kern="1200" dirty="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pic>
              <p:nvPicPr>
                <p:cNvPr id="139" name="Picture 45" descr="ICON_Firewall_Q308"/>
                <p:cNvPicPr>
                  <a:picLocks noChangeAspect="1" noChangeArrowheads="1"/>
                </p:cNvPicPr>
                <p:nvPr/>
              </p:nvPicPr>
              <p:blipFill>
                <a:blip r:embed="rId32" cstate="screen"/>
                <a:srcRect/>
                <a:stretch>
                  <a:fillRect/>
                </a:stretch>
              </p:blipFill>
              <p:spPr bwMode="auto">
                <a:xfrm>
                  <a:off x="545368" y="3683661"/>
                  <a:ext cx="525455" cy="398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" name="Group 140"/>
              <p:cNvGrpSpPr/>
              <p:nvPr/>
            </p:nvGrpSpPr>
            <p:grpSpPr>
              <a:xfrm>
                <a:off x="499891" y="4049252"/>
                <a:ext cx="758290" cy="640080"/>
                <a:chOff x="360793" y="2464582"/>
                <a:chExt cx="892778" cy="841059"/>
              </a:xfrm>
            </p:grpSpPr>
            <p:sp>
              <p:nvSpPr>
                <p:cNvPr id="144" name="Rounded Rectangle 143"/>
                <p:cNvSpPr/>
                <p:nvPr/>
              </p:nvSpPr>
              <p:spPr>
                <a:xfrm>
                  <a:off x="484209" y="2464582"/>
                  <a:ext cx="645945" cy="841059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srgbClr val="0096D6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sp>
              <p:nvSpPr>
                <p:cNvPr id="14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60793" y="2593412"/>
                  <a:ext cx="892778" cy="254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124" tIns="41061" rIns="82124" bIns="4106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ko-KR" altLang="fr-BE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 </a:t>
                  </a:r>
                  <a:r>
                    <a:rPr lang="fr-BE" altLang="ko-KR" sz="800" b="0" i="0" kern="1200" smtClean="0">
                      <a:solidFill>
                        <a:srgbClr val="3A3A3A"/>
                      </a:solidFill>
                      <a:latin typeface="+mj-lt"/>
                      <a:ea typeface="Gulim" pitchFamily="34" charset="-127"/>
                    </a:rPr>
                    <a:t>WAAS</a:t>
                  </a:r>
                  <a:endParaRPr lang="fr-BE" altLang="ko-KR" sz="800" b="0" i="0" kern="1200">
                    <a:solidFill>
                      <a:srgbClr val="3A3A3A"/>
                    </a:solidFill>
                    <a:latin typeface="+mj-lt"/>
                    <a:ea typeface="Gulim" pitchFamily="34" charset="-127"/>
                  </a:endParaRPr>
                </a:p>
              </p:txBody>
            </p:sp>
            <p:pic>
              <p:nvPicPr>
                <p:cNvPr id="145" name="Picture 5" descr="WA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96337" y="2897981"/>
                  <a:ext cx="421690" cy="287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0" name="Straight Arrow Connector 149"/>
              <p:cNvCxnSpPr>
                <a:stCxn id="156" idx="1"/>
                <a:endCxn id="134" idx="3"/>
              </p:cNvCxnSpPr>
              <p:nvPr/>
            </p:nvCxnSpPr>
            <p:spPr>
              <a:xfrm flipH="1">
                <a:off x="1522593" y="4879449"/>
                <a:ext cx="675784" cy="4713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1" name="Straight Arrow Connector 150"/>
              <p:cNvCxnSpPr>
                <a:stCxn id="138" idx="3"/>
                <a:endCxn id="135" idx="2"/>
              </p:cNvCxnSpPr>
              <p:nvPr/>
            </p:nvCxnSpPr>
            <p:spPr>
              <a:xfrm flipV="1">
                <a:off x="1153937" y="4969444"/>
                <a:ext cx="187037" cy="355361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7" name="Straight Arrow Connector 156"/>
              <p:cNvCxnSpPr>
                <a:stCxn id="144" idx="2"/>
                <a:endCxn id="134" idx="1"/>
              </p:cNvCxnSpPr>
              <p:nvPr/>
            </p:nvCxnSpPr>
            <p:spPr>
              <a:xfrm>
                <a:off x="879036" y="4689332"/>
                <a:ext cx="289739" cy="194830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58" name="Straight Arrow Connector 157"/>
              <p:cNvCxnSpPr>
                <a:stCxn id="125" idx="1"/>
                <a:endCxn id="135" idx="2"/>
              </p:cNvCxnSpPr>
              <p:nvPr/>
            </p:nvCxnSpPr>
            <p:spPr>
              <a:xfrm flipH="1" flipV="1">
                <a:off x="1340974" y="4969444"/>
                <a:ext cx="195868" cy="344567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  <p:cxnSp>
            <p:nvCxnSpPr>
              <p:cNvPr id="162" name="Straight Arrow Connector 161"/>
              <p:cNvCxnSpPr>
                <a:stCxn id="130" idx="2"/>
                <a:endCxn id="134" idx="3"/>
              </p:cNvCxnSpPr>
              <p:nvPr/>
            </p:nvCxnSpPr>
            <p:spPr>
              <a:xfrm flipH="1">
                <a:off x="1522593" y="4696163"/>
                <a:ext cx="241264" cy="187999"/>
              </a:xfrm>
              <a:prstGeom prst="straightConnector1">
                <a:avLst/>
              </a:prstGeom>
              <a:solidFill>
                <a:schemeClr val="bg1">
                  <a:lumMod val="65000"/>
                </a:schemeClr>
              </a:solidFill>
              <a:ln w="6350" cap="rnd">
                <a:solidFill>
                  <a:srgbClr val="3A3A3A">
                    <a:alpha val="92000"/>
                  </a:srgbClr>
                </a:solidFill>
                <a:prstDash val="sysDash"/>
                <a:bevel/>
                <a:headEnd/>
                <a:tailEnd/>
              </a:ln>
            </p:spPr>
          </p:cxnSp>
        </p:grpSp>
        <p:grpSp>
          <p:nvGrpSpPr>
            <p:cNvPr id="10" name="Group 5"/>
            <p:cNvGrpSpPr/>
            <p:nvPr/>
          </p:nvGrpSpPr>
          <p:grpSpPr>
            <a:xfrm>
              <a:off x="-2170058" y="3984900"/>
              <a:ext cx="823174" cy="1214039"/>
              <a:chOff x="2093897" y="4812231"/>
              <a:chExt cx="823174" cy="1214039"/>
            </a:xfrm>
          </p:grpSpPr>
          <p:sp>
            <p:nvSpPr>
              <p:cNvPr id="154" name="TextBox 149"/>
              <p:cNvSpPr txBox="1">
                <a:spLocks noChangeArrowheads="1"/>
              </p:cNvSpPr>
              <p:nvPr/>
            </p:nvSpPr>
            <p:spPr bwMode="auto">
              <a:xfrm>
                <a:off x="2106613" y="5778766"/>
                <a:ext cx="807746" cy="247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  <a:flatTx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ko-KR" altLang="fr-BE" sz="1100" b="0" i="0" kern="1200" dirty="0" smtClean="0">
                    <a:solidFill>
                      <a:srgbClr val="3A3A3A"/>
                    </a:solidFill>
                    <a:latin typeface="+mj-lt"/>
                    <a:ea typeface="Gulim" pitchFamily="34" charset="-127"/>
                  </a:rPr>
                  <a:t>컴퓨팅</a:t>
                </a:r>
                <a:endParaRPr lang="ko-KR" altLang="fr-BE" sz="1100" b="0" i="0" kern="1200" dirty="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55" name="TextBox 149"/>
              <p:cNvSpPr txBox="1">
                <a:spLocks noChangeArrowheads="1"/>
              </p:cNvSpPr>
              <p:nvPr/>
            </p:nvSpPr>
            <p:spPr bwMode="auto">
              <a:xfrm>
                <a:off x="2218340" y="4812231"/>
                <a:ext cx="493538" cy="155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BE" altLang="ko-KR" sz="1100" b="0" i="0" kern="1200" smtClean="0">
                    <a:solidFill>
                      <a:srgbClr val="3A3A3A"/>
                    </a:solidFill>
                    <a:latin typeface="+mj-lt"/>
                    <a:ea typeface="Gulim" pitchFamily="34" charset="-127"/>
                  </a:rPr>
                  <a:t>UCS</a:t>
                </a:r>
                <a:endParaRPr lang="fr-BE" altLang="ko-KR" sz="1100" b="0" i="0" kern="1200">
                  <a:solidFill>
                    <a:srgbClr val="3A3A3A"/>
                  </a:solidFill>
                  <a:latin typeface="+mj-lt"/>
                  <a:ea typeface="Gulim" pitchFamily="34" charset="-127"/>
                </a:endParaRPr>
              </a:p>
            </p:txBody>
          </p:sp>
          <p:pic>
            <p:nvPicPr>
              <p:cNvPr id="156" name="Picture 14" descr="C:\Users\testuser\AppData\Local\Temp\VMwareDnD\5dd1dd5a\DGRM_Server_VMs_basic_6_ESX_blue_R2_Q308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093897" y="4960312"/>
                <a:ext cx="823174" cy="83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36753" y="5329577"/>
                <a:ext cx="340919" cy="259322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28569"/>
                  </a:avLst>
                </a:prstTxWarp>
              </a:bodyPr>
              <a:lstStyle/>
              <a:p>
                <a:pPr algn="ctr" defTabSz="9144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ko-KR" altLang="en-US" sz="3600" b="1" i="0" kern="10" smtClean="0">
                    <a:ln w="1905"/>
                    <a:solidFill>
                      <a:srgbClr val="3A3A3A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j-lt"/>
                    <a:ea typeface="Gulim" pitchFamily="34" charset="-127"/>
                    <a:cs typeface="Arial Narrow"/>
                  </a:rPr>
                  <a:t>하이퍼바이저</a:t>
                </a:r>
                <a:endParaRPr lang="ko-KR" altLang="en-US" sz="3600" b="1" i="0" kern="10">
                  <a:ln w="1905"/>
                  <a:solidFill>
                    <a:srgbClr val="3A3A3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Gulim" pitchFamily="34" charset="-127"/>
                  <a:cs typeface="Arial Narrow"/>
                </a:endParaRPr>
              </a:p>
            </p:txBody>
          </p:sp>
        </p:grpSp>
        <p:pic>
          <p:nvPicPr>
            <p:cNvPr id="198" name="Picture 2" descr="C:\Users\tomg\AppData\Local\Microsoft\Windows\Temporary Internet Files\Content.Outlook\P323ZHQC\AC3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28583" y="4028026"/>
              <a:ext cx="236137" cy="23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-1785809" y="3735836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fr-BE" altLang="ko-KR" sz="1000" b="0" i="0" kern="1200" smtClean="0">
                  <a:solidFill>
                    <a:srgbClr val="3A3A3A"/>
                  </a:solidFill>
                  <a:latin typeface="+mj-lt"/>
                  <a:ea typeface="Gulim" pitchFamily="34" charset="-127"/>
                </a:rPr>
                <a:t>AnyConnect</a:t>
              </a:r>
              <a:endParaRPr lang="ko-KR" altLang="en-US" sz="1050" kern="1200">
                <a:solidFill>
                  <a:srgbClr val="3A3A3A"/>
                </a:solidFill>
                <a:latin typeface="+mj-lt"/>
                <a:ea typeface="Gulim" pitchFamily="34" charset="-127"/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-3683458" y="3814124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683458" y="5456255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33"/>
          <p:cNvSpPr>
            <a:spLocks noChangeArrowheads="1"/>
          </p:cNvSpPr>
          <p:nvPr/>
        </p:nvSpPr>
        <p:spPr bwMode="auto">
          <a:xfrm>
            <a:off x="997843" y="1948231"/>
            <a:ext cx="1109669" cy="369118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5000"/>
              </a:lnSpc>
              <a:buNone/>
            </a:pPr>
            <a:r>
              <a:rPr lang="fr-BE" altLang="ko-KR" sz="800" b="0" i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Cisco Collaboration </a:t>
            </a:r>
            <a:r>
              <a:rPr lang="ko-KR" altLang="fr-BE" sz="800" b="0" i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애플리케이션</a:t>
            </a:r>
            <a:endParaRPr lang="ko-KR" altLang="en-US" sz="8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14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dirty="0" smtClean="0">
                <a:solidFill>
                  <a:srgbClr val="12188E"/>
                </a:solidFill>
                <a:latin typeface="Gulim" pitchFamily="34" charset="-127"/>
                <a:ea typeface="Gulim" pitchFamily="34" charset="-127"/>
              </a:rPr>
              <a:t>어젠다</a:t>
            </a:r>
            <a:endParaRPr lang="ko-KR" altLang="en-US" dirty="0">
              <a:solidFill>
                <a:srgbClr val="12188E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/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en-US" sz="2200" b="0" i="0" dirty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2247900"/>
            <a:ext cx="6204205" cy="38629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fr-BE" sz="2200" b="0" i="0" dirty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4229100"/>
            <a:ext cx="6204205" cy="1881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0"/>
            <a:ext cx="6204205" cy="2120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 flipH="1" flipV="1">
            <a:off x="0" y="3270262"/>
            <a:ext cx="9144000" cy="358773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flipH="1" flipV="1">
            <a:off x="225424" y="3456902"/>
            <a:ext cx="8693152" cy="2723180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0" y="3213542"/>
            <a:ext cx="9144000" cy="2903483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fr-BE" altLang="ko-KR" sz="30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VXC(</a:t>
            </a:r>
            <a:r>
              <a:rPr lang="fr-BE" altLang="ko-KR" sz="3000" b="0" i="0" spc="0" baseline="0" dirty="0" err="1" smtClean="0">
                <a:solidFill>
                  <a:srgbClr val="1E1F81"/>
                </a:solidFill>
                <a:ea typeface="Gulim" pitchFamily="34" charset="-127"/>
              </a:rPr>
              <a:t>Virtualization</a:t>
            </a:r>
            <a:r>
              <a:rPr lang="fr-BE" altLang="ko-KR" sz="30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 </a:t>
            </a:r>
            <a:r>
              <a:rPr lang="fr-BE" altLang="ko-KR" sz="3000" b="0" i="0" spc="0" baseline="0" dirty="0" err="1" smtClean="0">
                <a:solidFill>
                  <a:srgbClr val="1E1F81"/>
                </a:solidFill>
                <a:ea typeface="Gulim" pitchFamily="34" charset="-127"/>
              </a:rPr>
              <a:t>Experience</a:t>
            </a:r>
            <a:r>
              <a:rPr lang="fr-BE" altLang="ko-KR" sz="30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 Client) </a:t>
            </a:r>
            <a:r>
              <a:rPr lang="ko-KR" altLang="en-US" sz="30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포트폴리오</a:t>
            </a:r>
            <a:r>
              <a:rPr lang="ko-KR" altLang="en-US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/>
            </a:r>
            <a:br>
              <a:rPr lang="ko-KR" altLang="en-US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</a:br>
            <a:r>
              <a:rPr lang="ko-KR" altLang="en-US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사용자 환경 강화</a:t>
            </a:r>
            <a:endParaRPr lang="ko-KR" altLang="en-US" sz="2400" dirty="0">
              <a:solidFill>
                <a:srgbClr val="1E1F81"/>
              </a:solidFill>
              <a:ea typeface="Guli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1999317"/>
            <a:ext cx="9144000" cy="1203023"/>
          </a:xfrm>
          <a:prstGeom prst="rect">
            <a:avLst/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3202340"/>
            <a:ext cx="914400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BP_3q_back_0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0325" y="1889476"/>
            <a:ext cx="1818180" cy="1402610"/>
          </a:xfrm>
          <a:prstGeom prst="rect">
            <a:avLst/>
          </a:prstGeom>
        </p:spPr>
      </p:pic>
      <p:pic>
        <p:nvPicPr>
          <p:cNvPr id="22" name="Picture 21" descr="HKK7743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266612" y="2045492"/>
            <a:ext cx="1394835" cy="9540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932" y="1889476"/>
            <a:ext cx="690863" cy="1201501"/>
          </a:xfrm>
          <a:prstGeom prst="rect">
            <a:avLst/>
          </a:prstGeom>
          <a:effectLst/>
        </p:spPr>
      </p:pic>
      <p:pic>
        <p:nvPicPr>
          <p:cNvPr id="40" name="Picture 39" descr="Hwa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7383" y="1841965"/>
            <a:ext cx="775410" cy="1178259"/>
          </a:xfrm>
          <a:prstGeom prst="rect">
            <a:avLst/>
          </a:prstGeom>
        </p:spPr>
      </p:pic>
      <p:grpSp>
        <p:nvGrpSpPr>
          <p:cNvPr id="3" name="Group 41"/>
          <p:cNvGrpSpPr/>
          <p:nvPr/>
        </p:nvGrpSpPr>
        <p:grpSpPr>
          <a:xfrm>
            <a:off x="4012965" y="1999317"/>
            <a:ext cx="1201877" cy="1020907"/>
            <a:chOff x="5284298" y="1932707"/>
            <a:chExt cx="1201877" cy="1020907"/>
          </a:xfrm>
        </p:grpSpPr>
        <p:grpSp>
          <p:nvGrpSpPr>
            <p:cNvPr id="4" name="Group 22"/>
            <p:cNvGrpSpPr/>
            <p:nvPr/>
          </p:nvGrpSpPr>
          <p:grpSpPr>
            <a:xfrm>
              <a:off x="5284298" y="1932707"/>
              <a:ext cx="1201877" cy="1020907"/>
              <a:chOff x="3869315" y="2150486"/>
              <a:chExt cx="969962" cy="823912"/>
            </a:xfrm>
            <a:effectLst/>
          </p:grpSpPr>
          <p:pic>
            <p:nvPicPr>
              <p:cNvPr id="26" name="Picture 129" descr="laptop_cutout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869315" y="2150486"/>
                <a:ext cx="969962" cy="823912"/>
              </a:xfrm>
              <a:prstGeom prst="rect">
                <a:avLst/>
              </a:prstGeom>
              <a:noFill/>
            </p:spPr>
          </p:pic>
          <p:grpSp>
            <p:nvGrpSpPr>
              <p:cNvPr id="5" name="Group 10"/>
              <p:cNvGrpSpPr/>
              <p:nvPr/>
            </p:nvGrpSpPr>
            <p:grpSpPr>
              <a:xfrm>
                <a:off x="4007311" y="2187751"/>
                <a:ext cx="695657" cy="441149"/>
                <a:chOff x="6782188" y="4647518"/>
                <a:chExt cx="2048054" cy="1473882"/>
              </a:xfrm>
            </p:grpSpPr>
            <p:pic>
              <p:nvPicPr>
                <p:cNvPr id="28" name="Picture 27" descr="converj_vdi.png"/>
                <p:cNvPicPr>
                  <a:picLocks noChangeAspect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6847785" y="4701867"/>
                  <a:ext cx="1982457" cy="14055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3" descr="HUB_Rich.png"/>
                <p:cNvPicPr>
                  <a:picLocks noChangeAspect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6782188" y="4647518"/>
                  <a:ext cx="739387" cy="147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1" name="Rectangle 40"/>
            <p:cNvSpPr/>
            <p:nvPr/>
          </p:nvSpPr>
          <p:spPr>
            <a:xfrm>
              <a:off x="5455288" y="1978882"/>
              <a:ext cx="311194" cy="541447"/>
            </a:xfrm>
            <a:prstGeom prst="rect">
              <a:avLst/>
            </a:prstGeom>
            <a:noFill/>
            <a:ln w="38100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5646" y="3515716"/>
          <a:ext cx="8387151" cy="167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80"/>
                <a:gridCol w="1779954"/>
                <a:gridCol w="1629257"/>
                <a:gridCol w="1677430"/>
                <a:gridCol w="1677430"/>
              </a:tblGrid>
              <a:tr h="370840"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ko-KR" altLang="fr-BE" sz="1800" b="0" i="0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Arial"/>
                          <a:ea typeface="+mn-ea"/>
                          <a:cs typeface="+mn-cs"/>
                        </a:rPr>
                        <a:t>제로 클라이언트</a:t>
                      </a:r>
                      <a:endParaRPr lang="ko-KR" altLang="en-US" sz="1800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ko-KR" altLang="fr-BE" sz="1800" b="0" i="0" kern="1200" noProof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Arial"/>
                          <a:ea typeface="+mn-ea"/>
                          <a:cs typeface="+mn-cs"/>
                        </a:rPr>
                        <a:t>제로 클라이언트</a:t>
                      </a:r>
                      <a:endParaRPr lang="ko-KR" altLang="en-US" sz="1800" kern="1200" noProof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ko-KR" altLang="fr-BE" sz="1800" b="0" i="0" kern="1200" noProof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Arial"/>
                          <a:ea typeface="+mn-ea"/>
                          <a:cs typeface="+mn-cs"/>
                        </a:rPr>
                        <a:t>소프트웨어 어플라이언스</a:t>
                      </a:r>
                    </a:p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endParaRPr lang="ko-KR" altLang="en-US" sz="1800" kern="1200" noProof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ko-KR" altLang="fr-BE" sz="1800" b="0" i="0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Arial"/>
                          <a:ea typeface="+mn-ea"/>
                          <a:cs typeface="+mn-cs"/>
                        </a:rPr>
                        <a:t>씬 클라이언트</a:t>
                      </a:r>
                      <a:endParaRPr lang="ko-KR" altLang="en-US" sz="1800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ko-KR" altLang="fr-BE" sz="1800" b="0" i="0" kern="1200" noProof="0" dirty="0" smtClean="0">
                          <a:gradFill flip="none" rotWithShape="1">
                            <a:gsLst>
                              <a:gs pos="0">
                                <a:schemeClr val="tx1">
                                  <a:lumMod val="75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tx1">
                                  <a:lumMod val="75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latin typeface="Arial"/>
                          <a:ea typeface="+mn-ea"/>
                          <a:cs typeface="+mn-cs"/>
                        </a:rPr>
                        <a:t>엔터프라이즈 태블릿</a:t>
                      </a:r>
                      <a:endParaRPr lang="ko-KR" altLang="en-US" sz="1800" kern="1200" noProof="0" dirty="0"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783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BE" altLang="ko-KR" sz="1800" b="0" i="0" kern="120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 2100 </a:t>
                      </a:r>
                      <a:r>
                        <a:rPr lang="ko-KR" altLang="fr-BE" sz="1800" b="0" i="0" kern="120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시리즈</a:t>
                      </a:r>
                      <a:endParaRPr lang="ko-KR" altLang="fr-BE" sz="1800" b="0" i="0" kern="1200" noProof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fr-BE" altLang="ko-KR" sz="1800" b="0" i="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 2200</a:t>
                      </a:r>
                      <a:r>
                        <a:rPr lang="ko-KR" altLang="fr-BE" sz="1800" b="0" i="0" baseline="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fr-BE" sz="1800" b="0" i="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시리즈</a:t>
                      </a:r>
                      <a:endParaRPr lang="ko-KR" altLang="en-US" sz="1800" noProof="0">
                        <a:solidFill>
                          <a:srgbClr val="3A3A3A"/>
                        </a:solidFill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fr-BE" altLang="ko-KR" sz="1800" b="0" i="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 4000</a:t>
                      </a:r>
                      <a:endParaRPr lang="ko-KR" altLang="en-US" sz="1800" noProof="0">
                        <a:solidFill>
                          <a:srgbClr val="3A3A3A"/>
                        </a:solidFill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fr-BE" altLang="ko-KR" sz="1800" b="0" i="0" noProof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 6215</a:t>
                      </a:r>
                      <a:endParaRPr lang="ko-KR" altLang="en-US" sz="1800" noProof="0">
                        <a:solidFill>
                          <a:srgbClr val="3A3A3A"/>
                        </a:solidFill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fr-BE" altLang="ko-KR" sz="1800" b="0" i="0" noProof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Cisco </a:t>
                      </a:r>
                      <a:r>
                        <a:rPr lang="fr-BE" altLang="ko-KR" sz="1800" b="0" i="0" noProof="0" dirty="0" err="1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Cius</a:t>
                      </a:r>
                      <a:endParaRPr lang="ko-KR" altLang="en-US" sz="1800" noProof="0" dirty="0">
                        <a:solidFill>
                          <a:srgbClr val="3A3A3A"/>
                        </a:solidFill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602" y="1494109"/>
            <a:ext cx="3947598" cy="414512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가상화된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Windows XP 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Windows 7 PC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에서의 리치 미디어 협업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 데스크탑에서 실시간 음성을 사용하는 뛰어난 사용자 환경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기존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PC 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활용 및 업그레이드 주기 연장</a:t>
            </a:r>
            <a:endParaRPr lang="ko-KR" altLang="en-US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Citrix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XenDesktop 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VMware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View 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지원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2012</a:t>
            </a:r>
            <a:r>
              <a:rPr lang="ko-KR" altLang="en-US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년에는 비디오 지원 버전 발표</a:t>
            </a:r>
            <a:endParaRPr lang="ko-KR" altLang="en-US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045578" y="2002396"/>
            <a:ext cx="3716456" cy="2731650"/>
            <a:chOff x="5115028" y="2002396"/>
            <a:chExt cx="3266972" cy="2731650"/>
          </a:xfrm>
        </p:grpSpPr>
        <p:pic>
          <p:nvPicPr>
            <p:cNvPr id="16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 b="2348"/>
            <a:stretch>
              <a:fillRect/>
            </a:stretch>
          </p:blipFill>
          <p:spPr bwMode="auto">
            <a:xfrm>
              <a:off x="5115028" y="2002396"/>
              <a:ext cx="3266972" cy="273165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3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3" name="Picture 1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00263" y="4710898"/>
            <a:ext cx="3981691" cy="1516281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VXC 4000</a:t>
            </a:r>
            <a:endParaRPr lang="ko-KR" altLang="en-US" sz="5400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uebec_TV_Comp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11863" t="18263" r="12882" b="21192"/>
          <a:stretch>
            <a:fillRect/>
          </a:stretch>
        </p:blipFill>
        <p:spPr>
          <a:xfrm>
            <a:off x="4791919" y="2268638"/>
            <a:ext cx="4352081" cy="2801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88" y="1512055"/>
            <a:ext cx="3997221" cy="3865944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엔터프라이즈급 음성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비디오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 데스크탑 솔루션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새로운 가상 작업 공간 환경 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비즈니스와 함께 성장하는 미래에 맞춘 설계</a:t>
            </a:r>
          </a:p>
          <a:p>
            <a:pPr marL="280995" indent="-280995" algn="l" defTabSz="914400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Linux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기반 플랫폼은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Citrix XenDesktop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및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VMware View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를 지원함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(VDI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용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RDP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만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)</a:t>
            </a:r>
            <a:endParaRPr lang="ko-KR" altLang="fr-BE" sz="1800" b="0" i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9250" y="1984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825404" y="2891431"/>
            <a:ext cx="515868" cy="515864"/>
            <a:chOff x="6700078" y="5427497"/>
            <a:chExt cx="515868" cy="515864"/>
          </a:xfrm>
        </p:grpSpPr>
        <p:sp>
          <p:nvSpPr>
            <p:cNvPr id="23" name="8-Point Star 22"/>
            <p:cNvSpPr/>
            <p:nvPr/>
          </p:nvSpPr>
          <p:spPr>
            <a:xfrm>
              <a:off x="6700080" y="5427497"/>
              <a:ext cx="515866" cy="515864"/>
            </a:xfrm>
            <a:prstGeom prst="star8">
              <a:avLst>
                <a:gd name="adj" fmla="val 32342"/>
              </a:avLst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0078" y="5554623"/>
              <a:ext cx="5158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ko-KR" altLang="en-US" sz="800" b="1" i="0" kern="12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Gulim" pitchFamily="34" charset="-127"/>
                </a:rPr>
                <a:t>신제품</a:t>
              </a:r>
              <a:endParaRPr lang="ko-KR" altLang="en-US" sz="800" b="1" i="0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91919" y="3414532"/>
            <a:ext cx="994922" cy="165517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VXC 6215</a:t>
            </a:r>
            <a:endParaRPr lang="ko-KR" altLang="en-US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-1" y="1420091"/>
            <a:ext cx="9144001" cy="4561814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5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1725964" y="2113229"/>
            <a:ext cx="5498398" cy="2547514"/>
            <a:chOff x="883920" y="1852902"/>
            <a:chExt cx="7376160" cy="3336318"/>
          </a:xfrm>
        </p:grpSpPr>
        <p:sp>
          <p:nvSpPr>
            <p:cNvPr id="169" name="Oval 168"/>
            <p:cNvSpPr/>
            <p:nvPr/>
          </p:nvSpPr>
          <p:spPr>
            <a:xfrm>
              <a:off x="883920" y="1852902"/>
              <a:ext cx="7376160" cy="3336318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62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6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807660" y="1941183"/>
              <a:ext cx="3665221" cy="911578"/>
            </a:xfrm>
            <a:prstGeom prst="ellipse">
              <a:avLst/>
            </a:prstGeom>
            <a:gradFill>
              <a:gsLst>
                <a:gs pos="0">
                  <a:schemeClr val="bg1">
                    <a:alpha val="31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83967" y="2789453"/>
            <a:ext cx="1262888" cy="1262888"/>
            <a:chOff x="1092262" y="3393177"/>
            <a:chExt cx="710045" cy="710045"/>
          </a:xfrm>
        </p:grpSpPr>
        <p:sp>
          <p:nvSpPr>
            <p:cNvPr id="90" name="Oval 89"/>
            <p:cNvSpPr/>
            <p:nvPr/>
          </p:nvSpPr>
          <p:spPr>
            <a:xfrm>
              <a:off x="1092262" y="3393177"/>
              <a:ext cx="710045" cy="7100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outerShdw blurRad="2921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ko-KR" altLang="en-US">
                <a:latin typeface="+mj-lt"/>
                <a:ea typeface="Gulim" pitchFamily="34" charset="-127"/>
              </a:endParaRPr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06082" y="3427776"/>
              <a:ext cx="307522" cy="28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9" name="Straight Connector 108"/>
          <p:cNvCxnSpPr>
            <a:stCxn id="90" idx="5"/>
            <a:endCxn id="176" idx="3"/>
          </p:cNvCxnSpPr>
          <p:nvPr/>
        </p:nvCxnSpPr>
        <p:spPr>
          <a:xfrm flipV="1">
            <a:off x="1361910" y="3355715"/>
            <a:ext cx="1037531" cy="51168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" descr="C:\Users\Abject-3D\Desktop\VMWare Files\FINAL diagrams\Basic Virtualization\3D PNGs\VMW_09Q3_DGRM_View4_Marketecture_ALL_3_Comm_5.png"/>
          <p:cNvPicPr>
            <a:picLocks noChangeAspect="1" noChangeArrowheads="1"/>
          </p:cNvPicPr>
          <p:nvPr/>
        </p:nvPicPr>
        <p:blipFill>
          <a:blip r:embed="rId4" cstate="print"/>
          <a:srcRect l="4327"/>
          <a:stretch>
            <a:fillRect/>
          </a:stretch>
        </p:blipFill>
        <p:spPr bwMode="auto">
          <a:xfrm>
            <a:off x="7392560" y="2874263"/>
            <a:ext cx="1029764" cy="923924"/>
          </a:xfrm>
          <a:prstGeom prst="rect">
            <a:avLst/>
          </a:prstGeom>
          <a:noFill/>
        </p:spPr>
      </p:pic>
      <p:pic>
        <p:nvPicPr>
          <p:cNvPr id="111" name="Picture 6" descr="C:\Users\Abject-3D\Desktop\VMWare Files\FINAL diagrams\Basic Virtualization\3D PNGs\VMW_09Q3_DGRM_View4_Marketecture_ALL_3_Comm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963" y="2726891"/>
            <a:ext cx="998717" cy="578423"/>
          </a:xfrm>
          <a:prstGeom prst="rect">
            <a:avLst/>
          </a:prstGeom>
          <a:noFill/>
        </p:spPr>
      </p:pic>
      <p:pic>
        <p:nvPicPr>
          <p:cNvPr id="112" name="Picture 5" descr="C:\Users\Abject-3D\Desktop\VMWare Files\FINAL diagrams\Basic Virtualization\3D PNGs\VMW_09Q3_DGRM_View4_Marketecture_ALL_3_Comm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714" y="2559560"/>
            <a:ext cx="543343" cy="458653"/>
          </a:xfrm>
          <a:prstGeom prst="rect">
            <a:avLst/>
          </a:prstGeom>
          <a:noFill/>
        </p:spPr>
      </p:pic>
      <p:pic>
        <p:nvPicPr>
          <p:cNvPr id="113" name="Picture 4" descr="C:\Users\Abject-3D\Desktop\VMWare Files\FINAL diagrams\Basic Virtualization\3D PNGs\VMW_09Q3_DGRM_View4_Marketecture_ALL_3_Comm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1" y="2681731"/>
            <a:ext cx="543343" cy="458653"/>
          </a:xfrm>
          <a:prstGeom prst="rect">
            <a:avLst/>
          </a:prstGeom>
          <a:noFill/>
        </p:spPr>
      </p:pic>
      <p:pic>
        <p:nvPicPr>
          <p:cNvPr id="114" name="Picture 3" descr="C:\Users\Abject-3D\Desktop\VMWare Files\FINAL diagrams\Basic Virtualization\3D PNGs\VMW_09Q3_DGRM_View4_Marketecture_ALL_3_Comm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4445" y="2797103"/>
            <a:ext cx="543343" cy="458653"/>
          </a:xfrm>
          <a:prstGeom prst="rect">
            <a:avLst/>
          </a:prstGeom>
          <a:noFill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653" y="2762343"/>
            <a:ext cx="697068" cy="64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004" y="3045535"/>
            <a:ext cx="907437" cy="675382"/>
          </a:xfrm>
          <a:prstGeom prst="rect">
            <a:avLst/>
          </a:prstGeom>
          <a:noFill/>
          <a:ln>
            <a:noFill/>
          </a:ln>
          <a:effectLst>
            <a:outerShdw blurRad="139700" sx="102000" sy="102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/>
          <p:nvPr/>
        </p:nvGrpSpPr>
        <p:grpSpPr>
          <a:xfrm>
            <a:off x="8168727" y="3319951"/>
            <a:ext cx="736482" cy="881544"/>
            <a:chOff x="11245500" y="3028353"/>
            <a:chExt cx="981186" cy="1174446"/>
          </a:xfrm>
        </p:grpSpPr>
        <p:pic>
          <p:nvPicPr>
            <p:cNvPr id="118" name="Picture 117" descr="Device_cloud_white_3041_default_2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5500" y="3028353"/>
              <a:ext cx="981186" cy="981183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pic>
          <p:nvPicPr>
            <p:cNvPr id="119" name="Picture 3" descr="D:\Duarte Design\Assets\CiscoStuff\Cisco Icons\Kubrick\Kubrick Icons\Device Icons\Device_fibre_channel_storage_3030_unreachable_25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5558" y="3586723"/>
              <a:ext cx="615915" cy="61607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11260349" y="3432887"/>
              <a:ext cx="966337" cy="36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ctr" defTabSz="914400">
                <a:buNone/>
              </a:pPr>
              <a:r>
                <a:rPr lang="en-US" altLang="ko-KR" sz="1200" b="1" i="0" smtClean="0">
                  <a:solidFill>
                    <a:srgbClr val="FFFFFF">
                      <a:lumMod val="50000"/>
                    </a:srgbClr>
                  </a:solidFill>
                  <a:effectLst/>
                  <a:latin typeface="+mj-lt"/>
                  <a:ea typeface="Gulim" pitchFamily="34" charset="-127"/>
                </a:rPr>
                <a:t>FCOE</a:t>
              </a:r>
              <a:endParaRPr lang="en-US" altLang="ko-KR" sz="1200" b="1" i="0">
                <a:solidFill>
                  <a:srgbClr val="FFFFFF">
                    <a:lumMod val="50000"/>
                  </a:srgbClr>
                </a:solidFill>
                <a:effectLst/>
                <a:latin typeface="+mj-lt"/>
                <a:ea typeface="Gulim" pitchFamily="34" charset="-127"/>
              </a:endParaRPr>
            </a:p>
          </p:txBody>
        </p:sp>
      </p:grpSp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245" y="4137154"/>
            <a:ext cx="549386" cy="2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Straight Connector 122"/>
          <p:cNvCxnSpPr/>
          <p:nvPr/>
        </p:nvCxnSpPr>
        <p:spPr>
          <a:xfrm flipH="1">
            <a:off x="7588867" y="3009594"/>
            <a:ext cx="1" cy="45882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289442" y="2060408"/>
            <a:ext cx="1483468" cy="49240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r" defTabSz="914400">
              <a:buNone/>
            </a:pPr>
            <a:r>
              <a:rPr lang="ko-KR" altLang="fr-BE" sz="1200" b="0" i="0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</a:rPr>
              <a:t>호스팅형 가상 데스크탑</a:t>
            </a:r>
            <a:endParaRPr lang="ko-KR" altLang="en-US" sz="1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85075"/>
            <a:ext cx="8740509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2000" b="0" i="0" spc="0" baseline="0" dirty="0" smtClean="0">
                <a:solidFill>
                  <a:srgbClr val="2B348E"/>
                </a:solidFill>
                <a:ea typeface="Gulim" pitchFamily="34" charset="-127"/>
              </a:rPr>
              <a:t> </a:t>
            </a:r>
            <a:r>
              <a:rPr lang="ko-KR" altLang="fr-BE" sz="3200" b="0" i="0" spc="0" baseline="0" dirty="0" smtClean="0">
                <a:solidFill>
                  <a:srgbClr val="2B348E"/>
                </a:solidFill>
                <a:ea typeface="Gulim" pitchFamily="34" charset="-127"/>
              </a:rPr>
              <a:t/>
            </a:r>
            <a:br>
              <a:rPr lang="ko-KR" altLang="fr-BE" sz="3200" b="0" i="0" spc="0" baseline="0" dirty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fr-BE" altLang="ko-KR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Cisco VXI: </a:t>
            </a:r>
            <a:r>
              <a:rPr lang="ko-KR" altLang="fr-BE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보더리스 네트워크</a:t>
            </a:r>
            <a:br>
              <a:rPr lang="ko-KR" altLang="fr-BE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</a:br>
            <a:r>
              <a:rPr lang="ko-KR" altLang="fr-BE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작업 공간에 최적화된 네트워크</a:t>
            </a:r>
            <a:r>
              <a:rPr lang="fr-BE" altLang="ko-KR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, </a:t>
            </a:r>
            <a:r>
              <a:rPr lang="ko-KR" altLang="fr-BE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보안 및 모빌리티 아키텍처</a:t>
            </a:r>
            <a:endParaRPr lang="ko-KR" altLang="fr-BE" sz="2400" b="0" i="0" spc="0" baseline="0" dirty="0">
              <a:solidFill>
                <a:srgbClr val="1E1F81"/>
              </a:solidFill>
              <a:ea typeface="Gulim" pitchFamily="34" charset="-127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31530" y="5057001"/>
            <a:ext cx="2222652" cy="914400"/>
            <a:chOff x="437642" y="5002894"/>
            <a:chExt cx="2696069" cy="1254122"/>
          </a:xfrm>
        </p:grpSpPr>
        <p:sp>
          <p:nvSpPr>
            <p:cNvPr id="130" name="Round Same Side Corner Rectangle 129"/>
            <p:cNvSpPr/>
            <p:nvPr/>
          </p:nvSpPr>
          <p:spPr>
            <a:xfrm>
              <a:off x="468718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413553" y="5068606"/>
              <a:ext cx="772331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buNone/>
              </a:pPr>
              <a:r>
                <a:rPr lang="ko-KR" altLang="en-US" sz="1200" b="1" i="0" dirty="0" smtClean="0">
                  <a:solidFill>
                    <a:srgbClr val="B7D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액세스</a:t>
              </a:r>
              <a:endParaRPr lang="ko-KR" altLang="en-US" sz="1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37642" y="5315442"/>
              <a:ext cx="2696069" cy="82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리치 미디어 환경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UPOE,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플러그 앤 플레이 자동 스마트포트를 제공하는 엔드포인트</a:t>
              </a:r>
              <a:endParaRPr lang="ko-KR" altLang="en-US" sz="1100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7" name="Group 73"/>
          <p:cNvGrpSpPr/>
          <p:nvPr/>
        </p:nvGrpSpPr>
        <p:grpSpPr>
          <a:xfrm>
            <a:off x="2322395" y="5057000"/>
            <a:ext cx="2194560" cy="914400"/>
            <a:chOff x="3241004" y="5002894"/>
            <a:chExt cx="2661994" cy="1254122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3241004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976819" y="5097437"/>
              <a:ext cx="1190384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buNone/>
              </a:pPr>
              <a:r>
                <a:rPr lang="ko-KR" altLang="en-US" sz="1200" b="1" i="0" smtClean="0">
                  <a:solidFill>
                    <a:srgbClr val="B7D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완벽한 보안</a:t>
              </a:r>
              <a:endParaRPr lang="ko-KR" altLang="en-US" sz="1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96262" y="5344032"/>
              <a:ext cx="2351478" cy="82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ko-KR" altLang="fr-BE" sz="11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단일 지점 정책</a:t>
              </a:r>
              <a:r>
                <a:rPr lang="fr-BE" altLang="ko-KR" sz="11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모바일 엔드포인트</a:t>
              </a:r>
              <a:r>
                <a:rPr lang="fr-BE" altLang="ko-KR" sz="11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일관된 물리적 및 가상 보안</a:t>
              </a:r>
              <a:endParaRPr lang="ko-KR" altLang="en-US" sz="11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4587640" y="5057000"/>
            <a:ext cx="2194560" cy="914400"/>
            <a:chOff x="6013289" y="5002894"/>
            <a:chExt cx="2661994" cy="1254122"/>
          </a:xfrm>
        </p:grpSpPr>
        <p:sp>
          <p:nvSpPr>
            <p:cNvPr id="138" name="Round Same Side Corner Rectangle 137"/>
            <p:cNvSpPr/>
            <p:nvPr/>
          </p:nvSpPr>
          <p:spPr>
            <a:xfrm>
              <a:off x="6013289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622979" y="5114372"/>
              <a:ext cx="1442617" cy="425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spcAft>
                  <a:spcPts val="300"/>
                </a:spcAft>
                <a:buNone/>
              </a:pPr>
              <a:r>
                <a:rPr lang="ko-KR" altLang="en-US" sz="1200" b="1" i="0" smtClean="0">
                  <a:solidFill>
                    <a:srgbClr val="B7D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최적화된 </a:t>
              </a:r>
              <a:r>
                <a:rPr lang="en-US" altLang="ko-KR" sz="1200" b="1" i="0" smtClean="0">
                  <a:solidFill>
                    <a:srgbClr val="B7D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WAN</a:t>
              </a:r>
              <a:endParaRPr lang="ko-KR" altLang="en-US" sz="1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49380" y="5344032"/>
              <a:ext cx="2389812" cy="590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WAAS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기반 최적화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Flexible </a:t>
              </a:r>
              <a:r>
                <a:rPr lang="fr-BE" altLang="ko-KR" sz="1100" b="0" i="0" dirty="0" err="1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Netflow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및 </a:t>
              </a:r>
              <a:r>
                <a:rPr lang="fr-BE" altLang="ko-KR" sz="1100" b="0" i="0" dirty="0" err="1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QoS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고가용성</a:t>
              </a:r>
              <a:endParaRPr lang="ko-KR" altLang="en-US" sz="1100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9" name="Group 158"/>
          <p:cNvGrpSpPr/>
          <p:nvPr/>
        </p:nvGrpSpPr>
        <p:grpSpPr>
          <a:xfrm>
            <a:off x="6789684" y="5057002"/>
            <a:ext cx="2354316" cy="955282"/>
            <a:chOff x="5913811" y="5002894"/>
            <a:chExt cx="2902063" cy="1310192"/>
          </a:xfrm>
        </p:grpSpPr>
        <p:sp>
          <p:nvSpPr>
            <p:cNvPr id="160" name="Round Same Side Corner Rectangle 159"/>
            <p:cNvSpPr/>
            <p:nvPr/>
          </p:nvSpPr>
          <p:spPr>
            <a:xfrm>
              <a:off x="5991716" y="5002894"/>
              <a:ext cx="2705139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51863" y="5027879"/>
              <a:ext cx="784848" cy="425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spcAft>
                  <a:spcPts val="300"/>
                </a:spcAft>
                <a:buNone/>
              </a:pPr>
              <a:r>
                <a:rPr lang="ko-KR" altLang="en-US" sz="1200" b="1" i="0" smtClean="0">
                  <a:solidFill>
                    <a:srgbClr val="B7D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itchFamily="34" charset="-127"/>
                </a:rPr>
                <a:t>인프라</a:t>
              </a:r>
              <a:endParaRPr lang="ko-KR" altLang="en-US" sz="1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13811" y="5257779"/>
              <a:ext cx="2902063" cy="1055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buNone/>
              </a:pP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확장 가능한 가상 컴퓨팅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확장 가능하고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간단한 네트워킹</a:t>
              </a:r>
              <a:r>
                <a:rPr lang="fr-BE" altLang="ko-KR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, </a:t>
              </a:r>
              <a:r>
                <a:rPr lang="ko-KR" altLang="fr-BE" sz="11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클라우드에 사용할 수 있는 가상 스위치</a:t>
              </a:r>
              <a:endParaRPr lang="ko-KR" altLang="en-US" sz="1100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172" name="Freeform 171"/>
          <p:cNvSpPr/>
          <p:nvPr/>
        </p:nvSpPr>
        <p:spPr>
          <a:xfrm>
            <a:off x="4648200" y="2952506"/>
            <a:ext cx="1492474" cy="495544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  <a:gd name="connsiteX0" fmla="*/ 0 w 1301750"/>
              <a:gd name="connsiteY0" fmla="*/ 381000 h 628650"/>
              <a:gd name="connsiteX1" fmla="*/ 1250950 w 1301750"/>
              <a:gd name="connsiteY1" fmla="*/ 0 h 628650"/>
              <a:gd name="connsiteX2" fmla="*/ 1301750 w 1301750"/>
              <a:gd name="connsiteY2" fmla="*/ 304800 h 628650"/>
              <a:gd name="connsiteX3" fmla="*/ 273050 w 1301750"/>
              <a:gd name="connsiteY3" fmla="*/ 628650 h 628650"/>
              <a:gd name="connsiteX4" fmla="*/ 0 w 1301750"/>
              <a:gd name="connsiteY4" fmla="*/ 381000 h 628650"/>
              <a:gd name="connsiteX0" fmla="*/ 0 w 1784350"/>
              <a:gd name="connsiteY0" fmla="*/ 381000 h 628650"/>
              <a:gd name="connsiteX1" fmla="*/ 1250950 w 1784350"/>
              <a:gd name="connsiteY1" fmla="*/ 0 h 628650"/>
              <a:gd name="connsiteX2" fmla="*/ 1784350 w 1784350"/>
              <a:gd name="connsiteY2" fmla="*/ 260350 h 628650"/>
              <a:gd name="connsiteX3" fmla="*/ 273050 w 1784350"/>
              <a:gd name="connsiteY3" fmla="*/ 628650 h 628650"/>
              <a:gd name="connsiteX4" fmla="*/ 0 w 1784350"/>
              <a:gd name="connsiteY4" fmla="*/ 381000 h 628650"/>
              <a:gd name="connsiteX0" fmla="*/ 0 w 1784350"/>
              <a:gd name="connsiteY0" fmla="*/ 381000 h 641350"/>
              <a:gd name="connsiteX1" fmla="*/ 1250950 w 1784350"/>
              <a:gd name="connsiteY1" fmla="*/ 0 h 641350"/>
              <a:gd name="connsiteX2" fmla="*/ 1784350 w 1784350"/>
              <a:gd name="connsiteY2" fmla="*/ 260350 h 641350"/>
              <a:gd name="connsiteX3" fmla="*/ 368300 w 1784350"/>
              <a:gd name="connsiteY3" fmla="*/ 641350 h 641350"/>
              <a:gd name="connsiteX4" fmla="*/ 0 w 1784350"/>
              <a:gd name="connsiteY4" fmla="*/ 381000 h 641350"/>
              <a:gd name="connsiteX0" fmla="*/ 0 w 1892300"/>
              <a:gd name="connsiteY0" fmla="*/ 368300 h 641350"/>
              <a:gd name="connsiteX1" fmla="*/ 1358900 w 1892300"/>
              <a:gd name="connsiteY1" fmla="*/ 0 h 641350"/>
              <a:gd name="connsiteX2" fmla="*/ 1892300 w 1892300"/>
              <a:gd name="connsiteY2" fmla="*/ 260350 h 641350"/>
              <a:gd name="connsiteX3" fmla="*/ 476250 w 1892300"/>
              <a:gd name="connsiteY3" fmla="*/ 641350 h 641350"/>
              <a:gd name="connsiteX4" fmla="*/ 0 w 1892300"/>
              <a:gd name="connsiteY4" fmla="*/ 368300 h 641350"/>
              <a:gd name="connsiteX0" fmla="*/ 0 w 1892300"/>
              <a:gd name="connsiteY0" fmla="*/ 368300 h 584200"/>
              <a:gd name="connsiteX1" fmla="*/ 1358900 w 1892300"/>
              <a:gd name="connsiteY1" fmla="*/ 0 h 584200"/>
              <a:gd name="connsiteX2" fmla="*/ 1892300 w 1892300"/>
              <a:gd name="connsiteY2" fmla="*/ 260350 h 584200"/>
              <a:gd name="connsiteX3" fmla="*/ 469900 w 1892300"/>
              <a:gd name="connsiteY3" fmla="*/ 584200 h 584200"/>
              <a:gd name="connsiteX4" fmla="*/ 0 w 1892300"/>
              <a:gd name="connsiteY4" fmla="*/ 368300 h 584200"/>
              <a:gd name="connsiteX0" fmla="*/ 0 w 1892300"/>
              <a:gd name="connsiteY0" fmla="*/ 349250 h 565150"/>
              <a:gd name="connsiteX1" fmla="*/ 1371600 w 1892300"/>
              <a:gd name="connsiteY1" fmla="*/ 0 h 565150"/>
              <a:gd name="connsiteX2" fmla="*/ 1892300 w 1892300"/>
              <a:gd name="connsiteY2" fmla="*/ 241300 h 565150"/>
              <a:gd name="connsiteX3" fmla="*/ 469900 w 1892300"/>
              <a:gd name="connsiteY3" fmla="*/ 565150 h 565150"/>
              <a:gd name="connsiteX4" fmla="*/ 0 w 1892300"/>
              <a:gd name="connsiteY4" fmla="*/ 3492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565150">
                <a:moveTo>
                  <a:pt x="0" y="349250"/>
                </a:moveTo>
                <a:lnTo>
                  <a:pt x="1371600" y="0"/>
                </a:lnTo>
                <a:lnTo>
                  <a:pt x="1892300" y="241300"/>
                </a:lnTo>
                <a:lnTo>
                  <a:pt x="469900" y="56515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atin typeface="+mj-lt"/>
              <a:ea typeface="Gulim" pitchFamily="34" charset="-127"/>
            </a:endParaRPr>
          </a:p>
        </p:txBody>
      </p:sp>
      <p:sp>
        <p:nvSpPr>
          <p:cNvPr id="173" name="Donut 172"/>
          <p:cNvSpPr/>
          <p:nvPr/>
        </p:nvSpPr>
        <p:spPr>
          <a:xfrm>
            <a:off x="2136138" y="3168316"/>
            <a:ext cx="1225160" cy="1226518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atin typeface="+mj-lt"/>
              <a:ea typeface="Gulim" pitchFamily="34" charset="-127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2208278" y="2884637"/>
            <a:ext cx="1080880" cy="1063354"/>
            <a:chOff x="424882" y="3394666"/>
            <a:chExt cx="1130429" cy="1128852"/>
          </a:xfrm>
        </p:grpSpPr>
        <p:sp>
          <p:nvSpPr>
            <p:cNvPr id="175" name="Oval 174"/>
            <p:cNvSpPr/>
            <p:nvPr/>
          </p:nvSpPr>
          <p:spPr>
            <a:xfrm>
              <a:off x="424882" y="3884168"/>
              <a:ext cx="1130429" cy="63935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pic>
          <p:nvPicPr>
            <p:cNvPr id="176" name="Picture 2" descr="\\CHICOSTORAGE\Client Projects\Cisco References\Kubrick Icons\Device Icons\Device_generic_building_3154_default_256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760" r="-1"/>
            <a:stretch/>
          </p:blipFill>
          <p:spPr bwMode="auto">
            <a:xfrm flipH="1">
              <a:off x="624808" y="3394666"/>
              <a:ext cx="692535" cy="100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7" name="Donut 176"/>
          <p:cNvSpPr/>
          <p:nvPr/>
        </p:nvSpPr>
        <p:spPr>
          <a:xfrm>
            <a:off x="5753455" y="2373992"/>
            <a:ext cx="1003356" cy="1171682"/>
          </a:xfrm>
          <a:prstGeom prst="donut">
            <a:avLst>
              <a:gd name="adj" fmla="val 12389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atin typeface="+mj-lt"/>
              <a:ea typeface="Gulim" pitchFamily="34" charset="-127"/>
            </a:endParaRPr>
          </a:p>
        </p:txBody>
      </p:sp>
      <p:grpSp>
        <p:nvGrpSpPr>
          <p:cNvPr id="11" name="Group 31"/>
          <p:cNvGrpSpPr/>
          <p:nvPr/>
        </p:nvGrpSpPr>
        <p:grpSpPr>
          <a:xfrm>
            <a:off x="5814869" y="2390871"/>
            <a:ext cx="900060" cy="635590"/>
            <a:chOff x="3951043" y="3290207"/>
            <a:chExt cx="1105400" cy="792354"/>
          </a:xfrm>
        </p:grpSpPr>
        <p:sp>
          <p:nvSpPr>
            <p:cNvPr id="179" name="Oval 178"/>
            <p:cNvSpPr/>
            <p:nvPr/>
          </p:nvSpPr>
          <p:spPr>
            <a:xfrm>
              <a:off x="3951043" y="3851154"/>
              <a:ext cx="1105400" cy="23140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pic>
          <p:nvPicPr>
            <p:cNvPr id="180" name="Picture 16" descr="\\CHICOSTORAGE\Client Projects\Cisco References\Kubrick Icons\Kubrick png icons\service_1065_256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123" y="3290207"/>
              <a:ext cx="777240" cy="77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4"/>
          <p:cNvGrpSpPr/>
          <p:nvPr/>
        </p:nvGrpSpPr>
        <p:grpSpPr>
          <a:xfrm>
            <a:off x="3179262" y="2342367"/>
            <a:ext cx="902108" cy="1053448"/>
            <a:chOff x="2970680" y="2170063"/>
            <a:chExt cx="1314030" cy="1534478"/>
          </a:xfrm>
        </p:grpSpPr>
        <p:sp>
          <p:nvSpPr>
            <p:cNvPr id="182" name="Donut 181"/>
            <p:cNvSpPr/>
            <p:nvPr/>
          </p:nvSpPr>
          <p:spPr>
            <a:xfrm>
              <a:off x="2970680" y="2170063"/>
              <a:ext cx="1314030" cy="1534478"/>
            </a:xfrm>
            <a:prstGeom prst="donut">
              <a:avLst>
                <a:gd name="adj" fmla="val 12389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7200000">
                <a:rot lat="1709998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2992716" y="2246573"/>
              <a:ext cx="1269958" cy="979401"/>
              <a:chOff x="332508" y="3523744"/>
              <a:chExt cx="1277137" cy="99977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32508" y="3884168"/>
                <a:ext cx="1277137" cy="6393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85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smtClean="0">
                  <a:latin typeface="+mj-lt"/>
                  <a:ea typeface="Gulim" pitchFamily="34" charset="-127"/>
                </a:endParaRPr>
              </a:p>
            </p:txBody>
          </p:sp>
          <p:pic>
            <p:nvPicPr>
              <p:cNvPr id="185" name="Picture 2" descr="\\CHICOSTORAGE\Client Projects\Cisco References\Kubrick Icons\Device Icons\Device_generic_building_3154_default_256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521" y="3523744"/>
                <a:ext cx="871111" cy="87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6" name="TextBox 185"/>
          <p:cNvSpPr txBox="1"/>
          <p:nvPr/>
        </p:nvSpPr>
        <p:spPr>
          <a:xfrm>
            <a:off x="2056970" y="3875544"/>
            <a:ext cx="812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>
              <a:buNone/>
            </a:pPr>
            <a:r>
              <a:rPr lang="ko-KR" altLang="fr-BE" sz="1100" b="0" i="0" dirty="0" smtClean="0">
                <a:latin typeface="+mj-lt"/>
                <a:ea typeface="Gulim" pitchFamily="34" charset="-127"/>
              </a:rPr>
              <a:t>지점</a:t>
            </a:r>
            <a:r>
              <a:rPr lang="fr-BE" altLang="ko-KR" sz="1100" b="0" i="0" dirty="0" smtClean="0">
                <a:latin typeface="+mj-lt"/>
                <a:ea typeface="Gulim" pitchFamily="34" charset="-127"/>
              </a:rPr>
              <a:t>/</a:t>
            </a:r>
            <a:r>
              <a:rPr lang="ko-KR" altLang="fr-BE" sz="1100" b="0" i="0" dirty="0" smtClean="0">
                <a:latin typeface="+mj-lt"/>
                <a:ea typeface="Gulim" pitchFamily="34" charset="-127"/>
              </a:rPr>
              <a:t>지사</a:t>
            </a:r>
            <a:endParaRPr lang="ko-KR" altLang="fr-BE" sz="1100" b="0" i="0" dirty="0">
              <a:latin typeface="+mj-lt"/>
              <a:ea typeface="Gulim" pitchFamily="34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414356" y="2489393"/>
            <a:ext cx="918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>
              <a:buNone/>
            </a:pPr>
            <a:r>
              <a:rPr lang="ko-KR" altLang="fr-BE" sz="1100" b="0" i="0" dirty="0" smtClean="0">
                <a:latin typeface="+mj-lt"/>
                <a:ea typeface="Gulim" pitchFamily="34" charset="-127"/>
              </a:rPr>
              <a:t>캠퍼스</a:t>
            </a:r>
            <a:endParaRPr lang="ko-KR" altLang="fr-BE" sz="1100" b="0" i="0" dirty="0">
              <a:latin typeface="+mj-lt"/>
              <a:ea typeface="Gulim" pitchFamily="34" charset="-127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462346" y="3698121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 defTabSz="914400">
              <a:buNone/>
            </a:pPr>
            <a:r>
              <a:rPr lang="ko-KR" altLang="fr-BE" sz="1100" b="0" i="0" dirty="0" smtClean="0">
                <a:latin typeface="+mj-lt"/>
                <a:ea typeface="Gulim" pitchFamily="34" charset="-127"/>
              </a:rPr>
              <a:t>데이터 센터</a:t>
            </a:r>
            <a:endParaRPr lang="ko-KR" altLang="fr-BE" sz="1100" b="0" i="0" dirty="0">
              <a:latin typeface="+mj-lt"/>
              <a:ea typeface="Gulim" pitchFamily="34" charset="-127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155542" y="2330406"/>
            <a:ext cx="736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ko-KR" altLang="fr-BE" sz="1100" b="0" i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</a:rPr>
              <a:t>서비스 공급자</a:t>
            </a:r>
            <a:endParaRPr lang="ko-KR" altLang="en-US" sz="11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</a:endParaRPr>
          </a:p>
        </p:txBody>
      </p:sp>
      <p:sp>
        <p:nvSpPr>
          <p:cNvPr id="207" name="Freeform 206"/>
          <p:cNvSpPr/>
          <p:nvPr/>
        </p:nvSpPr>
        <p:spPr>
          <a:xfrm rot="284182">
            <a:off x="3213503" y="3363221"/>
            <a:ext cx="1043334" cy="504096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488950">
                <a:moveTo>
                  <a:pt x="0" y="241300"/>
                </a:moveTo>
                <a:lnTo>
                  <a:pt x="958850" y="0"/>
                </a:lnTo>
                <a:lnTo>
                  <a:pt x="1301750" y="165100"/>
                </a:lnTo>
                <a:lnTo>
                  <a:pt x="273050" y="488950"/>
                </a:lnTo>
                <a:lnTo>
                  <a:pt x="0" y="24130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atin typeface="+mj-lt"/>
              <a:ea typeface="Gulim" pitchFamily="34" charset="-127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3480832" y="3006043"/>
            <a:ext cx="1125062" cy="312516"/>
          </a:xfrm>
          <a:custGeom>
            <a:avLst/>
            <a:gdLst>
              <a:gd name="connsiteX0" fmla="*/ 0 w 1452563"/>
              <a:gd name="connsiteY0" fmla="*/ 114300 h 447675"/>
              <a:gd name="connsiteX1" fmla="*/ 657225 w 1452563"/>
              <a:gd name="connsiteY1" fmla="*/ 0 h 447675"/>
              <a:gd name="connsiteX2" fmla="*/ 1452563 w 1452563"/>
              <a:gd name="connsiteY2" fmla="*/ 309562 h 447675"/>
              <a:gd name="connsiteX3" fmla="*/ 466725 w 1452563"/>
              <a:gd name="connsiteY3" fmla="*/ 447675 h 447675"/>
              <a:gd name="connsiteX4" fmla="*/ 0 w 1452563"/>
              <a:gd name="connsiteY4" fmla="*/ 114300 h 447675"/>
              <a:gd name="connsiteX0" fmla="*/ 0 w 1452563"/>
              <a:gd name="connsiteY0" fmla="*/ 95250 h 428625"/>
              <a:gd name="connsiteX1" fmla="*/ 619125 w 1452563"/>
              <a:gd name="connsiteY1" fmla="*/ 0 h 428625"/>
              <a:gd name="connsiteX2" fmla="*/ 1452563 w 1452563"/>
              <a:gd name="connsiteY2" fmla="*/ 290512 h 428625"/>
              <a:gd name="connsiteX3" fmla="*/ 466725 w 1452563"/>
              <a:gd name="connsiteY3" fmla="*/ 428625 h 428625"/>
              <a:gd name="connsiteX4" fmla="*/ 0 w 1452563"/>
              <a:gd name="connsiteY4" fmla="*/ 95250 h 428625"/>
              <a:gd name="connsiteX0" fmla="*/ 0 w 1543050"/>
              <a:gd name="connsiteY0" fmla="*/ 76200 h 428625"/>
              <a:gd name="connsiteX1" fmla="*/ 709612 w 1543050"/>
              <a:gd name="connsiteY1" fmla="*/ 0 h 428625"/>
              <a:gd name="connsiteX2" fmla="*/ 1543050 w 1543050"/>
              <a:gd name="connsiteY2" fmla="*/ 290512 h 428625"/>
              <a:gd name="connsiteX3" fmla="*/ 557212 w 1543050"/>
              <a:gd name="connsiteY3" fmla="*/ 428625 h 428625"/>
              <a:gd name="connsiteX4" fmla="*/ 0 w 1543050"/>
              <a:gd name="connsiteY4" fmla="*/ 762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428625">
                <a:moveTo>
                  <a:pt x="0" y="76200"/>
                </a:moveTo>
                <a:lnTo>
                  <a:pt x="709612" y="0"/>
                </a:lnTo>
                <a:lnTo>
                  <a:pt x="1543050" y="290512"/>
                </a:lnTo>
                <a:lnTo>
                  <a:pt x="557212" y="428625"/>
                </a:lnTo>
                <a:lnTo>
                  <a:pt x="0" y="76200"/>
                </a:lnTo>
                <a:close/>
              </a:path>
            </a:pathLst>
          </a:custGeom>
          <a:gradFill>
            <a:gsLst>
              <a:gs pos="21000">
                <a:srgbClr val="FFF200">
                  <a:alpha val="0"/>
                </a:srgbClr>
              </a:gs>
              <a:gs pos="65000">
                <a:schemeClr val="bg1">
                  <a:alpha val="28000"/>
                </a:schemeClr>
              </a:gs>
              <a:gs pos="43000">
                <a:schemeClr val="bg1">
                  <a:alpha val="28000"/>
                </a:schemeClr>
              </a:gs>
              <a:gs pos="78000">
                <a:srgbClr val="4D0808">
                  <a:alpha val="0"/>
                </a:srgbClr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  <a:ea typeface="Gulim" pitchFamily="34" charset="-127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937612" y="2761292"/>
            <a:ext cx="1185752" cy="1181916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0" rtlCol="0" anchor="ctr"/>
          <a:lstStyle/>
          <a:p>
            <a:pPr algn="ctr" defTabSz="914400">
              <a:buNone/>
            </a:pPr>
            <a:r>
              <a:rPr lang="fr-BE" altLang="ko-KR" sz="2800" b="0" i="0" smtClean="0">
                <a:solidFill>
                  <a:srgbClr val="ABDFF0">
                    <a:lumMod val="10000"/>
                  </a:srgbClr>
                </a:solidFill>
                <a:effectLst>
                  <a:outerShdw blurRad="228600" sx="102000" sy="102000" algn="ctr" rotWithShape="0">
                    <a:schemeClr val="bg1"/>
                  </a:outerShdw>
                </a:effectLst>
                <a:latin typeface="+mj-lt"/>
                <a:ea typeface="Gulim" pitchFamily="34" charset="-127"/>
              </a:rPr>
              <a:t>WAN</a:t>
            </a:r>
            <a:endParaRPr lang="ko-KR" altLang="en-US" sz="2800">
              <a:solidFill>
                <a:schemeClr val="accent3">
                  <a:lumMod val="10000"/>
                </a:schemeClr>
              </a:solidFill>
              <a:effectLst>
                <a:outerShdw blurRad="228600" sx="102000" sy="102000" algn="ctr" rotWithShape="0">
                  <a:schemeClr val="bg1"/>
                </a:outerShdw>
              </a:effectLst>
              <a:latin typeface="+mj-lt"/>
              <a:ea typeface="Gulim" pitchFamily="34" charset="-127"/>
            </a:endParaRPr>
          </a:p>
        </p:txBody>
      </p:sp>
      <p:sp>
        <p:nvSpPr>
          <p:cNvPr id="227" name="Donut 226"/>
          <p:cNvSpPr/>
          <p:nvPr/>
        </p:nvSpPr>
        <p:spPr>
          <a:xfrm>
            <a:off x="5245041" y="3403982"/>
            <a:ext cx="1736768" cy="1294410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3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atin typeface="+mj-lt"/>
              <a:ea typeface="Gulim" pitchFamily="34" charset="-127"/>
            </a:endParaRPr>
          </a:p>
        </p:txBody>
      </p:sp>
      <p:grpSp>
        <p:nvGrpSpPr>
          <p:cNvPr id="14" name="Group 45"/>
          <p:cNvGrpSpPr/>
          <p:nvPr/>
        </p:nvGrpSpPr>
        <p:grpSpPr>
          <a:xfrm>
            <a:off x="5479637" y="3593969"/>
            <a:ext cx="1215618" cy="591102"/>
            <a:chOff x="6030505" y="3480447"/>
            <a:chExt cx="1774324" cy="862776"/>
          </a:xfrm>
        </p:grpSpPr>
        <p:sp>
          <p:nvSpPr>
            <p:cNvPr id="229" name="Oval 228"/>
            <p:cNvSpPr/>
            <p:nvPr/>
          </p:nvSpPr>
          <p:spPr>
            <a:xfrm>
              <a:off x="6030505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6505979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sp>
          <p:nvSpPr>
            <p:cNvPr id="231" name="Oval 48"/>
            <p:cNvSpPr/>
            <p:nvPr/>
          </p:nvSpPr>
          <p:spPr>
            <a:xfrm>
              <a:off x="6981453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4456" y="3480447"/>
              <a:ext cx="475474" cy="77724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9930" y="3480447"/>
              <a:ext cx="475474" cy="777240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55404" y="3480447"/>
              <a:ext cx="475474" cy="777240"/>
            </a:xfrm>
            <a:prstGeom prst="rect">
              <a:avLst/>
            </a:prstGeom>
          </p:spPr>
        </p:pic>
      </p:grpSp>
      <p:cxnSp>
        <p:nvCxnSpPr>
          <p:cNvPr id="93" name="Straight Connector 92"/>
          <p:cNvCxnSpPr/>
          <p:nvPr/>
        </p:nvCxnSpPr>
        <p:spPr>
          <a:xfrm flipV="1">
            <a:off x="3310760" y="3468418"/>
            <a:ext cx="772510" cy="252247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71545" y="3515710"/>
            <a:ext cx="699587" cy="262179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7"/>
          <p:cNvCxnSpPr/>
          <p:nvPr/>
        </p:nvCxnSpPr>
        <p:spPr>
          <a:xfrm flipV="1">
            <a:off x="6826469" y="3465393"/>
            <a:ext cx="764817" cy="570581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1172" y="4400805"/>
            <a:ext cx="725851" cy="25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81"/>
          <p:cNvGrpSpPr/>
          <p:nvPr/>
        </p:nvGrpSpPr>
        <p:grpSpPr>
          <a:xfrm>
            <a:off x="3198188" y="4706211"/>
            <a:ext cx="442976" cy="410496"/>
            <a:chOff x="4353250" y="4662839"/>
            <a:chExt cx="442976" cy="410496"/>
          </a:xfrm>
        </p:grpSpPr>
        <p:sp>
          <p:nvSpPr>
            <p:cNvPr id="192" name="Oval 191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grpSp>
          <p:nvGrpSpPr>
            <p:cNvPr id="16" name="Group 83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194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95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96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17" name="Group 87"/>
          <p:cNvGrpSpPr/>
          <p:nvPr/>
        </p:nvGrpSpPr>
        <p:grpSpPr>
          <a:xfrm>
            <a:off x="932943" y="4706211"/>
            <a:ext cx="442976" cy="410496"/>
            <a:chOff x="4353250" y="4662839"/>
            <a:chExt cx="442976" cy="410496"/>
          </a:xfrm>
        </p:grpSpPr>
        <p:sp>
          <p:nvSpPr>
            <p:cNvPr id="203" name="Oval 202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grpSp>
          <p:nvGrpSpPr>
            <p:cNvPr id="18" name="Group 89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05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06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09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19" name="Group 93"/>
          <p:cNvGrpSpPr/>
          <p:nvPr/>
        </p:nvGrpSpPr>
        <p:grpSpPr>
          <a:xfrm>
            <a:off x="5463432" y="4706211"/>
            <a:ext cx="442976" cy="410496"/>
            <a:chOff x="4353250" y="4662839"/>
            <a:chExt cx="442976" cy="410496"/>
          </a:xfrm>
        </p:grpSpPr>
        <p:sp>
          <p:nvSpPr>
            <p:cNvPr id="211" name="Oval 210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grpSp>
          <p:nvGrpSpPr>
            <p:cNvPr id="20" name="Group 95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3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14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15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21" name="Group 164"/>
          <p:cNvGrpSpPr/>
          <p:nvPr/>
        </p:nvGrpSpPr>
        <p:grpSpPr>
          <a:xfrm>
            <a:off x="7728677" y="4706211"/>
            <a:ext cx="442976" cy="410496"/>
            <a:chOff x="4353250" y="4662839"/>
            <a:chExt cx="442976" cy="410496"/>
          </a:xfrm>
        </p:grpSpPr>
        <p:sp>
          <p:nvSpPr>
            <p:cNvPr id="217" name="Oval 216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Gulim" pitchFamily="34" charset="-127"/>
              </a:endParaRPr>
            </a:p>
          </p:txBody>
        </p:sp>
        <p:grpSp>
          <p:nvGrpSpPr>
            <p:cNvPr id="22" name="Group 166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9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20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21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23" name="Group 5"/>
          <p:cNvGrpSpPr/>
          <p:nvPr/>
        </p:nvGrpSpPr>
        <p:grpSpPr>
          <a:xfrm>
            <a:off x="0" y="5981909"/>
            <a:ext cx="9144003" cy="876097"/>
            <a:chOff x="-2" y="6338796"/>
            <a:chExt cx="9144002" cy="876097"/>
          </a:xfrm>
        </p:grpSpPr>
        <p:sp>
          <p:nvSpPr>
            <p:cNvPr id="77" name="Rectangle 76"/>
            <p:cNvSpPr/>
            <p:nvPr/>
          </p:nvSpPr>
          <p:spPr>
            <a:xfrm rot="10800000">
              <a:off x="0" y="6338798"/>
              <a:ext cx="9144000" cy="51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mtClean="0">
                <a:latin typeface="+mj-lt"/>
                <a:ea typeface="Gulim" pitchFamily="34" charset="-127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0" y="6338796"/>
              <a:ext cx="9144000" cy="5158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mtClean="0">
                <a:latin typeface="+mj-lt"/>
                <a:ea typeface="Gulim" pitchFamily="34" charset="-127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0800000" flipV="1">
              <a:off x="-2" y="6338796"/>
              <a:ext cx="9144000" cy="876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mtClean="0">
                <a:latin typeface="+mj-lt"/>
                <a:ea typeface="Gulim" pitchFamily="34" charset="-127"/>
              </a:endParaRPr>
            </a:p>
          </p:txBody>
        </p:sp>
      </p:grpSp>
      <p:pic>
        <p:nvPicPr>
          <p:cNvPr id="129" name="Picture 128" descr="BP_3q_back_01.pn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268696" y="3325921"/>
            <a:ext cx="576557" cy="492723"/>
          </a:xfrm>
          <a:prstGeom prst="rect">
            <a:avLst/>
          </a:prstGeom>
        </p:spPr>
      </p:pic>
      <p:grpSp>
        <p:nvGrpSpPr>
          <p:cNvPr id="25" name="Group 142"/>
          <p:cNvGrpSpPr/>
          <p:nvPr/>
        </p:nvGrpSpPr>
        <p:grpSpPr>
          <a:xfrm>
            <a:off x="552508" y="3529346"/>
            <a:ext cx="760869" cy="617533"/>
            <a:chOff x="5115028" y="2002396"/>
            <a:chExt cx="3266972" cy="2797344"/>
          </a:xfrm>
        </p:grpSpPr>
        <p:pic>
          <p:nvPicPr>
            <p:cNvPr id="137" name="Picture 129" descr="laptop_cutout"/>
            <p:cNvPicPr>
              <a:picLocks noChangeAspect="1" noChangeArrowheads="1"/>
            </p:cNvPicPr>
            <p:nvPr/>
          </p:nvPicPr>
          <p:blipFill>
            <a:blip r:embed="rId20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43" name="Picture 11" descr="converj_vdi.png"/>
              <p:cNvPicPr>
                <a:picLocks noChangeAspect="1"/>
              </p:cNvPicPr>
              <p:nvPr/>
            </p:nvPicPr>
            <p:blipFill>
              <a:blip r:embed="rId21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4" name="Picture 3" descr="HUB_Rich.png"/>
              <p:cNvPicPr>
                <a:picLocks noChangeAspect="1"/>
              </p:cNvPicPr>
              <p:nvPr/>
            </p:nvPicPr>
            <p:blipFill>
              <a:blip r:embed="rId22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2" name="Rectangle 141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27" name="Group 121"/>
          <p:cNvGrpSpPr/>
          <p:nvPr/>
        </p:nvGrpSpPr>
        <p:grpSpPr>
          <a:xfrm>
            <a:off x="3745942" y="2491037"/>
            <a:ext cx="1542025" cy="1529437"/>
            <a:chOff x="3757424" y="929338"/>
            <a:chExt cx="1629152" cy="1613597"/>
          </a:xfrm>
        </p:grpSpPr>
        <p:pic>
          <p:nvPicPr>
            <p:cNvPr id="107" name="Picture 106" descr="Device_cloud_white_3041_default_256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9724" y="929338"/>
              <a:ext cx="1424552" cy="1424552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sp>
          <p:nvSpPr>
            <p:cNvPr id="108" name="Oval 107"/>
            <p:cNvSpPr/>
            <p:nvPr/>
          </p:nvSpPr>
          <p:spPr>
            <a:xfrm>
              <a:off x="3757424" y="2148568"/>
              <a:ext cx="1629152" cy="39436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mtClean="0">
                <a:latin typeface="+mj-lt"/>
                <a:ea typeface="Gulim" pitchFamily="34" charset="-127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949164" y="2931487"/>
            <a:ext cx="115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ko-KR" altLang="fr-BE" sz="1200" b="0" i="0" smtClean="0">
                <a:solidFill>
                  <a:srgbClr val="08252E"/>
                </a:solidFill>
                <a:latin typeface="+mj-lt"/>
                <a:ea typeface="Gulim" pitchFamily="34" charset="-127"/>
              </a:rPr>
              <a:t>작업 공간에 최적화된 </a:t>
            </a:r>
            <a:r>
              <a:rPr lang="fr-BE" altLang="ko-KR" sz="1200" b="0" i="0" smtClean="0">
                <a:solidFill>
                  <a:srgbClr val="08252E"/>
                </a:solidFill>
                <a:latin typeface="+mj-lt"/>
                <a:ea typeface="Gulim" pitchFamily="34" charset="-127"/>
              </a:rPr>
              <a:t>LAN/WAN</a:t>
            </a:r>
            <a:endParaRPr lang="ko-KR" altLang="en-US" sz="1200">
              <a:solidFill>
                <a:srgbClr val="08252E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8" name="Group 46"/>
          <p:cNvGrpSpPr/>
          <p:nvPr/>
        </p:nvGrpSpPr>
        <p:grpSpPr>
          <a:xfrm>
            <a:off x="981691" y="2693887"/>
            <a:ext cx="584874" cy="554517"/>
            <a:chOff x="7175867" y="3688548"/>
            <a:chExt cx="1772359" cy="1839090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998981" y="3877981"/>
              <a:ext cx="949245" cy="5909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" name="Picture 4" descr="http://images.apple.com/ipad/features/images/overview_homescreen_2010022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7175867" y="3688548"/>
              <a:ext cx="1220414" cy="1839090"/>
            </a:xfrm>
            <a:prstGeom prst="rect">
              <a:avLst/>
            </a:prstGeom>
            <a:noFill/>
            <a:effectLst/>
          </p:spPr>
        </p:pic>
      </p:grpSp>
      <p:pic>
        <p:nvPicPr>
          <p:cNvPr id="126" name="Picture 125" descr="SlimBig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1117563" y="3082726"/>
            <a:ext cx="429292" cy="733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5969000"/>
            <a:ext cx="9144000" cy="889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16957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ko-KR" altLang="fr-BE" sz="2200" b="0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Gulim" pitchFamily="34" charset="-127"/>
              </a:rPr>
              <a:t>가상화 인식 보더리스 네트워크가 지원하는 일관된 사용자 환경</a:t>
            </a:r>
          </a:p>
          <a:p>
            <a:pPr algn="l" defTabSz="914400">
              <a:buNone/>
            </a:pPr>
            <a:endParaRPr lang="ko-KR" alt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VXI: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보더리스 네트워크</a:t>
            </a:r>
            <a:b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VXI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용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ISE(Identity Service Engine)</a:t>
            </a:r>
            <a:endParaRPr lang="ko-KR" altLang="en-US" sz="3200">
              <a:ea typeface="Gulim" pitchFamily="34" charset="-127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4294967295"/>
          </p:nvPr>
        </p:nvSpPr>
        <p:spPr>
          <a:xfrm>
            <a:off x="0" y="1365250"/>
            <a:ext cx="5116513" cy="2206625"/>
          </a:xfrm>
        </p:spPr>
        <p:txBody>
          <a:bodyPr/>
          <a:lstStyle/>
          <a:p>
            <a:pPr marL="0" indent="0" algn="l" defTabSz="914400">
              <a:spcBef>
                <a:spcPts val="1440"/>
              </a:spcBef>
              <a:buNone/>
            </a:pPr>
            <a:r>
              <a:rPr lang="ko-KR" altLang="en-US" sz="2000" b="1" i="0" dirty="0" smtClean="0">
                <a:solidFill>
                  <a:srgbClr val="2B3082"/>
                </a:solidFill>
                <a:ea typeface="Gulim" pitchFamily="34" charset="-127"/>
              </a:rPr>
              <a:t>네트워크 전체에 일관된 보안 정책 적용</a:t>
            </a:r>
            <a:endParaRPr lang="ko-KR" altLang="en-US" b="1" dirty="0" smtClean="0">
              <a:ea typeface="Gulim" pitchFamily="34" charset="-127"/>
            </a:endParaRPr>
          </a:p>
          <a:p>
            <a:pPr marL="233355" lvl="1" indent="-163495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2B3082"/>
                </a:solidFill>
                <a:ea typeface="Gulim" pitchFamily="34" charset="-127"/>
              </a:rPr>
              <a:t>물리적 데스크탑</a:t>
            </a:r>
            <a:r>
              <a:rPr lang="fr-BE" altLang="ko-KR" sz="1800" b="0" i="0" dirty="0" smtClean="0">
                <a:solidFill>
                  <a:srgbClr val="2B3082"/>
                </a:solidFill>
                <a:ea typeface="Gulim" pitchFamily="34" charset="-127"/>
              </a:rPr>
              <a:t>, </a:t>
            </a:r>
            <a:r>
              <a:rPr lang="ko-KR" altLang="fr-BE" sz="1800" b="0" i="0" dirty="0" smtClean="0">
                <a:solidFill>
                  <a:srgbClr val="2B3082"/>
                </a:solidFill>
                <a:ea typeface="Gulim" pitchFamily="34" charset="-127"/>
              </a:rPr>
              <a:t>가상 데스크탑</a:t>
            </a:r>
            <a:r>
              <a:rPr lang="fr-BE" altLang="ko-KR" sz="1800" b="0" i="0" dirty="0" smtClean="0">
                <a:solidFill>
                  <a:srgbClr val="2B3082"/>
                </a:solidFill>
                <a:ea typeface="Gulim" pitchFamily="34" charset="-127"/>
              </a:rPr>
              <a:t>, BYOD</a:t>
            </a:r>
            <a:endParaRPr lang="ko-KR" altLang="en-US" dirty="0" smtClean="0">
              <a:ea typeface="Gulim" pitchFamily="34" charset="-127"/>
            </a:endParaRPr>
          </a:p>
          <a:p>
            <a:pPr marL="0" indent="0" algn="l" defTabSz="914400">
              <a:spcBef>
                <a:spcPts val="1440"/>
              </a:spcBef>
              <a:buNone/>
            </a:pPr>
            <a:r>
              <a:rPr lang="ko-KR" altLang="en-US" sz="2000" b="1" i="0" dirty="0" smtClean="0">
                <a:solidFill>
                  <a:srgbClr val="2B3082"/>
                </a:solidFill>
                <a:ea typeface="Gulim" pitchFamily="34" charset="-127"/>
              </a:rPr>
              <a:t>데이터 보안</a:t>
            </a:r>
            <a:r>
              <a:rPr lang="en-US" altLang="ko-KR" sz="2000" b="1" i="0" dirty="0" smtClean="0">
                <a:solidFill>
                  <a:srgbClr val="2B3082"/>
                </a:solidFill>
                <a:ea typeface="Gulim" pitchFamily="34" charset="-127"/>
              </a:rPr>
              <a:t>, </a:t>
            </a:r>
            <a:r>
              <a:rPr lang="ko-KR" altLang="en-US" sz="2000" b="1" i="0" dirty="0" smtClean="0">
                <a:solidFill>
                  <a:srgbClr val="2B3082"/>
                </a:solidFill>
                <a:ea typeface="Gulim" pitchFamily="34" charset="-127"/>
              </a:rPr>
              <a:t>액세스 제어 및 규정 준수 지원</a:t>
            </a:r>
          </a:p>
          <a:p>
            <a:pPr marL="233355" lvl="1" indent="-163495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2B3082"/>
                </a:solidFill>
                <a:ea typeface="Gulim" pitchFamily="34" charset="-127"/>
              </a:rPr>
              <a:t>지적 재산 보호</a:t>
            </a:r>
          </a:p>
          <a:p>
            <a:pPr marL="233355" lvl="1" indent="-163495" algn="l" defTabSz="914400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2B3082"/>
                </a:solidFill>
                <a:ea typeface="Gulim" pitchFamily="34" charset="-127"/>
              </a:rPr>
              <a:t>장치 유형에 알맞은 수준의 액세스 보장</a:t>
            </a: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>
              <a:ea typeface="Gulim" pitchFamily="34" charset="-127"/>
            </a:endParaRPr>
          </a:p>
        </p:txBody>
      </p:sp>
      <p:grpSp>
        <p:nvGrpSpPr>
          <p:cNvPr id="2" name="Group 188"/>
          <p:cNvGrpSpPr/>
          <p:nvPr/>
        </p:nvGrpSpPr>
        <p:grpSpPr>
          <a:xfrm>
            <a:off x="3581254" y="4677082"/>
            <a:ext cx="1823226" cy="1224843"/>
            <a:chOff x="3987758" y="1437745"/>
            <a:chExt cx="1150300" cy="772772"/>
          </a:xfrm>
        </p:grpSpPr>
        <p:sp>
          <p:nvSpPr>
            <p:cNvPr id="56" name="TextBox 55"/>
            <p:cNvSpPr txBox="1"/>
            <p:nvPr/>
          </p:nvSpPr>
          <p:spPr>
            <a:xfrm>
              <a:off x="3987758" y="1437745"/>
              <a:ext cx="1150300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ko-KR" altLang="fr-BE" sz="14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어디에서</a:t>
              </a:r>
              <a:endParaRPr lang="ko-KR" altLang="en-US" sz="14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3" name="Group 181"/>
            <p:cNvGrpSpPr/>
            <p:nvPr/>
          </p:nvGrpSpPr>
          <p:grpSpPr>
            <a:xfrm>
              <a:off x="4307066" y="1699687"/>
              <a:ext cx="511684" cy="510830"/>
              <a:chOff x="4615070" y="1776909"/>
              <a:chExt cx="511684" cy="51083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628804" y="1790216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4615070" y="1776909"/>
                <a:ext cx="511684" cy="510830"/>
              </a:xfrm>
              <a:custGeom>
                <a:avLst/>
                <a:gdLst/>
                <a:ahLst/>
                <a:cxnLst>
                  <a:cxn ang="0">
                    <a:pos x="181" y="77"/>
                  </a:cxn>
                  <a:cxn ang="0">
                    <a:pos x="118" y="140"/>
                  </a:cxn>
                  <a:cxn ang="0">
                    <a:pos x="138" y="184"/>
                  </a:cxn>
                  <a:cxn ang="0">
                    <a:pos x="181" y="295"/>
                  </a:cxn>
                  <a:cxn ang="0">
                    <a:pos x="181" y="295"/>
                  </a:cxn>
                  <a:cxn ang="0">
                    <a:pos x="224" y="184"/>
                  </a:cxn>
                  <a:cxn ang="0">
                    <a:pos x="244" y="140"/>
                  </a:cxn>
                  <a:cxn ang="0">
                    <a:pos x="181" y="77"/>
                  </a:cxn>
                  <a:cxn ang="0">
                    <a:pos x="180" y="166"/>
                  </a:cxn>
                  <a:cxn ang="0">
                    <a:pos x="152" y="138"/>
                  </a:cxn>
                  <a:cxn ang="0">
                    <a:pos x="180" y="110"/>
                  </a:cxn>
                  <a:cxn ang="0">
                    <a:pos x="208" y="138"/>
                  </a:cxn>
                  <a:cxn ang="0">
                    <a:pos x="180" y="166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</a:cxnLst>
                <a:rect l="0" t="0" r="r" b="b"/>
                <a:pathLst>
                  <a:path w="362" h="362">
                    <a:moveTo>
                      <a:pt x="181" y="77"/>
                    </a:moveTo>
                    <a:cubicBezTo>
                      <a:pt x="146" y="77"/>
                      <a:pt x="118" y="105"/>
                      <a:pt x="118" y="140"/>
                    </a:cubicBezTo>
                    <a:cubicBezTo>
                      <a:pt x="118" y="150"/>
                      <a:pt x="125" y="167"/>
                      <a:pt x="138" y="184"/>
                    </a:cubicBezTo>
                    <a:cubicBezTo>
                      <a:pt x="162" y="215"/>
                      <a:pt x="179" y="265"/>
                      <a:pt x="181" y="295"/>
                    </a:cubicBezTo>
                    <a:cubicBezTo>
                      <a:pt x="181" y="295"/>
                      <a:pt x="181" y="295"/>
                      <a:pt x="181" y="295"/>
                    </a:cubicBezTo>
                    <a:cubicBezTo>
                      <a:pt x="183" y="265"/>
                      <a:pt x="200" y="215"/>
                      <a:pt x="224" y="184"/>
                    </a:cubicBezTo>
                    <a:cubicBezTo>
                      <a:pt x="238" y="167"/>
                      <a:pt x="244" y="150"/>
                      <a:pt x="244" y="140"/>
                    </a:cubicBezTo>
                    <a:cubicBezTo>
                      <a:pt x="244" y="105"/>
                      <a:pt x="216" y="77"/>
                      <a:pt x="181" y="77"/>
                    </a:cubicBezTo>
                    <a:close/>
                    <a:moveTo>
                      <a:pt x="180" y="166"/>
                    </a:moveTo>
                    <a:cubicBezTo>
                      <a:pt x="165" y="166"/>
                      <a:pt x="152" y="153"/>
                      <a:pt x="152" y="138"/>
                    </a:cubicBezTo>
                    <a:cubicBezTo>
                      <a:pt x="152" y="122"/>
                      <a:pt x="165" y="110"/>
                      <a:pt x="180" y="110"/>
                    </a:cubicBezTo>
                    <a:cubicBezTo>
                      <a:pt x="196" y="110"/>
                      <a:pt x="208" y="122"/>
                      <a:pt x="208" y="138"/>
                    </a:cubicBezTo>
                    <a:cubicBezTo>
                      <a:pt x="208" y="153"/>
                      <a:pt x="196" y="166"/>
                      <a:pt x="180" y="166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4" name="Group 190"/>
          <p:cNvGrpSpPr/>
          <p:nvPr/>
        </p:nvGrpSpPr>
        <p:grpSpPr>
          <a:xfrm>
            <a:off x="5609921" y="4677082"/>
            <a:ext cx="1171800" cy="1224843"/>
            <a:chOff x="6309477" y="1437745"/>
            <a:chExt cx="739305" cy="772772"/>
          </a:xfrm>
        </p:grpSpPr>
        <p:sp>
          <p:nvSpPr>
            <p:cNvPr id="61" name="TextBox 60"/>
            <p:cNvSpPr txBox="1"/>
            <p:nvPr/>
          </p:nvSpPr>
          <p:spPr>
            <a:xfrm>
              <a:off x="6309477" y="1437745"/>
              <a:ext cx="739305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ko-KR" altLang="fr-BE" sz="14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언제</a:t>
              </a:r>
              <a:endParaRPr lang="ko-KR" altLang="en-US" sz="14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5" name="Group 176"/>
            <p:cNvGrpSpPr/>
            <p:nvPr/>
          </p:nvGrpSpPr>
          <p:grpSpPr>
            <a:xfrm>
              <a:off x="6422861" y="1699687"/>
              <a:ext cx="512536" cy="510830"/>
              <a:chOff x="6446008" y="1901715"/>
              <a:chExt cx="512536" cy="51083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460168" y="1915022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64" name="Freeform 7"/>
              <p:cNvSpPr>
                <a:spLocks noEditPoints="1"/>
              </p:cNvSpPr>
              <p:nvPr/>
            </p:nvSpPr>
            <p:spPr bwMode="auto">
              <a:xfrm>
                <a:off x="6446008" y="1901715"/>
                <a:ext cx="512536" cy="510830"/>
              </a:xfrm>
              <a:custGeom>
                <a:avLst/>
                <a:gdLst/>
                <a:ahLst/>
                <a:cxnLst>
                  <a:cxn ang="0">
                    <a:pos x="171" y="181"/>
                  </a:cxn>
                  <a:cxn ang="0">
                    <a:pos x="192" y="181"/>
                  </a:cxn>
                  <a:cxn ang="0">
                    <a:pos x="182" y="0"/>
                  </a:cxn>
                  <a:cxn ang="0">
                    <a:pos x="182" y="362"/>
                  </a:cxn>
                  <a:cxn ang="0">
                    <a:pos x="182" y="0"/>
                  </a:cxn>
                  <a:cxn ang="0">
                    <a:pos x="25" y="181"/>
                  </a:cxn>
                  <a:cxn ang="0">
                    <a:pos x="338" y="181"/>
                  </a:cxn>
                  <a:cxn ang="0">
                    <a:pos x="182" y="77"/>
                  </a:cxn>
                  <a:cxn ang="0">
                    <a:pos x="182" y="286"/>
                  </a:cxn>
                  <a:cxn ang="0">
                    <a:pos x="182" y="77"/>
                  </a:cxn>
                  <a:cxn ang="0">
                    <a:pos x="239" y="116"/>
                  </a:cxn>
                  <a:cxn ang="0">
                    <a:pos x="247" y="124"/>
                  </a:cxn>
                  <a:cxn ang="0">
                    <a:pos x="229" y="134"/>
                  </a:cxn>
                  <a:cxn ang="0">
                    <a:pos x="176" y="95"/>
                  </a:cxn>
                  <a:cxn ang="0">
                    <a:pos x="187" y="95"/>
                  </a:cxn>
                  <a:cxn ang="0">
                    <a:pos x="182" y="115"/>
                  </a:cxn>
                  <a:cxn ang="0">
                    <a:pos x="176" y="95"/>
                  </a:cxn>
                  <a:cxn ang="0">
                    <a:pos x="95" y="187"/>
                  </a:cxn>
                  <a:cxn ang="0">
                    <a:pos x="95" y="176"/>
                  </a:cxn>
                  <a:cxn ang="0">
                    <a:pos x="115" y="181"/>
                  </a:cxn>
                  <a:cxn ang="0">
                    <a:pos x="134" y="236"/>
                  </a:cxn>
                  <a:cxn ang="0">
                    <a:pos x="116" y="246"/>
                  </a:cxn>
                  <a:cxn ang="0">
                    <a:pos x="127" y="228"/>
                  </a:cxn>
                  <a:cxn ang="0">
                    <a:pos x="134" y="236"/>
                  </a:cxn>
                  <a:cxn ang="0">
                    <a:pos x="127" y="134"/>
                  </a:cxn>
                  <a:cxn ang="0">
                    <a:pos x="116" y="116"/>
                  </a:cxn>
                  <a:cxn ang="0">
                    <a:pos x="134" y="127"/>
                  </a:cxn>
                  <a:cxn ang="0">
                    <a:pos x="187" y="268"/>
                  </a:cxn>
                  <a:cxn ang="0">
                    <a:pos x="176" y="268"/>
                  </a:cxn>
                  <a:cxn ang="0">
                    <a:pos x="182" y="248"/>
                  </a:cxn>
                  <a:cxn ang="0">
                    <a:pos x="187" y="268"/>
                  </a:cxn>
                  <a:cxn ang="0">
                    <a:pos x="209" y="257"/>
                  </a:cxn>
                  <a:cxn ang="0">
                    <a:pos x="182" y="202"/>
                  </a:cxn>
                  <a:cxn ang="0">
                    <a:pos x="173" y="162"/>
                  </a:cxn>
                  <a:cxn ang="0">
                    <a:pos x="181" y="125"/>
                  </a:cxn>
                  <a:cxn ang="0">
                    <a:pos x="189" y="161"/>
                  </a:cxn>
                  <a:cxn ang="0">
                    <a:pos x="197" y="196"/>
                  </a:cxn>
                  <a:cxn ang="0">
                    <a:pos x="219" y="260"/>
                  </a:cxn>
                  <a:cxn ang="0">
                    <a:pos x="239" y="246"/>
                  </a:cxn>
                  <a:cxn ang="0">
                    <a:pos x="229" y="228"/>
                  </a:cxn>
                  <a:cxn ang="0">
                    <a:pos x="247" y="239"/>
                  </a:cxn>
                  <a:cxn ang="0">
                    <a:pos x="274" y="181"/>
                  </a:cxn>
                  <a:cxn ang="0">
                    <a:pos x="253" y="187"/>
                  </a:cxn>
                  <a:cxn ang="0">
                    <a:pos x="253" y="176"/>
                  </a:cxn>
                  <a:cxn ang="0">
                    <a:pos x="274" y="181"/>
                  </a:cxn>
                </a:cxnLst>
                <a:rect l="0" t="0" r="r" b="b"/>
                <a:pathLst>
                  <a:path w="363" h="362">
                    <a:moveTo>
                      <a:pt x="182" y="171"/>
                    </a:moveTo>
                    <a:cubicBezTo>
                      <a:pt x="176" y="171"/>
                      <a:pt x="171" y="176"/>
                      <a:pt x="171" y="181"/>
                    </a:cubicBezTo>
                    <a:cubicBezTo>
                      <a:pt x="171" y="187"/>
                      <a:pt x="176" y="191"/>
                      <a:pt x="182" y="191"/>
                    </a:cubicBezTo>
                    <a:cubicBezTo>
                      <a:pt x="187" y="191"/>
                      <a:pt x="192" y="187"/>
                      <a:pt x="192" y="181"/>
                    </a:cubicBezTo>
                    <a:cubicBezTo>
                      <a:pt x="192" y="176"/>
                      <a:pt x="187" y="171"/>
                      <a:pt x="182" y="171"/>
                    </a:cubicBezTo>
                    <a:close/>
                    <a:moveTo>
                      <a:pt x="182" y="0"/>
                    </a:moveTo>
                    <a:cubicBezTo>
                      <a:pt x="82" y="0"/>
                      <a:pt x="0" y="81"/>
                      <a:pt x="0" y="181"/>
                    </a:cubicBezTo>
                    <a:cubicBezTo>
                      <a:pt x="0" y="281"/>
                      <a:pt x="82" y="362"/>
                      <a:pt x="182" y="362"/>
                    </a:cubicBezTo>
                    <a:cubicBezTo>
                      <a:pt x="281" y="362"/>
                      <a:pt x="363" y="281"/>
                      <a:pt x="363" y="181"/>
                    </a:cubicBezTo>
                    <a:cubicBezTo>
                      <a:pt x="363" y="81"/>
                      <a:pt x="281" y="0"/>
                      <a:pt x="182" y="0"/>
                    </a:cubicBezTo>
                    <a:close/>
                    <a:moveTo>
                      <a:pt x="182" y="338"/>
                    </a:moveTo>
                    <a:cubicBezTo>
                      <a:pt x="95" y="338"/>
                      <a:pt x="25" y="268"/>
                      <a:pt x="25" y="181"/>
                    </a:cubicBezTo>
                    <a:cubicBezTo>
                      <a:pt x="25" y="95"/>
                      <a:pt x="95" y="24"/>
                      <a:pt x="182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2" y="338"/>
                    </a:cubicBezTo>
                    <a:close/>
                    <a:moveTo>
                      <a:pt x="182" y="77"/>
                    </a:moveTo>
                    <a:cubicBezTo>
                      <a:pt x="124" y="77"/>
                      <a:pt x="77" y="124"/>
                      <a:pt x="77" y="181"/>
                    </a:cubicBezTo>
                    <a:cubicBezTo>
                      <a:pt x="77" y="239"/>
                      <a:pt x="124" y="286"/>
                      <a:pt x="182" y="286"/>
                    </a:cubicBezTo>
                    <a:cubicBezTo>
                      <a:pt x="239" y="286"/>
                      <a:pt x="286" y="239"/>
                      <a:pt x="286" y="181"/>
                    </a:cubicBezTo>
                    <a:cubicBezTo>
                      <a:pt x="286" y="124"/>
                      <a:pt x="239" y="77"/>
                      <a:pt x="182" y="77"/>
                    </a:cubicBezTo>
                    <a:close/>
                    <a:moveTo>
                      <a:pt x="229" y="127"/>
                    </a:moveTo>
                    <a:cubicBezTo>
                      <a:pt x="239" y="116"/>
                      <a:pt x="239" y="116"/>
                      <a:pt x="239" y="116"/>
                    </a:cubicBezTo>
                    <a:cubicBezTo>
                      <a:pt x="241" y="114"/>
                      <a:pt x="245" y="114"/>
                      <a:pt x="247" y="116"/>
                    </a:cubicBezTo>
                    <a:cubicBezTo>
                      <a:pt x="249" y="118"/>
                      <a:pt x="249" y="122"/>
                      <a:pt x="247" y="124"/>
                    </a:cubicBezTo>
                    <a:cubicBezTo>
                      <a:pt x="236" y="134"/>
                      <a:pt x="236" y="134"/>
                      <a:pt x="236" y="134"/>
                    </a:cubicBezTo>
                    <a:cubicBezTo>
                      <a:pt x="234" y="136"/>
                      <a:pt x="231" y="136"/>
                      <a:pt x="229" y="134"/>
                    </a:cubicBezTo>
                    <a:cubicBezTo>
                      <a:pt x="226" y="132"/>
                      <a:pt x="226" y="129"/>
                      <a:pt x="229" y="127"/>
                    </a:cubicBezTo>
                    <a:close/>
                    <a:moveTo>
                      <a:pt x="176" y="95"/>
                    </a:moveTo>
                    <a:cubicBezTo>
                      <a:pt x="176" y="92"/>
                      <a:pt x="179" y="89"/>
                      <a:pt x="182" y="89"/>
                    </a:cubicBezTo>
                    <a:cubicBezTo>
                      <a:pt x="184" y="89"/>
                      <a:pt x="187" y="92"/>
                      <a:pt x="187" y="95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7" y="112"/>
                      <a:pt x="184" y="115"/>
                      <a:pt x="182" y="115"/>
                    </a:cubicBezTo>
                    <a:cubicBezTo>
                      <a:pt x="179" y="115"/>
                      <a:pt x="176" y="112"/>
                      <a:pt x="176" y="110"/>
                    </a:cubicBezTo>
                    <a:lnTo>
                      <a:pt x="176" y="95"/>
                    </a:lnTo>
                    <a:close/>
                    <a:moveTo>
                      <a:pt x="110" y="187"/>
                    </a:moveTo>
                    <a:cubicBezTo>
                      <a:pt x="95" y="187"/>
                      <a:pt x="95" y="187"/>
                      <a:pt x="95" y="187"/>
                    </a:cubicBezTo>
                    <a:cubicBezTo>
                      <a:pt x="92" y="187"/>
                      <a:pt x="89" y="184"/>
                      <a:pt x="89" y="181"/>
                    </a:cubicBezTo>
                    <a:cubicBezTo>
                      <a:pt x="89" y="178"/>
                      <a:pt x="92" y="176"/>
                      <a:pt x="95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3" y="176"/>
                      <a:pt x="115" y="178"/>
                      <a:pt x="115" y="181"/>
                    </a:cubicBezTo>
                    <a:cubicBezTo>
                      <a:pt x="115" y="184"/>
                      <a:pt x="113" y="187"/>
                      <a:pt x="110" y="187"/>
                    </a:cubicBezTo>
                    <a:close/>
                    <a:moveTo>
                      <a:pt x="134" y="236"/>
                    </a:move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2" y="249"/>
                      <a:pt x="119" y="249"/>
                      <a:pt x="116" y="246"/>
                    </a:cubicBezTo>
                    <a:cubicBezTo>
                      <a:pt x="114" y="244"/>
                      <a:pt x="114" y="241"/>
                      <a:pt x="116" y="239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29" y="226"/>
                      <a:pt x="132" y="226"/>
                      <a:pt x="134" y="228"/>
                    </a:cubicBezTo>
                    <a:cubicBezTo>
                      <a:pt x="137" y="230"/>
                      <a:pt x="137" y="234"/>
                      <a:pt x="134" y="236"/>
                    </a:cubicBezTo>
                    <a:close/>
                    <a:moveTo>
                      <a:pt x="134" y="134"/>
                    </a:moveTo>
                    <a:cubicBezTo>
                      <a:pt x="132" y="136"/>
                      <a:pt x="129" y="136"/>
                      <a:pt x="127" y="134"/>
                    </a:cubicBez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4" y="122"/>
                      <a:pt x="114" y="118"/>
                      <a:pt x="116" y="116"/>
                    </a:cubicBezTo>
                    <a:cubicBezTo>
                      <a:pt x="118" y="114"/>
                      <a:pt x="122" y="114"/>
                      <a:pt x="124" y="116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7" y="129"/>
                      <a:pt x="137" y="132"/>
                      <a:pt x="134" y="134"/>
                    </a:cubicBezTo>
                    <a:close/>
                    <a:moveTo>
                      <a:pt x="187" y="268"/>
                    </a:moveTo>
                    <a:cubicBezTo>
                      <a:pt x="187" y="271"/>
                      <a:pt x="184" y="273"/>
                      <a:pt x="182" y="273"/>
                    </a:cubicBezTo>
                    <a:cubicBezTo>
                      <a:pt x="179" y="273"/>
                      <a:pt x="176" y="271"/>
                      <a:pt x="176" y="268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50"/>
                      <a:pt x="179" y="248"/>
                      <a:pt x="182" y="248"/>
                    </a:cubicBezTo>
                    <a:cubicBezTo>
                      <a:pt x="184" y="248"/>
                      <a:pt x="187" y="250"/>
                      <a:pt x="187" y="253"/>
                    </a:cubicBezTo>
                    <a:lnTo>
                      <a:pt x="187" y="268"/>
                    </a:lnTo>
                    <a:close/>
                    <a:moveTo>
                      <a:pt x="219" y="260"/>
                    </a:moveTo>
                    <a:cubicBezTo>
                      <a:pt x="216" y="262"/>
                      <a:pt x="211" y="260"/>
                      <a:pt x="209" y="257"/>
                    </a:cubicBezTo>
                    <a:cubicBezTo>
                      <a:pt x="183" y="202"/>
                      <a:pt x="183" y="202"/>
                      <a:pt x="183" y="202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70" y="202"/>
                      <a:pt x="160" y="193"/>
                      <a:pt x="160" y="181"/>
                    </a:cubicBezTo>
                    <a:cubicBezTo>
                      <a:pt x="160" y="173"/>
                      <a:pt x="166" y="165"/>
                      <a:pt x="173" y="162"/>
                    </a:cubicBezTo>
                    <a:cubicBezTo>
                      <a:pt x="173" y="133"/>
                      <a:pt x="173" y="133"/>
                      <a:pt x="173" y="133"/>
                    </a:cubicBezTo>
                    <a:cubicBezTo>
                      <a:pt x="173" y="129"/>
                      <a:pt x="177" y="125"/>
                      <a:pt x="181" y="125"/>
                    </a:cubicBezTo>
                    <a:cubicBezTo>
                      <a:pt x="185" y="125"/>
                      <a:pt x="189" y="129"/>
                      <a:pt x="189" y="133"/>
                    </a:cubicBezTo>
                    <a:cubicBezTo>
                      <a:pt x="189" y="161"/>
                      <a:pt x="189" y="161"/>
                      <a:pt x="189" y="161"/>
                    </a:cubicBezTo>
                    <a:cubicBezTo>
                      <a:pt x="197" y="164"/>
                      <a:pt x="203" y="172"/>
                      <a:pt x="203" y="181"/>
                    </a:cubicBezTo>
                    <a:cubicBezTo>
                      <a:pt x="203" y="187"/>
                      <a:pt x="200" y="192"/>
                      <a:pt x="197" y="196"/>
                    </a:cubicBezTo>
                    <a:cubicBezTo>
                      <a:pt x="223" y="250"/>
                      <a:pt x="223" y="250"/>
                      <a:pt x="223" y="250"/>
                    </a:cubicBezTo>
                    <a:cubicBezTo>
                      <a:pt x="225" y="254"/>
                      <a:pt x="223" y="258"/>
                      <a:pt x="219" y="260"/>
                    </a:cubicBezTo>
                    <a:close/>
                    <a:moveTo>
                      <a:pt x="247" y="246"/>
                    </a:moveTo>
                    <a:cubicBezTo>
                      <a:pt x="245" y="249"/>
                      <a:pt x="241" y="249"/>
                      <a:pt x="239" y="24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6" y="234"/>
                      <a:pt x="226" y="230"/>
                      <a:pt x="229" y="228"/>
                    </a:cubicBezTo>
                    <a:cubicBezTo>
                      <a:pt x="231" y="226"/>
                      <a:pt x="234" y="226"/>
                      <a:pt x="236" y="228"/>
                    </a:cubicBezTo>
                    <a:cubicBezTo>
                      <a:pt x="247" y="239"/>
                      <a:pt x="247" y="239"/>
                      <a:pt x="247" y="239"/>
                    </a:cubicBezTo>
                    <a:cubicBezTo>
                      <a:pt x="249" y="241"/>
                      <a:pt x="249" y="244"/>
                      <a:pt x="247" y="246"/>
                    </a:cubicBezTo>
                    <a:close/>
                    <a:moveTo>
                      <a:pt x="274" y="181"/>
                    </a:moveTo>
                    <a:cubicBezTo>
                      <a:pt x="274" y="184"/>
                      <a:pt x="271" y="187"/>
                      <a:pt x="268" y="187"/>
                    </a:cubicBezTo>
                    <a:cubicBezTo>
                      <a:pt x="253" y="187"/>
                      <a:pt x="253" y="187"/>
                      <a:pt x="253" y="187"/>
                    </a:cubicBezTo>
                    <a:cubicBezTo>
                      <a:pt x="250" y="187"/>
                      <a:pt x="248" y="184"/>
                      <a:pt x="248" y="181"/>
                    </a:cubicBezTo>
                    <a:cubicBezTo>
                      <a:pt x="248" y="178"/>
                      <a:pt x="250" y="176"/>
                      <a:pt x="253" y="176"/>
                    </a:cubicBezTo>
                    <a:cubicBezTo>
                      <a:pt x="268" y="176"/>
                      <a:pt x="268" y="176"/>
                      <a:pt x="268" y="176"/>
                    </a:cubicBezTo>
                    <a:cubicBezTo>
                      <a:pt x="271" y="176"/>
                      <a:pt x="274" y="178"/>
                      <a:pt x="274" y="18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6" name="Group 92"/>
          <p:cNvGrpSpPr/>
          <p:nvPr/>
        </p:nvGrpSpPr>
        <p:grpSpPr>
          <a:xfrm>
            <a:off x="2239484" y="4677082"/>
            <a:ext cx="1128302" cy="1224843"/>
            <a:chOff x="2230311" y="1367405"/>
            <a:chExt cx="711862" cy="772772"/>
          </a:xfrm>
        </p:grpSpPr>
        <p:sp>
          <p:nvSpPr>
            <p:cNvPr id="66" name="Oval 65"/>
            <p:cNvSpPr/>
            <p:nvPr/>
          </p:nvSpPr>
          <p:spPr>
            <a:xfrm>
              <a:off x="2341714" y="1642653"/>
              <a:ext cx="484216" cy="4842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mtClean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7" name="Group 187"/>
            <p:cNvGrpSpPr/>
            <p:nvPr/>
          </p:nvGrpSpPr>
          <p:grpSpPr>
            <a:xfrm>
              <a:off x="2230311" y="1367405"/>
              <a:ext cx="711862" cy="772772"/>
              <a:chOff x="2230311" y="1437745"/>
              <a:chExt cx="711862" cy="77277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230311" y="1437745"/>
                <a:ext cx="711862" cy="17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lnSpc>
                    <a:spcPts val="1400"/>
                  </a:lnSpc>
                  <a:buNone/>
                </a:pPr>
                <a:r>
                  <a:rPr lang="ko-KR" altLang="fr-BE" sz="1400" b="0" i="0" smtClean="0">
                    <a:solidFill>
                      <a:srgbClr val="FFFFFF"/>
                    </a:solidFill>
                    <a:latin typeface="+mj-lt"/>
                    <a:ea typeface="Gulim" pitchFamily="34" charset="-127"/>
                  </a:rPr>
                  <a:t>무엇을</a:t>
                </a:r>
                <a:endParaRPr lang="ko-KR" altLang="en-US" sz="140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69" name="Freeform 9"/>
              <p:cNvSpPr>
                <a:spLocks noEditPoints="1"/>
              </p:cNvSpPr>
              <p:nvPr/>
            </p:nvSpPr>
            <p:spPr bwMode="auto">
              <a:xfrm>
                <a:off x="2330400" y="1699687"/>
                <a:ext cx="511684" cy="510830"/>
              </a:xfrm>
              <a:custGeom>
                <a:avLst/>
                <a:gdLst/>
                <a:ahLst/>
                <a:cxnLst>
                  <a:cxn ang="0">
                    <a:pos x="86" y="105"/>
                  </a:cxn>
                  <a:cxn ang="0">
                    <a:pos x="68" y="166"/>
                  </a:cxn>
                  <a:cxn ang="0">
                    <a:pos x="138" y="105"/>
                  </a:cxn>
                  <a:cxn ang="0">
                    <a:pos x="80" y="159"/>
                  </a:cxn>
                  <a:cxn ang="0">
                    <a:pos x="126" y="151"/>
                  </a:cxn>
                  <a:cxn ang="0">
                    <a:pos x="215" y="105"/>
                  </a:cxn>
                  <a:cxn ang="0">
                    <a:pos x="144" y="166"/>
                  </a:cxn>
                  <a:cxn ang="0">
                    <a:pos x="215" y="105"/>
                  </a:cxn>
                  <a:cxn ang="0">
                    <a:pos x="157" y="159"/>
                  </a:cxn>
                  <a:cxn ang="0">
                    <a:pos x="202" y="113"/>
                  </a:cxn>
                  <a:cxn ang="0">
                    <a:pos x="195" y="120"/>
                  </a:cxn>
                  <a:cxn ang="0">
                    <a:pos x="164" y="151"/>
                  </a:cxn>
                  <a:cxn ang="0">
                    <a:pos x="195" y="120"/>
                  </a:cxn>
                  <a:cxn ang="0">
                    <a:pos x="70" y="260"/>
                  </a:cxn>
                  <a:cxn ang="0">
                    <a:pos x="93" y="243"/>
                  </a:cxn>
                  <a:cxn ang="0">
                    <a:pos x="131" y="260"/>
                  </a:cxn>
                  <a:cxn ang="0">
                    <a:pos x="117" y="185"/>
                  </a:cxn>
                  <a:cxn ang="0">
                    <a:pos x="99" y="229"/>
                  </a:cxn>
                  <a:cxn ang="0">
                    <a:pos x="119" y="229"/>
                  </a:cxn>
                  <a:cxn ang="0">
                    <a:pos x="274" y="105"/>
                  </a:cxn>
                  <a:cxn ang="0">
                    <a:pos x="221" y="166"/>
                  </a:cxn>
                  <a:cxn ang="0">
                    <a:pos x="291" y="122"/>
                  </a:cxn>
                  <a:cxn ang="0">
                    <a:pos x="279" y="159"/>
                  </a:cxn>
                  <a:cxn ang="0">
                    <a:pos x="233" y="113"/>
                  </a:cxn>
                  <a:cxn ang="0">
                    <a:pos x="279" y="159"/>
                  </a:cxn>
                  <a:cxn ang="0">
                    <a:pos x="239" y="147"/>
                  </a:cxn>
                  <a:cxn ang="0">
                    <a:pos x="239" y="125"/>
                  </a:cxn>
                  <a:cxn ang="0">
                    <a:pos x="245" y="119"/>
                  </a:cxn>
                  <a:cxn ang="0">
                    <a:pos x="267" y="119"/>
                  </a:cxn>
                  <a:cxn ang="0">
                    <a:pos x="202" y="188"/>
                  </a:cxn>
                  <a:cxn ang="0">
                    <a:pos x="160" y="186"/>
                  </a:cxn>
                  <a:cxn ang="0">
                    <a:pos x="176" y="260"/>
                  </a:cxn>
                  <a:cxn ang="0">
                    <a:pos x="188" y="238"/>
                  </a:cxn>
                  <a:cxn ang="0">
                    <a:pos x="210" y="231"/>
                  </a:cxn>
                  <a:cxn ang="0">
                    <a:pos x="218" y="212"/>
                  </a:cxn>
                  <a:cxn ang="0">
                    <a:pos x="216" y="201"/>
                  </a:cxn>
                  <a:cxn ang="0">
                    <a:pos x="202" y="212"/>
                  </a:cxn>
                  <a:cxn ang="0">
                    <a:pos x="189" y="223"/>
                  </a:cxn>
                  <a:cxn ang="0">
                    <a:pos x="176" y="201"/>
                  </a:cxn>
                  <a:cxn ang="0">
                    <a:pos x="198" y="203"/>
                  </a:cxn>
                  <a:cxn ang="0">
                    <a:pos x="181" y="0"/>
                  </a:cxn>
                  <a:cxn ang="0">
                    <a:pos x="181" y="362"/>
                  </a:cxn>
                  <a:cxn ang="0">
                    <a:pos x="181" y="0"/>
                  </a:cxn>
                  <a:cxn ang="0">
                    <a:pos x="24" y="181"/>
                  </a:cxn>
                  <a:cxn ang="0">
                    <a:pos x="338" y="181"/>
                  </a:cxn>
                  <a:cxn ang="0">
                    <a:pos x="273" y="147"/>
                  </a:cxn>
                  <a:cxn ang="0">
                    <a:pos x="261" y="136"/>
                  </a:cxn>
                  <a:cxn ang="0">
                    <a:pos x="245" y="152"/>
                  </a:cxn>
                  <a:cxn ang="0">
                    <a:pos x="256" y="141"/>
                  </a:cxn>
                  <a:cxn ang="0">
                    <a:pos x="281" y="193"/>
                  </a:cxn>
                  <a:cxn ang="0">
                    <a:pos x="260" y="186"/>
                  </a:cxn>
                  <a:cxn ang="0">
                    <a:pos x="230" y="260"/>
                  </a:cxn>
                  <a:cxn ang="0">
                    <a:pos x="246" y="238"/>
                  </a:cxn>
                  <a:cxn ang="0">
                    <a:pos x="270" y="236"/>
                  </a:cxn>
                  <a:cxn ang="0">
                    <a:pos x="286" y="223"/>
                  </a:cxn>
                  <a:cxn ang="0">
                    <a:pos x="289" y="211"/>
                  </a:cxn>
                  <a:cxn ang="0">
                    <a:pos x="281" y="193"/>
                  </a:cxn>
                  <a:cxn ang="0">
                    <a:pos x="269" y="220"/>
                  </a:cxn>
                  <a:cxn ang="0">
                    <a:pos x="246" y="223"/>
                  </a:cxn>
                  <a:cxn ang="0">
                    <a:pos x="259" y="201"/>
                  </a:cxn>
                  <a:cxn ang="0">
                    <a:pos x="272" y="212"/>
                  </a:cxn>
                </a:cxnLst>
                <a:rect l="0" t="0" r="r" b="b"/>
                <a:pathLst>
                  <a:path w="362" h="362">
                    <a:moveTo>
                      <a:pt x="138" y="105"/>
                    </a:moveTo>
                    <a:cubicBezTo>
                      <a:pt x="86" y="105"/>
                      <a:pt x="86" y="105"/>
                      <a:pt x="86" y="105"/>
                    </a:cubicBezTo>
                    <a:cubicBezTo>
                      <a:pt x="76" y="105"/>
                      <a:pt x="68" y="113"/>
                      <a:pt x="68" y="122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138" y="166"/>
                      <a:pt x="138" y="166"/>
                      <a:pt x="138" y="166"/>
                    </a:cubicBezTo>
                    <a:lnTo>
                      <a:pt x="138" y="105"/>
                    </a:lnTo>
                    <a:close/>
                    <a:moveTo>
                      <a:pt x="126" y="159"/>
                    </a:moveTo>
                    <a:cubicBezTo>
                      <a:pt x="80" y="159"/>
                      <a:pt x="80" y="159"/>
                      <a:pt x="80" y="159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lnTo>
                      <a:pt x="126" y="159"/>
                    </a:lnTo>
                    <a:close/>
                    <a:moveTo>
                      <a:pt x="215" y="105"/>
                    </a:move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215" y="166"/>
                      <a:pt x="215" y="166"/>
                      <a:pt x="215" y="166"/>
                    </a:cubicBezTo>
                    <a:lnTo>
                      <a:pt x="215" y="105"/>
                    </a:lnTo>
                    <a:close/>
                    <a:moveTo>
                      <a:pt x="202" y="159"/>
                    </a:moveTo>
                    <a:cubicBezTo>
                      <a:pt x="157" y="159"/>
                      <a:pt x="157" y="159"/>
                      <a:pt x="157" y="159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lnTo>
                      <a:pt x="202" y="159"/>
                    </a:lnTo>
                    <a:close/>
                    <a:moveTo>
                      <a:pt x="195" y="120"/>
                    </a:moveTo>
                    <a:cubicBezTo>
                      <a:pt x="164" y="120"/>
                      <a:pt x="164" y="120"/>
                      <a:pt x="164" y="120"/>
                    </a:cubicBezTo>
                    <a:cubicBezTo>
                      <a:pt x="164" y="151"/>
                      <a:pt x="164" y="151"/>
                      <a:pt x="164" y="151"/>
                    </a:cubicBezTo>
                    <a:cubicBezTo>
                      <a:pt x="195" y="151"/>
                      <a:pt x="195" y="151"/>
                      <a:pt x="195" y="151"/>
                    </a:cubicBezTo>
                    <a:lnTo>
                      <a:pt x="195" y="120"/>
                    </a:lnTo>
                    <a:close/>
                    <a:moveTo>
                      <a:pt x="102" y="185"/>
                    </a:moveTo>
                    <a:cubicBezTo>
                      <a:pt x="70" y="260"/>
                      <a:pt x="70" y="260"/>
                      <a:pt x="70" y="260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3" y="243"/>
                      <a:pt x="93" y="243"/>
                      <a:pt x="93" y="243"/>
                    </a:cubicBezTo>
                    <a:cubicBezTo>
                      <a:pt x="125" y="243"/>
                      <a:pt x="125" y="243"/>
                      <a:pt x="125" y="24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17" y="185"/>
                      <a:pt x="117" y="185"/>
                      <a:pt x="117" y="185"/>
                    </a:cubicBezTo>
                    <a:lnTo>
                      <a:pt x="102" y="185"/>
                    </a:lnTo>
                    <a:close/>
                    <a:moveTo>
                      <a:pt x="99" y="229"/>
                    </a:move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19" y="229"/>
                      <a:pt x="119" y="229"/>
                      <a:pt x="119" y="229"/>
                    </a:cubicBezTo>
                    <a:lnTo>
                      <a:pt x="99" y="229"/>
                    </a:lnTo>
                    <a:close/>
                    <a:moveTo>
                      <a:pt x="274" y="105"/>
                    </a:moveTo>
                    <a:cubicBezTo>
                      <a:pt x="221" y="105"/>
                      <a:pt x="221" y="105"/>
                      <a:pt x="221" y="105"/>
                    </a:cubicBezTo>
                    <a:cubicBezTo>
                      <a:pt x="221" y="166"/>
                      <a:pt x="221" y="166"/>
                      <a:pt x="221" y="166"/>
                    </a:cubicBezTo>
                    <a:cubicBezTo>
                      <a:pt x="291" y="166"/>
                      <a:pt x="291" y="166"/>
                      <a:pt x="291" y="166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91" y="113"/>
                      <a:pt x="284" y="105"/>
                      <a:pt x="274" y="105"/>
                    </a:cubicBezTo>
                    <a:close/>
                    <a:moveTo>
                      <a:pt x="279" y="159"/>
                    </a:move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79" y="113"/>
                      <a:pt x="279" y="113"/>
                      <a:pt x="279" y="113"/>
                    </a:cubicBezTo>
                    <a:lnTo>
                      <a:pt x="279" y="159"/>
                    </a:lnTo>
                    <a:close/>
                    <a:moveTo>
                      <a:pt x="239" y="125"/>
                    </a:move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50" y="136"/>
                      <a:pt x="250" y="136"/>
                      <a:pt x="250" y="136"/>
                    </a:cubicBezTo>
                    <a:lnTo>
                      <a:pt x="239" y="125"/>
                    </a:lnTo>
                    <a:close/>
                    <a:moveTo>
                      <a:pt x="267" y="119"/>
                    </a:move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56" y="130"/>
                      <a:pt x="256" y="130"/>
                      <a:pt x="256" y="130"/>
                    </a:cubicBezTo>
                    <a:lnTo>
                      <a:pt x="267" y="119"/>
                    </a:lnTo>
                    <a:close/>
                    <a:moveTo>
                      <a:pt x="211" y="193"/>
                    </a:moveTo>
                    <a:cubicBezTo>
                      <a:pt x="208" y="191"/>
                      <a:pt x="205" y="189"/>
                      <a:pt x="202" y="188"/>
                    </a:cubicBezTo>
                    <a:cubicBezTo>
                      <a:pt x="198" y="187"/>
                      <a:pt x="194" y="186"/>
                      <a:pt x="190" y="186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60" y="260"/>
                      <a:pt x="160" y="260"/>
                      <a:pt x="160" y="260"/>
                    </a:cubicBezTo>
                    <a:cubicBezTo>
                      <a:pt x="176" y="260"/>
                      <a:pt x="176" y="260"/>
                      <a:pt x="176" y="260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93" y="238"/>
                      <a:pt x="196" y="237"/>
                      <a:pt x="200" y="236"/>
                    </a:cubicBezTo>
                    <a:cubicBezTo>
                      <a:pt x="204" y="235"/>
                      <a:pt x="207" y="233"/>
                      <a:pt x="210" y="231"/>
                    </a:cubicBezTo>
                    <a:cubicBezTo>
                      <a:pt x="212" y="229"/>
                      <a:pt x="214" y="226"/>
                      <a:pt x="216" y="223"/>
                    </a:cubicBezTo>
                    <a:cubicBezTo>
                      <a:pt x="217" y="220"/>
                      <a:pt x="218" y="216"/>
                      <a:pt x="218" y="212"/>
                    </a:cubicBezTo>
                    <a:cubicBezTo>
                      <a:pt x="218" y="211"/>
                      <a:pt x="218" y="211"/>
                      <a:pt x="218" y="211"/>
                    </a:cubicBezTo>
                    <a:cubicBezTo>
                      <a:pt x="218" y="208"/>
                      <a:pt x="218" y="204"/>
                      <a:pt x="216" y="201"/>
                    </a:cubicBezTo>
                    <a:cubicBezTo>
                      <a:pt x="215" y="198"/>
                      <a:pt x="213" y="195"/>
                      <a:pt x="211" y="193"/>
                    </a:cubicBezTo>
                    <a:close/>
                    <a:moveTo>
                      <a:pt x="202" y="212"/>
                    </a:moveTo>
                    <a:cubicBezTo>
                      <a:pt x="202" y="215"/>
                      <a:pt x="201" y="218"/>
                      <a:pt x="198" y="220"/>
                    </a:cubicBezTo>
                    <a:cubicBezTo>
                      <a:pt x="196" y="222"/>
                      <a:pt x="193" y="223"/>
                      <a:pt x="189" y="223"/>
                    </a:cubicBezTo>
                    <a:cubicBezTo>
                      <a:pt x="176" y="223"/>
                      <a:pt x="176" y="223"/>
                      <a:pt x="176" y="223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3" y="201"/>
                      <a:pt x="196" y="202"/>
                      <a:pt x="198" y="203"/>
                    </a:cubicBezTo>
                    <a:cubicBezTo>
                      <a:pt x="201" y="205"/>
                      <a:pt x="202" y="208"/>
                      <a:pt x="202" y="212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273" y="147"/>
                    </a:move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61" y="136"/>
                      <a:pt x="261" y="136"/>
                      <a:pt x="261" y="136"/>
                    </a:cubicBezTo>
                    <a:lnTo>
                      <a:pt x="273" y="147"/>
                    </a:lnTo>
                    <a:close/>
                    <a:moveTo>
                      <a:pt x="245" y="152"/>
                    </a:moveTo>
                    <a:cubicBezTo>
                      <a:pt x="267" y="152"/>
                      <a:pt x="267" y="152"/>
                      <a:pt x="267" y="152"/>
                    </a:cubicBezTo>
                    <a:cubicBezTo>
                      <a:pt x="256" y="141"/>
                      <a:pt x="256" y="141"/>
                      <a:pt x="256" y="141"/>
                    </a:cubicBezTo>
                    <a:lnTo>
                      <a:pt x="245" y="152"/>
                    </a:lnTo>
                    <a:close/>
                    <a:moveTo>
                      <a:pt x="281" y="193"/>
                    </a:moveTo>
                    <a:cubicBezTo>
                      <a:pt x="279" y="191"/>
                      <a:pt x="276" y="189"/>
                      <a:pt x="272" y="188"/>
                    </a:cubicBezTo>
                    <a:cubicBezTo>
                      <a:pt x="269" y="187"/>
                      <a:pt x="265" y="186"/>
                      <a:pt x="260" y="186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60"/>
                      <a:pt x="230" y="260"/>
                      <a:pt x="230" y="260"/>
                    </a:cubicBezTo>
                    <a:cubicBezTo>
                      <a:pt x="246" y="260"/>
                      <a:pt x="246" y="260"/>
                      <a:pt x="246" y="260"/>
                    </a:cubicBezTo>
                    <a:cubicBezTo>
                      <a:pt x="246" y="238"/>
                      <a:pt x="246" y="238"/>
                      <a:pt x="246" y="238"/>
                    </a:cubicBezTo>
                    <a:cubicBezTo>
                      <a:pt x="259" y="238"/>
                      <a:pt x="259" y="238"/>
                      <a:pt x="259" y="238"/>
                    </a:cubicBezTo>
                    <a:cubicBezTo>
                      <a:pt x="263" y="238"/>
                      <a:pt x="267" y="237"/>
                      <a:pt x="270" y="236"/>
                    </a:cubicBezTo>
                    <a:cubicBezTo>
                      <a:pt x="274" y="235"/>
                      <a:pt x="277" y="233"/>
                      <a:pt x="280" y="231"/>
                    </a:cubicBezTo>
                    <a:cubicBezTo>
                      <a:pt x="283" y="229"/>
                      <a:pt x="285" y="226"/>
                      <a:pt x="286" y="223"/>
                    </a:cubicBezTo>
                    <a:cubicBezTo>
                      <a:pt x="288" y="220"/>
                      <a:pt x="289" y="216"/>
                      <a:pt x="289" y="212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89" y="208"/>
                      <a:pt x="288" y="204"/>
                      <a:pt x="287" y="201"/>
                    </a:cubicBezTo>
                    <a:cubicBezTo>
                      <a:pt x="285" y="198"/>
                      <a:pt x="284" y="195"/>
                      <a:pt x="281" y="193"/>
                    </a:cubicBezTo>
                    <a:close/>
                    <a:moveTo>
                      <a:pt x="272" y="212"/>
                    </a:moveTo>
                    <a:cubicBezTo>
                      <a:pt x="272" y="215"/>
                      <a:pt x="271" y="218"/>
                      <a:pt x="269" y="220"/>
                    </a:cubicBezTo>
                    <a:cubicBezTo>
                      <a:pt x="267" y="222"/>
                      <a:pt x="263" y="223"/>
                      <a:pt x="259" y="223"/>
                    </a:cubicBezTo>
                    <a:cubicBezTo>
                      <a:pt x="246" y="223"/>
                      <a:pt x="246" y="223"/>
                      <a:pt x="246" y="223"/>
                    </a:cubicBezTo>
                    <a:cubicBezTo>
                      <a:pt x="246" y="201"/>
                      <a:pt x="246" y="201"/>
                      <a:pt x="246" y="201"/>
                    </a:cubicBezTo>
                    <a:cubicBezTo>
                      <a:pt x="259" y="201"/>
                      <a:pt x="259" y="201"/>
                      <a:pt x="259" y="201"/>
                    </a:cubicBezTo>
                    <a:cubicBezTo>
                      <a:pt x="263" y="201"/>
                      <a:pt x="266" y="202"/>
                      <a:pt x="269" y="203"/>
                    </a:cubicBezTo>
                    <a:cubicBezTo>
                      <a:pt x="271" y="205"/>
                      <a:pt x="272" y="208"/>
                      <a:pt x="272" y="2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8" name="Group 189"/>
          <p:cNvGrpSpPr/>
          <p:nvPr/>
        </p:nvGrpSpPr>
        <p:grpSpPr>
          <a:xfrm>
            <a:off x="7134572" y="4677082"/>
            <a:ext cx="1024436" cy="1224843"/>
            <a:chOff x="7690792" y="1437745"/>
            <a:chExt cx="646331" cy="772772"/>
          </a:xfrm>
        </p:grpSpPr>
        <p:sp>
          <p:nvSpPr>
            <p:cNvPr id="71" name="TextBox 70"/>
            <p:cNvSpPr txBox="1"/>
            <p:nvPr/>
          </p:nvSpPr>
          <p:spPr>
            <a:xfrm>
              <a:off x="7690792" y="1437745"/>
              <a:ext cx="646331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ko-KR" altLang="fr-BE" sz="14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어떻게</a:t>
              </a:r>
              <a:endParaRPr lang="ko-KR" altLang="en-US" sz="14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9" name="Group 175"/>
            <p:cNvGrpSpPr/>
            <p:nvPr/>
          </p:nvGrpSpPr>
          <p:grpSpPr>
            <a:xfrm>
              <a:off x="7758115" y="1699687"/>
              <a:ext cx="511684" cy="510830"/>
              <a:chOff x="8225365" y="1868501"/>
              <a:chExt cx="511684" cy="51083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239099" y="1881808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8225365" y="1868501"/>
                <a:ext cx="511684" cy="510830"/>
              </a:xfrm>
              <a:custGeom>
                <a:avLst/>
                <a:gdLst/>
                <a:ahLst/>
                <a:cxnLst>
                  <a:cxn ang="0">
                    <a:pos x="134" y="120"/>
                  </a:cxn>
                  <a:cxn ang="0">
                    <a:pos x="131" y="144"/>
                  </a:cxn>
                  <a:cxn ang="0">
                    <a:pos x="155" y="147"/>
                  </a:cxn>
                  <a:cxn ang="0">
                    <a:pos x="158" y="123"/>
                  </a:cxn>
                  <a:cxn ang="0">
                    <a:pos x="190" y="156"/>
                  </a:cxn>
                  <a:cxn ang="0">
                    <a:pos x="166" y="159"/>
                  </a:cxn>
                  <a:cxn ang="0">
                    <a:pos x="169" y="183"/>
                  </a:cxn>
                  <a:cxn ang="0">
                    <a:pos x="193" y="180"/>
                  </a:cxn>
                  <a:cxn ang="0">
                    <a:pos x="190" y="156"/>
                  </a:cxn>
                  <a:cxn ang="0">
                    <a:pos x="169" y="191"/>
                  </a:cxn>
                  <a:cxn ang="0">
                    <a:pos x="166" y="216"/>
                  </a:cxn>
                  <a:cxn ang="0">
                    <a:pos x="190" y="218"/>
                  </a:cxn>
                  <a:cxn ang="0">
                    <a:pos x="193" y="194"/>
                  </a:cxn>
                  <a:cxn ang="0">
                    <a:pos x="155" y="191"/>
                  </a:cxn>
                  <a:cxn ang="0">
                    <a:pos x="131" y="194"/>
                  </a:cxn>
                  <a:cxn ang="0">
                    <a:pos x="134" y="218"/>
                  </a:cxn>
                  <a:cxn ang="0">
                    <a:pos x="158" y="216"/>
                  </a:cxn>
                  <a:cxn ang="0">
                    <a:pos x="155" y="191"/>
                  </a:cxn>
                  <a:cxn ang="0">
                    <a:pos x="134" y="156"/>
                  </a:cxn>
                  <a:cxn ang="0">
                    <a:pos x="131" y="180"/>
                  </a:cxn>
                  <a:cxn ang="0">
                    <a:pos x="155" y="183"/>
                  </a:cxn>
                  <a:cxn ang="0">
                    <a:pos x="158" y="159"/>
                  </a:cxn>
                  <a:cxn ang="0">
                    <a:pos x="190" y="120"/>
                  </a:cxn>
                  <a:cxn ang="0">
                    <a:pos x="166" y="123"/>
                  </a:cxn>
                  <a:cxn ang="0">
                    <a:pos x="169" y="147"/>
                  </a:cxn>
                  <a:cxn ang="0">
                    <a:pos x="193" y="144"/>
                  </a:cxn>
                  <a:cxn ang="0">
                    <a:pos x="190" y="120"/>
                  </a:cxn>
                  <a:cxn ang="0">
                    <a:pos x="0" y="181"/>
                  </a:cxn>
                  <a:cxn ang="0">
                    <a:pos x="362" y="181"/>
                  </a:cxn>
                  <a:cxn ang="0">
                    <a:pos x="181" y="338"/>
                  </a:cxn>
                  <a:cxn ang="0">
                    <a:pos x="181" y="24"/>
                  </a:cxn>
                  <a:cxn ang="0">
                    <a:pos x="181" y="338"/>
                  </a:cxn>
                  <a:cxn ang="0">
                    <a:pos x="205" y="120"/>
                  </a:cxn>
                  <a:cxn ang="0">
                    <a:pos x="202" y="144"/>
                  </a:cxn>
                  <a:cxn ang="0">
                    <a:pos x="226" y="147"/>
                  </a:cxn>
                  <a:cxn ang="0">
                    <a:pos x="229" y="123"/>
                  </a:cxn>
                  <a:cxn ang="0">
                    <a:pos x="226" y="156"/>
                  </a:cxn>
                  <a:cxn ang="0">
                    <a:pos x="202" y="159"/>
                  </a:cxn>
                  <a:cxn ang="0">
                    <a:pos x="205" y="183"/>
                  </a:cxn>
                  <a:cxn ang="0">
                    <a:pos x="229" y="180"/>
                  </a:cxn>
                  <a:cxn ang="0">
                    <a:pos x="226" y="156"/>
                  </a:cxn>
                  <a:cxn ang="0">
                    <a:pos x="119" y="93"/>
                  </a:cxn>
                  <a:cxn ang="0">
                    <a:pos x="109" y="260"/>
                  </a:cxn>
                  <a:cxn ang="0">
                    <a:pos x="241" y="271"/>
                  </a:cxn>
                  <a:cxn ang="0">
                    <a:pos x="251" y="103"/>
                  </a:cxn>
                  <a:cxn ang="0">
                    <a:pos x="202" y="258"/>
                  </a:cxn>
                  <a:cxn ang="0">
                    <a:pos x="156" y="252"/>
                  </a:cxn>
                  <a:cxn ang="0">
                    <a:pos x="202" y="245"/>
                  </a:cxn>
                  <a:cxn ang="0">
                    <a:pos x="202" y="258"/>
                  </a:cxn>
                  <a:cxn ang="0">
                    <a:pos x="118" y="233"/>
                  </a:cxn>
                  <a:cxn ang="0">
                    <a:pos x="127" y="102"/>
                  </a:cxn>
                  <a:cxn ang="0">
                    <a:pos x="242" y="112"/>
                  </a:cxn>
                </a:cxnLst>
                <a:rect l="0" t="0" r="r" b="b"/>
                <a:pathLst>
                  <a:path w="362" h="362">
                    <a:moveTo>
                      <a:pt x="155" y="120"/>
                    </a:move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31" y="144"/>
                      <a:pt x="131" y="144"/>
                      <a:pt x="131" y="144"/>
                    </a:cubicBezTo>
                    <a:cubicBezTo>
                      <a:pt x="131" y="146"/>
                      <a:pt x="132" y="147"/>
                      <a:pt x="13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7" y="147"/>
                      <a:pt x="158" y="146"/>
                      <a:pt x="158" y="144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1"/>
                      <a:pt x="157" y="120"/>
                      <a:pt x="155" y="120"/>
                    </a:cubicBezTo>
                    <a:close/>
                    <a:moveTo>
                      <a:pt x="190" y="156"/>
                    </a:move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6"/>
                      <a:pt x="166" y="157"/>
                      <a:pt x="166" y="159"/>
                    </a:cubicBezTo>
                    <a:cubicBezTo>
                      <a:pt x="166" y="180"/>
                      <a:pt x="166" y="180"/>
                      <a:pt x="166" y="180"/>
                    </a:cubicBezTo>
                    <a:cubicBezTo>
                      <a:pt x="166" y="181"/>
                      <a:pt x="168" y="183"/>
                      <a:pt x="169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2" y="183"/>
                      <a:pt x="193" y="181"/>
                      <a:pt x="193" y="180"/>
                    </a:cubicBezTo>
                    <a:cubicBezTo>
                      <a:pt x="193" y="159"/>
                      <a:pt x="193" y="159"/>
                      <a:pt x="193" y="159"/>
                    </a:cubicBezTo>
                    <a:cubicBezTo>
                      <a:pt x="193" y="157"/>
                      <a:pt x="192" y="156"/>
                      <a:pt x="190" y="156"/>
                    </a:cubicBezTo>
                    <a:close/>
                    <a:moveTo>
                      <a:pt x="190" y="191"/>
                    </a:moveTo>
                    <a:cubicBezTo>
                      <a:pt x="169" y="191"/>
                      <a:pt x="169" y="191"/>
                      <a:pt x="169" y="191"/>
                    </a:cubicBezTo>
                    <a:cubicBezTo>
                      <a:pt x="168" y="191"/>
                      <a:pt x="166" y="193"/>
                      <a:pt x="166" y="194"/>
                    </a:cubicBezTo>
                    <a:cubicBezTo>
                      <a:pt x="166" y="216"/>
                      <a:pt x="166" y="216"/>
                      <a:pt x="166" y="216"/>
                    </a:cubicBezTo>
                    <a:cubicBezTo>
                      <a:pt x="166" y="217"/>
                      <a:pt x="168" y="218"/>
                      <a:pt x="169" y="218"/>
                    </a:cubicBezTo>
                    <a:cubicBezTo>
                      <a:pt x="190" y="218"/>
                      <a:pt x="190" y="218"/>
                      <a:pt x="190" y="218"/>
                    </a:cubicBezTo>
                    <a:cubicBezTo>
                      <a:pt x="192" y="218"/>
                      <a:pt x="193" y="217"/>
                      <a:pt x="193" y="216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93" y="193"/>
                      <a:pt x="192" y="191"/>
                      <a:pt x="190" y="191"/>
                    </a:cubicBezTo>
                    <a:close/>
                    <a:moveTo>
                      <a:pt x="155" y="191"/>
                    </a:moveTo>
                    <a:cubicBezTo>
                      <a:pt x="134" y="191"/>
                      <a:pt x="134" y="191"/>
                      <a:pt x="134" y="191"/>
                    </a:cubicBezTo>
                    <a:cubicBezTo>
                      <a:pt x="132" y="191"/>
                      <a:pt x="131" y="193"/>
                      <a:pt x="131" y="194"/>
                    </a:cubicBezTo>
                    <a:cubicBezTo>
                      <a:pt x="131" y="216"/>
                      <a:pt x="131" y="216"/>
                      <a:pt x="131" y="216"/>
                    </a:cubicBezTo>
                    <a:cubicBezTo>
                      <a:pt x="131" y="217"/>
                      <a:pt x="132" y="218"/>
                      <a:pt x="134" y="218"/>
                    </a:cubicBezTo>
                    <a:cubicBezTo>
                      <a:pt x="155" y="218"/>
                      <a:pt x="155" y="218"/>
                      <a:pt x="155" y="218"/>
                    </a:cubicBezTo>
                    <a:cubicBezTo>
                      <a:pt x="157" y="218"/>
                      <a:pt x="158" y="217"/>
                      <a:pt x="158" y="216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3"/>
                      <a:pt x="157" y="191"/>
                      <a:pt x="155" y="191"/>
                    </a:cubicBezTo>
                    <a:close/>
                    <a:moveTo>
                      <a:pt x="155" y="156"/>
                    </a:move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2" y="156"/>
                      <a:pt x="131" y="157"/>
                      <a:pt x="131" y="159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1"/>
                      <a:pt x="132" y="183"/>
                      <a:pt x="134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7" y="183"/>
                      <a:pt x="158" y="181"/>
                      <a:pt x="158" y="180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7"/>
                      <a:pt x="157" y="156"/>
                      <a:pt x="155" y="156"/>
                    </a:cubicBezTo>
                    <a:close/>
                    <a:moveTo>
                      <a:pt x="190" y="120"/>
                    </a:moveTo>
                    <a:cubicBezTo>
                      <a:pt x="169" y="120"/>
                      <a:pt x="169" y="120"/>
                      <a:pt x="169" y="120"/>
                    </a:cubicBezTo>
                    <a:cubicBezTo>
                      <a:pt x="168" y="120"/>
                      <a:pt x="166" y="121"/>
                      <a:pt x="166" y="123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6"/>
                      <a:pt x="168" y="147"/>
                      <a:pt x="169" y="147"/>
                    </a:cubicBezTo>
                    <a:cubicBezTo>
                      <a:pt x="190" y="147"/>
                      <a:pt x="190" y="147"/>
                      <a:pt x="190" y="147"/>
                    </a:cubicBezTo>
                    <a:cubicBezTo>
                      <a:pt x="192" y="147"/>
                      <a:pt x="193" y="146"/>
                      <a:pt x="193" y="144"/>
                    </a:cubicBezTo>
                    <a:cubicBezTo>
                      <a:pt x="193" y="123"/>
                      <a:pt x="193" y="123"/>
                      <a:pt x="193" y="123"/>
                    </a:cubicBezTo>
                    <a:cubicBezTo>
                      <a:pt x="193" y="121"/>
                      <a:pt x="192" y="120"/>
                      <a:pt x="190" y="120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7" y="24"/>
                      <a:pt x="338" y="95"/>
                      <a:pt x="338" y="181"/>
                    </a:cubicBezTo>
                    <a:cubicBezTo>
                      <a:pt x="338" y="268"/>
                      <a:pt x="267" y="338"/>
                      <a:pt x="181" y="338"/>
                    </a:cubicBezTo>
                    <a:close/>
                    <a:moveTo>
                      <a:pt x="226" y="120"/>
                    </a:move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03" y="120"/>
                      <a:pt x="202" y="121"/>
                      <a:pt x="202" y="123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2" y="146"/>
                      <a:pt x="203" y="147"/>
                      <a:pt x="205" y="147"/>
                    </a:cubicBezTo>
                    <a:cubicBezTo>
                      <a:pt x="226" y="147"/>
                      <a:pt x="226" y="147"/>
                      <a:pt x="226" y="147"/>
                    </a:cubicBezTo>
                    <a:cubicBezTo>
                      <a:pt x="227" y="147"/>
                      <a:pt x="229" y="146"/>
                      <a:pt x="229" y="144"/>
                    </a:cubicBezTo>
                    <a:cubicBezTo>
                      <a:pt x="229" y="123"/>
                      <a:pt x="229" y="123"/>
                      <a:pt x="229" y="123"/>
                    </a:cubicBezTo>
                    <a:cubicBezTo>
                      <a:pt x="229" y="121"/>
                      <a:pt x="227" y="120"/>
                      <a:pt x="226" y="120"/>
                    </a:cubicBezTo>
                    <a:close/>
                    <a:moveTo>
                      <a:pt x="226" y="156"/>
                    </a:moveTo>
                    <a:cubicBezTo>
                      <a:pt x="205" y="156"/>
                      <a:pt x="205" y="156"/>
                      <a:pt x="205" y="156"/>
                    </a:cubicBezTo>
                    <a:cubicBezTo>
                      <a:pt x="203" y="156"/>
                      <a:pt x="202" y="157"/>
                      <a:pt x="202" y="159"/>
                    </a:cubicBezTo>
                    <a:cubicBezTo>
                      <a:pt x="202" y="180"/>
                      <a:pt x="202" y="180"/>
                      <a:pt x="202" y="180"/>
                    </a:cubicBezTo>
                    <a:cubicBezTo>
                      <a:pt x="202" y="181"/>
                      <a:pt x="203" y="183"/>
                      <a:pt x="205" y="183"/>
                    </a:cubicBezTo>
                    <a:cubicBezTo>
                      <a:pt x="226" y="183"/>
                      <a:pt x="226" y="183"/>
                      <a:pt x="226" y="183"/>
                    </a:cubicBezTo>
                    <a:cubicBezTo>
                      <a:pt x="227" y="183"/>
                      <a:pt x="229" y="181"/>
                      <a:pt x="229" y="180"/>
                    </a:cubicBezTo>
                    <a:cubicBezTo>
                      <a:pt x="229" y="159"/>
                      <a:pt x="229" y="159"/>
                      <a:pt x="229" y="159"/>
                    </a:cubicBezTo>
                    <a:cubicBezTo>
                      <a:pt x="229" y="157"/>
                      <a:pt x="227" y="156"/>
                      <a:pt x="226" y="156"/>
                    </a:cubicBezTo>
                    <a:close/>
                    <a:moveTo>
                      <a:pt x="241" y="93"/>
                    </a:moveTo>
                    <a:cubicBezTo>
                      <a:pt x="119" y="93"/>
                      <a:pt x="119" y="93"/>
                      <a:pt x="119" y="93"/>
                    </a:cubicBezTo>
                    <a:cubicBezTo>
                      <a:pt x="113" y="93"/>
                      <a:pt x="109" y="97"/>
                      <a:pt x="109" y="103"/>
                    </a:cubicBezTo>
                    <a:cubicBezTo>
                      <a:pt x="109" y="260"/>
                      <a:pt x="109" y="260"/>
                      <a:pt x="109" y="260"/>
                    </a:cubicBezTo>
                    <a:cubicBezTo>
                      <a:pt x="109" y="266"/>
                      <a:pt x="113" y="271"/>
                      <a:pt x="11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6" y="271"/>
                      <a:pt x="251" y="266"/>
                      <a:pt x="251" y="260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7"/>
                      <a:pt x="246" y="93"/>
                      <a:pt x="241" y="93"/>
                    </a:cubicBezTo>
                    <a:close/>
                    <a:moveTo>
                      <a:pt x="202" y="258"/>
                    </a:move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59" y="258"/>
                      <a:pt x="156" y="255"/>
                      <a:pt x="156" y="252"/>
                    </a:cubicBezTo>
                    <a:cubicBezTo>
                      <a:pt x="156" y="248"/>
                      <a:pt x="159" y="245"/>
                      <a:pt x="163" y="245"/>
                    </a:cubicBezTo>
                    <a:cubicBezTo>
                      <a:pt x="202" y="245"/>
                      <a:pt x="202" y="245"/>
                      <a:pt x="202" y="245"/>
                    </a:cubicBezTo>
                    <a:cubicBezTo>
                      <a:pt x="206" y="245"/>
                      <a:pt x="209" y="248"/>
                      <a:pt x="209" y="252"/>
                    </a:cubicBezTo>
                    <a:cubicBezTo>
                      <a:pt x="209" y="255"/>
                      <a:pt x="206" y="258"/>
                      <a:pt x="202" y="258"/>
                    </a:cubicBezTo>
                    <a:close/>
                    <a:moveTo>
                      <a:pt x="242" y="233"/>
                    </a:move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06"/>
                      <a:pt x="122" y="102"/>
                      <a:pt x="127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8" y="102"/>
                      <a:pt x="242" y="106"/>
                      <a:pt x="242" y="112"/>
                    </a:cubicBezTo>
                    <a:lnTo>
                      <a:pt x="242" y="2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grpSp>
        <p:nvGrpSpPr>
          <p:cNvPr id="10" name="Group 186"/>
          <p:cNvGrpSpPr/>
          <p:nvPr/>
        </p:nvGrpSpPr>
        <p:grpSpPr>
          <a:xfrm>
            <a:off x="854170" y="4677082"/>
            <a:ext cx="1024436" cy="1224843"/>
            <a:chOff x="741347" y="1437745"/>
            <a:chExt cx="646331" cy="772772"/>
          </a:xfrm>
        </p:grpSpPr>
        <p:sp>
          <p:nvSpPr>
            <p:cNvPr id="76" name="TextBox 75"/>
            <p:cNvSpPr txBox="1"/>
            <p:nvPr/>
          </p:nvSpPr>
          <p:spPr>
            <a:xfrm>
              <a:off x="741347" y="1437745"/>
              <a:ext cx="646331" cy="17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1400"/>
                </a:lnSpc>
                <a:buNone/>
              </a:pPr>
              <a:r>
                <a:rPr lang="ko-KR" altLang="fr-BE" sz="14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누가</a:t>
              </a:r>
              <a:endParaRPr lang="ko-KR" altLang="en-US" sz="140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  <p:grpSp>
          <p:nvGrpSpPr>
            <p:cNvPr id="11" name="Group 182"/>
            <p:cNvGrpSpPr/>
            <p:nvPr/>
          </p:nvGrpSpPr>
          <p:grpSpPr>
            <a:xfrm>
              <a:off x="808670" y="1699687"/>
              <a:ext cx="511684" cy="510830"/>
              <a:chOff x="1140469" y="1753587"/>
              <a:chExt cx="511684" cy="51083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154203" y="1766894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1140469" y="1753587"/>
                <a:ext cx="511684" cy="510830"/>
              </a:xfrm>
              <a:custGeom>
                <a:avLst/>
                <a:gdLst/>
                <a:ahLst/>
                <a:cxnLst>
                  <a:cxn ang="0">
                    <a:pos x="225" y="175"/>
                  </a:cxn>
                  <a:cxn ang="0">
                    <a:pos x="225" y="175"/>
                  </a:cxn>
                  <a:cxn ang="0">
                    <a:pos x="182" y="147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55" y="287"/>
                  </a:cxn>
                  <a:cxn ang="0">
                    <a:pos x="155" y="287"/>
                  </a:cxn>
                  <a:cxn ang="0">
                    <a:pos x="182" y="297"/>
                  </a:cxn>
                  <a:cxn ang="0">
                    <a:pos x="208" y="287"/>
                  </a:cxn>
                  <a:cxn ang="0">
                    <a:pos x="208" y="287"/>
                  </a:cxn>
                  <a:cxn ang="0">
                    <a:pos x="225" y="175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  <a:cxn ang="0">
                    <a:pos x="183" y="136"/>
                  </a:cxn>
                  <a:cxn ang="0">
                    <a:pos x="217" y="102"/>
                  </a:cxn>
                  <a:cxn ang="0">
                    <a:pos x="183" y="69"/>
                  </a:cxn>
                  <a:cxn ang="0">
                    <a:pos x="149" y="102"/>
                  </a:cxn>
                  <a:cxn ang="0">
                    <a:pos x="183" y="136"/>
                  </a:cxn>
                </a:cxnLst>
                <a:rect l="0" t="0" r="r" b="b"/>
                <a:pathLst>
                  <a:path w="362" h="362">
                    <a:moveTo>
                      <a:pt x="225" y="175"/>
                    </a:move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160"/>
                      <a:pt x="206" y="147"/>
                      <a:pt x="182" y="147"/>
                    </a:cubicBezTo>
                    <a:cubicBezTo>
                      <a:pt x="157" y="147"/>
                      <a:pt x="138" y="160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7" y="239"/>
                      <a:pt x="155" y="287"/>
                    </a:cubicBezTo>
                    <a:cubicBezTo>
                      <a:pt x="155" y="287"/>
                      <a:pt x="155" y="287"/>
                      <a:pt x="155" y="287"/>
                    </a:cubicBezTo>
                    <a:cubicBezTo>
                      <a:pt x="156" y="293"/>
                      <a:pt x="168" y="297"/>
                      <a:pt x="182" y="297"/>
                    </a:cubicBezTo>
                    <a:cubicBezTo>
                      <a:pt x="196" y="297"/>
                      <a:pt x="207" y="293"/>
                      <a:pt x="208" y="287"/>
                    </a:cubicBezTo>
                    <a:cubicBezTo>
                      <a:pt x="208" y="287"/>
                      <a:pt x="208" y="287"/>
                      <a:pt x="208" y="287"/>
                    </a:cubicBezTo>
                    <a:cubicBezTo>
                      <a:pt x="226" y="239"/>
                      <a:pt x="225" y="175"/>
                      <a:pt x="225" y="175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5" y="338"/>
                      <a:pt x="24" y="268"/>
                      <a:pt x="24" y="181"/>
                    </a:cubicBezTo>
                    <a:cubicBezTo>
                      <a:pt x="24" y="95"/>
                      <a:pt x="95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183" y="136"/>
                    </a:moveTo>
                    <a:cubicBezTo>
                      <a:pt x="202" y="136"/>
                      <a:pt x="217" y="121"/>
                      <a:pt x="217" y="102"/>
                    </a:cubicBezTo>
                    <a:cubicBezTo>
                      <a:pt x="217" y="84"/>
                      <a:pt x="202" y="69"/>
                      <a:pt x="183" y="69"/>
                    </a:cubicBezTo>
                    <a:cubicBezTo>
                      <a:pt x="164" y="69"/>
                      <a:pt x="149" y="84"/>
                      <a:pt x="149" y="102"/>
                    </a:cubicBezTo>
                    <a:cubicBezTo>
                      <a:pt x="149" y="121"/>
                      <a:pt x="164" y="136"/>
                      <a:pt x="183" y="1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smtClean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sp>
        <p:nvSpPr>
          <p:cNvPr id="42" name="Rounded Rectangle 41"/>
          <p:cNvSpPr/>
          <p:nvPr/>
        </p:nvSpPr>
        <p:spPr>
          <a:xfrm rot="10800000" flipV="1">
            <a:off x="1086629" y="4300114"/>
            <a:ext cx="7050410" cy="4626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1" i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rPr>
              <a:t>상황에 맞는 신원식별 및 인증 서비스</a:t>
            </a:r>
            <a:endParaRPr lang="ko-KR" altLang="en-US" sz="1800" b="1" i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ulim" pitchFamily="34" charset="-127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420296" y="2245335"/>
            <a:ext cx="1714276" cy="1262888"/>
            <a:chOff x="1079244" y="3393177"/>
            <a:chExt cx="723063" cy="710045"/>
          </a:xfrm>
        </p:grpSpPr>
        <p:sp>
          <p:nvSpPr>
            <p:cNvPr id="31" name="Oval 30"/>
            <p:cNvSpPr/>
            <p:nvPr/>
          </p:nvSpPr>
          <p:spPr>
            <a:xfrm>
              <a:off x="1092262" y="3393177"/>
              <a:ext cx="710045" cy="7100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outerShdw blurRad="2921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ko-KR" altLang="en-US">
                <a:latin typeface="+mj-lt"/>
                <a:ea typeface="Gulim" pitchFamily="34" charset="-127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079244" y="3600984"/>
              <a:ext cx="307522" cy="28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3" name="Straight Connector 32"/>
          <p:cNvCxnSpPr>
            <a:endCxn id="36" idx="3"/>
          </p:cNvCxnSpPr>
          <p:nvPr/>
        </p:nvCxnSpPr>
        <p:spPr>
          <a:xfrm flipV="1">
            <a:off x="7134571" y="2656455"/>
            <a:ext cx="668813" cy="249076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7"/>
          <p:cNvGrpSpPr/>
          <p:nvPr/>
        </p:nvGrpSpPr>
        <p:grpSpPr>
          <a:xfrm>
            <a:off x="7548567" y="2185377"/>
            <a:ext cx="1440798" cy="1063354"/>
            <a:chOff x="424882" y="3394666"/>
            <a:chExt cx="1130429" cy="1128852"/>
          </a:xfrm>
        </p:grpSpPr>
        <p:sp>
          <p:nvSpPr>
            <p:cNvPr id="35" name="Oval 34"/>
            <p:cNvSpPr/>
            <p:nvPr/>
          </p:nvSpPr>
          <p:spPr>
            <a:xfrm>
              <a:off x="424882" y="3884168"/>
              <a:ext cx="1130429" cy="63935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smtClean="0">
                <a:latin typeface="+mj-lt"/>
                <a:ea typeface="Gulim" pitchFamily="34" charset="-127"/>
              </a:endParaRPr>
            </a:p>
          </p:txBody>
        </p:sp>
        <p:pic>
          <p:nvPicPr>
            <p:cNvPr id="36" name="Picture 2" descr="\\CHICOSTORAGE\Client Projects\Cisco References\Kubrick Icons\Device Icons\Device_generic_building_3154_default_256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760" r="-1"/>
            <a:stretch/>
          </p:blipFill>
          <p:spPr bwMode="auto">
            <a:xfrm flipH="1">
              <a:off x="624808" y="3394666"/>
              <a:ext cx="692535" cy="100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42"/>
          <p:cNvGrpSpPr/>
          <p:nvPr/>
        </p:nvGrpSpPr>
        <p:grpSpPr>
          <a:xfrm>
            <a:off x="6054315" y="2939964"/>
            <a:ext cx="1014228" cy="617533"/>
            <a:chOff x="5115028" y="2002396"/>
            <a:chExt cx="3266972" cy="2797344"/>
          </a:xfrm>
        </p:grpSpPr>
        <p:pic>
          <p:nvPicPr>
            <p:cNvPr id="38" name="Picture 129" descr="laptop_cutout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44" name="Picture 11" descr="converj_vdi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45" name="Picture 3" descr="HUB_Rich.pn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" name="Rectangle 42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6346096" y="1827244"/>
            <a:ext cx="1163065" cy="977753"/>
            <a:chOff x="7175867" y="3688548"/>
            <a:chExt cx="1772359" cy="1839090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98981" y="3877981"/>
              <a:ext cx="949245" cy="5909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 descr="http://images.apple.com/ipad/features/images/overview_homescreen_2010022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75867" y="3688548"/>
              <a:ext cx="1220414" cy="1839090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41" name="Round Same Side Corner Rectangle 40"/>
          <p:cNvSpPr/>
          <p:nvPr/>
        </p:nvSpPr>
        <p:spPr>
          <a:xfrm rot="5400000">
            <a:off x="-611641" y="2052196"/>
            <a:ext cx="4721904" cy="3525607"/>
          </a:xfrm>
          <a:prstGeom prst="round2SameRect">
            <a:avLst>
              <a:gd name="adj1" fmla="val 11640"/>
              <a:gd name="adj2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3545"/>
            <a:ext cx="8588861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000" b="0" i="0" spc="0" baseline="0" dirty="0" smtClean="0">
                <a:solidFill>
                  <a:srgbClr val="2B348E"/>
                </a:solidFill>
                <a:ea typeface="Gulim" pitchFamily="34" charset="-127"/>
              </a:rPr>
              <a:t>가상 데스크탑 성능 및 규모 면에서 업계를 선도</a:t>
            </a:r>
            <a:r>
              <a:rPr lang="ko-KR" altLang="fr-BE" sz="3200" b="0" i="0" spc="0" baseline="0" dirty="0" smtClean="0">
                <a:solidFill>
                  <a:srgbClr val="2B348E"/>
                </a:solidFill>
                <a:ea typeface="Gulim" pitchFamily="34" charset="-127"/>
              </a:rPr>
              <a:t/>
            </a:r>
            <a:br>
              <a:rPr lang="ko-KR" altLang="fr-BE" sz="3200" b="0" i="0" spc="0" baseline="0" dirty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ko-KR" altLang="fr-BE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데스크탑 가상화에 최적화된 플랫폼</a:t>
            </a:r>
            <a:endParaRPr lang="ko-KR" altLang="en-US" sz="3200" dirty="0">
              <a:solidFill>
                <a:srgbClr val="1E1F81"/>
              </a:solidFill>
              <a:ea typeface="Gulim" pitchFamily="34" charset="-127"/>
            </a:endParaRPr>
          </a:p>
        </p:txBody>
      </p:sp>
      <p:pic>
        <p:nvPicPr>
          <p:cNvPr id="20" name="Picture 19" descr="C:\Documents and Settings\dlawler\My Documents\Images\product\Cisco\California\high res png1\HBJ01615_Mirror copy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66623" y="1965450"/>
            <a:ext cx="2035892" cy="1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702415" y="3099062"/>
            <a:ext cx="2428700" cy="2463537"/>
            <a:chOff x="2158923" y="1827733"/>
            <a:chExt cx="4911730" cy="4062705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4091166" y="4773708"/>
              <a:ext cx="2979487" cy="2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2158923" y="4567518"/>
              <a:ext cx="1906523" cy="128069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324763" y="1827733"/>
              <a:ext cx="0" cy="3002901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 sz="1200">
                <a:latin typeface="+mj-lt"/>
                <a:ea typeface="Gulim" pitchFamily="34" charset="-127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3061504" y="3054270"/>
              <a:ext cx="2567364" cy="2222322"/>
              <a:chOff x="3220998" y="2788454"/>
              <a:chExt cx="2567364" cy="2222322"/>
            </a:xfrm>
          </p:grpSpPr>
          <p:pic>
            <p:nvPicPr>
              <p:cNvPr id="32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20998" y="402183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14402" y="3415775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50338" y="4053729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3743" y="343704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90309" y="4085627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29073" y="2788454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 rot="16200000">
              <a:off x="3502340" y="2320449"/>
              <a:ext cx="1050025" cy="5228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ko-KR" altLang="en-US" sz="1200" b="1" i="0" smtClean="0">
                  <a:solidFill>
                    <a:srgbClr val="ABDFF0">
                      <a:lumMod val="25000"/>
                    </a:srgbClr>
                  </a:solidFill>
                  <a:latin typeface="+mj-lt"/>
                  <a:ea typeface="Gulim" pitchFamily="34" charset="-127"/>
                </a:rPr>
                <a:t>메모리</a:t>
              </a:r>
              <a:endParaRPr lang="ko-KR" altLang="en-US" sz="1200" b="1" i="0">
                <a:solidFill>
                  <a:srgbClr val="ABDFF0">
                    <a:lumMod val="25000"/>
                  </a:srgbClr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707618" y="4362267"/>
              <a:ext cx="1028321" cy="426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US" altLang="ko-KR" sz="1200" b="1" i="0" smtClean="0">
                  <a:solidFill>
                    <a:srgbClr val="ABDFF0">
                      <a:lumMod val="25000"/>
                    </a:srgbClr>
                  </a:solidFill>
                  <a:latin typeface="+mj-lt"/>
                  <a:ea typeface="Gulim" pitchFamily="34" charset="-127"/>
                </a:rPr>
                <a:t>CPU</a:t>
              </a:r>
              <a:endParaRPr lang="en-US" altLang="ko-KR" sz="1200" b="1" i="0">
                <a:solidFill>
                  <a:srgbClr val="ABDFF0">
                    <a:lumMod val="25000"/>
                  </a:srgbClr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278751">
              <a:off x="2266285" y="5039819"/>
              <a:ext cx="820842" cy="426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US" altLang="ko-KR" sz="1200" b="1" i="0" smtClean="0">
                  <a:solidFill>
                    <a:srgbClr val="ABDFF0">
                      <a:lumMod val="25000"/>
                    </a:srgbClr>
                  </a:solidFill>
                  <a:latin typeface="+mj-lt"/>
                  <a:ea typeface="Gulim" pitchFamily="34" charset="-127"/>
                </a:rPr>
                <a:t>I/O</a:t>
              </a:r>
              <a:endParaRPr lang="en-US" altLang="ko-KR" sz="1200" b="1" i="0">
                <a:solidFill>
                  <a:srgbClr val="ABDFF0">
                    <a:lumMod val="25000"/>
                  </a:srgbClr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01162" y="5433238"/>
              <a:ext cx="348039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5141" indent="-165141" algn="l" defTabSz="914400">
                <a:lnSpc>
                  <a:spcPct val="90000"/>
                </a:lnSpc>
                <a:buNone/>
              </a:pPr>
              <a:r>
                <a:rPr lang="ko-KR" altLang="en-US" sz="1200" b="1" i="0" smtClean="0">
                  <a:solidFill>
                    <a:srgbClr val="ABDFF0">
                      <a:lumMod val="25000"/>
                    </a:srgbClr>
                  </a:solidFill>
                  <a:latin typeface="+mj-lt"/>
                  <a:ea typeface="Gulim" pitchFamily="34" charset="-127"/>
                </a:rPr>
                <a:t>통합 패브릭</a:t>
              </a:r>
              <a:r>
                <a:rPr lang="en-US" altLang="ko-KR" sz="1200" b="1" i="0" smtClean="0">
                  <a:solidFill>
                    <a:srgbClr val="ABDFF0">
                      <a:lumMod val="25000"/>
                    </a:srgbClr>
                  </a:solidFill>
                  <a:latin typeface="+mj-lt"/>
                  <a:ea typeface="Gulim" pitchFamily="34" charset="-127"/>
                </a:rPr>
                <a:t>(FCoE)</a:t>
              </a:r>
              <a:endParaRPr lang="en-US" altLang="ko-KR" sz="1200" b="1" i="0">
                <a:solidFill>
                  <a:srgbClr val="ABDFF0">
                    <a:lumMod val="25000"/>
                  </a:srgbClr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88315" y="1784869"/>
            <a:ext cx="5486399" cy="393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 anchor="t" anchorCtr="0">
            <a:prstTxWarp prst="textNoShape">
              <a:avLst/>
            </a:prstTxWarp>
            <a:spAutoFit/>
          </a:bodyPr>
          <a:lstStyle/>
          <a:p>
            <a:pPr marL="174650" indent="-174650" algn="l" defTabSz="814365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ko-KR" altLang="fr-BE" sz="2000" b="1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보다 낮은 비용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—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컴퓨팅 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+ 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네트워크 인프라 비용 절감</a:t>
            </a:r>
          </a:p>
          <a:p>
            <a:pPr marL="174650" indent="-174650" algn="l" defTabSz="814365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ko-KR" altLang="fr-BE" sz="2000" b="1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보다 높은 가상 데스크탑 집적도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—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그러면서도 성능에 영향을 미치지 않음</a:t>
            </a:r>
          </a:p>
          <a:p>
            <a:pPr marL="174650" indent="-174650" algn="l" defTabSz="814365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ko-KR" altLang="fr-BE" sz="2000" b="1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간단한 운영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—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몇 분 만에 시작되고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, 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몇 초 만에 확장됨</a:t>
            </a:r>
          </a:p>
          <a:p>
            <a:pPr marL="174650" indent="-174650" algn="l" defTabSz="814365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ko-KR" altLang="fr-BE" sz="2000" b="1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대규모 확장성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—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한 </a:t>
            </a:r>
            <a:r>
              <a:rPr lang="fr-BE" altLang="ko-KR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UCS </a:t>
            </a: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시스템에서 수천 개의 데스크탑으로 쉽게 확장됨</a:t>
            </a:r>
          </a:p>
          <a:p>
            <a:pPr marL="174650" indent="-174650" algn="l" defTabSz="814365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ko-KR" altLang="fr-BE" sz="2000" b="0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방대한 메모리 공간 및 입출력으로 </a:t>
            </a:r>
            <a:r>
              <a:rPr lang="ko-KR" altLang="fr-BE" sz="2000" b="1" i="0" dirty="0" smtClean="0">
                <a:solidFill>
                  <a:srgbClr val="08252E"/>
                </a:solidFill>
                <a:latin typeface="+mj-lt"/>
                <a:ea typeface="Gulim" pitchFamily="34" charset="-127"/>
                <a:cs typeface="ＭＳ Ｐゴシック"/>
              </a:rPr>
              <a:t>데스크탑 가상화 병목 현상 방지</a:t>
            </a:r>
            <a:endParaRPr lang="ko-KR" altLang="fr-BE" sz="2000" b="1" i="0" dirty="0">
              <a:solidFill>
                <a:srgbClr val="08252E"/>
              </a:solidFill>
              <a:latin typeface="+mj-lt"/>
              <a:ea typeface="Gulim" pitchFamily="34" charset="-127"/>
              <a:cs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8335" y="159599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fr-BE" altLang="ko-KR" sz="18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Cisco UCS</a:t>
            </a:r>
            <a:endParaRPr lang="ko-KR" altLang="en-US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562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8343" y="1620455"/>
            <a:ext cx="1585734" cy="4689749"/>
          </a:xfrm>
          <a:prstGeom prst="roundRect">
            <a:avLst>
              <a:gd name="adj" fmla="val 5368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5000"/>
              </a:lnSpc>
              <a:spcBef>
                <a:spcPts val="1200"/>
              </a:spcBef>
              <a:buClr>
                <a:srgbClr val="FFFFFF"/>
              </a:buClr>
              <a:defRPr/>
            </a:pPr>
            <a:endParaRPr lang="ko-KR" altLang="en-US">
              <a:solidFill>
                <a:schemeClr val="lt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894638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VXI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데이터 센터</a:t>
            </a:r>
            <a:b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ko-KR" altLang="fr-BE" sz="2400" b="0" i="0" spc="-50" baseline="0" smtClean="0">
                <a:solidFill>
                  <a:srgbClr val="1E1F81"/>
                </a:solidFill>
                <a:ea typeface="Gulim" pitchFamily="34" charset="-127"/>
              </a:rPr>
              <a:t>가상 데스크탑 확장 </a:t>
            </a:r>
            <a:r>
              <a:rPr lang="fr-BE" altLang="ko-KR" sz="2400" b="0" i="0" spc="-50" baseline="0" smtClean="0">
                <a:solidFill>
                  <a:srgbClr val="1E1F81"/>
                </a:solidFill>
                <a:ea typeface="Gulim" pitchFamily="34" charset="-127"/>
              </a:rPr>
              <a:t>+ </a:t>
            </a:r>
            <a:r>
              <a:rPr lang="ko-KR" altLang="fr-BE" sz="2400" b="0" i="0" spc="-50" baseline="0" smtClean="0">
                <a:solidFill>
                  <a:srgbClr val="1E1F81"/>
                </a:solidFill>
                <a:ea typeface="Gulim" pitchFamily="34" charset="-127"/>
              </a:rPr>
              <a:t>단순화 </a:t>
            </a:r>
            <a:r>
              <a:rPr lang="fr-BE" altLang="ko-KR" sz="2400" b="0" i="0" spc="-50" baseline="0" smtClean="0">
                <a:solidFill>
                  <a:srgbClr val="1E1F81"/>
                </a:solidFill>
                <a:ea typeface="Gulim" pitchFamily="34" charset="-127"/>
              </a:rPr>
              <a:t>= </a:t>
            </a:r>
            <a:r>
              <a:rPr lang="ko-KR" altLang="fr-BE" sz="2400" b="0" i="0" spc="-50" baseline="0" smtClean="0">
                <a:solidFill>
                  <a:srgbClr val="1E1F81"/>
                </a:solidFill>
                <a:ea typeface="Gulim" pitchFamily="34" charset="-127"/>
              </a:rPr>
              <a:t>운영 비용 절감</a:t>
            </a:r>
            <a:endParaRPr lang="ko-KR" altLang="en-US" sz="2400" spc="-50">
              <a:solidFill>
                <a:srgbClr val="1E1F81"/>
              </a:solidFill>
              <a:ea typeface="Gulim" pitchFamily="34" charset="-127"/>
            </a:endParaRPr>
          </a:p>
        </p:txBody>
      </p:sp>
      <p:sp>
        <p:nvSpPr>
          <p:cNvPr id="61" name="Rounded Rectangle 60"/>
          <p:cNvSpPr/>
          <p:nvPr/>
        </p:nvSpPr>
        <p:spPr>
          <a:xfrm rot="10800000" flipV="1">
            <a:off x="428487" y="5667041"/>
            <a:ext cx="8420239" cy="4626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852A3"/>
              </a:gs>
              <a:gs pos="100000">
                <a:srgbClr val="331645"/>
              </a:gs>
            </a:gsLst>
            <a:lin ang="2400000" scaled="0"/>
          </a:gradFill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ulim" pitchFamily="34" charset="-127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467774" y="1875715"/>
            <a:ext cx="1060450" cy="3587750"/>
            <a:chOff x="238125" y="2070100"/>
            <a:chExt cx="1060450" cy="3587750"/>
          </a:xfrm>
        </p:grpSpPr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296863" y="2647950"/>
              <a:ext cx="1001712" cy="3009900"/>
              <a:chOff x="187" y="1872"/>
              <a:chExt cx="631" cy="1896"/>
            </a:xfrm>
          </p:grpSpPr>
          <p:pic>
            <p:nvPicPr>
              <p:cNvPr id="92" name="Picture 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2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4" name="Picture 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65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5" name="Picture 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9" y="304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96" name="Picture 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" y="343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pic>
          <p:nvPicPr>
            <p:cNvPr id="81" name="Picture 51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288" y="2266950"/>
              <a:ext cx="1004523" cy="1968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" name="Line 102"/>
            <p:cNvSpPr>
              <a:spLocks noChangeShapeType="1"/>
            </p:cNvSpPr>
            <p:nvPr/>
          </p:nvSpPr>
          <p:spPr bwMode="auto">
            <a:xfrm>
              <a:off x="238125" y="2419350"/>
              <a:ext cx="0" cy="300990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85" name="Line 103"/>
            <p:cNvSpPr>
              <a:spLocks noChangeShapeType="1"/>
            </p:cNvSpPr>
            <p:nvPr/>
          </p:nvSpPr>
          <p:spPr bwMode="auto">
            <a:xfrm>
              <a:off x="238125" y="2867025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86" name="Line 104"/>
            <p:cNvSpPr>
              <a:spLocks noChangeShapeType="1"/>
            </p:cNvSpPr>
            <p:nvPr/>
          </p:nvSpPr>
          <p:spPr bwMode="auto">
            <a:xfrm>
              <a:off x="247650" y="3438525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87" name="Line 105"/>
            <p:cNvSpPr>
              <a:spLocks noChangeShapeType="1"/>
            </p:cNvSpPr>
            <p:nvPr/>
          </p:nvSpPr>
          <p:spPr bwMode="auto">
            <a:xfrm>
              <a:off x="247650" y="407670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89" name="Line 106"/>
            <p:cNvSpPr>
              <a:spLocks noChangeShapeType="1"/>
            </p:cNvSpPr>
            <p:nvPr/>
          </p:nvSpPr>
          <p:spPr bwMode="auto">
            <a:xfrm>
              <a:off x="247650" y="470535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247650" y="5429250"/>
              <a:ext cx="76200" cy="0"/>
            </a:xfrm>
            <a:prstGeom prst="line">
              <a:avLst/>
            </a:prstGeom>
            <a:noFill/>
            <a:ln w="19050">
              <a:solidFill>
                <a:srgbClr val="3A3A3A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l" rtl="0"/>
              <a:endParaRPr lang="ko-KR" altLang="en-US" kern="1200">
                <a:solidFill>
                  <a:srgbClr val="0096D6"/>
                </a:solidFill>
                <a:latin typeface="+mj-lt"/>
                <a:ea typeface="Gulim" pitchFamily="34" charset="-127"/>
              </a:endParaRPr>
            </a:p>
          </p:txBody>
        </p:sp>
        <p:pic>
          <p:nvPicPr>
            <p:cNvPr id="91" name="Picture 51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288" y="2070100"/>
              <a:ext cx="1004523" cy="1968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4408105" y="2038393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500%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증가</a:t>
            </a:r>
            <a:b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= 3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만 개 이상의 가상 데스크탑</a:t>
            </a:r>
            <a:endParaRPr lang="ko-KR" altLang="fr-BE" sz="1800" b="0" i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ltGray">
          <a:xfrm>
            <a:off x="2200628" y="198171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+mj-lt"/>
              <a:ea typeface="Gulim" pitchFamily="34" charset="-127"/>
              <a:sym typeface="Arial" charset="0"/>
            </a:endParaRPr>
          </a:p>
        </p:txBody>
      </p:sp>
      <p:sp>
        <p:nvSpPr>
          <p:cNvPr id="57" name="Rectangle 347"/>
          <p:cNvSpPr>
            <a:spLocks noChangeArrowheads="1"/>
          </p:cNvSpPr>
          <p:nvPr/>
        </p:nvSpPr>
        <p:spPr bwMode="auto">
          <a:xfrm>
            <a:off x="2753078" y="2103625"/>
            <a:ext cx="3032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관리 </a:t>
            </a:r>
            <a:b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도메인</a:t>
            </a:r>
            <a:endParaRPr lang="ko-KR" altLang="en-US" sz="2000" b="1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4441705" y="3140331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45%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증가</a:t>
            </a:r>
            <a:b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= 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최대 </a:t>
            </a: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160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개 가상 데스크탑</a:t>
            </a:r>
            <a:endParaRPr lang="ko-KR" altLang="fr-BE" sz="1800" b="0" i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ltGray">
          <a:xfrm>
            <a:off x="2253278" y="314764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+mj-lt"/>
              <a:ea typeface="Gulim" pitchFamily="34" charset="-127"/>
              <a:sym typeface="Arial" charset="0"/>
            </a:endParaRPr>
          </a:p>
        </p:txBody>
      </p:sp>
      <p:sp>
        <p:nvSpPr>
          <p:cNvPr id="62" name="Rectangle 347"/>
          <p:cNvSpPr>
            <a:spLocks noChangeArrowheads="1"/>
          </p:cNvSpPr>
          <p:nvPr/>
        </p:nvSpPr>
        <p:spPr bwMode="auto">
          <a:xfrm>
            <a:off x="2805728" y="3262713"/>
            <a:ext cx="3032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서버 </a:t>
            </a:r>
            <a:r>
              <a:rPr lang="en-US" altLang="ko-KR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VDI</a:t>
            </a:r>
            <a:br>
              <a:rPr lang="en-US" altLang="ko-KR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집적도</a:t>
            </a:r>
            <a:endParaRPr lang="ko-KR" altLang="en-US" sz="2000" b="1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auto">
          <a:xfrm>
            <a:off x="4406687" y="4370252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4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배의 용량 </a:t>
            </a:r>
            <a:b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fr-BE" altLang="ko-KR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4</a:t>
            </a:r>
            <a:r>
              <a:rPr lang="ko-KR" altLang="fr-BE" sz="1800" b="0" i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배 더 짧은 지연 시간</a:t>
            </a:r>
            <a:endParaRPr lang="ko-KR" altLang="fr-BE" sz="1800" b="0" i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ltGray">
          <a:xfrm>
            <a:off x="2313510" y="4313574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+mj-lt"/>
              <a:ea typeface="Gulim" pitchFamily="34" charset="-127"/>
              <a:sym typeface="Arial" charset="0"/>
            </a:endParaRPr>
          </a:p>
        </p:txBody>
      </p:sp>
      <p:sp>
        <p:nvSpPr>
          <p:cNvPr id="65" name="Rectangle 347"/>
          <p:cNvSpPr>
            <a:spLocks noChangeArrowheads="1"/>
          </p:cNvSpPr>
          <p:nvPr/>
        </p:nvSpPr>
        <p:spPr bwMode="auto">
          <a:xfrm>
            <a:off x="2770710" y="4378334"/>
            <a:ext cx="3032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>
              <a:buNone/>
            </a:pP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섀시 </a:t>
            </a:r>
            <a:b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</a:br>
            <a:r>
              <a:rPr lang="ko-KR" altLang="en-US" sz="2000" b="1" i="0" kern="120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통합 패브릭</a:t>
            </a:r>
            <a:endParaRPr lang="ko-KR" altLang="en-US" sz="2000" b="1" i="0" kern="120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774" y="1856208"/>
            <a:ext cx="1031875" cy="24741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487525" y="1979917"/>
            <a:ext cx="1039375" cy="477652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983712" y="2457569"/>
            <a:ext cx="515938" cy="215072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486660" y="2667118"/>
            <a:ext cx="1040240" cy="919922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26511" y="3069726"/>
            <a:ext cx="973137" cy="517313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468475" y="3328383"/>
            <a:ext cx="1058425" cy="1403894"/>
          </a:xfrm>
          <a:prstGeom prst="line">
            <a:avLst/>
          </a:prstGeom>
          <a:ln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625" y="5698312"/>
            <a:ext cx="781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ko-KR" altLang="en-US" sz="2000" b="1" i="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rPr>
              <a:t>강화된 데이터 센터 기능</a:t>
            </a:r>
            <a:r>
              <a:rPr lang="en-US" altLang="ko-KR" sz="2000" b="1" i="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rPr>
              <a:t>—VXI Validated Design</a:t>
            </a:r>
            <a:r>
              <a:rPr lang="ko-KR" altLang="en-US" sz="2000" b="1" i="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</a:rPr>
              <a:t>의 일부</a:t>
            </a:r>
            <a:endParaRPr lang="ko-KR" altLang="en-US" sz="2000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7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en-US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en-US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en-US" sz="2200" b="0" i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4737100"/>
            <a:ext cx="6204205" cy="1373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0"/>
            <a:ext cx="6204205" cy="2755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5547" y="1734531"/>
            <a:ext cx="6342210" cy="41834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" name="Picture 22" descr="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47" y="127098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54785" y="1332893"/>
            <a:ext cx="2150370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fr-BE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비즈니스 가치 가속화</a:t>
            </a:r>
            <a:endParaRPr lang="ko-KR" altLang="en-US" sz="1600">
              <a:latin typeface="+mj-lt"/>
              <a:ea typeface="Gulim" pitchFamily="34" charset="-127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 flipH="1">
            <a:off x="404766" y="142893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현재의 캠퍼스를 바꾸다</a:t>
            </a:r>
            <a:b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</a:br>
            <a:r>
              <a:rPr lang="fr-BE" altLang="ko-KR" sz="2400" b="0" i="0" spc="0" baseline="0" smtClean="0">
                <a:solidFill>
                  <a:srgbClr val="1E1F81"/>
                </a:solidFill>
                <a:ea typeface="Gulim" pitchFamily="34" charset="-127"/>
              </a:rPr>
              <a:t>Cisco Services for VXI</a:t>
            </a:r>
            <a:endParaRPr lang="ko-KR" altLang="fr-BE" sz="2400" b="0" i="0" spc="0" baseline="0">
              <a:solidFill>
                <a:srgbClr val="1E1F81"/>
              </a:solidFill>
              <a:ea typeface="Gulim" pitchFamily="34" charset="-127"/>
            </a:endParaRPr>
          </a:p>
        </p:txBody>
      </p:sp>
      <p:pic>
        <p:nvPicPr>
          <p:cNvPr id="88088" name="Picture 34" descr="bigstockphoto_disussion_616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64750" y="-706391463"/>
            <a:ext cx="838571475" cy="7175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9" name="Line 9"/>
          <p:cNvSpPr>
            <a:spLocks noChangeShapeType="1"/>
          </p:cNvSpPr>
          <p:nvPr/>
        </p:nvSpPr>
        <p:spPr bwMode="auto">
          <a:xfrm>
            <a:off x="-1209948050" y="-21363479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8090" name="Line 10"/>
          <p:cNvSpPr>
            <a:spLocks noChangeShapeType="1"/>
          </p:cNvSpPr>
          <p:nvPr/>
        </p:nvSpPr>
        <p:spPr bwMode="auto">
          <a:xfrm>
            <a:off x="-1209948050" y="-21359161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8095" name="TextBox 38"/>
          <p:cNvSpPr txBox="1">
            <a:spLocks noChangeArrowheads="1"/>
          </p:cNvSpPr>
          <p:nvPr/>
        </p:nvSpPr>
        <p:spPr bwMode="auto">
          <a:xfrm>
            <a:off x="2008331" y="6072058"/>
            <a:ext cx="5203669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ko-KR" altLang="fr-BE" sz="1800" b="0" i="0" smtClean="0">
                <a:solidFill>
                  <a:srgbClr val="697E1C"/>
                </a:solidFill>
                <a:latin typeface="+mj-lt"/>
                <a:ea typeface="Gulim" pitchFamily="34" charset="-127"/>
              </a:rPr>
              <a:t>공인 파트너 또는 </a:t>
            </a:r>
            <a:r>
              <a:rPr lang="fr-BE" altLang="ko-KR" sz="1800" b="0" i="0" smtClean="0">
                <a:solidFill>
                  <a:srgbClr val="697E1C"/>
                </a:solidFill>
                <a:latin typeface="+mj-lt"/>
                <a:ea typeface="Gulim" pitchFamily="34" charset="-127"/>
              </a:rPr>
              <a:t>Cisco Direct</a:t>
            </a:r>
            <a:r>
              <a:rPr lang="ko-KR" altLang="fr-BE" sz="1800" b="0" i="0" smtClean="0">
                <a:solidFill>
                  <a:srgbClr val="697E1C"/>
                </a:solidFill>
                <a:latin typeface="+mj-lt"/>
                <a:ea typeface="Gulim" pitchFamily="34" charset="-127"/>
              </a:rPr>
              <a:t>를 통해 이용 가능</a:t>
            </a:r>
          </a:p>
          <a:p>
            <a:pPr algn="ctr" defTabSz="914400">
              <a:lnSpc>
                <a:spcPct val="90000"/>
              </a:lnSpc>
              <a:buNone/>
            </a:pPr>
            <a:r>
              <a:rPr lang="en-US" altLang="ko-KR" sz="1600" b="1" i="0" smtClean="0">
                <a:solidFill>
                  <a:srgbClr val="5F5F65"/>
                </a:solidFill>
                <a:latin typeface="+mj-lt"/>
                <a:ea typeface="Gulim" pitchFamily="34" charset="-127"/>
              </a:rPr>
              <a:t>www.cisco.com/go/services/edu</a:t>
            </a:r>
            <a:endParaRPr lang="ko-KR" altLang="en-US" sz="2000" b="1">
              <a:solidFill>
                <a:srgbClr val="5F5F65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3738059" y="2660724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1659159" y="2788312"/>
            <a:ext cx="2060542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1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None/>
            </a:pPr>
            <a:r>
              <a:rPr lang="ko-KR" altLang="en-GB" sz="1400" b="1" i="0" kern="1200" dirty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구축</a:t>
            </a:r>
            <a:endParaRPr lang="ko-KR" altLang="en-GB" sz="1400" b="1" i="0" kern="1200" dirty="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 flipV="1">
            <a:off x="422448" y="5479858"/>
            <a:ext cx="5821680" cy="651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 rot="16200000" flipV="1">
            <a:off x="-1301868" y="3754033"/>
            <a:ext cx="345295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2058409" y="5516804"/>
            <a:ext cx="2169184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fr-BE" sz="1600" b="0" i="0" kern="1200" smtClean="0">
                <a:solidFill>
                  <a:srgbClr val="7F7F7F"/>
                </a:solidFill>
                <a:latin typeface="+mj-lt"/>
                <a:ea typeface="Gulim" pitchFamily="34" charset="-127"/>
              </a:rPr>
              <a:t>데스크탑 가상화 여정</a:t>
            </a:r>
            <a:endParaRPr lang="ko-KR" altLang="en-GB" sz="1600" kern="1200">
              <a:solidFill>
                <a:srgbClr val="7F7F7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3349741" y="4628332"/>
            <a:ext cx="1552027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7500" indent="-117500"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en-US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디스커버리 워크숍</a:t>
            </a:r>
            <a:endParaRPr lang="ko-KR" altLang="en-US" sz="1200" b="1" kern="120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7" name="TextBox 29"/>
          <p:cNvSpPr txBox="1">
            <a:spLocks noChangeArrowheads="1"/>
          </p:cNvSpPr>
          <p:nvPr/>
        </p:nvSpPr>
        <p:spPr bwMode="auto">
          <a:xfrm>
            <a:off x="3508843" y="3814902"/>
            <a:ext cx="2034889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2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전략</a:t>
            </a:r>
          </a:p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en-US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평가</a:t>
            </a:r>
            <a:endParaRPr lang="ko-KR" altLang="en-US" sz="1200" b="1" i="0" kern="120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4103011" y="2840247"/>
            <a:ext cx="174599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en-US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제작전 파일럿</a:t>
            </a:r>
          </a:p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2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계획 및 설계</a:t>
            </a:r>
          </a:p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en-US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구현 및 마이그레이션</a:t>
            </a:r>
            <a:endParaRPr lang="ko-KR" altLang="en-US" sz="1200" b="1" kern="120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2244086" y="1979977"/>
            <a:ext cx="2055628" cy="6911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fr-BE" sz="1300" b="0" i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실행</a:t>
            </a:r>
            <a:endParaRPr lang="ko-KR" altLang="fr-BE" sz="1300" b="0" i="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4361736" y="2035716"/>
            <a:ext cx="154241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ko-KR" altLang="fr-BE" sz="1200" b="0" i="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최적화</a:t>
            </a:r>
          </a:p>
          <a:p>
            <a:pPr marL="117500" indent="-117500" algn="l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VXI</a:t>
            </a:r>
            <a:r>
              <a:rPr lang="ko-KR" altLang="en-US" sz="1200" b="1" i="0" kern="1200" smtClean="0">
                <a:solidFill>
                  <a:srgbClr val="000000"/>
                </a:solidFill>
                <a:latin typeface="+mj-lt"/>
                <a:ea typeface="Gulim" pitchFamily="34" charset="-127"/>
              </a:rPr>
              <a:t>용 제휴 서비스</a:t>
            </a:r>
            <a:endParaRPr lang="ko-KR" altLang="en-US" sz="1200" b="1" kern="1200">
              <a:solidFill>
                <a:srgbClr val="0000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3146149" y="3514902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Freeform 14"/>
          <p:cNvSpPr>
            <a:spLocks/>
          </p:cNvSpPr>
          <p:nvPr/>
        </p:nvSpPr>
        <p:spPr bwMode="auto">
          <a:xfrm>
            <a:off x="2681857" y="4347785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AutoShape 12"/>
          <p:cNvSpPr>
            <a:spLocks noChangeArrowheads="1"/>
          </p:cNvSpPr>
          <p:nvPr/>
        </p:nvSpPr>
        <p:spPr bwMode="auto">
          <a:xfrm>
            <a:off x="1282224" y="3629201"/>
            <a:ext cx="1944163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66730" indent="-266730"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GB" sz="1400" b="1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계획</a:t>
            </a:r>
            <a:endParaRPr lang="ko-KR" altLang="en-GB" sz="1400" b="1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5" name="AutoShape 6"/>
          <p:cNvSpPr>
            <a:spLocks noChangeArrowheads="1"/>
          </p:cNvSpPr>
          <p:nvPr/>
        </p:nvSpPr>
        <p:spPr bwMode="auto">
          <a:xfrm>
            <a:off x="597873" y="4492472"/>
            <a:ext cx="2191932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17480" indent="-317480"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GB" sz="1400" b="1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발견</a:t>
            </a:r>
            <a:endParaRPr lang="ko-KR" altLang="en-GB" sz="1400" b="1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2" r="1865" b="1486"/>
          <a:stretch/>
        </p:blipFill>
        <p:spPr>
          <a:xfrm rot="5400000">
            <a:off x="5652186" y="2696538"/>
            <a:ext cx="4305082" cy="214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5627" y="1805262"/>
            <a:ext cx="19348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405" indent="-179405" algn="l" defTabSz="914400">
              <a:spcBef>
                <a:spcPct val="750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최적의 사용자 환경 보장 </a:t>
            </a:r>
          </a:p>
          <a:p>
            <a:pPr marL="179405" indent="-179405" algn="l" defTabSz="914400">
              <a:spcBef>
                <a:spcPct val="750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위험 최소화 및 가치 달성 시간 단축</a:t>
            </a:r>
          </a:p>
          <a:p>
            <a:pPr marL="179405" indent="-179405" algn="l" defTabSz="914400">
              <a:spcBef>
                <a:spcPct val="750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보안</a:t>
            </a:r>
            <a:r>
              <a:rPr lang="fr-BE" altLang="ko-KR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조율 및 자동화가 설계에 통합되어 있음</a:t>
            </a:r>
          </a:p>
          <a:p>
            <a:pPr marL="179405" indent="-179405" algn="l" defTabSz="914400">
              <a:spcBef>
                <a:spcPct val="75000"/>
              </a:spcBef>
              <a:buClr>
                <a:srgbClr val="652D89"/>
              </a:buClr>
              <a:buFont typeface="Arial"/>
              <a:buChar char="•"/>
            </a:pP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현재 </a:t>
            </a:r>
            <a:r>
              <a:rPr lang="fr-BE" altLang="ko-KR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IT </a:t>
            </a: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운영 모델을 재편하기 위한 서비스 관리 청사진</a:t>
            </a:r>
          </a:p>
          <a:p>
            <a:pPr marL="179405" indent="-179405" algn="l" defTabSz="914400">
              <a:spcBef>
                <a:spcPct val="7500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ko-KR" altLang="fr-BE" sz="1200" b="0" i="0" kern="0" smtClean="0">
                <a:solidFill>
                  <a:srgbClr val="652D89"/>
                </a:solidFill>
                <a:latin typeface="+mj-lt"/>
                <a:ea typeface="Gulim" pitchFamily="34" charset="-127"/>
              </a:rPr>
              <a:t>사용 사례를 합리화하고 새로운 환경에 가장 적합한 애플리케이션을 대상으로 하는 로드맵</a:t>
            </a:r>
            <a:endParaRPr lang="ko-KR" altLang="fr-BE" sz="1200" b="0" i="0" kern="0">
              <a:solidFill>
                <a:srgbClr val="652D89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306917" y="1665106"/>
            <a:ext cx="6349999" cy="1234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9" grpId="0" animBg="1"/>
      <p:bldP spid="71" grpId="0" animBg="1"/>
      <p:bldP spid="72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gserda\Documents\Edu Photos\AM6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  <p:sp>
        <p:nvSpPr>
          <p:cNvPr id="7" name="Round Same Side Corner Rectangle 6"/>
          <p:cNvSpPr/>
          <p:nvPr/>
        </p:nvSpPr>
        <p:spPr>
          <a:xfrm rot="5400000">
            <a:off x="3558540" y="-1628139"/>
            <a:ext cx="1188720" cy="8305801"/>
          </a:xfrm>
          <a:prstGeom prst="round2SameRect">
            <a:avLst>
              <a:gd name="adj1" fmla="val 25160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en-US" sz="3600" b="0" i="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소셜 미디어를</a:t>
            </a:r>
            <a:r>
              <a:rPr lang="ko-KR" altLang="en-US" sz="3600" b="0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 통한 교육</a:t>
            </a:r>
            <a:endParaRPr lang="ko-KR" altLang="en-US" sz="3600" b="0" i="0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5501639" y="1070610"/>
            <a:ext cx="1188720" cy="6095999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en-US" sz="3600" b="0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영상의 보편화</a:t>
            </a:r>
            <a:endParaRPr lang="ko-KR" altLang="en-US" sz="3600" b="0" i="0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en-US" sz="3600" b="0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클라우드 컴퓨팅의 증가</a:t>
            </a:r>
            <a:endParaRPr lang="ko-KR" altLang="en-US" sz="3600" b="0" i="0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5184715" y="-2460684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en-US" sz="3600" b="0" i="0" kern="1200" smtClean="0">
                <a:solidFill>
                  <a:srgbClr val="FFFFFF"/>
                </a:solidFill>
                <a:latin typeface="+mj-lt"/>
                <a:ea typeface="Gulim" pitchFamily="34" charset="-127"/>
              </a:rPr>
              <a:t>모바일 장치의 폭발적인 증가</a:t>
            </a:r>
            <a:endParaRPr lang="ko-KR" altLang="en-US" sz="3600" b="0" i="0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5501641" y="1070611"/>
            <a:ext cx="1188720" cy="6096002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183290" y="-2457738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94901" y="1931636"/>
            <a:ext cx="3908152" cy="1162704"/>
            <a:chOff x="698500" y="1525236"/>
            <a:chExt cx="3470384" cy="116270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698500" y="1667841"/>
              <a:ext cx="3470384" cy="897560"/>
            </a:xfrm>
            <a:prstGeom prst="wedgeRoundRectCallout">
              <a:avLst>
                <a:gd name="adj1" fmla="val -443"/>
                <a:gd name="adj2" fmla="val 86491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794619" y="1525236"/>
              <a:ext cx="3374264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65%</a:t>
              </a: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의 기업이 최소한 하나의 엔터프라이즈 소셜 소프트웨어 도구를 구축하고 있습니다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.”</a:t>
              </a:r>
              <a:endParaRPr lang="ko-KR" altLang="en-US" sz="900" i="1" dirty="0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57202" y="5144948"/>
            <a:ext cx="3289298" cy="1019012"/>
            <a:chOff x="698500" y="1566810"/>
            <a:chExt cx="3124200" cy="112112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51"/>
                <a:gd name="adj2" fmla="val 82610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0" name="Rectangle 8"/>
            <p:cNvSpPr>
              <a:spLocks/>
            </p:cNvSpPr>
            <p:nvPr/>
          </p:nvSpPr>
          <p:spPr bwMode="auto">
            <a:xfrm>
              <a:off x="794620" y="1566810"/>
              <a:ext cx="2959545" cy="112112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2013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년에는 </a:t>
              </a:r>
              <a:r>
                <a:rPr lang="ko-KR" altLang="en-US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전문가용 </a:t>
              </a:r>
              <a:r>
                <a:rPr lang="fr-BE" altLang="ko-KR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PC</a:t>
              </a:r>
              <a:r>
                <a:rPr lang="ko-KR" altLang="en-US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의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20%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가 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호스팅형 가상 데스크탑 모델에 의해 관리될 것입니다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.”</a:t>
              </a:r>
              <a:endParaRPr lang="ko-KR" altLang="en-US" sz="900" i="1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6515101" y="3638549"/>
            <a:ext cx="2463801" cy="971551"/>
            <a:chOff x="6504940" y="2611084"/>
            <a:chExt cx="2956560" cy="1111905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6504940" y="2611084"/>
              <a:ext cx="2956560" cy="1111905"/>
            </a:xfrm>
            <a:prstGeom prst="wedgeRoundRectCallout">
              <a:avLst>
                <a:gd name="adj1" fmla="val 37941"/>
                <a:gd name="adj2" fmla="val 94005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3" name="Rectangle 8"/>
            <p:cNvSpPr>
              <a:spLocks/>
            </p:cNvSpPr>
            <p:nvPr/>
          </p:nvSpPr>
          <p:spPr bwMode="auto">
            <a:xfrm>
              <a:off x="6646778" y="2637264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2013</a:t>
              </a: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년에는 네트워크 데이터 트래픽에서 영상이 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90% </a:t>
              </a: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이상을 차지할 것입니다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.”</a:t>
              </a:r>
              <a:endParaRPr lang="ko-KR" altLang="en-US" sz="900" i="1" dirty="0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826000" y="2033235"/>
            <a:ext cx="3365501" cy="938566"/>
            <a:chOff x="698500" y="1525236"/>
            <a:chExt cx="3124200" cy="1162704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893"/>
                <a:gd name="adj2" fmla="val 88944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6" name="Rectangle 8"/>
            <p:cNvSpPr>
              <a:spLocks/>
            </p:cNvSpPr>
            <p:nvPr/>
          </p:nvSpPr>
          <p:spPr bwMode="auto">
            <a:xfrm>
              <a:off x="794620" y="1525236"/>
              <a:ext cx="30280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ko-KR" altLang="en-US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사람들이 다른 어떤 웹 사이트보다 </a:t>
              </a:r>
              <a:r>
                <a:rPr lang="fr-BE" altLang="ko-KR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Facebook</a:t>
              </a:r>
              <a:r>
                <a:rPr lang="ko-KR" altLang="en-US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에서 더 많은 시간을 보냅니다</a:t>
              </a:r>
              <a:r>
                <a:rPr lang="fr-BE" altLang="ko-KR" sz="1600" b="0" i="0" kern="1200" smtClean="0">
                  <a:solidFill>
                    <a:srgbClr val="FFFFFF"/>
                  </a:solidFill>
                  <a:latin typeface="+mj-lt"/>
                  <a:ea typeface="Gulim" pitchFamily="34" charset="-127"/>
                </a:rPr>
                <a:t>.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”</a:t>
              </a:r>
              <a:endParaRPr lang="ko-KR" altLang="en-US" sz="900" i="1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5715000" y="364677"/>
            <a:ext cx="3352799" cy="1070423"/>
            <a:chOff x="698500" y="1525238"/>
            <a:chExt cx="3201341" cy="1162702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698500" y="1571972"/>
              <a:ext cx="3124200" cy="1088378"/>
            </a:xfrm>
            <a:prstGeom prst="wedgeRoundRectCallout">
              <a:avLst>
                <a:gd name="adj1" fmla="val 42777"/>
                <a:gd name="adj2" fmla="val 84208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29" name="Rectangle 8"/>
            <p:cNvSpPr>
              <a:spLocks/>
            </p:cNvSpPr>
            <p:nvPr/>
          </p:nvSpPr>
          <p:spPr bwMode="auto">
            <a:xfrm>
              <a:off x="794618" y="1525238"/>
              <a:ext cx="3105223" cy="116270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Android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는 매일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350,000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명 이상이 새로 가입하는 모바일 플랫폼 업계의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1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위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OS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입니다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.”</a:t>
              </a:r>
              <a:endParaRPr lang="ko-KR" altLang="en-US" sz="900" i="1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2489200" y="361925"/>
            <a:ext cx="2971800" cy="1047776"/>
            <a:chOff x="698500" y="1525236"/>
            <a:chExt cx="2971800" cy="1162704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698500" y="1576034"/>
              <a:ext cx="2971800" cy="1111905"/>
            </a:xfrm>
            <a:prstGeom prst="wedgeRoundRectCallout">
              <a:avLst>
                <a:gd name="adj1" fmla="val 4009"/>
                <a:gd name="adj2" fmla="val 8647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32" name="Rectangle 8"/>
            <p:cNvSpPr>
              <a:spLocks/>
            </p:cNvSpPr>
            <p:nvPr/>
          </p:nvSpPr>
          <p:spPr bwMode="auto">
            <a:xfrm>
              <a:off x="794620" y="1525236"/>
              <a:ext cx="28756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"</a:t>
              </a: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이제 스마트폰과 태블릿 판매량이 노트북을 포함한 모든 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PC</a:t>
              </a:r>
              <a:r>
                <a:rPr lang="ko-KR" altLang="en-US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보다 높습니다</a:t>
              </a:r>
              <a:r>
                <a:rPr lang="fr-BE" altLang="ko-KR" sz="1600" b="0" i="0" dirty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."</a:t>
              </a:r>
              <a:endParaRPr lang="ko-KR" altLang="en-US" sz="900" i="1" dirty="0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4403053" y="5144948"/>
            <a:ext cx="2867310" cy="1019012"/>
            <a:chOff x="698500" y="1450773"/>
            <a:chExt cx="3124200" cy="129256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698500" y="1450773"/>
              <a:ext cx="3124200" cy="1292568"/>
            </a:xfrm>
            <a:prstGeom prst="wedgeRoundRectCallout">
              <a:avLst>
                <a:gd name="adj1" fmla="val 1230"/>
                <a:gd name="adj2" fmla="val 10404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794620" y="1525236"/>
              <a:ext cx="302808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2013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년에는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60%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의 서버 워크로드가 가상화될 것입니다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.”</a:t>
              </a:r>
              <a:endParaRPr lang="ko-KR" altLang="en-US" sz="900" i="1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1" name="Group 35"/>
          <p:cNvGrpSpPr/>
          <p:nvPr/>
        </p:nvGrpSpPr>
        <p:grpSpPr>
          <a:xfrm>
            <a:off x="3149599" y="3625849"/>
            <a:ext cx="2895601" cy="971551"/>
            <a:chOff x="6673084" y="2727363"/>
            <a:chExt cx="2956560" cy="1111905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6673084" y="2727363"/>
              <a:ext cx="2956560" cy="1111905"/>
            </a:xfrm>
            <a:prstGeom prst="wedgeRoundRectCallout">
              <a:avLst>
                <a:gd name="adj1" fmla="val -44720"/>
                <a:gd name="adj2" fmla="val 90083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600" kern="1200">
                <a:solidFill>
                  <a:srgbClr val="FFFFFF"/>
                </a:solidFill>
                <a:latin typeface="+mj-lt"/>
                <a:ea typeface="Gulim" pitchFamily="34" charset="-127"/>
              </a:endParaRPr>
            </a:p>
          </p:txBody>
        </p:sp>
        <p:sp>
          <p:nvSpPr>
            <p:cNvPr id="38" name="Rectangle 8"/>
            <p:cNvSpPr>
              <a:spLocks/>
            </p:cNvSpPr>
            <p:nvPr/>
          </p:nvSpPr>
          <p:spPr bwMode="auto">
            <a:xfrm>
              <a:off x="6786899" y="2731489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defTabSz="914400">
                <a:buNone/>
              </a:pP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“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1/3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의 기업이 적어도 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1</a:t>
              </a:r>
              <a:r>
                <a:rPr lang="ko-KR" altLang="en-US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주일에 한 번 이상 영상을 사용하고 있다고 합니다</a:t>
              </a:r>
              <a:r>
                <a:rPr lang="fr-BE" altLang="ko-KR" sz="1600" b="0" i="0" smtClean="0">
                  <a:solidFill>
                    <a:srgbClr val="FFFFFF"/>
                  </a:solidFill>
                  <a:latin typeface="+mj-lt"/>
                  <a:ea typeface="Gulim" pitchFamily="34" charset="-127"/>
                  <a:cs typeface="Helvetica"/>
                </a:rPr>
                <a:t>.”</a:t>
              </a:r>
              <a:endParaRPr lang="ko-KR" altLang="en-US" sz="900" i="1">
                <a:solidFill>
                  <a:srgbClr val="FFFFFF"/>
                </a:solidFill>
                <a:latin typeface="+mj-lt"/>
                <a:ea typeface="Gulim" pitchFamily="34" charset="-127"/>
                <a:cs typeface="Helvetica" charset="0"/>
                <a:sym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6834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Cisco Validated Designs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flipH="1">
            <a:off x="4886381" y="1676427"/>
            <a:ext cx="3973838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78373" y="1671448"/>
            <a:ext cx="4367248" cy="38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28600"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fr-BE" altLang="ko-KR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VXI Cisco </a:t>
            </a:r>
            <a:r>
              <a:rPr lang="fr-BE" altLang="ko-KR" sz="1800" b="0" i="0" dirty="0" err="1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Validated</a:t>
            </a:r>
            <a:r>
              <a:rPr lang="fr-BE" altLang="ko-KR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 Designs:</a:t>
            </a:r>
            <a:endParaRPr lang="ko-KR" altLang="fr-BE" sz="1800" b="0" i="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Citrix</a:t>
            </a: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XenDesktop</a:t>
            </a:r>
            <a:endParaRPr lang="ko-KR" altLang="en-US" sz="16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VMware</a:t>
            </a:r>
            <a:r>
              <a:rPr lang="ko-KR" altLang="fr-BE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View</a:t>
            </a:r>
            <a:endParaRPr lang="ko-KR" altLang="en-US" sz="16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indent="-228600"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en-US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성장하는 파트너 협력 체계</a:t>
            </a:r>
            <a:r>
              <a:rPr lang="fr-BE" altLang="ko-KR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:</a:t>
            </a:r>
            <a:endParaRPr lang="ko-KR" altLang="en-US" sz="1800" b="0" i="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NetApp</a:t>
            </a: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EMC, Intel, </a:t>
            </a: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Wyse</a:t>
            </a: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 </a:t>
            </a:r>
            <a:endParaRPr lang="ko-KR" altLang="en-US" sz="16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Samsung, </a:t>
            </a: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AppSense</a:t>
            </a: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Microsoft, McAfee</a:t>
            </a:r>
            <a:endParaRPr lang="ko-KR" altLang="en-US" sz="16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LiquidwareLabs</a:t>
            </a:r>
            <a:r>
              <a:rPr lang="fr-BE" altLang="ko-KR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, Trend Micro, Atlantis, </a:t>
            </a:r>
            <a:r>
              <a:rPr lang="fr-BE" altLang="ko-KR" sz="1600" b="0" i="0" dirty="0" err="1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Unidesk</a:t>
            </a:r>
            <a:endParaRPr lang="ko-KR" altLang="en-US" sz="16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indent="-228600"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en-US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늘어나는 채널 파트너 수</a:t>
            </a:r>
            <a:r>
              <a:rPr lang="fr-BE" altLang="ko-KR" sz="18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:</a:t>
            </a:r>
            <a:endParaRPr lang="ko-KR" altLang="en-US" sz="1800" b="0" i="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en-US" sz="16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파트너들이 기존 데스크탑에서 가상 작업 공간 방식으로 바꾸고 있음</a:t>
            </a:r>
            <a:endParaRPr lang="ko-KR" altLang="en-US" sz="1600" b="0" i="0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0263" y="2014790"/>
            <a:ext cx="4271656" cy="2910056"/>
            <a:chOff x="405390" y="2016701"/>
            <a:chExt cx="4480991" cy="291005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5390" y="2016701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5390" y="4926757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5390" y="3201272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 r="10391"/>
          <a:stretch>
            <a:fillRect/>
          </a:stretch>
        </p:blipFill>
        <p:spPr bwMode="auto">
          <a:xfrm>
            <a:off x="5444393" y="1971829"/>
            <a:ext cx="3196216" cy="231080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 l="10993" r="32772" b="33179"/>
          <a:stretch>
            <a:fillRect/>
          </a:stretch>
        </p:blipFill>
        <p:spPr bwMode="auto">
          <a:xfrm>
            <a:off x="5090464" y="3214645"/>
            <a:ext cx="2108276" cy="1565701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/>
          <a:srcRect l="32917" t="11870" r="26328" b="28973"/>
          <a:stretch>
            <a:fillRect/>
          </a:stretch>
        </p:blipFill>
        <p:spPr bwMode="auto">
          <a:xfrm>
            <a:off x="6318824" y="4109013"/>
            <a:ext cx="2049672" cy="185944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fr-BE" sz="2200" b="0" i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5537200"/>
            <a:ext cx="6204205" cy="5736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9"/>
            <a:ext cx="6204205" cy="3492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spcAft>
                <a:spcPts val="0"/>
              </a:spcAft>
              <a:buNone/>
            </a:pPr>
            <a:r>
              <a:rPr lang="fr-BE" altLang="ko-KR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Seattle </a:t>
            </a:r>
            <a:r>
              <a:rPr lang="fr-BE" altLang="ko-KR" sz="3200" b="0" i="0" spc="0" baseline="0" dirty="0" err="1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University</a:t>
            </a:r>
            <a:r>
              <a:rPr lang="fr-BE" altLang="ko-KR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: </a:t>
            </a:r>
            <a:r>
              <a:rPr lang="ko-KR" altLang="fr-BE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/>
            </a:r>
            <a:br>
              <a:rPr lang="ko-KR" altLang="fr-BE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</a:br>
            <a:r>
              <a:rPr lang="ko-KR" altLang="en-US" sz="24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효과적인 연구 이니셔티브 지원</a:t>
            </a:r>
            <a:endParaRPr lang="ko-KR" altLang="en-US" sz="2400" dirty="0">
              <a:solidFill>
                <a:srgbClr val="1E1F81"/>
              </a:solidFill>
              <a:latin typeface="+mj-lt"/>
              <a:ea typeface="Gulim" pitchFamily="34" charset="-127"/>
              <a:cs typeface="Arial"/>
            </a:endParaRP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6172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01800"/>
            <a:ext cx="5516563" cy="1349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56000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78400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988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212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7838" y="1300163"/>
            <a:ext cx="57622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en-US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상황</a:t>
            </a:r>
            <a:endParaRPr lang="ko-KR" altLang="en-US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7838" y="3160713"/>
            <a:ext cx="781405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en-US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솔루션</a:t>
            </a:r>
            <a:endParaRPr lang="ko-KR" altLang="en-US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7838" y="4603750"/>
            <a:ext cx="57622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en-US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  <a:endParaRPr lang="ko-KR" altLang="en-US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4800" y="1782763"/>
            <a:ext cx="54102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짧은 데스크탑 컴퓨터 라이프사이클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데스크탑 애플리케이션 환경 관리의 어려움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높은 운영 비용</a:t>
            </a:r>
          </a:p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사용자의 구체적인 실시간 소프트웨어 애플리케이션 요청을 충족시킬 수 없음</a:t>
            </a:r>
          </a:p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데이터 센터 내에서 데스크탑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애플리케이션 및 데이터가 서로 격리됨</a:t>
            </a:r>
            <a:endParaRPr lang="ko-KR" altLang="en-US" sz="1300" b="0" i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04800" y="3686366"/>
            <a:ext cx="5410200" cy="6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VMware</a:t>
            </a:r>
            <a:r>
              <a:rPr lang="ko-KR" altLang="fr-BE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및 가상 데스크탑에 최적화된 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Cisco UCS(Unified Computing System)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구현</a:t>
            </a:r>
          </a:p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계획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설계 및 구현 단계에서 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Cisco Services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활용</a:t>
            </a:r>
            <a:endParaRPr lang="ko-KR" altLang="en-US" sz="130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5116455"/>
            <a:ext cx="5414048" cy="109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요청 시 </a:t>
            </a:r>
            <a:r>
              <a:rPr lang="ko-KR" altLang="en-US" sz="1300" b="1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소프트웨어 애플리케이션 및 비즈니스 요구 사항을 처리할 수 있음</a:t>
            </a:r>
          </a:p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1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보다 빠른 응답 시간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으로 사용자의 교육 및 관리 요구 사항 충족</a:t>
            </a:r>
          </a:p>
          <a:p>
            <a:pPr marL="285750" indent="-285750" algn="l" defTabSz="814365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가상 데스크탑으로 변환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1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운영 비용 감소</a:t>
            </a:r>
            <a:r>
              <a:rPr lang="fr-BE" altLang="ko-KR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en-US" sz="1300" b="0" i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데스크탑 라이프사이클 연장</a:t>
            </a:r>
            <a:endParaRPr lang="ko-KR" altLang="en-US" sz="1300" b="0" i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5400000" flipH="1">
            <a:off x="3278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 flipH="1">
            <a:off x="327819" y="325675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 flipH="1">
            <a:off x="327819" y="4699794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69063" y="1905000"/>
            <a:ext cx="2230437" cy="4114800"/>
            <a:chOff x="6468570" y="1904653"/>
            <a:chExt cx="2230438" cy="4115147"/>
          </a:xfrm>
        </p:grpSpPr>
        <p:pic>
          <p:nvPicPr>
            <p:cNvPr id="81945" name="Picture 3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68570" y="1904653"/>
              <a:ext cx="2230437" cy="235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6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6670" y="5357813"/>
              <a:ext cx="2192338" cy="661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" name="Round Same Side Corner Rectangle 3"/>
          <p:cNvSpPr/>
          <p:nvPr/>
        </p:nvSpPr>
        <p:spPr>
          <a:xfrm>
            <a:off x="2187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>
            <a:off x="220603" y="3546118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>
            <a:off x="211196" y="49666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353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4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fr-BE" altLang="ko-KR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Park </a:t>
            </a:r>
            <a:r>
              <a:rPr lang="fr-BE" altLang="ko-KR" sz="3200" b="0" i="0" spc="0" baseline="0" dirty="0" err="1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Hills</a:t>
            </a:r>
            <a:r>
              <a:rPr lang="fr-BE" altLang="ko-KR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 </a:t>
            </a:r>
            <a:r>
              <a:rPr lang="ko-KR" altLang="fr-BE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교육청</a:t>
            </a:r>
            <a:r>
              <a:rPr lang="fr-BE" altLang="ko-KR" sz="32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: </a:t>
            </a:r>
            <a:r>
              <a:rPr lang="ko-KR" altLang="fr-BE" sz="36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/>
            </a:r>
            <a:br>
              <a:rPr lang="ko-KR" altLang="fr-BE" sz="36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</a:br>
            <a:r>
              <a:rPr lang="ko-KR" altLang="fr-BE" sz="2400" b="0" i="0" spc="0" baseline="0" dirty="0" smtClean="0">
                <a:solidFill>
                  <a:srgbClr val="1E1F81"/>
                </a:solidFill>
                <a:latin typeface="+mj-lt"/>
                <a:ea typeface="Gulim" pitchFamily="34" charset="-127"/>
                <a:cs typeface="Arial"/>
              </a:rPr>
              <a:t>학생들에게 차세대 학습 제공 </a:t>
            </a:r>
            <a:endParaRPr lang="ko-KR" altLang="en-US" sz="2400" dirty="0">
              <a:solidFill>
                <a:srgbClr val="1E1F81"/>
              </a:solidFill>
              <a:latin typeface="+mj-lt"/>
              <a:ea typeface="Gulim" pitchFamily="34" charset="-127"/>
              <a:cs typeface="Arial"/>
            </a:endParaRP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6172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01800"/>
            <a:ext cx="5516563" cy="1349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56000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78400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988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212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7838" y="1300163"/>
            <a:ext cx="57622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fr-BE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상황</a:t>
            </a:r>
            <a:endParaRPr lang="ko-KR" altLang="fr-BE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7838" y="3160713"/>
            <a:ext cx="781405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fr-BE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솔루션</a:t>
            </a:r>
            <a:endParaRPr lang="ko-KR" altLang="fr-BE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7838" y="4603750"/>
            <a:ext cx="57622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65">
              <a:lnSpc>
                <a:spcPct val="85000"/>
              </a:lnSpc>
              <a:spcBef>
                <a:spcPct val="50000"/>
              </a:spcBef>
              <a:buNone/>
            </a:pPr>
            <a:r>
              <a:rPr lang="ko-KR" altLang="fr-BE" sz="1600" b="0" i="0" smtClean="0">
                <a:solidFill>
                  <a:schemeClr val="tx1"/>
                </a:solidFill>
                <a:latin typeface="+mj-lt"/>
                <a:ea typeface="Gulim" pitchFamily="34" charset="-127"/>
              </a:rPr>
              <a:t>결과</a:t>
            </a:r>
            <a:endParaRPr lang="ko-KR" altLang="fr-BE" sz="1600" b="0" i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4800" y="1782763"/>
            <a:ext cx="54102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15</a:t>
            </a: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개 학교에서 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4500</a:t>
            </a: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대의 컴퓨터를 경제적으로 업그레이드 및 업데이트</a:t>
            </a:r>
          </a:p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유지 보수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</a:t>
            </a: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수리 및 업그레이드로 인한 다운타임 감소</a:t>
            </a:r>
          </a:p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미래의 용량 및 기술 요구에 맞춰 확장할 수 있는 유연한 솔루션 구축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64459" y="3665257"/>
            <a:ext cx="5410200" cy="46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fr-BE" altLang="ko-KR" sz="13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Unified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3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Computing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 System </a:t>
            </a: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플랫폼을 사용하는 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Cisco </a:t>
            </a: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데스크톱 가상화 솔루션과 </a:t>
            </a:r>
            <a:r>
              <a:rPr lang="fr-BE" altLang="ko-KR" sz="13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Citrix</a:t>
            </a:r>
            <a:r>
              <a:rPr lang="fr-BE" altLang="ko-KR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 </a:t>
            </a:r>
            <a:r>
              <a:rPr lang="fr-BE" altLang="ko-KR" sz="13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XenDesktop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4800" y="5116455"/>
            <a:ext cx="5576888" cy="10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유지 보수 및 기술 업데이트 주기 동안 상당한 시간 및 비용 절약</a:t>
            </a:r>
          </a:p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필요에 따라 기능과 용량을 쉽게 추가할 수 있는 유연성을 확보하면서 학생들에게 향상된 기술 제공</a:t>
            </a:r>
          </a:p>
          <a:p>
            <a:pPr marL="285750" indent="-285750" algn="l" defTabSz="814365">
              <a:lnSpc>
                <a:spcPct val="95000"/>
              </a:lnSpc>
              <a:spcBef>
                <a:spcPct val="40000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ko-KR" altLang="fr-BE" sz="13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전력 소비를 줄이는 친환경 이점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5400000" flipH="1">
            <a:off x="3278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 flipH="1">
            <a:off x="327819" y="325675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 flipH="1">
            <a:off x="327819" y="4699794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j-lt"/>
              <a:ea typeface="Gulim" pitchFamily="34" charset="-127"/>
            </a:endParaRPr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1007" y="5138457"/>
            <a:ext cx="261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gserda\Documents\Edu Photos\AM61977.jpg"/>
          <p:cNvPicPr>
            <a:picLocks noChangeAspect="1" noChangeArrowheads="1"/>
          </p:cNvPicPr>
          <p:nvPr/>
        </p:nvPicPr>
        <p:blipFill>
          <a:blip r:embed="rId8" cstate="print"/>
          <a:srcRect r="25882" b="1912"/>
          <a:stretch>
            <a:fillRect/>
          </a:stretch>
        </p:blipFill>
        <p:spPr bwMode="auto">
          <a:xfrm>
            <a:off x="6333564" y="1994648"/>
            <a:ext cx="2433533" cy="2147046"/>
          </a:xfrm>
          <a:prstGeom prst="rect">
            <a:avLst/>
          </a:prstGeom>
          <a:noFill/>
        </p:spPr>
      </p:pic>
      <p:sp>
        <p:nvSpPr>
          <p:cNvPr id="33" name="Round Same Side Corner Rectangle 32"/>
          <p:cNvSpPr/>
          <p:nvPr/>
        </p:nvSpPr>
        <p:spPr>
          <a:xfrm>
            <a:off x="2187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>
            <a:off x="220603" y="3546118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211196" y="49666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0733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dirty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fr-BE" sz="2200" b="0" i="0" dirty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798"/>
            <a:ext cx="6204205" cy="417830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요약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: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교육계에서의 가상화 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 flipH="1">
            <a:off x="428625" y="1606087"/>
            <a:ext cx="8313856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570534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11686" y="4825496"/>
            <a:ext cx="5534932" cy="1696605"/>
            <a:chOff x="340099" y="2547264"/>
            <a:chExt cx="8046223" cy="2466382"/>
          </a:xfrm>
        </p:grpSpPr>
        <p:sp>
          <p:nvSpPr>
            <p:cNvPr id="38" name="Flowchart: Magnetic Disk 37"/>
            <p:cNvSpPr/>
            <p:nvPr/>
          </p:nvSpPr>
          <p:spPr bwMode="auto">
            <a:xfrm>
              <a:off x="6860154" y="4054269"/>
              <a:ext cx="457309" cy="959377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2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101600"/>
            </a:sp3d>
          </p:spPr>
          <p:txBody>
            <a:bodyPr lIns="82124" tIns="41061" rIns="82124" bIns="41061" anchor="ctr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ko-KR" altLang="en-US">
                <a:solidFill>
                  <a:schemeClr val="bg1"/>
                </a:solidFill>
                <a:latin typeface="+mj-lt"/>
                <a:ea typeface="Gulim" pitchFamily="34" charset="-127"/>
                <a:cs typeface="Arial" charset="0"/>
              </a:endParaRPr>
            </a:p>
          </p:txBody>
        </p:sp>
        <p:pic>
          <p:nvPicPr>
            <p:cNvPr id="3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5661" y="4454306"/>
              <a:ext cx="444562" cy="29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0" name="Group 66"/>
            <p:cNvGrpSpPr/>
            <p:nvPr/>
          </p:nvGrpSpPr>
          <p:grpSpPr>
            <a:xfrm>
              <a:off x="340099" y="2905573"/>
              <a:ext cx="1800997" cy="1864981"/>
              <a:chOff x="1295400" y="4842757"/>
              <a:chExt cx="1216296" cy="980165"/>
            </a:xfrm>
          </p:grpSpPr>
          <p:grpSp>
            <p:nvGrpSpPr>
              <p:cNvPr id="41" name="Group 31"/>
              <p:cNvGrpSpPr/>
              <p:nvPr/>
            </p:nvGrpSpPr>
            <p:grpSpPr>
              <a:xfrm>
                <a:off x="1295400" y="4842757"/>
                <a:ext cx="1216296" cy="980165"/>
                <a:chOff x="6001055" y="319085"/>
                <a:chExt cx="2820723" cy="230241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grpSpPr>
            <p:pic>
              <p:nvPicPr>
                <p:cNvPr id="43" name="Picture 42" descr="flatpanelcomputer-copy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001055" y="319085"/>
                  <a:ext cx="2820723" cy="2302416"/>
                </a:xfrm>
                <a:prstGeom prst="rect">
                  <a:avLst/>
                </a:prstGeom>
              </p:spPr>
            </p:pic>
            <p:pic>
              <p:nvPicPr>
                <p:cNvPr id="44" name="Picture 11" descr="converj_vdi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105080" y="400595"/>
                  <a:ext cx="2620905" cy="1663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114300">
                    <a:prstClr val="black"/>
                  </a:innerShdw>
                </a:effectLst>
              </p:spPr>
            </p:pic>
          </p:grp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36" t="13229" r="6626" b="1279"/>
              <a:stretch>
                <a:fillRect/>
              </a:stretch>
            </p:blipFill>
            <p:spPr bwMode="auto">
              <a:xfrm>
                <a:off x="1336675" y="4874953"/>
                <a:ext cx="1132680" cy="711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936" t="13229" r="6626" b="13290"/>
            <a:stretch>
              <a:fillRect/>
            </a:stretch>
          </p:blipFill>
          <p:spPr bwMode="auto">
            <a:xfrm>
              <a:off x="6430280" y="2555753"/>
              <a:ext cx="903097" cy="6250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5" t="1119"/>
            <a:stretch>
              <a:fillRect/>
            </a:stretch>
          </p:blipFill>
          <p:spPr bwMode="auto">
            <a:xfrm>
              <a:off x="7485001" y="3154631"/>
              <a:ext cx="901321" cy="91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2238102" y="2547264"/>
              <a:ext cx="4667797" cy="1780923"/>
              <a:chOff x="2331718" y="1789610"/>
              <a:chExt cx="4667797" cy="17809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31718" y="2693134"/>
                <a:ext cx="1059766" cy="573258"/>
                <a:chOff x="2514600" y="2693134"/>
                <a:chExt cx="1059766" cy="573258"/>
              </a:xfrm>
            </p:grpSpPr>
            <p:sp>
              <p:nvSpPr>
                <p:cNvPr id="57" name="Right Arrow 56"/>
                <p:cNvSpPr/>
                <p:nvPr/>
              </p:nvSpPr>
              <p:spPr>
                <a:xfrm>
                  <a:off x="2514600" y="2693134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+mj-lt"/>
                    <a:ea typeface="Gulim" pitchFamily="34" charset="-127"/>
                  </a:endParaRPr>
                </a:p>
              </p:txBody>
            </p:sp>
            <p:sp>
              <p:nvSpPr>
                <p:cNvPr id="58" name="Right Arrow 57"/>
                <p:cNvSpPr/>
                <p:nvPr/>
              </p:nvSpPr>
              <p:spPr>
                <a:xfrm flipH="1">
                  <a:off x="2514600" y="2956903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+mj-lt"/>
                    <a:ea typeface="Gulim" pitchFamily="34" charset="-127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38811" y="2693134"/>
                <a:ext cx="1060704" cy="573258"/>
                <a:chOff x="5873496" y="2693134"/>
                <a:chExt cx="1060704" cy="573258"/>
              </a:xfrm>
            </p:grpSpPr>
            <p:sp>
              <p:nvSpPr>
                <p:cNvPr id="55" name="Right Arrow 54"/>
                <p:cNvSpPr/>
                <p:nvPr/>
              </p:nvSpPr>
              <p:spPr>
                <a:xfrm>
                  <a:off x="5873496" y="2693134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+mj-lt"/>
                    <a:ea typeface="Gulim" pitchFamily="34" charset="-127"/>
                  </a:endParaRP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flipH="1">
                  <a:off x="5873496" y="2956903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+mj-lt"/>
                    <a:ea typeface="Gulim" pitchFamily="34" charset="-127"/>
                  </a:endParaRPr>
                </a:p>
              </p:txBody>
            </p:sp>
          </p:grpSp>
          <p:pic>
            <p:nvPicPr>
              <p:cNvPr id="54" name="Picture 53" descr="Device_cloud_white_3041_default_256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t="15517" b="17759"/>
              <a:stretch>
                <a:fillRect/>
              </a:stretch>
            </p:blipFill>
            <p:spPr>
              <a:xfrm>
                <a:off x="3435074" y="1789610"/>
                <a:ext cx="2474638" cy="1780923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905755" y="5015994"/>
            <a:ext cx="2033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altLang="ko-KR" sz="6800" b="1" i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+mj-lt"/>
                <a:ea typeface="Gulim" pitchFamily="34" charset="-127"/>
              </a:rPr>
              <a:t>VXI</a:t>
            </a:r>
            <a:endParaRPr lang="ko-KR" altLang="en-US" sz="6800" b="1">
              <a:gradFill flip="none" rotWithShape="1">
                <a:gsLst>
                  <a:gs pos="0">
                    <a:schemeClr val="accent6"/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j-lt"/>
              <a:ea typeface="Gulim" pitchFamily="34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31047" y="1780334"/>
            <a:ext cx="8550275" cy="4965700"/>
          </a:xfrm>
        </p:spPr>
        <p:txBody>
          <a:bodyPr/>
          <a:lstStyle/>
          <a:p>
            <a:pPr marL="0" indent="0" algn="l" defTabSz="914400"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20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교육계에서 데스크탑 가상화가 점점 더 널리 사용됨</a:t>
            </a:r>
            <a:endParaRPr lang="ko-KR" altLang="en-US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Gulim" pitchFamily="34" charset="-127"/>
            </a:endParaRP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교육계 사용자 층에 광범위하게 적용됨</a:t>
            </a: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교육 과정 단순화</a:t>
            </a:r>
            <a:endParaRPr lang="ko-KR" altLang="en-US" dirty="0" smtClean="0">
              <a:solidFill>
                <a:srgbClr val="3A3A3A"/>
              </a:solidFill>
              <a:ea typeface="Gulim" pitchFamily="34" charset="-127"/>
            </a:endParaRP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주요 애플리케이션에 빠르고 매우 안전하게 액세스</a:t>
            </a:r>
          </a:p>
          <a:p>
            <a:pPr marL="0" indent="0" algn="l" defTabSz="914400"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20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검증된 완벽한 능력을 제공하는 </a:t>
            </a:r>
            <a:r>
              <a:rPr lang="fr-BE" altLang="ko-KR" sz="20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Cisco VXI</a:t>
            </a:r>
            <a:endParaRPr lang="ko-KR" altLang="en-US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Gulim" pitchFamily="34" charset="-127"/>
            </a:endParaRP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주요 기술 파트너와 함께 하는 개방된 협력 체계</a:t>
            </a: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새로운 데스크탑 가상화 장치 집합 </a:t>
            </a:r>
          </a:p>
          <a:p>
            <a:pPr marL="179405" lvl="1" indent="-179405" algn="l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데스크탑 가상화 구축의 </a:t>
            </a:r>
            <a:r>
              <a:rPr lang="fr-BE" altLang="ko-KR" sz="1800" b="0" i="0" dirty="0" smtClean="0">
                <a:solidFill>
                  <a:srgbClr val="3A3A3A"/>
                </a:solidFill>
                <a:ea typeface="Gulim" pitchFamily="34" charset="-127"/>
              </a:rPr>
              <a:t>ROI </a:t>
            </a:r>
            <a:r>
              <a:rPr lang="ko-KR" altLang="fr-BE" sz="1800" b="0" i="0" dirty="0" smtClean="0">
                <a:solidFill>
                  <a:srgbClr val="3A3A3A"/>
                </a:solidFill>
                <a:ea typeface="Gulim" pitchFamily="34" charset="-127"/>
              </a:rPr>
              <a:t>개선</a:t>
            </a:r>
            <a:endParaRPr lang="ko-KR" altLang="en-US" dirty="0">
              <a:solidFill>
                <a:srgbClr val="3A3A3A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리소스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51858" y="1495044"/>
            <a:ext cx="6858001" cy="2493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2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추가 정보</a:t>
            </a:r>
            <a:endParaRPr lang="ko-KR" altLang="en-US" sz="240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290505" lvl="1" indent="-179405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ko-KR" altLang="fr-BE" sz="18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가상화된 작업 공간</a:t>
            </a:r>
          </a:p>
          <a:p>
            <a:pPr marL="290505" lvl="1" indent="-179405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fr-BE" altLang="ko-KR" sz="1800" b="0" i="0" dirty="0" smtClean="0">
                <a:solidFill>
                  <a:srgbClr val="3A3A3A"/>
                </a:solidFill>
                <a:latin typeface="+mj-lt"/>
                <a:ea typeface="Gulim" pitchFamily="34" charset="-127"/>
              </a:rPr>
              <a:t>VXI</a:t>
            </a:r>
            <a:endParaRPr lang="ko-KR" altLang="fr-BE" sz="1800" b="0" i="0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algn="l" defTabSz="914400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ko-KR" altLang="fr-BE" sz="2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다음 사이트를 참조하십시오</a:t>
            </a:r>
            <a:r>
              <a:rPr lang="fr-BE" altLang="ko-KR" sz="24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Gulim" pitchFamily="34" charset="-127"/>
              </a:rPr>
              <a:t>.</a:t>
            </a:r>
            <a:endParaRPr lang="ko-KR" altLang="fr-BE" sz="2400" b="0" i="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  <a:ea typeface="Gulim" pitchFamily="34" charset="-127"/>
            </a:endParaRPr>
          </a:p>
          <a:p>
            <a:pPr marL="111100" lvl="1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BE" altLang="ko-KR" sz="1800" b="0" i="0" dirty="0" smtClean="0">
                <a:solidFill>
                  <a:srgbClr val="3A3A3A"/>
                </a:solidFill>
                <a:latin typeface="+mj-lt"/>
                <a:ea typeface="Gulim" pitchFamily="34" charset="-127"/>
                <a:hlinkClick r:id="rId3"/>
              </a:rPr>
              <a:t>http://www.cisco.com/go/vxi</a:t>
            </a:r>
            <a:endParaRPr lang="ko-KR" altLang="en-US" dirty="0" smtClean="0">
              <a:solidFill>
                <a:srgbClr val="3A3A3A"/>
              </a:solidFill>
              <a:latin typeface="+mj-lt"/>
              <a:ea typeface="Gulim" pitchFamily="34" charset="-127"/>
            </a:endParaRPr>
          </a:p>
          <a:p>
            <a:pPr marL="111100" lvl="1" algn="l" defTabSz="91440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ko-KR" altLang="en-US" dirty="0">
              <a:solidFill>
                <a:srgbClr val="3A3A3A"/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613109" y="3704897"/>
            <a:ext cx="2457786" cy="2603050"/>
            <a:chOff x="8808283" y="4623928"/>
            <a:chExt cx="2811800" cy="2234072"/>
          </a:xfrm>
        </p:grpSpPr>
        <p:pic>
          <p:nvPicPr>
            <p:cNvPr id="9" name="Picture 8" descr="small_orangered_tine_cmy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44011" y="4964793"/>
              <a:ext cx="576072" cy="1191422"/>
            </a:xfrm>
            <a:prstGeom prst="rect">
              <a:avLst/>
            </a:prstGeom>
          </p:spPr>
        </p:pic>
        <p:pic>
          <p:nvPicPr>
            <p:cNvPr id="10" name="Picture 9" descr="long_purpleblue_tine_rgb.png"/>
            <p:cNvPicPr>
              <a:picLocks noChangeAspect="1"/>
            </p:cNvPicPr>
            <p:nvPr/>
          </p:nvPicPr>
          <p:blipFill>
            <a:blip r:embed="rId5" cstate="print"/>
            <a:srcRect b="38923"/>
            <a:stretch>
              <a:fillRect/>
            </a:stretch>
          </p:blipFill>
          <p:spPr>
            <a:xfrm>
              <a:off x="9550992" y="4623928"/>
              <a:ext cx="577897" cy="2234072"/>
            </a:xfrm>
            <a:prstGeom prst="rect">
              <a:avLst/>
            </a:prstGeom>
          </p:spPr>
        </p:pic>
        <p:pic>
          <p:nvPicPr>
            <p:cNvPr id="11" name="Picture 10" descr="med_purplered_tine_rgb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29828"/>
            <a:stretch>
              <a:fillRect/>
            </a:stretch>
          </p:blipFill>
          <p:spPr>
            <a:xfrm>
              <a:off x="8808283" y="5466332"/>
              <a:ext cx="577897" cy="1391668"/>
            </a:xfrm>
            <a:prstGeom prst="rect">
              <a:avLst/>
            </a:prstGeom>
          </p:spPr>
        </p:pic>
        <p:pic>
          <p:nvPicPr>
            <p:cNvPr id="12" name="Picture 11" descr="med_greenblue_tine_rgb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12188E">
                  <a:tint val="45000"/>
                  <a:satMod val="400000"/>
                </a:srgbClr>
              </a:duotone>
            </a:blip>
            <a:srcRect b="2970"/>
            <a:stretch>
              <a:fillRect/>
            </a:stretch>
          </p:blipFill>
          <p:spPr>
            <a:xfrm>
              <a:off x="10300608" y="4961295"/>
              <a:ext cx="576072" cy="1896705"/>
            </a:xfrm>
            <a:prstGeom prst="rect">
              <a:avLst/>
            </a:prstGeom>
          </p:spPr>
        </p:pic>
      </p:grpSp>
      <p:pic>
        <p:nvPicPr>
          <p:cNvPr id="13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8" cstate="print"/>
          <a:srcRect l="20735" t="16912" r="35294" b="-74"/>
          <a:stretch>
            <a:fillRect/>
          </a:stretch>
        </p:blipFill>
        <p:spPr bwMode="auto">
          <a:xfrm>
            <a:off x="5368642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" t="1406" r="1474" b="2219"/>
          <a:stretch/>
        </p:blipFill>
        <p:spPr>
          <a:xfrm rot="5400000">
            <a:off x="334815" y="1639455"/>
            <a:ext cx="4375730" cy="4352637"/>
          </a:xfrm>
          <a:prstGeom prst="rect">
            <a:avLst/>
          </a:prstGeom>
        </p:spPr>
      </p:pic>
      <p:sp>
        <p:nvSpPr>
          <p:cNvPr id="3072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1975" y="1646533"/>
            <a:ext cx="3962400" cy="3962400"/>
          </a:xfrm>
        </p:spPr>
        <p:txBody>
          <a:bodyPr rtlCol="0"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CLX</a:t>
            </a: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는 교육자들이 어디에서든 교육 수준을 대폭 개선하는 모범 사례와 실용적인 교육 방법을 공유할 수 있는 글로벌 커뮤니티입니다</a:t>
            </a: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. </a:t>
            </a:r>
          </a:p>
          <a:p>
            <a:pPr marL="0" indent="0" algn="l" defTabSz="914400">
              <a:lnSpc>
                <a:spcPct val="9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CLX</a:t>
            </a: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에 참여하면 다음이 가능합니다</a:t>
            </a: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.</a:t>
            </a:r>
            <a:endParaRPr lang="ko-KR" altLang="fr-BE" sz="1600" b="0" i="0" spc="0" baseline="0" dirty="0" smtClean="0">
              <a:solidFill>
                <a:srgbClr val="652D89">
                  <a:lumMod val="75000"/>
                </a:srgbClr>
              </a:solidFill>
              <a:ea typeface="Gulim" pitchFamily="34" charset="-127"/>
            </a:endParaRPr>
          </a:p>
          <a:p>
            <a:pPr marL="231800" indent="-231800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전 세계 교육자들과 교류</a:t>
            </a:r>
          </a:p>
          <a:p>
            <a:pPr marL="231800" indent="-231800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제휴 그룹에 참여</a:t>
            </a:r>
          </a:p>
          <a:p>
            <a:pPr marL="231800" indent="-231800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무료 온라인 전문 개발에 액세스</a:t>
            </a:r>
          </a:p>
          <a:p>
            <a:pPr marL="231800" indent="-231800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CLX Leader Recognition Program</a:t>
            </a: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을 통해 </a:t>
            </a:r>
            <a:r>
              <a:rPr lang="fr-BE" altLang="ko-KR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Cisco</a:t>
            </a:r>
            <a:r>
              <a:rPr lang="ko-KR" altLang="fr-BE" sz="1600" b="0" i="0" spc="0" baseline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와 커뮤니티로부터 인정을 받음</a:t>
            </a:r>
            <a:endParaRPr lang="ko-KR" altLang="fr-BE" sz="1600" b="0" i="0" spc="0" baseline="0" dirty="0">
              <a:solidFill>
                <a:srgbClr val="652D89">
                  <a:lumMod val="75000"/>
                </a:srgbClr>
              </a:solidFill>
              <a:ea typeface="Gulim" pitchFamily="34" charset="-127"/>
            </a:endParaRPr>
          </a:p>
        </p:txBody>
      </p:sp>
      <p:pic>
        <p:nvPicPr>
          <p:cNvPr id="8" name="Picture Placeholder 7" descr="CLX_Screen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9256" r="9256"/>
          <a:stretch>
            <a:fillRect/>
          </a:stretch>
        </p:blipFill>
        <p:spPr>
          <a:xfrm>
            <a:off x="5241925" y="2057400"/>
            <a:ext cx="3429000" cy="3259138"/>
          </a:xfrm>
        </p:spPr>
      </p:pic>
      <p:sp>
        <p:nvSpPr>
          <p:cNvPr id="14" name="Rectangle 25"/>
          <p:cNvSpPr txBox="1">
            <a:spLocks noChangeArrowheads="1"/>
          </p:cNvSpPr>
          <p:nvPr/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fr-BE" altLang="ko-KR" sz="3200" b="0" i="0" dirty="0" smtClean="0">
                <a:solidFill>
                  <a:srgbClr val="1E1F81"/>
                </a:solidFill>
                <a:ea typeface="Gulim" pitchFamily="34" charset="-127"/>
                <a:cs typeface="+mn-cs"/>
              </a:rPr>
              <a:t>CLX(</a:t>
            </a:r>
            <a:r>
              <a:rPr lang="fr-BE" altLang="ko-KR" sz="3200" b="0" i="0" dirty="0" err="1" smtClean="0">
                <a:solidFill>
                  <a:srgbClr val="1E1F81"/>
                </a:solidFill>
                <a:ea typeface="Gulim" pitchFamily="34" charset="-127"/>
                <a:cs typeface="+mn-cs"/>
              </a:rPr>
              <a:t>Connected</a:t>
            </a:r>
            <a:r>
              <a:rPr lang="fr-BE" altLang="ko-KR" sz="3200" b="0" i="0" dirty="0" smtClean="0">
                <a:solidFill>
                  <a:srgbClr val="1E1F81"/>
                </a:solidFill>
                <a:ea typeface="Gulim" pitchFamily="34" charset="-127"/>
                <a:cs typeface="+mn-cs"/>
              </a:rPr>
              <a:t> Learning Exchange)</a:t>
            </a:r>
            <a:endParaRPr lang="ko-KR" altLang="fr-FR" sz="3200" dirty="0">
              <a:solidFill>
                <a:srgbClr val="1E1F81"/>
              </a:solidFill>
              <a:ea typeface="Gulim" pitchFamily="34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453" y="5310921"/>
            <a:ext cx="4341092" cy="692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  <a:gs pos="56000">
                <a:schemeClr val="bg1"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951" y="5454846"/>
            <a:ext cx="1981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fr-BE" altLang="ko-KR" sz="1800" b="0" i="0" spc="-100" smtClean="0">
                <a:solidFill>
                  <a:srgbClr val="652D89"/>
                </a:solidFill>
                <a:latin typeface="+mj-lt"/>
                <a:ea typeface="Gulim" pitchFamily="34" charset="-127"/>
                <a:hlinkClick r:id="rId5"/>
              </a:rPr>
              <a:t>http://clx.cisco.com</a:t>
            </a:r>
            <a:endParaRPr lang="ko-KR" altLang="en-US" spc="-100">
              <a:solidFill>
                <a:schemeClr val="accent6"/>
              </a:solidFill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언제든지 만나실 수 있습니다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.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901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24125" y="1673225"/>
            <a:ext cx="6619875" cy="4813300"/>
          </a:xfrm>
        </p:spPr>
        <p:txBody>
          <a:bodyPr/>
          <a:lstStyle/>
          <a:p>
            <a:pPr marL="0" indent="3200" algn="l" defTabSz="914400">
              <a:spcBef>
                <a:spcPts val="3600"/>
              </a:spcBef>
              <a:buNone/>
            </a:pP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>댓글이나 사진을 게시하십시오</a:t>
            </a: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  <a:b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</a:b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  <a:hlinkClick r:id="rId3"/>
              </a:rPr>
              <a:t>http://www.facebook.com/#!/CiscoEducation</a:t>
            </a:r>
            <a:endParaRPr lang="ko-KR" altLang="en-US" sz="2600" dirty="0" smtClean="0">
              <a:ea typeface="Gulim" pitchFamily="34" charset="-127"/>
            </a:endParaRPr>
          </a:p>
          <a:p>
            <a:pPr marL="0" indent="3200" algn="l" defTabSz="914400">
              <a:spcBef>
                <a:spcPts val="3600"/>
              </a:spcBef>
              <a:buNone/>
            </a:pP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Cisco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>를 팔로윙하십시오</a:t>
            </a: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/>
            </a:r>
            <a:b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</a:b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  <a:hlinkClick r:id="rId4"/>
              </a:rPr>
              <a:t>http://twitter.com/#!/CiscoEDU</a:t>
            </a:r>
            <a:endParaRPr lang="ko-KR" altLang="en-US" sz="2600" dirty="0" smtClean="0">
              <a:ea typeface="Gulim" pitchFamily="34" charset="-127"/>
            </a:endParaRPr>
          </a:p>
          <a:p>
            <a:pPr marL="0" indent="3200" algn="l" defTabSz="914400">
              <a:spcBef>
                <a:spcPts val="3600"/>
              </a:spcBef>
              <a:buNone/>
            </a:pP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Cisco 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>교육 블로그를 읽어 보십시오</a:t>
            </a: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/>
            </a:r>
            <a:b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</a:b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  <a:hlinkClick r:id="rId5"/>
              </a:rPr>
              <a:t>http://blogs.cisco.com/category/education/</a:t>
            </a:r>
            <a:endParaRPr lang="ko-KR" altLang="en-US" sz="2600" dirty="0" smtClean="0">
              <a:ea typeface="Gulim" pitchFamily="34" charset="-127"/>
            </a:endParaRPr>
          </a:p>
          <a:p>
            <a:pPr marL="0" indent="3200" algn="l" defTabSz="914400">
              <a:spcBef>
                <a:spcPts val="3600"/>
              </a:spcBef>
              <a:buNone/>
            </a:pP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>가입한 후에 </a:t>
            </a: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Cisco 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>교육 비디오를 시청하십시오</a:t>
            </a: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  <a: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  <a:t/>
            </a:r>
            <a:br>
              <a:rPr lang="ko-KR" altLang="fr-BE" sz="2600" b="0" i="0" dirty="0" smtClean="0">
                <a:solidFill>
                  <a:srgbClr val="2B3082"/>
                </a:solidFill>
                <a:ea typeface="Gulim" pitchFamily="34" charset="-127"/>
              </a:rPr>
            </a:br>
            <a:r>
              <a:rPr lang="fr-BE" altLang="ko-KR" sz="2600" b="0" i="0" dirty="0" smtClean="0">
                <a:solidFill>
                  <a:srgbClr val="2B3082"/>
                </a:solidFill>
                <a:ea typeface="Gulim" pitchFamily="34" charset="-127"/>
                <a:hlinkClick r:id="rId6"/>
              </a:rPr>
              <a:t>http://www.youtubecisco.com/education</a:t>
            </a:r>
            <a:endParaRPr lang="ko-KR" altLang="en-US" sz="2600" dirty="0" smtClean="0">
              <a:ea typeface="Gulim" pitchFamily="34" charset="-127"/>
            </a:endParaRPr>
          </a:p>
          <a:p>
            <a:pPr marL="0" indent="3200" algn="l" defTabSz="914400">
              <a:spcBef>
                <a:spcPts val="3600"/>
              </a:spcBef>
              <a:buNone/>
            </a:pPr>
            <a:endParaRPr lang="ko-KR" altLang="en-US" sz="2600" dirty="0" smtClean="0">
              <a:ea typeface="Gulim" pitchFamily="34" charset="-127"/>
            </a:endParaRPr>
          </a:p>
        </p:txBody>
      </p:sp>
      <p:pic>
        <p:nvPicPr>
          <p:cNvPr id="90116" name="Picture 10" descr="YouTube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1784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1" descr="Facebook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6732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2" descr="Twitter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816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" descr="C:\Users\gserda\AppData\Local\Microsoft\Windows\Temporary Internet Files\Content.Outlook\A39PGKAK\example1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03542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gserda\Documents\Edu Photos\AM7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621" name="Oval 45"/>
          <p:cNvSpPr>
            <a:spLocks/>
          </p:cNvSpPr>
          <p:nvPr/>
        </p:nvSpPr>
        <p:spPr bwMode="auto">
          <a:xfrm rot="10800000" flipH="1">
            <a:off x="1036935" y="5346625"/>
            <a:ext cx="557808" cy="57182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  <a:cs typeface="Arial" pitchFamily="34" charset="0"/>
            </a:endParaRPr>
          </a:p>
        </p:txBody>
      </p:sp>
      <p:sp>
        <p:nvSpPr>
          <p:cNvPr id="24622" name="Oval 46"/>
          <p:cNvSpPr>
            <a:spLocks/>
          </p:cNvSpPr>
          <p:nvPr/>
        </p:nvSpPr>
        <p:spPr bwMode="auto">
          <a:xfrm rot="10800000" flipH="1">
            <a:off x="1607245" y="5387924"/>
            <a:ext cx="322660" cy="57977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ko-KR" altLang="en-US" kern="1200">
              <a:solidFill>
                <a:srgbClr val="0096D6"/>
              </a:solidFill>
              <a:latin typeface="+mj-lt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7682"/>
            <a:ext cx="9144000" cy="7446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kern="120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9448" y="5036593"/>
            <a:ext cx="2712491" cy="1080427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554" algn="ctr" defTabSz="914400">
              <a:buNone/>
            </a:pPr>
            <a:r>
              <a:rPr lang="ko-KR" altLang="en-US" sz="1800" b="1" i="0" kern="1200" dirty="0" smtClean="0">
                <a:solidFill>
                  <a:srgbClr val="0096D6">
                    <a:lumMod val="75000"/>
                  </a:srgbClr>
                </a:solidFill>
                <a:latin typeface="+mj-lt"/>
                <a:ea typeface="Gulim" pitchFamily="34" charset="-127"/>
                <a:cs typeface="Arial"/>
              </a:rPr>
              <a:t>화상</a:t>
            </a:r>
          </a:p>
          <a:p>
            <a:pPr marL="13350" algn="l" defTabSz="914400">
              <a:buNone/>
            </a:pP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어디에서나 실시간으로 또는 오프라인으로 이용할 수 있는 고품질 비디오 </a:t>
            </a:r>
            <a:endParaRPr lang="ko-KR" altLang="fr-BE" sz="1400" b="0" i="0" kern="1200" dirty="0">
              <a:solidFill>
                <a:srgbClr val="1A1A1A"/>
              </a:solidFill>
              <a:latin typeface="+mj-lt"/>
              <a:ea typeface="Gulim" pitchFamily="34" charset="-127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55424" y="2383077"/>
            <a:ext cx="2759831" cy="878243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3350" algn="ctr" defTabSz="914400">
              <a:buNone/>
            </a:pPr>
            <a:r>
              <a:rPr lang="ko-KR" altLang="en-US" sz="1800" b="1" i="0" kern="1200" dirty="0" smtClean="0">
                <a:solidFill>
                  <a:srgbClr val="0096D6">
                    <a:lumMod val="75000"/>
                  </a:srgbClr>
                </a:solidFill>
                <a:latin typeface="+mj-lt"/>
                <a:ea typeface="Gulim" pitchFamily="34" charset="-127"/>
                <a:cs typeface="Arial"/>
              </a:rPr>
              <a:t>모바일</a:t>
            </a:r>
            <a:endParaRPr lang="ko-KR" altLang="en-US" sz="2000" b="1" kern="1200" dirty="0" smtClean="0">
              <a:solidFill>
                <a:srgbClr val="0096D6">
                  <a:lumMod val="75000"/>
                </a:srgbClr>
              </a:solidFill>
              <a:latin typeface="+mj-lt"/>
              <a:ea typeface="Gulim" pitchFamily="34" charset="-127"/>
              <a:cs typeface="Arial" pitchFamily="34" charset="0"/>
              <a:sym typeface="Ciscoregular" charset="0"/>
            </a:endParaRPr>
          </a:p>
          <a:p>
            <a:pPr marL="13350" algn="l" defTabSz="914400">
              <a:buNone/>
            </a:pP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어디에서 어느 장치를 통해서나 </a:t>
            </a:r>
            <a:b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</a:b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다양한 방법으로 안전하게 협업</a:t>
            </a:r>
            <a:endParaRPr lang="ko-KR" altLang="fr-BE" sz="1400" b="0" i="0" kern="1200" dirty="0">
              <a:solidFill>
                <a:srgbClr val="1A1A1A"/>
              </a:solidFill>
              <a:latin typeface="+mj-lt"/>
              <a:ea typeface="Gulim" pitchFamily="34" charset="-127"/>
              <a:cs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3239" y="2401311"/>
            <a:ext cx="2781867" cy="1027689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3350" algn="ctr" defTabSz="914400">
              <a:buNone/>
            </a:pPr>
            <a:r>
              <a:rPr lang="ko-KR" altLang="en-US" sz="1800" b="1" i="0" kern="1200" dirty="0" smtClean="0">
                <a:solidFill>
                  <a:srgbClr val="0096D6">
                    <a:lumMod val="75000"/>
                  </a:srgbClr>
                </a:solidFill>
                <a:latin typeface="+mj-lt"/>
                <a:ea typeface="Gulim" pitchFamily="34" charset="-127"/>
                <a:cs typeface="Arial"/>
              </a:rPr>
              <a:t>소셜</a:t>
            </a:r>
            <a:endParaRPr lang="ko-KR" altLang="en-US" sz="2000" b="1" kern="1200" dirty="0" smtClean="0">
              <a:solidFill>
                <a:srgbClr val="0096D6">
                  <a:lumMod val="75000"/>
                </a:srgbClr>
              </a:solidFill>
              <a:latin typeface="+mj-lt"/>
              <a:ea typeface="Gulim" pitchFamily="34" charset="-127"/>
              <a:cs typeface="Arial" pitchFamily="34" charset="0"/>
              <a:sym typeface="Ciscoregular" charset="0"/>
            </a:endParaRPr>
          </a:p>
          <a:p>
            <a:pPr marL="13350" algn="l" defTabSz="914400">
              <a:buNone/>
            </a:pPr>
            <a:r>
              <a:rPr lang="ko-KR" altLang="fr-BE" sz="1400" b="0" i="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위치를 찾고</a:t>
            </a:r>
            <a:r>
              <a:rPr lang="fr-BE" altLang="ko-KR" sz="1400" b="0" i="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, </a:t>
            </a:r>
            <a:r>
              <a:rPr lang="ko-KR" altLang="fr-BE" sz="1400" b="0" i="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연결하고</a:t>
            </a:r>
            <a:r>
              <a:rPr lang="fr-BE" altLang="ko-KR" sz="1400" b="0" i="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, </a:t>
            </a:r>
            <a:r>
              <a:rPr lang="ko-KR" altLang="fr-BE" sz="1400" b="0" i="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참여할 수 있는 학습 네트워크</a:t>
            </a:r>
          </a:p>
          <a:p>
            <a:pPr marL="13350" algn="l" defTabSz="914400">
              <a:buNone/>
            </a:pPr>
            <a:endParaRPr lang="ko-KR" altLang="en-US" sz="1400" kern="1200" dirty="0">
              <a:solidFill>
                <a:srgbClr val="1A1A1A"/>
              </a:solidFill>
              <a:latin typeface="+mj-lt"/>
              <a:ea typeface="Gulim" pitchFamily="34" charset="-127"/>
              <a:cs typeface="Arial" pitchFamily="34" charset="0"/>
              <a:sym typeface="Ciscoregular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31425" y="5111297"/>
            <a:ext cx="3051236" cy="1058275"/>
          </a:xfrm>
          <a:prstGeom prst="roundRect">
            <a:avLst/>
          </a:prstGeom>
          <a:solidFill>
            <a:schemeClr val="lt1">
              <a:alpha val="71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3350" algn="ctr" defTabSz="914400">
              <a:buNone/>
            </a:pPr>
            <a:r>
              <a:rPr lang="ko-KR" altLang="en-US" sz="1800" b="1" i="0" kern="1200" dirty="0" smtClean="0">
                <a:solidFill>
                  <a:srgbClr val="0096D6">
                    <a:lumMod val="75000"/>
                  </a:srgbClr>
                </a:solidFill>
                <a:latin typeface="+mj-lt"/>
                <a:ea typeface="Gulim" pitchFamily="34" charset="-127"/>
                <a:cs typeface="Arial"/>
              </a:rPr>
              <a:t>가상화</a:t>
            </a:r>
            <a:endParaRPr lang="ko-KR" altLang="en-US" sz="2000" b="1" kern="1200" dirty="0" smtClean="0">
              <a:solidFill>
                <a:srgbClr val="0096D6">
                  <a:lumMod val="75000"/>
                </a:srgbClr>
              </a:solidFill>
              <a:latin typeface="+mj-lt"/>
              <a:ea typeface="Gulim" pitchFamily="34" charset="-127"/>
              <a:cs typeface="Arial" pitchFamily="34" charset="0"/>
              <a:sym typeface="Ciscoregular" charset="0"/>
            </a:endParaRPr>
          </a:p>
          <a:p>
            <a:pPr marL="13350" algn="l" defTabSz="914400">
              <a:buNone/>
            </a:pP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호스팅된 애플리케이션</a:t>
            </a:r>
            <a:r>
              <a:rPr lang="fr-BE" altLang="ko-KR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, </a:t>
            </a: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음성 및 비디오 그리고 </a:t>
            </a:r>
            <a:r>
              <a:rPr lang="fr-BE" altLang="ko-KR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VDI </a:t>
            </a:r>
            <a:r>
              <a:rPr lang="ko-KR" altLang="fr-BE" sz="1400" b="0" i="0" kern="1200" dirty="0" smtClean="0">
                <a:solidFill>
                  <a:srgbClr val="1A1A1A"/>
                </a:solidFill>
                <a:latin typeface="+mj-lt"/>
                <a:ea typeface="Gulim" pitchFamily="34" charset="-127"/>
                <a:cs typeface="Arial"/>
              </a:rPr>
              <a:t>경제학과의 상호 작용</a:t>
            </a:r>
            <a:endParaRPr lang="ko-KR" altLang="fr-BE" sz="1400" b="0" i="0" kern="1200" dirty="0">
              <a:solidFill>
                <a:srgbClr val="1A1A1A"/>
              </a:solidFill>
              <a:latin typeface="+mj-lt"/>
              <a:ea typeface="Gulim" pitchFamily="34" charset="-127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42833"/>
            <a:ext cx="9144000" cy="19792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교육 업무 스타일이 진화하고 있음</a:t>
            </a:r>
            <a:br>
              <a:rPr lang="ko-KR" altLang="fr-BE" sz="3200" b="0" i="0" spc="0" baseline="0" dirty="0" smtClean="0">
                <a:solidFill>
                  <a:srgbClr val="1E1F81"/>
                </a:solidFill>
                <a:ea typeface="Gulim" pitchFamily="34" charset="-127"/>
              </a:rPr>
            </a:br>
            <a:r>
              <a:rPr lang="ko-KR" altLang="fr-BE" sz="2400" b="0" i="0" spc="0" baseline="0" dirty="0" smtClean="0">
                <a:solidFill>
                  <a:srgbClr val="1E1F81"/>
                </a:solidFill>
                <a:ea typeface="Gulim" pitchFamily="34" charset="-127"/>
              </a:rPr>
              <a:t>성장 추세를 지원하기 위해 새로운 솔루션이 필요함</a:t>
            </a:r>
            <a:endParaRPr lang="ko-KR" altLang="en-US" sz="2400" dirty="0">
              <a:solidFill>
                <a:srgbClr val="1E1F8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12999" y="1608881"/>
            <a:ext cx="6918003" cy="4679560"/>
          </a:xfrm>
          <a:prstGeom prst="roundRect">
            <a:avLst>
              <a:gd name="adj" fmla="val 575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535809"/>
            <a:ext cx="9144000" cy="281869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그리고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…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가상화 시장이 성장하고 있음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207" y="6233837"/>
            <a:ext cx="7642093" cy="3545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buNone/>
            </a:pP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Gartner 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데이터를 기초로 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Cisco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에서 만든 그래픽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. 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출처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: Gartner, Inc., </a:t>
            </a:r>
            <a:r>
              <a:rPr lang="fr-BE" altLang="ko-KR" sz="10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Forecast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: </a:t>
            </a:r>
            <a:r>
              <a:rPr lang="fr-BE" altLang="ko-KR" sz="10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Hosted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 Virtual Desktops, </a:t>
            </a:r>
            <a:r>
              <a:rPr lang="fr-BE" altLang="ko-KR" sz="10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Worldwide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2010-2014 (2010 Update), 2010 – 2014 (2010 Update), Ranjit </a:t>
            </a:r>
            <a:r>
              <a:rPr lang="fr-BE" altLang="ko-KR" sz="1000" b="0" i="0" dirty="0" err="1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Atwal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, 2010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년 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12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월 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1</a:t>
            </a:r>
            <a:r>
              <a:rPr lang="ko-KR" altLang="fr-BE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일</a:t>
            </a:r>
            <a:r>
              <a:rPr lang="fr-BE" altLang="ko-KR" sz="1000" b="0" i="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.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1608879" y="1632030"/>
            <a:ext cx="6491807" cy="4686182"/>
            <a:chOff x="363560" y="1454150"/>
            <a:chExt cx="2627061" cy="4718050"/>
          </a:xfrm>
        </p:grpSpPr>
        <p:graphicFrame>
          <p:nvGraphicFramePr>
            <p:cNvPr id="8" name="Chart 7"/>
            <p:cNvGraphicFramePr/>
            <p:nvPr/>
          </p:nvGraphicFramePr>
          <p:xfrm>
            <a:off x="363560" y="1454150"/>
            <a:ext cx="2627061" cy="4718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7"/>
            <p:cNvGrpSpPr/>
            <p:nvPr/>
          </p:nvGrpSpPr>
          <p:grpSpPr>
            <a:xfrm>
              <a:off x="720117" y="2386422"/>
              <a:ext cx="1690338" cy="3211320"/>
              <a:chOff x="720117" y="2386422"/>
              <a:chExt cx="1690338" cy="32113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879366" y="466570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fr-BE" altLang="ko-KR" sz="1100" b="0" i="0" kern="1200" smtClean="0">
                    <a:solidFill>
                      <a:srgbClr val="FFFFFF"/>
                    </a:solidFill>
                    <a:latin typeface="+mj-lt"/>
                    <a:ea typeface="Gulim" pitchFamily="34" charset="-127"/>
                  </a:rPr>
                  <a:t>78%</a:t>
                </a:r>
                <a:endParaRPr lang="fr-BE" altLang="ko-KR" sz="1100" b="0" i="0" kern="1200">
                  <a:solidFill>
                    <a:srgbClr val="FFFFFF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0264" y="507079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fr-BE" altLang="ko-KR" sz="1100" b="0" i="0" kern="1200" smtClean="0">
                    <a:solidFill>
                      <a:srgbClr val="FFFFFF"/>
                    </a:solidFill>
                    <a:latin typeface="+mj-lt"/>
                    <a:ea typeface="Gulim" pitchFamily="34" charset="-127"/>
                  </a:rPr>
                  <a:t>91%</a:t>
                </a:r>
                <a:endParaRPr lang="fr-BE" altLang="ko-KR" sz="1100" b="0" i="0" kern="1200">
                  <a:solidFill>
                    <a:srgbClr val="FFFFFF"/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0117" y="5334353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fr-BE" altLang="ko-KR" sz="1100" b="0" i="0" kern="1200" smtClean="0">
                    <a:solidFill>
                      <a:srgbClr val="FFFFFF"/>
                    </a:solidFill>
                    <a:latin typeface="+mj-lt"/>
                    <a:ea typeface="Gulim" pitchFamily="34" charset="-127"/>
                  </a:rPr>
                  <a:t>138%</a:t>
                </a:r>
                <a:endParaRPr lang="fr-BE" altLang="ko-KR" sz="1100" b="0" i="0" kern="1200">
                  <a:solidFill>
                    <a:srgbClr val="FFFFFF"/>
                  </a:solidFill>
                  <a:latin typeface="+mj-lt"/>
                  <a:ea typeface="Gulim" pitchFamily="34" charset="-127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857869" y="4635528"/>
                <a:ext cx="386278" cy="50451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420398" y="3738216"/>
                <a:ext cx="427980" cy="8218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018152" y="2386422"/>
                <a:ext cx="392303" cy="12988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 rot="16200000">
            <a:off x="921270" y="4001358"/>
            <a:ext cx="94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ko-KR" altLang="fr-BE" sz="1100" b="0" i="0" kern="1200" dirty="0" smtClean="0">
                <a:solidFill>
                  <a:srgbClr val="FFFFFF">
                    <a:lumMod val="50000"/>
                  </a:srgbClr>
                </a:solidFill>
                <a:latin typeface="+mj-lt"/>
                <a:ea typeface="Gulim" pitchFamily="34" charset="-127"/>
              </a:rPr>
              <a:t>백만 단위</a:t>
            </a:r>
            <a:endParaRPr lang="ko-KR" altLang="fr-BE" sz="1100" b="0" i="0" kern="1200" dirty="0">
              <a:solidFill>
                <a:srgbClr val="FFFFFF">
                  <a:lumMod val="50000"/>
                </a:srgbClr>
              </a:solidFill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1" y="465216"/>
            <a:ext cx="7435849" cy="838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082"/>
                </a:solidFill>
                <a:ea typeface="Gulim" pitchFamily="34" charset="-127"/>
              </a:rPr>
              <a:t>간략하게 설명한 데스크탑 가상화</a:t>
            </a:r>
            <a:endParaRPr lang="ko-KR" altLang="en-US" sz="3200"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1" y="1347944"/>
            <a:ext cx="8063170" cy="4885660"/>
          </a:xfrm>
        </p:spPr>
        <p:txBody>
          <a:bodyPr>
            <a:noAutofit/>
          </a:bodyPr>
          <a:lstStyle/>
          <a:p>
            <a:pPr marL="231800" indent="-231800" algn="l" defTabSz="914400">
              <a:spcBef>
                <a:spcPts val="1440"/>
              </a:spcBef>
              <a:buClr>
                <a:srgbClr val="1E1F81"/>
              </a:buClr>
              <a:buSzPct val="90000"/>
              <a:buFont typeface="Arial"/>
              <a:buChar char="•"/>
            </a:pPr>
            <a:r>
              <a:rPr lang="ko-KR" altLang="fr-BE" sz="2000" b="0" i="0" dirty="0" smtClean="0">
                <a:solidFill>
                  <a:srgbClr val="2B3082"/>
                </a:solidFill>
                <a:ea typeface="Gulim" pitchFamily="34" charset="-127"/>
              </a:rPr>
              <a:t>데스크탑 가상화는 모든 장치에서 사용자에게 가상 데스크탑을 제공합니다</a:t>
            </a:r>
            <a:r>
              <a:rPr lang="fr-BE" altLang="ko-KR" sz="2000" b="0" i="0" dirty="0" smtClean="0">
                <a:solidFill>
                  <a:srgbClr val="2B3082"/>
                </a:solidFill>
                <a:ea typeface="Gulim" pitchFamily="34" charset="-127"/>
              </a:rPr>
              <a:t>. </a:t>
            </a:r>
            <a:r>
              <a:rPr lang="ko-KR" altLang="fr-BE" sz="2000" b="0" i="0" dirty="0" smtClean="0">
                <a:solidFill>
                  <a:srgbClr val="2B3082"/>
                </a:solidFill>
                <a:ea typeface="Gulim" pitchFamily="34" charset="-127"/>
              </a:rPr>
              <a:t>사용자의 가상 데스크탑 환경이 네트워크를 통해 동적으로 조합되어 제공됩니다</a:t>
            </a:r>
            <a:r>
              <a:rPr lang="fr-BE" altLang="ko-KR" sz="20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ko-KR" altLang="en-US" dirty="0" smtClean="0">
              <a:ea typeface="Gulim" pitchFamily="34" charset="-127"/>
            </a:endParaRPr>
          </a:p>
          <a:p>
            <a:pPr marL="231800" indent="-231800" algn="l" defTabSz="914400">
              <a:spcBef>
                <a:spcPts val="1440"/>
              </a:spcBef>
              <a:buClr>
                <a:srgbClr val="1E1F81"/>
              </a:buClr>
              <a:buSzPct val="90000"/>
              <a:buFont typeface="Arial"/>
              <a:buChar char="•"/>
            </a:pPr>
            <a:r>
              <a:rPr lang="ko-KR" altLang="fr-BE" sz="2000" b="0" i="0" dirty="0" smtClean="0">
                <a:solidFill>
                  <a:srgbClr val="2B3082"/>
                </a:solidFill>
                <a:ea typeface="Gulim" pitchFamily="34" charset="-127"/>
              </a:rPr>
              <a:t>캠퍼스에 있는 다양한 유형의 사용자들이 다양한 유형의 데스크탑을 필요로 합니다</a:t>
            </a:r>
            <a:r>
              <a:rPr lang="fr-BE" altLang="ko-KR" sz="2000" b="0" i="0" dirty="0" smtClean="0">
                <a:solidFill>
                  <a:srgbClr val="2B3082"/>
                </a:solidFill>
                <a:ea typeface="Gulim" pitchFamily="34" charset="-127"/>
              </a:rPr>
              <a:t>. </a:t>
            </a:r>
            <a:r>
              <a:rPr lang="ko-KR" altLang="fr-BE" sz="2000" b="0" i="0" dirty="0" smtClean="0">
                <a:solidFill>
                  <a:srgbClr val="2B3082"/>
                </a:solidFill>
                <a:ea typeface="Gulim" pitchFamily="34" charset="-127"/>
              </a:rPr>
              <a:t>일부는 단순함과 표준화를 요구하는 반면</a:t>
            </a:r>
            <a:r>
              <a:rPr lang="fr-BE" altLang="ko-KR" sz="2000" b="0" i="0" dirty="0" smtClean="0">
                <a:solidFill>
                  <a:srgbClr val="2B3082"/>
                </a:solidFill>
                <a:ea typeface="Gulim" pitchFamily="34" charset="-127"/>
              </a:rPr>
              <a:t>, </a:t>
            </a:r>
            <a:r>
              <a:rPr lang="ko-KR" altLang="fr-BE" sz="2000" b="0" i="0" dirty="0" smtClean="0">
                <a:solidFill>
                  <a:srgbClr val="2B3082"/>
                </a:solidFill>
                <a:ea typeface="Gulim" pitchFamily="34" charset="-127"/>
              </a:rPr>
              <a:t>다른 일부는 고성능과 개인화를 요구합니다</a:t>
            </a:r>
            <a:r>
              <a:rPr lang="fr-BE" altLang="ko-KR" sz="2000" b="0" i="0" dirty="0" smtClean="0">
                <a:solidFill>
                  <a:srgbClr val="2B3082"/>
                </a:solidFill>
                <a:ea typeface="Gulim" pitchFamily="34" charset="-127"/>
              </a:rPr>
              <a:t>.</a:t>
            </a:r>
            <a:endParaRPr lang="ko-KR" altLang="en-US" dirty="0">
              <a:ea typeface="Gulim" pitchFamily="34" charset="-127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73" y="2968810"/>
            <a:ext cx="2200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691" y="2802787"/>
            <a:ext cx="23145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07115" y="4730698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ko-KR" altLang="en-US" sz="1400" b="1" i="0" dirty="0" smtClean="0">
                <a:solidFill>
                  <a:srgbClr val="8E8E95"/>
                </a:solidFill>
                <a:latin typeface="+mj-lt"/>
                <a:ea typeface="Gulim" pitchFamily="34" charset="-127"/>
              </a:rPr>
              <a:t>어디에서나 액세스</a:t>
            </a:r>
            <a:endParaRPr lang="ko-KR" altLang="en-US" sz="1400" b="1" dirty="0">
              <a:solidFill>
                <a:srgbClr val="8E8E95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0309" y="4723603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ko-KR" altLang="en-US" sz="1400" b="1" i="0" dirty="0" smtClean="0">
                <a:solidFill>
                  <a:srgbClr val="8E8E95"/>
                </a:solidFill>
                <a:latin typeface="+mj-lt"/>
                <a:ea typeface="Gulim" pitchFamily="34" charset="-127"/>
              </a:rPr>
              <a:t>동적 데스크탑 조합</a:t>
            </a:r>
            <a:endParaRPr lang="ko-KR" altLang="en-US" sz="1400" b="1" dirty="0">
              <a:solidFill>
                <a:srgbClr val="8E8E95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7290" y="4727141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ko-KR" altLang="en-US" sz="1400" b="1" i="0" dirty="0" smtClean="0">
                <a:solidFill>
                  <a:srgbClr val="8E8E95"/>
                </a:solidFill>
                <a:latin typeface="+mj-lt"/>
                <a:ea typeface="Gulim" pitchFamily="34" charset="-127"/>
              </a:rPr>
              <a:t>리치 미디어 제공</a:t>
            </a:r>
            <a:endParaRPr lang="ko-KR" altLang="en-US" sz="1400" b="1" i="0" dirty="0">
              <a:solidFill>
                <a:srgbClr val="8E8E95"/>
              </a:solidFill>
              <a:latin typeface="+mj-lt"/>
              <a:ea typeface="Gulim" pitchFamily="34" charset="-127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2022" y="3181349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>
            <a:off x="1849531" y="-440831"/>
            <a:ext cx="5444938" cy="9144000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72000"/>
                </a:srgbClr>
              </a:gs>
              <a:gs pos="0">
                <a:srgbClr val="E4E4E4"/>
              </a:gs>
              <a:gs pos="39000">
                <a:srgbClr val="DBDBDB">
                  <a:alpha val="86000"/>
                </a:srgbClr>
              </a:gs>
              <a:gs pos="73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rgbClr val="FFFFFF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29702" y="1543961"/>
            <a:ext cx="4168125" cy="5532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rgbClr val="00ADEF"/>
              </a:buClr>
              <a:buSzPct val="90000"/>
              <a:buFont typeface="Arial"/>
              <a:buChar char="•"/>
              <a:tabLst/>
              <a:defRPr lang="en-US" sz="22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569913" indent="-1635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0ADEF"/>
              </a:buClr>
              <a:buFont typeface="Arial"/>
              <a:buChar char="•"/>
              <a:defRPr lang="en-US" sz="18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2pPr>
            <a:lvl3pPr marL="741363" indent="-173038" algn="l" defTabSz="741363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6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3pPr>
            <a:lvl4pPr marL="914400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ts val="1000"/>
              </a:spcBef>
              <a:buNone/>
            </a:pPr>
            <a:r>
              <a:rPr lang="ko-KR" altLang="fr-BE" sz="2400" b="0" i="0" dirty="0" smtClean="0">
                <a:solidFill>
                  <a:srgbClr val="652D89">
                    <a:lumMod val="75000"/>
                  </a:srgbClr>
                </a:solidFill>
                <a:ea typeface="Gulim" pitchFamily="34" charset="-127"/>
              </a:rPr>
              <a:t>교육계의 당면 과제</a:t>
            </a:r>
            <a:endParaRPr lang="ko-KR" altLang="en-US" sz="2400" dirty="0" smtClean="0">
              <a:solidFill>
                <a:schemeClr val="accent6">
                  <a:lumMod val="75000"/>
                </a:schemeClr>
              </a:solidFill>
              <a:ea typeface="Gulim" pitchFamily="34" charset="-127"/>
            </a:endParaRP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비용 상승</a:t>
            </a:r>
            <a:r>
              <a:rPr lang="fr-BE" altLang="ko-KR" sz="2000" b="0" i="0" dirty="0" smtClean="0">
                <a:solidFill>
                  <a:srgbClr val="0070C0"/>
                </a:solidFill>
                <a:ea typeface="Gulim" pitchFamily="34" charset="-127"/>
              </a:rPr>
              <a:t>(PC </a:t>
            </a:r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업그레이드</a:t>
            </a:r>
            <a:r>
              <a:rPr lang="fr-BE" altLang="ko-KR" sz="2000" b="0" i="0" dirty="0" smtClean="0">
                <a:solidFill>
                  <a:srgbClr val="0070C0"/>
                </a:solidFill>
                <a:ea typeface="Gulim" pitchFamily="34" charset="-127"/>
              </a:rPr>
              <a:t>, </a:t>
            </a:r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에너지 및 지원</a:t>
            </a:r>
            <a:r>
              <a:rPr lang="fr-BE" altLang="ko-KR" sz="2000" b="0" i="0" dirty="0" smtClean="0">
                <a:solidFill>
                  <a:srgbClr val="0070C0"/>
                </a:solidFill>
                <a:ea typeface="Gulim" pitchFamily="34" charset="-127"/>
              </a:rPr>
              <a:t>)</a:t>
            </a:r>
            <a:endParaRPr lang="ko-KR" altLang="fr-BE" sz="2000" b="0" i="0" dirty="0" smtClean="0">
              <a:solidFill>
                <a:srgbClr val="0070C0"/>
              </a:solidFill>
              <a:ea typeface="Gulim" pitchFamily="34" charset="-127"/>
            </a:endParaRP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학생</a:t>
            </a:r>
            <a:r>
              <a:rPr lang="fr-BE" altLang="ko-KR" sz="2000" b="0" i="0" dirty="0" smtClean="0">
                <a:solidFill>
                  <a:srgbClr val="0070C0"/>
                </a:solidFill>
                <a:ea typeface="Gulim" pitchFamily="34" charset="-127"/>
              </a:rPr>
              <a:t>, </a:t>
            </a:r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교육자 및 직원의 기대치 상승</a:t>
            </a: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모빌리티 및 </a:t>
            </a:r>
            <a:r>
              <a:rPr lang="fr-BE" altLang="ko-KR" sz="2000" b="0" i="0" dirty="0" smtClean="0">
                <a:solidFill>
                  <a:srgbClr val="0070C0"/>
                </a:solidFill>
                <a:ea typeface="Gulim" pitchFamily="34" charset="-127"/>
              </a:rPr>
              <a:t>BYOD</a:t>
            </a:r>
            <a:endParaRPr lang="ko-KR" altLang="fr-BE" sz="2000" b="0" i="0" dirty="0" smtClean="0">
              <a:solidFill>
                <a:srgbClr val="0070C0"/>
              </a:solidFill>
              <a:ea typeface="Gulim" pitchFamily="34" charset="-127"/>
            </a:endParaRP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컴퓨터 랩 제공 모델의 한계</a:t>
            </a: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데이터 센터 및 네트워크 병목 현상</a:t>
            </a: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보안 및 규정 준수</a:t>
            </a:r>
          </a:p>
          <a:p>
            <a:r>
              <a:rPr lang="ko-KR" altLang="fr-BE" sz="2000" b="0" i="0" dirty="0" smtClean="0">
                <a:solidFill>
                  <a:srgbClr val="0070C0"/>
                </a:solidFill>
                <a:ea typeface="Gulim" pitchFamily="34" charset="-127"/>
              </a:rPr>
              <a:t>새로운 비즈니스 모델 </a:t>
            </a:r>
            <a:endParaRPr lang="ko-KR" altLang="fr-BE" sz="2000" b="0" i="0" dirty="0">
              <a:solidFill>
                <a:srgbClr val="0070C0"/>
              </a:solidFill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데스크탑 가상화 및 교육</a:t>
            </a:r>
            <a:endParaRPr lang="ko-KR" altLang="en-US">
              <a:ea typeface="Gulim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3314" y="1403683"/>
            <a:ext cx="4535424" cy="5454317"/>
            <a:chOff x="4383314" y="1403683"/>
            <a:chExt cx="4535424" cy="5823772"/>
          </a:xfrm>
        </p:grpSpPr>
        <p:grpSp>
          <p:nvGrpSpPr>
            <p:cNvPr id="12" name="Group 11"/>
            <p:cNvGrpSpPr/>
            <p:nvPr/>
          </p:nvGrpSpPr>
          <p:grpSpPr>
            <a:xfrm>
              <a:off x="4383314" y="1403683"/>
              <a:ext cx="4535424" cy="5823772"/>
              <a:chOff x="4383314" y="1285101"/>
              <a:chExt cx="4535424" cy="5299411"/>
            </a:xfrm>
          </p:grpSpPr>
          <p:sp>
            <p:nvSpPr>
              <p:cNvPr id="13" name="Round Same Side Corner Rectangle 12"/>
              <p:cNvSpPr/>
              <p:nvPr/>
            </p:nvSpPr>
            <p:spPr>
              <a:xfrm>
                <a:off x="4397827" y="1285101"/>
                <a:ext cx="4513942" cy="5020450"/>
              </a:xfrm>
              <a:prstGeom prst="round2SameRect">
                <a:avLst>
                  <a:gd name="adj1" fmla="val 4045"/>
                  <a:gd name="adj2" fmla="val 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4E4E4"/>
                  </a:gs>
                  <a:gs pos="39000">
                    <a:schemeClr val="bg1">
                      <a:lumMod val="95000"/>
                    </a:schemeClr>
                  </a:gs>
                  <a:gs pos="73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21594000"/>
                </a:lightRig>
              </a:scene3d>
              <a:sp3d>
                <a:bevelT/>
                <a:contourClr>
                  <a:srgbClr val="0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accent6">
                      <a:lumMod val="75000"/>
                    </a:schemeClr>
                  </a:solidFill>
                  <a:latin typeface="+mj-lt"/>
                  <a:ea typeface="Gulim" pitchFamily="34" charset="-127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83314" y="5522686"/>
                <a:ext cx="4535424" cy="1061826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mtClean="0">
                  <a:solidFill>
                    <a:srgbClr val="FFFFFF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pic>
          <p:nvPicPr>
            <p:cNvPr id="3" name="Picture 1" descr="C:\Users\gserda\Documents\Edu Photos\AM634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1964" y="4331589"/>
              <a:ext cx="3576918" cy="2384611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10479" y="1516752"/>
              <a:ext cx="4464424" cy="2635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 defTabSz="914400">
                <a:buNone/>
              </a:pP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“어떻게 더 적은 리소스로 더 많은 작업을 처리할 수 있을까요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? </a:t>
              </a: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바로 가상 데스크탑 덕분입니다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. </a:t>
              </a: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비용이 절감됩니다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. </a:t>
              </a: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헬프데스크 대기 줄이 줄어드는 것이 눈에 띕니다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. </a:t>
              </a: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문제를 해결하기 위해 기술자들이 출장을 나가는 횟수가 줄어드는 것이 확연히 느껴집니다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. </a:t>
              </a:r>
              <a:r>
                <a:rPr lang="ko-KR" altLang="en-US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언제든지 특정 애플리케이션을 중앙 집중식으로 관리할 수 있기 때문에 업무가 훨씬 더 쉬워집니다</a:t>
              </a:r>
              <a:r>
                <a:rPr lang="en-US" altLang="ko-KR" sz="1500" b="0" i="1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.”</a:t>
              </a:r>
            </a:p>
            <a:p>
              <a:pPr algn="r" defTabSz="914400">
                <a:buNone/>
              </a:pPr>
              <a:r>
                <a:rPr lang="fr-BE" altLang="ko-KR" sz="1300" b="0" i="0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Brooks Moore</a:t>
              </a:r>
              <a:endParaRPr lang="ko-KR" altLang="fr-BE" sz="1300" b="0" i="0" dirty="0" smtClean="0">
                <a:solidFill>
                  <a:srgbClr val="652D89">
                    <a:lumMod val="75000"/>
                  </a:srgbClr>
                </a:solidFill>
                <a:latin typeface="+mj-lt"/>
                <a:ea typeface="Gulim" pitchFamily="34" charset="-127"/>
              </a:endParaRPr>
            </a:p>
            <a:p>
              <a:pPr algn="r" defTabSz="914400">
                <a:buNone/>
              </a:pPr>
              <a:r>
                <a:rPr lang="ko-KR" altLang="fr-BE" sz="1300" b="0" i="0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기술 서비스 관리자</a:t>
              </a:r>
            </a:p>
            <a:p>
              <a:pPr algn="r" defTabSz="914400">
                <a:buNone/>
              </a:pPr>
              <a:r>
                <a:rPr lang="fr-BE" altLang="ko-KR" sz="1300" b="0" i="0" dirty="0" err="1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Aledo</a:t>
              </a:r>
              <a:r>
                <a:rPr lang="fr-BE" altLang="ko-KR" sz="1300" b="0" i="0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 Independent </a:t>
              </a:r>
              <a:r>
                <a:rPr lang="fr-BE" altLang="ko-KR" sz="1300" b="0" i="0" dirty="0" err="1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School</a:t>
              </a:r>
              <a:r>
                <a:rPr lang="fr-BE" altLang="ko-KR" sz="1300" b="0" i="0" dirty="0" smtClean="0">
                  <a:solidFill>
                    <a:srgbClr val="652D89">
                      <a:lumMod val="75000"/>
                    </a:srgbClr>
                  </a:solidFill>
                  <a:latin typeface="+mj-lt"/>
                  <a:ea typeface="Gulim" pitchFamily="34" charset="-127"/>
                </a:rPr>
                <a:t> District</a:t>
              </a:r>
              <a:endParaRPr lang="ko-KR" altLang="fr-BE" sz="1300" b="0" i="0" dirty="0" smtClean="0">
                <a:solidFill>
                  <a:srgbClr val="652D89">
                    <a:lumMod val="75000"/>
                  </a:srgbClr>
                </a:solidFill>
                <a:latin typeface="+mj-lt"/>
                <a:ea typeface="Gulim" pitchFamily="34" charset="-127"/>
              </a:endParaRPr>
            </a:p>
            <a:p>
              <a:pPr algn="ctr" defTabSz="914400">
                <a:buNone/>
              </a:pPr>
              <a:endParaRPr lang="ko-KR" altLang="en-US" sz="1600" dirty="0" smtClean="0">
                <a:solidFill>
                  <a:srgbClr val="652D89">
                    <a:lumMod val="75000"/>
                  </a:srgbClr>
                </a:solidFill>
                <a:latin typeface="+mj-lt"/>
                <a:ea typeface="Gulim" pitchFamily="34" charset="-127"/>
              </a:endParaRPr>
            </a:p>
            <a:p>
              <a:pPr algn="l" defTabSz="914400">
                <a:buNone/>
              </a:pPr>
              <a:endParaRPr lang="ko-KR" altLang="en-US" dirty="0">
                <a:latin typeface="+mj-lt"/>
                <a:ea typeface="Gulim" pitchFamily="34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642771"/>
            <a:ext cx="8588861" cy="645459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교육계를 위한 </a:t>
            </a:r>
            <a:r>
              <a:rPr lang="fr-BE" altLang="ko-KR" sz="3200" b="0" i="0" spc="0" baseline="0" smtClean="0">
                <a:solidFill>
                  <a:srgbClr val="2B348E"/>
                </a:solidFill>
                <a:ea typeface="Gulim" pitchFamily="34" charset="-127"/>
              </a:rPr>
              <a:t>VXI </a:t>
            </a:r>
            <a:r>
              <a:rPr lang="ko-KR" altLang="fr-BE" sz="3200" b="0" i="0" spc="0" baseline="0" smtClean="0">
                <a:solidFill>
                  <a:srgbClr val="2B348E"/>
                </a:solidFill>
                <a:ea typeface="Gulim" pitchFamily="34" charset="-127"/>
              </a:rPr>
              <a:t>이점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757" y="1373086"/>
            <a:ext cx="5368152" cy="4510979"/>
          </a:xfrm>
        </p:spPr>
        <p:txBody>
          <a:bodyPr wrap="square">
            <a:spAutoFit/>
          </a:bodyPr>
          <a:lstStyle/>
          <a:p>
            <a:pPr marL="115854" indent="-58704" algn="l" defTabSz="914400">
              <a:lnSpc>
                <a:spcPct val="100000"/>
              </a:lnSpc>
              <a:spcBef>
                <a:spcPts val="800"/>
              </a:spcBef>
              <a:buNone/>
            </a:pPr>
            <a:r>
              <a:rPr lang="ko-KR" altLang="fr-BE" sz="16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관리자</a:t>
            </a:r>
            <a:endParaRPr lang="ko-KR" altLang="en-US" sz="160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Gulim" pitchFamily="34" charset="-127"/>
            </a:endParaRPr>
          </a:p>
          <a:p>
            <a:pPr marL="230154" lvl="1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실감나는 학생</a:t>
            </a:r>
            <a:r>
              <a:rPr lang="fr-BE" altLang="ko-KR" sz="1600" b="0" i="0" dirty="0" smtClean="0">
                <a:solidFill>
                  <a:srgbClr val="000000"/>
                </a:solidFill>
                <a:ea typeface="Gulim" pitchFamily="34" charset="-127"/>
              </a:rPr>
              <a:t>-</a:t>
            </a: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교사 상호 작용과 빠른 학습 효과를 위한 가상 작업 공간 솔루션</a:t>
            </a:r>
            <a:endParaRPr lang="ko-KR" altLang="en-US" sz="1600" dirty="0" smtClean="0">
              <a:solidFill>
                <a:srgbClr val="3A3A3A"/>
              </a:solidFill>
              <a:ea typeface="Gulim" pitchFamily="34" charset="-127"/>
            </a:endParaRPr>
          </a:p>
          <a:p>
            <a:pPr marL="230154" lvl="1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규정 준수 강화 및 위험 완화 </a:t>
            </a:r>
            <a:endParaRPr lang="ko-KR" altLang="en-US" sz="1600" dirty="0" smtClean="0">
              <a:solidFill>
                <a:srgbClr val="000000"/>
              </a:solidFill>
              <a:ea typeface="Gulim" pitchFamily="34" charset="-127"/>
            </a:endParaRPr>
          </a:p>
          <a:p>
            <a:pPr marL="230154" lvl="1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비용 절감 및 </a:t>
            </a:r>
            <a:r>
              <a:rPr lang="fr-BE" altLang="ko-KR" sz="1600" b="0" i="0" dirty="0" smtClean="0">
                <a:solidFill>
                  <a:srgbClr val="000000"/>
                </a:solidFill>
                <a:ea typeface="Gulim" pitchFamily="34" charset="-127"/>
              </a:rPr>
              <a:t>ROI </a:t>
            </a: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개선</a:t>
            </a:r>
          </a:p>
          <a:p>
            <a:pPr marL="115854" lvl="1" indent="-58704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fr-BE" sz="16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학생 및 교육자</a:t>
            </a:r>
            <a:endParaRPr lang="ko-KR" altLang="en-US" sz="160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Gulim" pitchFamily="34" charset="-127"/>
            </a:endParaRPr>
          </a:p>
          <a:p>
            <a:pPr marL="230154" lvl="1" indent="-173004" algn="l" defTabSz="914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어디에서나 어떤 장치를 사용하든 일관된 환경</a:t>
            </a:r>
          </a:p>
          <a:p>
            <a:pPr marL="230154" lvl="1" indent="-173004" algn="l" defTabSz="9144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선택의 폭과 융통성을 제공함으로써 다양한 학습 및 교육 스타일에 맞춤 </a:t>
            </a:r>
            <a:endParaRPr lang="ko-KR" altLang="en-US" sz="1600" dirty="0" smtClean="0">
              <a:solidFill>
                <a:srgbClr val="000000"/>
              </a:solidFill>
              <a:ea typeface="Gulim" pitchFamily="34" charset="-127"/>
            </a:endParaRPr>
          </a:p>
          <a:p>
            <a:pPr marL="115854" lvl="1" indent="-58704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BE" altLang="ko-KR" sz="16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IT </a:t>
            </a:r>
            <a:r>
              <a:rPr lang="ko-KR" altLang="fr-BE" sz="1600" b="0" i="0" dirty="0" smtClean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Gulim" pitchFamily="34" charset="-127"/>
              </a:rPr>
              <a:t>리더</a:t>
            </a:r>
            <a:endParaRPr lang="ko-KR" altLang="en-US" sz="1600" dirty="0" smtClean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Gulim" pitchFamily="34" charset="-127"/>
            </a:endParaRPr>
          </a:p>
          <a:p>
            <a:pPr marL="230154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변화하는 애플리케이션 요구에 보다 신속하게 대응</a:t>
            </a:r>
          </a:p>
          <a:p>
            <a:pPr marL="230154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비즈니스 대응 능력 최적화</a:t>
            </a:r>
            <a:endParaRPr lang="ko-KR" altLang="en-US" sz="1600" dirty="0" smtClean="0">
              <a:solidFill>
                <a:srgbClr val="000000"/>
              </a:solidFill>
              <a:ea typeface="Gulim" pitchFamily="34" charset="-127"/>
            </a:endParaRPr>
          </a:p>
          <a:p>
            <a:pPr marL="230154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미승인 애플리케이션이나 맬웨어에 대한 보안 수준 강화</a:t>
            </a:r>
          </a:p>
          <a:p>
            <a:pPr marL="230154" indent="-173004" algn="l" defTabSz="9144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/>
              <a:buChar char="•"/>
            </a:pPr>
            <a:r>
              <a:rPr lang="ko-KR" altLang="fr-BE" sz="1600" b="0" i="0" dirty="0" smtClean="0">
                <a:solidFill>
                  <a:srgbClr val="000000"/>
                </a:solidFill>
                <a:ea typeface="Gulim" pitchFamily="34" charset="-127"/>
              </a:rPr>
              <a:t>검증된 설계로 보다 빠르게 구축</a:t>
            </a:r>
            <a:endParaRPr lang="ko-KR" altLang="fr-BE" sz="1600" b="0" i="0" dirty="0">
              <a:solidFill>
                <a:srgbClr val="000000"/>
              </a:solidFill>
              <a:ea typeface="Gulim" pitchFamily="34" charset="-127"/>
            </a:endParaRPr>
          </a:p>
        </p:txBody>
      </p:sp>
      <p:pic>
        <p:nvPicPr>
          <p:cNvPr id="8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3" cstate="print"/>
          <a:srcRect l="20735" t="16912" r="35294" b="-74"/>
          <a:stretch>
            <a:fillRect/>
          </a:stretch>
        </p:blipFill>
        <p:spPr bwMode="auto">
          <a:xfrm>
            <a:off x="5715001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Gulim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ko-KR" altLang="fr-BE" sz="3200" b="0" i="0" spc="0" baseline="0" smtClean="0">
                <a:solidFill>
                  <a:srgbClr val="12188E"/>
                </a:solidFill>
                <a:ea typeface="Gulim" pitchFamily="34" charset="-127"/>
              </a:rPr>
              <a:t>어젠다</a:t>
            </a:r>
            <a:endParaRPr lang="ko-KR" altLang="en-US">
              <a:solidFill>
                <a:srgbClr val="12188E"/>
              </a:solidFill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9752" y="2408092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9752" y="3062508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9752" y="4371340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9752" y="3716924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8578850" cy="4345927"/>
          </a:xfrm>
        </p:spPr>
        <p:txBody>
          <a:bodyPr/>
          <a:lstStyle/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교육계의 추세 및 과제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교육계 사용 사례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의 가상화 비전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fr-BE" altLang="ko-KR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Cisco VXI </a:t>
            </a: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포트폴리오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서비스 지원 및 검증된 설계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사례 연구</a:t>
            </a:r>
          </a:p>
          <a:p>
            <a:pPr marL="0" indent="0" algn="l" defTabSz="914400">
              <a:lnSpc>
                <a:spcPct val="60000"/>
              </a:lnSpc>
              <a:spcBef>
                <a:spcPts val="3600"/>
              </a:spcBef>
              <a:buNone/>
            </a:pPr>
            <a:r>
              <a:rPr lang="ko-KR" altLang="fr-BE" sz="2200" b="0" i="0" smtClean="0">
                <a:gradFill flip="none" rotWithShape="1">
                  <a:gsLst>
                    <a:gs pos="0">
                      <a:srgbClr val="2B348E">
                        <a:shade val="30000"/>
                        <a:satMod val="115000"/>
                      </a:srgbClr>
                    </a:gs>
                    <a:gs pos="50000">
                      <a:srgbClr val="2B348E">
                        <a:shade val="67500"/>
                        <a:satMod val="115000"/>
                      </a:srgbClr>
                    </a:gs>
                    <a:gs pos="100000">
                      <a:srgbClr val="2B348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Gulim" pitchFamily="34" charset="-127"/>
                <a:cs typeface="Arial"/>
              </a:rPr>
              <a:t>요약</a:t>
            </a:r>
            <a:endParaRPr lang="ko-KR" altLang="fr-BE" sz="2200" b="0" i="0">
              <a:gradFill flip="none" rotWithShape="1">
                <a:gsLst>
                  <a:gs pos="0">
                    <a:srgbClr val="2B348E">
                      <a:shade val="30000"/>
                      <a:satMod val="115000"/>
                    </a:srgbClr>
                  </a:gs>
                  <a:gs pos="50000">
                    <a:srgbClr val="2B348E">
                      <a:shade val="67500"/>
                      <a:satMod val="115000"/>
                    </a:srgbClr>
                  </a:gs>
                  <a:gs pos="100000">
                    <a:srgbClr val="2B348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a typeface="Gulim" pitchFamily="34" charset="-127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9752" y="502575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9752" y="1753676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2452" y="5680171"/>
            <a:ext cx="180514" cy="297837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schemeClr val="tx1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794" y="2844800"/>
            <a:ext cx="6204205" cy="32660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602994" y="1447801"/>
            <a:ext cx="6204205" cy="7492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88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heme/theme1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FY11_Cisco_Arial_4x3_template_dark[1]</Template>
  <TotalTime>26928</TotalTime>
  <Words>4054</Words>
  <Application>Microsoft Office PowerPoint</Application>
  <PresentationFormat>On-screen Show (4:3)</PresentationFormat>
  <Paragraphs>681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Cisco Arial 4x3 template_dark</vt:lpstr>
      <vt:lpstr>think-cell Slide</vt:lpstr>
      <vt:lpstr>새로운 교육 가상 작업 공간 제공  통합형 가상 데스크탑, 음성 및 비디오</vt:lpstr>
      <vt:lpstr>어젠다</vt:lpstr>
      <vt:lpstr>Slide 3</vt:lpstr>
      <vt:lpstr>교육 업무 스타일이 진화하고 있음 성장 추세를 지원하기 위해 새로운 솔루션이 필요함</vt:lpstr>
      <vt:lpstr>그리고… 가상화 시장이 성장하고 있음</vt:lpstr>
      <vt:lpstr>간략하게 설명한 데스크탑 가상화</vt:lpstr>
      <vt:lpstr>데스크탑 가상화 및 교육</vt:lpstr>
      <vt:lpstr>교육계를 위한 VXI 이점</vt:lpstr>
      <vt:lpstr>어젠다</vt:lpstr>
      <vt:lpstr>교육계의 VXI 사용 사례</vt:lpstr>
      <vt:lpstr>사용 사례: 컴퓨터 랩</vt:lpstr>
      <vt:lpstr>사용 사례: 모빌리티 및 BYOD</vt:lpstr>
      <vt:lpstr>사용 사례: 단순화된 IT</vt:lpstr>
      <vt:lpstr>어젠다</vt:lpstr>
      <vt:lpstr>데스크탑 가상화 외의 이점도 제공하는 VXI</vt:lpstr>
      <vt:lpstr>일관된 환경 애플리케이션, 데이터, 장치, 미디어 그리고 장소에도 구애받지 않음!</vt:lpstr>
      <vt:lpstr>새 가상 작업 공간을 향상시키는 Cisco VXI</vt:lpstr>
      <vt:lpstr>음성, 비디오 및 가상 데스크탑</vt:lpstr>
      <vt:lpstr>Cisco VXI 가상화된 엔드-투-엔드 솔루션</vt:lpstr>
      <vt:lpstr>어젠다</vt:lpstr>
      <vt:lpstr>VXC(Virtualization Experience Client) 포트폴리오 사용자 환경 강화</vt:lpstr>
      <vt:lpstr>Cisco VXC 4000</vt:lpstr>
      <vt:lpstr>Cisco VXC 6215</vt:lpstr>
      <vt:lpstr>  Cisco VXI: 보더리스 네트워크 작업 공간에 최적화된 네트워크, 보안 및 모빌리티 아키텍처</vt:lpstr>
      <vt:lpstr>Cisco VXI: 보더리스 네트워크 VXI용 Cisco ISE(Identity Service Engine)</vt:lpstr>
      <vt:lpstr>가상 데스크탑 성능 및 규모 면에서 업계를 선도 데스크탑 가상화에 최적화된 플랫폼</vt:lpstr>
      <vt:lpstr>Cisco VXI 데이터 센터 가상 데스크탑 확장 + 단순화 = 운영 비용 절감</vt:lpstr>
      <vt:lpstr>어젠다</vt:lpstr>
      <vt:lpstr>현재의 캠퍼스를 바꾸다 Cisco Services for VXI</vt:lpstr>
      <vt:lpstr>Cisco Validated Designs</vt:lpstr>
      <vt:lpstr>어젠다</vt:lpstr>
      <vt:lpstr>Seattle University:  효과적인 연구 이니셔티브 지원</vt:lpstr>
      <vt:lpstr>Park Hills 교육청:  학생들에게 차세대 학습 제공 </vt:lpstr>
      <vt:lpstr>어젠다</vt:lpstr>
      <vt:lpstr>요약: 교육계에서의 가상화 </vt:lpstr>
      <vt:lpstr>리소스</vt:lpstr>
      <vt:lpstr>Slide 37</vt:lpstr>
      <vt:lpstr>언제든지 만나실 수 있습니다.</vt:lpstr>
      <vt:lpstr>Slide 39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Chart Templates</dc:title>
  <dc:creator>jonawil</dc:creator>
  <cp:lastModifiedBy>Gary Serda</cp:lastModifiedBy>
  <cp:revision>450</cp:revision>
  <dcterms:created xsi:type="dcterms:W3CDTF">2012-03-02T00:20:55Z</dcterms:created>
  <dcterms:modified xsi:type="dcterms:W3CDTF">2012-06-04T22:40:34Z</dcterms:modified>
</cp:coreProperties>
</file>