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1"/>
  </p:sldMasterIdLst>
  <p:notesMasterIdLst>
    <p:notesMasterId r:id="rId41"/>
  </p:notesMasterIdLst>
  <p:sldIdLst>
    <p:sldId id="256" r:id="rId2"/>
    <p:sldId id="346" r:id="rId3"/>
    <p:sldId id="331" r:id="rId4"/>
    <p:sldId id="332" r:id="rId5"/>
    <p:sldId id="333" r:id="rId6"/>
    <p:sldId id="361" r:id="rId7"/>
    <p:sldId id="305" r:id="rId8"/>
    <p:sldId id="308" r:id="rId9"/>
    <p:sldId id="378" r:id="rId10"/>
    <p:sldId id="355" r:id="rId11"/>
    <p:sldId id="310" r:id="rId12"/>
    <p:sldId id="357" r:id="rId13"/>
    <p:sldId id="356" r:id="rId14"/>
    <p:sldId id="379" r:id="rId15"/>
    <p:sldId id="362" r:id="rId16"/>
    <p:sldId id="370" r:id="rId17"/>
    <p:sldId id="330" r:id="rId18"/>
    <p:sldId id="369" r:id="rId19"/>
    <p:sldId id="327" r:id="rId20"/>
    <p:sldId id="380" r:id="rId21"/>
    <p:sldId id="334" r:id="rId22"/>
    <p:sldId id="335" r:id="rId23"/>
    <p:sldId id="336" r:id="rId24"/>
    <p:sldId id="363" r:id="rId25"/>
    <p:sldId id="364" r:id="rId26"/>
    <p:sldId id="367" r:id="rId27"/>
    <p:sldId id="338" r:id="rId28"/>
    <p:sldId id="381" r:id="rId29"/>
    <p:sldId id="352" r:id="rId30"/>
    <p:sldId id="340" r:id="rId31"/>
    <p:sldId id="382" r:id="rId32"/>
    <p:sldId id="365" r:id="rId33"/>
    <p:sldId id="366" r:id="rId34"/>
    <p:sldId id="383" r:id="rId35"/>
    <p:sldId id="300" r:id="rId36"/>
    <p:sldId id="301" r:id="rId37"/>
    <p:sldId id="353" r:id="rId38"/>
    <p:sldId id="354" r:id="rId39"/>
    <p:sldId id="302" r:id="rId40"/>
  </p:sldIdLst>
  <p:sldSz cx="9144000" cy="6858000" type="screen4x3"/>
  <p:notesSz cx="68580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pan" initials="TM" lastIdx="7" clrIdx="0"/>
  <p:cmAuthor id="1" name="Jessica Savage" initials="J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1E1F81"/>
    <a:srgbClr val="12188E"/>
    <a:srgbClr val="F68B1F"/>
    <a:srgbClr val="3A3A3A"/>
    <a:srgbClr val="282828"/>
    <a:srgbClr val="6DB344"/>
    <a:srgbClr val="08252E"/>
    <a:srgbClr val="96CA4B"/>
    <a:srgbClr val="47758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13" autoAdjust="0"/>
    <p:restoredTop sz="90571" autoAdjust="0"/>
  </p:normalViewPr>
  <p:slideViewPr>
    <p:cSldViewPr snapToGrid="0">
      <p:cViewPr varScale="1">
        <p:scale>
          <a:sx n="66" d="100"/>
          <a:sy n="66" d="100"/>
        </p:scale>
        <p:origin x="-1428" y="-102"/>
      </p:cViewPr>
      <p:guideLst>
        <p:guide orient="horz" pos="734"/>
        <p:guide/>
      </p:guideLst>
    </p:cSldViewPr>
  </p:slideViewPr>
  <p:outlineViewPr>
    <p:cViewPr>
      <p:scale>
        <a:sx n="33" d="100"/>
        <a:sy n="33" d="100"/>
      </p:scale>
      <p:origin x="264" y="7542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494"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6"/>
  <c:chart>
    <c:title>
      <c:tx>
        <c:rich>
          <a:bodyPr/>
          <a:lstStyle/>
          <a:p>
            <a:pPr>
              <a:defRPr lang="de-DE" sz="1800" b="0">
                <a:solidFill>
                  <a:schemeClr val="bg1">
                    <a:lumMod val="50000"/>
                  </a:schemeClr>
                </a:solidFill>
              </a:defRPr>
            </a:pPr>
            <a:r>
              <a:rPr lang="de-DE" sz="1600" b="0" dirty="0" smtClean="0">
                <a:solidFill>
                  <a:schemeClr val="bg1">
                    <a:lumMod val="50000"/>
                  </a:schemeClr>
                </a:solidFill>
              </a:rPr>
              <a:t>Gartner-Prognose zu vorhandenen Installationen gehosteter virtueller Desktops</a:t>
            </a:r>
            <a:endParaRPr lang="en-US" sz="1600" b="0" dirty="0">
              <a:solidFill>
                <a:schemeClr val="bg1">
                  <a:lumMod val="50000"/>
                </a:schemeClr>
              </a:solidFill>
            </a:endParaRPr>
          </a:p>
        </c:rich>
      </c:tx>
      <c:layout>
        <c:manualLayout>
          <c:xMode val="edge"/>
          <c:yMode val="edge"/>
          <c:x val="0.15998349920137819"/>
          <c:y val="3.541753179880764E-2"/>
        </c:manualLayout>
      </c:layout>
      <c:spPr>
        <a:scene3d>
          <a:camera prst="orthographicFront"/>
          <a:lightRig rig="threePt" dir="t"/>
        </a:scene3d>
        <a:sp3d>
          <a:bevelT/>
        </a:sp3d>
      </c:spPr>
    </c:title>
    <c:plotArea>
      <c:layout>
        <c:manualLayout>
          <c:layoutTarget val="inner"/>
          <c:xMode val="edge"/>
          <c:yMode val="edge"/>
          <c:x val="6.8869422643033348E-2"/>
          <c:y val="0.16141520331493145"/>
          <c:w val="0.88055575281273779"/>
          <c:h val="0.72984877226821865"/>
        </c:manualLayout>
      </c:layout>
      <c:barChart>
        <c:barDir val="col"/>
        <c:grouping val="clustered"/>
        <c:ser>
          <c:idx val="0"/>
          <c:order val="0"/>
          <c:tx>
            <c:strRef>
              <c:f>Sheet1!$B$1</c:f>
              <c:strCache>
                <c:ptCount val="1"/>
                <c:pt idx="0">
                  <c:v>Gartner HVD Forecast</c:v>
                </c:pt>
              </c:strCache>
            </c:strRef>
          </c:tx>
          <c:spPr>
            <a:gradFill>
              <a:gsLst>
                <a:gs pos="0">
                  <a:srgbClr val="0096D6">
                    <a:lumMod val="75000"/>
                    <a:shade val="30000"/>
                    <a:satMod val="115000"/>
                  </a:srgbClr>
                </a:gs>
                <a:gs pos="50000">
                  <a:srgbClr val="0096D6">
                    <a:lumMod val="75000"/>
                    <a:shade val="67500"/>
                    <a:satMod val="115000"/>
                  </a:srgbClr>
                </a:gs>
                <a:gs pos="100000">
                  <a:srgbClr val="0096D6">
                    <a:lumMod val="75000"/>
                    <a:shade val="100000"/>
                    <a:satMod val="115000"/>
                  </a:srgbClr>
                </a:gs>
              </a:gsLst>
              <a:lin ang="16200000" scaled="1"/>
            </a:gradFill>
            <a:ln>
              <a:noFill/>
            </a:ln>
          </c:spPr>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5693000</c:v>
                </c:pt>
                <c:pt idx="1">
                  <c:v>13600000</c:v>
                </c:pt>
                <c:pt idx="2">
                  <c:v>26065000</c:v>
                </c:pt>
                <c:pt idx="3">
                  <c:v>46506000</c:v>
                </c:pt>
              </c:numCache>
            </c:numRef>
          </c:val>
        </c:ser>
        <c:axId val="84910080"/>
        <c:axId val="84911616"/>
      </c:barChart>
      <c:catAx>
        <c:axId val="84910080"/>
        <c:scaling>
          <c:orientation val="minMax"/>
        </c:scaling>
        <c:axPos val="b"/>
        <c:numFmt formatCode="General" sourceLinked="1"/>
        <c:majorTickMark val="none"/>
        <c:tickLblPos val="nextTo"/>
        <c:spPr>
          <a:ln>
            <a:solidFill>
              <a:srgbClr val="FFFFFF">
                <a:lumMod val="50000"/>
              </a:srgbClr>
            </a:solidFill>
          </a:ln>
        </c:spPr>
        <c:txPr>
          <a:bodyPr/>
          <a:lstStyle/>
          <a:p>
            <a:pPr>
              <a:defRPr lang="de-DE" sz="1400">
                <a:solidFill>
                  <a:schemeClr val="bg1">
                    <a:lumMod val="50000"/>
                  </a:schemeClr>
                </a:solidFill>
              </a:defRPr>
            </a:pPr>
            <a:endParaRPr lang="en-US"/>
          </a:p>
        </c:txPr>
        <c:crossAx val="84911616"/>
        <c:crosses val="autoZero"/>
        <c:auto val="1"/>
        <c:lblAlgn val="ctr"/>
        <c:lblOffset val="100"/>
      </c:catAx>
      <c:valAx>
        <c:axId val="84911616"/>
        <c:scaling>
          <c:orientation val="minMax"/>
        </c:scaling>
        <c:axPos val="l"/>
        <c:numFmt formatCode="#,##0" sourceLinked="1"/>
        <c:majorTickMark val="none"/>
        <c:tickLblPos val="nextTo"/>
        <c:spPr>
          <a:ln>
            <a:solidFill>
              <a:schemeClr val="bg1">
                <a:lumMod val="50000"/>
              </a:schemeClr>
            </a:solidFill>
          </a:ln>
        </c:spPr>
        <c:txPr>
          <a:bodyPr/>
          <a:lstStyle/>
          <a:p>
            <a:pPr>
              <a:defRPr lang="de-DE" sz="1400">
                <a:solidFill>
                  <a:schemeClr val="bg1">
                    <a:lumMod val="50000"/>
                  </a:schemeClr>
                </a:solidFill>
              </a:defRPr>
            </a:pPr>
            <a:endParaRPr lang="en-US"/>
          </a:p>
        </c:txPr>
        <c:crossAx val="84910080"/>
        <c:crosses val="autoZero"/>
        <c:crossBetween val="between"/>
        <c:majorUnit val="10000000"/>
        <c:dispUnits>
          <c:builtInUnit val="millions"/>
        </c:dispUnits>
      </c:valAx>
      <c:spPr>
        <a:gradFill>
          <a:gsLst>
            <a:gs pos="0">
              <a:srgbClr val="FFFFFF">
                <a:lumMod val="85000"/>
              </a:srgbClr>
            </a:gs>
            <a:gs pos="100000">
              <a:schemeClr val="bg1"/>
            </a:gs>
          </a:gsLst>
          <a:lin ang="5400000" scaled="0"/>
        </a:gradFill>
      </c:spPr>
    </c:plotArea>
    <c:plotVisOnly val="1"/>
    <c:dispBlanksAs val="gap"/>
  </c:chart>
  <c:spPr>
    <a:noFill/>
    <a:ln>
      <a:noFill/>
    </a:ln>
    <a:scene3d>
      <a:camera prst="orthographicFront"/>
      <a:lightRig rig="threePt" dir="t"/>
    </a:scene3d>
    <a:sp3d/>
  </c:spPr>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428D34E-F9FD-49E9-AE91-A29F458EF338}" type="datetimeFigureOut">
              <a:rPr lang="en-US" smtClean="0"/>
              <a:pPr/>
              <a:t>6/4/2012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96FA8831-C8BE-4802-9C2B-197E625A8934}" type="slidenum">
              <a:rPr lang="en-US" smtClean="0"/>
              <a:pPr/>
              <a:t>‹#›</a:t>
            </a:fld>
            <a:endParaRPr lang="en-US" dirty="0"/>
          </a:p>
        </p:txBody>
      </p:sp>
    </p:spTree>
    <p:extLst>
      <p:ext uri="{BB962C8B-B14F-4D97-AF65-F5344CB8AC3E}">
        <p14:creationId xmlns="" xmlns:p14="http://schemas.microsoft.com/office/powerpoint/2010/main" val="385047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txBox="1">
            <a:spLocks noGrp="1" noChangeArrowheads="1"/>
          </p:cNvSpPr>
          <p:nvPr/>
        </p:nvSpPr>
        <p:spPr bwMode="auto">
          <a:xfrm>
            <a:off x="5800417" y="8680452"/>
            <a:ext cx="796683" cy="288926"/>
          </a:xfrm>
          <a:prstGeom prst="rect">
            <a:avLst/>
          </a:prstGeom>
          <a:noFill/>
          <a:ln w="9525">
            <a:noFill/>
            <a:miter lim="800000"/>
            <a:headEnd/>
            <a:tailEnd/>
          </a:ln>
        </p:spPr>
        <p:txBody>
          <a:bodyPr lIns="18769" tIns="0" rIns="18769" bIns="0" anchor="b"/>
          <a:lstStyle/>
          <a:p>
            <a:pPr algn="r" defTabSz="899495">
              <a:buNone/>
            </a:pPr>
            <a:fld id="{AFADD62D-4B1A-431D-9358-5D868E3510AE}" type="slidenum">
              <a:rPr lang="fr-BE" sz="800" b="0" i="0">
                <a:solidFill>
                  <a:schemeClr val="tx1"/>
                </a:solidFill>
                <a:latin typeface="Calibri"/>
                <a:ea typeface="+mn-ea"/>
                <a:cs typeface="+mn-cs"/>
              </a:rPr>
              <a:pPr algn="r" defTabSz="899495">
                <a:buNone/>
              </a:pPr>
              <a:t>1</a:t>
            </a:fld>
            <a:endParaRPr lang="en-US" sz="8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394461" y="4378328"/>
            <a:ext cx="5988326" cy="4251325"/>
          </a:xfrm>
          <a:noFill/>
          <a:ln/>
        </p:spPr>
        <p:txBody>
          <a:bodyPr>
            <a:normAutofit/>
          </a:bodyPr>
          <a:lstStyle/>
          <a:p>
            <a:pPr marL="228051" indent="-228051" algn="l" defTabSz="914400">
              <a:buNone/>
            </a:pPr>
            <a:r>
              <a:rPr lang="fr-BE" sz="1200" b="0" i="0">
                <a:solidFill>
                  <a:schemeClr val="tx1"/>
                </a:solidFill>
                <a:latin typeface="Calibri"/>
                <a:ea typeface="+mn-ea"/>
                <a:cs typeface="+mn-cs"/>
              </a:rPr>
              <a:t>Hier Definition von VXI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1"/>
          <p:cNvSpPr>
            <a:spLocks noGrp="1" noChangeArrowheads="1"/>
          </p:cNvSpPr>
          <p:nvPr>
            <p:ph type="sldNum" sz="quarter" idx="5"/>
          </p:nvPr>
        </p:nvSpPr>
        <p:spPr bwMode="auto">
          <a:xfrm>
            <a:off x="3884614" y="8829674"/>
            <a:ext cx="2971800" cy="465139"/>
          </a:xfrm>
          <a:prstGeom prst="rect">
            <a:avLst/>
          </a:prstGeom>
          <a:noFill/>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7A679D06-76B8-4027-9D16-0F59867F909A}" type="slidenum">
              <a:rPr lang="fr-BE" sz="1200" b="0" i="0">
                <a:solidFill>
                  <a:schemeClr val="tx1"/>
                </a:solidFill>
                <a:latin typeface="Calibri"/>
                <a:ea typeface="+mn-ea"/>
                <a:cs typeface="+mn-cs"/>
              </a:rPr>
              <a:pPr algn="r" defTabSz="914400">
                <a:spcBef>
                  <a:spcPct val="0"/>
                </a:spcBef>
                <a:spcAft>
                  <a:spcPct val="0"/>
                </a:spcAft>
                <a:buNone/>
              </a:pPr>
              <a:t>10</a:t>
            </a:fld>
            <a:endParaRPr lang="en-US" dirty="0"/>
          </a:p>
        </p:txBody>
      </p:sp>
      <p:sp>
        <p:nvSpPr>
          <p:cNvPr id="76802" name="Rectangle 2"/>
          <p:cNvSpPr>
            <a:spLocks noGrp="1" noRot="1" noChangeAspect="1" noChangeArrowheads="1" noTextEdit="1"/>
          </p:cNvSpPr>
          <p:nvPr>
            <p:ph type="sldImg"/>
          </p:nvPr>
        </p:nvSpPr>
        <p:spPr bwMode="auto">
          <a:xfrm>
            <a:off x="800100" y="242888"/>
            <a:ext cx="5318125" cy="3989387"/>
          </a:xfrm>
          <a:noFill/>
          <a:ln>
            <a:solidFill>
              <a:srgbClr val="000000"/>
            </a:solidFill>
            <a:miter lim="800000"/>
            <a:headEnd/>
            <a:tailEnd/>
          </a:ln>
        </p:spPr>
      </p:sp>
      <p:sp>
        <p:nvSpPr>
          <p:cNvPr id="76803" name="Rectangle 3"/>
          <p:cNvSpPr>
            <a:spLocks noGrp="1" noChangeArrowheads="1"/>
          </p:cNvSpPr>
          <p:nvPr>
            <p:ph type="body" idx="1"/>
          </p:nvPr>
        </p:nvSpPr>
        <p:spPr bwMode="auto">
          <a:xfrm>
            <a:off x="395290" y="4379914"/>
            <a:ext cx="5989637" cy="4252912"/>
          </a:xfrm>
          <a:noFill/>
        </p:spPr>
        <p:txBody>
          <a:bodyPr wrap="square" lIns="90505" tIns="45252" rIns="90505" bIns="45252" numCol="1" anchor="t" anchorCtr="0" compatLnSpc="1">
            <a:prstTxWarp prst="textNoShape">
              <a:avLst/>
            </a:prstTxWarp>
            <a:normAutofit lnSpcReduction="10000"/>
          </a:bodyPr>
          <a:lstStyle/>
          <a:p>
            <a:pPr marL="0" algn="l" defTabSz="914400">
              <a:buNone/>
            </a:pPr>
            <a:r>
              <a:rPr lang="fr-BE" sz="1200" b="0" i="0" kern="1200">
                <a:solidFill>
                  <a:schemeClr val="tx1"/>
                </a:solidFill>
                <a:latin typeface="Calibri"/>
                <a:ea typeface="+mn-ea"/>
                <a:cs typeface="+mn-cs"/>
              </a:rPr>
              <a:t>Mit der Cisco VXI erfüllen führende Bildungseinrichtungen </a:t>
            </a:r>
            <a:r>
              <a:rPr lang="fr-BE" sz="1200" b="0" i="0" kern="1200" baseline="0">
                <a:solidFill>
                  <a:schemeClr val="tx1"/>
                </a:solidFill>
                <a:latin typeface="Calibri"/>
                <a:ea typeface="+mn-ea"/>
                <a:cs typeface="+mn-cs"/>
              </a:rPr>
              <a:t>und die </a:t>
            </a:r>
            <a:r>
              <a:rPr lang="fr-BE" sz="1200" b="0" i="0" kern="1200">
                <a:solidFill>
                  <a:schemeClr val="tx1"/>
                </a:solidFill>
                <a:latin typeface="Calibri"/>
                <a:ea typeface="+mn-ea"/>
                <a:cs typeface="+mn-cs"/>
              </a:rPr>
              <a:t>IT alle Voraussetzungen für die Bereitstellung einer flexiblen, sicheren Arbeitsumgebung, die Schülern sowie Lehrkörpern und Administratoren eine beispiellose Benutzererfahrung ermöglicht.</a:t>
            </a:r>
          </a:p>
          <a:p>
            <a:pPr marL="0" algn="l" defTabSz="914400">
              <a:buNone/>
            </a:pPr>
            <a:r>
              <a:rPr lang="fr-BE" sz="1200" b="0" i="0" kern="1200">
                <a:solidFill>
                  <a:schemeClr val="tx1"/>
                </a:solidFill>
                <a:latin typeface="Calibri"/>
                <a:ea typeface="+mn-ea"/>
                <a:cs typeface="+mn-cs"/>
              </a:rPr>
              <a:t> </a:t>
            </a:r>
          </a:p>
          <a:p>
            <a:pPr marL="0" algn="l" defTabSz="914400">
              <a:buNone/>
            </a:pPr>
            <a:r>
              <a:rPr lang="fr-BE" sz="1200" b="0" i="0" kern="1200">
                <a:solidFill>
                  <a:schemeClr val="tx1"/>
                </a:solidFill>
                <a:latin typeface="Calibri"/>
                <a:ea typeface="+mn-ea"/>
                <a:cs typeface="+mn-cs"/>
              </a:rPr>
              <a:t>Die Cisco VXI unterstützt</a:t>
            </a:r>
            <a:r>
              <a:rPr lang="fr-BE" sz="1200" b="0" i="0" kern="1200" baseline="0">
                <a:solidFill>
                  <a:schemeClr val="tx1"/>
                </a:solidFill>
                <a:latin typeface="Calibri"/>
                <a:ea typeface="+mn-ea"/>
                <a:cs typeface="+mn-cs"/>
              </a:rPr>
              <a:t> die Implementierung passender Lösungen für wichtige Anwendungsfälle im Bildungswesen:</a:t>
            </a:r>
          </a:p>
          <a:p>
            <a:pPr marL="0" algn="l" defTabSz="914400">
              <a:buNone/>
            </a:pPr>
            <a:r>
              <a:rPr lang="fr-BE" sz="1200" b="0" i="0" kern="1200">
                <a:solidFill>
                  <a:schemeClr val="tx1"/>
                </a:solidFill>
                <a:latin typeface="Calibri"/>
                <a:ea typeface="+mn-ea"/>
                <a:cs typeface="+mn-cs"/>
              </a:rPr>
              <a:t> </a:t>
            </a:r>
          </a:p>
          <a:p>
            <a:pPr marL="0" marR="0" indent="0" algn="l" defTabSz="914400">
              <a:lnSpc>
                <a:spcPct val="100000"/>
              </a:lnSpc>
              <a:spcBef>
                <a:spcPts val="0"/>
              </a:spcBef>
              <a:spcAft>
                <a:spcPts val="0"/>
              </a:spcAft>
              <a:buClr>
                <a:schemeClr val="tx1"/>
              </a:buClr>
              <a:buFont typeface="Arial"/>
              <a:buChar char="•"/>
              <a:tabLst/>
            </a:pPr>
            <a:r>
              <a:rPr lang="fr-BE" sz="1200" b="0" i="0" kern="1200">
                <a:solidFill>
                  <a:schemeClr val="tx1"/>
                </a:solidFill>
                <a:latin typeface="Calibri"/>
                <a:ea typeface="+mn-ea"/>
                <a:cs typeface="+mn-cs"/>
              </a:rPr>
              <a:t>Bereitstellung von</a:t>
            </a:r>
            <a:r>
              <a:rPr lang="fr-BE" sz="1200" b="0" i="0" kern="1200" baseline="0">
                <a:solidFill>
                  <a:schemeClr val="tx1"/>
                </a:solidFill>
                <a:latin typeface="Calibri"/>
                <a:ea typeface="+mn-ea"/>
                <a:cs typeface="+mn-cs"/>
              </a:rPr>
              <a:t> </a:t>
            </a:r>
            <a:r>
              <a:rPr lang="fr-BE" sz="1200" b="0" i="0" kern="1200">
                <a:solidFill>
                  <a:schemeClr val="tx1"/>
                </a:solidFill>
                <a:latin typeface="Calibri"/>
                <a:ea typeface="+mn-ea"/>
                <a:cs typeface="+mn-cs"/>
              </a:rPr>
              <a:t>individuellen virtuellen Arbeitsbereichen für Remote-Lernumgebungen</a:t>
            </a:r>
            <a:r>
              <a:rPr lang="fr-BE" sz="1200" b="0" i="0" kern="1200" baseline="0">
                <a:solidFill>
                  <a:schemeClr val="tx1"/>
                </a:solidFill>
                <a:latin typeface="Calibri"/>
                <a:ea typeface="+mn-ea"/>
                <a:cs typeface="+mn-cs"/>
              </a:rPr>
              <a:t> anstelle von standortgebundenen. </a:t>
            </a:r>
            <a:endParaRPr lang="en-US" sz="1200" kern="1200" dirty="0" smtClean="0">
              <a:solidFill>
                <a:schemeClr val="tx1"/>
              </a:solidFill>
              <a:latin typeface="+mn-lt"/>
              <a:ea typeface="+mn-ea"/>
              <a:cs typeface="+mn-cs"/>
            </a:endParaRPr>
          </a:p>
          <a:p>
            <a:pPr marL="0" algn="l" defTabSz="914400">
              <a:buClr>
                <a:schemeClr val="tx1"/>
              </a:buClr>
              <a:buFont typeface="Arial"/>
              <a:buChar char="•"/>
            </a:pPr>
            <a:r>
              <a:rPr lang="fr-BE" sz="1200" b="0" i="0" kern="1200">
                <a:solidFill>
                  <a:schemeClr val="tx1"/>
                </a:solidFill>
                <a:latin typeface="Calibri"/>
                <a:ea typeface="+mn-ea"/>
                <a:cs typeface="+mn-cs"/>
              </a:rPr>
              <a:t>Bereitstellung</a:t>
            </a:r>
            <a:r>
              <a:rPr lang="fr-BE" sz="1200" b="0" i="0" kern="1200" baseline="0">
                <a:solidFill>
                  <a:schemeClr val="tx1"/>
                </a:solidFill>
                <a:latin typeface="Calibri"/>
                <a:ea typeface="+mn-ea"/>
                <a:cs typeface="+mn-cs"/>
              </a:rPr>
              <a:t> einer virtuellen Arbeitsumgebung für </a:t>
            </a:r>
            <a:r>
              <a:rPr lang="fr-BE" sz="1200" b="0" i="0" kern="1200">
                <a:solidFill>
                  <a:schemeClr val="tx1"/>
                </a:solidFill>
                <a:latin typeface="Calibri"/>
                <a:ea typeface="+mn-ea"/>
                <a:cs typeface="+mn-cs"/>
              </a:rPr>
              <a:t>alle Schüler, Lehrkräfte und Mitarbeiter für eine konsistente Benutzererfahrung innerhalb und außerhalb des Schulgeländes</a:t>
            </a:r>
            <a:r>
              <a:rPr lang="fr-BE" sz="1200" b="0" i="0" kern="1200" baseline="0">
                <a:solidFill>
                  <a:schemeClr val="tx1"/>
                </a:solidFill>
                <a:latin typeface="Calibri"/>
                <a:ea typeface="+mn-ea"/>
                <a:cs typeface="+mn-cs"/>
              </a:rPr>
              <a:t> </a:t>
            </a:r>
            <a:endParaRPr lang="en-US" sz="1200" kern="1200" dirty="0" smtClean="0">
              <a:solidFill>
                <a:schemeClr val="tx1"/>
              </a:solidFill>
              <a:latin typeface="+mn-lt"/>
              <a:ea typeface="+mn-ea"/>
              <a:cs typeface="+mn-cs"/>
            </a:endParaRPr>
          </a:p>
          <a:p>
            <a:pPr marL="0" algn="l" defTabSz="914400">
              <a:buClr>
                <a:schemeClr val="tx1"/>
              </a:buClr>
              <a:buFont typeface="Arial"/>
              <a:buChar char="•"/>
            </a:pPr>
            <a:r>
              <a:rPr lang="fr-BE" sz="1200" b="0" i="0" kern="1200">
                <a:solidFill>
                  <a:schemeClr val="tx1"/>
                </a:solidFill>
                <a:latin typeface="Calibri"/>
                <a:ea typeface="+mn-ea"/>
                <a:cs typeface="+mn-cs"/>
              </a:rPr>
              <a:t>Nicht-permanente, bereinigte Desktops ohne Viren, Malware oder unautorisierter Anwendungen zur Verbesserung der Datensicherheit und Compliance.</a:t>
            </a:r>
          </a:p>
          <a:p>
            <a:pPr marL="0" algn="l" defTabSz="914400">
              <a:buClr>
                <a:schemeClr val="tx1"/>
              </a:buClr>
              <a:buFont typeface="Arial"/>
              <a:buChar char="•"/>
            </a:pPr>
            <a:r>
              <a:rPr lang="fr-BE" sz="1200" b="0" i="0" kern="1200">
                <a:solidFill>
                  <a:schemeClr val="tx1"/>
                </a:solidFill>
                <a:latin typeface="Calibri"/>
                <a:ea typeface="+mn-ea"/>
                <a:cs typeface="+mn-cs"/>
              </a:rPr>
              <a:t>Zugang auf den persönlichen Arbeitsbereich über private Geräte wie Tablets oder Smartphones </a:t>
            </a:r>
          </a:p>
          <a:p>
            <a:pPr marL="0" algn="l" defTabSz="914400">
              <a:buClr>
                <a:schemeClr val="tx1"/>
              </a:buClr>
              <a:buFont typeface="Arial"/>
              <a:buChar char="•"/>
            </a:pPr>
            <a:r>
              <a:rPr lang="fr-BE" sz="1200" b="0" i="0" kern="1200">
                <a:solidFill>
                  <a:schemeClr val="tx1"/>
                </a:solidFill>
                <a:latin typeface="Calibri"/>
                <a:ea typeface="+mn-ea"/>
                <a:cs typeface="+mn-cs"/>
              </a:rPr>
              <a:t>Möglichkeiten zur Skalierung</a:t>
            </a:r>
            <a:r>
              <a:rPr lang="fr-BE" sz="1200" b="0" i="0" kern="1200" baseline="0">
                <a:solidFill>
                  <a:schemeClr val="tx1"/>
                </a:solidFill>
                <a:latin typeface="Calibri"/>
                <a:ea typeface="+mn-ea"/>
                <a:cs typeface="+mn-cs"/>
              </a:rPr>
              <a:t> vorhandener IT-Ressourcen:</a:t>
            </a:r>
            <a:endParaRPr lang="en-US" sz="1200" kern="1200" dirty="0" smtClean="0">
              <a:solidFill>
                <a:schemeClr val="tx1"/>
              </a:solidFill>
              <a:latin typeface="+mn-lt"/>
              <a:ea typeface="+mn-ea"/>
              <a:cs typeface="+mn-cs"/>
            </a:endParaRPr>
          </a:p>
          <a:p>
            <a:pPr marL="457200" lvl="1" algn="l" defTabSz="914400">
              <a:buClr>
                <a:schemeClr val="tx1"/>
              </a:buClr>
              <a:buFont typeface="Arial"/>
              <a:buChar char="•"/>
            </a:pPr>
            <a:r>
              <a:rPr lang="fr-BE" sz="1200" b="0" i="0" kern="1200">
                <a:solidFill>
                  <a:schemeClr val="tx1"/>
                </a:solidFill>
                <a:latin typeface="Calibri"/>
                <a:ea typeface="+mn-ea"/>
                <a:cs typeface="+mn-cs"/>
              </a:rPr>
              <a:t>Optimierung von Ergänzungen, Verschiebungen und Änderungen für umfangreiche Desktop-Populationen bei minimalem IT-Ressourcen-Verbrauch und Zeitaufwand</a:t>
            </a:r>
          </a:p>
          <a:p>
            <a:pPr marL="457200" lvl="1" algn="l" defTabSz="914400">
              <a:buClr>
                <a:schemeClr val="tx1"/>
              </a:buClr>
              <a:buFont typeface="Arial"/>
              <a:buChar char="•"/>
            </a:pPr>
            <a:r>
              <a:rPr lang="fr-BE" sz="1200" b="0" i="0" kern="1200">
                <a:solidFill>
                  <a:schemeClr val="tx1"/>
                </a:solidFill>
                <a:latin typeface="Calibri"/>
                <a:ea typeface="+mn-ea"/>
                <a:cs typeface="+mn-cs"/>
              </a:rPr>
              <a:t>Vereinfachung der Migration auf neuere Betriebssysteme</a:t>
            </a:r>
          </a:p>
          <a:p>
            <a:pPr marL="457200" lvl="1" algn="l" defTabSz="914400">
              <a:buClr>
                <a:schemeClr val="tx1"/>
              </a:buClr>
              <a:buFont typeface="Arial"/>
              <a:buChar char="•"/>
            </a:pPr>
            <a:r>
              <a:rPr lang="fr-BE" sz="1200" b="0" i="0" kern="1200">
                <a:solidFill>
                  <a:schemeClr val="tx1"/>
                </a:solidFill>
                <a:latin typeface="Calibri"/>
                <a:ea typeface="+mn-ea"/>
                <a:cs typeface="+mn-cs"/>
              </a:rPr>
              <a:t>Reduzierung der Anzahl von Supportanfragen und Helpdesk-Anrufen</a:t>
            </a:r>
          </a:p>
          <a:p>
            <a:pPr marL="0" marR="0" indent="0" algn="l" defTabSz="914400">
              <a:lnSpc>
                <a:spcPct val="100000"/>
              </a:lnSpc>
              <a:spcBef>
                <a:spcPts val="0"/>
              </a:spcBef>
              <a:spcAft>
                <a:spcPts val="0"/>
              </a:spcAft>
              <a:buClr>
                <a:schemeClr val="tx1"/>
              </a:buClr>
              <a:buFont typeface="Arial"/>
              <a:buChar char="•"/>
              <a:tabLst/>
            </a:pPr>
            <a:r>
              <a:rPr lang="fr-BE" sz="1200" b="0" i="0" kern="1200">
                <a:solidFill>
                  <a:schemeClr val="tx1"/>
                </a:solidFill>
                <a:latin typeface="Calibri"/>
                <a:ea typeface="+mn-ea"/>
                <a:cs typeface="+mn-cs"/>
              </a:rPr>
              <a:t>Nachhaltigeres IT</a:t>
            </a:r>
            <a:r>
              <a:rPr lang="fr-BE" sz="1200" b="0" i="0" kern="1200" baseline="0">
                <a:solidFill>
                  <a:schemeClr val="tx1"/>
                </a:solidFill>
                <a:latin typeface="Calibri"/>
                <a:ea typeface="+mn-ea"/>
                <a:cs typeface="+mn-cs"/>
              </a:rPr>
              <a:t>-Modell durch die V</a:t>
            </a:r>
            <a:r>
              <a:rPr lang="fr-BE" sz="1200" b="0" i="0" kern="1200">
                <a:solidFill>
                  <a:schemeClr val="tx1"/>
                </a:solidFill>
                <a:latin typeface="Calibri"/>
                <a:ea typeface="+mn-ea"/>
                <a:cs typeface="+mn-cs"/>
              </a:rPr>
              <a:t>ergrößerung der zeitlichen Abstände zwischen Desktop-Hardwareaktualisierungen und niedrigere Energie</a:t>
            </a:r>
            <a:r>
              <a:rPr lang="fr-BE" sz="1200" b="0" i="0" kern="1200" baseline="0">
                <a:solidFill>
                  <a:schemeClr val="tx1"/>
                </a:solidFill>
                <a:latin typeface="Calibri"/>
                <a:ea typeface="+mn-ea"/>
                <a:cs typeface="+mn-cs"/>
              </a:rPr>
              <a:t>kosten</a:t>
            </a:r>
          </a:p>
          <a:p>
            <a:pPr marL="0" marR="0" indent="0" algn="l" defTabSz="914400">
              <a:lnSpc>
                <a:spcPct val="100000"/>
              </a:lnSpc>
              <a:spcBef>
                <a:spcPts val="0"/>
              </a:spcBef>
              <a:spcAft>
                <a:spcPts val="0"/>
              </a:spcAft>
              <a:buFont typeface="Arial"/>
              <a:buChar char="•"/>
              <a:tabLst/>
            </a:pPr>
            <a:endParaRPr lang="en-US" sz="1200" kern="1200" baseline="0" dirty="0" smtClean="0">
              <a:solidFill>
                <a:schemeClr val="tx1"/>
              </a:solidFill>
              <a:latin typeface="+mn-lt"/>
              <a:ea typeface="+mn-ea"/>
              <a:cs typeface="+mn-cs"/>
            </a:endParaRPr>
          </a:p>
          <a:p>
            <a:pPr marL="0" marR="0" indent="0" algn="l" defTabSz="914400">
              <a:lnSpc>
                <a:spcPct val="100000"/>
              </a:lnSpc>
              <a:spcBef>
                <a:spcPts val="0"/>
              </a:spcBef>
              <a:spcAft>
                <a:spcPts val="0"/>
              </a:spcAft>
              <a:buNone/>
              <a:tabLst/>
            </a:pPr>
            <a:r>
              <a:rPr lang="fr-BE" sz="1200" b="0" i="0" kern="1200" baseline="0">
                <a:solidFill>
                  <a:schemeClr val="tx1"/>
                </a:solidFill>
                <a:latin typeface="Calibri"/>
                <a:ea typeface="+mn-ea"/>
                <a:cs typeface="+mn-cs"/>
              </a:rPr>
              <a:t>Auf den nächsten Folien werden wir auf diese Möglichkeiten genauer eingehen.</a:t>
            </a:r>
            <a:endParaRPr lang="en-US" sz="1200" kern="1200" dirty="0" smtClean="0">
              <a:solidFill>
                <a:schemeClr val="tx1"/>
              </a:solidFill>
              <a:latin typeface="+mn-lt"/>
              <a:ea typeface="+mn-ea"/>
              <a:cs typeface="+mn-cs"/>
            </a:endParaRPr>
          </a:p>
          <a:p>
            <a:pPr marL="0" algn="l" defTabSz="914400">
              <a:buFont typeface="Arial"/>
              <a:buChar char="•"/>
            </a:pPr>
            <a:endParaRPr lang="en-US" sz="1200" kern="1200" dirty="0" smtClean="0">
              <a:solidFill>
                <a:schemeClr val="tx1"/>
              </a:solidFill>
              <a:latin typeface="+mn-lt"/>
              <a:ea typeface="+mn-ea"/>
              <a:cs typeface="+mn-cs"/>
            </a:endParaRPr>
          </a:p>
          <a:p>
            <a:pPr marL="0" algn="l" defTabSz="914400">
              <a:spcBef>
                <a:spcPts val="870"/>
              </a:spcBef>
              <a:buNone/>
            </a:pPr>
            <a:endParaRPr lang="en-US" sz="14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6700" y="4416425"/>
            <a:ext cx="6457949" cy="4183063"/>
          </a:xfrm>
        </p:spPr>
        <p:txBody>
          <a:bodyPr>
            <a:noAutofit/>
          </a:bodyPr>
          <a:lstStyle/>
          <a:p>
            <a:pPr marL="0" algn="l" defTabSz="914400">
              <a:buNone/>
            </a:pPr>
            <a:r>
              <a:rPr lang="fr-BE" sz="1200" b="0" i="0" kern="1200" baseline="0">
                <a:solidFill>
                  <a:schemeClr val="tx1"/>
                </a:solidFill>
                <a:latin typeface="Calibri"/>
                <a:ea typeface="+mn-ea"/>
                <a:cs typeface="+mn-cs"/>
              </a:rPr>
              <a:t>Bisheriger Workflow</a:t>
            </a:r>
          </a:p>
          <a:p>
            <a:pPr marL="0" algn="l" defTabSz="914400">
              <a:buNone/>
            </a:pPr>
            <a:r>
              <a:rPr lang="fr-BE" sz="1200" b="0" i="0" kern="1200" baseline="0">
                <a:solidFill>
                  <a:schemeClr val="tx1"/>
                </a:solidFill>
                <a:latin typeface="Calibri"/>
                <a:ea typeface="+mn-ea"/>
                <a:cs typeface="+mn-cs"/>
              </a:rPr>
              <a:t>Herkömmliche Computerlabs sind stationäre Umgebungen, in denen Betriebssystem und Anwendungen fest an eine spezifische Workstation gebunden sind. </a:t>
            </a:r>
          </a:p>
          <a:p>
            <a:pPr marL="0" algn="l" defTabSz="914400">
              <a:buNone/>
            </a:pPr>
            <a:r>
              <a:rPr lang="fr-BE" sz="1200" b="0" i="0" kern="1200" baseline="0">
                <a:solidFill>
                  <a:schemeClr val="tx1"/>
                </a:solidFill>
                <a:latin typeface="Calibri"/>
                <a:ea typeface="+mn-ea"/>
                <a:cs typeface="+mn-cs"/>
              </a:rPr>
              <a:t>Die Konfiguration eines Labs wird häufig durch die Anforderungen eines Kurses an gewisse Anwendungen bestimmt. Dadurch können Änderungen eines Kurses eine Neukonfiguration des Labs notwendig machen.</a:t>
            </a:r>
          </a:p>
          <a:p>
            <a:pPr marL="0" algn="l" defTabSz="914400">
              <a:buNone/>
            </a:pPr>
            <a:r>
              <a:rPr lang="fr-BE" sz="1200" b="0" i="0" kern="1200" baseline="0">
                <a:solidFill>
                  <a:schemeClr val="tx1"/>
                </a:solidFill>
                <a:latin typeface="Calibri"/>
                <a:ea typeface="+mn-ea"/>
                <a:cs typeface="+mn-cs"/>
              </a:rPr>
              <a:t>Der Zugang zu Labs ist auf bestimmte Uhrzeiten beschränkt.</a:t>
            </a:r>
          </a:p>
          <a:p>
            <a:pPr marL="0" algn="l" defTabSz="914400">
              <a:buNone/>
            </a:pPr>
            <a:endParaRPr lang="en-US" sz="6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Neuer Workflow</a:t>
            </a:r>
          </a:p>
          <a:p>
            <a:pPr marL="0" algn="l" defTabSz="914400">
              <a:buNone/>
            </a:pPr>
            <a:r>
              <a:rPr lang="fr-BE" sz="1200" b="0" i="0" kern="1200" baseline="0">
                <a:solidFill>
                  <a:schemeClr val="tx1"/>
                </a:solidFill>
                <a:latin typeface="Calibri"/>
                <a:ea typeface="+mn-ea"/>
                <a:cs typeface="+mn-cs"/>
              </a:rPr>
              <a:t>Die VXI verwandelt Unterrichtsräume und Computerlabs in individuell anpassbare Lernumgebungen, die auf die Anforderungen der Lehrkräfte oder Klassen zugeschnitten werden können.</a:t>
            </a:r>
          </a:p>
          <a:p>
            <a:pPr marL="0" algn="l" defTabSz="914400">
              <a:buNone/>
            </a:pPr>
            <a:endParaRPr lang="en-US" sz="6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Das Betriebssystem und die Anwendungen werden vom Client-Gerät voneinander getrennt. Schüler und Lehrkräfte können sich in einer virtuellen Umgebung anmelden, die für ihre spezifischen Anforderungen konfiguriert wurde. Damit werden die vorhandenen Computerlabs als Mehrzweckressourcen verfügbar, die von einer wesentlich größeren Zahl von Endanwendern genutzt werden können.</a:t>
            </a:r>
          </a:p>
          <a:p>
            <a:pPr marL="0" algn="l" defTabSz="914400">
              <a:buNone/>
            </a:pPr>
            <a:endParaRPr lang="en-US" sz="6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Sobald sich die Anforderungen der Benutzer ändern, ist eine schnelle Neukonfiguration der virtuellen Arbeitsumgebung möglich, indem einfach ein anderer virtueller Desktop geladen wird.  Dadurch kann das bestehende IT-Team mehr Endbenutzer-Arbeitsumgebungen unterstützen.</a:t>
            </a:r>
          </a:p>
          <a:p>
            <a:pPr marL="0" algn="l" defTabSz="914400">
              <a:buNone/>
            </a:pPr>
            <a:endParaRPr lang="en-US" sz="6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Endbenutzer müssen nicht länger in einem bestimmten Computerlab physisch anwesend sein, um auf ihre Arbeitsumgebung zuzugreifen. Hieraus ergeben sich insbesondere Vorteile für Studenten außerhalb des Campus und Teilnehmer von Online-Kursen, denen damit dieselben IT-Ressourcen und Anwendungen wie den Studenten vor Ort zur Verfügung stehen.</a:t>
            </a:r>
            <a:endParaRPr lang="en-US" dirty="0"/>
          </a:p>
        </p:txBody>
      </p:sp>
      <p:sp>
        <p:nvSpPr>
          <p:cNvPr id="4" name="Slide Number Placeholder 3"/>
          <p:cNvSpPr>
            <a:spLocks noGrp="1"/>
          </p:cNvSpPr>
          <p:nvPr>
            <p:ph type="sldNum" sz="quarter" idx="10"/>
          </p:nvPr>
        </p:nvSpPr>
        <p:spPr/>
        <p:txBody>
          <a:bodyPr/>
          <a:lstStyle/>
          <a:p>
            <a:pPr algn="r" defTabSz="914400">
              <a:buNone/>
            </a:pPr>
            <a:fld id="{F4D643A1-0A69-4170-AB49-1D0ACAA27C71}" type="slidenum">
              <a:rPr lang="fr-BE" sz="1200" b="0" i="0">
                <a:solidFill>
                  <a:schemeClr val="tx1"/>
                </a:solidFill>
                <a:latin typeface="Calibri"/>
                <a:ea typeface="+mn-ea"/>
                <a:cs typeface="+mn-cs"/>
              </a:rPr>
              <a:pPr algn="r" defTabSz="914400">
                <a:buNone/>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fr-BE" sz="1200" b="0" i="0" kern="1200" baseline="0">
                <a:solidFill>
                  <a:schemeClr val="tx1"/>
                </a:solidFill>
                <a:latin typeface="Calibri"/>
                <a:ea typeface="+mn-ea"/>
                <a:cs typeface="+mn-cs"/>
              </a:rPr>
              <a:t>Bisheriger Workflow</a:t>
            </a:r>
          </a:p>
          <a:p>
            <a:pPr marL="0" algn="l" defTabSz="914400">
              <a:buNone/>
            </a:pPr>
            <a:r>
              <a:rPr lang="fr-BE" sz="1200" b="0" i="0" kern="1200" baseline="0">
                <a:solidFill>
                  <a:schemeClr val="tx1"/>
                </a:solidFill>
                <a:latin typeface="Calibri"/>
                <a:ea typeface="+mn-ea"/>
                <a:cs typeface="+mn-cs"/>
              </a:rPr>
              <a:t>Vor nicht allzu langer Zeit konnten Schulen und Universitäten noch bestimmte Geräte empfehlen oder festlegen, mit denen Studenten, Dozenten oder Mitarbeiter auf das Netzwerk zugreifen.</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Die Endbenutzer verfügten in der Regel über ein einziges Gerät, meistens einen Laptop.</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Neuer Workflow</a:t>
            </a:r>
          </a:p>
          <a:p>
            <a:pPr marL="0" algn="l" defTabSz="914400">
              <a:buNone/>
            </a:pPr>
            <a:r>
              <a:rPr lang="fr-BE" sz="1200" b="0" i="0" kern="1200" baseline="0">
                <a:solidFill>
                  <a:schemeClr val="tx1"/>
                </a:solidFill>
                <a:latin typeface="Calibri"/>
                <a:ea typeface="+mn-ea"/>
                <a:cs typeface="+mn-cs"/>
              </a:rPr>
              <a:t>Die Zeiten haben sich geändert!</a:t>
            </a:r>
          </a:p>
          <a:p>
            <a:pPr marL="0" algn="l" defTabSz="914400">
              <a:buNone/>
            </a:pPr>
            <a:r>
              <a:rPr lang="fr-BE" sz="1200" b="0" i="0" kern="1200" baseline="0">
                <a:solidFill>
                  <a:schemeClr val="tx1"/>
                </a:solidFill>
                <a:latin typeface="Calibri"/>
                <a:ea typeface="+mn-ea"/>
                <a:cs typeface="+mn-cs"/>
              </a:rPr>
              <a:t>Für die heutige Generation von Schülern und Studenten gilt es als Selbstverständlichkeit, an jedem Ort über das Gerät ihrer Wahl auf Online-Ressourcen zuzugreifen. </a:t>
            </a:r>
          </a:p>
          <a:p>
            <a:pPr marL="0" algn="l" defTabSz="914400">
              <a:buNone/>
            </a:pPr>
            <a:r>
              <a:rPr lang="fr-BE" sz="1200" b="0" i="0" kern="1200" baseline="0">
                <a:solidFill>
                  <a:schemeClr val="tx1"/>
                </a:solidFill>
                <a:latin typeface="Calibri"/>
                <a:ea typeface="+mn-ea"/>
                <a:cs typeface="+mn-cs"/>
              </a:rPr>
              <a:t>Die Mehrzahl der Endbenutzer besitzt zudem mehrere Geräte (Laptop, Desktop und/oder Smartphone).</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Ergebnisse</a:t>
            </a:r>
          </a:p>
          <a:p>
            <a:pPr marL="0" algn="l" defTabSz="914400">
              <a:buNone/>
            </a:pPr>
            <a:r>
              <a:rPr lang="fr-BE" sz="1200" b="0" i="0" kern="1200" baseline="0">
                <a:solidFill>
                  <a:schemeClr val="tx1"/>
                </a:solidFill>
                <a:latin typeface="Calibri"/>
                <a:ea typeface="+mn-ea"/>
                <a:cs typeface="+mn-cs"/>
              </a:rPr>
              <a:t>Die VXI ermöglicht Schülern/Studenten, Dozenten und Mitarbeitern die Anmeldung bei ihren virtuellen Arbeitsumgebungen und den Zugriff auf die Ressourcen und Anwendungen, die sie für ihre Aufgaben oder Tätigkeiten benötigen.</a:t>
            </a:r>
          </a:p>
          <a:p>
            <a:pPr marL="0" algn="l" defTabSz="914400">
              <a:buNone/>
            </a:pPr>
            <a:r>
              <a:rPr lang="fr-BE" sz="1200" b="0" i="0" kern="1200" baseline="0">
                <a:solidFill>
                  <a:schemeClr val="tx1"/>
                </a:solidFill>
                <a:latin typeface="Calibri"/>
                <a:ea typeface="+mn-ea"/>
                <a:cs typeface="+mn-cs"/>
              </a:rPr>
              <a:t>Die Benutzererfahrung ist konsistent auf allen Geräten.</a:t>
            </a:r>
          </a:p>
          <a:p>
            <a:pPr marL="0" algn="l" defTabSz="914400">
              <a:buNone/>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F4D643A1-0A69-4170-AB49-1D0ACAA27C71}" type="slidenum">
              <a:rPr lang="fr-BE" sz="1200" b="0" i="0">
                <a:solidFill>
                  <a:schemeClr val="tx1"/>
                </a:solidFill>
                <a:latin typeface="Calibri"/>
                <a:ea typeface="+mn-ea"/>
                <a:cs typeface="+mn-cs"/>
              </a:rPr>
              <a:pPr algn="r" defTabSz="914400">
                <a:buNone/>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0505" lvl="1" indent="-179405" algn="l" defTabSz="914400">
              <a:lnSpc>
                <a:spcPct val="95000"/>
              </a:lnSpc>
              <a:spcAft>
                <a:spcPts val="600"/>
              </a:spcAft>
              <a:buNone/>
            </a:pPr>
            <a:r>
              <a:rPr lang="fr-BE" sz="1600" b="0" i="0" kern="1200">
                <a:solidFill>
                  <a:srgbClr val="3A3A3A"/>
                </a:solidFill>
                <a:latin typeface="Calibri"/>
                <a:ea typeface="+mn-ea"/>
                <a:cs typeface="+mn-cs"/>
              </a:rPr>
              <a:t>Bisheriger Workflow</a:t>
            </a:r>
          </a:p>
          <a:p>
            <a:pPr marL="290505" lvl="1" indent="-179405" algn="l" defTabSz="914400">
              <a:lnSpc>
                <a:spcPct val="95000"/>
              </a:lnSpc>
              <a:spcAft>
                <a:spcPts val="600"/>
              </a:spcAft>
              <a:buClr>
                <a:srgbClr val="00ADEF"/>
              </a:buClr>
              <a:buSzPct val="80000"/>
              <a:buFont typeface="Arial"/>
              <a:buChar char="•"/>
            </a:pPr>
            <a:r>
              <a:rPr lang="fr-BE" sz="1600" b="0" i="0" kern="1200">
                <a:solidFill>
                  <a:srgbClr val="3A3A3A"/>
                </a:solidFill>
                <a:latin typeface="Calibri"/>
                <a:ea typeface="+mn-ea"/>
                <a:cs typeface="+mn-cs"/>
              </a:rPr>
              <a:t>Hoher Kostenaufwand für Softwareaktualisierungen und Sicherheits-Patches an allen Workstations der Einrichtung</a:t>
            </a:r>
          </a:p>
          <a:p>
            <a:pPr marL="290505" lvl="1" indent="-179405" algn="l" defTabSz="914400">
              <a:lnSpc>
                <a:spcPct val="95000"/>
              </a:lnSpc>
              <a:spcAft>
                <a:spcPts val="600"/>
              </a:spcAft>
              <a:buClr>
                <a:srgbClr val="00ADEF"/>
              </a:buClr>
              <a:buSzPct val="80000"/>
              <a:buFont typeface="Arial"/>
              <a:buChar char="•"/>
            </a:pPr>
            <a:r>
              <a:rPr lang="fr-BE" sz="1600" b="0" i="0">
                <a:solidFill>
                  <a:srgbClr val="000000"/>
                </a:solidFill>
                <a:latin typeface="Calibri"/>
                <a:ea typeface="+mn-ea"/>
                <a:cs typeface="+mn-cs"/>
              </a:rPr>
              <a:t>Konfiguration erfordert die physische Anwesenheit im Unterrichtsraum, Computerlab oder Büro</a:t>
            </a:r>
            <a:endParaRPr lang="en-US" sz="1600" kern="1200" dirty="0" smtClean="0">
              <a:solidFill>
                <a:srgbClr val="3A3A3A"/>
              </a:solidFill>
              <a:latin typeface="+mn-lt"/>
              <a:ea typeface="+mn-ea"/>
              <a:cs typeface="+mn-cs"/>
            </a:endParaRPr>
          </a:p>
          <a:p>
            <a:pPr marL="290505" lvl="1" indent="-179405" algn="l" defTabSz="914400">
              <a:lnSpc>
                <a:spcPct val="95000"/>
              </a:lnSpc>
              <a:spcAft>
                <a:spcPts val="600"/>
              </a:spcAft>
              <a:buClr>
                <a:srgbClr val="00ADEF"/>
              </a:buClr>
              <a:buSzPct val="80000"/>
              <a:buFont typeface="Arial"/>
              <a:buChar char="•"/>
            </a:pPr>
            <a:r>
              <a:rPr lang="fr-BE" sz="1600" b="0" i="0" kern="1200">
                <a:solidFill>
                  <a:srgbClr val="3A3A3A"/>
                </a:solidFill>
                <a:latin typeface="Calibri"/>
                <a:ea typeface="+mn-ea"/>
                <a:cs typeface="+mn-cs"/>
              </a:rPr>
              <a:t>Neue Benutzer oder Geräte können nicht ohne weiteres hinzugefügt werden</a:t>
            </a:r>
          </a:p>
          <a:p>
            <a:pPr marL="290505" lvl="1" indent="-179405" algn="l" defTabSz="914400">
              <a:lnSpc>
                <a:spcPct val="95000"/>
              </a:lnSpc>
              <a:spcAft>
                <a:spcPts val="600"/>
              </a:spcAft>
              <a:buClr>
                <a:srgbClr val="00ADEF"/>
              </a:buClr>
              <a:buSzPct val="80000"/>
              <a:buFont typeface="Arial"/>
              <a:buChar char="•"/>
            </a:pPr>
            <a:r>
              <a:rPr lang="fr-BE" sz="1600" b="0" i="0" kern="1200">
                <a:solidFill>
                  <a:srgbClr val="3A3A3A"/>
                </a:solidFill>
                <a:latin typeface="Calibri"/>
                <a:ea typeface="+mn-ea"/>
                <a:cs typeface="+mn-cs"/>
              </a:rPr>
              <a:t>Höhere Energiekosten</a:t>
            </a:r>
          </a:p>
          <a:p>
            <a:pPr marL="0" algn="l" defTabSz="914400">
              <a:buNone/>
            </a:pPr>
            <a:endParaRPr lang="en-US" dirty="0"/>
          </a:p>
        </p:txBody>
      </p:sp>
      <p:sp>
        <p:nvSpPr>
          <p:cNvPr id="4" name="Slide Number Placeholder 3"/>
          <p:cNvSpPr>
            <a:spLocks noGrp="1"/>
          </p:cNvSpPr>
          <p:nvPr>
            <p:ph type="sldNum" sz="quarter" idx="10"/>
          </p:nvPr>
        </p:nvSpPr>
        <p:spPr/>
        <p:txBody>
          <a:bodyPr/>
          <a:lstStyle/>
          <a:p>
            <a:pPr algn="r" defTabSz="914400">
              <a:buNone/>
            </a:pPr>
            <a:fld id="{F4D643A1-0A69-4170-AB49-1D0ACAA27C71}" type="slidenum">
              <a:rPr lang="fr-BE" sz="1200" b="0" i="0">
                <a:solidFill>
                  <a:schemeClr val="tx1"/>
                </a:solidFill>
                <a:latin typeface="Calibri"/>
                <a:ea typeface="+mn-ea"/>
                <a:cs typeface="+mn-cs"/>
              </a:rPr>
              <a:pPr algn="r" defTabSz="914400">
                <a:buNone/>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14</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fr-BE" sz="1200" b="0" i="0">
                <a:solidFill>
                  <a:schemeClr val="tx1"/>
                </a:solidFill>
                <a:latin typeface="Calibri"/>
                <a:ea typeface="+mn-ea"/>
                <a:cs typeface="+mn-cs"/>
              </a:rPr>
              <a:t>Die VXI bietet</a:t>
            </a:r>
            <a:r>
              <a:rPr lang="fr-BE" sz="1200" b="0" i="0" baseline="0">
                <a:solidFill>
                  <a:schemeClr val="tx1"/>
                </a:solidFill>
                <a:latin typeface="Calibri"/>
                <a:ea typeface="+mn-ea"/>
                <a:cs typeface="+mn-cs"/>
              </a:rPr>
              <a:t> mehr als Desktop-Virtualisierung</a:t>
            </a:r>
            <a:endParaRPr lang="en-US" dirty="0" smtClean="0"/>
          </a:p>
          <a:p>
            <a:pPr marL="0" algn="l" defTabSz="914400">
              <a:buNone/>
            </a:pPr>
            <a:endParaRPr lang="en-US" sz="1200" kern="1200" dirty="0" smtClean="0">
              <a:solidFill>
                <a:schemeClr val="tx1"/>
              </a:solidFill>
              <a:latin typeface="+mn-lt"/>
              <a:ea typeface="+mn-ea"/>
              <a:cs typeface="+mn-cs"/>
            </a:endParaRPr>
          </a:p>
          <a:p>
            <a:pPr marL="0" algn="l" defTabSz="914400">
              <a:buNone/>
            </a:pPr>
            <a:r>
              <a:rPr lang="fr-BE" sz="1200" b="0" i="0">
                <a:solidFill>
                  <a:schemeClr val="tx1"/>
                </a:solidFill>
                <a:latin typeface="Calibri"/>
                <a:ea typeface="+mn-ea"/>
                <a:cs typeface="+mn-cs"/>
              </a:rPr>
              <a:t>Die Cisco VXI</a:t>
            </a:r>
            <a:r>
              <a:rPr lang="fr-BE" sz="1200" b="0" i="0" baseline="0">
                <a:solidFill>
                  <a:schemeClr val="tx1"/>
                </a:solidFill>
                <a:latin typeface="Calibri"/>
                <a:ea typeface="+mn-ea"/>
                <a:cs typeface="+mn-cs"/>
              </a:rPr>
              <a:t> ist mehr als eine VDI-Lösung. Zusätzlich zum üblichen Funktionsumfang von Desktop-Virtualisierungs-Plattformen bietet die Cisco VXI:</a:t>
            </a:r>
          </a:p>
          <a:p>
            <a:pPr marL="0" algn="l" defTabSz="914400">
              <a:buNone/>
            </a:pPr>
            <a:r>
              <a:rPr lang="fr-BE" sz="1200" b="0" i="0" baseline="0">
                <a:solidFill>
                  <a:schemeClr val="tx1"/>
                </a:solidFill>
                <a:latin typeface="Calibri"/>
                <a:ea typeface="+mn-ea"/>
                <a:cs typeface="+mn-cs"/>
              </a:rPr>
              <a:t>ein End-to-End-System</a:t>
            </a:r>
          </a:p>
          <a:p>
            <a:pPr marL="0" algn="l" defTabSz="914400">
              <a:buNone/>
            </a:pPr>
            <a:r>
              <a:rPr lang="fr-BE" sz="1200" b="0" i="0" baseline="0">
                <a:solidFill>
                  <a:schemeClr val="tx1"/>
                </a:solidFill>
                <a:latin typeface="Calibri"/>
                <a:ea typeface="+mn-ea"/>
                <a:cs typeface="+mn-cs"/>
              </a:rPr>
              <a:t>Multimedia-Support</a:t>
            </a:r>
          </a:p>
          <a:p>
            <a:pPr marL="0" algn="l" defTabSz="914400">
              <a:buNone/>
            </a:pPr>
            <a:r>
              <a:rPr lang="fr-BE" sz="1200" b="0" i="0" baseline="0">
                <a:solidFill>
                  <a:schemeClr val="tx1"/>
                </a:solidFill>
                <a:latin typeface="Calibri"/>
                <a:ea typeface="+mn-ea"/>
                <a:cs typeface="+mn-cs"/>
              </a:rPr>
              <a:t>Erhöhte Sicherheit</a:t>
            </a:r>
          </a:p>
          <a:p>
            <a:pPr marL="0" algn="l" defTabSz="914400">
              <a:buNone/>
            </a:pPr>
            <a:r>
              <a:rPr lang="fr-BE" sz="1200" b="0" i="0" baseline="0">
                <a:solidFill>
                  <a:schemeClr val="tx1"/>
                </a:solidFill>
                <a:latin typeface="Calibri"/>
                <a:ea typeface="+mn-ea"/>
                <a:cs typeface="+mn-cs"/>
              </a:rPr>
              <a:t>Unterstützung für Anwendungsmigration und -beschleunigung</a:t>
            </a:r>
          </a:p>
          <a:p>
            <a:pPr marL="0" algn="l" defTabSz="914400">
              <a:buNone/>
            </a:pPr>
            <a:r>
              <a:rPr lang="fr-BE" sz="1200" b="0" i="0" baseline="0">
                <a:solidFill>
                  <a:schemeClr val="tx1"/>
                </a:solidFill>
                <a:latin typeface="Calibri"/>
                <a:ea typeface="+mn-ea"/>
                <a:cs typeface="+mn-cs"/>
              </a:rPr>
              <a:t>PoE/Energy Wise</a:t>
            </a:r>
          </a:p>
          <a:p>
            <a:pPr marL="0" algn="l" defTabSz="914400">
              <a:buNone/>
            </a:pPr>
            <a:endParaRPr lang="en-US" baseline="0" dirty="0" smtClean="0"/>
          </a:p>
          <a:p>
            <a:pPr marL="0" algn="l" defTabSz="914400">
              <a:buNone/>
            </a:pPr>
            <a:r>
              <a:rPr lang="fr-BE" sz="1200" b="0" i="0" baseline="0">
                <a:solidFill>
                  <a:schemeClr val="tx1"/>
                </a:solidFill>
                <a:latin typeface="Calibri"/>
                <a:ea typeface="+mn-ea"/>
                <a:cs typeface="+mn-cs"/>
              </a:rPr>
              <a:t>Nur Cisco ist in der Lage, eine solch umfassende Lösung anzubieten.</a:t>
            </a:r>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fr-BE" sz="1200" b="0" i="0">
                <a:solidFill>
                  <a:schemeClr val="tx1"/>
                </a:solidFill>
                <a:latin typeface="Calibri"/>
                <a:ea typeface="+mn-ea"/>
                <a:cs typeface="+mn-cs"/>
              </a:rPr>
              <a:pPr algn="r" defTabSz="914400">
                <a:buNone/>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fld id="{96FA8831-C8BE-4802-9C2B-197E625A893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6425"/>
            <a:ext cx="6705599" cy="4183063"/>
          </a:xfrm>
        </p:spPr>
        <p:txBody>
          <a:bodyPr>
            <a:noAutofit/>
          </a:bodyPr>
          <a:lstStyle/>
          <a:p>
            <a:pPr marL="0" algn="l" defTabSz="914400">
              <a:buNone/>
            </a:pPr>
            <a:r>
              <a:rPr lang="fr-BE" sz="1200" b="0" i="0">
                <a:solidFill>
                  <a:schemeClr val="tx1"/>
                </a:solidFill>
                <a:latin typeface="Calibri"/>
                <a:ea typeface="+mn-ea"/>
                <a:cs typeface="+mn-cs"/>
              </a:rPr>
              <a:t>Vorher:</a:t>
            </a:r>
          </a:p>
          <a:p>
            <a:pPr marL="114300" indent="-114300" algn="l" defTabSz="914400">
              <a:lnSpc>
                <a:spcPct val="90000"/>
              </a:lnSpc>
              <a:spcBef>
                <a:spcPts val="1200"/>
              </a:spcBef>
              <a:buNone/>
            </a:pPr>
            <a:r>
              <a:rPr lang="fr-BE" sz="1800" b="0" i="0">
                <a:solidFill>
                  <a:srgbClr val="F79646"/>
                </a:solidFill>
                <a:latin typeface="Calibri"/>
                <a:ea typeface="+mn-ea"/>
                <a:cs typeface="+mn-cs"/>
              </a:rPr>
              <a:t>Inakzeptable Benutzererfahrung</a:t>
            </a:r>
          </a:p>
          <a:p>
            <a:pPr marL="292059" lvl="1" indent="-114300" algn="l" defTabSz="914400">
              <a:lnSpc>
                <a:spcPct val="90000"/>
              </a:lnSpc>
              <a:spcBef>
                <a:spcPts val="600"/>
              </a:spcBef>
              <a:buNone/>
            </a:pPr>
            <a:r>
              <a:rPr lang="fr-BE" sz="1600" b="0" i="0">
                <a:solidFill>
                  <a:srgbClr val="F79646"/>
                </a:solidFill>
                <a:latin typeface="Calibri"/>
                <a:ea typeface="+mn-ea"/>
                <a:cs typeface="+mn-cs"/>
              </a:rPr>
              <a:t>„Hairpin“-Effekt</a:t>
            </a:r>
          </a:p>
          <a:p>
            <a:pPr marL="114300" indent="-114300" algn="l" defTabSz="914400">
              <a:lnSpc>
                <a:spcPct val="90000"/>
              </a:lnSpc>
              <a:spcBef>
                <a:spcPts val="1200"/>
              </a:spcBef>
              <a:buNone/>
            </a:pPr>
            <a:r>
              <a:rPr lang="fr-BE" sz="1800" b="0" i="0">
                <a:solidFill>
                  <a:srgbClr val="F79646"/>
                </a:solidFill>
                <a:latin typeface="Calibri"/>
                <a:ea typeface="+mn-ea"/>
                <a:cs typeface="+mn-cs"/>
              </a:rPr>
              <a:t>Höhere Kosten und intensivere Ressourcennutzung</a:t>
            </a:r>
          </a:p>
          <a:p>
            <a:pPr marL="292059" lvl="1" indent="-114300" algn="l" defTabSz="914400">
              <a:lnSpc>
                <a:spcPct val="90000"/>
              </a:lnSpc>
              <a:spcBef>
                <a:spcPts val="600"/>
              </a:spcBef>
              <a:buNone/>
            </a:pPr>
            <a:r>
              <a:rPr lang="fr-BE" sz="1600" b="0" i="0">
                <a:solidFill>
                  <a:srgbClr val="F79646"/>
                </a:solidFill>
                <a:latin typeface="Calibri"/>
                <a:ea typeface="+mn-ea"/>
                <a:cs typeface="+mn-cs"/>
              </a:rPr>
              <a:t>Explosionsartiger Anstieg der Bandbreite</a:t>
            </a:r>
          </a:p>
          <a:p>
            <a:pPr marL="292059" lvl="1" indent="-114300" algn="l" defTabSz="914400">
              <a:lnSpc>
                <a:spcPct val="90000"/>
              </a:lnSpc>
              <a:spcBef>
                <a:spcPts val="600"/>
              </a:spcBef>
              <a:buNone/>
            </a:pPr>
            <a:r>
              <a:rPr lang="fr-BE" sz="1600" b="0" i="0">
                <a:solidFill>
                  <a:srgbClr val="F79646"/>
                </a:solidFill>
                <a:latin typeface="Calibri"/>
                <a:ea typeface="+mn-ea"/>
                <a:cs typeface="+mn-cs"/>
              </a:rPr>
              <a:t>Intensive Hardware-Beanspruchung für virtuelle Systeme im Rechenzentrum</a:t>
            </a:r>
          </a:p>
          <a:p>
            <a:pPr marL="0" algn="l" defTabSz="914400">
              <a:buNone/>
            </a:pPr>
            <a:endParaRPr lang="en-US" dirty="0" smtClean="0"/>
          </a:p>
          <a:p>
            <a:pPr marL="0" algn="l" defTabSz="914400">
              <a:buNone/>
            </a:pPr>
            <a:r>
              <a:rPr lang="fr-BE" sz="1200" b="0" i="0">
                <a:solidFill>
                  <a:schemeClr val="tx1"/>
                </a:solidFill>
                <a:latin typeface="Calibri"/>
                <a:ea typeface="+mn-ea"/>
                <a:cs typeface="+mn-cs"/>
              </a:rPr>
              <a:t>Nachher:</a:t>
            </a:r>
          </a:p>
          <a:p>
            <a:pPr marL="114300" indent="-114300" algn="l" defTabSz="914400">
              <a:lnSpc>
                <a:spcPct val="90000"/>
              </a:lnSpc>
              <a:spcBef>
                <a:spcPts val="1200"/>
              </a:spcBef>
              <a:buNone/>
            </a:pPr>
            <a:r>
              <a:rPr lang="fr-BE" sz="1800" b="0" i="0" smtClean="0">
                <a:solidFill>
                  <a:srgbClr val="F79646"/>
                </a:solidFill>
                <a:latin typeface="Calibri"/>
                <a:ea typeface="+mn-ea"/>
                <a:cs typeface="+mn-cs"/>
              </a:rPr>
              <a:t>Uneingeschränktes Anwendererlebnis</a:t>
            </a:r>
            <a:endParaRPr lang="fr-BE" sz="1800" b="0" i="0">
              <a:solidFill>
                <a:srgbClr val="F79646"/>
              </a:solidFill>
              <a:latin typeface="Calibri"/>
              <a:ea typeface="+mn-ea"/>
              <a:cs typeface="+mn-cs"/>
            </a:endParaRPr>
          </a:p>
          <a:p>
            <a:pPr marL="292059" lvl="1" indent="-114300" algn="l" defTabSz="914400">
              <a:lnSpc>
                <a:spcPct val="90000"/>
              </a:lnSpc>
              <a:spcBef>
                <a:spcPts val="600"/>
              </a:spcBef>
              <a:buNone/>
            </a:pPr>
            <a:r>
              <a:rPr lang="fr-BE" sz="1600" b="0" i="0">
                <a:solidFill>
                  <a:srgbClr val="F79646"/>
                </a:solidFill>
                <a:latin typeface="Calibri"/>
                <a:ea typeface="+mn-ea"/>
                <a:cs typeface="+mn-cs"/>
              </a:rPr>
              <a:t>Point-to-Point-Routing für Sprach- und Videoverbindungen</a:t>
            </a:r>
          </a:p>
          <a:p>
            <a:pPr marL="114300" indent="-114300" algn="l" defTabSz="914400">
              <a:lnSpc>
                <a:spcPct val="90000"/>
              </a:lnSpc>
              <a:spcBef>
                <a:spcPts val="1200"/>
              </a:spcBef>
              <a:buNone/>
            </a:pPr>
            <a:r>
              <a:rPr lang="fr-BE" sz="1800" b="0" i="0">
                <a:solidFill>
                  <a:srgbClr val="F79646"/>
                </a:solidFill>
                <a:latin typeface="Calibri"/>
                <a:ea typeface="+mn-ea"/>
                <a:cs typeface="+mn-cs"/>
              </a:rPr>
              <a:t>Optimierte Ressourcen</a:t>
            </a:r>
          </a:p>
          <a:p>
            <a:pPr marL="292059" lvl="1" indent="-114300" algn="l" defTabSz="914400">
              <a:lnSpc>
                <a:spcPct val="90000"/>
              </a:lnSpc>
              <a:spcBef>
                <a:spcPts val="600"/>
              </a:spcBef>
              <a:buNone/>
            </a:pPr>
            <a:r>
              <a:rPr lang="fr-BE" sz="1600" b="0" i="0">
                <a:solidFill>
                  <a:srgbClr val="F79646"/>
                </a:solidFill>
                <a:latin typeface="Calibri"/>
                <a:ea typeface="+mn-ea"/>
                <a:cs typeface="+mn-cs"/>
              </a:rPr>
              <a:t>Verringerung des Bandbreitenbedarfs von Megabyte auf Kilobyte</a:t>
            </a:r>
          </a:p>
          <a:p>
            <a:pPr marL="292059" lvl="1" indent="-114300" algn="l" defTabSz="914400">
              <a:lnSpc>
                <a:spcPct val="90000"/>
              </a:lnSpc>
              <a:spcBef>
                <a:spcPts val="600"/>
              </a:spcBef>
              <a:buNone/>
            </a:pPr>
            <a:r>
              <a:rPr lang="fr-BE" sz="1600" b="0" i="0">
                <a:solidFill>
                  <a:srgbClr val="F79646"/>
                </a:solidFill>
                <a:latin typeface="Calibri"/>
                <a:ea typeface="+mn-ea"/>
                <a:cs typeface="+mn-cs"/>
              </a:rPr>
              <a:t>Weniger Verarbeitungsprozesse im Rechenzentrum</a:t>
            </a:r>
          </a:p>
          <a:p>
            <a:pPr marL="114300" indent="-114300" algn="l" defTabSz="914400">
              <a:lnSpc>
                <a:spcPct val="90000"/>
              </a:lnSpc>
              <a:spcBef>
                <a:spcPts val="1200"/>
              </a:spcBef>
              <a:buClr>
                <a:srgbClr val="F79646"/>
              </a:buClr>
              <a:buFont typeface="Arial"/>
              <a:buChar char="•"/>
            </a:pPr>
            <a:r>
              <a:rPr lang="fr-BE" sz="1800" b="0" i="0">
                <a:solidFill>
                  <a:srgbClr val="F79646"/>
                </a:solidFill>
                <a:latin typeface="Calibri"/>
                <a:ea typeface="+mn-ea"/>
                <a:cs typeface="+mn-cs"/>
              </a:rPr>
              <a:t>Sprach- und Videofunktionen der Enterprise-Klasse</a:t>
            </a:r>
          </a:p>
          <a:p>
            <a:pPr marL="0" algn="l" defTabSz="914400">
              <a:buNone/>
            </a:pPr>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fr-BE" sz="1200" b="0" i="0" kern="1200">
                <a:solidFill>
                  <a:prstClr val="black"/>
                </a:solidFill>
                <a:latin typeface="Calibri"/>
                <a:ea typeface="+mn-ea"/>
                <a:cs typeface="+mn-cs"/>
              </a:rPr>
              <a:pPr algn="r" defTabSz="914400">
                <a:buNone/>
              </a:pPr>
              <a:t>17</a:t>
            </a:fld>
            <a:endParaRPr lang="en-US" sz="1200" kern="1200" dirty="0">
              <a:solidFill>
                <a:prstClr val="black"/>
              </a:solidFill>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366673" y="8934873"/>
            <a:ext cx="388937" cy="278913"/>
          </a:xfrm>
        </p:spPr>
        <p:txBody>
          <a:bodyPr/>
          <a:lstStyle/>
          <a:p>
            <a:pPr algn="r" defTabSz="914400">
              <a:buNone/>
            </a:pPr>
            <a:fld id="{E47FD1A1-53E5-4C1F-AEDC-C489D8ECA207}" type="slidenum">
              <a:rPr lang="fr-BE" sz="1200" b="0" i="0">
                <a:solidFill>
                  <a:prstClr val="black"/>
                </a:solidFill>
                <a:latin typeface="Calibri"/>
                <a:ea typeface="+mn-ea"/>
                <a:cs typeface="+mn-cs"/>
              </a:rPr>
              <a:pPr algn="r" defTabSz="914400">
                <a:buNone/>
              </a:pPr>
              <a:t>18</a:t>
            </a:fld>
            <a:endParaRPr lang="en-US" sz="1200" dirty="0">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366672" y="8934879"/>
            <a:ext cx="388936" cy="278905"/>
          </a:xfrm>
        </p:spPr>
        <p:txBody>
          <a:bodyPr/>
          <a:lstStyle/>
          <a:p>
            <a:pPr algn="r" defTabSz="914400">
              <a:buNone/>
            </a:pPr>
            <a:fld id="{168FE730-B185-4C56-BE69-9870AA471BAF}" type="slidenum">
              <a:rPr lang="fr-BE" sz="1200" b="0" i="0" kern="1200">
                <a:solidFill>
                  <a:prstClr val="black"/>
                </a:solidFill>
                <a:latin typeface="Calibri"/>
                <a:ea typeface="+mn-ea"/>
                <a:cs typeface="+mn-cs"/>
              </a:rPr>
              <a:pPr algn="r" defTabSz="914400">
                <a:buNone/>
              </a:pPr>
              <a:t>19</a:t>
            </a:fld>
            <a:endParaRPr lang="en-US" sz="1200" kern="1200" dirty="0">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2</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20</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fr-BE" sz="1200" b="0" i="0">
                <a:solidFill>
                  <a:schemeClr val="tx1"/>
                </a:solidFill>
                <a:latin typeface="Calibri"/>
                <a:ea typeface="+mn-ea"/>
                <a:cs typeface="+mn-cs"/>
              </a:rPr>
              <a:t>Bereits lieferbar sind VXC</a:t>
            </a:r>
            <a:r>
              <a:rPr lang="fr-BE" sz="1200" b="0" i="0" baseline="0">
                <a:solidFill>
                  <a:schemeClr val="tx1"/>
                </a:solidFill>
                <a:latin typeface="Calibri"/>
                <a:ea typeface="+mn-ea"/>
                <a:cs typeface="+mn-cs"/>
              </a:rPr>
              <a:t> 2100, 2200 und Cius. Im vierten Quartal 2011 wird das VXC-Portfolio um den neuen VXC 6215 Thin Client und die VXC 4000 Software Appliance ergänzt.</a:t>
            </a:r>
            <a:endParaRPr lang="en-US" dirty="0"/>
          </a:p>
        </p:txBody>
      </p:sp>
      <p:sp>
        <p:nvSpPr>
          <p:cNvPr id="4" name="Slide Number Placeholder 3"/>
          <p:cNvSpPr>
            <a:spLocks noGrp="1"/>
          </p:cNvSpPr>
          <p:nvPr>
            <p:ph type="sldNum" sz="quarter" idx="10"/>
          </p:nvPr>
        </p:nvSpPr>
        <p:spPr/>
        <p:txBody>
          <a:bodyPr/>
          <a:lstStyle/>
          <a:p>
            <a:pPr algn="r" defTabSz="914400">
              <a:buNone/>
            </a:pPr>
            <a:fld id="{FDA4D267-26D7-446E-9C26-527D78C5C6B4}" type="slidenum">
              <a:rPr lang="fr-BE" sz="1200" b="0" i="0" kern="1200">
                <a:solidFill>
                  <a:prstClr val="black"/>
                </a:solidFill>
                <a:latin typeface="Calibri"/>
                <a:ea typeface="+mn-ea"/>
                <a:cs typeface="+mn-cs"/>
              </a:rPr>
              <a:pPr algn="r" defTabSz="914400">
                <a:buNone/>
              </a:pPr>
              <a:t>21</a:t>
            </a:fld>
            <a:endParaRPr lang="en-US" sz="1200" kern="1200" dirty="0">
              <a:solidFill>
                <a:prstClr val="black"/>
              </a:solidFill>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744" marR="0" indent="-237744" algn="l" defTabSz="914400">
              <a:lnSpc>
                <a:spcPct val="95000"/>
              </a:lnSpc>
              <a:spcBef>
                <a:spcPts val="1440"/>
              </a:spcBef>
              <a:spcAft>
                <a:spcPts val="0"/>
              </a:spcAft>
              <a:buClr>
                <a:schemeClr val="tx1"/>
              </a:buClr>
              <a:buFont typeface="Wingdings"/>
              <a:buChar char="§"/>
              <a:tabLst/>
            </a:pPr>
            <a:r>
              <a:rPr lang="fr-BE" sz="1200" b="0" i="0">
                <a:solidFill>
                  <a:schemeClr val="tx1"/>
                </a:solidFill>
                <a:latin typeface="Calibri"/>
                <a:ea typeface="+mn-ea"/>
                <a:cs typeface="+mn-cs"/>
              </a:rPr>
              <a:t>Cisco Virtualization</a:t>
            </a:r>
            <a:r>
              <a:rPr lang="fr-BE" sz="1200" b="0" i="0" baseline="0">
                <a:solidFill>
                  <a:schemeClr val="tx1"/>
                </a:solidFill>
                <a:latin typeface="Calibri"/>
                <a:ea typeface="+mn-ea"/>
                <a:cs typeface="+mn-cs"/>
              </a:rPr>
              <a:t> Experience Client 2110</a:t>
            </a:r>
            <a:r>
              <a:rPr lang="fr-BE" sz="1200" b="0" i="0">
                <a:solidFill>
                  <a:schemeClr val="tx1"/>
                </a:solidFill>
                <a:latin typeface="Calibri"/>
                <a:ea typeface="+mn-ea"/>
                <a:cs typeface="+mn-cs"/>
              </a:rPr>
              <a:t>: Verfügbar als Teil der IP-Telefone 9900 und 8900 mit integrierter Videotechnologie. Wir nehmen die vorhandene Gehäusebasis, entfernen diese und bringen das Backpack an. Anschlüsse sind möglich via Zubehör-Port oder Poe… eine elegante </a:t>
            </a:r>
            <a:r>
              <a:rPr lang="fr-BE" sz="1200" b="0" i="0" baseline="0">
                <a:solidFill>
                  <a:schemeClr val="tx1"/>
                </a:solidFill>
                <a:latin typeface="Calibri"/>
                <a:ea typeface="+mn-ea"/>
                <a:cs typeface="+mn-cs"/>
              </a:rPr>
              <a:t> Form der Bereitstellung. Beinhaltet Telefon und Zero Client.</a:t>
            </a:r>
          </a:p>
          <a:p>
            <a:pPr marL="237744" marR="0" indent="-237744" algn="l" defTabSz="914400">
              <a:lnSpc>
                <a:spcPct val="95000"/>
              </a:lnSpc>
              <a:spcBef>
                <a:spcPts val="1440"/>
              </a:spcBef>
              <a:spcAft>
                <a:spcPts val="0"/>
              </a:spcAft>
              <a:buClr>
                <a:schemeClr val="tx1"/>
              </a:buClr>
              <a:buFont typeface="Wingdings"/>
              <a:buChar char="§"/>
              <a:tabLst/>
            </a:pPr>
            <a:r>
              <a:rPr lang="fr-BE" sz="1200" b="0" i="0" baseline="0">
                <a:solidFill>
                  <a:schemeClr val="tx1"/>
                </a:solidFill>
                <a:latin typeface="Calibri"/>
                <a:ea typeface="+mn-ea"/>
                <a:cs typeface="+mn-cs"/>
              </a:rPr>
              <a:t>Unterstützt Citrix XenDesktop VMware</a:t>
            </a:r>
          </a:p>
          <a:p>
            <a:pPr marL="237744" marR="0" indent="-237744" algn="l" defTabSz="914400">
              <a:lnSpc>
                <a:spcPct val="95000"/>
              </a:lnSpc>
              <a:spcBef>
                <a:spcPts val="1440"/>
              </a:spcBef>
              <a:spcAft>
                <a:spcPts val="0"/>
              </a:spcAft>
              <a:buClr>
                <a:schemeClr val="tx1"/>
              </a:buClr>
              <a:buFont typeface="Wingdings"/>
              <a:buChar char="§"/>
              <a:tabLst/>
            </a:pPr>
            <a:r>
              <a:rPr lang="fr-BE" sz="1200" b="0" i="0" baseline="0">
                <a:solidFill>
                  <a:schemeClr val="tx1"/>
                </a:solidFill>
                <a:latin typeface="Calibri"/>
                <a:ea typeface="+mn-ea"/>
                <a:cs typeface="+mn-cs"/>
              </a:rPr>
              <a:t>Unterstützt PoE (Power Over Ethernet)</a:t>
            </a:r>
          </a:p>
          <a:p>
            <a:pPr marL="237744" marR="0" indent="-237744" algn="l" defTabSz="914400">
              <a:lnSpc>
                <a:spcPct val="95000"/>
              </a:lnSpc>
              <a:spcBef>
                <a:spcPts val="1440"/>
              </a:spcBef>
              <a:spcAft>
                <a:spcPts val="0"/>
              </a:spcAft>
              <a:buClr>
                <a:schemeClr val="tx1"/>
              </a:buClr>
              <a:buFont typeface="Wingdings"/>
              <a:buChar char="§"/>
              <a:tabLst/>
            </a:pPr>
            <a:r>
              <a:rPr lang="fr-BE" sz="1200" b="0" i="0" baseline="0">
                <a:solidFill>
                  <a:schemeClr val="tx1"/>
                </a:solidFill>
                <a:latin typeface="Calibri"/>
                <a:ea typeface="+mn-ea"/>
                <a:cs typeface="+mn-cs"/>
              </a:rPr>
              <a:t>Verwendet einen Ethernet-Port für Telefon und Thin Client</a:t>
            </a:r>
          </a:p>
          <a:p>
            <a:pPr marL="237744" marR="0" indent="-237744" algn="l" defTabSz="914400">
              <a:lnSpc>
                <a:spcPct val="95000"/>
              </a:lnSpc>
              <a:spcBef>
                <a:spcPts val="1440"/>
              </a:spcBef>
              <a:spcAft>
                <a:spcPts val="0"/>
              </a:spcAft>
              <a:buFont typeface="Wingdings"/>
              <a:buChar char="§"/>
              <a:tabLst/>
            </a:pPr>
            <a:endParaRPr lang="en-US" baseline="0" dirty="0" smtClean="0"/>
          </a:p>
          <a:p>
            <a:pPr marL="237744" marR="0" indent="-237744" algn="l" defTabSz="914400">
              <a:lnSpc>
                <a:spcPct val="95000"/>
              </a:lnSpc>
              <a:spcBef>
                <a:spcPts val="1440"/>
              </a:spcBef>
              <a:spcAft>
                <a:spcPts val="0"/>
              </a:spcAft>
              <a:buClr>
                <a:schemeClr val="tx1"/>
              </a:buClr>
              <a:buFont typeface="Wingdings"/>
              <a:buChar char="§"/>
              <a:tabLst/>
            </a:pPr>
            <a:r>
              <a:rPr lang="fr-BE" sz="1200" b="0" i="0" baseline="0">
                <a:solidFill>
                  <a:schemeClr val="tx1"/>
                </a:solidFill>
                <a:latin typeface="Calibri"/>
                <a:ea typeface="+mn-ea"/>
                <a:cs typeface="+mn-cs"/>
              </a:rPr>
              <a:t>VMware View</a:t>
            </a:r>
          </a:p>
          <a:p>
            <a:pPr marL="0" algn="l" defTabSz="914400">
              <a:buNone/>
            </a:pPr>
            <a:endParaRPr lang="en-US" dirty="0"/>
          </a:p>
        </p:txBody>
      </p:sp>
      <p:sp>
        <p:nvSpPr>
          <p:cNvPr id="4" name="Slide Number Placeholder 3"/>
          <p:cNvSpPr>
            <a:spLocks noGrp="1"/>
          </p:cNvSpPr>
          <p:nvPr>
            <p:ph type="sldNum" sz="quarter" idx="10"/>
          </p:nvPr>
        </p:nvSpPr>
        <p:spPr>
          <a:xfrm>
            <a:off x="6366671" y="8904897"/>
            <a:ext cx="388937" cy="278987"/>
          </a:xfrm>
        </p:spPr>
        <p:txBody>
          <a:bodyPr/>
          <a:lstStyle/>
          <a:p>
            <a:pPr algn="r" defTabSz="914400">
              <a:buNone/>
            </a:pPr>
            <a:fld id="{567B6F56-350B-4E5B-A84B-F03C933C9AF6}" type="slidenum">
              <a:rPr lang="fr-BE" sz="1200" b="0" i="0" kern="1200">
                <a:solidFill>
                  <a:prstClr val="black"/>
                </a:solidFill>
                <a:latin typeface="Calibri"/>
                <a:ea typeface="+mn-ea"/>
                <a:cs typeface="+mn-cs"/>
              </a:rPr>
              <a:pPr algn="r" defTabSz="914400">
                <a:buNone/>
              </a:pPr>
              <a:t>22</a:t>
            </a:fld>
            <a:endParaRPr lang="en-US" sz="1200" kern="1200" dirty="0">
              <a:solidFill>
                <a:prstClr val="black"/>
              </a:solidFill>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744" marR="0" indent="-237744" algn="l" defTabSz="914400">
              <a:lnSpc>
                <a:spcPct val="95000"/>
              </a:lnSpc>
              <a:spcBef>
                <a:spcPts val="1440"/>
              </a:spcBef>
              <a:spcAft>
                <a:spcPts val="0"/>
              </a:spcAft>
              <a:buClr>
                <a:schemeClr val="tx1"/>
              </a:buClr>
              <a:buFont typeface="Wingdings"/>
              <a:buChar char="§"/>
              <a:tabLst/>
            </a:pPr>
            <a:r>
              <a:rPr lang="fr-BE" sz="1200" b="0" i="0">
                <a:solidFill>
                  <a:schemeClr val="tx1"/>
                </a:solidFill>
                <a:latin typeface="Calibri"/>
                <a:ea typeface="+mn-ea"/>
                <a:cs typeface="+mn-cs"/>
              </a:rPr>
              <a:t>Cisco Virtualization</a:t>
            </a:r>
            <a:r>
              <a:rPr lang="fr-BE" sz="1200" b="0" i="0" baseline="0">
                <a:solidFill>
                  <a:schemeClr val="tx1"/>
                </a:solidFill>
                <a:latin typeface="Calibri"/>
                <a:ea typeface="+mn-ea"/>
                <a:cs typeface="+mn-cs"/>
              </a:rPr>
              <a:t> Experience Client 2110</a:t>
            </a:r>
            <a:r>
              <a:rPr lang="fr-BE" sz="1200" b="0" i="0">
                <a:solidFill>
                  <a:schemeClr val="tx1"/>
                </a:solidFill>
                <a:latin typeface="Calibri"/>
                <a:ea typeface="+mn-ea"/>
                <a:cs typeface="+mn-cs"/>
              </a:rPr>
              <a:t>: Verfügbar als Teil der IP-Telefone 9900 und 8900 mit integrierter Videotechnologie. Wir nehmen die vorhandene Gehäusebasis, entfernen diese und bringen das Backpack an. Anschlüsse sind möglich via Zubehör-Port oder Poe… eine elegante </a:t>
            </a:r>
            <a:r>
              <a:rPr lang="fr-BE" sz="1200" b="0" i="0" baseline="0">
                <a:solidFill>
                  <a:schemeClr val="tx1"/>
                </a:solidFill>
                <a:latin typeface="Calibri"/>
                <a:ea typeface="+mn-ea"/>
                <a:cs typeface="+mn-cs"/>
              </a:rPr>
              <a:t> Form der Bereitstellung. Beinhaltet Telefon und Zero Client.</a:t>
            </a:r>
          </a:p>
          <a:p>
            <a:pPr marL="237744" marR="0" indent="-237744" algn="l" defTabSz="914400">
              <a:lnSpc>
                <a:spcPct val="95000"/>
              </a:lnSpc>
              <a:spcBef>
                <a:spcPts val="1440"/>
              </a:spcBef>
              <a:spcAft>
                <a:spcPts val="0"/>
              </a:spcAft>
              <a:buClr>
                <a:schemeClr val="tx1"/>
              </a:buClr>
              <a:buFont typeface="Wingdings"/>
              <a:buChar char="§"/>
              <a:tabLst/>
            </a:pPr>
            <a:r>
              <a:rPr lang="fr-BE" sz="1200" b="0" i="0" baseline="0">
                <a:solidFill>
                  <a:schemeClr val="tx1"/>
                </a:solidFill>
                <a:latin typeface="Calibri"/>
                <a:ea typeface="+mn-ea"/>
                <a:cs typeface="+mn-cs"/>
              </a:rPr>
              <a:t>Unterstützt Citrix XenDesktop VMware</a:t>
            </a:r>
          </a:p>
          <a:p>
            <a:pPr marL="237744" marR="0" indent="-237744" algn="l" defTabSz="914400">
              <a:lnSpc>
                <a:spcPct val="95000"/>
              </a:lnSpc>
              <a:spcBef>
                <a:spcPts val="1440"/>
              </a:spcBef>
              <a:spcAft>
                <a:spcPts val="0"/>
              </a:spcAft>
              <a:buClr>
                <a:schemeClr val="tx1"/>
              </a:buClr>
              <a:buFont typeface="Wingdings"/>
              <a:buChar char="§"/>
              <a:tabLst/>
            </a:pPr>
            <a:r>
              <a:rPr lang="fr-BE" sz="1200" b="0" i="0" baseline="0">
                <a:solidFill>
                  <a:schemeClr val="tx1"/>
                </a:solidFill>
                <a:latin typeface="Calibri"/>
                <a:ea typeface="+mn-ea"/>
                <a:cs typeface="+mn-cs"/>
              </a:rPr>
              <a:t>Unterstützt PoE (Power Over Ethernet)</a:t>
            </a:r>
          </a:p>
          <a:p>
            <a:pPr marL="237744" marR="0" indent="-237744" algn="l" defTabSz="914400">
              <a:lnSpc>
                <a:spcPct val="95000"/>
              </a:lnSpc>
              <a:spcBef>
                <a:spcPts val="1440"/>
              </a:spcBef>
              <a:spcAft>
                <a:spcPts val="0"/>
              </a:spcAft>
              <a:buClr>
                <a:schemeClr val="tx1"/>
              </a:buClr>
              <a:buFont typeface="Wingdings"/>
              <a:buChar char="§"/>
              <a:tabLst/>
            </a:pPr>
            <a:r>
              <a:rPr lang="fr-BE" sz="1200" b="0" i="0" baseline="0">
                <a:solidFill>
                  <a:schemeClr val="tx1"/>
                </a:solidFill>
                <a:latin typeface="Calibri"/>
                <a:ea typeface="+mn-ea"/>
                <a:cs typeface="+mn-cs"/>
              </a:rPr>
              <a:t>Verwendet einen Ethernet-Port für Telefon und Thin Client</a:t>
            </a:r>
          </a:p>
          <a:p>
            <a:pPr marL="237744" marR="0" indent="-237744" algn="l" defTabSz="914400">
              <a:lnSpc>
                <a:spcPct val="95000"/>
              </a:lnSpc>
              <a:spcBef>
                <a:spcPts val="1440"/>
              </a:spcBef>
              <a:spcAft>
                <a:spcPts val="0"/>
              </a:spcAft>
              <a:buFont typeface="Wingdings"/>
              <a:buChar char="§"/>
              <a:tabLst/>
            </a:pPr>
            <a:endParaRPr lang="en-US" baseline="0" dirty="0" smtClean="0"/>
          </a:p>
          <a:p>
            <a:pPr marL="0" algn="l" defTabSz="914400">
              <a:buNone/>
            </a:pPr>
            <a:endParaRPr lang="en-US" dirty="0"/>
          </a:p>
        </p:txBody>
      </p:sp>
      <p:sp>
        <p:nvSpPr>
          <p:cNvPr id="4" name="Slide Number Placeholder 3"/>
          <p:cNvSpPr>
            <a:spLocks noGrp="1"/>
          </p:cNvSpPr>
          <p:nvPr>
            <p:ph type="sldNum" sz="quarter" idx="10"/>
          </p:nvPr>
        </p:nvSpPr>
        <p:spPr>
          <a:xfrm>
            <a:off x="6366671" y="8904897"/>
            <a:ext cx="388937" cy="278987"/>
          </a:xfrm>
        </p:spPr>
        <p:txBody>
          <a:bodyPr/>
          <a:lstStyle/>
          <a:p>
            <a:pPr algn="r" defTabSz="914400">
              <a:buNone/>
            </a:pPr>
            <a:fld id="{567B6F56-350B-4E5B-A84B-F03C933C9AF6}" type="slidenum">
              <a:rPr lang="fr-BE" sz="1200" b="0" i="0" kern="1200">
                <a:solidFill>
                  <a:prstClr val="black"/>
                </a:solidFill>
                <a:latin typeface="Calibri"/>
                <a:ea typeface="+mn-ea"/>
                <a:cs typeface="+mn-cs"/>
              </a:rPr>
              <a:pPr algn="r" defTabSz="914400">
                <a:buNone/>
              </a:pPr>
              <a:t>23</a:t>
            </a:fld>
            <a:endParaRPr lang="en-US" sz="1200" kern="1200" dirty="0">
              <a:solidFill>
                <a:prstClr val="black"/>
              </a:solidFill>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2245027E-657E-4C4E-9A32-29318DE6140C}" type="slidenum">
              <a:rPr lang="fr-BE" sz="1200" b="0" i="0">
                <a:solidFill>
                  <a:schemeClr val="tx1"/>
                </a:solidFill>
                <a:latin typeface="Calibri"/>
                <a:ea typeface="+mn-ea"/>
                <a:cs typeface="+mn-cs"/>
              </a:rPr>
              <a:pPr algn="r" defTabSz="914400">
                <a:buNone/>
              </a:pPr>
              <a:t>24</a:t>
            </a:fld>
            <a:endParaRPr lang="en-US"/>
          </a:p>
        </p:txBody>
      </p:sp>
    </p:spTree>
    <p:extLst>
      <p:ext uri="{BB962C8B-B14F-4D97-AF65-F5344CB8AC3E}">
        <p14:creationId xmlns="" xmlns:p14="http://schemas.microsoft.com/office/powerpoint/2010/main" val="256827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5800417" y="8680452"/>
            <a:ext cx="796683" cy="288926"/>
          </a:xfrm>
          <a:prstGeom prst="rect">
            <a:avLst/>
          </a:prstGeom>
          <a:noFill/>
          <a:ln w="9525">
            <a:noFill/>
            <a:miter lim="800000"/>
            <a:headEnd/>
            <a:tailEnd/>
          </a:ln>
        </p:spPr>
        <p:txBody>
          <a:bodyPr lIns="18783" tIns="0" rIns="18783" bIns="0" anchor="b"/>
          <a:lstStyle/>
          <a:p>
            <a:pPr algn="r" defTabSz="901690">
              <a:buNone/>
            </a:pPr>
            <a:fld id="{13BA62FE-A262-47BE-B4A1-25A2F9BED1C0}" type="slidenum">
              <a:rPr lang="fr-BE" sz="800" b="0" i="0">
                <a:solidFill>
                  <a:prstClr val="black"/>
                </a:solidFill>
                <a:latin typeface="Calibri"/>
                <a:ea typeface="+mn-ea"/>
                <a:cs typeface="+mn-cs"/>
              </a:rPr>
              <a:pPr algn="r" defTabSz="901690">
                <a:buNone/>
              </a:pPr>
              <a:t>25</a:t>
            </a:fld>
            <a:endParaRPr lang="en-US" sz="800" dirty="0">
              <a:solidFill>
                <a:prstClr val="black"/>
              </a:solidFill>
              <a:latin typeface="Calibri"/>
            </a:endParaRPr>
          </a:p>
        </p:txBody>
      </p:sp>
      <p:sp>
        <p:nvSpPr>
          <p:cNvPr id="90114" name="Rectangle 2"/>
          <p:cNvSpPr>
            <a:spLocks noGrp="1" noRot="1" noChangeAspect="1" noChangeArrowheads="1" noTextEdit="1"/>
          </p:cNvSpPr>
          <p:nvPr>
            <p:ph type="sldImg"/>
          </p:nvPr>
        </p:nvSpPr>
        <p:spPr>
          <a:xfrm>
            <a:off x="793750" y="242888"/>
            <a:ext cx="5326063" cy="3994150"/>
          </a:xfrm>
          <a:ln/>
        </p:spPr>
      </p:sp>
      <p:sp>
        <p:nvSpPr>
          <p:cNvPr id="90115" name="Rectangle 3"/>
          <p:cNvSpPr>
            <a:spLocks noGrp="1" noChangeArrowheads="1"/>
          </p:cNvSpPr>
          <p:nvPr>
            <p:ph type="body" idx="1"/>
          </p:nvPr>
        </p:nvSpPr>
        <p:spPr>
          <a:xfrm>
            <a:off x="200024" y="4378328"/>
            <a:ext cx="6467475" cy="4251325"/>
          </a:xfrm>
          <a:noFill/>
          <a:ln/>
        </p:spPr>
        <p:txBody>
          <a:bodyPr lIns="95487" tIns="50092" rIns="95487" bIns="50092">
            <a:noAutofit/>
          </a:bodyPr>
          <a:lstStyle/>
          <a:p>
            <a:pPr marL="0" algn="l" defTabSz="914400">
              <a:buNone/>
            </a:pPr>
            <a:r>
              <a:rPr lang="en-US" sz="1100" b="1" i="0" kern="1200">
                <a:solidFill>
                  <a:schemeClr val="tx1"/>
                </a:solidFill>
                <a:latin typeface="Calibri"/>
                <a:ea typeface="+mn-ea"/>
                <a:cs typeface="+mn-cs"/>
              </a:rPr>
              <a:t>Richtlinienbasierter Zugriff auf die VXI über die Cisco Identity Services Engine (ISE)</a:t>
            </a:r>
            <a:endParaRPr lang="en-US" sz="1100" kern="1200" dirty="0" smtClean="0">
              <a:solidFill>
                <a:schemeClr val="tx1"/>
              </a:solidFill>
              <a:latin typeface="+mn-lt"/>
              <a:ea typeface="+mn-ea"/>
              <a:cs typeface="+mn-cs"/>
            </a:endParaRPr>
          </a:p>
          <a:p>
            <a:pPr marL="0" algn="l" defTabSz="914400">
              <a:buNone/>
            </a:pPr>
            <a:r>
              <a:rPr lang="fr-BE" sz="1100" b="0" i="0" kern="1200">
                <a:solidFill>
                  <a:schemeClr val="tx1"/>
                </a:solidFill>
                <a:latin typeface="Calibri"/>
                <a:ea typeface="+mn-ea"/>
                <a:cs typeface="+mn-cs"/>
              </a:rPr>
              <a:t> </a:t>
            </a:r>
            <a:r>
              <a:rPr lang="fr-BE" sz="1100" b="0" i="0" kern="1200" smtClean="0">
                <a:solidFill>
                  <a:schemeClr val="tx1"/>
                </a:solidFill>
                <a:latin typeface="Calibri"/>
                <a:ea typeface="+mn-ea"/>
                <a:cs typeface="+mn-cs"/>
              </a:rPr>
              <a:t>Die </a:t>
            </a:r>
            <a:r>
              <a:rPr lang="fr-BE" sz="1100" b="0" i="0" kern="1200">
                <a:solidFill>
                  <a:schemeClr val="tx1"/>
                </a:solidFill>
                <a:latin typeface="Calibri"/>
                <a:ea typeface="+mn-ea"/>
                <a:cs typeface="+mn-cs"/>
              </a:rPr>
              <a:t>Cisco Identity Services Engine (ISE) wurde zur Bereitstellung richtlinienbasierter Services entwickelt, die problemlos für unterschiedliche Anwendungen und Netzwerkservices skalierbar sind. Sie wurde für die Cisco Virtualization Experience Infrastructure (VXI) validiert und ermöglicht einen sicheren rollen- und gerätebasierten Zugang zu Unternehmensdaten über virtuelle Desktops. Durch die Kombination von Netzwerk und VDI-Funktionen verfügen Unternehmen heute über die Voraussetzungen zur Erfüllung der BYOD-Anforderungen, ohne dabei Abstriche bei der Datenintegrität in Kauf nehmen zu müssen. </a:t>
            </a:r>
            <a:r>
              <a:rPr lang="fr-BE" sz="1100" b="0" i="0" kern="1200" smtClean="0">
                <a:solidFill>
                  <a:schemeClr val="tx1"/>
                </a:solidFill>
                <a:latin typeface="Calibri"/>
                <a:ea typeface="+mn-ea"/>
                <a:cs typeface="+mn-cs"/>
              </a:rPr>
              <a:t>  </a:t>
            </a:r>
            <a:endParaRPr lang="fr-BE" sz="1100" b="0" i="0" kern="1200">
              <a:solidFill>
                <a:schemeClr val="tx1"/>
              </a:solidFill>
              <a:latin typeface="Calibri"/>
              <a:ea typeface="+mn-ea"/>
              <a:cs typeface="+mn-cs"/>
            </a:endParaRPr>
          </a:p>
          <a:p>
            <a:pPr>
              <a:lnSpc>
                <a:spcPts val="700"/>
              </a:lnSpc>
            </a:pPr>
            <a:r>
              <a:rPr lang="fr-BE" sz="1200" b="0" i="0" kern="1200">
                <a:solidFill>
                  <a:schemeClr val="tx1"/>
                </a:solidFill>
                <a:latin typeface="Calibri"/>
                <a:ea typeface="+mn-ea"/>
                <a:cs typeface="+mn-cs"/>
              </a:rPr>
              <a:t> </a:t>
            </a:r>
            <a:endParaRPr lang="fr-BE" smtClean="0"/>
          </a:p>
          <a:p>
            <a:pPr marL="0" algn="l" defTabSz="914400">
              <a:buNone/>
            </a:pPr>
            <a:r>
              <a:rPr lang="fr-BE" sz="1100" b="1" i="0" kern="1200" smtClean="0">
                <a:solidFill>
                  <a:schemeClr val="tx1"/>
                </a:solidFill>
                <a:latin typeface="Calibri"/>
                <a:ea typeface="+mn-ea"/>
                <a:cs typeface="+mn-cs"/>
              </a:rPr>
              <a:t>Auf </a:t>
            </a:r>
            <a:r>
              <a:rPr lang="fr-BE" sz="1100" b="1" i="0" kern="1200">
                <a:solidFill>
                  <a:schemeClr val="tx1"/>
                </a:solidFill>
                <a:latin typeface="Calibri"/>
                <a:ea typeface="+mn-ea"/>
                <a:cs typeface="+mn-cs"/>
              </a:rPr>
              <a:t>unterschiedliche Anforderungen skalierbar</a:t>
            </a:r>
            <a:r>
              <a:rPr lang="fr-BE" sz="1100" b="0" i="0" kern="1200">
                <a:solidFill>
                  <a:schemeClr val="tx1"/>
                </a:solidFill>
                <a:latin typeface="Calibri"/>
                <a:ea typeface="+mn-ea"/>
                <a:cs typeface="+mn-cs"/>
              </a:rPr>
              <a:t>: IT-Teams können den Support von physischen auf virtuelle Desktop-Umgebungen mit mehreren Geräten pro Benutzer effizient und problemlos erweitern. Die ISE zentralisiert die gesamte Richtlinienerstellung und überträgt die Informationen nahtlos auf alle Cisco Switches, Wireless Controller und Geräte mit Netzwerkzugriff. </a:t>
            </a:r>
          </a:p>
          <a:p>
            <a:pPr>
              <a:lnSpc>
                <a:spcPts val="700"/>
              </a:lnSpc>
            </a:pPr>
            <a:r>
              <a:rPr lang="fr-BE" sz="1200" b="0" i="0" kern="1200">
                <a:solidFill>
                  <a:schemeClr val="tx1"/>
                </a:solidFill>
                <a:latin typeface="Calibri"/>
                <a:ea typeface="+mn-ea"/>
                <a:cs typeface="+mn-cs"/>
              </a:rPr>
              <a:t> </a:t>
            </a:r>
            <a:endParaRPr lang="fr-BE" smtClean="0"/>
          </a:p>
          <a:p>
            <a:pPr marL="0" algn="l" defTabSz="914400">
              <a:buNone/>
            </a:pPr>
            <a:r>
              <a:rPr lang="fr-BE" sz="1100" b="1" i="0" kern="1200" smtClean="0">
                <a:solidFill>
                  <a:schemeClr val="tx1"/>
                </a:solidFill>
                <a:latin typeface="Calibri"/>
                <a:ea typeface="+mn-ea"/>
                <a:cs typeface="+mn-cs"/>
              </a:rPr>
              <a:t>Datensicherheit </a:t>
            </a:r>
            <a:r>
              <a:rPr lang="fr-BE" sz="1100" b="1" i="0" kern="1200">
                <a:solidFill>
                  <a:schemeClr val="tx1"/>
                </a:solidFill>
                <a:latin typeface="Calibri"/>
                <a:ea typeface="+mn-ea"/>
                <a:cs typeface="+mn-cs"/>
              </a:rPr>
              <a:t>und Einhaltung gesetzlicher Auflagen auch beim</a:t>
            </a:r>
            <a:r>
              <a:rPr lang="fr-BE" sz="1100" b="0" i="0" kern="1200">
                <a:solidFill>
                  <a:schemeClr val="tx1"/>
                </a:solidFill>
                <a:latin typeface="Calibri"/>
                <a:ea typeface="+mn-ea"/>
                <a:cs typeface="+mn-cs"/>
              </a:rPr>
              <a:t> </a:t>
            </a:r>
            <a:r>
              <a:rPr lang="fr-BE" sz="1100" b="1" i="0" kern="1200">
                <a:solidFill>
                  <a:schemeClr val="tx1"/>
                </a:solidFill>
                <a:latin typeface="Calibri"/>
                <a:ea typeface="+mn-ea"/>
                <a:cs typeface="+mn-cs"/>
              </a:rPr>
              <a:t>Einsatz persönlicher Geräte und Tablets:</a:t>
            </a:r>
            <a:r>
              <a:rPr lang="fr-BE" sz="1100" b="0" i="0" kern="1200">
                <a:solidFill>
                  <a:schemeClr val="tx1"/>
                </a:solidFill>
                <a:latin typeface="Calibri"/>
                <a:ea typeface="+mn-ea"/>
                <a:cs typeface="+mn-cs"/>
              </a:rPr>
              <a:t> Die ISE vereinfacht der IT die Umsetzung des BYOD-Ansatzes, bei dem Benutzer über die unterschiedlichsten Geräte auf einen virtuellen Desktop zugreifen können.  Die zentralisierte Plattform der Cisco ISE ermöglicht die koordinierte Erstellung und Durchsetzung konsistenter Richtlinien in der gesamten Unternehmensinfrastruktur für jeden Benutzer, jedes Gerät und von jedem Standort aus, und das sowohl bei virtuellen als auch nicht virtuellen Sitzungen. </a:t>
            </a:r>
          </a:p>
          <a:p>
            <a:pPr marL="0" algn="l" defTabSz="914400">
              <a:lnSpc>
                <a:spcPts val="700"/>
              </a:lnSpc>
              <a:buNone/>
            </a:pPr>
            <a:r>
              <a:rPr lang="fr-BE" sz="1200" b="0" i="0" kern="1200">
                <a:solidFill>
                  <a:schemeClr val="tx1"/>
                </a:solidFill>
                <a:latin typeface="Calibri"/>
                <a:ea typeface="+mn-ea"/>
                <a:cs typeface="+mn-cs"/>
              </a:rPr>
              <a:t> </a:t>
            </a:r>
            <a:endParaRPr lang="fr-BE" sz="600" b="0" i="0" kern="1200">
              <a:solidFill>
                <a:schemeClr val="tx1"/>
              </a:solidFill>
              <a:latin typeface="Calibri"/>
              <a:ea typeface="+mn-ea"/>
              <a:cs typeface="+mn-cs"/>
            </a:endParaRPr>
          </a:p>
          <a:p>
            <a:pPr marL="0" algn="l" defTabSz="914400">
              <a:buNone/>
            </a:pPr>
            <a:r>
              <a:rPr lang="fr-BE" sz="1100" b="0" i="0" kern="1200">
                <a:solidFill>
                  <a:schemeClr val="tx1"/>
                </a:solidFill>
                <a:latin typeface="Calibri"/>
                <a:ea typeface="+mn-ea"/>
                <a:cs typeface="+mn-cs"/>
              </a:rPr>
              <a:t>Die ISE ermöglicht das Erstellen von Geräteprofilen sowie das Zuweisen unterschiedlicher Richtlinien für Unternehmens- und Privatgeräte allgemein oder auf der Basis spezifischer Geräte. Die ISE erkennt selbständig Tablets wie das iPad oder das Cius und andere persönliche Geräte und sorgt dafür, dass Benutzer, die über ihre persönlichen Geräte oder Tablets auf das Unternehmensnetzwerk zugreifen, alle Daten ausschließlich über den virtuellen Desktop abrufen. Das Unternehmensgerät bietet mehr Flexibilität beim direkten Zugriff auf den Desktop oder über eine VDI-Sitzung. Mit diesem flexiblen Modell kann der IT-Administrator die Kontrolle der Daten innerhalb von virtuellen Desktops oder Unternehmensgeräten sicherstellen und die Gefahr von Datenlecks über persönliche Desktops außerhalb der Arbeitszeiten minimieren</a:t>
            </a:r>
            <a:r>
              <a:rPr lang="fr-BE" sz="1100" b="0" i="0" kern="1200" smtClean="0">
                <a:solidFill>
                  <a:schemeClr val="tx1"/>
                </a:solidFill>
                <a:latin typeface="Calibri"/>
                <a:ea typeface="+mn-ea"/>
                <a:cs typeface="+mn-cs"/>
              </a:rPr>
              <a:t>.</a:t>
            </a:r>
            <a:r>
              <a:rPr lang="fr-BE" sz="1100" b="0" i="0" kern="1200">
                <a:solidFill>
                  <a:schemeClr val="tx1"/>
                </a:solidFill>
                <a:latin typeface="Calibri"/>
                <a:ea typeface="+mn-ea"/>
                <a:cs typeface="+mn-cs"/>
              </a:rPr>
              <a:t> </a:t>
            </a:r>
          </a:p>
          <a:p>
            <a:pPr marL="0" algn="l" defTabSz="914400">
              <a:buNone/>
            </a:pPr>
            <a:endParaRPr lang="en-US" sz="12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6925" y="244475"/>
            <a:ext cx="5319713" cy="3990975"/>
          </a:xfrm>
        </p:spPr>
      </p:sp>
      <p:sp>
        <p:nvSpPr>
          <p:cNvPr id="3" name="Notes Placeholder 2"/>
          <p:cNvSpPr>
            <a:spLocks noGrp="1"/>
          </p:cNvSpPr>
          <p:nvPr>
            <p:ph type="body" idx="1"/>
          </p:nvPr>
        </p:nvSpPr>
        <p:spPr/>
        <p:txBody>
          <a:bodyPr>
            <a:normAutofit/>
          </a:bodyPr>
          <a:lstStyle/>
          <a:p>
            <a:pPr marL="0" algn="l" defTabSz="895746">
              <a:buNone/>
            </a:pPr>
            <a:r>
              <a:rPr lang="fr-BE" sz="1200" b="0" i="0">
                <a:solidFill>
                  <a:schemeClr val="tx1"/>
                </a:solidFill>
                <a:latin typeface="Arial"/>
                <a:ea typeface="+mn-ea"/>
                <a:cs typeface="+mn-cs"/>
              </a:rPr>
              <a:t>Mit dem Cisco</a:t>
            </a:r>
            <a:r>
              <a:rPr lang="fr-BE" sz="1200" b="0" i="0" baseline="0">
                <a:solidFill>
                  <a:schemeClr val="tx1"/>
                </a:solidFill>
                <a:latin typeface="Arial"/>
                <a:ea typeface="+mn-ea"/>
                <a:cs typeface="+mn-cs"/>
              </a:rPr>
              <a:t> Unified Computing System als Basis für Ihre virtuelle Desktop-Infrastruktur vereinen Sie Computing-, Netzwerk-, Virtualisierungs- und Speicherfunktionen und nutzen technologische Innovationen zur Implementierung einer idealen Plattform für die Desktop-Virtualisierung.</a:t>
            </a:r>
            <a:endParaRPr lang="en-US" dirty="0" smtClean="0">
              <a:latin typeface="Arial" charset="0"/>
            </a:endParaRPr>
          </a:p>
          <a:p>
            <a:pPr marL="0" algn="l" defTabSz="895746">
              <a:buNone/>
            </a:pPr>
            <a:r>
              <a:rPr lang="fr-BE" sz="1200" b="0" i="0">
                <a:solidFill>
                  <a:schemeClr val="tx1"/>
                </a:solidFill>
                <a:latin typeface="Arial"/>
                <a:ea typeface="+mn-ea"/>
                <a:cs typeface="+mn-cs"/>
              </a:rPr>
              <a:t>Aufgrund der radikal vereinfachten</a:t>
            </a:r>
            <a:r>
              <a:rPr lang="fr-BE" sz="1200" b="0" i="0" baseline="0">
                <a:solidFill>
                  <a:schemeClr val="tx1"/>
                </a:solidFill>
                <a:latin typeface="Arial"/>
                <a:ea typeface="+mn-ea"/>
                <a:cs typeface="+mn-cs"/>
              </a:rPr>
              <a:t> Architektur, die weniger Komponenten benötigt, ist das Cisco UCS um mindestens 20 % kostengünstiger als Mitbewerberlösungen.</a:t>
            </a:r>
          </a:p>
          <a:p>
            <a:pPr marL="0" algn="l" defTabSz="895746">
              <a:buNone/>
            </a:pPr>
            <a:r>
              <a:rPr lang="fr-BE" sz="1200" b="0" i="0" baseline="0">
                <a:solidFill>
                  <a:schemeClr val="tx1"/>
                </a:solidFill>
                <a:latin typeface="Arial"/>
                <a:ea typeface="+mn-ea"/>
                <a:cs typeface="+mn-cs"/>
              </a:rPr>
              <a:t>Es unterstützt 60 % mehr virtuelle Desktops ohne Leistungseinbußen für den Benutzer.</a:t>
            </a:r>
          </a:p>
          <a:p>
            <a:pPr marL="0" algn="l" defTabSz="895746">
              <a:buNone/>
            </a:pPr>
            <a:r>
              <a:rPr lang="fr-BE" sz="1200" b="0" i="0" baseline="0">
                <a:solidFill>
                  <a:schemeClr val="tx1"/>
                </a:solidFill>
                <a:latin typeface="Arial"/>
                <a:ea typeface="+mn-ea"/>
                <a:cs typeface="+mn-cs"/>
              </a:rPr>
              <a:t>Einfache Bereitstellung und Skalierung</a:t>
            </a:r>
          </a:p>
          <a:p>
            <a:pPr marL="0" algn="l" defTabSz="895746">
              <a:buNone/>
            </a:pPr>
            <a:r>
              <a:rPr lang="fr-BE" sz="1200" b="0" i="0">
                <a:solidFill>
                  <a:schemeClr val="tx1"/>
                </a:solidFill>
                <a:latin typeface="Calibri"/>
                <a:ea typeface="+mn-ea"/>
                <a:cs typeface="+mn-cs"/>
              </a:rPr>
              <a:t>Enorme Skalierbarkeit – Das gesamte System kann auf 320 Server x 120 virtuelle Desktops pro Server skaliert werden. Damit sind bis zu 38.400 Desktops möglich.</a:t>
            </a:r>
            <a:endParaRPr lang="en-US" baseline="0" dirty="0" smtClean="0">
              <a:latin typeface="Arial" charset="0"/>
            </a:endParaRPr>
          </a:p>
          <a:p>
            <a:pPr marL="0" algn="l" defTabSz="895746">
              <a:buNone/>
            </a:pPr>
            <a:r>
              <a:rPr lang="fr-BE" sz="1200" b="0" i="0" baseline="0">
                <a:solidFill>
                  <a:schemeClr val="tx1"/>
                </a:solidFill>
                <a:latin typeface="Arial"/>
                <a:ea typeface="+mn-ea"/>
                <a:cs typeface="+mn-cs"/>
              </a:rPr>
              <a:t>Größter und kosteneffizientester Arbeitsspeicher für einen 2-Socket-Server mit extrem schnellen E/A-Schnittstellen zur Vermeidung von Engpässen</a:t>
            </a:r>
            <a:endParaRPr lang="en-US" dirty="0"/>
          </a:p>
        </p:txBody>
      </p:sp>
      <p:sp>
        <p:nvSpPr>
          <p:cNvPr id="4" name="Slide Number Placeholder 3"/>
          <p:cNvSpPr>
            <a:spLocks noGrp="1"/>
          </p:cNvSpPr>
          <p:nvPr>
            <p:ph type="sldNum" sz="quarter" idx="10"/>
          </p:nvPr>
        </p:nvSpPr>
        <p:spPr/>
        <p:txBody>
          <a:bodyPr/>
          <a:lstStyle/>
          <a:p>
            <a:pPr algn="r" defTabSz="914400">
              <a:buNone/>
            </a:pPr>
            <a:fld id="{634D9984-92D9-4FC0-9CDC-A25ECE250237}" type="slidenum">
              <a:rPr lang="fr-BE" sz="1200" b="0" i="0">
                <a:solidFill>
                  <a:schemeClr val="tx1"/>
                </a:solidFill>
                <a:latin typeface="Calibri"/>
                <a:ea typeface="+mn-ea"/>
                <a:cs typeface="+mn-cs"/>
              </a:rPr>
              <a:pPr algn="r" defTabSz="914400">
                <a:buNone/>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algn="l" defTabSz="914400">
              <a:buNone/>
            </a:pPr>
            <a:r>
              <a:rPr lang="fr-BE" sz="1200" b="0" i="0" kern="1200">
                <a:solidFill>
                  <a:schemeClr val="tx1"/>
                </a:solidFill>
                <a:latin typeface="Calibri"/>
                <a:ea typeface="+mn-ea"/>
                <a:cs typeface="+mn-cs"/>
              </a:rPr>
              <a:t>Skalierbarkeit der Managementdomäne</a:t>
            </a:r>
          </a:p>
          <a:p>
            <a:pPr marL="0" algn="l" defTabSz="914400">
              <a:buNone/>
            </a:pPr>
            <a:r>
              <a:rPr lang="fr-BE" sz="1200" b="0" i="0" kern="1200">
                <a:solidFill>
                  <a:schemeClr val="tx1"/>
                </a:solidFill>
                <a:latin typeface="Calibri"/>
                <a:ea typeface="+mn-ea"/>
                <a:cs typeface="+mn-cs"/>
              </a:rPr>
              <a:t> </a:t>
            </a:r>
          </a:p>
          <a:p>
            <a:pPr marL="0" algn="l" defTabSz="914400">
              <a:buNone/>
            </a:pPr>
            <a:r>
              <a:rPr lang="fr-BE" sz="1200" b="0" i="0" kern="1200">
                <a:solidFill>
                  <a:schemeClr val="tx1"/>
                </a:solidFill>
                <a:latin typeface="Calibri"/>
                <a:ea typeface="+mn-ea"/>
                <a:cs typeface="+mn-cs"/>
              </a:rPr>
              <a:t>Bisherige</a:t>
            </a:r>
            <a:r>
              <a:rPr lang="fr-BE" sz="1200" b="0" i="0" kern="1200" baseline="0">
                <a:solidFill>
                  <a:schemeClr val="tx1"/>
                </a:solidFill>
                <a:latin typeface="Calibri"/>
                <a:ea typeface="+mn-ea"/>
                <a:cs typeface="+mn-cs"/>
              </a:rPr>
              <a:t> Unterstützung von 12 Chassis pro Fabric Interconnect mit B250M2 = 110 virtuelle Desktops pro Blade: </a:t>
            </a:r>
          </a:p>
          <a:p>
            <a:pPr marL="0" algn="l" defTabSz="914400">
              <a:buNone/>
            </a:pPr>
            <a:r>
              <a:rPr lang="fr-BE" sz="1200" b="0" i="0" kern="1200" baseline="0">
                <a:solidFill>
                  <a:schemeClr val="tx1"/>
                </a:solidFill>
                <a:latin typeface="Calibri"/>
                <a:ea typeface="+mn-ea"/>
                <a:cs typeface="+mn-cs"/>
              </a:rPr>
              <a:t>= 4 x 110 pro Chassis x 12 = 5.280 pro Managementdomäne</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a:solidFill>
                  <a:schemeClr val="tx1"/>
                </a:solidFill>
                <a:latin typeface="Calibri"/>
                <a:ea typeface="+mn-ea"/>
                <a:cs typeface="+mn-cs"/>
              </a:rPr>
              <a:t>QA hat die Unterstützung von 20 Chassis mit Capitola bestätigt. Ein möglicher Einwand an dieser Stelle ist, dass die bisherige Architektur B250M2 in 20 Chassis vorsah = 160 x 4 = 640 Desktops/Chassis -&gt; 640 x 20 = 12.800 Desktops/UCS-Managementdomäne</a:t>
            </a:r>
          </a:p>
          <a:p>
            <a:pPr marL="0" algn="l" defTabSz="914400">
              <a:buNone/>
            </a:pPr>
            <a:r>
              <a:rPr lang="fr-BE" sz="1200" b="0" i="0" kern="1200">
                <a:solidFill>
                  <a:schemeClr val="tx1"/>
                </a:solidFill>
                <a:latin typeface="Calibri"/>
                <a:ea typeface="+mn-ea"/>
                <a:cs typeface="+mn-cs"/>
              </a:rPr>
              <a:t> </a:t>
            </a:r>
          </a:p>
          <a:p>
            <a:pPr marL="0" algn="l" defTabSz="914400">
              <a:buNone/>
            </a:pPr>
            <a:r>
              <a:rPr lang="fr-BE" sz="1200" b="0" i="0" kern="1200">
                <a:solidFill>
                  <a:schemeClr val="tx1"/>
                </a:solidFill>
                <a:latin typeface="Calibri"/>
                <a:ea typeface="+mn-ea"/>
                <a:cs typeface="+mn-cs"/>
              </a:rPr>
              <a:t>Mit B230M1 erreichen wir die gleiche Kapazität pro Serverdichte wie mit B250M2. Dies bedeutet die Verdopplung der virtuellen Systeme in der UCS-Managementdomäne (B230 beansprucht die halbe Breite, während B250 die volle Breite belegt).</a:t>
            </a:r>
          </a:p>
          <a:p>
            <a:pPr marL="0" algn="l" defTabSz="914400">
              <a:buNone/>
            </a:pPr>
            <a:r>
              <a:rPr lang="fr-BE" sz="1200" b="0" i="0" kern="1200">
                <a:solidFill>
                  <a:schemeClr val="tx1"/>
                </a:solidFill>
                <a:latin typeface="Calibri"/>
                <a:ea typeface="+mn-ea"/>
                <a:cs typeface="+mn-cs"/>
              </a:rPr>
              <a:t> </a:t>
            </a:r>
          </a:p>
          <a:p>
            <a:pPr marL="0" algn="l" defTabSz="914400">
              <a:buNone/>
            </a:pPr>
            <a:r>
              <a:rPr lang="fr-BE" sz="1200" b="0" i="0" kern="1200">
                <a:solidFill>
                  <a:schemeClr val="tx1"/>
                </a:solidFill>
                <a:latin typeface="Calibri"/>
                <a:ea typeface="+mn-ea"/>
                <a:cs typeface="+mn-cs"/>
              </a:rPr>
              <a:t>Mit B230M2 wird die Dichte um 20 % erhöht. Dies ergibt 192 virtuelle Systeme/Blade.  </a:t>
            </a:r>
          </a:p>
          <a:p>
            <a:pPr marL="0" algn="l" defTabSz="914400">
              <a:buNone/>
            </a:pPr>
            <a:endParaRPr lang="en-US" sz="1200" kern="1200" dirty="0" smtClean="0">
              <a:solidFill>
                <a:schemeClr val="tx1"/>
              </a:solidFill>
              <a:latin typeface="+mn-lt"/>
              <a:ea typeface="+mn-ea"/>
              <a:cs typeface="+mn-cs"/>
            </a:endParaRPr>
          </a:p>
          <a:p>
            <a:pPr marL="0" algn="l" defTabSz="914400">
              <a:buNone/>
            </a:pPr>
            <a:r>
              <a:rPr lang="fr-BE" sz="1200" b="0" i="0" kern="1200">
                <a:solidFill>
                  <a:schemeClr val="tx1"/>
                </a:solidFill>
                <a:latin typeface="Calibri"/>
                <a:ea typeface="+mn-ea"/>
                <a:cs typeface="+mn-cs"/>
              </a:rPr>
              <a:t>Verbesserte</a:t>
            </a:r>
            <a:r>
              <a:rPr lang="fr-BE" sz="1200" b="0" i="0" kern="1200" baseline="0">
                <a:solidFill>
                  <a:schemeClr val="tx1"/>
                </a:solidFill>
                <a:latin typeface="Calibri"/>
                <a:ea typeface="+mn-ea"/>
                <a:cs typeface="+mn-cs"/>
              </a:rPr>
              <a:t> Skalierbarkeit der Managementdomäne mit B230M2 und 20 Chassis pro Domäne: von 5280 virtuellen Desktops pro FI-Management mit der bisherigen Architektur auf 192 x 8 Blades x 20 Chassis = 30.720 virtuelle Desktops mit der Capitola-Architektur.</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Nach 110 virtuellen Windows 7-Desktops pro B250M2-Server sind nun 160 virtuelle Desktops pro B250-Server möglich.</a:t>
            </a:r>
          </a:p>
          <a:p>
            <a:pPr marL="0" algn="l" defTabSz="914400">
              <a:buNone/>
            </a:pPr>
            <a:endParaRPr lang="en-US" sz="1200" kern="1200" baseline="0" dirty="0" smtClean="0">
              <a:solidFill>
                <a:schemeClr val="tx1"/>
              </a:solidFill>
              <a:latin typeface="+mn-lt"/>
              <a:ea typeface="+mn-ea"/>
              <a:cs typeface="+mn-cs"/>
            </a:endParaRPr>
          </a:p>
          <a:p>
            <a:pPr marL="0" algn="l" defTabSz="914400">
              <a:buNone/>
            </a:pPr>
            <a:endParaRPr lang="en-US" sz="1200" kern="1200" baseline="0" dirty="0" smtClean="0">
              <a:solidFill>
                <a:schemeClr val="tx1"/>
              </a:solidFill>
              <a:latin typeface="+mn-lt"/>
              <a:ea typeface="+mn-ea"/>
              <a:cs typeface="+mn-cs"/>
            </a:endParaRPr>
          </a:p>
          <a:p>
            <a:pPr marL="0" algn="l" defTabSz="914400">
              <a:buNone/>
            </a:pPr>
            <a:endParaRPr lang="en-US" sz="1200" kern="1200" baseline="0" dirty="0" smtClean="0">
              <a:solidFill>
                <a:schemeClr val="tx1"/>
              </a:solidFill>
              <a:latin typeface="+mn-lt"/>
              <a:ea typeface="+mn-ea"/>
              <a:cs typeface="+mn-cs"/>
            </a:endParaRPr>
          </a:p>
          <a:p>
            <a:pPr marL="0" algn="l" defTabSz="914400">
              <a:buNone/>
            </a:pPr>
            <a:endParaRPr lang="en-US" sz="1200" kern="1200" dirty="0" smtClean="0">
              <a:solidFill>
                <a:schemeClr val="tx1"/>
              </a:solidFill>
              <a:latin typeface="+mn-lt"/>
              <a:ea typeface="+mn-ea"/>
              <a:cs typeface="+mn-cs"/>
            </a:endParaRPr>
          </a:p>
          <a:p>
            <a:pPr marL="0" algn="l" defTabSz="914400">
              <a:buNone/>
            </a:pPr>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fr-BE" sz="1200" b="0" i="0" kern="1200">
                <a:solidFill>
                  <a:prstClr val="black"/>
                </a:solidFill>
                <a:latin typeface="Calibri"/>
                <a:ea typeface="+mn-ea"/>
                <a:cs typeface="+mn-cs"/>
              </a:rPr>
              <a:pPr algn="r" defTabSz="914400">
                <a:buNone/>
              </a:pPr>
              <a:t>27</a:t>
            </a:fld>
            <a:endParaRPr lang="en-US" sz="1200" kern="1200" dirty="0">
              <a:solidFill>
                <a:prstClr val="black"/>
              </a:solidFill>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28</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xfrm>
            <a:off x="276225" y="4416425"/>
            <a:ext cx="6276975" cy="4183063"/>
          </a:xfrm>
          <a:noFill/>
        </p:spPr>
        <p:txBody>
          <a:bodyPr wrap="square" numCol="1" anchor="t" anchorCtr="0" compatLnSpc="1">
            <a:prstTxWarp prst="textNoShape">
              <a:avLst/>
            </a:prstTxWarp>
            <a:noAutofit/>
          </a:bodyPr>
          <a:lstStyle/>
          <a:p>
            <a:pPr marL="0" algn="l" defTabSz="914400">
              <a:spcBef>
                <a:spcPct val="0"/>
              </a:spcBef>
              <a:buNone/>
            </a:pPr>
            <a:r>
              <a:rPr lang="fr-BE" sz="1200" b="0" i="0">
                <a:solidFill>
                  <a:schemeClr val="tx1"/>
                </a:solidFill>
                <a:latin typeface="Calibri"/>
                <a:ea typeface="+mn-ea"/>
                <a:cs typeface="+mn-cs"/>
              </a:rPr>
              <a:t>Am Campus von Hochschulen hat sich in den vergangenen 50 Jahren wenig verändert. Jeder Gebäudekomplex unterhält zumeist sein eigenes Netzwerk: Daten, Sprach- und Videokommunikation, Uhren und Glocken, Energiemanagement, Gebäudeüberwachung, Paging usw. </a:t>
            </a:r>
          </a:p>
          <a:p>
            <a:pPr marL="457200" lvl="1" algn="l" defTabSz="914400">
              <a:spcBef>
                <a:spcPct val="0"/>
              </a:spcBef>
              <a:buNone/>
            </a:pPr>
            <a:r>
              <a:rPr lang="fr-BE" sz="1200" b="0" i="0">
                <a:solidFill>
                  <a:schemeClr val="tx1"/>
                </a:solidFill>
                <a:latin typeface="Calibri"/>
                <a:ea typeface="+mn-ea"/>
                <a:cs typeface="+mn-cs"/>
              </a:rPr>
              <a:t>Im Rahmen der Cisco Connected Learning-Lösungen wird die Vielzahl der Netzwerke in einer einzigen Umgebung konvergiert. Dort werden alle Unterrichts-, Gebäude-, Service- und Datensysteme vereint und so die Zusammenarbeit und Forschungsarbeit, Informationssicherheit, Services, Kommunikation sowie der Energieverbrauch und die Umweltverträglichkeit verbessert. </a:t>
            </a:r>
          </a:p>
          <a:p>
            <a:pPr marL="0" algn="l" defTabSz="914400">
              <a:spcBef>
                <a:spcPct val="0"/>
              </a:spcBef>
              <a:buNone/>
            </a:pPr>
            <a:r>
              <a:rPr lang="fr-BE" sz="1200" b="0" i="0">
                <a:solidFill>
                  <a:schemeClr val="tx1"/>
                </a:solidFill>
                <a:latin typeface="Calibri"/>
                <a:ea typeface="+mn-ea"/>
                <a:cs typeface="+mn-cs"/>
              </a:rPr>
              <a:t>Diese erweiterten Lösungen können den Campus in eine vollständig vernetzte Lernumgebung verwandeln. Um allerdings alle Möglichkeiten voll ausschöpfen zu können, die Investitionsrendite zu maximieren und die Skalierbarkeit der Campus-Services für zukünftige Anforderungen sicherzustellen, müssen die Lösungen </a:t>
            </a:r>
            <a:r>
              <a:rPr lang="fr-BE" sz="1200" b="1" i="0">
                <a:solidFill>
                  <a:schemeClr val="tx1"/>
                </a:solidFill>
                <a:latin typeface="Calibri"/>
                <a:ea typeface="+mn-ea"/>
                <a:cs typeface="+mn-cs"/>
              </a:rPr>
              <a:t>schnell, effizient und bei minimalen Betriebsunterbrechungen implementiert werden</a:t>
            </a:r>
            <a:r>
              <a:rPr lang="fr-BE" sz="1200" b="0" i="0">
                <a:solidFill>
                  <a:schemeClr val="tx1"/>
                </a:solidFill>
                <a:latin typeface="Calibri"/>
                <a:ea typeface="+mn-ea"/>
                <a:cs typeface="+mn-cs"/>
              </a:rPr>
              <a:t>. </a:t>
            </a:r>
          </a:p>
          <a:p>
            <a:pPr marL="0" algn="l" defTabSz="914400">
              <a:spcBef>
                <a:spcPct val="0"/>
              </a:spcBef>
              <a:buNone/>
            </a:pPr>
            <a:endParaRPr lang="en-US" dirty="0" smtClean="0"/>
          </a:p>
          <a:p>
            <a:pPr marL="0" algn="l" defTabSz="914400">
              <a:spcBef>
                <a:spcPct val="0"/>
              </a:spcBef>
              <a:buNone/>
            </a:pPr>
            <a:r>
              <a:rPr lang="fr-BE" sz="1200" b="0" i="0">
                <a:solidFill>
                  <a:schemeClr val="tx1"/>
                </a:solidFill>
                <a:latin typeface="Calibri"/>
                <a:ea typeface="+mn-ea"/>
                <a:cs typeface="+mn-cs"/>
              </a:rPr>
              <a:t>Cisco Services und unsere Partner verfügen über das nötige Know-how zur Umsetzung der Vorteile dieser Lösungen und Supportleistungen.</a:t>
            </a:r>
          </a:p>
          <a:p>
            <a:pPr marL="457200" lvl="1" algn="l" defTabSz="914400">
              <a:spcBef>
                <a:spcPct val="0"/>
              </a:spcBef>
              <a:buNone/>
            </a:pPr>
            <a:r>
              <a:rPr lang="fr-BE" sz="1200" b="0" i="0">
                <a:solidFill>
                  <a:schemeClr val="tx1"/>
                </a:solidFill>
                <a:latin typeface="Calibri"/>
                <a:ea typeface="+mn-ea"/>
                <a:cs typeface="+mn-cs"/>
              </a:rPr>
              <a:t>Durch die Zusammenarbeit mit den Bildungseinrichtungen können Cisco Services und unsere Partner </a:t>
            </a:r>
            <a:r>
              <a:rPr lang="fr-BE" sz="1200" b="1" i="0">
                <a:solidFill>
                  <a:schemeClr val="tx1"/>
                </a:solidFill>
                <a:latin typeface="Calibri"/>
                <a:ea typeface="+mn-ea"/>
                <a:cs typeface="+mn-cs"/>
              </a:rPr>
              <a:t>Prozesse optimieren, Kosten senken</a:t>
            </a:r>
            <a:r>
              <a:rPr lang="fr-BE" sz="1200" b="0" i="0">
                <a:solidFill>
                  <a:schemeClr val="tx1"/>
                </a:solidFill>
                <a:latin typeface="Calibri"/>
                <a:ea typeface="+mn-ea"/>
                <a:cs typeface="+mn-cs"/>
              </a:rPr>
              <a:t> und eine Kommunikation und Interaktion in Echtzeit ermöglichen. Wir unterstützen Sie bei der Planung und Umsetzung der Lernumgebung des 21. Jahrhunderts. Wir bieten Hilfestellung bei der </a:t>
            </a:r>
            <a:r>
              <a:rPr lang="fr-BE" sz="1200" b="1" i="0">
                <a:solidFill>
                  <a:schemeClr val="tx1"/>
                </a:solidFill>
                <a:latin typeface="Calibri"/>
                <a:ea typeface="+mn-ea"/>
                <a:cs typeface="+mn-cs"/>
              </a:rPr>
              <a:t>Optimierung vorhandener Ressourcen</a:t>
            </a:r>
            <a:r>
              <a:rPr lang="fr-BE" sz="1200" b="0" i="0">
                <a:solidFill>
                  <a:schemeClr val="tx1"/>
                </a:solidFill>
                <a:latin typeface="Calibri"/>
                <a:ea typeface="+mn-ea"/>
                <a:cs typeface="+mn-cs"/>
              </a:rPr>
              <a:t> und der nahtlosen, schnellen Integration neuer Technologien, um einen sicheren, zuverlässigen Zugang zu Daten und Ressourcen für Administratoren, Forscher, Mitarbeiter, Dozenten und Studenten zu ermöglichen. </a:t>
            </a:r>
          </a:p>
          <a:p>
            <a:pPr marL="0" algn="l" defTabSz="914400">
              <a:spcBef>
                <a:spcPct val="0"/>
              </a:spcBef>
              <a:buNone/>
            </a:pPr>
            <a:r>
              <a:rPr lang="fr-BE" sz="1200" b="0" i="0">
                <a:solidFill>
                  <a:schemeClr val="tx1"/>
                </a:solidFill>
                <a:latin typeface="Calibri"/>
                <a:ea typeface="+mn-ea"/>
                <a:cs typeface="+mn-cs"/>
              </a:rPr>
              <a:t>www.cisco.com/go/educationservices</a:t>
            </a:r>
          </a:p>
          <a:p>
            <a:pPr marL="0" algn="l" defTabSz="914400">
              <a:spcBef>
                <a:spcPct val="0"/>
              </a:spcBef>
              <a:buNone/>
            </a:pPr>
            <a:endParaRPr lang="en-US" dirty="0" smtClean="0"/>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EBEE12F6-CFEB-4383-BE79-6C19672CC601}" type="slidenum">
              <a:rPr lang="fr-BE" sz="1200" b="0" i="0">
                <a:solidFill>
                  <a:schemeClr val="tx1"/>
                </a:solidFill>
                <a:latin typeface="Calibri"/>
                <a:ea typeface="+mn-ea"/>
                <a:cs typeface="+mn-cs"/>
              </a:rPr>
              <a:pPr algn="r" defTabSz="914400">
                <a:spcBef>
                  <a:spcPct val="0"/>
                </a:spcBef>
                <a:spcAft>
                  <a:spcPct val="0"/>
                </a:spcAft>
                <a:buNone/>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fr-BE" sz="1200" b="0" i="0" kern="1200">
                <a:solidFill>
                  <a:prstClr val="black"/>
                </a:solidFill>
                <a:latin typeface="Calibri"/>
                <a:ea typeface="+mn-ea"/>
                <a:cs typeface="+mn-cs"/>
              </a:rPr>
              <a:pPr algn="r" defTabSz="914400">
                <a:buNone/>
              </a:pPr>
              <a:t>3</a:t>
            </a:fld>
            <a:endParaRPr lang="en-US" sz="1200" kern="1200" dirty="0">
              <a:solidFill>
                <a:prstClr val="black"/>
              </a:solidFill>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fr-BE" sz="1200" b="0" i="0" kern="1200">
                <a:solidFill>
                  <a:prstClr val="black"/>
                </a:solidFill>
                <a:latin typeface="Calibri"/>
                <a:ea typeface="+mn-ea"/>
                <a:cs typeface="+mn-cs"/>
              </a:rPr>
              <a:pPr algn="r" defTabSz="914400">
                <a:buNone/>
              </a:pPr>
              <a:t>30</a:t>
            </a:fld>
            <a:endParaRPr lang="en-US" sz="1200" kern="1200" dirty="0">
              <a:solidFill>
                <a:prstClr val="black"/>
              </a:solidFill>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31</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788988" y="236538"/>
            <a:ext cx="5335587" cy="4003675"/>
          </a:xfrm>
          <a:noFill/>
          <a:ln>
            <a:solidFill>
              <a:srgbClr val="000000"/>
            </a:solidFill>
            <a:miter lim="800000"/>
            <a:headEnd/>
            <a:tailEnd/>
          </a:ln>
        </p:spPr>
      </p:sp>
      <p:sp>
        <p:nvSpPr>
          <p:cNvPr id="1156099" name="Rectangle 3"/>
          <p:cNvSpPr>
            <a:spLocks noGrp="1" noChangeArrowheads="1"/>
          </p:cNvSpPr>
          <p:nvPr>
            <p:ph type="body" idx="1"/>
          </p:nvPr>
        </p:nvSpPr>
        <p:spPr>
          <a:xfrm>
            <a:off x="396875" y="4386263"/>
            <a:ext cx="5983288" cy="4251325"/>
          </a:xfrm>
        </p:spPr>
        <p:txBody>
          <a:bodyPr/>
          <a:lstStyle/>
          <a:p>
            <a:pPr marL="114300" indent="-114300" algn="l" defTabSz="814365">
              <a:lnSpc>
                <a:spcPct val="85000"/>
              </a:lnSpc>
              <a:spcBef>
                <a:spcPct val="40000"/>
              </a:spcBef>
              <a:spcAft>
                <a:spcPts val="0"/>
              </a:spcAft>
              <a:buNone/>
            </a:pPr>
            <a:r>
              <a:rPr lang="fr-BE" sz="1200" b="0" i="0">
                <a:solidFill>
                  <a:schemeClr val="tx1"/>
                </a:solidFill>
                <a:latin typeface="Calibri"/>
                <a:ea typeface="+mn-ea"/>
                <a:cs typeface="+mn-cs"/>
              </a:rPr>
              <a:t>Ausgangssituation</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Kurze Lebenszyklen für Desktop-Computer, schwieriges Management der Desktop-Anwendungen und hohe Betriebskosten</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Mangelnde Fähigkeit, Anfragen von Dozenten-, Studenten und Mitarbeitern zu Echtzeit-Softwareanwendungen zu erfüllen</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Diskrepanzen zwischen Desktops, Anwendungen und Daten im Rechenzentrum</a:t>
            </a:r>
          </a:p>
          <a:p>
            <a:pPr marL="0" algn="l" defTabSz="914400">
              <a:spcBef>
                <a:spcPts val="0"/>
              </a:spcBef>
              <a:spcAft>
                <a:spcPts val="0"/>
              </a:spcAft>
              <a:buNone/>
            </a:pPr>
            <a:endParaRPr lang="en-US" dirty="0" smtClean="0"/>
          </a:p>
          <a:p>
            <a:pPr marL="0" algn="l" defTabSz="914400">
              <a:spcBef>
                <a:spcPts val="0"/>
              </a:spcBef>
              <a:spcAft>
                <a:spcPts val="0"/>
              </a:spcAft>
              <a:buNone/>
            </a:pPr>
            <a:r>
              <a:rPr lang="fr-BE" sz="1200" b="0" i="0">
                <a:solidFill>
                  <a:schemeClr val="tx1"/>
                </a:solidFill>
                <a:latin typeface="Calibri"/>
                <a:ea typeface="+mn-ea"/>
                <a:cs typeface="+mn-cs"/>
              </a:rPr>
              <a:t>Lösung</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Implementierung des Cisco Unified Computing System, optimiert für VMware und Virtual Desktop</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Zentrales Server-Management an einem Bildschirm mit dem UCS</a:t>
            </a:r>
          </a:p>
          <a:p>
            <a:pPr marL="0" algn="l" defTabSz="914400">
              <a:spcBef>
                <a:spcPts val="0"/>
              </a:spcBef>
              <a:spcAft>
                <a:spcPts val="0"/>
              </a:spcAft>
              <a:buNone/>
            </a:pPr>
            <a:endParaRPr lang="en-US" dirty="0" smtClean="0"/>
          </a:p>
          <a:p>
            <a:pPr marL="0" algn="l" defTabSz="914400">
              <a:spcBef>
                <a:spcPts val="0"/>
              </a:spcBef>
              <a:spcAft>
                <a:spcPts val="0"/>
              </a:spcAft>
              <a:buNone/>
            </a:pPr>
            <a:r>
              <a:rPr lang="fr-BE" sz="1200" b="0" i="0">
                <a:solidFill>
                  <a:schemeClr val="tx1"/>
                </a:solidFill>
                <a:latin typeface="Calibri"/>
                <a:ea typeface="+mn-ea"/>
                <a:cs typeface="+mn-cs"/>
              </a:rPr>
              <a:t>Ergebnisse</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Bereitstellung bestimmter Softwareanwendungen und Erfüllung betrieblicher Anforderungen bei Anfragen von Fachbereichen oder Verwaltungsabteilungen</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Kürzere Reaktionszeiten bei Benutzeranfragen bezüglich Unterrichts- oder Verwaltungsanforderungen</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Umstellung von Lab-Rechnern auf virtuelle Desktops, Senkung der Betriebskosten und Verlängerung der Desktop-Lebenszyklen</a:t>
            </a:r>
          </a:p>
          <a:p>
            <a:pPr marL="0" algn="l" defTabSz="914400">
              <a:spcBef>
                <a:spcPts val="0"/>
              </a:spcBef>
              <a:spcAft>
                <a:spcPts val="0"/>
              </a:spcAft>
              <a:buNone/>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788988" y="236538"/>
            <a:ext cx="5335587" cy="4003675"/>
          </a:xfrm>
          <a:noFill/>
          <a:ln>
            <a:solidFill>
              <a:srgbClr val="000000"/>
            </a:solidFill>
            <a:miter lim="800000"/>
            <a:headEnd/>
            <a:tailEnd/>
          </a:ln>
        </p:spPr>
      </p:sp>
      <p:sp>
        <p:nvSpPr>
          <p:cNvPr id="1156099" name="Rectangle 3"/>
          <p:cNvSpPr>
            <a:spLocks noGrp="1" noChangeArrowheads="1"/>
          </p:cNvSpPr>
          <p:nvPr>
            <p:ph type="body" idx="1"/>
          </p:nvPr>
        </p:nvSpPr>
        <p:spPr>
          <a:xfrm>
            <a:off x="396875" y="4386263"/>
            <a:ext cx="5983288" cy="4251325"/>
          </a:xfrm>
        </p:spPr>
        <p:txBody>
          <a:bodyPr/>
          <a:lstStyle/>
          <a:p>
            <a:pPr marL="114300" indent="-114300" algn="l" defTabSz="814365">
              <a:lnSpc>
                <a:spcPct val="85000"/>
              </a:lnSpc>
              <a:spcBef>
                <a:spcPct val="40000"/>
              </a:spcBef>
              <a:spcAft>
                <a:spcPts val="0"/>
              </a:spcAft>
              <a:buNone/>
            </a:pPr>
            <a:r>
              <a:rPr lang="fr-BE" sz="1200" b="0" i="0">
                <a:solidFill>
                  <a:schemeClr val="tx1"/>
                </a:solidFill>
                <a:latin typeface="Calibri"/>
                <a:ea typeface="+mn-ea"/>
                <a:cs typeface="+mn-cs"/>
              </a:rPr>
              <a:t>Ausgangssituation</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Kurze Lebenszyklen für Desktop-Computer, schwieriges Management der Desktop-Anwendungen und hohe Betriebskosten</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Mangelnde Fähigkeit, Anfragen von Dozenten-, Studenten und Mitarbeitern zu Echtzeit-Softwareanwendungen zu erfüllen</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Diskrepanzen zwischen Desktops, Anwendungen und Daten im Rechenzentrum</a:t>
            </a:r>
          </a:p>
          <a:p>
            <a:pPr marL="0" algn="l" defTabSz="914400">
              <a:spcBef>
                <a:spcPts val="0"/>
              </a:spcBef>
              <a:spcAft>
                <a:spcPts val="0"/>
              </a:spcAft>
              <a:buNone/>
            </a:pPr>
            <a:endParaRPr lang="en-US" dirty="0" smtClean="0"/>
          </a:p>
          <a:p>
            <a:pPr marL="0" algn="l" defTabSz="914400">
              <a:spcBef>
                <a:spcPts val="0"/>
              </a:spcBef>
              <a:spcAft>
                <a:spcPts val="0"/>
              </a:spcAft>
              <a:buNone/>
            </a:pPr>
            <a:r>
              <a:rPr lang="fr-BE" sz="1200" b="0" i="0">
                <a:solidFill>
                  <a:schemeClr val="tx1"/>
                </a:solidFill>
                <a:latin typeface="Calibri"/>
                <a:ea typeface="+mn-ea"/>
                <a:cs typeface="+mn-cs"/>
              </a:rPr>
              <a:t>Lösung</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Implementierung des Cisco Unified Computing System, optimiert für VMware und Virtual Desktop</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Zentrales Server-Management an einem Bildschirm mit dem UCS</a:t>
            </a:r>
          </a:p>
          <a:p>
            <a:pPr marL="0" algn="l" defTabSz="914400">
              <a:spcBef>
                <a:spcPts val="0"/>
              </a:spcBef>
              <a:spcAft>
                <a:spcPts val="0"/>
              </a:spcAft>
              <a:buNone/>
            </a:pPr>
            <a:endParaRPr lang="en-US" dirty="0" smtClean="0"/>
          </a:p>
          <a:p>
            <a:pPr marL="0" algn="l" defTabSz="914400">
              <a:spcBef>
                <a:spcPts val="0"/>
              </a:spcBef>
              <a:spcAft>
                <a:spcPts val="0"/>
              </a:spcAft>
              <a:buNone/>
            </a:pPr>
            <a:r>
              <a:rPr lang="fr-BE" sz="1200" b="0" i="0">
                <a:solidFill>
                  <a:schemeClr val="tx1"/>
                </a:solidFill>
                <a:latin typeface="Calibri"/>
                <a:ea typeface="+mn-ea"/>
                <a:cs typeface="+mn-cs"/>
              </a:rPr>
              <a:t>Ergebnisse</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Bereitstellung bestimmter Softwareanwendungen und Erfüllung betrieblicher Anforderungen bei Anfragen von Fachbereichen oder Verwaltungsabteilungen</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Kürzere Reaktionszeiten bei Benutzeranfragen bezüglich Unterrichts- oder Verwaltungsanforderungen</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Umstellung von Lab-Rechnern auf virtuelle Desktops, Senkung der Betriebskosten und Verlängerung der Desktop-Lebenszyklen</a:t>
            </a:r>
          </a:p>
          <a:p>
            <a:pPr marL="0" algn="l" defTabSz="914400">
              <a:spcBef>
                <a:spcPts val="0"/>
              </a:spcBef>
              <a:spcAft>
                <a:spcPts val="0"/>
              </a:spcAft>
              <a:buNone/>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34</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0975" y="4416425"/>
            <a:ext cx="6553200" cy="4183063"/>
          </a:xfrm>
        </p:spPr>
        <p:txBody>
          <a:bodyPr>
            <a:noAutofit/>
          </a:bodyPr>
          <a:lstStyle/>
          <a:p>
            <a:pPr marL="0" algn="l" defTabSz="914400">
              <a:buNone/>
            </a:pPr>
            <a:r>
              <a:rPr lang="fr-BE" sz="1200" b="0" i="0">
                <a:solidFill>
                  <a:schemeClr val="tx1"/>
                </a:solidFill>
                <a:latin typeface="Calibri"/>
                <a:ea typeface="+mn-ea"/>
                <a:cs typeface="+mn-cs"/>
              </a:rPr>
              <a:t>Der ROI-Rechner ist demnächst verfügbar...</a:t>
            </a:r>
          </a:p>
          <a:p>
            <a:pPr marL="0" algn="l" defTabSz="914400">
              <a:buNone/>
            </a:pPr>
            <a:endParaRPr lang="en-US" dirty="0" smtClean="0"/>
          </a:p>
          <a:p>
            <a:pPr marL="0" algn="l" defTabSz="914400">
              <a:buNone/>
            </a:pPr>
            <a:r>
              <a:rPr lang="fr-BE" sz="1200" b="0" i="0">
                <a:solidFill>
                  <a:schemeClr val="tx1"/>
                </a:solidFill>
                <a:latin typeface="Calibri"/>
                <a:ea typeface="+mn-ea"/>
                <a:cs typeface="+mn-cs"/>
              </a:rPr>
              <a:t>Wer gehört zu den typischen Käufergruppen? Zum breiten</a:t>
            </a:r>
            <a:r>
              <a:rPr lang="fr-BE" sz="1200" b="0" i="0" baseline="0">
                <a:solidFill>
                  <a:schemeClr val="tx1"/>
                </a:solidFill>
                <a:latin typeface="Calibri"/>
                <a:ea typeface="+mn-ea"/>
                <a:cs typeface="+mn-cs"/>
              </a:rPr>
              <a:t> Käuferspektrum gehören Kunden, die sich speziell für Sprachkommunikation/UC, Netzwerklösungen, Rechenzentren oder Desktops interessieren...</a:t>
            </a:r>
          </a:p>
          <a:p>
            <a:pPr marL="0" algn="l" defTabSz="914400">
              <a:buNone/>
            </a:pPr>
            <a:endParaRPr lang="en-US" baseline="0" dirty="0" smtClean="0"/>
          </a:p>
          <a:p>
            <a:pPr marL="0" algn="l" defTabSz="914400">
              <a:buNone/>
            </a:pPr>
            <a:r>
              <a:rPr lang="fr-BE" sz="1200" b="0" i="0" baseline="0">
                <a:solidFill>
                  <a:schemeClr val="tx1"/>
                </a:solidFill>
                <a:latin typeface="Calibri"/>
                <a:ea typeface="+mn-ea"/>
                <a:cs typeface="+mn-cs"/>
              </a:rPr>
              <a:t>Immer mehr Kunden schlagen den Weg der Virtualisierung ein. Etwa 25 % werden 25-50 % Ihrer Desktops virtualisieren.  Der VXI-Ansatz wird von immer mehr Unternehmen umgesetzt, häufig auf Anregung der IT-Verantwortlichen. Werfen wir einen Blick auf die Technologie, den Prozess und die beteiligten Personen.</a:t>
            </a:r>
          </a:p>
          <a:p>
            <a:pPr marL="0" algn="l" defTabSz="914400">
              <a:buNone/>
            </a:pPr>
            <a:endParaRPr lang="en-US" baseline="0" dirty="0" smtClean="0"/>
          </a:p>
          <a:p>
            <a:pPr marL="0" algn="l" defTabSz="914400">
              <a:buNone/>
            </a:pPr>
            <a:r>
              <a:rPr lang="fr-BE" sz="1200" b="0" i="0" baseline="0">
                <a:solidFill>
                  <a:schemeClr val="tx1"/>
                </a:solidFill>
                <a:latin typeface="Calibri"/>
                <a:ea typeface="+mn-ea"/>
                <a:cs typeface="+mn-cs"/>
              </a:rPr>
              <a:t>Mehr als 80 % unserer Kunden interessieren sich für Virtualisierungstechnologien. Zu den wichtigsten auslösenden Faktoren gehören:</a:t>
            </a:r>
          </a:p>
          <a:p>
            <a:pPr marL="457200" lvl="1" algn="l" defTabSz="914400">
              <a:buNone/>
            </a:pPr>
            <a:r>
              <a:rPr lang="fr-BE" sz="1200" b="0" i="0" baseline="0">
                <a:solidFill>
                  <a:schemeClr val="tx1"/>
                </a:solidFill>
                <a:latin typeface="Calibri"/>
                <a:ea typeface="+mn-ea"/>
                <a:cs typeface="+mn-cs"/>
              </a:rPr>
              <a:t>Windows 7-Migration</a:t>
            </a:r>
          </a:p>
          <a:p>
            <a:pPr marL="457200" lvl="1" algn="l" defTabSz="914400">
              <a:buNone/>
            </a:pPr>
            <a:r>
              <a:rPr lang="fr-BE" sz="1200" b="0" i="0" baseline="0">
                <a:solidFill>
                  <a:schemeClr val="tx1"/>
                </a:solidFill>
                <a:latin typeface="Calibri"/>
                <a:ea typeface="+mn-ea"/>
                <a:cs typeface="+mn-cs"/>
              </a:rPr>
              <a:t>Auslagerung von Mitarbeitern (Callcenter)</a:t>
            </a:r>
          </a:p>
          <a:p>
            <a:pPr marL="457200" lvl="1" algn="l" defTabSz="914400">
              <a:buNone/>
            </a:pPr>
            <a:r>
              <a:rPr lang="fr-BE" sz="1200" b="0" i="0" baseline="0">
                <a:solidFill>
                  <a:schemeClr val="tx1"/>
                </a:solidFill>
                <a:latin typeface="Calibri"/>
                <a:ea typeface="+mn-ea"/>
                <a:cs typeface="+mn-cs"/>
              </a:rPr>
              <a:t>Möglichkeit zur Installation neuer Server</a:t>
            </a:r>
          </a:p>
          <a:p>
            <a:pPr marL="457200" lvl="1" algn="l" defTabSz="914400">
              <a:buNone/>
            </a:pPr>
            <a:r>
              <a:rPr lang="fr-BE" sz="1200" b="0" i="0" baseline="0">
                <a:solidFill>
                  <a:schemeClr val="tx1"/>
                </a:solidFill>
                <a:latin typeface="Calibri"/>
                <a:ea typeface="+mn-ea"/>
                <a:cs typeface="+mn-cs"/>
              </a:rPr>
              <a:t>Einführung neuer Upgrade-Zyklen im Rechenzentrum</a:t>
            </a:r>
          </a:p>
          <a:p>
            <a:pPr marL="457200" lvl="1" algn="l" defTabSz="914400">
              <a:buNone/>
            </a:pPr>
            <a:endParaRPr lang="en-US" baseline="0" dirty="0" smtClean="0"/>
          </a:p>
          <a:p>
            <a:pPr marL="457200" lvl="1" algn="l" defTabSz="914400">
              <a:buNone/>
            </a:pPr>
            <a:r>
              <a:rPr lang="fr-BE" sz="1200" b="0" i="0" baseline="0">
                <a:solidFill>
                  <a:schemeClr val="tx1"/>
                </a:solidFill>
                <a:latin typeface="Calibri"/>
                <a:ea typeface="+mn-ea"/>
                <a:cs typeface="+mn-cs"/>
              </a:rPr>
              <a:t>VMworld: Analysten zeigen sich überrascht angesichts der großen Zahl an Kunden, die Unified Communications und die Desktop-Virtualisierung vereinen wollen. Kombination von Unified Communications, Virtualisierung und Upgrade-Zyklen Cisco ist hierfür hervorragend aufgestellt.</a:t>
            </a:r>
          </a:p>
          <a:p>
            <a:pPr marL="457200" lvl="1" algn="l" defTabSz="914400">
              <a:buNone/>
            </a:pPr>
            <a:endParaRPr lang="en-US" baseline="0" dirty="0" smtClean="0"/>
          </a:p>
          <a:p>
            <a:pPr marL="457200" lvl="1" algn="l" defTabSz="914400">
              <a:buNone/>
            </a:pPr>
            <a:r>
              <a:rPr lang="fr-BE" sz="1200" b="0" i="0" baseline="0">
                <a:solidFill>
                  <a:schemeClr val="tx1"/>
                </a:solidFill>
                <a:latin typeface="Calibri"/>
                <a:ea typeface="+mn-ea"/>
                <a:cs typeface="+mn-cs"/>
              </a:rPr>
              <a:t>Screenpop auf einem Desktop – technisch nicht grundlegend verschieden Virtuelles System im Rechenzentrum wird als Ihr PC ausgeführt. Die Verbindungen bleiben dabei gleich. Virtualisierung von UC-Anwendungen im Rechenzentrum, die lokal über CPI mit angeschlossenem Telefon funktionieren.</a:t>
            </a:r>
          </a:p>
          <a:p>
            <a:pPr marL="457200" lvl="1" algn="l" defTabSz="914400">
              <a:buNone/>
            </a:pPr>
            <a:endParaRPr lang="en-US" baseline="0" dirty="0" smtClean="0"/>
          </a:p>
          <a:p>
            <a:pPr marL="457200" lvl="1" algn="l" defTabSz="914400">
              <a:buNone/>
            </a:pPr>
            <a:r>
              <a:rPr lang="fr-BE" sz="1200" b="0" i="0" baseline="0">
                <a:solidFill>
                  <a:schemeClr val="tx1"/>
                </a:solidFill>
                <a:latin typeface="Calibri"/>
                <a:ea typeface="+mn-ea"/>
                <a:cs typeface="+mn-cs"/>
              </a:rPr>
              <a:t>Beziehung zu Microsoft --- Was heißt das für Cisco? (auf Virtualisierungsebene) Lizenzbereich beiseite lassen…. Partner im UC-Bereich, Konflikte bei OCS…. Konkurrenten in einigen Bereichen und Partner in anderen…. Unsere Rechenzentrums-Lösungen unterscheiden sich von den Bemühungen im Bereich der Endgeräte….Partner und Wettbewerber.</a:t>
            </a:r>
          </a:p>
          <a:p>
            <a:pPr marL="457200" lvl="1" algn="l" defTabSz="914400">
              <a:buNone/>
            </a:pPr>
            <a:endParaRPr lang="en-US" baseline="0" dirty="0" smtClean="0"/>
          </a:p>
          <a:p>
            <a:pPr marL="457200" lvl="1" algn="l" defTabSz="914400">
              <a:buNone/>
            </a:pPr>
            <a:r>
              <a:rPr lang="fr-BE" sz="1200" b="0" i="0" baseline="0">
                <a:solidFill>
                  <a:schemeClr val="tx1"/>
                </a:solidFill>
                <a:latin typeface="Calibri"/>
                <a:ea typeface="+mn-ea"/>
                <a:cs typeface="+mn-cs"/>
              </a:rPr>
              <a:t>Citrix und VMware: führend im Bereich der Hypervisoren</a:t>
            </a:r>
          </a:p>
          <a:p>
            <a:pPr marL="457200" lvl="1" algn="l" defTabSz="914400">
              <a:buNone/>
            </a:pPr>
            <a:endParaRPr lang="en-US" baseline="0" dirty="0" smtClean="0"/>
          </a:p>
          <a:p>
            <a:pPr marL="457200" lvl="1" algn="l" defTabSz="914400">
              <a:buNone/>
            </a:pPr>
            <a:r>
              <a:rPr lang="fr-BE" sz="1200" b="0" i="0" baseline="0">
                <a:solidFill>
                  <a:schemeClr val="tx1"/>
                </a:solidFill>
                <a:latin typeface="Calibri"/>
                <a:ea typeface="+mn-ea"/>
                <a:cs typeface="+mn-cs"/>
              </a:rPr>
              <a:t>Preisstruktur: wettbewerbsfähig Preis durch Mehrwert der Lösung begründen. Preisspektrum von 300 bis 400 USD pro Einheit. </a:t>
            </a:r>
          </a:p>
          <a:p>
            <a:pPr marL="457200" lvl="1" algn="l" defTabSz="914400">
              <a:buNone/>
            </a:pPr>
            <a:endParaRPr lang="en-US" baseline="0" dirty="0" smtClean="0"/>
          </a:p>
          <a:p>
            <a:pPr marL="457200" lvl="1" algn="l" defTabSz="914400">
              <a:buNone/>
            </a:pPr>
            <a:r>
              <a:rPr lang="fr-BE" sz="1200" b="0" i="0" baseline="0">
                <a:solidFill>
                  <a:schemeClr val="tx1"/>
                </a:solidFill>
                <a:latin typeface="Calibri"/>
                <a:ea typeface="+mn-ea"/>
                <a:cs typeface="+mn-cs"/>
              </a:rPr>
              <a:t>BYOD.... Mitarbeiter bringen eigene Laptops mit. Der Gerätetyp spielt keine Rolle, sofern eine Lizenz erworben wird. Breite Vielfalt, geräteunabhängig, branchenführend Auswahl durch den Benutzer; keine Zuweisung von Endgeräten an die Benutzer.</a:t>
            </a:r>
          </a:p>
          <a:p>
            <a:pPr marL="457200" lvl="1" algn="l" defTabSz="914400">
              <a:buNone/>
            </a:pPr>
            <a:endParaRPr lang="en-US" baseline="0" dirty="0" smtClean="0"/>
          </a:p>
          <a:p>
            <a:pPr marL="457200" lvl="1" algn="l" defTabSz="914400">
              <a:buNone/>
            </a:pPr>
            <a:r>
              <a:rPr lang="fr-BE" sz="1200" b="0" i="0" baseline="0">
                <a:solidFill>
                  <a:schemeClr val="tx1"/>
                </a:solidFill>
                <a:latin typeface="Calibri"/>
                <a:ea typeface="+mn-ea"/>
                <a:cs typeface="+mn-cs"/>
              </a:rPr>
              <a:t>Ein Großteil kommt von Sales org, vom GET-Team…. überwältigendes Interesse bei Kunden… Die Initiativen gehen von Vertriebsteams aus, die entsprechende Anfragen an CDO richten.</a:t>
            </a:r>
          </a:p>
          <a:p>
            <a:pPr marL="457200" lvl="1" algn="l" defTabSz="914400">
              <a:buNone/>
            </a:pPr>
            <a:endParaRPr lang="en-US" baseline="0" dirty="0" smtClean="0"/>
          </a:p>
          <a:p>
            <a:pPr marL="457200" lvl="1" algn="l" defTabSz="914400">
              <a:buNone/>
            </a:pPr>
            <a:r>
              <a:rPr lang="fr-BE" sz="1200" b="0" i="0" baseline="0">
                <a:solidFill>
                  <a:schemeClr val="tx1"/>
                </a:solidFill>
                <a:latin typeface="Calibri"/>
                <a:ea typeface="+mn-ea"/>
                <a:cs typeface="+mn-cs"/>
              </a:rPr>
              <a:t>Demos werden in EBCs und portablen Kits verfügbar sein... einige VDs, Quad usw. ... einer verwendet Quad, um den anderen mit CUPC anzurufen... Demos sind wesentliche Komponenten der Vertriebsstrategie.</a:t>
            </a:r>
          </a:p>
          <a:p>
            <a:pPr marL="457200" lvl="1" algn="l" defTabSz="914400">
              <a:buNone/>
            </a:pPr>
            <a:endParaRPr lang="en-US" baseline="0" dirty="0" smtClean="0"/>
          </a:p>
          <a:p>
            <a:pPr marL="457200" lvl="1" algn="l" defTabSz="914400">
              <a:buNone/>
            </a:pPr>
            <a:r>
              <a:rPr lang="fr-BE" sz="1200" b="0" i="0" baseline="0">
                <a:solidFill>
                  <a:schemeClr val="tx1"/>
                </a:solidFill>
                <a:latin typeface="Calibri"/>
                <a:ea typeface="+mn-ea"/>
                <a:cs typeface="+mn-cs"/>
              </a:rPr>
              <a:t>Kundenerfahrungen sind entscheidend! </a:t>
            </a:r>
          </a:p>
          <a:p>
            <a:pPr marL="457200" lvl="1" algn="l" defTabSz="914400">
              <a:buNone/>
            </a:pPr>
            <a:endParaRPr lang="en-US" baseline="0" dirty="0" smtClean="0"/>
          </a:p>
          <a:p>
            <a:pPr marL="457200" lvl="1" algn="l" defTabSz="914400">
              <a:buNone/>
            </a:pPr>
            <a:r>
              <a:rPr lang="fr-BE" sz="1200" b="0" i="0" baseline="0">
                <a:solidFill>
                  <a:schemeClr val="tx1"/>
                </a:solidFill>
                <a:latin typeface="Calibri"/>
                <a:ea typeface="+mn-ea"/>
                <a:cs typeface="+mn-cs"/>
              </a:rPr>
              <a:t>Kundenerfahrung: ING, großer 14-Mio.-USD-Abschluss …im Rechenzentrum. </a:t>
            </a:r>
          </a:p>
        </p:txBody>
      </p:sp>
      <p:sp>
        <p:nvSpPr>
          <p:cNvPr id="4" name="Slide Number Placeholder 3"/>
          <p:cNvSpPr>
            <a:spLocks noGrp="1"/>
          </p:cNvSpPr>
          <p:nvPr>
            <p:ph type="sldNum" sz="quarter" idx="10"/>
          </p:nvPr>
        </p:nvSpPr>
        <p:spPr/>
        <p:txBody>
          <a:bodyPr/>
          <a:lstStyle/>
          <a:p>
            <a:pPr algn="r" defTabSz="914400">
              <a:buNone/>
            </a:pPr>
            <a:fld id="{567B6F56-350B-4E5B-A84B-F03C933C9AF6}" type="slidenum">
              <a:rPr lang="fr-BE" sz="1200" b="0" i="0">
                <a:solidFill>
                  <a:schemeClr val="tx1"/>
                </a:solidFill>
                <a:latin typeface="Calibri"/>
                <a:ea typeface="+mn-ea"/>
                <a:cs typeface="+mn-cs"/>
              </a:rPr>
              <a:pPr algn="r" defTabSz="914400">
                <a:buNone/>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36</a:t>
            </a:fld>
            <a:endParaRPr lang="en-US" dirty="0"/>
          </a:p>
        </p:txBody>
      </p:sp>
    </p:spTree>
    <p:extLst>
      <p:ext uri="{BB962C8B-B14F-4D97-AF65-F5344CB8AC3E}">
        <p14:creationId xmlns="" xmlns:p14="http://schemas.microsoft.com/office/powerpoint/2010/main" val="3507315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0" algn="l" defTabSz="914400">
              <a:spcBef>
                <a:spcPct val="0"/>
              </a:spcBef>
              <a:buClr>
                <a:schemeClr val="tx1"/>
              </a:buClr>
              <a:buFontTx/>
              <a:buChar char="•"/>
            </a:pPr>
            <a:r>
              <a:rPr lang="fr-BE" sz="1200" b="0" i="0">
                <a:solidFill>
                  <a:schemeClr val="tx1"/>
                </a:solidFill>
                <a:latin typeface="Calibri"/>
                <a:ea typeface="+mn-ea"/>
                <a:cs typeface="+mn-cs"/>
              </a:rPr>
              <a:t>  CLX ist eine globale Community von Pädagogen und Lehrkräften aus Schulen und Hochschulen, die Informationen über Best Practices und praktische Lösungen zur Verbesserung des Bildungsangebots austauschen.</a:t>
            </a:r>
          </a:p>
          <a:p>
            <a:pPr marL="0" algn="l" defTabSz="914400">
              <a:spcBef>
                <a:spcPct val="0"/>
              </a:spcBef>
              <a:buClr>
                <a:schemeClr val="tx1"/>
              </a:buClr>
              <a:buFontTx/>
              <a:buChar char="•"/>
            </a:pPr>
            <a:r>
              <a:rPr lang="fr-BE" sz="1200" b="0" i="0">
                <a:solidFill>
                  <a:schemeClr val="tx1"/>
                </a:solidFill>
                <a:latin typeface="Calibri"/>
                <a:ea typeface="+mn-ea"/>
                <a:cs typeface="+mn-cs"/>
              </a:rPr>
              <a:t>  Cisco ist stolzer Sponsor von CLX.  Wir danken Ihnen für Ihre Unterstützung bei der Förderung der Zusammenarbeit und der Umsetzung innovativer und praxisorientierter Strategien, mit denen alle Beteiligten Ihr volles Potenzial nutzen können.</a:t>
            </a:r>
          </a:p>
          <a:p>
            <a:pPr marL="0" algn="l" defTabSz="914400">
              <a:spcBef>
                <a:spcPct val="0"/>
              </a:spcBef>
              <a:buClr>
                <a:schemeClr val="tx1"/>
              </a:buClr>
              <a:buFontTx/>
              <a:buChar char="•"/>
            </a:pPr>
            <a:r>
              <a:rPr lang="fr-BE" sz="1200" b="0" i="0">
                <a:solidFill>
                  <a:schemeClr val="tx1"/>
                </a:solidFill>
                <a:latin typeface="Calibri"/>
                <a:ea typeface="+mn-ea"/>
                <a:cs typeface="+mn-cs"/>
              </a:rPr>
              <a:t>  Durch Ihren Beitritt bei CLX können Sie sich mit gleichgesinnten Kollegen aus allen Teilen der Welt austauschen.</a:t>
            </a:r>
          </a:p>
          <a:p>
            <a:pPr marL="0" algn="l" defTabSz="914400">
              <a:spcBef>
                <a:spcPct val="0"/>
              </a:spcBef>
              <a:buClr>
                <a:schemeClr val="tx1"/>
              </a:buClr>
              <a:buFontTx/>
              <a:buChar char="•"/>
            </a:pPr>
            <a:r>
              <a:rPr lang="fr-BE" sz="1200" b="0" i="0">
                <a:solidFill>
                  <a:schemeClr val="tx1"/>
                </a:solidFill>
                <a:latin typeface="Calibri"/>
                <a:ea typeface="+mn-ea"/>
                <a:cs typeface="+mn-cs"/>
              </a:rPr>
              <a:t>  Die Special Interest Groups können als wertvolle Weiterbildungs-Ressourcen dienen, die Ihnen den Austausch von Informationen zu Best Practices und einschlägigen Quellen mit anderen Mitgliedern der Community ermöglichen.</a:t>
            </a:r>
          </a:p>
          <a:p>
            <a:pPr marL="0" algn="l" defTabSz="914400">
              <a:spcBef>
                <a:spcPct val="0"/>
              </a:spcBef>
              <a:buFontTx/>
              <a:buChar char="•"/>
            </a:pPr>
            <a:endParaRPr lang="en-US" dirty="0"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59E4A89D-D872-428A-97B4-66667EF223EA}" type="slidenum">
              <a:rPr lang="fr-BE" sz="1200" b="0" i="0">
                <a:solidFill>
                  <a:schemeClr val="tx1"/>
                </a:solidFill>
                <a:latin typeface="Calibri"/>
                <a:ea typeface="+mn-ea"/>
                <a:cs typeface="+mn-cs"/>
              </a:rPr>
              <a:pPr algn="r" defTabSz="914400">
                <a:spcBef>
                  <a:spcPct val="0"/>
                </a:spcBef>
                <a:spcAft>
                  <a:spcPct val="0"/>
                </a:spcAft>
                <a:buNone/>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fld id="{96FA8831-C8BE-4802-9C2B-197E625A893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39</a:t>
            </a:fld>
            <a:endParaRPr lang="en-US" dirty="0"/>
          </a:p>
        </p:txBody>
      </p:sp>
    </p:spTree>
    <p:extLst>
      <p:ext uri="{BB962C8B-B14F-4D97-AF65-F5344CB8AC3E}">
        <p14:creationId xmlns="" xmlns:p14="http://schemas.microsoft.com/office/powerpoint/2010/main" val="357414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3138" y="4378326"/>
            <a:ext cx="6322407" cy="4252913"/>
          </a:xfrm>
        </p:spPr>
        <p:txBody>
          <a:bodyPr/>
          <a:lstStyle/>
          <a:p>
            <a:pPr marL="0" marR="0" indent="0" algn="l" defTabSz="914400">
              <a:lnSpc>
                <a:spcPct val="100000"/>
              </a:lnSpc>
              <a:spcBef>
                <a:spcPts val="0"/>
              </a:spcBef>
              <a:spcAft>
                <a:spcPts val="0"/>
              </a:spcAft>
              <a:buNone/>
              <a:tabLst/>
            </a:pPr>
            <a:r>
              <a:rPr lang="fr-BE" sz="1200" b="0" i="0" kern="1200">
                <a:solidFill>
                  <a:schemeClr val="tx1"/>
                </a:solidFill>
                <a:latin typeface="Calibri"/>
                <a:ea typeface="+mn-ea"/>
                <a:cs typeface="+mn-cs"/>
              </a:rPr>
              <a:t>Der Unterricht an Schulen und Universitäten nimmt zunehmend eine völlig neue Form an. </a:t>
            </a:r>
          </a:p>
          <a:p>
            <a:pPr marL="0" marR="0" indent="0" algn="l" defTabSz="914400">
              <a:lnSpc>
                <a:spcPct val="100000"/>
              </a:lnSpc>
              <a:spcBef>
                <a:spcPts val="0"/>
              </a:spcBef>
              <a:spcAft>
                <a:spcPts val="0"/>
              </a:spcAft>
              <a:buNone/>
              <a:tabLst/>
            </a:pPr>
            <a:r>
              <a:rPr lang="fr-BE" sz="1200" b="0" i="0" kern="1200">
                <a:solidFill>
                  <a:schemeClr val="tx1"/>
                </a:solidFill>
                <a:latin typeface="Calibri"/>
                <a:ea typeface="+mn-ea"/>
                <a:cs typeface="+mn-cs"/>
              </a:rPr>
              <a:t>Der traditionell physische Klassenraum vor Ort stellt nicht mehr länger den </a:t>
            </a:r>
            <a:r>
              <a:rPr lang="fr-BE" sz="1200" b="0" i="0" kern="1200" baseline="0">
                <a:solidFill>
                  <a:schemeClr val="tx1"/>
                </a:solidFill>
                <a:latin typeface="Calibri"/>
                <a:ea typeface="+mn-ea"/>
                <a:cs typeface="+mn-cs"/>
              </a:rPr>
              <a:t>Mittelpunkt des Geschehens dar</a:t>
            </a:r>
            <a:r>
              <a:rPr lang="fr-BE" sz="1200" b="0" i="0" kern="1200">
                <a:solidFill>
                  <a:schemeClr val="tx1"/>
                </a:solidFill>
                <a:latin typeface="Calibri"/>
                <a:ea typeface="+mn-ea"/>
                <a:cs typeface="+mn-cs"/>
              </a:rPr>
              <a:t>. </a:t>
            </a:r>
          </a:p>
          <a:p>
            <a:pPr marL="0" marR="0" indent="0" algn="l" defTabSz="914400">
              <a:lnSpc>
                <a:spcPct val="100000"/>
              </a:lnSpc>
              <a:spcBef>
                <a:spcPts val="0"/>
              </a:spcBef>
              <a:spcAft>
                <a:spcPts val="0"/>
              </a:spcAft>
              <a:buNone/>
              <a:tabLst/>
            </a:pPr>
            <a:r>
              <a:rPr lang="fr-BE" sz="1200" b="0" i="0" kern="1200">
                <a:solidFill>
                  <a:schemeClr val="tx1"/>
                </a:solidFill>
                <a:latin typeface="Calibri"/>
                <a:ea typeface="+mn-ea"/>
                <a:cs typeface="+mn-cs"/>
              </a:rPr>
              <a:t>Diese Veränderungen werden vorwiegend von wichtigen Technologietrends angetrieben:</a:t>
            </a:r>
          </a:p>
          <a:p>
            <a:pPr marL="0" marR="0" indent="0" algn="l" defTabSz="914400">
              <a:lnSpc>
                <a:spcPct val="100000"/>
              </a:lnSpc>
              <a:spcBef>
                <a:spcPts val="0"/>
              </a:spcBef>
              <a:spcAft>
                <a:spcPts val="0"/>
              </a:spcAft>
              <a:buClr>
                <a:schemeClr val="tx1"/>
              </a:buClr>
              <a:buFont typeface="Arial"/>
              <a:buChar char="•"/>
              <a:tabLst/>
            </a:pPr>
            <a:r>
              <a:rPr lang="fr-BE" sz="1200" b="0" i="0" kern="1200" baseline="0">
                <a:solidFill>
                  <a:schemeClr val="tx1"/>
                </a:solidFill>
                <a:latin typeface="Calibri"/>
                <a:ea typeface="+mn-ea"/>
                <a:cs typeface="+mn-cs"/>
              </a:rPr>
              <a:t> Mobilität ist für die heutige Generation von Schülern eine Selbstverständlichkeit. Doch der Begriff der Mobilität geht weit über eine grundlegende Anbindung hinaus. Das Lernerlebnis selbst ist mobil geworden.</a:t>
            </a:r>
          </a:p>
          <a:p>
            <a:pPr marL="0" marR="0" indent="0" algn="l" defTabSz="914400">
              <a:lnSpc>
                <a:spcPct val="100000"/>
              </a:lnSpc>
              <a:spcBef>
                <a:spcPts val="0"/>
              </a:spcBef>
              <a:spcAft>
                <a:spcPts val="0"/>
              </a:spcAft>
              <a:buClr>
                <a:schemeClr val="tx1"/>
              </a:buClr>
              <a:buFont typeface="Arial"/>
              <a:buChar char="•"/>
              <a:tabLst/>
            </a:pPr>
            <a:r>
              <a:rPr lang="fr-BE" sz="1200" b="0" i="0" kern="1200" baseline="0">
                <a:solidFill>
                  <a:schemeClr val="tx1"/>
                </a:solidFill>
                <a:latin typeface="Calibri"/>
                <a:ea typeface="+mn-ea"/>
                <a:cs typeface="+mn-cs"/>
              </a:rPr>
              <a:t> Die heutige Generation der Schüler ist mit sozialen Netzwerken aufgewachsen. Daher erwarten gerade sie sowohl auf dem Schulgelände als auch im Unterricht dasselbe hohe Maß an Kommunikation und Interaktion.</a:t>
            </a:r>
          </a:p>
          <a:p>
            <a:pPr marL="0" marR="0" indent="0" algn="l" defTabSz="914400">
              <a:lnSpc>
                <a:spcPct val="100000"/>
              </a:lnSpc>
              <a:spcBef>
                <a:spcPts val="0"/>
              </a:spcBef>
              <a:spcAft>
                <a:spcPts val="0"/>
              </a:spcAft>
              <a:buClr>
                <a:schemeClr val="tx1"/>
              </a:buClr>
              <a:buFont typeface="Arial"/>
              <a:buChar char="•"/>
              <a:tabLst/>
            </a:pPr>
            <a:r>
              <a:rPr lang="fr-BE" sz="1200" b="0" i="0" kern="1200" baseline="0">
                <a:solidFill>
                  <a:schemeClr val="tx1"/>
                </a:solidFill>
                <a:latin typeface="Calibri"/>
                <a:ea typeface="+mn-ea"/>
                <a:cs typeface="+mn-cs"/>
              </a:rPr>
              <a:t> Die Videotechnologie bietet neue Möglichkeiten, die den Zugang zu Bildungsressourcen erleichtern und die persönliche Interaktion sowie einen qualitativ hochwertigen Unterricht ermöglichen.</a:t>
            </a:r>
            <a:endParaRPr lang="en-US" sz="1200" b="0" kern="1200" dirty="0" smtClean="0">
              <a:solidFill>
                <a:schemeClr val="tx1"/>
              </a:solidFill>
              <a:latin typeface="+mn-lt"/>
              <a:ea typeface="+mn-ea"/>
              <a:cs typeface="+mn-cs"/>
            </a:endParaRPr>
          </a:p>
          <a:p>
            <a:pPr marL="0" marR="0" indent="0" algn="l" defTabSz="914400">
              <a:lnSpc>
                <a:spcPct val="100000"/>
              </a:lnSpc>
              <a:spcBef>
                <a:spcPts val="0"/>
              </a:spcBef>
              <a:spcAft>
                <a:spcPts val="0"/>
              </a:spcAft>
              <a:buNone/>
              <a:tabLst/>
            </a:pPr>
            <a:endParaRPr lang="en-US" sz="1200" b="0" kern="1200" dirty="0" smtClean="0">
              <a:solidFill>
                <a:schemeClr val="tx1"/>
              </a:solidFill>
              <a:latin typeface="+mn-lt"/>
              <a:ea typeface="+mn-ea"/>
              <a:cs typeface="+mn-cs"/>
            </a:endParaRPr>
          </a:p>
          <a:p>
            <a:pPr marL="0" marR="0" indent="0" algn="l" defTabSz="914400">
              <a:lnSpc>
                <a:spcPct val="100000"/>
              </a:lnSpc>
              <a:spcBef>
                <a:spcPts val="0"/>
              </a:spcBef>
              <a:spcAft>
                <a:spcPts val="0"/>
              </a:spcAft>
              <a:buNone/>
              <a:tabLst/>
            </a:pPr>
            <a:r>
              <a:rPr lang="fr-BE" sz="1200" b="0" i="0" kern="1200">
                <a:solidFill>
                  <a:schemeClr val="tx1"/>
                </a:solidFill>
                <a:latin typeface="Calibri"/>
                <a:ea typeface="+mn-ea"/>
                <a:cs typeface="+mn-cs"/>
              </a:rPr>
              <a:t>Mit der Weiterentwicklung der Technologie können auch mehr und mehr Personen beispielsweise über einen Computer, Smartphones oder einen Tablet auf die entsprechenden Ressourcen zugreifen. </a:t>
            </a:r>
          </a:p>
          <a:p>
            <a:pPr marL="0" marR="0" indent="0" algn="l" defTabSz="914400">
              <a:lnSpc>
                <a:spcPct val="100000"/>
              </a:lnSpc>
              <a:spcBef>
                <a:spcPts val="0"/>
              </a:spcBef>
              <a:spcAft>
                <a:spcPts val="0"/>
              </a:spcAft>
              <a:buNone/>
              <a:tabLst/>
            </a:pPr>
            <a:endParaRPr lang="en-US" sz="1200" b="0" kern="1200" dirty="0" smtClean="0">
              <a:solidFill>
                <a:schemeClr val="tx1"/>
              </a:solidFill>
              <a:latin typeface="+mn-lt"/>
              <a:ea typeface="+mn-ea"/>
              <a:cs typeface="+mn-cs"/>
            </a:endParaRPr>
          </a:p>
          <a:p>
            <a:pPr marL="0" indent="0" algn="l" defTabSz="914400">
              <a:buNone/>
            </a:pPr>
            <a:endParaRPr lang="en-US" sz="1100" dirty="0" smtClean="0">
              <a:solidFill>
                <a:srgbClr val="000000"/>
              </a:solidFill>
            </a:endParaRPr>
          </a:p>
        </p:txBody>
      </p:sp>
      <p:sp>
        <p:nvSpPr>
          <p:cNvPr id="4" name="Slide Number Placeholder 3"/>
          <p:cNvSpPr>
            <a:spLocks noGrp="1"/>
          </p:cNvSpPr>
          <p:nvPr>
            <p:ph type="sldNum" sz="quarter" idx="10"/>
          </p:nvPr>
        </p:nvSpPr>
        <p:spPr/>
        <p:txBody>
          <a:bodyPr/>
          <a:lstStyle/>
          <a:p>
            <a:pPr algn="r" defTabSz="914400">
              <a:buNone/>
            </a:pPr>
            <a:fld id="{8EAAB909-CEE8-4D03-8A78-5C0850B16A3E}" type="slidenum">
              <a:rPr lang="fr-BE" sz="1200" b="0" i="0" kern="1200">
                <a:solidFill>
                  <a:prstClr val="black"/>
                </a:solidFill>
                <a:latin typeface="Calibri"/>
                <a:ea typeface="+mn-ea"/>
                <a:cs typeface="+mn-cs"/>
              </a:rPr>
              <a:pPr algn="r" defTabSz="914400">
                <a:buNone/>
              </a:pPr>
              <a:t>4</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2975766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fr-BE" sz="1200" b="0" i="0" kern="1200">
                <a:solidFill>
                  <a:schemeClr val="tx1"/>
                </a:solidFill>
                <a:latin typeface="Calibri"/>
                <a:ea typeface="+mn-ea"/>
                <a:cs typeface="+mn-cs"/>
              </a:rPr>
              <a:t>Gartner zufolge setzt sich die Desktop-Virtualisierung bei Unternehmen im stärker durch. Der weltweite Markt gehosteter virtueller Desktops (HVD) soll bis 2014 auf 70 Millionen Einheiten bzw. 15 % der Unternehmens-Desktops und -Laptops ansteigen.* Dabei soll das starke Wachstum die Qualität natürlich nicht beeinträchtigen. Damit dieses Wachstum noch weiter beschleunigt werden kann, muss dem Benutzer ein hochwertiges High-Definition-Erlebnis für die Sprach- und Videokommunikation geboten werden. Darüber hinaus benötigt es einen integrierten Systemansatz, mit dem Kosten und Komplexität der Bereitstellung reduziert werden können. </a:t>
            </a:r>
          </a:p>
          <a:p>
            <a:pPr marL="0" algn="l" defTabSz="914400">
              <a:buNone/>
            </a:pPr>
            <a:r>
              <a:rPr lang="fr-BE" sz="1200" b="0" i="0" kern="1200">
                <a:solidFill>
                  <a:schemeClr val="tx1"/>
                </a:solidFill>
                <a:latin typeface="Calibri"/>
                <a:ea typeface="+mn-ea"/>
                <a:cs typeface="+mn-cs"/>
              </a:rPr>
              <a:t> </a:t>
            </a:r>
          </a:p>
          <a:p>
            <a:pPr marL="0" algn="l" defTabSz="914400">
              <a:buNone/>
            </a:pPr>
            <a:r>
              <a:rPr lang="fr-BE" sz="1200" b="0" i="0" kern="1200">
                <a:solidFill>
                  <a:schemeClr val="tx1"/>
                </a:solidFill>
                <a:latin typeface="Calibri"/>
                <a:ea typeface="+mn-ea"/>
                <a:cs typeface="+mn-cs"/>
              </a:rPr>
              <a:t> </a:t>
            </a:r>
          </a:p>
          <a:p>
            <a:pPr marL="0" algn="l" defTabSz="914400">
              <a:buNone/>
            </a:pPr>
            <a:r>
              <a:rPr lang="fr-BE" sz="1200" b="0" i="0" kern="1200">
                <a:solidFill>
                  <a:schemeClr val="tx1"/>
                </a:solidFill>
                <a:latin typeface="Calibri"/>
                <a:ea typeface="+mn-ea"/>
                <a:cs typeface="+mn-cs"/>
              </a:rPr>
              <a:t> </a:t>
            </a:r>
          </a:p>
          <a:p>
            <a:pPr marL="0" algn="l" defTabSz="914400">
              <a:buNone/>
            </a:pPr>
            <a:endParaRPr lang="en-US" b="0" dirty="0"/>
          </a:p>
        </p:txBody>
      </p:sp>
      <p:sp>
        <p:nvSpPr>
          <p:cNvPr id="4" name="Slide Number Placeholder 3"/>
          <p:cNvSpPr>
            <a:spLocks noGrp="1"/>
          </p:cNvSpPr>
          <p:nvPr>
            <p:ph type="sldNum" sz="quarter" idx="10"/>
          </p:nvPr>
        </p:nvSpPr>
        <p:spPr/>
        <p:txBody>
          <a:bodyPr/>
          <a:lstStyle/>
          <a:p>
            <a:pPr algn="r" defTabSz="914400">
              <a:buNone/>
            </a:pPr>
            <a:fld id="{D8B0DFB1-C835-4049-8551-241CE276AC71}" type="slidenum">
              <a:rPr lang="fr-BE" sz="1200" b="0" i="0" kern="1200">
                <a:solidFill>
                  <a:prstClr val="black"/>
                </a:solidFill>
                <a:latin typeface="Calibri"/>
                <a:ea typeface="+mn-ea"/>
                <a:cs typeface="+mn-cs"/>
              </a:rPr>
              <a:pPr algn="r" defTabSz="914400">
                <a:buNone/>
              </a:pPr>
              <a:t>5</a:t>
            </a:fld>
            <a:endParaRPr lang="en-US" sz="1200" kern="1200" dirty="0">
              <a:solidFill>
                <a:prstClr val="black"/>
              </a:solidFill>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fld id="{96FA8831-C8BE-4802-9C2B-197E625A893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251" y="4416425"/>
            <a:ext cx="5991224" cy="4183063"/>
          </a:xfrm>
        </p:spPr>
        <p:txBody>
          <a:bodyPr>
            <a:noAutofit/>
          </a:bodyPr>
          <a:lstStyle/>
          <a:p>
            <a:pPr marL="0" algn="l" defTabSz="914400">
              <a:buNone/>
            </a:pPr>
            <a:r>
              <a:rPr lang="fr-BE" sz="1200" b="0" i="0" kern="1200" baseline="0">
                <a:solidFill>
                  <a:schemeClr val="tx1"/>
                </a:solidFill>
                <a:latin typeface="Calibri"/>
                <a:ea typeface="+mn-ea"/>
                <a:cs typeface="+mn-cs"/>
              </a:rPr>
              <a:t>Führende Bildungseinrichtungen stehen unter hohem Druck und sind mit großen Herausforderungen konfrontiert.</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Ihre Aufgabe ist es, die Kosten von IT-Services unter Kontrolle zu halten und sogar zu senken. </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Gleichzeitig steigen die Erwartungen von Schülern, Lehrkräften und Mitarbeitern.</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Aufgrund der unterschiedlichen Präferenzen der Endbenutzer wird die Liste der unterstützten Geräte und Anwendungen länger und länger.</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In einer solchen Umgebung ist die Gewährleistung von Netzwerksicherheit, Datenschutz und Compliance mit großen Schwierigkeiten verbunden.</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Die herkömmlichen Computerumgebungen sind für Schüler und Lehrkräfte nicht mehr zufriedenstellend. Sie wollen zu jeder Zeit und über jedes Gerät auf die Anwendungen zugreifen können, die sie benötigen.</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Um die oben genannten Erwartungen der Anwender erfüllen zu können, steigen auch die Anforderungen an die Netzwerke und Rechenzentren. Dazu werden intelligente Netzwerk- und Automatisierungsfunktionen benötigt. Gleichzeitig müssen sowohl Netzwerk als auch Rechenzentrum zuverlässiger, schneller und skalierbarer sein.</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Zur Bewältigung all dieser Herausforderungen werden neue Modelle und Ansätze benötigt. Diese müssen nachhaltig sein und die sich stetig ändernden Anforderungen im heutigen Bildungswesen erfüllen.</a:t>
            </a:r>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7</a:t>
            </a:fld>
            <a:endParaRPr lang="en-US" dirty="0"/>
          </a:p>
        </p:txBody>
      </p:sp>
    </p:spTree>
    <p:extLst>
      <p:ext uri="{BB962C8B-B14F-4D97-AF65-F5344CB8AC3E}">
        <p14:creationId xmlns="" xmlns:p14="http://schemas.microsoft.com/office/powerpoint/2010/main" val="182770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416425"/>
            <a:ext cx="6705600" cy="4183063"/>
          </a:xfrm>
        </p:spPr>
        <p:txBody>
          <a:bodyPr>
            <a:noAutofit/>
          </a:bodyPr>
          <a:lstStyle/>
          <a:p>
            <a:pPr marL="0" indent="0" algn="l" defTabSz="914400">
              <a:spcBef>
                <a:spcPts val="800"/>
              </a:spcBef>
              <a:buNone/>
            </a:pPr>
            <a:r>
              <a:rPr lang="fr-BE" sz="1400" b="0" i="0" kern="1200">
                <a:solidFill>
                  <a:schemeClr val="tx1"/>
                </a:solidFill>
                <a:latin typeface="Calibri"/>
                <a:ea typeface="+mn-ea"/>
                <a:cs typeface="+mn-cs"/>
              </a:rPr>
              <a:t>Die Cisco</a:t>
            </a:r>
            <a:r>
              <a:rPr lang="fr-BE" sz="1400" b="0" i="0" kern="1200" baseline="30000">
                <a:solidFill>
                  <a:schemeClr val="tx1"/>
                </a:solidFill>
                <a:latin typeface="Calibri"/>
                <a:ea typeface="+mn-ea"/>
                <a:cs typeface="+mn-cs"/>
              </a:rPr>
              <a:t> </a:t>
            </a:r>
            <a:r>
              <a:rPr lang="fr-BE" sz="1400" b="0" i="0" kern="1200">
                <a:solidFill>
                  <a:schemeClr val="tx1"/>
                </a:solidFill>
                <a:latin typeface="Calibri"/>
                <a:ea typeface="+mn-ea"/>
                <a:cs typeface="+mn-cs"/>
              </a:rPr>
              <a:t>VXI</a:t>
            </a:r>
            <a:r>
              <a:rPr lang="fr-BE" sz="1400" b="0" i="0" kern="1200" baseline="0">
                <a:solidFill>
                  <a:schemeClr val="tx1"/>
                </a:solidFill>
                <a:latin typeface="Calibri"/>
                <a:ea typeface="+mn-ea"/>
                <a:cs typeface="+mn-cs"/>
              </a:rPr>
              <a:t> </a:t>
            </a:r>
            <a:r>
              <a:rPr lang="fr-BE" sz="1400" b="0" i="0" kern="1200">
                <a:solidFill>
                  <a:schemeClr val="tx1"/>
                </a:solidFill>
                <a:latin typeface="Calibri"/>
                <a:ea typeface="+mn-ea"/>
                <a:cs typeface="+mn-cs"/>
              </a:rPr>
              <a:t>ermöglicht den virtuellen Arbeitsplatz und überschreitet dabei die Grenzen herkömmlicher Desktop-Umgebungen, indem sie virtuelle Desktops, Sprach- und Videoanwendungen miteinander vereint. </a:t>
            </a:r>
            <a:endParaRPr lang="en-US" sz="14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0" indent="0" algn="l" defTabSz="914400">
              <a:spcBef>
                <a:spcPts val="400"/>
              </a:spcBef>
              <a:buNone/>
            </a:pPr>
            <a:r>
              <a:rPr lang="fr-BE" sz="14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Administratoren</a:t>
            </a:r>
            <a:endParaRPr lang="fr-BE" sz="1400" b="0" i="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endParaRPr>
          </a:p>
          <a:p>
            <a:pPr marL="236555" lvl="1" indent="-125456" algn="l" defTabSz="914400">
              <a:spcAft>
                <a:spcPts val="300"/>
              </a:spcAft>
              <a:buClr>
                <a:srgbClr val="000000"/>
              </a:buClr>
              <a:buSzPct val="80000"/>
              <a:buFont typeface="Arial"/>
              <a:buChar char="•"/>
            </a:pPr>
            <a:r>
              <a:rPr lang="fr-BE" b="0" i="0">
                <a:solidFill>
                  <a:srgbClr val="000000"/>
                </a:solidFill>
                <a:latin typeface="Calibri"/>
                <a:ea typeface="+mn-ea"/>
                <a:cs typeface="+mn-cs"/>
              </a:rPr>
              <a:t>Virtuelle Arbeitsumgebung mit virtuellem Desktop, Sprach- und Videoanwendungen sowie Collaboration-Lösungen für die umfassende Kommunikation zwischen Schülern und Lehrkräften</a:t>
            </a:r>
            <a:endParaRPr lang="en-US" dirty="0" smtClean="0">
              <a:solidFill>
                <a:srgbClr val="3A3A3A"/>
              </a:solidFill>
            </a:endParaRPr>
          </a:p>
          <a:p>
            <a:pPr marL="236555" lvl="1" indent="-125456" algn="l" defTabSz="914400">
              <a:spcAft>
                <a:spcPts val="300"/>
              </a:spcAft>
              <a:buClr>
                <a:srgbClr val="000000"/>
              </a:buClr>
              <a:buSzPct val="80000"/>
              <a:buFont typeface="Arial"/>
              <a:buChar char="•"/>
            </a:pPr>
            <a:r>
              <a:rPr lang="fr-BE" b="0" i="0">
                <a:solidFill>
                  <a:srgbClr val="000000"/>
                </a:solidFill>
                <a:latin typeface="Calibri"/>
                <a:ea typeface="+mn-ea"/>
                <a:cs typeface="+mn-cs"/>
              </a:rPr>
              <a:t>Verbesserte Einhaltung gesetzlicher Auflagen und Risikominimierung durch die sichere Zentralisierung von Daten und Anwendungen</a:t>
            </a:r>
          </a:p>
          <a:p>
            <a:pPr marL="236555" lvl="1" indent="-125456" algn="l" defTabSz="914400">
              <a:spcAft>
                <a:spcPts val="300"/>
              </a:spcAft>
              <a:buClr>
                <a:srgbClr val="000000"/>
              </a:buClr>
              <a:buSzPct val="80000"/>
              <a:buFont typeface="Arial"/>
              <a:buChar char="•"/>
            </a:pPr>
            <a:r>
              <a:rPr lang="fr-BE" b="0" i="0">
                <a:solidFill>
                  <a:srgbClr val="000000"/>
                </a:solidFill>
                <a:latin typeface="Calibri"/>
                <a:ea typeface="+mn-ea"/>
                <a:cs typeface="+mn-cs"/>
              </a:rPr>
              <a:t>Höhere Investitionsrendite durch Optimierung der Infrastruktur, Vereinfachung der betrieblichen Prozesse, Verlängerung der Aktualisierungszyklen und Senkung der Energiekosten</a:t>
            </a:r>
          </a:p>
          <a:p>
            <a:pPr marL="236555" lvl="1" indent="-125456" algn="l" defTabSz="914400">
              <a:spcBef>
                <a:spcPts val="400"/>
              </a:spcBef>
              <a:buNone/>
            </a:pPr>
            <a:r>
              <a:rPr lang="fr-BE" sz="14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Schüler </a:t>
            </a:r>
            <a:r>
              <a:rPr lang="fr-BE" sz="1400" b="0" i="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und Lehrkräfte</a:t>
            </a:r>
          </a:p>
          <a:p>
            <a:pPr marL="236555" lvl="1" indent="-125456" algn="l" defTabSz="914400">
              <a:spcBef>
                <a:spcPts val="0"/>
              </a:spcBef>
              <a:spcAft>
                <a:spcPts val="300"/>
              </a:spcAft>
              <a:buClr>
                <a:srgbClr val="000000"/>
              </a:buClr>
              <a:buSzPct val="80000"/>
              <a:buFont typeface="Arial"/>
              <a:buChar char="•"/>
            </a:pPr>
            <a:r>
              <a:rPr lang="fr-BE" b="0" i="0">
                <a:solidFill>
                  <a:srgbClr val="000000"/>
                </a:solidFill>
                <a:latin typeface="Calibri"/>
                <a:ea typeface="+mn-ea"/>
                <a:cs typeface="+mn-cs"/>
              </a:rPr>
              <a:t>Uneingeschränkte Arbeitsumgebung mit Zugang zu allen Anwendungen und Collaboration-Lösungen an jedem Ort und über jedes Gerät</a:t>
            </a:r>
          </a:p>
          <a:p>
            <a:pPr marL="236555" lvl="1" indent="-125456" algn="l" defTabSz="914400">
              <a:spcBef>
                <a:spcPts val="0"/>
              </a:spcBef>
              <a:spcAft>
                <a:spcPts val="300"/>
              </a:spcAft>
              <a:buClr>
                <a:srgbClr val="000000"/>
              </a:buClr>
              <a:buSzPct val="80000"/>
              <a:buFont typeface="Arial"/>
              <a:buChar char="•"/>
            </a:pPr>
            <a:r>
              <a:rPr lang="fr-BE" b="0" i="0">
                <a:solidFill>
                  <a:srgbClr val="000000"/>
                </a:solidFill>
                <a:latin typeface="Calibri"/>
                <a:ea typeface="+mn-ea"/>
                <a:cs typeface="+mn-cs"/>
              </a:rPr>
              <a:t>Wahlmöglichkeiten und ein hohes Maß an Flexibilität zur Abstimmung mit unterschiedlichen Lern- und Lehrmethoden </a:t>
            </a:r>
          </a:p>
          <a:p>
            <a:pPr marL="236555" lvl="1" indent="-125456" algn="l" defTabSz="914400">
              <a:spcBef>
                <a:spcPts val="400"/>
              </a:spcBef>
              <a:buNone/>
            </a:pPr>
            <a:r>
              <a:rPr lang="fr-BE" sz="14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IT-Verantwortliche</a:t>
            </a:r>
            <a:endParaRPr lang="fr-BE" sz="1400" b="0" i="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endParaRPr>
          </a:p>
          <a:p>
            <a:pPr marL="236555" lvl="1" indent="-125456">
              <a:spcAft>
                <a:spcPts val="300"/>
              </a:spcAft>
              <a:buClr>
                <a:srgbClr val="000000"/>
              </a:buClr>
              <a:buSzPct val="80000"/>
              <a:buFont typeface="Arial"/>
              <a:buChar char="•"/>
            </a:pPr>
            <a:r>
              <a:rPr lang="fr-BE">
                <a:solidFill>
                  <a:srgbClr val="000000"/>
                </a:solidFill>
                <a:latin typeface="Calibri"/>
              </a:rPr>
              <a:t>Hohe Reaktionsfähigkeit auf wechselnde Anwendungsanforderungen bei gleichzeitiger Standardisierung von Betriebssystem-Images</a:t>
            </a:r>
          </a:p>
          <a:p>
            <a:pPr marL="236555" lvl="1" indent="-125456">
              <a:spcAft>
                <a:spcPts val="300"/>
              </a:spcAft>
              <a:buClr>
                <a:srgbClr val="000000"/>
              </a:buClr>
              <a:buSzPct val="80000"/>
              <a:buFont typeface="Arial"/>
              <a:buChar char="•"/>
            </a:pPr>
            <a:r>
              <a:rPr lang="fr-BE">
                <a:solidFill>
                  <a:srgbClr val="000000"/>
                </a:solidFill>
                <a:latin typeface="Calibri"/>
              </a:rPr>
              <a:t>Optimierte Unternehmensflexibilität durch die sichere Bereitstellung zusätzlicher Endbenutzer </a:t>
            </a:r>
          </a:p>
          <a:p>
            <a:pPr marL="236555" lvl="1" indent="-125456">
              <a:spcAft>
                <a:spcPts val="300"/>
              </a:spcAft>
              <a:buClr>
                <a:srgbClr val="000000"/>
              </a:buClr>
              <a:buSzPct val="80000"/>
              <a:buFont typeface="Arial"/>
              <a:buChar char="•"/>
            </a:pPr>
            <a:r>
              <a:rPr lang="fr-BE">
                <a:solidFill>
                  <a:srgbClr val="000000"/>
                </a:solidFill>
                <a:latin typeface="Calibri"/>
              </a:rPr>
              <a:t>Wirksamer Schutz vor unautorisierten Anwendungen oder Malware</a:t>
            </a:r>
          </a:p>
          <a:p>
            <a:pPr marL="236555" lvl="1" indent="-125456">
              <a:spcAft>
                <a:spcPts val="300"/>
              </a:spcAft>
              <a:buClr>
                <a:srgbClr val="000000"/>
              </a:buClr>
              <a:buSzPct val="80000"/>
              <a:buFont typeface="Arial"/>
              <a:buChar char="•"/>
            </a:pPr>
            <a:r>
              <a:rPr lang="fr-BE">
                <a:solidFill>
                  <a:srgbClr val="000000"/>
                </a:solidFill>
                <a:latin typeface="Calibri"/>
              </a:rPr>
              <a:t>Schnellere und einfachere Bereitstellung von Lösungen mit validierten Designs, Systemplänen, optimierten Betriebsmodellen sowie umfassenden Service- und Supportleistungen</a:t>
            </a:r>
            <a:endParaRPr lang="en-US" dirty="0">
              <a:solidFill>
                <a:srgbClr val="000000"/>
              </a:solidFill>
              <a:latin typeface="Calibri"/>
            </a:endParaRPr>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8</a:t>
            </a:fld>
            <a:endParaRPr lang="en-US" dirty="0"/>
          </a:p>
        </p:txBody>
      </p:sp>
    </p:spTree>
    <p:extLst>
      <p:ext uri="{BB962C8B-B14F-4D97-AF65-F5344CB8AC3E}">
        <p14:creationId xmlns="" xmlns:p14="http://schemas.microsoft.com/office/powerpoint/2010/main" val="90971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9</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grpSp>
        <p:nvGrpSpPr>
          <p:cNvPr id="59" name="Group 67"/>
          <p:cNvGrpSpPr/>
          <p:nvPr userDrawn="1"/>
        </p:nvGrpSpPr>
        <p:grpSpPr>
          <a:xfrm>
            <a:off x="341314" y="311151"/>
            <a:ext cx="829170" cy="438358"/>
            <a:chOff x="609600" y="528537"/>
            <a:chExt cx="1444734" cy="763789"/>
          </a:xfrm>
          <a:solidFill>
            <a:schemeClr val="bg1"/>
          </a:soli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2" name="Title 1"/>
          <p:cNvSpPr>
            <a:spLocks noGrp="1"/>
          </p:cNvSpPr>
          <p:nvPr>
            <p:ph type="ctrTitle" hasCustomPrompt="1"/>
          </p:nvPr>
        </p:nvSpPr>
        <p:spPr>
          <a:xfrm>
            <a:off x="221393" y="1236689"/>
            <a:ext cx="8112125" cy="2651722"/>
          </a:xfrm>
        </p:spPr>
        <p:txBody>
          <a:bodyPr/>
          <a:lstStyle>
            <a:lvl1pPr>
              <a:lnSpc>
                <a:spcPct val="90000"/>
              </a:lnSpc>
              <a:defRPr lang="en-US" sz="4800" b="0" kern="1200" spc="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4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2">
                    <a:lumMod val="50000"/>
                  </a:schemeClr>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2">
                    <a:lumMod val="50000"/>
                  </a:schemeClr>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 xmlns:p14="http://schemas.microsoft.com/office/powerpoint/2010/main" val="319298040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pic>
        <p:nvPicPr>
          <p:cNvPr id="8" name="Picture 7" descr="CISCO_WAVE_01_RGB.jpg"/>
          <p:cNvPicPr>
            <a:picLocks noChangeAspect="1"/>
          </p:cNvPicPr>
          <p:nvPr userDrawn="1"/>
        </p:nvPicPr>
        <p:blipFill>
          <a:blip r:embed="rId2" cstate="print"/>
          <a:srcRect l="78496" r="20456" b="20091"/>
          <a:stretch>
            <a:fillRect/>
          </a:stretch>
        </p:blipFill>
        <p:spPr>
          <a:xfrm>
            <a:off x="3038785" y="726538"/>
            <a:ext cx="86236" cy="5480128"/>
          </a:xfrm>
          <a:prstGeom prst="rect">
            <a:avLst/>
          </a:prstGeom>
        </p:spPr>
      </p:pic>
      <p:pic>
        <p:nvPicPr>
          <p:cNvPr id="9" name="Picture 8" descr="CISCO_WAVE_01_RGB.jpg"/>
          <p:cNvPicPr>
            <a:picLocks noChangeAspect="1"/>
          </p:cNvPicPr>
          <p:nvPr userDrawn="1"/>
        </p:nvPicPr>
        <p:blipFill>
          <a:blip r:embed="rId2" cstate="print"/>
          <a:srcRect l="78496" r="20456" b="20091"/>
          <a:stretch>
            <a:fillRect/>
          </a:stretch>
        </p:blipFill>
        <p:spPr>
          <a:xfrm>
            <a:off x="6057066" y="726538"/>
            <a:ext cx="86236" cy="5480128"/>
          </a:xfrm>
          <a:prstGeom prst="rect">
            <a:avLst/>
          </a:prstGeom>
        </p:spPr>
      </p:pic>
    </p:spTree>
    <p:extLst>
      <p:ext uri="{BB962C8B-B14F-4D97-AF65-F5344CB8AC3E}">
        <p14:creationId xmlns="" xmlns:p14="http://schemas.microsoft.com/office/powerpoint/2010/main" val="234143653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extLst>
      <p:ext uri="{BB962C8B-B14F-4D97-AF65-F5344CB8AC3E}">
        <p14:creationId xmlns="" xmlns:p14="http://schemas.microsoft.com/office/powerpoint/2010/main" val="97131233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lgn="l" defTabSz="914400" rtl="0" eaLnBrk="1" latinLnBrk="0" hangingPunct="1">
              <a:lnSpc>
                <a:spcPct val="80000"/>
              </a:lnSpc>
              <a:spcBef>
                <a:spcPct val="0"/>
              </a:spcBef>
              <a:buFontTx/>
              <a:buNone/>
              <a:defRPr lang="en-US" sz="2400" b="0" kern="1200" spc="0" baseline="0" dirty="0" smtClean="0">
                <a:solidFill>
                  <a:srgbClr val="2B348E"/>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 xmlns:p14="http://schemas.microsoft.com/office/powerpoint/2010/main" val="189927070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Slide Title Goes Here</a:t>
            </a:r>
            <a:endParaRPr lang="en-US" dirty="0"/>
          </a:p>
        </p:txBody>
      </p:sp>
    </p:spTree>
    <p:extLst>
      <p:ext uri="{BB962C8B-B14F-4D97-AF65-F5344CB8AC3E}">
        <p14:creationId xmlns="" xmlns:p14="http://schemas.microsoft.com/office/powerpoint/2010/main" val="95727001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sp>
        <p:nvSpPr>
          <p:cNvPr id="3" name="Subtitle 2"/>
          <p:cNvSpPr>
            <a:spLocks noGrp="1"/>
          </p:cNvSpPr>
          <p:nvPr>
            <p:ph type="subTitle" idx="1" hasCustomPrompt="1"/>
          </p:nvPr>
        </p:nvSpPr>
        <p:spPr>
          <a:xfrm>
            <a:off x="387097" y="5842635"/>
            <a:ext cx="8112126" cy="384175"/>
          </a:xfrm>
        </p:spPr>
        <p:txBody>
          <a:bodyPr anchor="b" anchorCtr="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 name="Title 1"/>
          <p:cNvSpPr>
            <a:spLocks noGrp="1"/>
          </p:cNvSpPr>
          <p:nvPr>
            <p:ph type="ctrTitle" hasCustomPrompt="1"/>
          </p:nvPr>
        </p:nvSpPr>
        <p:spPr>
          <a:xfrm>
            <a:off x="387097" y="649224"/>
            <a:ext cx="7447744" cy="4462426"/>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solidFill>
                  <a:srgbClr val="FFFFFF"/>
                </a:solidFill>
                <a:latin typeface="+mj-lt"/>
                <a:ea typeface="+mj-ea"/>
                <a:cs typeface="+mj-cs"/>
              </a:defRPr>
            </a:lvl1pPr>
          </a:lstStyle>
          <a:p>
            <a:r>
              <a:rPr lang="en-US" dirty="0" smtClean="0"/>
              <a:t>Presentation Title</a:t>
            </a:r>
            <a:br>
              <a:rPr lang="en-US" dirty="0" smtClean="0"/>
            </a:br>
            <a:r>
              <a:rPr lang="en-US" dirty="0" smtClean="0"/>
              <a:t>Goes Here</a:t>
            </a:r>
            <a:endParaRPr lang="en-US" dirty="0"/>
          </a:p>
        </p:txBody>
      </p:sp>
    </p:spTree>
    <p:extLst>
      <p:ext uri="{BB962C8B-B14F-4D97-AF65-F5344CB8AC3E}">
        <p14:creationId xmlns="" xmlns:p14="http://schemas.microsoft.com/office/powerpoint/2010/main" val="3265912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rgbClr val="2B348E"/>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5" name="Picture 4" descr="CISCO_WAVE_01_RGB.jpg"/>
          <p:cNvPicPr>
            <a:picLocks noChangeAspect="1"/>
          </p:cNvPicPr>
          <p:nvPr userDrawn="1"/>
        </p:nvPicPr>
        <p:blipFill>
          <a:blip r:embed="rId2" cstate="print"/>
          <a:srcRect l="78496" r="20456" b="20091"/>
          <a:stretch>
            <a:fillRect/>
          </a:stretch>
        </p:blipFill>
        <p:spPr>
          <a:xfrm>
            <a:off x="4578370" y="752635"/>
            <a:ext cx="86236" cy="5480128"/>
          </a:xfrm>
          <a:prstGeom prst="rect">
            <a:avLst/>
          </a:prstGeom>
        </p:spPr>
      </p:pic>
    </p:spTree>
    <p:extLst>
      <p:ext uri="{BB962C8B-B14F-4D97-AF65-F5344CB8AC3E}">
        <p14:creationId xmlns="" xmlns:p14="http://schemas.microsoft.com/office/powerpoint/2010/main" val="4258790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rgbClr val="2B348E"/>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extLst>
      <p:ext uri="{BB962C8B-B14F-4D97-AF65-F5344CB8AC3E}">
        <p14:creationId xmlns="" xmlns:p14="http://schemas.microsoft.com/office/powerpoint/2010/main" val="335007728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2B348E"/>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dirty="0" smtClean="0"/>
              <a:t>Demo Title</a:t>
            </a:r>
            <a:endParaRPr lang="en-US" dirty="0"/>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defRPr>
                <a:latin typeface="+mj-lt"/>
              </a:defRPr>
            </a:lvl1pPr>
          </a:lstStyle>
          <a:p>
            <a:r>
              <a:rPr lang="en-US" dirty="0" smtClean="0"/>
              <a:t>Insert photo here</a:t>
            </a:r>
            <a:endParaRPr lang="en-US" dirty="0"/>
          </a:p>
        </p:txBody>
      </p:sp>
    </p:spTree>
    <p:extLst>
      <p:ext uri="{BB962C8B-B14F-4D97-AF65-F5344CB8AC3E}">
        <p14:creationId xmlns="" xmlns:p14="http://schemas.microsoft.com/office/powerpoint/2010/main" val="379310527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7744" y="484632"/>
            <a:ext cx="8755128" cy="4372131"/>
          </a:xfrm>
        </p:spPr>
        <p:txBody>
          <a:bodyPr anchor="b" anchorCtr="0"/>
          <a:lstStyle>
            <a:lvl1pPr marL="228600" indent="-228600">
              <a:buFont typeface="Arial" pitchFamily="34" charset="0"/>
              <a:buChar char="“"/>
              <a:defRPr sz="6000" spc="0" baseline="0">
                <a:solidFill>
                  <a:srgbClr val="2B348E"/>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65">
              <a:buNone/>
            </a:pPr>
            <a:r>
              <a:rPr lang="fr-BE" sz="600" b="0" i="0">
                <a:solidFill>
                  <a:srgbClr val="FFFFFF"/>
                </a:solidFill>
                <a:latin typeface="Arial"/>
                <a:ea typeface="+mn-ea"/>
                <a:cs typeface="+mn-cs"/>
              </a:rPr>
              <a:t>Öffentliche Informationen von Cisco</a:t>
            </a:r>
            <a:endParaRPr lang="en-US" sz="600" dirty="0">
              <a:solidFill>
                <a:srgbClr val="FFFFFF"/>
              </a:solidFill>
            </a:endParaRPr>
          </a:p>
        </p:txBody>
      </p:sp>
      <p:sp>
        <p:nvSpPr>
          <p:cNvPr id="19"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65">
              <a:buNone/>
            </a:pPr>
            <a:r>
              <a:rPr lang="fr-BE" sz="600" b="0" i="0">
                <a:solidFill>
                  <a:srgbClr val="FFFFFF"/>
                </a:solidFill>
                <a:latin typeface="Arial"/>
                <a:ea typeface="+mn-ea"/>
                <a:cs typeface="+mn-cs"/>
              </a:rPr>
              <a:t>Öffentliche Informationen von Cisco</a:t>
            </a:r>
            <a:endParaRPr lang="en-US" sz="600" dirty="0">
              <a:solidFill>
                <a:srgbClr val="FFFFFF"/>
              </a:solidFill>
            </a:endParaRP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dirty="0" smtClean="0">
                <a:solidFill>
                  <a:srgbClr val="2B348E"/>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fr-BE" sz="600" b="0" i="0">
                <a:solidFill>
                  <a:srgbClr val="FFFFFF"/>
                </a:solidFill>
                <a:latin typeface="Arial"/>
                <a:ea typeface="+mn-ea"/>
                <a:cs typeface="+mn-cs"/>
              </a:rPr>
              <a:t>© 2010 Cisco und/oder Partnerunternehmen Alle Rechte vorbehalten.</a:t>
            </a:r>
            <a:endParaRPr lang="en-US" sz="600" dirty="0">
              <a:solidFill>
                <a:srgbClr val="FFFFFF"/>
              </a:solidFill>
            </a:endParaRPr>
          </a:p>
        </p:txBody>
      </p:sp>
      <p:sp>
        <p:nvSpPr>
          <p:cNvPr id="2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FFFFFF"/>
                </a:solidFill>
                <a:latin typeface="Arial"/>
                <a:ea typeface="+mn-ea"/>
                <a:cs typeface="+mn-cs"/>
              </a:rPr>
              <a:pPr algn="r" defTabSz="814365">
                <a:buNone/>
              </a:pPr>
              <a:t>‹#›</a:t>
            </a:fld>
            <a:endParaRPr lang="en-US" sz="600" dirty="0">
              <a:solidFill>
                <a:srgbClr val="FFFFFF"/>
              </a:solidFill>
            </a:endParaRPr>
          </a:p>
        </p:txBody>
      </p:sp>
    </p:spTree>
    <p:extLst>
      <p:ext uri="{BB962C8B-B14F-4D97-AF65-F5344CB8AC3E}">
        <p14:creationId xmlns="" xmlns:p14="http://schemas.microsoft.com/office/powerpoint/2010/main" val="273235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 xmlns:p14="http://schemas.microsoft.com/office/powerpoint/2010/main" val="247718705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grpSp>
        <p:nvGrpSpPr>
          <p:cNvPr id="4" name="Group 67"/>
          <p:cNvGrpSpPr/>
          <p:nvPr userDrawn="1"/>
        </p:nvGrpSpPr>
        <p:grpSpPr>
          <a:xfrm>
            <a:off x="341314" y="311151"/>
            <a:ext cx="829170" cy="438358"/>
            <a:chOff x="609600" y="528537"/>
            <a:chExt cx="1444734" cy="763789"/>
          </a:xfrm>
          <a:solidFill>
            <a:schemeClr val="bg1"/>
          </a:soli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2" name="Title 1"/>
          <p:cNvSpPr>
            <a:spLocks noGrp="1"/>
          </p:cNvSpPr>
          <p:nvPr>
            <p:ph type="ctrTitle" hasCustomPrompt="1"/>
          </p:nvPr>
        </p:nvSpPr>
        <p:spPr>
          <a:xfrm>
            <a:off x="221393" y="1236689"/>
            <a:ext cx="8112125" cy="2918779"/>
          </a:xfrm>
        </p:spPr>
        <p:txBody>
          <a:bodyPr/>
          <a:lstStyle>
            <a:lvl1pPr algn="l" defTabSz="914400" rtl="0" eaLnBrk="1" latinLnBrk="0" hangingPunct="1">
              <a:lnSpc>
                <a:spcPct val="90000"/>
              </a:lnSpc>
              <a:spcBef>
                <a:spcPct val="0"/>
              </a:spcBef>
              <a:buNone/>
              <a:defRPr lang="en-US" sz="5400" b="0" kern="1200" spc="0" baseline="0" dirty="0">
                <a:solidFill>
                  <a:srgbClr val="2B348E"/>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rgbClr val="2B308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rgbClr val="2B3082"/>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rgbClr val="2B3082"/>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 xmlns:p14="http://schemas.microsoft.com/office/powerpoint/2010/main" val="294074080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rgbClr val="2B348E"/>
                </a:solidFill>
                <a:latin typeface="+mj-lt"/>
              </a:defRPr>
            </a:lvl1pPr>
          </a:lstStyle>
          <a:p>
            <a:r>
              <a:rPr lang="en-US" dirty="0" smtClean="0"/>
              <a:t>Large photo </a:t>
            </a:r>
            <a:br>
              <a:rPr lang="en-US" dirty="0" smtClean="0"/>
            </a:br>
            <a:r>
              <a:rPr lang="en-US" dirty="0" smtClean="0"/>
              <a:t>caption here.</a:t>
            </a:r>
          </a:p>
        </p:txBody>
      </p:sp>
    </p:spTree>
    <p:extLst>
      <p:ext uri="{BB962C8B-B14F-4D97-AF65-F5344CB8AC3E}">
        <p14:creationId xmlns="" xmlns:p14="http://schemas.microsoft.com/office/powerpoint/2010/main" val="41766052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1089529"/>
          </a:xfrm>
        </p:spPr>
        <p:txBody>
          <a:bodyPr anchor="t">
            <a:noAutofit/>
          </a:bodyPr>
          <a:lstStyle>
            <a:lvl1pPr>
              <a:lnSpc>
                <a:spcPct val="90000"/>
              </a:lnSpc>
              <a:defRPr>
                <a:solidFill>
                  <a:srgbClr val="2B348E"/>
                </a:solidFill>
                <a:latin typeface="+mj-lt"/>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13604299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extLst>
      <p:ext uri="{BB962C8B-B14F-4D97-AF65-F5344CB8AC3E}">
        <p14:creationId xmlns="" xmlns:p14="http://schemas.microsoft.com/office/powerpoint/2010/main" val="283026433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 xmlns:p14="http://schemas.microsoft.com/office/powerpoint/2010/main" val="223235384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C0C0C0"/>
                </a:solidFill>
                <a:latin typeface="Arial"/>
                <a:ea typeface="+mn-ea"/>
                <a:cs typeface="+mn-cs"/>
              </a:rPr>
              <a:t>Öffentliche Informationen von Cisco</a:t>
            </a:r>
            <a:endParaRPr lang="en-US" sz="600" dirty="0">
              <a:solidFill>
                <a:srgbClr val="C0C0C0"/>
              </a:solidFill>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C0C0C0"/>
                </a:solidFill>
                <a:latin typeface="Arial"/>
                <a:ea typeface="+mn-ea"/>
                <a:cs typeface="+mn-cs"/>
              </a:rPr>
              <a:pPr algn="r" defTabSz="814365">
                <a:buNone/>
              </a:pPr>
              <a:t>‹#›</a:t>
            </a:fld>
            <a:endParaRPr lang="en-US" sz="600" dirty="0">
              <a:solidFill>
                <a:srgbClr val="C0C0C0"/>
              </a:solidFill>
            </a:endParaRPr>
          </a:p>
        </p:txBody>
      </p:sp>
    </p:spTree>
    <p:extLst>
      <p:ext uri="{BB962C8B-B14F-4D97-AF65-F5344CB8AC3E}">
        <p14:creationId xmlns="" xmlns:p14="http://schemas.microsoft.com/office/powerpoint/2010/main" val="12706879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osing Slide_green">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dirty="0">
              <a:solidFill>
                <a:srgbClr val="0096D6"/>
              </a:solidFill>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Tree>
    <p:extLst>
      <p:ext uri="{BB962C8B-B14F-4D97-AF65-F5344CB8AC3E}">
        <p14:creationId xmlns="" xmlns:p14="http://schemas.microsoft.com/office/powerpoint/2010/main" val="4009040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700"/>
                                        <p:tgtEl>
                                          <p:spTgt spid="2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700"/>
                                        <p:tgtEl>
                                          <p:spTgt spid="2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00"/>
                                        <p:tgtEl>
                                          <p:spTgt spid="3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00"/>
                                        <p:tgtEl>
                                          <p:spTgt spid="3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00"/>
                                        <p:tgtEl>
                                          <p:spTgt spid="2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00"/>
                                        <p:tgtEl>
                                          <p:spTgt spid="2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00"/>
                                        <p:tgtEl>
                                          <p:spTgt spid="3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25"/>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27"/>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2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3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33"/>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26"/>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2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3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32"/>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700"/>
                                        <p:tgtEl>
                                          <p:spTgt spid="22"/>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700"/>
                                        <p:tgtEl>
                                          <p:spTgt spid="20"/>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00"/>
                                        <p:tgtEl>
                                          <p:spTgt spid="24"/>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700"/>
                                        <p:tgtEl>
                                          <p:spTgt spid="21"/>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Slide-green thank you">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sp>
        <p:nvSpPr>
          <p:cNvPr id="20" name="Rectangle 19"/>
          <p:cNvSpPr>
            <a:spLocks noChangeArrowheads="1"/>
          </p:cNvSpPr>
          <p:nvPr userDrawn="1"/>
        </p:nvSpPr>
        <p:spPr bwMode="black">
          <a:xfrm>
            <a:off x="6312989" y="3708603"/>
            <a:ext cx="116616" cy="441827"/>
          </a:xfrm>
          <a:prstGeom prst="rect">
            <a:avLst/>
          </a:prstGeom>
          <a:solidFill>
            <a:schemeClr val="bg2"/>
          </a:solidFill>
          <a:ln w="9525">
            <a:noFill/>
            <a:miter lim="800000"/>
            <a:headEnd/>
            <a:tailEnd/>
          </a:ln>
        </p:spPr>
        <p:txBody>
          <a:bodyPr/>
          <a:lstStyle/>
          <a:p>
            <a:endParaRPr lang="en-US" dirty="0">
              <a:solidFill>
                <a:srgbClr val="0096D6"/>
              </a:solidFill>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2"/>
          </a:solidFill>
          <a:ln w="9525">
            <a:noFill/>
            <a:round/>
            <a:headEnd/>
            <a:tailEnd/>
          </a:ln>
        </p:spPr>
        <p:txBody>
          <a:bodyPr/>
          <a:lstStyle/>
          <a:p>
            <a:endParaRPr lang="en-US" dirty="0">
              <a:solidFill>
                <a:srgbClr val="0096D6"/>
              </a:solidFill>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2"/>
          </a:solidFill>
          <a:ln w="9525">
            <a:noFill/>
            <a:round/>
            <a:headEnd/>
            <a:tailEnd/>
          </a:ln>
        </p:spPr>
        <p:txBody>
          <a:bodyPr/>
          <a:lstStyle/>
          <a:p>
            <a:endParaRPr lang="en-US" dirty="0">
              <a:solidFill>
                <a:srgbClr val="0096D6"/>
              </a:solidFill>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2"/>
          </a:solidFill>
          <a:ln w="9525">
            <a:noFill/>
            <a:round/>
            <a:headEnd/>
            <a:tailEnd/>
          </a:ln>
        </p:spPr>
        <p:txBody>
          <a:bodyPr/>
          <a:lstStyle/>
          <a:p>
            <a:endParaRPr lang="en-US" dirty="0">
              <a:solidFill>
                <a:srgbClr val="0096D6"/>
              </a:solidFill>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2"/>
          </a:solidFill>
          <a:ln w="9525">
            <a:noFill/>
            <a:round/>
            <a:headEnd/>
            <a:tailEnd/>
          </a:ln>
        </p:spPr>
        <p:txBody>
          <a:bodyPr/>
          <a:lstStyle/>
          <a:p>
            <a:endParaRPr lang="en-US" dirty="0">
              <a:solidFill>
                <a:srgbClr val="0096D6"/>
              </a:solidFill>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2"/>
          </a:solidFill>
          <a:ln w="9525">
            <a:noFill/>
            <a:round/>
            <a:headEnd/>
            <a:tailEnd/>
          </a:ln>
        </p:spPr>
        <p:txBody>
          <a:bodyPr/>
          <a:lstStyle/>
          <a:p>
            <a:endParaRPr lang="en-US" dirty="0">
              <a:solidFill>
                <a:srgbClr val="0096D6"/>
              </a:solidFill>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2"/>
          </a:solidFill>
          <a:ln w="9525">
            <a:noFill/>
            <a:round/>
            <a:headEnd/>
            <a:tailEnd/>
          </a:ln>
        </p:spPr>
        <p:txBody>
          <a:bodyPr/>
          <a:lstStyle/>
          <a:p>
            <a:endParaRPr lang="en-US" dirty="0">
              <a:solidFill>
                <a:srgbClr val="0096D6"/>
              </a:solidFill>
            </a:endParaRPr>
          </a:p>
        </p:txBody>
      </p:sp>
      <p:sp>
        <p:nvSpPr>
          <p:cNvPr id="34" name="TextBox 33"/>
          <p:cNvSpPr txBox="1"/>
          <p:nvPr userDrawn="1"/>
        </p:nvSpPr>
        <p:spPr>
          <a:xfrm>
            <a:off x="644691" y="3060488"/>
            <a:ext cx="2792431" cy="646331"/>
          </a:xfrm>
          <a:prstGeom prst="rect">
            <a:avLst/>
          </a:prstGeom>
          <a:noFill/>
        </p:spPr>
        <p:txBody>
          <a:bodyPr wrap="none" rtlCol="0">
            <a:spAutoFit/>
          </a:bodyPr>
          <a:lstStyle/>
          <a:p>
            <a:pPr algn="l" defTabSz="914400">
              <a:buNone/>
            </a:pPr>
            <a:r>
              <a:rPr lang="de-DE" sz="3600" b="0" i="0" noProof="0" dirty="0" smtClean="0">
                <a:solidFill>
                  <a:srgbClr val="FFFFFF"/>
                </a:solidFill>
                <a:latin typeface="Arial"/>
                <a:ea typeface="+mn-ea"/>
                <a:cs typeface="+mn-cs"/>
              </a:rPr>
              <a:t>Vielen Dank.</a:t>
            </a:r>
            <a:endParaRPr lang="de-DE" sz="3600" noProof="0" dirty="0">
              <a:solidFill>
                <a:srgbClr val="FFFFFF"/>
              </a:solidFill>
            </a:endParaRPr>
          </a:p>
        </p:txBody>
      </p:sp>
    </p:spTree>
    <p:extLst>
      <p:ext uri="{BB962C8B-B14F-4D97-AF65-F5344CB8AC3E}">
        <p14:creationId xmlns="" xmlns:p14="http://schemas.microsoft.com/office/powerpoint/2010/main" val="2854163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700"/>
                                        <p:tgtEl>
                                          <p:spTgt spid="26"/>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700"/>
                                        <p:tgtEl>
                                          <p:spTgt spid="27"/>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700"/>
                                        <p:tgtEl>
                                          <p:spTgt spid="28"/>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700"/>
                                        <p:tgtEl>
                                          <p:spTgt spid="2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00"/>
                                        <p:tgtEl>
                                          <p:spTgt spid="3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00"/>
                                        <p:tgtEl>
                                          <p:spTgt spid="3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700"/>
                                        <p:tgtEl>
                                          <p:spTgt spid="32"/>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700"/>
                                        <p:tgtEl>
                                          <p:spTgt spid="33"/>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5"/>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7"/>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2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3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3"/>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6"/>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8"/>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3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32"/>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Bullet tex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bg1"/>
                    </a:gs>
                    <a:gs pos="44000">
                      <a:schemeClr val="bg1">
                        <a:lumMod val="85000"/>
                      </a:schemeClr>
                    </a:gs>
                    <a:gs pos="100000">
                      <a:schemeClr val="bg1">
                        <a:lumMod val="65000"/>
                      </a:schemeClr>
                    </a:gs>
                  </a:gsLst>
                  <a:lin ang="4800000" scaled="0"/>
                </a:gradFill>
                <a:latin typeface="+mj-lt"/>
                <a:ea typeface="+mj-ea"/>
                <a:cs typeface="+mj-cs"/>
              </a:defRPr>
            </a:lvl1pPr>
          </a:lstStyle>
          <a:p>
            <a:r>
              <a:rPr lang="en-US" dirty="0" smtClean="0"/>
              <a:t>Click to edit Master title style</a:t>
            </a:r>
            <a:endParaRPr lang="en-US" dirty="0"/>
          </a:p>
        </p:txBody>
      </p:sp>
      <p:sp>
        <p:nvSpPr>
          <p:cNvPr id="5" name="Rectangle 4"/>
          <p:cNvSpPr/>
          <p:nvPr userDrawn="1"/>
        </p:nvSpPr>
        <p:spPr>
          <a:xfrm>
            <a:off x="0" y="5029200"/>
            <a:ext cx="9144000" cy="1828800"/>
          </a:xfrm>
          <a:prstGeom prst="rect">
            <a:avLst/>
          </a:prstGeom>
          <a:gradFill flip="none" rotWithShape="1">
            <a:gsLst>
              <a:gs pos="0">
                <a:schemeClr val="tx1">
                  <a:lumMod val="75000"/>
                </a:schemeClr>
              </a:gs>
              <a:gs pos="90000">
                <a:schemeClr val="accent6">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a:spLocks noChangeArrowheads="1"/>
          </p:cNvSpPr>
          <p:nvPr userDrawn="1"/>
        </p:nvSpPr>
        <p:spPr bwMode="auto">
          <a:xfrm rot="10800000" flipH="1" flipV="1">
            <a:off x="0" y="5029200"/>
            <a:ext cx="9145588" cy="1828801"/>
          </a:xfrm>
          <a:prstGeom prst="rect">
            <a:avLst/>
          </a:prstGeom>
          <a:solidFill>
            <a:srgbClr val="111111">
              <a:alpha val="39608"/>
            </a:srgbClr>
          </a:solidFill>
          <a:ln w="9525" algn="ctr">
            <a:noFill/>
            <a:miter lim="800000"/>
            <a:headEnd/>
            <a:tailEnd/>
          </a:ln>
          <a:effectLst/>
        </p:spPr>
        <p:txBody>
          <a:bodyPr wrap="square" lIns="82124" tIns="41061" rIns="82124" bIns="41061" anchor="ctr">
            <a:spAutoFit/>
          </a:bodyPr>
          <a:lstStyle/>
          <a:p>
            <a:pPr>
              <a:defRPr/>
            </a:pPr>
            <a:endParaRPr lang="en-US" kern="0" dirty="0">
              <a:solidFill>
                <a:sysClr val="windowText" lastClr="000000"/>
              </a:solidFill>
            </a:endParaRPr>
          </a:p>
        </p:txBody>
      </p:sp>
      <p:sp>
        <p:nvSpPr>
          <p:cNvPr id="7" name="Rectangle 16"/>
          <p:cNvSpPr>
            <a:spLocks noChangeArrowheads="1"/>
          </p:cNvSpPr>
          <p:nvPr userDrawn="1"/>
        </p:nvSpPr>
        <p:spPr bwMode="auto">
          <a:xfrm rot="10800000" flipH="1" flipV="1">
            <a:off x="0" y="5029200"/>
            <a:ext cx="9145588" cy="1828800"/>
          </a:xfrm>
          <a:prstGeom prst="rect">
            <a:avLst/>
          </a:prstGeom>
          <a:gradFill rotWithShape="1">
            <a:gsLst>
              <a:gs pos="10000">
                <a:srgbClr val="111111"/>
              </a:gs>
              <a:gs pos="100000">
                <a:srgbClr val="000000">
                  <a:alpha val="0"/>
                </a:srgbClr>
              </a:gs>
            </a:gsLst>
            <a:lin ang="5400000" scaled="1"/>
          </a:gradFill>
          <a:ln w="9525" algn="ctr">
            <a:noFill/>
            <a:miter lim="800000"/>
            <a:headEnd/>
            <a:tailEnd/>
          </a:ln>
          <a:effectLst/>
        </p:spPr>
        <p:txBody>
          <a:bodyPr wrap="square" lIns="82124" tIns="41061" rIns="82124" bIns="41061" anchor="ctr">
            <a:spAutoFit/>
          </a:bodyPr>
          <a:lstStyle/>
          <a:p>
            <a:pPr>
              <a:defRPr/>
            </a:pPr>
            <a:endParaRPr lang="en-US" kern="0" dirty="0">
              <a:solidFill>
                <a:sysClr val="windowText" lastClr="000000"/>
              </a:solidFill>
            </a:endParaRPr>
          </a:p>
        </p:txBody>
      </p:sp>
      <p:sp>
        <p:nvSpPr>
          <p:cNvPr id="8" name="Rectangle 16"/>
          <p:cNvSpPr>
            <a:spLocks noChangeArrowheads="1"/>
          </p:cNvSpPr>
          <p:nvPr userDrawn="1"/>
        </p:nvSpPr>
        <p:spPr bwMode="auto">
          <a:xfrm rot="10800000" flipH="1" flipV="1">
            <a:off x="-1" y="4480559"/>
            <a:ext cx="9145588" cy="2377441"/>
          </a:xfrm>
          <a:prstGeom prst="rect">
            <a:avLst/>
          </a:prstGeom>
          <a:gradFill rotWithShape="1">
            <a:gsLst>
              <a:gs pos="10000">
                <a:srgbClr val="111111"/>
              </a:gs>
              <a:gs pos="100000">
                <a:srgbClr val="000000">
                  <a:alpha val="0"/>
                </a:srgbClr>
              </a:gs>
            </a:gsLst>
            <a:lin ang="5400000" scaled="1"/>
          </a:gradFill>
          <a:ln w="9525" algn="ctr">
            <a:noFill/>
            <a:miter lim="800000"/>
            <a:headEnd/>
            <a:tailEnd/>
          </a:ln>
          <a:effectLst/>
        </p:spPr>
        <p:txBody>
          <a:bodyPr wrap="square" lIns="82124" tIns="41061" rIns="82124" bIns="41061" anchor="ctr">
            <a:spAutoFit/>
          </a:bodyPr>
          <a:lstStyle/>
          <a:p>
            <a:pPr>
              <a:defRPr/>
            </a:pPr>
            <a:endParaRPr lang="en-US" kern="0" dirty="0">
              <a:solidFill>
                <a:sysClr val="windowText" lastClr="000000"/>
              </a:solidFill>
            </a:endParaRPr>
          </a:p>
        </p:txBody>
      </p:sp>
      <p:sp>
        <p:nvSpPr>
          <p:cNvPr id="9"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fr-BE" sz="600" b="0" i="0">
                <a:solidFill>
                  <a:srgbClr val="C0C0C0"/>
                </a:solidFill>
                <a:latin typeface="Arial"/>
                <a:ea typeface="+mn-ea"/>
                <a:cs typeface="+mn-cs"/>
              </a:rPr>
              <a:t>© 2012 Cisco und/oder Partnerunternehmen. Alle Rechte vorbehalten.</a:t>
            </a:r>
          </a:p>
        </p:txBody>
      </p:sp>
      <p:sp>
        <p:nvSpPr>
          <p:cNvPr id="10"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C0C0C0"/>
                </a:solidFill>
                <a:latin typeface="Arial"/>
                <a:ea typeface="+mn-ea"/>
                <a:cs typeface="+mn-cs"/>
              </a:rPr>
              <a:t>Öffentliche Informationen von Cisco</a:t>
            </a:r>
            <a:endParaRPr lang="en-US" sz="600" dirty="0">
              <a:solidFill>
                <a:srgbClr val="C0C0C0"/>
              </a:solidFill>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C0C0C0"/>
                </a:solidFill>
                <a:latin typeface="Arial"/>
                <a:ea typeface="+mn-ea"/>
                <a:cs typeface="+mn-cs"/>
              </a:rPr>
              <a:pPr algn="r" defTabSz="814365">
                <a:buNone/>
              </a:pPr>
              <a:t>‹#›</a:t>
            </a:fld>
            <a:endParaRPr lang="en-US" sz="600" dirty="0">
              <a:solidFill>
                <a:srgbClr val="C0C0C0"/>
              </a:solidFill>
            </a:endParaRPr>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58" y="4800600"/>
            <a:ext cx="5486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358" y="612775"/>
            <a:ext cx="5486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358" y="5367338"/>
            <a:ext cx="5486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2803526" y="2413318"/>
            <a:ext cx="3529012" cy="1876721"/>
            <a:chOff x="384" y="331"/>
            <a:chExt cx="912" cy="485"/>
          </a:xfrm>
        </p:grpSpPr>
        <p:sp>
          <p:nvSpPr>
            <p:cNvPr id="1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8"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9"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0"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1"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2"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3"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4"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5"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6"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7"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8"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gr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0000"/>
              </a:lnSpc>
              <a:spcBef>
                <a:spcPct val="0"/>
              </a:spcBef>
              <a:buNone/>
              <a:defRPr lang="en-US" sz="5400" b="0" kern="1200" spc="0" baseline="0" dirty="0">
                <a:solidFill>
                  <a:srgbClr val="2B348E"/>
                </a:solidFill>
                <a:latin typeface="+mj-lt"/>
                <a:ea typeface="+mj-ea"/>
                <a:cs typeface="+mj-cs"/>
              </a:defRPr>
            </a:lvl1pPr>
          </a:lstStyle>
          <a:p>
            <a:r>
              <a:rPr lang="en-US" dirty="0" smtClean="0"/>
              <a:t>Presentation Title Goes Here</a:t>
            </a:r>
            <a:endParaRPr lang="en-US" dirty="0"/>
          </a:p>
        </p:txBody>
      </p:sp>
    </p:spTree>
    <p:extLst>
      <p:ext uri="{BB962C8B-B14F-4D97-AF65-F5344CB8AC3E}">
        <p14:creationId xmlns="" xmlns:p14="http://schemas.microsoft.com/office/powerpoint/2010/main" val="195431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CiscoSans ExtraLight"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1600200"/>
            <a:ext cx="74358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393" y="1967967"/>
            <a:ext cx="8112125" cy="2407042"/>
          </a:xfrm>
        </p:spPr>
        <p:txBody>
          <a:bodyPr/>
          <a:lstStyle>
            <a:lvl1pPr algn="l" defTabSz="914400" rtl="0" eaLnBrk="1" latinLnBrk="0" hangingPunct="1">
              <a:lnSpc>
                <a:spcPct val="80000"/>
              </a:lnSpc>
              <a:spcBef>
                <a:spcPct val="0"/>
              </a:spcBef>
              <a:buNone/>
              <a:defRPr lang="en-US" sz="5400" b="0" kern="1200" spc="0" baseline="0" dirty="0">
                <a:solidFill>
                  <a:srgbClr val="2B348E"/>
                </a:solidFill>
                <a:latin typeface="+mj-lt"/>
                <a:ea typeface="+mj-ea"/>
                <a:cs typeface="+mj-cs"/>
              </a:defRPr>
            </a:lvl1pPr>
          </a:lstStyle>
          <a:p>
            <a:r>
              <a:rPr lang="en-US" dirty="0" smtClean="0"/>
              <a:t>Presentation Title Goes Here</a:t>
            </a:r>
            <a:endParaRPr lang="en-US" dirty="0"/>
          </a:p>
        </p:txBody>
      </p:sp>
      <p:sp>
        <p:nvSpPr>
          <p:cNvPr id="24"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C0C0C0"/>
                </a:solidFill>
                <a:latin typeface="Arial"/>
                <a:ea typeface="+mn-ea"/>
                <a:cs typeface="+mn-cs"/>
              </a:rPr>
              <a:t>Öffentliche Informationen von Cisco</a:t>
            </a:r>
            <a:endParaRPr lang="en-US" sz="600" dirty="0">
              <a:solidFill>
                <a:srgbClr val="C0C0C0"/>
              </a:solidFill>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fr-BE" sz="600" b="0" i="0">
                <a:solidFill>
                  <a:srgbClr val="C0C0C0"/>
                </a:solidFill>
                <a:latin typeface="Arial"/>
                <a:ea typeface="+mn-ea"/>
                <a:cs typeface="+mn-cs"/>
              </a:rPr>
              <a:t>© 2010 Cisco und/oder Partnerunternehmen Alle Rechte vorbehalten.</a:t>
            </a:r>
            <a:endParaRPr lang="en-US" sz="600" dirty="0">
              <a:solidFill>
                <a:srgbClr val="C0C0C0"/>
              </a:solidFill>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C0C0C0"/>
                </a:solidFill>
                <a:latin typeface="Arial"/>
                <a:ea typeface="+mn-ea"/>
                <a:cs typeface="+mn-cs"/>
              </a:rPr>
              <a:pPr algn="r" defTabSz="814365">
                <a:buNone/>
              </a:pPr>
              <a:t>‹#›</a:t>
            </a:fld>
            <a:endParaRPr lang="en-US" sz="600" dirty="0">
              <a:solidFill>
                <a:srgbClr val="C0C0C0"/>
              </a:solidFill>
            </a:endParaRPr>
          </a:p>
        </p:txBody>
      </p:sp>
    </p:spTree>
    <p:extLst>
      <p:ext uri="{BB962C8B-B14F-4D97-AF65-F5344CB8AC3E}">
        <p14:creationId xmlns="" xmlns:p14="http://schemas.microsoft.com/office/powerpoint/2010/main" val="414341656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2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2B348E"/>
                </a:solidFill>
                <a:latin typeface="+mj-lt"/>
              </a:defRPr>
            </a:lvl1pPr>
            <a:lvl2pPr>
              <a:lnSpc>
                <a:spcPct val="95000"/>
              </a:lnSpc>
              <a:spcBef>
                <a:spcPts val="600"/>
              </a:spcBef>
              <a:defRPr>
                <a:solidFill>
                  <a:srgbClr val="2B348E"/>
                </a:solidFill>
                <a:latin typeface="+mj-lt"/>
              </a:defRPr>
            </a:lvl2pPr>
            <a:lvl3pPr>
              <a:defRPr>
                <a:solidFill>
                  <a:srgbClr val="2B348E"/>
                </a:solidFill>
                <a:latin typeface="+mj-lt"/>
              </a:defRPr>
            </a:lvl3pPr>
            <a:lvl4pPr>
              <a:defRPr>
                <a:solidFill>
                  <a:srgbClr val="2B348E"/>
                </a:solidFill>
                <a:latin typeface="+mj-lt"/>
              </a:defRPr>
            </a:lvl4pPr>
            <a:lvl5pPr>
              <a:defRPr>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04741274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2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83732898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rgbClr val="2B348E"/>
                </a:solidFill>
                <a:latin typeface="+mj-lt"/>
              </a:defRPr>
            </a:lvl1pPr>
            <a:lvl2pPr>
              <a:lnSpc>
                <a:spcPct val="95000"/>
              </a:lnSpc>
              <a:spcBef>
                <a:spcPts val="600"/>
              </a:spcBef>
              <a:defRPr sz="1400">
                <a:solidFill>
                  <a:srgbClr val="2B348E"/>
                </a:solidFill>
                <a:latin typeface="+mj-lt"/>
              </a:defRPr>
            </a:lvl2pPr>
            <a:lvl3pPr>
              <a:defRPr sz="1200">
                <a:solidFill>
                  <a:srgbClr val="2B348E"/>
                </a:solidFill>
                <a:latin typeface="+mj-lt"/>
              </a:defRPr>
            </a:lvl3pPr>
            <a:lvl4pPr>
              <a:defRPr sz="1100">
                <a:solidFill>
                  <a:srgbClr val="2B348E"/>
                </a:solidFill>
                <a:latin typeface="+mj-lt"/>
              </a:defRPr>
            </a:lvl4pPr>
            <a:lvl5pPr>
              <a:defRPr sz="1100">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rgbClr val="2B348E"/>
                </a:solidFill>
                <a:latin typeface="+mj-lt"/>
              </a:defRPr>
            </a:lvl1pPr>
            <a:lvl2pPr>
              <a:lnSpc>
                <a:spcPct val="95000"/>
              </a:lnSpc>
              <a:spcBef>
                <a:spcPts val="600"/>
              </a:spcBef>
              <a:defRPr sz="1400">
                <a:solidFill>
                  <a:srgbClr val="2B348E"/>
                </a:solidFill>
                <a:latin typeface="+mj-lt"/>
              </a:defRPr>
            </a:lvl2pPr>
            <a:lvl3pPr>
              <a:defRPr sz="1200">
                <a:solidFill>
                  <a:srgbClr val="2B348E"/>
                </a:solidFill>
                <a:latin typeface="+mj-lt"/>
              </a:defRPr>
            </a:lvl3pPr>
            <a:lvl4pPr>
              <a:defRPr sz="1100">
                <a:solidFill>
                  <a:srgbClr val="2B348E"/>
                </a:solidFill>
                <a:latin typeface="+mj-lt"/>
              </a:defRPr>
            </a:lvl4pPr>
            <a:lvl5pPr>
              <a:defRPr sz="1100">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96550486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2B348E"/>
                </a:solidFill>
                <a:latin typeface="+mj-lt"/>
              </a:defRPr>
            </a:lvl1pPr>
            <a:lvl2pPr>
              <a:lnSpc>
                <a:spcPct val="95000"/>
              </a:lnSpc>
              <a:spcBef>
                <a:spcPts val="600"/>
              </a:spcBef>
              <a:defRPr>
                <a:solidFill>
                  <a:srgbClr val="2B348E"/>
                </a:solidFill>
                <a:latin typeface="+mj-lt"/>
              </a:defRPr>
            </a:lvl2pPr>
            <a:lvl3pPr>
              <a:defRPr>
                <a:solidFill>
                  <a:srgbClr val="2B348E"/>
                </a:solidFill>
                <a:latin typeface="+mj-lt"/>
              </a:defRPr>
            </a:lvl3pPr>
            <a:lvl4pPr>
              <a:defRPr>
                <a:solidFill>
                  <a:srgbClr val="2B348E"/>
                </a:solidFill>
                <a:latin typeface="+mj-lt"/>
              </a:defRPr>
            </a:lvl4pPr>
            <a:lvl5pPr>
              <a:defRPr>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solidFill>
                  <a:srgbClr val="2B348E"/>
                </a:soli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fr-BE" sz="600" b="0" i="0">
                <a:solidFill>
                  <a:srgbClr val="C0C0C0"/>
                </a:solidFill>
                <a:latin typeface="Arial"/>
                <a:ea typeface="+mn-ea"/>
                <a:cs typeface="+mn-cs"/>
              </a:rPr>
              <a:t>© 2010 Cisco und/oder Partnerunternehmen Alle Rechte vorbehalten.</a:t>
            </a:r>
            <a:endParaRPr lang="en-US" sz="600" dirty="0">
              <a:solidFill>
                <a:srgbClr val="C0C0C0"/>
              </a:solidFill>
            </a:endParaRPr>
          </a:p>
        </p:txBody>
      </p:sp>
      <p:sp>
        <p:nvSpPr>
          <p:cNvPr id="14"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C0C0C0"/>
                </a:solidFill>
                <a:latin typeface="Arial"/>
                <a:ea typeface="+mn-ea"/>
                <a:cs typeface="+mn-cs"/>
              </a:rPr>
              <a:t>Öffentliche Informationen von Cisco</a:t>
            </a:r>
            <a:endParaRPr lang="en-US" sz="600" dirty="0">
              <a:solidFill>
                <a:srgbClr val="C0C0C0"/>
              </a:solidFill>
            </a:endParaRPr>
          </a:p>
        </p:txBody>
      </p:sp>
      <p:sp>
        <p:nvSpPr>
          <p:cNvPr id="13"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C0C0C0"/>
                </a:solidFill>
                <a:latin typeface="Arial"/>
                <a:ea typeface="+mn-ea"/>
                <a:cs typeface="+mn-cs"/>
              </a:rPr>
              <a:pPr algn="r" defTabSz="814365">
                <a:buNone/>
              </a:pPr>
              <a:t>‹#›</a:t>
            </a:fld>
            <a:endParaRPr lang="en-US" sz="600" dirty="0">
              <a:solidFill>
                <a:srgbClr val="C0C0C0"/>
              </a:solidFill>
            </a:endParaRP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rgbClr val="2B348E"/>
                </a:solidFill>
              </a:defRPr>
            </a:lvl1pPr>
          </a:lstStyle>
          <a:p>
            <a:pPr lvl="0"/>
            <a:r>
              <a:rPr lang="en-US" dirty="0" smtClean="0"/>
              <a:t>Source Name</a:t>
            </a:r>
            <a:endParaRPr lang="en-US" dirty="0"/>
          </a:p>
        </p:txBody>
      </p:sp>
    </p:spTree>
    <p:extLst>
      <p:ext uri="{BB962C8B-B14F-4D97-AF65-F5344CB8AC3E}">
        <p14:creationId xmlns="" xmlns:p14="http://schemas.microsoft.com/office/powerpoint/2010/main" val="170000783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rgbClr val="2B348E"/>
                </a:solidFill>
                <a:latin typeface="+mj-lt"/>
              </a:defRPr>
            </a:lvl1pPr>
            <a:lvl2pPr marL="635000" indent="-228600">
              <a:buClr>
                <a:srgbClr val="96CA4B"/>
              </a:buClr>
              <a:buFont typeface="Arial" pitchFamily="34" charset="0"/>
              <a:buChar char="•"/>
              <a:tabLst/>
              <a:defRPr>
                <a:solidFill>
                  <a:srgbClr val="2B348E"/>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rgbClr val="2B348E"/>
                </a:solidFill>
                <a:latin typeface="+mj-lt"/>
              </a:defRPr>
            </a:lvl1pPr>
            <a:lvl2pPr marL="635000" indent="-228600">
              <a:buClr>
                <a:srgbClr val="96CA4B"/>
              </a:buClr>
              <a:buFont typeface="Arial" pitchFamily="34" charset="0"/>
              <a:buChar char="•"/>
              <a:defRPr>
                <a:solidFill>
                  <a:srgbClr val="2B348E"/>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4" name="Text Placeholder 13"/>
          <p:cNvSpPr>
            <a:spLocks noGrp="1"/>
          </p:cNvSpPr>
          <p:nvPr>
            <p:ph type="body" sz="quarter" idx="13" hasCustomPrompt="1"/>
          </p:nvPr>
        </p:nvSpPr>
        <p:spPr>
          <a:xfrm>
            <a:off x="4824413" y="295275"/>
            <a:ext cx="4122737" cy="838200"/>
          </a:xfrm>
        </p:spPr>
        <p:txBody>
          <a:bodyPr lIns="82296" rIns="82296"/>
          <a:lstStyle>
            <a:lvl1pPr marL="0" marR="0" indent="0" algn="l" defTabSz="914400" rtl="0" eaLnBrk="1" fontAlgn="auto" latinLnBrk="0" hangingPunct="1">
              <a:lnSpc>
                <a:spcPct val="80000"/>
              </a:lnSpc>
              <a:spcBef>
                <a:spcPts val="0"/>
              </a:spcBef>
              <a:spcAft>
                <a:spcPts val="0"/>
              </a:spcAft>
              <a:buClr>
                <a:srgbClr val="00ADEF"/>
              </a:buClr>
              <a:buSzPct val="90000"/>
              <a:buFontTx/>
              <a:buNone/>
              <a:tabLst/>
              <a:defRPr lang="en-US" sz="3600" b="0" kern="1200" spc="0" baseline="0" dirty="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ts val="0"/>
              </a:spcBef>
              <a:spcAft>
                <a:spcPts val="0"/>
              </a:spcAft>
              <a:buClr>
                <a:srgbClr val="00ADEF"/>
              </a:buClr>
              <a:buSzPct val="90000"/>
              <a:buFontTx/>
              <a:buNone/>
              <a:tabLst/>
              <a:defRPr/>
            </a:pPr>
            <a:r>
              <a:rPr lang="en-US" dirty="0" smtClean="0"/>
              <a:t>Two Column</a:t>
            </a:r>
            <a:br>
              <a:rPr lang="en-US" dirty="0" smtClean="0"/>
            </a:br>
            <a:r>
              <a:rPr lang="en-US" dirty="0" smtClean="0"/>
              <a:t>Title Left</a:t>
            </a:r>
            <a:endParaRPr lang="en-US" dirty="0"/>
          </a:p>
        </p:txBody>
      </p:sp>
    </p:spTree>
    <p:extLst>
      <p:ext uri="{BB962C8B-B14F-4D97-AF65-F5344CB8AC3E}">
        <p14:creationId xmlns="" xmlns:p14="http://schemas.microsoft.com/office/powerpoint/2010/main" val="3138895077"/>
      </p:ext>
    </p:extLst>
  </p:cSld>
  <p:clrMapOvr>
    <a:masterClrMapping/>
  </p:clrMapOvr>
  <p:transition>
    <p:fade/>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da-DK" sz="600" b="0" i="0" noProof="0" smtClean="0">
                <a:solidFill>
                  <a:srgbClr val="FFFFFF">
                    <a:lumMod val="50000"/>
                  </a:srgbClr>
                </a:solidFill>
                <a:latin typeface="Arial"/>
                <a:ea typeface="+mn-ea"/>
                <a:cs typeface="+mn-cs"/>
              </a:rPr>
              <a:t>© 2012 Cisco und/oder Partnerunternehmen. Alle Rechte vorbehalten.</a:t>
            </a:r>
            <a:endParaRPr lang="da-DK" sz="600" noProof="0">
              <a:solidFill>
                <a:srgbClr val="FFFFFF">
                  <a:lumMod val="50000"/>
                </a:srgbClr>
              </a:solidFill>
            </a:endParaRPr>
          </a:p>
        </p:txBody>
      </p:sp>
      <p:sp>
        <p:nvSpPr>
          <p:cNvPr id="11" name="Rectangle 5"/>
          <p:cNvSpPr>
            <a:spLocks noChangeArrowheads="1"/>
          </p:cNvSpPr>
          <p:nvPr/>
        </p:nvSpPr>
        <p:spPr bwMode="ltGray">
          <a:xfrm>
            <a:off x="7186706" y="6584512"/>
            <a:ext cx="1388944"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da-DK" sz="600" b="0" i="0" noProof="0" smtClean="0">
                <a:solidFill>
                  <a:srgbClr val="FFFFFF">
                    <a:lumMod val="50000"/>
                  </a:srgbClr>
                </a:solidFill>
                <a:latin typeface="Arial"/>
                <a:ea typeface="+mn-ea"/>
                <a:cs typeface="+mn-cs"/>
              </a:rPr>
              <a:t>Öffentliche Informationen von Cisco</a:t>
            </a:r>
            <a:endParaRPr lang="da-DK" sz="600" noProof="0">
              <a:solidFill>
                <a:srgbClr val="FFFFFF">
                  <a:lumMod val="50000"/>
                </a:srgbClr>
              </a:solidFill>
            </a:endParaRP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FFFFFF">
                    <a:lumMod val="50000"/>
                  </a:srgbClr>
                </a:solidFill>
                <a:latin typeface="Arial"/>
                <a:ea typeface="+mn-ea"/>
                <a:cs typeface="+mn-cs"/>
              </a:rPr>
              <a:pPr algn="r" defTabSz="814365">
                <a:buNone/>
              </a:pPr>
              <a:t>‹#›</a:t>
            </a:fld>
            <a:endParaRPr lang="en-US" sz="600" dirty="0">
              <a:solidFill>
                <a:srgbClr val="FFFFFF">
                  <a:lumMod val="50000"/>
                </a:srgbClr>
              </a:solidFill>
            </a:endParaRPr>
          </a:p>
        </p:txBody>
      </p:sp>
      <p:sp>
        <p:nvSpPr>
          <p:cNvPr id="7" name="Rectangle 5"/>
          <p:cNvSpPr>
            <a:spLocks noChangeArrowheads="1"/>
          </p:cNvSpPr>
          <p:nvPr/>
        </p:nvSpPr>
        <p:spPr bwMode="ltGray">
          <a:xfrm>
            <a:off x="4766061" y="6584512"/>
            <a:ext cx="686827"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FFFFFF">
                    <a:lumMod val="50000"/>
                  </a:srgbClr>
                </a:solidFill>
                <a:latin typeface="Arial"/>
                <a:ea typeface="+mn-ea"/>
                <a:cs typeface="+mn-cs"/>
              </a:rPr>
              <a:t>EDCS-962068 </a:t>
            </a:r>
            <a:endParaRPr lang="en-US" sz="600" dirty="0">
              <a:solidFill>
                <a:srgbClr val="FFFFFF">
                  <a:lumMod val="50000"/>
                </a:srgbClr>
              </a:solidFill>
            </a:endParaRPr>
          </a:p>
        </p:txBody>
      </p:sp>
    </p:spTree>
    <p:extLst>
      <p:ext uri="{BB962C8B-B14F-4D97-AF65-F5344CB8AC3E}">
        <p14:creationId xmlns="" xmlns:p14="http://schemas.microsoft.com/office/powerpoint/2010/main" val="888456256"/>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 id="2147484041" r:id="rId26"/>
    <p:sldLayoutId id="2147484045" r:id="rId27"/>
    <p:sldLayoutId id="2147484046" r:id="rId28"/>
    <p:sldLayoutId id="2147484047" r:id="rId29"/>
    <p:sldLayoutId id="2147484048" r:id="rId30"/>
    <p:sldLayoutId id="2147484049" r:id="rId31"/>
    <p:sldLayoutId id="2147484050" r:id="rId32"/>
  </p:sldLayoutIdLst>
  <p:transition>
    <p:fade/>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solidFill>
            <a:srgbClr val="2B3082"/>
          </a:solidFill>
          <a:latin typeface="+mj-lt"/>
          <a:ea typeface="+mj-ea"/>
          <a:cs typeface="+mj-cs"/>
        </a:defRPr>
      </a:lvl1pPr>
    </p:titleStyle>
    <p:bodyStyle>
      <a:lvl1pPr marL="231775" indent="-231775" algn="l" defTabSz="914400" rtl="0" eaLnBrk="1" latinLnBrk="0" hangingPunct="1">
        <a:lnSpc>
          <a:spcPct val="95000"/>
        </a:lnSpc>
        <a:spcBef>
          <a:spcPts val="1440"/>
        </a:spcBef>
        <a:buClr>
          <a:srgbClr val="00ADEF"/>
        </a:buClr>
        <a:buSzPct val="90000"/>
        <a:buFont typeface="Arial"/>
        <a:buChar char="•"/>
        <a:tabLst/>
        <a:defRPr lang="en-US" sz="2000" kern="1200" dirty="0" smtClean="0">
          <a:solidFill>
            <a:srgbClr val="2B3082"/>
          </a:solidFill>
          <a:latin typeface="+mj-lt"/>
          <a:ea typeface="+mn-ea"/>
          <a:cs typeface="+mn-cs"/>
        </a:defRPr>
      </a:lvl1pPr>
      <a:lvl2pPr marL="569913" indent="-163513" algn="l" defTabSz="914400" rtl="0" eaLnBrk="1" latinLnBrk="0" hangingPunct="1">
        <a:lnSpc>
          <a:spcPct val="95000"/>
        </a:lnSpc>
        <a:spcBef>
          <a:spcPts val="840"/>
        </a:spcBef>
        <a:buClr>
          <a:srgbClr val="00ADEF"/>
        </a:buClr>
        <a:buFont typeface="Arial"/>
        <a:buChar char="•"/>
        <a:defRPr lang="en-US" sz="1800" kern="1200" dirty="0" smtClean="0">
          <a:solidFill>
            <a:srgbClr val="2B3082"/>
          </a:solidFill>
          <a:latin typeface="+mj-lt"/>
          <a:ea typeface="+mn-ea"/>
          <a:cs typeface="+mn-cs"/>
        </a:defRPr>
      </a:lvl2pPr>
      <a:lvl3pPr marL="741363" indent="-173038" algn="l" defTabSz="741363" rtl="0" eaLnBrk="1" latinLnBrk="0" hangingPunct="1">
        <a:lnSpc>
          <a:spcPct val="95000"/>
        </a:lnSpc>
        <a:spcBef>
          <a:spcPts val="840"/>
        </a:spcBef>
        <a:buClr>
          <a:srgbClr val="00ADEF"/>
        </a:buClr>
        <a:buFont typeface="Arial"/>
        <a:buChar char="•"/>
        <a:defRPr lang="en-US" sz="1600" kern="1200" dirty="0" smtClean="0">
          <a:solidFill>
            <a:srgbClr val="2B3082"/>
          </a:solidFill>
          <a:latin typeface="+mj-lt"/>
          <a:ea typeface="+mn-ea"/>
          <a:cs typeface="+mn-cs"/>
        </a:defRPr>
      </a:lvl3pPr>
      <a:lvl4pPr marL="914400" indent="-225425" algn="l" defTabSz="914400" rtl="0" eaLnBrk="1" latinLnBrk="0" hangingPunct="1">
        <a:lnSpc>
          <a:spcPct val="95000"/>
        </a:lnSpc>
        <a:spcBef>
          <a:spcPts val="840"/>
        </a:spcBef>
        <a:buClr>
          <a:srgbClr val="00ADEF"/>
        </a:buClr>
        <a:buFont typeface="Arial"/>
        <a:buChar char="•"/>
        <a:defRPr lang="en-US" sz="1400" kern="1200" dirty="0" smtClean="0">
          <a:solidFill>
            <a:srgbClr val="2B3082"/>
          </a:solidFill>
          <a:latin typeface="+mj-lt"/>
          <a:ea typeface="+mn-ea"/>
          <a:cs typeface="+mn-cs"/>
        </a:defRPr>
      </a:lvl4pPr>
      <a:lvl5pPr marL="1027113" indent="-225425" algn="l" defTabSz="914400" rtl="0" eaLnBrk="1" latinLnBrk="0" hangingPunct="1">
        <a:lnSpc>
          <a:spcPct val="95000"/>
        </a:lnSpc>
        <a:spcBef>
          <a:spcPts val="840"/>
        </a:spcBef>
        <a:buClr>
          <a:srgbClr val="00ADEF"/>
        </a:buClr>
        <a:buFont typeface="Arial"/>
        <a:buChar char="•"/>
        <a:defRPr lang="en-US" sz="1400" kern="1200" dirty="0">
          <a:solidFill>
            <a:srgbClr val="2B308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oleObject" Target="../embeddings/oleObject1.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8.jpeg"/><Relationship Id="rId5" Type="http://schemas.openxmlformats.org/officeDocument/2006/relationships/oleObject" Target="../embeddings/oleObject2.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9.jpeg"/><Relationship Id="rId5" Type="http://schemas.openxmlformats.org/officeDocument/2006/relationships/oleObject" Target="../embeddings/oleObject3.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39.png"/><Relationship Id="rId21" Type="http://schemas.openxmlformats.org/officeDocument/2006/relationships/image" Target="../media/image57.gif"/><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png"/><Relationship Id="rId2" Type="http://schemas.openxmlformats.org/officeDocument/2006/relationships/notesSlide" Target="../notesSlides/notesSlide19.xml"/><Relationship Id="rId16" Type="http://schemas.openxmlformats.org/officeDocument/2006/relationships/image" Target="../media/image52.wmf"/><Relationship Id="rId20" Type="http://schemas.openxmlformats.org/officeDocument/2006/relationships/image" Target="../media/image56.png"/><Relationship Id="rId29" Type="http://schemas.openxmlformats.org/officeDocument/2006/relationships/image" Target="../media/image65.wmf"/><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8.png"/><Relationship Id="rId5" Type="http://schemas.openxmlformats.org/officeDocument/2006/relationships/image" Target="../media/image41.png"/><Relationship Id="rId15" Type="http://schemas.openxmlformats.org/officeDocument/2006/relationships/image" Target="../media/image51.wmf"/><Relationship Id="rId23" Type="http://schemas.openxmlformats.org/officeDocument/2006/relationships/image" Target="../media/image59.png"/><Relationship Id="rId28" Type="http://schemas.openxmlformats.org/officeDocument/2006/relationships/image" Target="../media/image64.emf"/><Relationship Id="rId10" Type="http://schemas.openxmlformats.org/officeDocument/2006/relationships/image" Target="../media/image46.png"/><Relationship Id="rId19" Type="http://schemas.openxmlformats.org/officeDocument/2006/relationships/image" Target="../media/image55.png"/><Relationship Id="rId31"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emf"/><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0.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emf"/><Relationship Id="rId26" Type="http://schemas.openxmlformats.org/officeDocument/2006/relationships/image" Target="../media/image47.png"/><Relationship Id="rId3" Type="http://schemas.openxmlformats.org/officeDocument/2006/relationships/image" Target="../media/image78.png"/><Relationship Id="rId21" Type="http://schemas.openxmlformats.org/officeDocument/2006/relationships/image" Target="../media/image55.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5" Type="http://schemas.openxmlformats.org/officeDocument/2006/relationships/image" Target="../media/image97.jpeg"/><Relationship Id="rId2" Type="http://schemas.openxmlformats.org/officeDocument/2006/relationships/notesSlide" Target="../notesSlides/notesSlide24.xml"/><Relationship Id="rId16" Type="http://schemas.openxmlformats.org/officeDocument/2006/relationships/image" Target="../media/image91.png"/><Relationship Id="rId20"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81.png"/><Relationship Id="rId11" Type="http://schemas.openxmlformats.org/officeDocument/2006/relationships/image" Target="../media/image86.png"/><Relationship Id="rId24" Type="http://schemas.openxmlformats.org/officeDocument/2006/relationships/image" Target="../media/image96.png"/><Relationship Id="rId5" Type="http://schemas.openxmlformats.org/officeDocument/2006/relationships/image" Target="../media/image80.png"/><Relationship Id="rId15" Type="http://schemas.openxmlformats.org/officeDocument/2006/relationships/image" Target="../media/image90.png"/><Relationship Id="rId23" Type="http://schemas.openxmlformats.org/officeDocument/2006/relationships/image" Target="../media/image95.png"/><Relationship Id="rId10" Type="http://schemas.openxmlformats.org/officeDocument/2006/relationships/image" Target="../media/image85.png"/><Relationship Id="rId19" Type="http://schemas.openxmlformats.org/officeDocument/2006/relationships/image" Target="../media/image94.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8.png"/><Relationship Id="rId7" Type="http://schemas.openxmlformats.org/officeDocument/2006/relationships/image" Target="../media/image10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89.png"/><Relationship Id="rId9" Type="http://schemas.openxmlformats.org/officeDocument/2006/relationships/image" Target="../media/image103.jpeg"/></Relationships>
</file>

<file path=ppt/slides/_rels/slide2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2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0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12.png"/><Relationship Id="rId4" Type="http://schemas.openxmlformats.org/officeDocument/2006/relationships/image" Target="../media/image1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3.png"/><Relationship Id="rId7" Type="http://schemas.openxmlformats.org/officeDocument/2006/relationships/image" Target="../media/image116.jpeg"/><Relationship Id="rId2" Type="http://schemas.openxmlformats.org/officeDocument/2006/relationships/notesSlide" Target="../notesSlides/notesSlide32.xml"/><Relationship Id="rId1" Type="http://schemas.openxmlformats.org/officeDocument/2006/relationships/slideLayout" Target="../slideLayouts/slideLayout30.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8.png"/></Relationships>
</file>

<file path=ppt/slides/_rels/slide33.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image" Target="../media/image113.png"/><Relationship Id="rId7" Type="http://schemas.openxmlformats.org/officeDocument/2006/relationships/image" Target="../media/image118.png"/><Relationship Id="rId2" Type="http://schemas.openxmlformats.org/officeDocument/2006/relationships/notesSlide" Target="../notesSlides/notesSlide33.xml"/><Relationship Id="rId1" Type="http://schemas.openxmlformats.org/officeDocument/2006/relationships/slideLayout" Target="../slideLayouts/slideLayout30.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wmf"/><Relationship Id="rId7" Type="http://schemas.openxmlformats.org/officeDocument/2006/relationships/image" Target="../media/image124.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 Id="rId9" Type="http://schemas.openxmlformats.org/officeDocument/2006/relationships/image" Target="../media/image95.png"/></Relationships>
</file>

<file path=ppt/slides/_rels/slide3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cisco.com/go/vxi" TargetMode="External"/><Relationship Id="rId7" Type="http://schemas.openxmlformats.org/officeDocument/2006/relationships/image" Target="../media/image129.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hyperlink" Target="http://clx.cisco.com" TargetMode="External"/><Relationship Id="rId4" Type="http://schemas.openxmlformats.org/officeDocument/2006/relationships/image" Target="../media/image130.jpeg"/></Relationships>
</file>

<file path=ppt/slides/_rels/slide38.xml.rels><?xml version="1.0" encoding="UTF-8" standalone="yes"?>
<Relationships xmlns="http://schemas.openxmlformats.org/package/2006/relationships"><Relationship Id="rId8" Type="http://schemas.openxmlformats.org/officeDocument/2006/relationships/image" Target="../media/image132.jpeg"/><Relationship Id="rId3" Type="http://schemas.openxmlformats.org/officeDocument/2006/relationships/hyperlink" Target="http://www.facebook.com/" TargetMode="External"/><Relationship Id="rId7" Type="http://schemas.openxmlformats.org/officeDocument/2006/relationships/image" Target="../media/image131.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hyperlink" Target="http://www.youtubecisco.com/education" TargetMode="External"/><Relationship Id="rId5" Type="http://schemas.openxmlformats.org/officeDocument/2006/relationships/hyperlink" Target="http://blogs.cisco.com/category/education/" TargetMode="External"/><Relationship Id="rId10" Type="http://schemas.openxmlformats.org/officeDocument/2006/relationships/image" Target="../media/image134.jpeg"/><Relationship Id="rId4" Type="http://schemas.openxmlformats.org/officeDocument/2006/relationships/hyperlink" Target="http://twitter.com/" TargetMode="External"/><Relationship Id="rId9" Type="http://schemas.openxmlformats.org/officeDocument/2006/relationships/image" Target="../media/image1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endParaRPr lang="en-US" dirty="0">
              <a:solidFill>
                <a:schemeClr val="bg1">
                  <a:lumMod val="95000"/>
                </a:schemeClr>
              </a:solidFill>
              <a:effectLst>
                <a:outerShdw blurRad="177800" algn="ctr" rotWithShape="0">
                  <a:schemeClr val="tx1">
                    <a:lumMod val="50000"/>
                    <a:alpha val="60000"/>
                  </a:schemeClr>
                </a:outerShdw>
              </a:effectLst>
            </a:endParaRPr>
          </a:p>
        </p:txBody>
      </p:sp>
      <p:sp>
        <p:nvSpPr>
          <p:cNvPr id="14" name="Text Placeholder 13"/>
          <p:cNvSpPr>
            <a:spLocks noGrp="1"/>
          </p:cNvSpPr>
          <p:nvPr>
            <p:ph type="body" sz="quarter" idx="11"/>
          </p:nvPr>
        </p:nvSpPr>
        <p:spPr/>
        <p:txBody>
          <a:bodyPr/>
          <a:lstStyle/>
          <a:p>
            <a:endParaRPr lang="en-US" dirty="0"/>
          </a:p>
        </p:txBody>
      </p:sp>
      <p:sp>
        <p:nvSpPr>
          <p:cNvPr id="6" name="Subtitle 5"/>
          <p:cNvSpPr>
            <a:spLocks noGrp="1"/>
          </p:cNvSpPr>
          <p:nvPr>
            <p:ph type="subTitle" idx="1"/>
          </p:nvPr>
        </p:nvSpPr>
        <p:spPr/>
        <p:txBody>
          <a:bodyPr/>
          <a:lstStyle/>
          <a:p>
            <a:endParaRPr lang="en-US" dirty="0"/>
          </a:p>
        </p:txBody>
      </p:sp>
      <p:sp>
        <p:nvSpPr>
          <p:cNvPr id="8" name="Title 3"/>
          <p:cNvSpPr>
            <a:spLocks noGrp="1"/>
          </p:cNvSpPr>
          <p:nvPr>
            <p:ph type="ctrTitle"/>
          </p:nvPr>
        </p:nvSpPr>
        <p:spPr>
          <a:xfrm>
            <a:off x="167605" y="941295"/>
            <a:ext cx="5589728" cy="3294529"/>
          </a:xfrm>
        </p:spPr>
        <p:txBody>
          <a:bodyPr/>
          <a:lstStyle/>
          <a:p>
            <a:pPr algn="l" defTabSz="914400">
              <a:lnSpc>
                <a:spcPct val="90000"/>
              </a:lnSpc>
              <a:spcBef>
                <a:spcPct val="0"/>
              </a:spcBef>
              <a:buNone/>
            </a:pPr>
            <a:r>
              <a:rPr lang="de-DE" sz="3600" b="0" i="0" spc="0" baseline="0" dirty="0" smtClean="0">
                <a:solidFill>
                  <a:srgbClr val="FFFFFF"/>
                </a:solidFill>
                <a:latin typeface="Arial"/>
                <a:ea typeface="+mj-ea"/>
                <a:cs typeface="+mj-cs"/>
              </a:rPr>
              <a:t>Die neue virtuelle Arbeitsumgebung für Bildungseinrichtungen</a:t>
            </a:r>
            <a:br>
              <a:rPr lang="de-DE" sz="3600" b="0" i="0" spc="0" baseline="0" dirty="0" smtClean="0">
                <a:solidFill>
                  <a:srgbClr val="FFFFFF"/>
                </a:solidFill>
                <a:latin typeface="Arial"/>
                <a:ea typeface="+mj-ea"/>
                <a:cs typeface="+mj-cs"/>
              </a:rPr>
            </a:br>
            <a:r>
              <a:rPr lang="de-DE" sz="3600" b="0" i="0" spc="0" baseline="0" dirty="0" smtClean="0">
                <a:solidFill>
                  <a:srgbClr val="FFFFFF"/>
                </a:solidFill>
                <a:latin typeface="Arial"/>
                <a:ea typeface="+mj-ea"/>
                <a:cs typeface="+mj-cs"/>
              </a:rPr>
              <a:t/>
            </a:r>
            <a:br>
              <a:rPr lang="de-DE" sz="3600" b="0" i="0" spc="0" baseline="0" dirty="0" smtClean="0">
                <a:solidFill>
                  <a:srgbClr val="FFFFFF"/>
                </a:solidFill>
                <a:latin typeface="Arial"/>
                <a:ea typeface="+mj-ea"/>
                <a:cs typeface="+mj-cs"/>
              </a:rPr>
            </a:br>
            <a:r>
              <a:rPr lang="de-DE" sz="2800" b="0" i="0" spc="0" baseline="0" dirty="0" smtClean="0">
                <a:solidFill>
                  <a:srgbClr val="FFFFFF"/>
                </a:solidFill>
                <a:latin typeface="Arial"/>
                <a:ea typeface="+mj-ea"/>
                <a:cs typeface="+mj-cs"/>
              </a:rPr>
              <a:t>Desktopvirtualisierung inkl. Sprach- und Videokommunikation</a:t>
            </a:r>
            <a:endParaRPr lang="de-DE" sz="4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 Same Side Corner Rectangle 56"/>
          <p:cNvSpPr/>
          <p:nvPr/>
        </p:nvSpPr>
        <p:spPr>
          <a:xfrm flipH="1" flipV="1">
            <a:off x="0" y="1395413"/>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4579" name="Rectangle 3"/>
          <p:cNvSpPr>
            <a:spLocks noGrp="1" noChangeArrowheads="1"/>
          </p:cNvSpPr>
          <p:nvPr>
            <p:ph type="title"/>
          </p:nvPr>
        </p:nvSpPr>
        <p:spPr/>
        <p:txBody>
          <a:bodyPr/>
          <a:lstStyle/>
          <a:p>
            <a:pPr algn="l" defTabSz="914400">
              <a:lnSpc>
                <a:spcPct val="80000"/>
              </a:lnSpc>
              <a:spcBef>
                <a:spcPct val="0"/>
              </a:spcBef>
              <a:buNone/>
            </a:pPr>
            <a:r>
              <a:rPr lang="de-DE" sz="3200" b="0" i="0" spc="0" baseline="0" dirty="0" smtClean="0">
                <a:solidFill>
                  <a:srgbClr val="12188E"/>
                </a:solidFill>
                <a:latin typeface="Arial"/>
                <a:ea typeface="+mj-ea"/>
                <a:cs typeface="+mj-cs"/>
              </a:rPr>
              <a:t>VXI Einsatzmöglichkeiten im Bildungswesen</a:t>
            </a:r>
            <a:endParaRPr lang="de-DE" dirty="0">
              <a:solidFill>
                <a:srgbClr val="12188E"/>
              </a:solidFill>
            </a:endParaRPr>
          </a:p>
        </p:txBody>
      </p:sp>
      <p:grpSp>
        <p:nvGrpSpPr>
          <p:cNvPr id="28" name="Group 27"/>
          <p:cNvGrpSpPr/>
          <p:nvPr/>
        </p:nvGrpSpPr>
        <p:grpSpPr>
          <a:xfrm>
            <a:off x="6003" y="3248806"/>
            <a:ext cx="3518190" cy="1094509"/>
            <a:chOff x="6003" y="3058306"/>
            <a:chExt cx="3518190" cy="1094509"/>
          </a:xfrm>
        </p:grpSpPr>
        <p:sp>
          <p:nvSpPr>
            <p:cNvPr id="50" name="Round Single Corner Rectangle 49"/>
            <p:cNvSpPr/>
            <p:nvPr/>
          </p:nvSpPr>
          <p:spPr>
            <a:xfrm>
              <a:off x="780993" y="3165312"/>
              <a:ext cx="2743200"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n-US" sz="1500" dirty="0">
                <a:solidFill>
                  <a:schemeClr val="bg1"/>
                </a:solidFill>
              </a:endParaRPr>
            </a:p>
          </p:txBody>
        </p:sp>
        <p:pic>
          <p:nvPicPr>
            <p:cNvPr id="14" name="Picture 13" descr="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03" y="3058306"/>
              <a:ext cx="1459345" cy="1094509"/>
            </a:xfrm>
            <a:prstGeom prst="rect">
              <a:avLst/>
            </a:prstGeom>
          </p:spPr>
        </p:pic>
        <p:sp>
          <p:nvSpPr>
            <p:cNvPr id="20" name="TextBox 19"/>
            <p:cNvSpPr txBox="1"/>
            <p:nvPr/>
          </p:nvSpPr>
          <p:spPr>
            <a:xfrm>
              <a:off x="1189178" y="3284879"/>
              <a:ext cx="1950629" cy="600164"/>
            </a:xfrm>
            <a:prstGeom prst="rect">
              <a:avLst/>
            </a:prstGeom>
            <a:noFill/>
          </p:spPr>
          <p:txBody>
            <a:bodyPr wrap="square" rtlCol="0">
              <a:spAutoFit/>
            </a:bodyPr>
            <a:lstStyle/>
            <a:p>
              <a:pPr algn="l" defTabSz="914400">
                <a:buNone/>
              </a:pPr>
              <a:r>
                <a:rPr lang="de-DE" sz="1100" b="0" i="0" dirty="0" smtClean="0">
                  <a:solidFill>
                    <a:srgbClr val="FFFFFF"/>
                  </a:solidFill>
                  <a:latin typeface="Arial"/>
                  <a:ea typeface="+mn-ea"/>
                  <a:cs typeface="+mn-cs"/>
                </a:rPr>
                <a:t>Einheitliche Lösung für Video-, Sprach- und Collaboration-Funktionen</a:t>
              </a:r>
              <a:endParaRPr lang="de-DE" sz="1100" b="0" i="0" dirty="0">
                <a:solidFill>
                  <a:srgbClr val="FFFFFF"/>
                </a:solidFill>
                <a:latin typeface="Arial"/>
                <a:ea typeface="+mn-ea"/>
                <a:cs typeface="+mn-cs"/>
              </a:endParaRPr>
            </a:p>
          </p:txBody>
        </p:sp>
      </p:grpSp>
      <p:grpSp>
        <p:nvGrpSpPr>
          <p:cNvPr id="29" name="Group 28"/>
          <p:cNvGrpSpPr/>
          <p:nvPr/>
        </p:nvGrpSpPr>
        <p:grpSpPr>
          <a:xfrm>
            <a:off x="384232" y="4607706"/>
            <a:ext cx="3813725" cy="1094509"/>
            <a:chOff x="384232" y="4417206"/>
            <a:chExt cx="3813725" cy="1094509"/>
          </a:xfrm>
        </p:grpSpPr>
        <p:sp>
          <p:nvSpPr>
            <p:cNvPr id="51" name="Round Single Corner Rectangle 50"/>
            <p:cNvSpPr/>
            <p:nvPr/>
          </p:nvSpPr>
          <p:spPr>
            <a:xfrm>
              <a:off x="1454757" y="4533259"/>
              <a:ext cx="2743200"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n-US" sz="1500" dirty="0">
                <a:solidFill>
                  <a:schemeClr val="bg1"/>
                </a:solidFill>
              </a:endParaRPr>
            </a:p>
          </p:txBody>
        </p:sp>
        <p:pic>
          <p:nvPicPr>
            <p:cNvPr id="18" name="Picture 17" descr="E.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4232" y="4417206"/>
              <a:ext cx="1403927" cy="1094509"/>
            </a:xfrm>
            <a:prstGeom prst="rect">
              <a:avLst/>
            </a:prstGeom>
          </p:spPr>
        </p:pic>
        <p:sp>
          <p:nvSpPr>
            <p:cNvPr id="21" name="TextBox 20"/>
            <p:cNvSpPr txBox="1"/>
            <p:nvPr/>
          </p:nvSpPr>
          <p:spPr>
            <a:xfrm>
              <a:off x="1832025" y="4786602"/>
              <a:ext cx="2277266" cy="430887"/>
            </a:xfrm>
            <a:prstGeom prst="rect">
              <a:avLst/>
            </a:prstGeom>
            <a:noFill/>
          </p:spPr>
          <p:txBody>
            <a:bodyPr wrap="square" rtlCol="0">
              <a:spAutoFit/>
            </a:bodyPr>
            <a:lstStyle/>
            <a:p>
              <a:pPr algn="l" defTabSz="914400">
                <a:buNone/>
              </a:pPr>
              <a:r>
                <a:rPr lang="de-DE" sz="1100" b="0" i="0" dirty="0" smtClean="0">
                  <a:solidFill>
                    <a:srgbClr val="FFFFFF"/>
                  </a:solidFill>
                  <a:latin typeface="Arial"/>
                  <a:ea typeface="+mn-ea"/>
                  <a:cs typeface="+mn-cs"/>
                </a:rPr>
                <a:t>Effizienter, skalierbarer IT-Support</a:t>
              </a:r>
              <a:endParaRPr lang="de-DE" sz="1100" b="0" i="0" dirty="0">
                <a:solidFill>
                  <a:srgbClr val="FFFFFF"/>
                </a:solidFill>
                <a:latin typeface="Arial"/>
                <a:ea typeface="+mn-ea"/>
                <a:cs typeface="+mn-cs"/>
              </a:endParaRPr>
            </a:p>
          </p:txBody>
        </p:sp>
      </p:grpSp>
      <p:grpSp>
        <p:nvGrpSpPr>
          <p:cNvPr id="27" name="Group 26"/>
          <p:cNvGrpSpPr/>
          <p:nvPr/>
        </p:nvGrpSpPr>
        <p:grpSpPr>
          <a:xfrm>
            <a:off x="562724" y="1884680"/>
            <a:ext cx="3677564" cy="1117600"/>
            <a:chOff x="562724" y="1694180"/>
            <a:chExt cx="3677564" cy="1117600"/>
          </a:xfrm>
        </p:grpSpPr>
        <p:sp>
          <p:nvSpPr>
            <p:cNvPr id="47" name="Round Single Corner Rectangle 46"/>
            <p:cNvSpPr/>
            <p:nvPr/>
          </p:nvSpPr>
          <p:spPr>
            <a:xfrm>
              <a:off x="1722241" y="1818419"/>
              <a:ext cx="2518047"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n-US" sz="1500" dirty="0">
                <a:solidFill>
                  <a:schemeClr val="bg1"/>
                </a:solidFill>
              </a:endParaRPr>
            </a:p>
          </p:txBody>
        </p:sp>
        <p:pic>
          <p:nvPicPr>
            <p:cNvPr id="13" name="Picture 12" descr="A.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2724" y="1694180"/>
              <a:ext cx="1671782" cy="1117600"/>
            </a:xfrm>
            <a:prstGeom prst="rect">
              <a:avLst/>
            </a:prstGeom>
          </p:spPr>
        </p:pic>
        <p:sp>
          <p:nvSpPr>
            <p:cNvPr id="22" name="TextBox 21"/>
            <p:cNvSpPr txBox="1"/>
            <p:nvPr/>
          </p:nvSpPr>
          <p:spPr>
            <a:xfrm>
              <a:off x="2008908" y="1847275"/>
              <a:ext cx="1916546" cy="769441"/>
            </a:xfrm>
            <a:prstGeom prst="rect">
              <a:avLst/>
            </a:prstGeom>
            <a:noFill/>
          </p:spPr>
          <p:txBody>
            <a:bodyPr wrap="square" rtlCol="0">
              <a:spAutoFit/>
            </a:bodyPr>
            <a:lstStyle/>
            <a:p>
              <a:pPr algn="l" defTabSz="914400">
                <a:buNone/>
              </a:pPr>
              <a:r>
                <a:rPr lang="de-DE" sz="1100" b="0" i="0" dirty="0" smtClean="0">
                  <a:solidFill>
                    <a:srgbClr val="FFFFFF"/>
                  </a:solidFill>
                  <a:latin typeface="Arial"/>
                  <a:ea typeface="+mn-ea"/>
                  <a:cs typeface="+mn-cs"/>
                </a:rPr>
                <a:t>Konsistente Benutzererfahrung innerhalb und außerhalb des Schulgeländes</a:t>
              </a:r>
              <a:endParaRPr lang="de-DE" sz="1100" dirty="0"/>
            </a:p>
          </p:txBody>
        </p:sp>
      </p:grpSp>
      <p:grpSp>
        <p:nvGrpSpPr>
          <p:cNvPr id="30" name="Group 29"/>
          <p:cNvGrpSpPr/>
          <p:nvPr/>
        </p:nvGrpSpPr>
        <p:grpSpPr>
          <a:xfrm>
            <a:off x="5207002" y="1608425"/>
            <a:ext cx="3846721" cy="1380836"/>
            <a:chOff x="5207002" y="1417925"/>
            <a:chExt cx="3846721" cy="1380836"/>
          </a:xfrm>
        </p:grpSpPr>
        <p:sp>
          <p:nvSpPr>
            <p:cNvPr id="49" name="Round Single Corner Rectangle 48"/>
            <p:cNvSpPr/>
            <p:nvPr/>
          </p:nvSpPr>
          <p:spPr>
            <a:xfrm flipH="1">
              <a:off x="5207002" y="1818419"/>
              <a:ext cx="2743200"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n-US" sz="1500" dirty="0">
                <a:solidFill>
                  <a:schemeClr val="bg1"/>
                </a:solidFill>
              </a:endParaRPr>
            </a:p>
          </p:txBody>
        </p:sp>
        <p:pic>
          <p:nvPicPr>
            <p:cNvPr id="19" name="Picture 18" descr="F.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211068" y="1417925"/>
              <a:ext cx="1842655" cy="1380836"/>
            </a:xfrm>
            <a:prstGeom prst="rect">
              <a:avLst/>
            </a:prstGeom>
          </p:spPr>
        </p:pic>
        <p:sp>
          <p:nvSpPr>
            <p:cNvPr id="23" name="TextBox 22"/>
            <p:cNvSpPr txBox="1"/>
            <p:nvPr/>
          </p:nvSpPr>
          <p:spPr>
            <a:xfrm>
              <a:off x="5691908" y="1951180"/>
              <a:ext cx="1909731" cy="769441"/>
            </a:xfrm>
            <a:prstGeom prst="rect">
              <a:avLst/>
            </a:prstGeom>
            <a:noFill/>
          </p:spPr>
          <p:txBody>
            <a:bodyPr wrap="square" rtlCol="0">
              <a:spAutoFit/>
            </a:bodyPr>
            <a:lstStyle/>
            <a:p>
              <a:pPr algn="l" defTabSz="914400">
                <a:buNone/>
              </a:pPr>
              <a:r>
                <a:rPr lang="de-DE" sz="1100" b="0" i="0" dirty="0" smtClean="0">
                  <a:solidFill>
                    <a:srgbClr val="FFFFFF"/>
                  </a:solidFill>
                  <a:latin typeface="Arial"/>
                  <a:ea typeface="+mn-ea"/>
                  <a:cs typeface="+mn-cs"/>
                </a:rPr>
                <a:t>Sicherer Zugang und Einhaltung der Datenschutzanforderungen</a:t>
              </a:r>
            </a:p>
            <a:p>
              <a:pPr algn="l" defTabSz="914400">
                <a:buNone/>
              </a:pPr>
              <a:endParaRPr lang="de-DE" sz="1100" dirty="0"/>
            </a:p>
          </p:txBody>
        </p:sp>
      </p:grpSp>
      <p:grpSp>
        <p:nvGrpSpPr>
          <p:cNvPr id="31" name="Group 30"/>
          <p:cNvGrpSpPr/>
          <p:nvPr/>
        </p:nvGrpSpPr>
        <p:grpSpPr>
          <a:xfrm>
            <a:off x="5809920" y="3255156"/>
            <a:ext cx="3246944" cy="1094509"/>
            <a:chOff x="5809920" y="3064656"/>
            <a:chExt cx="3246944" cy="1094509"/>
          </a:xfrm>
        </p:grpSpPr>
        <p:sp>
          <p:nvSpPr>
            <p:cNvPr id="52" name="Round Single Corner Rectangle 51"/>
            <p:cNvSpPr/>
            <p:nvPr/>
          </p:nvSpPr>
          <p:spPr>
            <a:xfrm flipH="1">
              <a:off x="5809920" y="3165312"/>
              <a:ext cx="2474745"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spcBef>
                  <a:spcPts val="880"/>
                </a:spcBef>
              </a:pPr>
              <a:endParaRPr lang="en-US" sz="1500" dirty="0"/>
            </a:p>
          </p:txBody>
        </p:sp>
        <p:pic>
          <p:nvPicPr>
            <p:cNvPr id="16" name="Picture 15" descr="C.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833046" y="3064656"/>
              <a:ext cx="1223818" cy="1094509"/>
            </a:xfrm>
            <a:prstGeom prst="rect">
              <a:avLst/>
            </a:prstGeom>
          </p:spPr>
        </p:pic>
        <p:sp>
          <p:nvSpPr>
            <p:cNvPr id="24" name="TextBox 23"/>
            <p:cNvSpPr txBox="1"/>
            <p:nvPr/>
          </p:nvSpPr>
          <p:spPr>
            <a:xfrm>
              <a:off x="6252963" y="3350981"/>
              <a:ext cx="1690199" cy="430887"/>
            </a:xfrm>
            <a:prstGeom prst="rect">
              <a:avLst/>
            </a:prstGeom>
            <a:noFill/>
          </p:spPr>
          <p:txBody>
            <a:bodyPr wrap="square" rtlCol="0">
              <a:spAutoFit/>
            </a:bodyPr>
            <a:lstStyle/>
            <a:p>
              <a:pPr algn="l" defTabSz="914400">
                <a:buNone/>
              </a:pPr>
              <a:r>
                <a:rPr lang="de-DE" sz="1100" b="0" i="0" dirty="0" smtClean="0">
                  <a:solidFill>
                    <a:srgbClr val="FFFFFF"/>
                  </a:solidFill>
                  <a:latin typeface="Arial"/>
                  <a:ea typeface="+mn-ea"/>
                  <a:cs typeface="+mn-cs"/>
                </a:rPr>
                <a:t>Geräteunabhängiger Zugriff (BYOD) </a:t>
              </a:r>
              <a:endParaRPr lang="de-DE" sz="1100" b="0" i="0" dirty="0">
                <a:solidFill>
                  <a:srgbClr val="FFFFFF"/>
                </a:solidFill>
                <a:latin typeface="Arial"/>
                <a:ea typeface="+mn-ea"/>
                <a:cs typeface="+mn-cs"/>
              </a:endParaRPr>
            </a:p>
          </p:txBody>
        </p:sp>
      </p:grpSp>
      <p:grpSp>
        <p:nvGrpSpPr>
          <p:cNvPr id="1304576" name="Group 1304575"/>
          <p:cNvGrpSpPr/>
          <p:nvPr/>
        </p:nvGrpSpPr>
        <p:grpSpPr>
          <a:xfrm>
            <a:off x="5175018" y="4613102"/>
            <a:ext cx="3663409" cy="1099127"/>
            <a:chOff x="5175018" y="4422602"/>
            <a:chExt cx="3663409" cy="1099127"/>
          </a:xfrm>
        </p:grpSpPr>
        <p:sp>
          <p:nvSpPr>
            <p:cNvPr id="48" name="Round Single Corner Rectangle 47"/>
            <p:cNvSpPr/>
            <p:nvPr/>
          </p:nvSpPr>
          <p:spPr>
            <a:xfrm>
              <a:off x="5175018" y="4527774"/>
              <a:ext cx="2743200" cy="868680"/>
            </a:xfrm>
            <a:prstGeom prst="round1Rect">
              <a:avLst>
                <a:gd name="adj" fmla="val 16667"/>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n-US" sz="1500" dirty="0">
                <a:solidFill>
                  <a:schemeClr val="bg1"/>
                </a:solidFill>
              </a:endParaRPr>
            </a:p>
          </p:txBody>
        </p:sp>
        <p:pic>
          <p:nvPicPr>
            <p:cNvPr id="17" name="Picture 16" descr="D.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549954" y="4422602"/>
              <a:ext cx="1288473" cy="1099127"/>
            </a:xfrm>
            <a:prstGeom prst="rect">
              <a:avLst/>
            </a:prstGeom>
          </p:spPr>
        </p:pic>
        <p:sp>
          <p:nvSpPr>
            <p:cNvPr id="25" name="TextBox 24"/>
            <p:cNvSpPr txBox="1"/>
            <p:nvPr/>
          </p:nvSpPr>
          <p:spPr>
            <a:xfrm>
              <a:off x="5472529" y="4786602"/>
              <a:ext cx="2309111" cy="430887"/>
            </a:xfrm>
            <a:prstGeom prst="rect">
              <a:avLst/>
            </a:prstGeom>
            <a:noFill/>
          </p:spPr>
          <p:txBody>
            <a:bodyPr wrap="square" rtlCol="0">
              <a:spAutoFit/>
            </a:bodyPr>
            <a:lstStyle/>
            <a:p>
              <a:pPr algn="l" defTabSz="914400">
                <a:buNone/>
              </a:pPr>
              <a:r>
                <a:rPr lang="de-DE" sz="1100" b="0" i="0" dirty="0" smtClean="0">
                  <a:solidFill>
                    <a:srgbClr val="FFFFFF"/>
                  </a:solidFill>
                  <a:latin typeface="Arial"/>
                  <a:ea typeface="+mn-ea"/>
                  <a:cs typeface="+mn-cs"/>
                </a:rPr>
                <a:t>Flexible Mehrzweck-Computerlabs </a:t>
              </a:r>
              <a:endParaRPr lang="de-DE" sz="1100" b="0" i="0" dirty="0">
                <a:solidFill>
                  <a:srgbClr val="FFFFFF"/>
                </a:solidFill>
                <a:latin typeface="Arial"/>
                <a:ea typeface="+mn-ea"/>
                <a:cs typeface="+mn-cs"/>
              </a:endParaRPr>
            </a:p>
          </p:txBody>
        </p:sp>
      </p:grpSp>
      <p:pic>
        <p:nvPicPr>
          <p:cNvPr id="26" name="Picture 25" descr="G.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413000" y="2160734"/>
            <a:ext cx="3848100" cy="30099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900"/>
                                        <p:tgtEl>
                                          <p:spTgt spid="26"/>
                                        </p:tgtEl>
                                      </p:cBhvr>
                                    </p:animEffect>
                                  </p:childTnLst>
                                </p:cTn>
                              </p:par>
                            </p:childTnLst>
                          </p:cTn>
                        </p:par>
                        <p:par>
                          <p:cTn id="8" fill="hold">
                            <p:stCondLst>
                              <p:cond delay="9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900"/>
                                        <p:tgtEl>
                                          <p:spTgt spid="27"/>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900"/>
                                        <p:tgtEl>
                                          <p:spTgt spid="30"/>
                                        </p:tgtEl>
                                      </p:cBhvr>
                                    </p:animEffect>
                                  </p:childTnLst>
                                </p:cTn>
                              </p:par>
                            </p:childTnLst>
                          </p:cTn>
                        </p:par>
                        <p:par>
                          <p:cTn id="15" fill="hold">
                            <p:stCondLst>
                              <p:cond delay="1800"/>
                            </p:stCondLst>
                            <p:childTnLst>
                              <p:par>
                                <p:cTn id="16" presetID="2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900"/>
                                        <p:tgtEl>
                                          <p:spTgt spid="28"/>
                                        </p:tgtEl>
                                      </p:cBhvr>
                                    </p:animEffect>
                                  </p:childTnLst>
                                </p:cTn>
                              </p:par>
                              <p:par>
                                <p:cTn id="19" presetID="22" presetClass="entr" presetSubtype="8"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900"/>
                                        <p:tgtEl>
                                          <p:spTgt spid="31"/>
                                        </p:tgtEl>
                                      </p:cBhvr>
                                    </p:animEffect>
                                  </p:childTnLst>
                                </p:cTn>
                              </p:par>
                            </p:childTnLst>
                          </p:cTn>
                        </p:par>
                        <p:par>
                          <p:cTn id="22" fill="hold">
                            <p:stCondLst>
                              <p:cond delay="2700"/>
                            </p:stCondLst>
                            <p:childTnLst>
                              <p:par>
                                <p:cTn id="23" presetID="22" presetClass="entr" presetSubtype="2"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900"/>
                                        <p:tgtEl>
                                          <p:spTgt spid="29"/>
                                        </p:tgtEl>
                                      </p:cBhvr>
                                    </p:animEffect>
                                  </p:childTnLst>
                                </p:cTn>
                              </p:par>
                              <p:par>
                                <p:cTn id="26" presetID="22" presetClass="entr" presetSubtype="8" fill="hold" nodeType="withEffect">
                                  <p:stCondLst>
                                    <p:cond delay="0"/>
                                  </p:stCondLst>
                                  <p:childTnLst>
                                    <p:set>
                                      <p:cBhvr>
                                        <p:cTn id="27" dur="1" fill="hold">
                                          <p:stCondLst>
                                            <p:cond delay="0"/>
                                          </p:stCondLst>
                                        </p:cTn>
                                        <p:tgtEl>
                                          <p:spTgt spid="1304576"/>
                                        </p:tgtEl>
                                        <p:attrNameLst>
                                          <p:attrName>style.visibility</p:attrName>
                                        </p:attrNameLst>
                                      </p:cBhvr>
                                      <p:to>
                                        <p:strVal val="visible"/>
                                      </p:to>
                                    </p:set>
                                    <p:animEffect transition="in" filter="wipe(left)">
                                      <p:cBhvr>
                                        <p:cTn id="28" dur="900"/>
                                        <p:tgtEl>
                                          <p:spTgt spid="1304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p:cNvSpPr/>
          <p:nvPr/>
        </p:nvSpPr>
        <p:spPr>
          <a:xfrm rot="5400000" flipH="1" flipV="1">
            <a:off x="2150838" y="-664940"/>
            <a:ext cx="484232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Rectangle 16"/>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226306" name="Rectangle 2" hidden="1"/>
          <p:cNvGraphicFramePr>
            <a:graphicFrameLocks/>
          </p:cNvGraphicFramePr>
          <p:nvPr/>
        </p:nvGraphicFramePr>
        <p:xfrm>
          <a:off x="0" y="0"/>
          <a:ext cx="161925" cy="161925"/>
        </p:xfrm>
        <a:graphic>
          <a:graphicData uri="http://schemas.openxmlformats.org/presentationml/2006/ole">
            <p:oleObj spid="_x0000_s1162" name="think-cell Slide" r:id="rId5" imgW="0" imgH="0" progId="">
              <p:embed/>
            </p:oleObj>
          </a:graphicData>
        </a:graphic>
      </p:graphicFrame>
      <p:sp>
        <p:nvSpPr>
          <p:cNvPr id="226308" name="Rectangle 3" hidden="1"/>
          <p:cNvSpPr>
            <a:spLocks noChangeArrowheads="1"/>
          </p:cNvSpPr>
          <p:nvPr>
            <p:custDataLst>
              <p:tags r:id="rId2"/>
            </p:custDataLst>
          </p:nvPr>
        </p:nvSpPr>
        <p:spPr bwMode="gray">
          <a:xfrm>
            <a:off x="0" y="0"/>
            <a:ext cx="161925" cy="161925"/>
          </a:xfrm>
          <a:prstGeom prst="rect">
            <a:avLst/>
          </a:prstGeom>
          <a:noFill/>
          <a:ln w="9525">
            <a:noFill/>
            <a:miter lim="800000"/>
            <a:headEnd/>
            <a:tailEnd/>
          </a:ln>
        </p:spPr>
        <p:txBody>
          <a:bodyPr wrap="none" lIns="0" tIns="0" rIns="0" bIns="0" anchor="ctr"/>
          <a:lstStyle/>
          <a:p>
            <a:pPr algn="ctr" defTabSz="858804">
              <a:lnSpc>
                <a:spcPct val="90000"/>
              </a:lnSpc>
              <a:buNone/>
            </a:pPr>
            <a:r>
              <a:rPr lang="fr-BE" sz="1800" b="0" i="0">
                <a:solidFill>
                  <a:schemeClr val="tx1"/>
                </a:solidFill>
                <a:latin typeface="Arial"/>
                <a:ea typeface="+mn-ea"/>
                <a:cs typeface="+mn-cs"/>
              </a:rPr>
              <a:t> </a:t>
            </a:r>
          </a:p>
        </p:txBody>
      </p:sp>
      <p:sp>
        <p:nvSpPr>
          <p:cNvPr id="5" name="Title 4"/>
          <p:cNvSpPr>
            <a:spLocks noGrp="1"/>
          </p:cNvSpPr>
          <p:nvPr>
            <p:ph type="title"/>
          </p:nvPr>
        </p:nvSpPr>
        <p:spPr/>
        <p:txBody>
          <a:bodyPr/>
          <a:lstStyle/>
          <a:p>
            <a:pPr algn="l" defTabSz="914400">
              <a:spcBef>
                <a:spcPct val="0"/>
              </a:spcBef>
              <a:buNone/>
            </a:pPr>
            <a:r>
              <a:rPr lang="de-DE" sz="3200" b="0" i="0" spc="0" baseline="0" dirty="0" smtClean="0">
                <a:solidFill>
                  <a:srgbClr val="2B348E"/>
                </a:solidFill>
                <a:latin typeface="Arial"/>
                <a:ea typeface="+mj-ea"/>
                <a:cs typeface="+mj-cs"/>
              </a:rPr>
              <a:t>Anwendungsfall: Computerlabs</a:t>
            </a:r>
            <a:endParaRPr lang="de-DE" dirty="0"/>
          </a:p>
        </p:txBody>
      </p:sp>
      <p:sp>
        <p:nvSpPr>
          <p:cNvPr id="18" name="TextBox 3"/>
          <p:cNvSpPr txBox="1">
            <a:spLocks noChangeArrowheads="1"/>
          </p:cNvSpPr>
          <p:nvPr/>
        </p:nvSpPr>
        <p:spPr bwMode="auto">
          <a:xfrm>
            <a:off x="243901" y="1677958"/>
            <a:ext cx="4529805" cy="4904420"/>
          </a:xfrm>
          <a:prstGeom prst="rect">
            <a:avLst/>
          </a:prstGeom>
          <a:noFill/>
          <a:ln w="9525">
            <a:noFill/>
            <a:miter lim="800000"/>
            <a:headEnd/>
            <a:tailEnd/>
          </a:ln>
        </p:spPr>
        <p:txBody>
          <a:bodyPr wrap="square">
            <a:spAutoFit/>
          </a:bodyPr>
          <a:lstStyle/>
          <a:p>
            <a:pPr algn="l" defTabSz="914400">
              <a:lnSpc>
                <a:spcPct val="95000"/>
              </a:lnSpc>
              <a:spcBef>
                <a:spcPts val="1800"/>
              </a:spcBef>
              <a:spcAft>
                <a:spcPts val="600"/>
              </a:spcAft>
              <a:buNone/>
            </a:pPr>
            <a:r>
              <a:rPr lang="de-DE" sz="14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 Bisheriger Workflow</a:t>
            </a:r>
            <a:endParaRPr lang="de-DE" sz="1400" dirty="0" smtClean="0">
              <a:solidFill>
                <a:srgbClr val="3A3A3A"/>
              </a:solidFill>
              <a:latin typeface="+mj-lt"/>
            </a:endParaRP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3A3A3A"/>
                </a:solidFill>
                <a:latin typeface="Arial"/>
                <a:ea typeface="+mn-ea"/>
                <a:cs typeface="+mn-cs"/>
              </a:rPr>
              <a:t>Dedizierte Workstations und Anwendungen in physischen Computerlabs </a:t>
            </a: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3A3A3A"/>
                </a:solidFill>
                <a:latin typeface="Arial"/>
                <a:ea typeface="+mn-ea"/>
                <a:cs typeface="+mn-cs"/>
              </a:rPr>
              <a:t>Standortgebundene Umgebung, konfiguriert für spezifische Kurse</a:t>
            </a:r>
            <a:endParaRPr lang="de-DE" sz="1400" dirty="0" smtClean="0">
              <a:solidFill>
                <a:srgbClr val="3A3A3A"/>
              </a:solidFill>
              <a:latin typeface="+mj-lt"/>
            </a:endParaRP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3A3A3A"/>
                </a:solidFill>
                <a:latin typeface="Arial"/>
                <a:ea typeface="+mn-ea"/>
                <a:cs typeface="+mn-cs"/>
              </a:rPr>
              <a:t>Zugang nur zu bestimmten Uhrzeiten</a:t>
            </a:r>
          </a:p>
          <a:p>
            <a:pPr marL="290505" lvl="1" indent="-179405" algn="l" defTabSz="914400">
              <a:lnSpc>
                <a:spcPct val="95000"/>
              </a:lnSpc>
              <a:spcAft>
                <a:spcPts val="600"/>
              </a:spcAft>
              <a:buNone/>
            </a:pPr>
            <a:r>
              <a:rPr lang="de-DE" sz="14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Neuer Workflow</a:t>
            </a: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3A3A3A"/>
                </a:solidFill>
                <a:latin typeface="Arial"/>
                <a:ea typeface="+mn-ea"/>
                <a:cs typeface="+mn-cs"/>
              </a:rPr>
              <a:t>Flexible Mehrzweck-Labs</a:t>
            </a: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3A3A3A"/>
                </a:solidFill>
                <a:latin typeface="Arial"/>
                <a:ea typeface="+mn-ea"/>
                <a:cs typeface="+mn-cs"/>
              </a:rPr>
              <a:t>Schnelle Neukonfiguration der Labs, um auf wechselnde Anforderungen zu reagieren </a:t>
            </a:r>
          </a:p>
          <a:p>
            <a:pPr marL="290505" lvl="1" indent="-179405" algn="l" defTabSz="914400">
              <a:lnSpc>
                <a:spcPct val="95000"/>
              </a:lnSpc>
              <a:spcAft>
                <a:spcPts val="600"/>
              </a:spcAft>
              <a:buNone/>
            </a:pPr>
            <a:r>
              <a:rPr lang="de-DE" sz="14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Ergebnisse</a:t>
            </a: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3A3A3A"/>
                </a:solidFill>
                <a:latin typeface="Arial"/>
                <a:ea typeface="+mn-ea"/>
                <a:cs typeface="+mn-cs"/>
              </a:rPr>
              <a:t>Mehr Flexibilität für einen erweiterten Zugang zu Lehrmitteln und IT-Ressourcen</a:t>
            </a: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3A3A3A"/>
                </a:solidFill>
                <a:latin typeface="Arial"/>
                <a:ea typeface="+mn-ea"/>
                <a:cs typeface="+mn-cs"/>
              </a:rPr>
              <a:t>Konsistente Benutzererfahrung außerhalb des Schulgeländes</a:t>
            </a: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3A3A3A"/>
                </a:solidFill>
                <a:latin typeface="Arial"/>
                <a:ea typeface="+mn-ea"/>
                <a:cs typeface="+mn-cs"/>
              </a:rPr>
              <a:t>Zeit- und Kosteneinsparungen für den IT-Support</a:t>
            </a: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3A3A3A"/>
                </a:solidFill>
                <a:latin typeface="Arial"/>
                <a:ea typeface="+mn-ea"/>
                <a:cs typeface="+mn-cs"/>
              </a:rPr>
              <a:t>Einsparungspotenzial bei Softwarelizenz- und Hardwarekosten</a:t>
            </a:r>
          </a:p>
          <a:p>
            <a:pPr marL="290505" lvl="1" indent="-179405" algn="l" defTabSz="914400">
              <a:lnSpc>
                <a:spcPct val="95000"/>
              </a:lnSpc>
              <a:spcAft>
                <a:spcPts val="600"/>
              </a:spcAft>
              <a:buClr>
                <a:srgbClr val="00ADEF"/>
              </a:buClr>
              <a:buSzPct val="80000"/>
              <a:buFont typeface="Arial"/>
              <a:buChar char="•"/>
            </a:pPr>
            <a:endParaRPr lang="de-DE" sz="1400" dirty="0">
              <a:solidFill>
                <a:srgbClr val="3A3A3A"/>
              </a:solidFill>
              <a:latin typeface="+mj-lt"/>
            </a:endParaRPr>
          </a:p>
        </p:txBody>
      </p:sp>
      <p:grpSp>
        <p:nvGrpSpPr>
          <p:cNvPr id="2" name="Group 1"/>
          <p:cNvGrpSpPr/>
          <p:nvPr/>
        </p:nvGrpSpPr>
        <p:grpSpPr>
          <a:xfrm>
            <a:off x="4886381" y="1676427"/>
            <a:ext cx="3973838" cy="4340691"/>
            <a:chOff x="4886381" y="1676427"/>
            <a:chExt cx="3973838" cy="4340691"/>
          </a:xfrm>
        </p:grpSpPr>
        <p:sp>
          <p:nvSpPr>
            <p:cNvPr id="15" name="Round Same Side Corner Rectangle 14"/>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3" name="Picture 29" descr="C:\Users\gserda\Documents\Edu Photos\AM70713.jpg"/>
            <p:cNvPicPr>
              <a:picLocks noChangeAspect="1" noChangeArrowheads="1"/>
            </p:cNvPicPr>
            <p:nvPr/>
          </p:nvPicPr>
          <p:blipFill>
            <a:blip r:embed="rId6" cstate="print"/>
            <a:srcRect/>
            <a:stretch>
              <a:fillRect/>
            </a:stretch>
          </p:blipFill>
          <p:spPr bwMode="auto">
            <a:xfrm>
              <a:off x="5056094" y="1913966"/>
              <a:ext cx="3469341" cy="2312894"/>
            </a:xfrm>
            <a:prstGeom prst="rect">
              <a:avLst/>
            </a:prstGeom>
            <a:noFill/>
            <a:ln w="28575">
              <a:solidFill>
                <a:schemeClr val="accent1"/>
              </a:solid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flipH="1" flipV="1">
            <a:off x="2150838" y="-664940"/>
            <a:ext cx="484232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Rectangle 16"/>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226306" name="Rectangle 2" hidden="1"/>
          <p:cNvGraphicFramePr>
            <a:graphicFrameLocks/>
          </p:cNvGraphicFramePr>
          <p:nvPr/>
        </p:nvGraphicFramePr>
        <p:xfrm>
          <a:off x="0" y="0"/>
          <a:ext cx="161925" cy="161925"/>
        </p:xfrm>
        <a:graphic>
          <a:graphicData uri="http://schemas.openxmlformats.org/presentationml/2006/ole">
            <p:oleObj spid="_x0000_s58480" name="think-cell Slide" r:id="rId5" imgW="0" imgH="0" progId="">
              <p:embed/>
            </p:oleObj>
          </a:graphicData>
        </a:graphic>
      </p:graphicFrame>
      <p:sp>
        <p:nvSpPr>
          <p:cNvPr id="226308" name="Rectangle 3" hidden="1"/>
          <p:cNvSpPr>
            <a:spLocks noChangeArrowheads="1"/>
          </p:cNvSpPr>
          <p:nvPr>
            <p:custDataLst>
              <p:tags r:id="rId2"/>
            </p:custDataLst>
          </p:nvPr>
        </p:nvSpPr>
        <p:spPr bwMode="gray">
          <a:xfrm>
            <a:off x="0" y="0"/>
            <a:ext cx="161925" cy="161925"/>
          </a:xfrm>
          <a:prstGeom prst="rect">
            <a:avLst/>
          </a:prstGeom>
          <a:noFill/>
          <a:ln w="9525">
            <a:noFill/>
            <a:miter lim="800000"/>
            <a:headEnd/>
            <a:tailEnd/>
          </a:ln>
        </p:spPr>
        <p:txBody>
          <a:bodyPr wrap="none" lIns="0" tIns="0" rIns="0" bIns="0" anchor="ctr"/>
          <a:lstStyle/>
          <a:p>
            <a:pPr algn="ctr" defTabSz="858804">
              <a:lnSpc>
                <a:spcPct val="90000"/>
              </a:lnSpc>
              <a:buNone/>
            </a:pPr>
            <a:r>
              <a:rPr lang="fr-BE" sz="1800" b="0" i="0">
                <a:solidFill>
                  <a:schemeClr val="tx1"/>
                </a:solidFill>
                <a:latin typeface="Arial"/>
                <a:ea typeface="+mn-ea"/>
                <a:cs typeface="+mn-cs"/>
              </a:rPr>
              <a:t> </a:t>
            </a:r>
          </a:p>
        </p:txBody>
      </p:sp>
      <p:sp>
        <p:nvSpPr>
          <p:cNvPr id="5" name="Title 4"/>
          <p:cNvSpPr>
            <a:spLocks noGrp="1"/>
          </p:cNvSpPr>
          <p:nvPr>
            <p:ph type="title"/>
          </p:nvPr>
        </p:nvSpPr>
        <p:spPr/>
        <p:txBody>
          <a:bodyPr/>
          <a:lstStyle/>
          <a:p>
            <a:pPr algn="l" defTabSz="914400">
              <a:spcBef>
                <a:spcPct val="0"/>
              </a:spcBef>
              <a:buNone/>
            </a:pPr>
            <a:r>
              <a:rPr lang="fr-BE" sz="3200" b="0" i="0" spc="0" baseline="0">
                <a:solidFill>
                  <a:srgbClr val="2B348E"/>
                </a:solidFill>
                <a:latin typeface="Arial"/>
                <a:ea typeface="+mj-ea"/>
                <a:cs typeface="+mj-cs"/>
              </a:rPr>
              <a:t>Anwendungsfall: Mobilität und BYOD</a:t>
            </a:r>
            <a:endParaRPr lang="en-US" dirty="0"/>
          </a:p>
        </p:txBody>
      </p:sp>
      <p:sp>
        <p:nvSpPr>
          <p:cNvPr id="18" name="TextBox 3"/>
          <p:cNvSpPr txBox="1">
            <a:spLocks noChangeArrowheads="1"/>
          </p:cNvSpPr>
          <p:nvPr/>
        </p:nvSpPr>
        <p:spPr bwMode="auto">
          <a:xfrm>
            <a:off x="243901" y="1731825"/>
            <a:ext cx="4529805" cy="4977516"/>
          </a:xfrm>
          <a:prstGeom prst="rect">
            <a:avLst/>
          </a:prstGeom>
          <a:noFill/>
          <a:ln w="9525">
            <a:noFill/>
            <a:miter lim="800000"/>
            <a:headEnd/>
            <a:tailEnd/>
          </a:ln>
        </p:spPr>
        <p:txBody>
          <a:bodyPr wrap="square">
            <a:spAutoFit/>
          </a:bodyPr>
          <a:lstStyle/>
          <a:p>
            <a:pPr algn="l" defTabSz="914400">
              <a:lnSpc>
                <a:spcPct val="95000"/>
              </a:lnSpc>
              <a:spcBef>
                <a:spcPts val="1800"/>
              </a:spcBef>
              <a:spcAft>
                <a:spcPts val="600"/>
              </a:spcAft>
              <a:buNone/>
            </a:pPr>
            <a:r>
              <a:rPr lang="de-DE"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 Bisheriger Workflow</a:t>
            </a:r>
            <a:endParaRPr lang="de-DE" sz="1500" dirty="0" smtClean="0">
              <a:solidFill>
                <a:srgbClr val="3A3A3A"/>
              </a:solidFill>
              <a:latin typeface="+mj-lt"/>
            </a:endParaRPr>
          </a:p>
          <a:p>
            <a:pPr marL="290505" lvl="1" indent="-179405" algn="l" defTabSz="914400">
              <a:lnSpc>
                <a:spcPct val="95000"/>
              </a:lnSpc>
              <a:spcAft>
                <a:spcPts val="600"/>
              </a:spcAft>
              <a:buClr>
                <a:srgbClr val="3A3A3A"/>
              </a:buClr>
              <a:buSzPct val="80000"/>
              <a:buFont typeface="Arial"/>
              <a:buChar char="•"/>
            </a:pPr>
            <a:r>
              <a:rPr lang="de-DE" sz="1500" b="0" i="0" dirty="0" smtClean="0">
                <a:solidFill>
                  <a:srgbClr val="3A3A3A"/>
                </a:solidFill>
                <a:latin typeface="Arial"/>
                <a:ea typeface="+mn-ea"/>
                <a:cs typeface="+mn-cs"/>
              </a:rPr>
              <a:t>Vordefinierte Liste unterstützter Geräte</a:t>
            </a:r>
          </a:p>
          <a:p>
            <a:pPr marL="290505" lvl="1" indent="-179405" algn="l" defTabSz="914400">
              <a:lnSpc>
                <a:spcPct val="95000"/>
              </a:lnSpc>
              <a:spcAft>
                <a:spcPts val="600"/>
              </a:spcAft>
              <a:buClr>
                <a:srgbClr val="3A3A3A"/>
              </a:buClr>
              <a:buSzPct val="80000"/>
              <a:buFont typeface="Arial"/>
              <a:buChar char="•"/>
            </a:pPr>
            <a:r>
              <a:rPr lang="de-DE" sz="1500" b="0" i="0" dirty="0" smtClean="0">
                <a:solidFill>
                  <a:srgbClr val="3A3A3A"/>
                </a:solidFill>
                <a:latin typeface="Arial"/>
                <a:ea typeface="+mn-ea"/>
                <a:cs typeface="+mn-cs"/>
              </a:rPr>
              <a:t>Ein Laptop pro Endbenutzer</a:t>
            </a:r>
          </a:p>
          <a:p>
            <a:pPr marL="290505" lvl="1" indent="-179405" algn="l" defTabSz="914400">
              <a:lnSpc>
                <a:spcPct val="95000"/>
              </a:lnSpc>
              <a:spcAft>
                <a:spcPts val="600"/>
              </a:spcAft>
              <a:buClr>
                <a:srgbClr val="3A3A3A"/>
              </a:buClr>
              <a:buSzPct val="80000"/>
              <a:buFont typeface="Arial"/>
              <a:buChar char="•"/>
            </a:pPr>
            <a:r>
              <a:rPr lang="de-DE" sz="1500" b="0" i="0" dirty="0" smtClean="0">
                <a:solidFill>
                  <a:srgbClr val="3A3A3A"/>
                </a:solidFill>
                <a:latin typeface="Arial"/>
                <a:ea typeface="+mn-ea"/>
                <a:cs typeface="+mn-cs"/>
              </a:rPr>
              <a:t>Bindung an bestimmte Räumlichkeiten</a:t>
            </a:r>
          </a:p>
          <a:p>
            <a:pPr marL="290505" lvl="1" indent="-179405" algn="l" defTabSz="914400">
              <a:lnSpc>
                <a:spcPct val="95000"/>
              </a:lnSpc>
              <a:spcAft>
                <a:spcPts val="600"/>
              </a:spcAft>
              <a:buNone/>
            </a:pPr>
            <a:r>
              <a:rPr lang="de-DE"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Neuer Workflow</a:t>
            </a:r>
          </a:p>
          <a:p>
            <a:pPr marL="290505" lvl="1" indent="-179405" algn="l" defTabSz="914400">
              <a:lnSpc>
                <a:spcPct val="95000"/>
              </a:lnSpc>
              <a:spcAft>
                <a:spcPts val="600"/>
              </a:spcAft>
              <a:buClr>
                <a:srgbClr val="3A3A3A"/>
              </a:buClr>
              <a:buSzPct val="80000"/>
              <a:buFont typeface="Arial"/>
              <a:buChar char="•"/>
            </a:pPr>
            <a:r>
              <a:rPr lang="de-DE" sz="1500" b="0" i="0" dirty="0" smtClean="0">
                <a:solidFill>
                  <a:srgbClr val="3A3A3A"/>
                </a:solidFill>
                <a:latin typeface="Arial"/>
                <a:ea typeface="+mn-ea"/>
                <a:cs typeface="+mn-cs"/>
              </a:rPr>
              <a:t>Permanenter Zugriff auf die virtuelle Arbeitsumgebung </a:t>
            </a:r>
            <a:endParaRPr lang="de-DE" sz="1500" dirty="0" smtClean="0">
              <a:solidFill>
                <a:srgbClr val="3A3A3A"/>
              </a:solidFill>
              <a:latin typeface="+mj-lt"/>
            </a:endParaRPr>
          </a:p>
          <a:p>
            <a:pPr marL="290505" lvl="1" indent="-179405" algn="l" defTabSz="914400">
              <a:lnSpc>
                <a:spcPct val="95000"/>
              </a:lnSpc>
              <a:spcAft>
                <a:spcPts val="600"/>
              </a:spcAft>
              <a:buClr>
                <a:srgbClr val="3A3A3A"/>
              </a:buClr>
              <a:buSzPct val="80000"/>
              <a:buFont typeface="Arial"/>
              <a:buChar char="•"/>
            </a:pPr>
            <a:r>
              <a:rPr lang="de-DE" sz="1500" b="0" i="0" dirty="0" smtClean="0">
                <a:solidFill>
                  <a:srgbClr val="3A3A3A"/>
                </a:solidFill>
                <a:latin typeface="Arial"/>
                <a:ea typeface="+mn-ea"/>
                <a:cs typeface="+mn-cs"/>
              </a:rPr>
              <a:t>Mehrere Geräte pro Endbenutzer </a:t>
            </a:r>
          </a:p>
          <a:p>
            <a:pPr marL="290505" lvl="1" indent="-179405" algn="l" defTabSz="914400">
              <a:lnSpc>
                <a:spcPct val="95000"/>
              </a:lnSpc>
              <a:spcAft>
                <a:spcPts val="600"/>
              </a:spcAft>
              <a:buClr>
                <a:srgbClr val="3A3A3A"/>
              </a:buClr>
              <a:buSzPct val="80000"/>
              <a:buFont typeface="Arial"/>
              <a:buChar char="•"/>
            </a:pPr>
            <a:r>
              <a:rPr lang="de-DE" sz="1500" b="0" i="0" dirty="0" smtClean="0">
                <a:solidFill>
                  <a:srgbClr val="3A3A3A"/>
                </a:solidFill>
                <a:latin typeface="Arial"/>
                <a:ea typeface="+mn-ea"/>
                <a:cs typeface="+mn-cs"/>
              </a:rPr>
              <a:t>Zugang über beliebige Geräte wie Laptops, </a:t>
            </a:r>
            <a:r>
              <a:rPr lang="de-DE" sz="1500" b="0" i="0" smtClean="0">
                <a:solidFill>
                  <a:srgbClr val="3A3A3A"/>
                </a:solidFill>
                <a:latin typeface="Arial"/>
                <a:ea typeface="+mn-ea"/>
                <a:cs typeface="+mn-cs"/>
              </a:rPr>
              <a:t>Tablets oder </a:t>
            </a:r>
            <a:r>
              <a:rPr lang="de-DE" sz="1500" b="0" i="0" dirty="0" smtClean="0">
                <a:solidFill>
                  <a:srgbClr val="3A3A3A"/>
                </a:solidFill>
                <a:latin typeface="Arial"/>
                <a:ea typeface="+mn-ea"/>
                <a:cs typeface="+mn-cs"/>
              </a:rPr>
              <a:t>Smartphones</a:t>
            </a:r>
            <a:endParaRPr lang="de-DE" sz="15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ndParaRPr>
          </a:p>
          <a:p>
            <a:pPr marL="290505" lvl="1" indent="-179405" algn="l" defTabSz="914400">
              <a:lnSpc>
                <a:spcPct val="95000"/>
              </a:lnSpc>
              <a:spcAft>
                <a:spcPts val="600"/>
              </a:spcAft>
              <a:buNone/>
            </a:pPr>
            <a:r>
              <a:rPr lang="de-DE"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Ergebnisse</a:t>
            </a:r>
          </a:p>
          <a:p>
            <a:pPr marL="290505" lvl="1" indent="-179405" algn="l" defTabSz="914400">
              <a:lnSpc>
                <a:spcPct val="95000"/>
              </a:lnSpc>
              <a:spcAft>
                <a:spcPts val="600"/>
              </a:spcAft>
              <a:buClr>
                <a:srgbClr val="3A3A3A"/>
              </a:buClr>
              <a:buSzPct val="80000"/>
              <a:buFont typeface="Arial"/>
              <a:buChar char="•"/>
            </a:pPr>
            <a:r>
              <a:rPr lang="de-DE" sz="1500" b="0" i="0" dirty="0" smtClean="0">
                <a:solidFill>
                  <a:srgbClr val="3A3A3A"/>
                </a:solidFill>
                <a:latin typeface="Arial"/>
                <a:ea typeface="+mn-ea"/>
                <a:cs typeface="+mn-cs"/>
              </a:rPr>
              <a:t>Konsistente und uneingeschränkte Benutzererfahrung auf allen Geräten</a:t>
            </a:r>
          </a:p>
          <a:p>
            <a:pPr marL="290505" lvl="1" indent="-179405" algn="l" defTabSz="914400">
              <a:lnSpc>
                <a:spcPct val="95000"/>
              </a:lnSpc>
              <a:spcAft>
                <a:spcPts val="600"/>
              </a:spcAft>
              <a:buClr>
                <a:srgbClr val="3A3A3A"/>
              </a:buClr>
              <a:buSzPct val="80000"/>
              <a:buFont typeface="Arial"/>
              <a:buChar char="•"/>
            </a:pPr>
            <a:r>
              <a:rPr lang="de-DE" sz="1500" b="0" i="0" dirty="0" smtClean="0">
                <a:solidFill>
                  <a:srgbClr val="3A3A3A"/>
                </a:solidFill>
                <a:latin typeface="Arial"/>
                <a:ea typeface="+mn-ea"/>
                <a:cs typeface="+mn-cs"/>
              </a:rPr>
              <a:t>Konsistente Benutzererfahrung außerhalb des Schulgeländes</a:t>
            </a:r>
          </a:p>
          <a:p>
            <a:pPr marL="290505" lvl="1" indent="-179405" algn="l" defTabSz="914400">
              <a:lnSpc>
                <a:spcPct val="95000"/>
              </a:lnSpc>
              <a:spcAft>
                <a:spcPts val="600"/>
              </a:spcAft>
              <a:buClr>
                <a:srgbClr val="3A3A3A"/>
              </a:buClr>
              <a:buSzPct val="80000"/>
              <a:buFont typeface="Arial"/>
              <a:buChar char="•"/>
            </a:pPr>
            <a:r>
              <a:rPr lang="de-DE" sz="1500" b="0" i="0" dirty="0" smtClean="0">
                <a:solidFill>
                  <a:srgbClr val="3A3A3A"/>
                </a:solidFill>
                <a:latin typeface="Arial"/>
                <a:ea typeface="+mn-ea"/>
                <a:cs typeface="+mn-cs"/>
              </a:rPr>
              <a:t>Zeit- und Kosteneinsparungen für den IT-Support</a:t>
            </a:r>
            <a:endParaRPr lang="de-DE" sz="1500" dirty="0" smtClean="0">
              <a:solidFill>
                <a:srgbClr val="3A3A3A"/>
              </a:solidFill>
            </a:endParaRPr>
          </a:p>
          <a:p>
            <a:pPr marL="290505" lvl="1" indent="-179405" algn="l" defTabSz="914400">
              <a:lnSpc>
                <a:spcPct val="95000"/>
              </a:lnSpc>
              <a:spcAft>
                <a:spcPts val="600"/>
              </a:spcAft>
              <a:buClr>
                <a:srgbClr val="00ADEF"/>
              </a:buClr>
              <a:buSzPct val="80000"/>
              <a:buFont typeface="Arial"/>
              <a:buChar char="•"/>
            </a:pPr>
            <a:endParaRPr lang="de-DE" sz="1600" dirty="0">
              <a:solidFill>
                <a:srgbClr val="3A3A3A"/>
              </a:solidFill>
              <a:latin typeface="+mj-lt"/>
            </a:endParaRPr>
          </a:p>
        </p:txBody>
      </p:sp>
      <p:grpSp>
        <p:nvGrpSpPr>
          <p:cNvPr id="2" name="Group 1"/>
          <p:cNvGrpSpPr/>
          <p:nvPr/>
        </p:nvGrpSpPr>
        <p:grpSpPr>
          <a:xfrm>
            <a:off x="4886381" y="1676427"/>
            <a:ext cx="3973838" cy="4340691"/>
            <a:chOff x="4886381" y="1676427"/>
            <a:chExt cx="3973838" cy="4340691"/>
          </a:xfrm>
        </p:grpSpPr>
        <p:sp>
          <p:nvSpPr>
            <p:cNvPr id="15" name="Round Same Side Corner Rectangle 14"/>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371" name="Picture 3" descr="C:\Users\gserda\Documents\Edu Photos\AM71141.jpg"/>
            <p:cNvPicPr>
              <a:picLocks noChangeAspect="1" noChangeArrowheads="1"/>
            </p:cNvPicPr>
            <p:nvPr/>
          </p:nvPicPr>
          <p:blipFill>
            <a:blip r:embed="rId6" cstate="print"/>
            <a:srcRect l="3970" t="16253" r="7940" b="3722"/>
            <a:stretch>
              <a:fillRect/>
            </a:stretch>
          </p:blipFill>
          <p:spPr bwMode="auto">
            <a:xfrm>
              <a:off x="5150223" y="1949822"/>
              <a:ext cx="3456747" cy="2093523"/>
            </a:xfrm>
            <a:prstGeom prst="rect">
              <a:avLst/>
            </a:prstGeom>
            <a:noFill/>
            <a:ln w="28575">
              <a:solidFill>
                <a:schemeClr val="accent1"/>
              </a:solid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flipH="1" flipV="1">
            <a:off x="2150838" y="-664940"/>
            <a:ext cx="484232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Rectangle 16"/>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226306" name="Rectangle 2" hidden="1"/>
          <p:cNvGraphicFramePr>
            <a:graphicFrameLocks/>
          </p:cNvGraphicFramePr>
          <p:nvPr/>
        </p:nvGraphicFramePr>
        <p:xfrm>
          <a:off x="0" y="0"/>
          <a:ext cx="161925" cy="161925"/>
        </p:xfrm>
        <a:graphic>
          <a:graphicData uri="http://schemas.openxmlformats.org/presentationml/2006/ole">
            <p:oleObj spid="_x0000_s57457" name="think-cell Slide" r:id="rId5" imgW="0" imgH="0" progId="">
              <p:embed/>
            </p:oleObj>
          </a:graphicData>
        </a:graphic>
      </p:graphicFrame>
      <p:sp>
        <p:nvSpPr>
          <p:cNvPr id="226308" name="Rectangle 3" hidden="1"/>
          <p:cNvSpPr>
            <a:spLocks noChangeArrowheads="1"/>
          </p:cNvSpPr>
          <p:nvPr>
            <p:custDataLst>
              <p:tags r:id="rId2"/>
            </p:custDataLst>
          </p:nvPr>
        </p:nvSpPr>
        <p:spPr bwMode="gray">
          <a:xfrm>
            <a:off x="0" y="0"/>
            <a:ext cx="161925" cy="161925"/>
          </a:xfrm>
          <a:prstGeom prst="rect">
            <a:avLst/>
          </a:prstGeom>
          <a:noFill/>
          <a:ln w="9525">
            <a:noFill/>
            <a:miter lim="800000"/>
            <a:headEnd/>
            <a:tailEnd/>
          </a:ln>
        </p:spPr>
        <p:txBody>
          <a:bodyPr wrap="none" lIns="0" tIns="0" rIns="0" bIns="0" anchor="ctr"/>
          <a:lstStyle/>
          <a:p>
            <a:pPr algn="ctr" defTabSz="858804">
              <a:lnSpc>
                <a:spcPct val="90000"/>
              </a:lnSpc>
              <a:buNone/>
            </a:pPr>
            <a:r>
              <a:rPr lang="fr-BE" sz="1800" b="0" i="0">
                <a:solidFill>
                  <a:schemeClr val="tx1"/>
                </a:solidFill>
                <a:latin typeface="Arial"/>
                <a:ea typeface="+mn-ea"/>
                <a:cs typeface="+mn-cs"/>
              </a:rPr>
              <a:t> </a:t>
            </a:r>
          </a:p>
        </p:txBody>
      </p:sp>
      <p:sp>
        <p:nvSpPr>
          <p:cNvPr id="5" name="Title 4"/>
          <p:cNvSpPr>
            <a:spLocks noGrp="1"/>
          </p:cNvSpPr>
          <p:nvPr>
            <p:ph type="title"/>
          </p:nvPr>
        </p:nvSpPr>
        <p:spPr/>
        <p:txBody>
          <a:bodyPr/>
          <a:lstStyle/>
          <a:p>
            <a:pPr algn="l" defTabSz="914400">
              <a:spcBef>
                <a:spcPct val="0"/>
              </a:spcBef>
              <a:buNone/>
            </a:pPr>
            <a:r>
              <a:rPr lang="de-DE" sz="3200" b="0" i="0" spc="0" baseline="0" dirty="0" smtClean="0">
                <a:solidFill>
                  <a:srgbClr val="2B348E"/>
                </a:solidFill>
                <a:latin typeface="Arial"/>
                <a:ea typeface="+mj-ea"/>
                <a:cs typeface="+mj-cs"/>
              </a:rPr>
              <a:t>Anwendungsfall: Vereinfachter IT-Support</a:t>
            </a:r>
            <a:endParaRPr lang="de-DE" dirty="0"/>
          </a:p>
        </p:txBody>
      </p:sp>
      <p:sp>
        <p:nvSpPr>
          <p:cNvPr id="18" name="TextBox 3"/>
          <p:cNvSpPr txBox="1">
            <a:spLocks noChangeArrowheads="1"/>
          </p:cNvSpPr>
          <p:nvPr/>
        </p:nvSpPr>
        <p:spPr bwMode="auto">
          <a:xfrm>
            <a:off x="243901" y="1638248"/>
            <a:ext cx="4636571" cy="4981364"/>
          </a:xfrm>
          <a:prstGeom prst="rect">
            <a:avLst/>
          </a:prstGeom>
          <a:noFill/>
          <a:ln w="9525">
            <a:noFill/>
            <a:miter lim="800000"/>
            <a:headEnd/>
            <a:tailEnd/>
          </a:ln>
        </p:spPr>
        <p:txBody>
          <a:bodyPr wrap="square">
            <a:spAutoFit/>
          </a:bodyPr>
          <a:lstStyle/>
          <a:p>
            <a:pPr algn="l" defTabSz="914400">
              <a:lnSpc>
                <a:spcPct val="95000"/>
              </a:lnSpc>
              <a:spcBef>
                <a:spcPts val="1800"/>
              </a:spcBef>
              <a:spcAft>
                <a:spcPts val="600"/>
              </a:spcAft>
              <a:buNone/>
            </a:pPr>
            <a:r>
              <a:rPr lang="de-DE" sz="14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 Bisheriger Workflow</a:t>
            </a:r>
            <a:endParaRPr lang="de-DE" sz="1400" dirty="0" smtClean="0">
              <a:solidFill>
                <a:srgbClr val="3A3A3A"/>
              </a:solidFill>
              <a:latin typeface="+mj-lt"/>
            </a:endParaRP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000000"/>
                </a:solidFill>
                <a:latin typeface="Arial"/>
                <a:ea typeface="+mn-ea"/>
                <a:cs typeface="+mn-cs"/>
              </a:rPr>
              <a:t>Hohe Supportkosten für die Workstations </a:t>
            </a:r>
          </a:p>
          <a:p>
            <a:pPr marL="290505" lvl="1" indent="-179405" algn="l" defTabSz="914400">
              <a:lnSpc>
                <a:spcPct val="95000"/>
              </a:lnSpc>
              <a:spcAft>
                <a:spcPts val="600"/>
              </a:spcAft>
              <a:buClr>
                <a:srgbClr val="000000"/>
              </a:buClr>
              <a:buSzPct val="80000"/>
              <a:buFont typeface="Arial"/>
              <a:buChar char="•"/>
            </a:pPr>
            <a:r>
              <a:rPr lang="de-DE" sz="1400" b="0" i="0" dirty="0" smtClean="0">
                <a:solidFill>
                  <a:srgbClr val="000000"/>
                </a:solidFill>
                <a:latin typeface="Arial"/>
                <a:ea typeface="+mn-ea"/>
                <a:cs typeface="+mn-cs"/>
              </a:rPr>
              <a:t>Wartungsarbeiten erfordern physische Anwesenheit im Unterrichtsraum, Computerlab oder Büro</a:t>
            </a:r>
            <a:endParaRPr lang="de-DE" sz="1400" dirty="0" smtClean="0">
              <a:solidFill>
                <a:srgbClr val="000000"/>
              </a:solidFill>
              <a:latin typeface="+mj-lt"/>
            </a:endParaRP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000000"/>
                </a:solidFill>
                <a:latin typeface="Arial"/>
                <a:ea typeface="+mn-ea"/>
                <a:cs typeface="+mn-cs"/>
              </a:rPr>
              <a:t>Neue Benutzer oder Geräte können </a:t>
            </a:r>
            <a:br>
              <a:rPr lang="de-DE" sz="1400" b="0" i="0" dirty="0" smtClean="0">
                <a:solidFill>
                  <a:srgbClr val="000000"/>
                </a:solidFill>
                <a:latin typeface="Arial"/>
                <a:ea typeface="+mn-ea"/>
                <a:cs typeface="+mn-cs"/>
              </a:rPr>
            </a:br>
            <a:r>
              <a:rPr lang="de-DE" sz="1400" b="0" i="0" dirty="0" smtClean="0">
                <a:solidFill>
                  <a:srgbClr val="000000"/>
                </a:solidFill>
                <a:latin typeface="Arial"/>
                <a:ea typeface="+mn-ea"/>
                <a:cs typeface="+mn-cs"/>
              </a:rPr>
              <a:t>nicht ohne weiteres hinzugefügt werden</a:t>
            </a: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000000"/>
                </a:solidFill>
                <a:latin typeface="Arial"/>
                <a:ea typeface="+mn-ea"/>
                <a:cs typeface="+mn-cs"/>
              </a:rPr>
              <a:t>Höhere Sicherheits- und Datenschutzrisiken</a:t>
            </a: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000000"/>
                </a:solidFill>
                <a:latin typeface="Arial"/>
                <a:ea typeface="+mn-ea"/>
                <a:cs typeface="+mn-cs"/>
              </a:rPr>
              <a:t>Höhere Energiekosten</a:t>
            </a:r>
          </a:p>
          <a:p>
            <a:pPr marL="290505" lvl="1" indent="-179405" algn="l" defTabSz="914400">
              <a:lnSpc>
                <a:spcPct val="95000"/>
              </a:lnSpc>
              <a:spcAft>
                <a:spcPts val="600"/>
              </a:spcAft>
              <a:buNone/>
            </a:pPr>
            <a:r>
              <a:rPr lang="de-DE" sz="14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Neuer Workflow</a:t>
            </a:r>
          </a:p>
          <a:p>
            <a:pPr marL="290505" lvl="1" indent="-179405" algn="l" defTabSz="914400">
              <a:lnSpc>
                <a:spcPct val="95000"/>
              </a:lnSpc>
              <a:spcAft>
                <a:spcPts val="600"/>
              </a:spcAft>
              <a:buClr>
                <a:srgbClr val="000000"/>
              </a:buClr>
              <a:buSzPct val="80000"/>
              <a:buFont typeface="Arial"/>
              <a:buChar char="•"/>
            </a:pPr>
            <a:r>
              <a:rPr lang="de-DE" sz="1400" b="0" i="0" dirty="0" smtClean="0">
                <a:solidFill>
                  <a:srgbClr val="000000"/>
                </a:solidFill>
                <a:latin typeface="Arial"/>
                <a:ea typeface="+mn-ea"/>
                <a:cs typeface="+mn-cs"/>
              </a:rPr>
              <a:t>Virtuelle Arbeitsumgebungen werden zentral erstellt, bereitgestellt, aktualisiert und verwaltet</a:t>
            </a: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000000"/>
                </a:solidFill>
                <a:latin typeface="Arial"/>
                <a:ea typeface="+mn-ea"/>
                <a:cs typeface="+mn-cs"/>
              </a:rPr>
              <a:t>Vorhandene IT-Mitarbeiter können virtuelle Arbeitsumgebungen für eine größere Anzahl von Benutzern unterstützen.</a:t>
            </a: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000000"/>
                </a:solidFill>
                <a:latin typeface="Arial"/>
                <a:ea typeface="+mn-ea"/>
                <a:cs typeface="+mn-cs"/>
              </a:rPr>
              <a:t>Zentrale Sicherheits-Patches und Datenschutz</a:t>
            </a: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000000"/>
                </a:solidFill>
                <a:latin typeface="Arial"/>
                <a:ea typeface="+mn-ea"/>
                <a:cs typeface="+mn-cs"/>
              </a:rPr>
              <a:t>Höhere Energieeffizienz</a:t>
            </a:r>
          </a:p>
          <a:p>
            <a:pPr marL="290505" lvl="1" indent="-179405" algn="l" defTabSz="914400">
              <a:lnSpc>
                <a:spcPct val="95000"/>
              </a:lnSpc>
              <a:spcAft>
                <a:spcPts val="600"/>
              </a:spcAft>
              <a:buNone/>
            </a:pPr>
            <a:r>
              <a:rPr lang="de-DE" sz="14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Ergebnisse</a:t>
            </a: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000000"/>
                </a:solidFill>
                <a:latin typeface="Arial"/>
                <a:ea typeface="+mn-ea"/>
                <a:cs typeface="+mn-cs"/>
              </a:rPr>
              <a:t>Nachhaltige IT-Kostenstruktur</a:t>
            </a:r>
          </a:p>
          <a:p>
            <a:pPr marL="290505" lvl="1" indent="-179405" algn="l" defTabSz="914400">
              <a:lnSpc>
                <a:spcPct val="95000"/>
              </a:lnSpc>
              <a:spcAft>
                <a:spcPts val="600"/>
              </a:spcAft>
              <a:buClr>
                <a:srgbClr val="3A3A3A"/>
              </a:buClr>
              <a:buSzPct val="80000"/>
              <a:buFont typeface="Arial"/>
              <a:buChar char="•"/>
            </a:pPr>
            <a:r>
              <a:rPr lang="de-DE" sz="1400" b="0" i="0" dirty="0" smtClean="0">
                <a:solidFill>
                  <a:srgbClr val="000000"/>
                </a:solidFill>
                <a:latin typeface="Arial"/>
                <a:ea typeface="+mn-ea"/>
                <a:cs typeface="+mn-cs"/>
              </a:rPr>
              <a:t>Erhöhte Sicherheit</a:t>
            </a:r>
            <a:endParaRPr lang="de-DE" sz="1400" dirty="0">
              <a:solidFill>
                <a:srgbClr val="000000"/>
              </a:solidFill>
              <a:latin typeface="+mj-lt"/>
            </a:endParaRPr>
          </a:p>
        </p:txBody>
      </p:sp>
      <p:grpSp>
        <p:nvGrpSpPr>
          <p:cNvPr id="2" name="Group 1"/>
          <p:cNvGrpSpPr/>
          <p:nvPr/>
        </p:nvGrpSpPr>
        <p:grpSpPr>
          <a:xfrm>
            <a:off x="4886381" y="1676427"/>
            <a:ext cx="3973838" cy="4340691"/>
            <a:chOff x="4886381" y="1676427"/>
            <a:chExt cx="3973838" cy="4340691"/>
          </a:xfrm>
        </p:grpSpPr>
        <p:sp>
          <p:nvSpPr>
            <p:cNvPr id="15" name="Round Same Side Corner Rectangle 14"/>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347" name="Picture 3" descr="C:\Users\gserda\Documents\Edu Photos\AM63062.jpg"/>
            <p:cNvPicPr>
              <a:picLocks noChangeAspect="1" noChangeArrowheads="1"/>
            </p:cNvPicPr>
            <p:nvPr/>
          </p:nvPicPr>
          <p:blipFill>
            <a:blip r:embed="rId6" cstate="print"/>
            <a:srcRect/>
            <a:stretch>
              <a:fillRect/>
            </a:stretch>
          </p:blipFill>
          <p:spPr bwMode="auto">
            <a:xfrm>
              <a:off x="5136777" y="2021542"/>
              <a:ext cx="3429000" cy="2286000"/>
            </a:xfrm>
            <a:prstGeom prst="rect">
              <a:avLst/>
            </a:prstGeom>
            <a:noFill/>
            <a:ln w="28575">
              <a:solidFill>
                <a:schemeClr val="accent1"/>
              </a:solid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12188E"/>
                </a:solidFill>
                <a:latin typeface="Arial"/>
                <a:ea typeface="+mj-ea"/>
                <a:cs typeface="+mj-cs"/>
              </a:rPr>
              <a:t>Agenda</a:t>
            </a:r>
            <a:endParaRPr lang="de-DE" dirty="0">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Trends und Herausforderungen im Bildungswesen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Anwendungsfälle im Bildungswesen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Ciscos Virtualisierungsvision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Cisco VXI Portfolio</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Service-Support und validierte Designs</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Anwenderberichte</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Zusammenfassung</a:t>
            </a:r>
            <a:endParaRPr lang="de-DE"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3441700"/>
            <a:ext cx="6204205" cy="26691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799"/>
            <a:ext cx="6853720" cy="14223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349262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 Same Side Corner Rectangle 50"/>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350815"/>
            <a:ext cx="9144000" cy="531090"/>
          </a:xfrm>
          <a:prstGeom prst="rect">
            <a:avLst/>
          </a:prstGeom>
          <a:gradFill flip="none" rotWithShape="1">
            <a:gsLst>
              <a:gs pos="0">
                <a:schemeClr val="bg1">
                  <a:lumMod val="50000"/>
                </a:schemeClr>
              </a:gs>
              <a:gs pos="100000">
                <a:srgbClr val="FFFFFF"/>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49" name="Picture 48"/>
          <p:cNvPicPr>
            <a:picLocks noChangeAspect="1"/>
          </p:cNvPicPr>
          <p:nvPr/>
        </p:nvPicPr>
        <p:blipFill rotWithShape="1">
          <a:blip r:embed="rId3" cstate="print">
            <a:extLst>
              <a:ext uri="{28A0092B-C50C-407E-A947-70E740481C1C}">
                <a14:useLocalDpi xmlns="" xmlns:a14="http://schemas.microsoft.com/office/drawing/2010/main" val="0"/>
              </a:ext>
            </a:extLst>
          </a:blip>
          <a:srcRect l="1235" t="1255" r="1936" b="1830"/>
          <a:stretch/>
        </p:blipFill>
        <p:spPr>
          <a:xfrm>
            <a:off x="5232324" y="2793996"/>
            <a:ext cx="3659909" cy="3636819"/>
          </a:xfrm>
          <a:prstGeom prst="rect">
            <a:avLst/>
          </a:prstGeom>
          <a:effectLst>
            <a:reflection stA="29000" endPos="75000" dist="12700" dir="5400000" sy="-100000" algn="bl" rotWithShape="0"/>
          </a:effectLst>
        </p:spPr>
      </p:pic>
      <p:sp>
        <p:nvSpPr>
          <p:cNvPr id="47" name="Text Box 20"/>
          <p:cNvSpPr txBox="1">
            <a:spLocks noChangeArrowheads="1"/>
          </p:cNvSpPr>
          <p:nvPr/>
        </p:nvSpPr>
        <p:spPr bwMode="auto">
          <a:xfrm>
            <a:off x="5470525" y="2952627"/>
            <a:ext cx="38481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82124" tIns="41061" rIns="82124" bIns="41061"/>
          <a:lstStyle>
            <a:lvl1pPr defTabSz="814388" eaLnBrk="0" hangingPunct="0">
              <a:defRPr>
                <a:solidFill>
                  <a:schemeClr val="tx1"/>
                </a:solidFill>
                <a:latin typeface="Arial" charset="0"/>
              </a:defRPr>
            </a:lvl1pPr>
            <a:lvl2pPr marL="742950" indent="-285750" defTabSz="814388" eaLnBrk="0" hangingPunct="0">
              <a:defRPr>
                <a:solidFill>
                  <a:schemeClr val="tx1"/>
                </a:solidFill>
                <a:latin typeface="Arial" charset="0"/>
              </a:defRPr>
            </a:lvl2pPr>
            <a:lvl3pPr marL="1143000" indent="-228600" defTabSz="814388" eaLnBrk="0" hangingPunct="0">
              <a:defRPr>
                <a:solidFill>
                  <a:schemeClr val="tx1"/>
                </a:solidFill>
                <a:latin typeface="Arial" charset="0"/>
              </a:defRPr>
            </a:lvl3pPr>
            <a:lvl4pPr marL="1600200" indent="-228600" defTabSz="814388" eaLnBrk="0" hangingPunct="0">
              <a:defRPr>
                <a:solidFill>
                  <a:schemeClr val="tx1"/>
                </a:solidFill>
                <a:latin typeface="Arial" charset="0"/>
              </a:defRPr>
            </a:lvl4pPr>
            <a:lvl5pPr marL="2057400" indent="-228600" defTabSz="814388" eaLnBrk="0" hangingPunct="0">
              <a:defRPr>
                <a:solidFill>
                  <a:schemeClr val="tx1"/>
                </a:solidFill>
                <a:latin typeface="Arial" charset="0"/>
              </a:defRPr>
            </a:lvl5pPr>
            <a:lvl6pPr marL="2514600" indent="-228600" defTabSz="814388" eaLnBrk="0" fontAlgn="base" hangingPunct="0">
              <a:spcBef>
                <a:spcPct val="0"/>
              </a:spcBef>
              <a:spcAft>
                <a:spcPct val="0"/>
              </a:spcAft>
              <a:defRPr>
                <a:solidFill>
                  <a:schemeClr val="tx1"/>
                </a:solidFill>
                <a:latin typeface="Arial" charset="0"/>
              </a:defRPr>
            </a:lvl6pPr>
            <a:lvl7pPr marL="2971800" indent="-228600" defTabSz="814388" eaLnBrk="0" fontAlgn="base" hangingPunct="0">
              <a:spcBef>
                <a:spcPct val="0"/>
              </a:spcBef>
              <a:spcAft>
                <a:spcPct val="0"/>
              </a:spcAft>
              <a:defRPr>
                <a:solidFill>
                  <a:schemeClr val="tx1"/>
                </a:solidFill>
                <a:latin typeface="Arial" charset="0"/>
              </a:defRPr>
            </a:lvl7pPr>
            <a:lvl8pPr marL="3429000" indent="-228600" defTabSz="814388" eaLnBrk="0" fontAlgn="base" hangingPunct="0">
              <a:spcBef>
                <a:spcPct val="0"/>
              </a:spcBef>
              <a:spcAft>
                <a:spcPct val="0"/>
              </a:spcAft>
              <a:defRPr>
                <a:solidFill>
                  <a:schemeClr val="tx1"/>
                </a:solidFill>
                <a:latin typeface="Arial" charset="0"/>
              </a:defRPr>
            </a:lvl8pPr>
            <a:lvl9pPr marL="3886200" indent="-228600" defTabSz="814388" eaLnBrk="0" fontAlgn="base" hangingPunct="0">
              <a:spcBef>
                <a:spcPct val="0"/>
              </a:spcBef>
              <a:spcAft>
                <a:spcPct val="0"/>
              </a:spcAft>
              <a:defRPr>
                <a:solidFill>
                  <a:schemeClr val="tx1"/>
                </a:solidFill>
                <a:latin typeface="Arial" charset="0"/>
              </a:defRPr>
            </a:lvl9pPr>
          </a:lstStyle>
          <a:p>
            <a:pPr algn="l" defTabSz="914400">
              <a:buNone/>
            </a:pPr>
            <a:r>
              <a:rPr lang="de-DE" sz="2000" b="0" i="0" dirty="0" smtClean="0">
                <a:solidFill>
                  <a:srgbClr val="652D89"/>
                </a:solidFill>
                <a:latin typeface="Arial"/>
                <a:ea typeface="+mn-ea"/>
                <a:cs typeface="+mn-cs"/>
              </a:rPr>
              <a:t>Virtuelle Arbeitsumgebungen</a:t>
            </a:r>
            <a:endParaRPr lang="de-DE" sz="2000" dirty="0">
              <a:solidFill>
                <a:schemeClr val="accent6"/>
              </a:solidFill>
            </a:endParaRPr>
          </a:p>
        </p:txBody>
      </p:sp>
      <p:sp>
        <p:nvSpPr>
          <p:cNvPr id="5" name="TextBox 4"/>
          <p:cNvSpPr txBox="1"/>
          <p:nvPr/>
        </p:nvSpPr>
        <p:spPr>
          <a:xfrm>
            <a:off x="5461000" y="3394360"/>
            <a:ext cx="3333750" cy="3031599"/>
          </a:xfrm>
          <a:prstGeom prst="rect">
            <a:avLst/>
          </a:prstGeom>
          <a:noFill/>
        </p:spPr>
        <p:txBody>
          <a:bodyPr wrap="square" rtlCol="0">
            <a:spAutoFit/>
          </a:bodyPr>
          <a:lstStyle/>
          <a:p>
            <a:pPr algn="ctr" defTabSz="914400">
              <a:buNone/>
            </a:pPr>
            <a:r>
              <a:rPr lang="de-DE" sz="1700" b="1" i="0" dirty="0" smtClean="0">
                <a:solidFill>
                  <a:srgbClr val="652D89"/>
                </a:solidFill>
                <a:latin typeface="Arial"/>
                <a:ea typeface="+mn-ea"/>
                <a:cs typeface="+mn-cs"/>
              </a:rPr>
              <a:t>Virtuelle Desktops + …</a:t>
            </a:r>
            <a:endParaRPr lang="de-DE" sz="1700" b="1" dirty="0" smtClean="0">
              <a:solidFill>
                <a:schemeClr val="accent4">
                  <a:lumMod val="40000"/>
                  <a:lumOff val="60000"/>
                </a:schemeClr>
              </a:solidFill>
            </a:endParaRPr>
          </a:p>
          <a:p>
            <a:pPr marL="682600" indent="-220645" algn="l" defTabSz="914400">
              <a:buClr>
                <a:srgbClr val="652D89"/>
              </a:buClr>
              <a:buFont typeface="Wingdings"/>
              <a:buChar char="ü"/>
            </a:pPr>
            <a:r>
              <a:rPr lang="de-DE" sz="1700" b="0" i="0" dirty="0" smtClean="0">
                <a:solidFill>
                  <a:srgbClr val="652D89"/>
                </a:solidFill>
                <a:latin typeface="Arial"/>
                <a:ea typeface="+mn-ea"/>
                <a:cs typeface="+mn-cs"/>
              </a:rPr>
              <a:t>Multimedia</a:t>
            </a:r>
          </a:p>
          <a:p>
            <a:pPr marL="682600" indent="-220645" algn="l" defTabSz="914400">
              <a:buClr>
                <a:srgbClr val="652D89"/>
              </a:buClr>
              <a:buFont typeface="Wingdings"/>
              <a:buChar char="ü"/>
            </a:pPr>
            <a:r>
              <a:rPr lang="de-DE" sz="1700" b="0" i="0" dirty="0" smtClean="0">
                <a:solidFill>
                  <a:srgbClr val="652D89"/>
                </a:solidFill>
                <a:latin typeface="Arial"/>
                <a:ea typeface="+mn-ea"/>
                <a:cs typeface="+mn-cs"/>
              </a:rPr>
              <a:t>Unified Communications</a:t>
            </a:r>
          </a:p>
          <a:p>
            <a:pPr marL="682600" indent="-220645" algn="l" defTabSz="914400">
              <a:buClr>
                <a:srgbClr val="652D89"/>
              </a:buClr>
              <a:buFont typeface="Wingdings"/>
              <a:buChar char="ü"/>
            </a:pPr>
            <a:r>
              <a:rPr lang="de-DE" sz="1700" b="0" i="0" dirty="0" smtClean="0">
                <a:solidFill>
                  <a:srgbClr val="652D89"/>
                </a:solidFill>
                <a:latin typeface="Arial"/>
                <a:ea typeface="+mn-ea"/>
                <a:cs typeface="+mn-cs"/>
              </a:rPr>
              <a:t>Netzwerkoptimierte Leistung</a:t>
            </a:r>
          </a:p>
          <a:p>
            <a:pPr marL="682600" indent="-220645" algn="l" defTabSz="914400">
              <a:buClr>
                <a:srgbClr val="652D89"/>
              </a:buClr>
              <a:buFont typeface="Wingdings"/>
              <a:buChar char="ü"/>
            </a:pPr>
            <a:r>
              <a:rPr lang="de-DE" sz="1700" b="0" i="0" dirty="0" smtClean="0">
                <a:solidFill>
                  <a:srgbClr val="652D89"/>
                </a:solidFill>
                <a:latin typeface="Arial"/>
                <a:ea typeface="+mn-ea"/>
                <a:cs typeface="+mn-cs"/>
              </a:rPr>
              <a:t>Umfassende Sicherheitsfunktionen</a:t>
            </a:r>
          </a:p>
          <a:p>
            <a:pPr algn="ctr" defTabSz="914400">
              <a:lnSpc>
                <a:spcPct val="80000"/>
              </a:lnSpc>
              <a:buNone/>
            </a:pPr>
            <a:endParaRPr lang="de-DE" sz="1500" dirty="0" smtClean="0">
              <a:solidFill>
                <a:srgbClr val="652D89"/>
              </a:solidFill>
            </a:endParaRPr>
          </a:p>
          <a:p>
            <a:pPr algn="ctr" defTabSz="914400">
              <a:buNone/>
            </a:pPr>
            <a:r>
              <a:rPr lang="de-DE" sz="1500" b="0" i="1" dirty="0" smtClean="0">
                <a:solidFill>
                  <a:srgbClr val="652D89"/>
                </a:solidFill>
                <a:latin typeface="Arial"/>
                <a:ea typeface="+mn-ea"/>
                <a:cs typeface="+mn-cs"/>
              </a:rPr>
              <a:t>Basiert auf branchenführenden Collaboration-, Netzwerk- und Sicherheitsarchitekturen</a:t>
            </a:r>
          </a:p>
          <a:p>
            <a:pPr algn="l" defTabSz="914400">
              <a:buNone/>
            </a:pPr>
            <a:endParaRPr lang="de-DE" sz="1500" dirty="0"/>
          </a:p>
        </p:txBody>
      </p:sp>
      <p:pic>
        <p:nvPicPr>
          <p:cNvPr id="7" name="Picture 6" descr="Arrow.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5400000">
            <a:off x="3158648" y="3426588"/>
            <a:ext cx="2887030" cy="2193925"/>
          </a:xfrm>
          <a:prstGeom prst="rect">
            <a:avLst/>
          </a:prstGeom>
          <a:effectLst>
            <a:outerShdw blurRad="50800" dist="38100" dir="2700000" algn="tl" rotWithShape="0">
              <a:srgbClr val="000000">
                <a:alpha val="43000"/>
              </a:srgbClr>
            </a:outerShdw>
          </a:effectLst>
        </p:spPr>
      </p:pic>
      <p:pic>
        <p:nvPicPr>
          <p:cNvPr id="48" name="Picture 47"/>
          <p:cNvPicPr>
            <a:picLocks noChangeAspect="1"/>
          </p:cNvPicPr>
          <p:nvPr/>
        </p:nvPicPr>
        <p:blipFill rotWithShape="1">
          <a:blip r:embed="rId3" cstate="print">
            <a:extLst>
              <a:ext uri="{28A0092B-C50C-407E-A947-70E740481C1C}">
                <a14:useLocalDpi xmlns="" xmlns:a14="http://schemas.microsoft.com/office/drawing/2010/main" val="0"/>
              </a:ext>
            </a:extLst>
          </a:blip>
          <a:srcRect l="1235" t="1255" r="1936" b="1830"/>
          <a:stretch/>
        </p:blipFill>
        <p:spPr>
          <a:xfrm>
            <a:off x="230909" y="2793996"/>
            <a:ext cx="3659909" cy="3636819"/>
          </a:xfrm>
          <a:prstGeom prst="rect">
            <a:avLst/>
          </a:prstGeom>
          <a:effectLst>
            <a:reflection stA="29000" endPos="75000" dist="12700" dir="5400000" sy="-100000" algn="bl" rotWithShape="0"/>
          </a:effectLst>
        </p:spPr>
      </p:pic>
      <p:sp>
        <p:nvSpPr>
          <p:cNvPr id="45" name="Text Box 20"/>
          <p:cNvSpPr txBox="1">
            <a:spLocks noChangeArrowheads="1"/>
          </p:cNvSpPr>
          <p:nvPr/>
        </p:nvSpPr>
        <p:spPr bwMode="auto">
          <a:xfrm>
            <a:off x="411163" y="2943102"/>
            <a:ext cx="38481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82124" tIns="41061" rIns="82124" bIns="41061"/>
          <a:lstStyle>
            <a:lvl1pPr defTabSz="814388" eaLnBrk="0" hangingPunct="0">
              <a:defRPr>
                <a:solidFill>
                  <a:schemeClr val="tx1"/>
                </a:solidFill>
                <a:latin typeface="Arial" charset="0"/>
              </a:defRPr>
            </a:lvl1pPr>
            <a:lvl2pPr marL="742950" indent="-285750" defTabSz="814388" eaLnBrk="0" hangingPunct="0">
              <a:defRPr>
                <a:solidFill>
                  <a:schemeClr val="tx1"/>
                </a:solidFill>
                <a:latin typeface="Arial" charset="0"/>
              </a:defRPr>
            </a:lvl2pPr>
            <a:lvl3pPr marL="1143000" indent="-228600" defTabSz="814388" eaLnBrk="0" hangingPunct="0">
              <a:defRPr>
                <a:solidFill>
                  <a:schemeClr val="tx1"/>
                </a:solidFill>
                <a:latin typeface="Arial" charset="0"/>
              </a:defRPr>
            </a:lvl3pPr>
            <a:lvl4pPr marL="1600200" indent="-228600" defTabSz="814388" eaLnBrk="0" hangingPunct="0">
              <a:defRPr>
                <a:solidFill>
                  <a:schemeClr val="tx1"/>
                </a:solidFill>
                <a:latin typeface="Arial" charset="0"/>
              </a:defRPr>
            </a:lvl4pPr>
            <a:lvl5pPr marL="2057400" indent="-228600" defTabSz="814388" eaLnBrk="0" hangingPunct="0">
              <a:defRPr>
                <a:solidFill>
                  <a:schemeClr val="tx1"/>
                </a:solidFill>
                <a:latin typeface="Arial" charset="0"/>
              </a:defRPr>
            </a:lvl5pPr>
            <a:lvl6pPr marL="2514600" indent="-228600" defTabSz="814388" eaLnBrk="0" fontAlgn="base" hangingPunct="0">
              <a:spcBef>
                <a:spcPct val="0"/>
              </a:spcBef>
              <a:spcAft>
                <a:spcPct val="0"/>
              </a:spcAft>
              <a:defRPr>
                <a:solidFill>
                  <a:schemeClr val="tx1"/>
                </a:solidFill>
                <a:latin typeface="Arial" charset="0"/>
              </a:defRPr>
            </a:lvl6pPr>
            <a:lvl7pPr marL="2971800" indent="-228600" defTabSz="814388" eaLnBrk="0" fontAlgn="base" hangingPunct="0">
              <a:spcBef>
                <a:spcPct val="0"/>
              </a:spcBef>
              <a:spcAft>
                <a:spcPct val="0"/>
              </a:spcAft>
              <a:defRPr>
                <a:solidFill>
                  <a:schemeClr val="tx1"/>
                </a:solidFill>
                <a:latin typeface="Arial" charset="0"/>
              </a:defRPr>
            </a:lvl7pPr>
            <a:lvl8pPr marL="3429000" indent="-228600" defTabSz="814388" eaLnBrk="0" fontAlgn="base" hangingPunct="0">
              <a:spcBef>
                <a:spcPct val="0"/>
              </a:spcBef>
              <a:spcAft>
                <a:spcPct val="0"/>
              </a:spcAft>
              <a:defRPr>
                <a:solidFill>
                  <a:schemeClr val="tx1"/>
                </a:solidFill>
                <a:latin typeface="Arial" charset="0"/>
              </a:defRPr>
            </a:lvl8pPr>
            <a:lvl9pPr marL="3886200" indent="-228600" defTabSz="814388" eaLnBrk="0" fontAlgn="base" hangingPunct="0">
              <a:spcBef>
                <a:spcPct val="0"/>
              </a:spcBef>
              <a:spcAft>
                <a:spcPct val="0"/>
              </a:spcAft>
              <a:defRPr>
                <a:solidFill>
                  <a:schemeClr val="tx1"/>
                </a:solidFill>
                <a:latin typeface="Arial" charset="0"/>
              </a:defRPr>
            </a:lvl9pPr>
          </a:lstStyle>
          <a:p>
            <a:pPr algn="l" defTabSz="914400">
              <a:buNone/>
            </a:pPr>
            <a:r>
              <a:rPr lang="fr-BE" sz="2000" b="0" i="0" dirty="0">
                <a:solidFill>
                  <a:srgbClr val="652D89"/>
                </a:solidFill>
                <a:latin typeface="Arial"/>
                <a:ea typeface="+mn-ea"/>
                <a:cs typeface="+mn-cs"/>
              </a:rPr>
              <a:t>Virtuelle Desktops</a:t>
            </a:r>
            <a:endParaRPr lang="en-US" sz="2000" dirty="0">
              <a:solidFill>
                <a:schemeClr val="accent6"/>
              </a:solidFill>
            </a:endParaRPr>
          </a:p>
        </p:txBody>
      </p:sp>
      <p:sp>
        <p:nvSpPr>
          <p:cNvPr id="4" name="TextBox 3"/>
          <p:cNvSpPr txBox="1"/>
          <p:nvPr/>
        </p:nvSpPr>
        <p:spPr>
          <a:xfrm>
            <a:off x="397273" y="3473735"/>
            <a:ext cx="3359717" cy="2616101"/>
          </a:xfrm>
          <a:prstGeom prst="rect">
            <a:avLst/>
          </a:prstGeom>
          <a:noFill/>
        </p:spPr>
        <p:txBody>
          <a:bodyPr wrap="square" rtlCol="0">
            <a:spAutoFit/>
          </a:bodyPr>
          <a:lstStyle/>
          <a:p>
            <a:pPr marL="568300" indent="-222291" algn="l" defTabSz="914400">
              <a:buClr>
                <a:srgbClr val="652D89"/>
              </a:buClr>
              <a:buFont typeface="Wingdings"/>
              <a:buChar char="§"/>
            </a:pPr>
            <a:r>
              <a:rPr lang="de-DE" sz="1700" b="0" i="0" dirty="0" smtClean="0">
                <a:solidFill>
                  <a:srgbClr val="652D89"/>
                </a:solidFill>
                <a:latin typeface="Arial"/>
                <a:ea typeface="+mn-ea"/>
                <a:cs typeface="+mn-cs"/>
              </a:rPr>
              <a:t>Terminal-Services</a:t>
            </a:r>
          </a:p>
          <a:p>
            <a:pPr marL="568300" indent="-222291" algn="l" defTabSz="914400">
              <a:buClr>
                <a:srgbClr val="652D89"/>
              </a:buClr>
              <a:buFont typeface="Wingdings"/>
              <a:buChar char="§"/>
            </a:pPr>
            <a:r>
              <a:rPr lang="de-DE" sz="1700" b="0" i="0" dirty="0" smtClean="0">
                <a:solidFill>
                  <a:srgbClr val="652D89"/>
                </a:solidFill>
                <a:latin typeface="Arial"/>
                <a:ea typeface="+mn-ea"/>
                <a:cs typeface="+mn-cs"/>
              </a:rPr>
              <a:t>Anwendungsvirtualisierung</a:t>
            </a:r>
          </a:p>
          <a:p>
            <a:pPr marL="568300" indent="-222291" algn="l" defTabSz="914400">
              <a:buClr>
                <a:srgbClr val="652D89"/>
              </a:buClr>
              <a:buFont typeface="Wingdings"/>
              <a:buChar char="§"/>
            </a:pPr>
            <a:r>
              <a:rPr lang="de-DE" sz="1700" b="0" i="0" dirty="0" smtClean="0">
                <a:solidFill>
                  <a:srgbClr val="652D89"/>
                </a:solidFill>
                <a:latin typeface="Arial"/>
                <a:ea typeface="+mn-ea"/>
                <a:cs typeface="+mn-cs"/>
              </a:rPr>
              <a:t>Virtual Desktop Infrastructure (VDI)</a:t>
            </a:r>
          </a:p>
          <a:p>
            <a:pPr marL="568300" indent="-222291" algn="l" defTabSz="914400">
              <a:buClr>
                <a:srgbClr val="652D89"/>
              </a:buClr>
              <a:buFont typeface="Wingdings"/>
              <a:buChar char="§"/>
            </a:pPr>
            <a:r>
              <a:rPr lang="de-DE" sz="1700" b="0" i="0" dirty="0" smtClean="0">
                <a:solidFill>
                  <a:srgbClr val="652D89"/>
                </a:solidFill>
                <a:latin typeface="Arial"/>
                <a:ea typeface="+mn-ea"/>
                <a:cs typeface="+mn-cs"/>
              </a:rPr>
              <a:t>Desktop-Streaming</a:t>
            </a:r>
          </a:p>
          <a:p>
            <a:pPr algn="ctr" defTabSz="914400">
              <a:buNone/>
            </a:pPr>
            <a:endParaRPr lang="de-DE" sz="1700" dirty="0" smtClean="0">
              <a:solidFill>
                <a:srgbClr val="652D89"/>
              </a:solidFill>
            </a:endParaRPr>
          </a:p>
          <a:p>
            <a:pPr algn="ctr" defTabSz="914400">
              <a:buNone/>
            </a:pPr>
            <a:r>
              <a:rPr lang="de-DE" sz="1500" b="0" i="1" dirty="0" smtClean="0">
                <a:solidFill>
                  <a:srgbClr val="652D89"/>
                </a:solidFill>
                <a:latin typeface="Arial"/>
                <a:ea typeface="+mn-ea"/>
                <a:cs typeface="+mn-cs"/>
              </a:rPr>
              <a:t>Basiert auf der erfolgreichsten Virtualisierungsplattform für Rechenzentren</a:t>
            </a:r>
          </a:p>
          <a:p>
            <a:pPr algn="l" defTabSz="914400">
              <a:buNone/>
            </a:pPr>
            <a:endParaRPr lang="de-DE" sz="1700" dirty="0"/>
          </a:p>
        </p:txBody>
      </p:sp>
      <p:sp>
        <p:nvSpPr>
          <p:cNvPr id="2" name="Title 1"/>
          <p:cNvSpPr>
            <a:spLocks noGrp="1"/>
          </p:cNvSpPr>
          <p:nvPr>
            <p:ph type="title"/>
          </p:nvPr>
        </p:nvSpPr>
        <p:spPr>
          <a:xfrm>
            <a:off x="229702" y="432215"/>
            <a:ext cx="8718355" cy="838200"/>
          </a:xfrm>
        </p:spPr>
        <p:txBody>
          <a:bodyPr/>
          <a:lstStyle/>
          <a:p>
            <a:pPr algn="l" defTabSz="914400">
              <a:lnSpc>
                <a:spcPct val="80000"/>
              </a:lnSpc>
              <a:spcBef>
                <a:spcPct val="0"/>
              </a:spcBef>
              <a:buNone/>
            </a:pPr>
            <a:r>
              <a:rPr lang="de-DE" sz="3200" b="0" i="0" spc="0" baseline="0" dirty="0" smtClean="0">
                <a:solidFill>
                  <a:srgbClr val="2B348E"/>
                </a:solidFill>
                <a:latin typeface="Arial"/>
                <a:ea typeface="+mj-ea"/>
                <a:cs typeface="+mj-cs"/>
              </a:rPr>
              <a:t>Die VXI bietet mehr als Desktop-Virtualisierung</a:t>
            </a:r>
            <a:endParaRPr lang="de-DE" dirty="0"/>
          </a:p>
        </p:txBody>
      </p:sp>
      <p:sp>
        <p:nvSpPr>
          <p:cNvPr id="17" name="TextBox 16"/>
          <p:cNvSpPr txBox="1"/>
          <p:nvPr/>
        </p:nvSpPr>
        <p:spPr>
          <a:xfrm>
            <a:off x="3673516" y="1352066"/>
            <a:ext cx="1840568" cy="523220"/>
          </a:xfrm>
          <a:prstGeom prst="rect">
            <a:avLst/>
          </a:prstGeom>
          <a:noFill/>
        </p:spPr>
        <p:txBody>
          <a:bodyPr wrap="none" rtlCol="0">
            <a:spAutoFit/>
          </a:bodyPr>
          <a:lstStyle/>
          <a:p>
            <a:pPr algn="l" defTabSz="914400">
              <a:buNone/>
            </a:pPr>
            <a:r>
              <a:rPr lang="en-US" sz="2800" b="1" i="0" dirty="0">
                <a:solidFill>
                  <a:srgbClr val="652D89"/>
                </a:solidFill>
                <a:latin typeface="Arial"/>
                <a:ea typeface="+mn-ea"/>
                <a:cs typeface="+mn-cs"/>
              </a:rPr>
              <a:t>Cisco VXI</a:t>
            </a:r>
            <a:endParaRPr lang="en-US" sz="2800" b="1" dirty="0">
              <a:solidFill>
                <a:schemeClr val="accent6"/>
              </a:solidFill>
            </a:endParaRPr>
          </a:p>
        </p:txBody>
      </p:sp>
      <p:sp>
        <p:nvSpPr>
          <p:cNvPr id="25" name="TextBox 24"/>
          <p:cNvSpPr txBox="1"/>
          <p:nvPr/>
        </p:nvSpPr>
        <p:spPr>
          <a:xfrm>
            <a:off x="180276" y="2044374"/>
            <a:ext cx="3749467" cy="646331"/>
          </a:xfrm>
          <a:prstGeom prst="rect">
            <a:avLst/>
          </a:prstGeom>
          <a:noFill/>
        </p:spPr>
        <p:txBody>
          <a:bodyPr wrap="square" rtlCol="0">
            <a:spAutoFit/>
          </a:bodyPr>
          <a:lstStyle/>
          <a:p>
            <a:pPr algn="ctr" defTabSz="914400">
              <a:buNone/>
            </a:pPr>
            <a:r>
              <a:rPr lang="de-DE" b="0" i="0" dirty="0" smtClean="0">
                <a:solidFill>
                  <a:srgbClr val="652D89"/>
                </a:solidFill>
                <a:latin typeface="Arial"/>
                <a:ea typeface="+mn-ea"/>
                <a:cs typeface="+mn-cs"/>
              </a:rPr>
              <a:t>Die VXI liefert die Plattform für </a:t>
            </a:r>
            <a:r>
              <a:rPr lang="de-DE" b="1" i="0" dirty="0" smtClean="0">
                <a:solidFill>
                  <a:srgbClr val="652D89"/>
                </a:solidFill>
                <a:latin typeface="Arial"/>
                <a:ea typeface="+mn-ea"/>
                <a:cs typeface="+mn-cs"/>
              </a:rPr>
              <a:t>Desktop-Virtualisierungen</a:t>
            </a:r>
            <a:r>
              <a:rPr lang="de-DE" b="0" i="0" dirty="0" smtClean="0">
                <a:solidFill>
                  <a:srgbClr val="652D89"/>
                </a:solidFill>
                <a:latin typeface="Arial"/>
                <a:ea typeface="+mn-ea"/>
                <a:cs typeface="+mn-cs"/>
              </a:rPr>
              <a:t>▼</a:t>
            </a:r>
            <a:endParaRPr lang="de-DE" dirty="0">
              <a:solidFill>
                <a:schemeClr val="accent6"/>
              </a:solidFill>
            </a:endParaRPr>
          </a:p>
        </p:txBody>
      </p:sp>
      <p:sp>
        <p:nvSpPr>
          <p:cNvPr id="26" name="TextBox 25"/>
          <p:cNvSpPr txBox="1"/>
          <p:nvPr/>
        </p:nvSpPr>
        <p:spPr>
          <a:xfrm>
            <a:off x="4757057" y="2044374"/>
            <a:ext cx="4386943" cy="646331"/>
          </a:xfrm>
          <a:prstGeom prst="rect">
            <a:avLst/>
          </a:prstGeom>
          <a:noFill/>
        </p:spPr>
        <p:txBody>
          <a:bodyPr wrap="square" rtlCol="0">
            <a:spAutoFit/>
          </a:bodyPr>
          <a:lstStyle/>
          <a:p>
            <a:pPr algn="ctr" defTabSz="914400">
              <a:buNone/>
            </a:pPr>
            <a:r>
              <a:rPr lang="de-DE" b="0" i="0" dirty="0" smtClean="0">
                <a:solidFill>
                  <a:srgbClr val="652D89"/>
                </a:solidFill>
                <a:latin typeface="Arial"/>
                <a:ea typeface="+mn-ea"/>
                <a:cs typeface="+mn-cs"/>
              </a:rPr>
              <a:t>und bietet gleichzeitig eine Lösung</a:t>
            </a:r>
            <a:br>
              <a:rPr lang="de-DE" b="0" i="0" dirty="0" smtClean="0">
                <a:solidFill>
                  <a:srgbClr val="652D89"/>
                </a:solidFill>
                <a:latin typeface="Arial"/>
                <a:ea typeface="+mn-ea"/>
                <a:cs typeface="+mn-cs"/>
              </a:rPr>
            </a:br>
            <a:r>
              <a:rPr lang="de-DE" b="0" i="0" dirty="0" smtClean="0">
                <a:solidFill>
                  <a:srgbClr val="652D89"/>
                </a:solidFill>
                <a:latin typeface="Arial"/>
                <a:ea typeface="+mn-ea"/>
                <a:cs typeface="+mn-cs"/>
              </a:rPr>
              <a:t>▼ für </a:t>
            </a:r>
            <a:r>
              <a:rPr lang="de-DE" b="1" i="0" dirty="0" smtClean="0">
                <a:solidFill>
                  <a:srgbClr val="652D89"/>
                </a:solidFill>
                <a:latin typeface="Arial"/>
                <a:ea typeface="+mn-ea"/>
                <a:cs typeface="+mn-cs"/>
              </a:rPr>
              <a:t>virtuelle Arbeitsumgebungen  </a:t>
            </a:r>
            <a:endParaRPr lang="de-DE" b="1" dirty="0">
              <a:solidFill>
                <a:schemeClr val="accent6"/>
              </a:solidFill>
            </a:endParaRPr>
          </a:p>
        </p:txBody>
      </p:sp>
    </p:spTree>
    <p:extLst>
      <p:ext uri="{BB962C8B-B14F-4D97-AF65-F5344CB8AC3E}">
        <p14:creationId xmlns="" xmlns:p14="http://schemas.microsoft.com/office/powerpoint/2010/main" val="2585437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ame Side Corner Rectangle 19"/>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9" name="Rounded Rectangle 28"/>
          <p:cNvSpPr/>
          <p:nvPr/>
        </p:nvSpPr>
        <p:spPr>
          <a:xfrm>
            <a:off x="4100589" y="1472572"/>
            <a:ext cx="4608789" cy="4986159"/>
          </a:xfrm>
          <a:prstGeom prst="roundRect">
            <a:avLst>
              <a:gd name="adj" fmla="val 5970"/>
            </a:avLst>
          </a:prstGeom>
          <a:noFill/>
          <a:ln w="12700">
            <a:solidFill>
              <a:srgbClr val="F68B1F"/>
            </a:solidFill>
            <a:prstDash val="sysDash"/>
          </a:ln>
          <a:effectLst>
            <a:outerShdw blurRad="76200" dist="50800" dir="5400000" algn="ctr" rotWithShape="0">
              <a:srgbClr val="000000">
                <a:alpha val="27000"/>
              </a:srgbClr>
            </a:outerShdw>
          </a:effectLst>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29702" y="409125"/>
            <a:ext cx="8588861" cy="838200"/>
          </a:xfrm>
        </p:spPr>
        <p:txBody>
          <a:bodyPr>
            <a:noAutofit/>
          </a:bodyPr>
          <a:lstStyle/>
          <a:p>
            <a:pPr algn="l" defTabSz="914400">
              <a:lnSpc>
                <a:spcPct val="100000"/>
              </a:lnSpc>
              <a:spcBef>
                <a:spcPct val="0"/>
              </a:spcBef>
              <a:buNone/>
            </a:pPr>
            <a:r>
              <a:rPr lang="de-DE" sz="3200" b="0" i="0" spc="0" baseline="0" dirty="0" smtClean="0">
                <a:solidFill>
                  <a:srgbClr val="1E1F81"/>
                </a:solidFill>
                <a:latin typeface="Arial"/>
                <a:ea typeface="+mj-ea"/>
                <a:cs typeface="+mj-cs"/>
              </a:rPr>
              <a:t>Uneingeschränkte Benutzererfahrung</a:t>
            </a:r>
            <a:br>
              <a:rPr lang="de-DE" sz="3200" b="0" i="0" spc="0" baseline="0" dirty="0" smtClean="0">
                <a:solidFill>
                  <a:srgbClr val="1E1F81"/>
                </a:solidFill>
                <a:latin typeface="Arial"/>
                <a:ea typeface="+mj-ea"/>
                <a:cs typeface="+mj-cs"/>
              </a:rPr>
            </a:br>
            <a:r>
              <a:rPr lang="de-DE" sz="2000" b="0" i="0" spc="0" baseline="0" dirty="0" smtClean="0">
                <a:solidFill>
                  <a:srgbClr val="1E1F81"/>
                </a:solidFill>
                <a:latin typeface="Arial"/>
                <a:ea typeface="+mj-ea"/>
                <a:cs typeface="+mj-cs"/>
              </a:rPr>
              <a:t>Alle Anwendungen, alle Daten, alle Geräte, alle Medien… von jedem Standort aus!</a:t>
            </a:r>
            <a:endParaRPr lang="de-DE" sz="2400" dirty="0">
              <a:solidFill>
                <a:schemeClr val="bg1"/>
              </a:solidFill>
            </a:endParaRPr>
          </a:p>
        </p:txBody>
      </p:sp>
      <p:pic>
        <p:nvPicPr>
          <p:cNvPr id="9" name="Picture 8" descr="Post PC Bottom Row.png"/>
          <p:cNvPicPr>
            <a:picLocks noChangeAspect="1"/>
          </p:cNvPicPr>
          <p:nvPr/>
        </p:nvPicPr>
        <p:blipFill>
          <a:blip r:embed="rId3" cstate="print"/>
          <a:srcRect b="9348"/>
          <a:stretch>
            <a:fillRect/>
          </a:stretch>
        </p:blipFill>
        <p:spPr>
          <a:xfrm>
            <a:off x="4209774" y="5387262"/>
            <a:ext cx="4353140" cy="804380"/>
          </a:xfrm>
          <a:prstGeom prst="rect">
            <a:avLst/>
          </a:prstGeom>
          <a:effectLst>
            <a:outerShdw blurRad="50800" dist="38100" dir="5400000" algn="t" rotWithShape="0">
              <a:prstClr val="black">
                <a:alpha val="40000"/>
              </a:prstClr>
            </a:outerShdw>
          </a:effectLst>
        </p:spPr>
      </p:pic>
      <p:grpSp>
        <p:nvGrpSpPr>
          <p:cNvPr id="3" name="Group 27"/>
          <p:cNvGrpSpPr/>
          <p:nvPr/>
        </p:nvGrpSpPr>
        <p:grpSpPr>
          <a:xfrm>
            <a:off x="429551" y="1472572"/>
            <a:ext cx="4637559" cy="4844975"/>
            <a:chOff x="-2740108" y="980135"/>
            <a:chExt cx="4637559" cy="4844975"/>
          </a:xfrm>
        </p:grpSpPr>
        <p:sp>
          <p:nvSpPr>
            <p:cNvPr id="27" name="Right Arrow 26"/>
            <p:cNvSpPr/>
            <p:nvPr/>
          </p:nvSpPr>
          <p:spPr>
            <a:xfrm rot="1904499" flipV="1">
              <a:off x="-565790" y="2056350"/>
              <a:ext cx="2326760" cy="355934"/>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96D6"/>
                </a:solidFill>
                <a:effectLst/>
                <a:uLnTx/>
                <a:uFillTx/>
                <a:latin typeface="Arial"/>
                <a:ea typeface="+mn-ea"/>
                <a:cs typeface="+mn-cs"/>
              </a:endParaRPr>
            </a:p>
          </p:txBody>
        </p:sp>
        <p:sp>
          <p:nvSpPr>
            <p:cNvPr id="25" name="Right Arrow 24"/>
            <p:cNvSpPr/>
            <p:nvPr/>
          </p:nvSpPr>
          <p:spPr>
            <a:xfrm rot="19695501">
              <a:off x="-429309" y="4567338"/>
              <a:ext cx="2326760" cy="355934"/>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96D6"/>
                </a:solidFill>
                <a:effectLst/>
                <a:uLnTx/>
                <a:uFillTx/>
                <a:latin typeface="Arial"/>
                <a:ea typeface="+mn-ea"/>
                <a:cs typeface="+mn-cs"/>
              </a:endParaRPr>
            </a:p>
          </p:txBody>
        </p:sp>
        <p:sp>
          <p:nvSpPr>
            <p:cNvPr id="81" name="Right Arrow 80"/>
            <p:cNvSpPr/>
            <p:nvPr/>
          </p:nvSpPr>
          <p:spPr>
            <a:xfrm>
              <a:off x="-842954" y="3343153"/>
              <a:ext cx="2326760" cy="355934"/>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96D6"/>
                </a:solidFill>
                <a:effectLst/>
                <a:uLnTx/>
                <a:uFillTx/>
                <a:latin typeface="Arial"/>
                <a:ea typeface="+mn-ea"/>
                <a:cs typeface="+mn-cs"/>
              </a:endParaRPr>
            </a:p>
          </p:txBody>
        </p:sp>
        <p:grpSp>
          <p:nvGrpSpPr>
            <p:cNvPr id="4" name="Group 84"/>
            <p:cNvGrpSpPr/>
            <p:nvPr/>
          </p:nvGrpSpPr>
          <p:grpSpPr>
            <a:xfrm>
              <a:off x="-1965686" y="980135"/>
              <a:ext cx="2155398" cy="1610633"/>
              <a:chOff x="1693913" y="1199046"/>
              <a:chExt cx="2155398" cy="1610633"/>
            </a:xfrm>
          </p:grpSpPr>
          <p:sp>
            <p:nvSpPr>
              <p:cNvPr id="67" name="TextBox 66"/>
              <p:cNvSpPr txBox="1"/>
              <p:nvPr/>
            </p:nvSpPr>
            <p:spPr>
              <a:xfrm>
                <a:off x="1693913" y="1199046"/>
                <a:ext cx="2155398" cy="369332"/>
              </a:xfrm>
              <a:prstGeom prst="rect">
                <a:avLst/>
              </a:prstGeom>
              <a:noFill/>
            </p:spPr>
            <p:txBody>
              <a:bodyPr wrap="none" rtlCol="0" anchor="ctr" anchorCtr="0">
                <a:spAutoFit/>
              </a:bodyPr>
              <a:lstStyle/>
              <a:p>
                <a:pPr algn="ctr" defTabSz="914400">
                  <a:buNone/>
                </a:pPr>
                <a:r>
                  <a:rPr lang="de-DE" sz="1800" b="1" i="0" dirty="0" smtClean="0">
                    <a:solidFill>
                      <a:srgbClr val="652D89"/>
                    </a:solidFill>
                    <a:latin typeface="Arial"/>
                    <a:ea typeface="+mn-ea"/>
                    <a:cs typeface="+mn-cs"/>
                  </a:rPr>
                  <a:t>Virtueller Desktop</a:t>
                </a:r>
                <a:endParaRPr lang="de-DE" b="1" dirty="0">
                  <a:solidFill>
                    <a:srgbClr val="652D89"/>
                  </a:solidFill>
                </a:endParaRPr>
              </a:p>
            </p:txBody>
          </p:sp>
          <p:pic>
            <p:nvPicPr>
              <p:cNvPr id="82" name="Picture 38" descr="desktop2a.png"/>
              <p:cNvPicPr>
                <a:picLocks noChangeAspect="1"/>
              </p:cNvPicPr>
              <p:nvPr/>
            </p:nvPicPr>
            <p:blipFill>
              <a:blip r:embed="rId4" cstate="print"/>
              <a:srcRect/>
              <a:stretch>
                <a:fillRect/>
              </a:stretch>
            </p:blipFill>
            <p:spPr bwMode="auto">
              <a:xfrm>
                <a:off x="1865081" y="1642427"/>
                <a:ext cx="1753923" cy="1167252"/>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75" name="TextBox 74"/>
            <p:cNvSpPr txBox="1"/>
            <p:nvPr/>
          </p:nvSpPr>
          <p:spPr>
            <a:xfrm>
              <a:off x="-2740108" y="2696365"/>
              <a:ext cx="2262158" cy="369332"/>
            </a:xfrm>
            <a:prstGeom prst="rect">
              <a:avLst/>
            </a:prstGeom>
            <a:noFill/>
          </p:spPr>
          <p:txBody>
            <a:bodyPr wrap="none" rtlCol="0" anchor="ctr" anchorCtr="0">
              <a:spAutoFit/>
            </a:bodyPr>
            <a:lstStyle/>
            <a:p>
              <a:pPr algn="ctr" defTabSz="914400">
                <a:buNone/>
              </a:pPr>
              <a:r>
                <a:rPr lang="de-DE" sz="1800" b="1" i="0" dirty="0" smtClean="0">
                  <a:solidFill>
                    <a:srgbClr val="652D89"/>
                  </a:solidFill>
                  <a:latin typeface="Arial"/>
                  <a:ea typeface="+mn-ea"/>
                  <a:cs typeface="+mn-cs"/>
                </a:rPr>
                <a:t>Sprachtechnologie</a:t>
              </a:r>
              <a:endParaRPr lang="de-DE" b="1" dirty="0">
                <a:solidFill>
                  <a:srgbClr val="652D89"/>
                </a:solidFill>
              </a:endParaRPr>
            </a:p>
          </p:txBody>
        </p:sp>
        <p:grpSp>
          <p:nvGrpSpPr>
            <p:cNvPr id="5" name="Group 83"/>
            <p:cNvGrpSpPr/>
            <p:nvPr/>
          </p:nvGrpSpPr>
          <p:grpSpPr>
            <a:xfrm>
              <a:off x="-2126050" y="4329700"/>
              <a:ext cx="2266121" cy="1495410"/>
              <a:chOff x="1478957" y="4548611"/>
              <a:chExt cx="2266121" cy="1495410"/>
            </a:xfrm>
            <a:effectLst/>
          </p:grpSpPr>
          <p:pic>
            <p:nvPicPr>
              <p:cNvPr id="13" name="Picture 12"/>
              <p:cNvPicPr>
                <a:picLocks noChangeAspect="1"/>
              </p:cNvPicPr>
              <p:nvPr/>
            </p:nvPicPr>
            <p:blipFill>
              <a:blip r:embed="rId5" cstate="print"/>
              <a:srcRect l="8336" r="12744"/>
              <a:stretch>
                <a:fillRect/>
              </a:stretch>
            </p:blipFill>
            <p:spPr>
              <a:xfrm>
                <a:off x="1488710" y="4905372"/>
                <a:ext cx="2255966" cy="1138649"/>
              </a:xfrm>
              <a:prstGeom prst="rect">
                <a:avLst/>
              </a:prstGeom>
              <a:ln>
                <a:noFill/>
              </a:ln>
              <a:effectLst>
                <a:outerShdw blurRad="50800" dist="38100" dir="8100000" algn="tr" rotWithShape="0">
                  <a:prstClr val="black">
                    <a:alpha val="40000"/>
                  </a:prstClr>
                </a:outerShdw>
              </a:effectLst>
            </p:spPr>
          </p:pic>
          <p:sp>
            <p:nvSpPr>
              <p:cNvPr id="14" name="TextBox 13"/>
              <p:cNvSpPr txBox="1"/>
              <p:nvPr/>
            </p:nvSpPr>
            <p:spPr bwMode="auto">
              <a:xfrm>
                <a:off x="1478957" y="4548611"/>
                <a:ext cx="2266121" cy="369332"/>
              </a:xfrm>
              <a:prstGeom prst="rect">
                <a:avLst/>
              </a:prstGeom>
              <a:noFill/>
            </p:spPr>
            <p:txBody>
              <a:bodyPr wrap="square">
                <a:spAutoFit/>
              </a:bodyPr>
              <a:lstStyle/>
              <a:p>
                <a:pPr algn="ctr" defTabSz="914400">
                  <a:buNone/>
                </a:pPr>
                <a:r>
                  <a:rPr lang="de-DE" sz="1800" b="1" i="0" dirty="0" smtClean="0">
                    <a:solidFill>
                      <a:srgbClr val="652D89"/>
                    </a:solidFill>
                    <a:latin typeface="Arial"/>
                    <a:ea typeface="+mn-ea"/>
                    <a:cs typeface="+mn-cs"/>
                  </a:rPr>
                  <a:t>Videotechnologie</a:t>
                </a:r>
                <a:endParaRPr lang="de-DE" b="1" dirty="0">
                  <a:solidFill>
                    <a:srgbClr val="652D89"/>
                  </a:solidFill>
                  <a:latin typeface="+mn-lt"/>
                  <a:ea typeface="+mn-ea"/>
                  <a:cs typeface="+mn-cs"/>
                </a:endParaRPr>
              </a:p>
            </p:txBody>
          </p:sp>
        </p:grpSp>
        <p:pic>
          <p:nvPicPr>
            <p:cNvPr id="24" name="Picture 23" descr="phone.png"/>
            <p:cNvPicPr>
              <a:picLocks noChangeAspect="1"/>
            </p:cNvPicPr>
            <p:nvPr/>
          </p:nvPicPr>
          <p:blipFill>
            <a:blip r:embed="rId6" cstate="print"/>
            <a:stretch>
              <a:fillRect/>
            </a:stretch>
          </p:blipFill>
          <p:spPr>
            <a:xfrm>
              <a:off x="-2676649" y="2970412"/>
              <a:ext cx="1833695" cy="1359092"/>
            </a:xfrm>
            <a:prstGeom prst="rect">
              <a:avLst/>
            </a:prstGeom>
            <a:ln>
              <a:noFill/>
            </a:ln>
            <a:effectLst>
              <a:outerShdw blurRad="50800" dist="38100" dir="8100000" algn="tr" rotWithShape="0">
                <a:prstClr val="black">
                  <a:alpha val="40000"/>
                </a:prstClr>
              </a:outerShdw>
            </a:effectLst>
          </p:spPr>
        </p:pic>
      </p:grpSp>
      <p:sp>
        <p:nvSpPr>
          <p:cNvPr id="26" name="Rounded Rectangle 25"/>
          <p:cNvSpPr/>
          <p:nvPr/>
        </p:nvSpPr>
        <p:spPr>
          <a:xfrm flipV="1">
            <a:off x="4539343" y="1783161"/>
            <a:ext cx="3831771" cy="415991"/>
          </a:xfrm>
          <a:prstGeom prst="roundRect">
            <a:avLst>
              <a:gd name="adj" fmla="val 50000"/>
            </a:avLst>
          </a:prstGeom>
          <a:gradFill>
            <a:gsLst>
              <a:gs pos="0">
                <a:srgbClr val="EB3A23"/>
              </a:gs>
              <a:gs pos="100000">
                <a:srgbClr val="F68B1F"/>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75000"/>
              </a:lnSpc>
              <a:spcBef>
                <a:spcPct val="0"/>
              </a:spcBef>
              <a:spcAft>
                <a:spcPct val="0"/>
              </a:spcAft>
            </a:pPr>
            <a:endParaRPr lang="en-US" dirty="0" smtClean="0">
              <a:latin typeface="+mj-lt"/>
            </a:endParaRPr>
          </a:p>
        </p:txBody>
      </p:sp>
      <p:sp>
        <p:nvSpPr>
          <p:cNvPr id="30" name="TextBox 29"/>
          <p:cNvSpPr txBox="1"/>
          <p:nvPr/>
        </p:nvSpPr>
        <p:spPr>
          <a:xfrm>
            <a:off x="4576685" y="1810772"/>
            <a:ext cx="3728329" cy="369332"/>
          </a:xfrm>
          <a:prstGeom prst="rect">
            <a:avLst/>
          </a:prstGeom>
          <a:noFill/>
        </p:spPr>
        <p:txBody>
          <a:bodyPr wrap="none" rtlCol="0" anchor="ctr" anchorCtr="0">
            <a:spAutoFit/>
          </a:bodyPr>
          <a:lstStyle/>
          <a:p>
            <a:pPr algn="ctr" defTabSz="914400">
              <a:buNone/>
            </a:pPr>
            <a:r>
              <a:rPr lang="de-DE" sz="1800" b="1" i="0" dirty="0" smtClean="0">
                <a:solidFill>
                  <a:srgbClr val="FFFFFF"/>
                </a:solidFill>
                <a:effectLst>
                  <a:outerShdw blurRad="38100" dist="38100" dir="2700000" algn="tl">
                    <a:srgbClr val="000000">
                      <a:alpha val="43137"/>
                    </a:srgbClr>
                  </a:outerShdw>
                </a:effectLst>
                <a:latin typeface="Arial"/>
                <a:ea typeface="+mn-ea"/>
                <a:cs typeface="+mn-cs"/>
              </a:rPr>
              <a:t>Neue </a:t>
            </a:r>
            <a:r>
              <a:rPr lang="de-DE" sz="1800" b="1" i="0" smtClean="0">
                <a:solidFill>
                  <a:srgbClr val="FFFFFF"/>
                </a:solidFill>
                <a:effectLst>
                  <a:outerShdw blurRad="38100" dist="38100" dir="2700000" algn="tl">
                    <a:srgbClr val="000000">
                      <a:alpha val="43137"/>
                    </a:srgbClr>
                  </a:outerShdw>
                </a:effectLst>
                <a:latin typeface="Arial"/>
                <a:ea typeface="+mn-ea"/>
                <a:cs typeface="+mn-cs"/>
              </a:rPr>
              <a:t>virtuelle Arbeitsumgebung</a:t>
            </a:r>
            <a:endParaRPr lang="de-DE" b="1" dirty="0">
              <a:solidFill>
                <a:srgbClr val="FFFFFF"/>
              </a:solidFill>
              <a:effectLst>
                <a:outerShdw blurRad="38100" dist="38100" dir="2700000" algn="tl">
                  <a:srgbClr val="000000">
                    <a:alpha val="43137"/>
                  </a:srgbClr>
                </a:outerShdw>
              </a:effectLst>
            </a:endParaRPr>
          </a:p>
        </p:txBody>
      </p:sp>
      <p:pic>
        <p:nvPicPr>
          <p:cNvPr id="31" name="Picture 30" descr="Quebec_Beauty_Comp.jpg"/>
          <p:cNvPicPr>
            <a:picLocks noChangeAspect="1"/>
          </p:cNvPicPr>
          <p:nvPr/>
        </p:nvPicPr>
        <p:blipFill>
          <a:blip r:embed="rId7" cstate="print"/>
          <a:stretch>
            <a:fillRect/>
          </a:stretch>
        </p:blipFill>
        <p:spPr>
          <a:xfrm>
            <a:off x="4895125" y="2588908"/>
            <a:ext cx="3210923" cy="2406408"/>
          </a:xfrm>
          <a:prstGeom prst="rect">
            <a:avLst/>
          </a:prstGeom>
          <a:ln>
            <a:noFill/>
          </a:ln>
          <a:effectLst>
            <a:softEdge rad="112500"/>
          </a:effectLst>
        </p:spPr>
      </p:pic>
    </p:spTree>
    <p:extLst>
      <p:ext uri="{BB962C8B-B14F-4D97-AF65-F5344CB8AC3E}">
        <p14:creationId xmlns="" xmlns:p14="http://schemas.microsoft.com/office/powerpoint/2010/main" val="416614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10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719012" y="1829114"/>
            <a:ext cx="3762319" cy="3240600"/>
          </a:xfrm>
          <a:prstGeom prst="round2SameRect">
            <a:avLst>
              <a:gd name="adj1" fmla="val 4045"/>
              <a:gd name="adj2" fmla="val 0"/>
            </a:avLst>
          </a:prstGeom>
          <a:gradFill flip="none" rotWithShape="1">
            <a:gsLst>
              <a:gs pos="100000">
                <a:schemeClr val="bg1"/>
              </a:gs>
              <a:gs pos="0">
                <a:srgbClr val="E4E4E4"/>
              </a:gs>
              <a:gs pos="39000">
                <a:schemeClr val="bg1">
                  <a:lumMod val="95000"/>
                </a:schemeClr>
              </a:gs>
              <a:gs pos="73000">
                <a:schemeClr val="bg1"/>
              </a:gs>
            </a:gsLst>
            <a:lin ang="8100000" scaled="1"/>
            <a:tileRect/>
          </a:gradFill>
          <a:ln>
            <a:noFill/>
          </a:ln>
          <a:effectLst>
            <a:innerShdw blurRad="114300">
              <a:prstClr val="black"/>
            </a:innerShdw>
          </a:effectLst>
          <a:scene3d>
            <a:camera prst="orthographicFront"/>
            <a:lightRig rig="threePt" dir="t">
              <a:rot lat="0" lon="0" rev="21594000"/>
            </a:lightRig>
          </a:scene3d>
          <a:sp3d>
            <a:bevel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ound Same Side Corner Rectangle 11"/>
          <p:cNvSpPr/>
          <p:nvPr/>
        </p:nvSpPr>
        <p:spPr>
          <a:xfrm>
            <a:off x="4640902" y="1829114"/>
            <a:ext cx="3762319" cy="3240600"/>
          </a:xfrm>
          <a:prstGeom prst="round2SameRect">
            <a:avLst>
              <a:gd name="adj1" fmla="val 4045"/>
              <a:gd name="adj2" fmla="val 0"/>
            </a:avLst>
          </a:prstGeom>
          <a:gradFill flip="none" rotWithShape="1">
            <a:gsLst>
              <a:gs pos="100000">
                <a:schemeClr val="bg1"/>
              </a:gs>
              <a:gs pos="0">
                <a:srgbClr val="E4E4E4"/>
              </a:gs>
              <a:gs pos="39000">
                <a:schemeClr val="bg1">
                  <a:lumMod val="95000"/>
                </a:schemeClr>
              </a:gs>
              <a:gs pos="73000">
                <a:schemeClr val="bg1"/>
              </a:gs>
            </a:gsLst>
            <a:lin ang="8100000" scaled="1"/>
            <a:tileRect/>
          </a:gradFill>
          <a:ln>
            <a:noFill/>
          </a:ln>
          <a:effectLst>
            <a:innerShdw blurRad="114300">
              <a:prstClr val="black"/>
            </a:innerShdw>
          </a:effectLst>
          <a:scene3d>
            <a:camera prst="orthographicFront"/>
            <a:lightRig rig="threePt" dir="t">
              <a:rot lat="0" lon="0" rev="21594000"/>
            </a:lightRig>
          </a:scene3d>
          <a:sp3d>
            <a:bevel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p:nvSpPr>
        <p:spPr>
          <a:xfrm>
            <a:off x="0" y="2737159"/>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2B348E"/>
                </a:solidFill>
                <a:latin typeface="Arial"/>
                <a:ea typeface="+mj-ea"/>
                <a:cs typeface="+mj-cs"/>
              </a:rPr>
              <a:t>Die Cisco VXI ermöglicht die neue virtuelle Arbeitsumgebung</a:t>
            </a:r>
            <a:endParaRPr lang="de-DE" sz="4000" dirty="0"/>
          </a:p>
        </p:txBody>
      </p:sp>
      <p:sp>
        <p:nvSpPr>
          <p:cNvPr id="22" name="TextBox 21"/>
          <p:cNvSpPr txBox="1"/>
          <p:nvPr/>
        </p:nvSpPr>
        <p:spPr>
          <a:xfrm>
            <a:off x="6105120" y="1886081"/>
            <a:ext cx="1350050" cy="461665"/>
          </a:xfrm>
          <a:prstGeom prst="rect">
            <a:avLst/>
          </a:prstGeom>
          <a:noFill/>
        </p:spPr>
        <p:txBody>
          <a:bodyPr wrap="none" rtlCol="0">
            <a:spAutoFit/>
          </a:bodyPr>
          <a:lstStyle/>
          <a:p>
            <a:pPr algn="l" defTabSz="914400">
              <a:buNone/>
            </a:pPr>
            <a:r>
              <a:rPr lang="de-DE" sz="2400" b="0" i="0" kern="1200" dirty="0" smtClean="0">
                <a:solidFill>
                  <a:srgbClr val="FFFFFF">
                    <a:lumMod val="50000"/>
                  </a:srgbClr>
                </a:solidFill>
                <a:latin typeface="Arial"/>
                <a:ea typeface="+mn-ea"/>
                <a:cs typeface="+mn-cs"/>
              </a:rPr>
              <a:t>Nachher</a:t>
            </a:r>
            <a:endParaRPr lang="de-DE" sz="2400" b="0" i="0" kern="1200" dirty="0">
              <a:solidFill>
                <a:srgbClr val="FFFFFF">
                  <a:lumMod val="50000"/>
                </a:srgbClr>
              </a:solidFill>
              <a:latin typeface="Arial"/>
              <a:ea typeface="+mn-ea"/>
              <a:cs typeface="+mn-cs"/>
            </a:endParaRPr>
          </a:p>
        </p:txBody>
      </p:sp>
      <p:pic>
        <p:nvPicPr>
          <p:cNvPr id="23" name="Picture 22" descr="Screen shot 2011-09-29 at 11.17.26 PM.png"/>
          <p:cNvPicPr>
            <a:picLocks noChangeAspect="1"/>
          </p:cNvPicPr>
          <p:nvPr/>
        </p:nvPicPr>
        <p:blipFill>
          <a:blip r:embed="rId3" cstate="print"/>
          <a:srcRect l="2106" t="2368"/>
          <a:stretch>
            <a:fillRect/>
          </a:stretch>
        </p:blipFill>
        <p:spPr>
          <a:xfrm>
            <a:off x="4870142" y="2425822"/>
            <a:ext cx="3303838" cy="2562859"/>
          </a:xfrm>
          <a:prstGeom prst="rect">
            <a:avLst/>
          </a:prstGeom>
          <a:ln w="38100">
            <a:gradFill>
              <a:gsLst>
                <a:gs pos="0">
                  <a:srgbClr val="3852A3"/>
                </a:gs>
                <a:gs pos="100000">
                  <a:srgbClr val="331645"/>
                </a:gs>
              </a:gsLst>
              <a:lin ang="2400000" scaled="0"/>
            </a:gradFill>
          </a:ln>
          <a:effectLst/>
        </p:spPr>
      </p:pic>
      <p:sp>
        <p:nvSpPr>
          <p:cNvPr id="21" name="TextBox 20"/>
          <p:cNvSpPr txBox="1"/>
          <p:nvPr/>
        </p:nvSpPr>
        <p:spPr>
          <a:xfrm>
            <a:off x="2054188" y="1886081"/>
            <a:ext cx="1091966" cy="461665"/>
          </a:xfrm>
          <a:prstGeom prst="rect">
            <a:avLst/>
          </a:prstGeom>
          <a:noFill/>
        </p:spPr>
        <p:txBody>
          <a:bodyPr wrap="none" rtlCol="0">
            <a:spAutoFit/>
          </a:bodyPr>
          <a:lstStyle/>
          <a:p>
            <a:pPr algn="l" defTabSz="914400">
              <a:buNone/>
            </a:pPr>
            <a:r>
              <a:rPr lang="de-DE" sz="2400" b="0" i="0" kern="1200" dirty="0" smtClean="0">
                <a:solidFill>
                  <a:srgbClr val="FFFFFF">
                    <a:lumMod val="50000"/>
                  </a:srgbClr>
                </a:solidFill>
                <a:latin typeface="Arial"/>
                <a:ea typeface="+mn-ea"/>
                <a:cs typeface="+mn-cs"/>
              </a:rPr>
              <a:t>Vorher</a:t>
            </a:r>
            <a:endParaRPr lang="de-DE" sz="2400" b="0" i="0" kern="1200" dirty="0">
              <a:solidFill>
                <a:srgbClr val="FFFFFF">
                  <a:lumMod val="50000"/>
                </a:srgbClr>
              </a:solidFill>
              <a:latin typeface="Arial"/>
              <a:ea typeface="+mn-ea"/>
              <a:cs typeface="+mn-cs"/>
            </a:endParaRPr>
          </a:p>
        </p:txBody>
      </p:sp>
      <p:pic>
        <p:nvPicPr>
          <p:cNvPr id="24" name="Picture 23" descr="Screen shot 2011-09-29 at 11.15.58 PM.png"/>
          <p:cNvPicPr>
            <a:picLocks noChangeAspect="1"/>
          </p:cNvPicPr>
          <p:nvPr/>
        </p:nvPicPr>
        <p:blipFill>
          <a:blip r:embed="rId4" cstate="print"/>
          <a:stretch>
            <a:fillRect/>
          </a:stretch>
        </p:blipFill>
        <p:spPr>
          <a:xfrm>
            <a:off x="920170" y="2417196"/>
            <a:ext cx="3360002" cy="2562859"/>
          </a:xfrm>
          <a:prstGeom prst="rect">
            <a:avLst/>
          </a:prstGeom>
          <a:ln w="38100">
            <a:gradFill>
              <a:gsLst>
                <a:gs pos="0">
                  <a:srgbClr val="3852A3"/>
                </a:gs>
                <a:gs pos="100000">
                  <a:srgbClr val="331645"/>
                </a:gs>
              </a:gsLst>
              <a:lin ang="2400000" scaled="0"/>
            </a:gradFill>
          </a:ln>
          <a:effectLst/>
        </p:spPr>
      </p:pic>
      <p:grpSp>
        <p:nvGrpSpPr>
          <p:cNvPr id="5" name="Group 8"/>
          <p:cNvGrpSpPr/>
          <p:nvPr/>
        </p:nvGrpSpPr>
        <p:grpSpPr>
          <a:xfrm>
            <a:off x="1028711" y="5351804"/>
            <a:ext cx="7050410" cy="488731"/>
            <a:chOff x="1040286" y="4958260"/>
            <a:chExt cx="7050410" cy="488731"/>
          </a:xfrm>
        </p:grpSpPr>
        <p:sp>
          <p:nvSpPr>
            <p:cNvPr id="15" name="Rounded Rectangle 14"/>
            <p:cNvSpPr/>
            <p:nvPr/>
          </p:nvSpPr>
          <p:spPr>
            <a:xfrm rot="10800000" flipV="1">
              <a:off x="1040286" y="4958260"/>
              <a:ext cx="7050410" cy="488731"/>
            </a:xfrm>
            <a:prstGeom prst="roundRect">
              <a:avLst>
                <a:gd name="adj" fmla="val 50000"/>
              </a:avLst>
            </a:prstGeom>
            <a:gradFill>
              <a:gsLst>
                <a:gs pos="0">
                  <a:srgbClr val="3852A3"/>
                </a:gs>
                <a:gs pos="100000">
                  <a:srgbClr val="331645"/>
                </a:gs>
              </a:gsLst>
              <a:lin ang="2400000" scaled="0"/>
            </a:gradFill>
            <a:ln w="38100">
              <a:gradFill>
                <a:gsLst>
                  <a:gs pos="0">
                    <a:srgbClr val="3852A3"/>
                  </a:gs>
                  <a:gs pos="100000">
                    <a:srgbClr val="331645"/>
                  </a:gs>
                </a:gsLst>
                <a:lin ang="2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75000"/>
                </a:lnSpc>
                <a:spcBef>
                  <a:spcPct val="0"/>
                </a:spcBef>
                <a:spcAft>
                  <a:spcPct val="0"/>
                </a:spcAft>
              </a:pPr>
              <a:endParaRPr lang="en-US" sz="2400" b="1" kern="1200" dirty="0">
                <a:solidFill>
                  <a:srgbClr val="FFFFFF"/>
                </a:solidFill>
                <a:effectLst>
                  <a:outerShdw blurRad="38100" dist="38100" dir="2700000" algn="tl">
                    <a:srgbClr val="000000">
                      <a:alpha val="43137"/>
                    </a:srgbClr>
                  </a:outerShdw>
                </a:effectLst>
                <a:latin typeface="Arial"/>
                <a:ea typeface="+mn-ea"/>
                <a:cs typeface="+mn-cs"/>
              </a:endParaRPr>
            </a:p>
          </p:txBody>
        </p:sp>
        <p:sp>
          <p:nvSpPr>
            <p:cNvPr id="8" name="TextBox 7"/>
            <p:cNvSpPr txBox="1"/>
            <p:nvPr/>
          </p:nvSpPr>
          <p:spPr>
            <a:xfrm>
              <a:off x="1421606" y="5043324"/>
              <a:ext cx="6393097" cy="370101"/>
            </a:xfrm>
            <a:prstGeom prst="rect">
              <a:avLst/>
            </a:prstGeom>
            <a:noFill/>
          </p:spPr>
          <p:txBody>
            <a:bodyPr wrap="square" rtlCol="0">
              <a:spAutoFit/>
            </a:bodyPr>
            <a:lstStyle/>
            <a:p>
              <a:pPr algn="ctr" defTabSz="914400">
                <a:lnSpc>
                  <a:spcPct val="75000"/>
                </a:lnSpc>
                <a:spcBef>
                  <a:spcPct val="0"/>
                </a:spcBef>
                <a:spcAft>
                  <a:spcPct val="0"/>
                </a:spcAft>
                <a:buNone/>
              </a:pPr>
              <a:r>
                <a:rPr lang="de-DE" sz="2400" b="1" i="0" kern="1200" dirty="0" smtClean="0">
                  <a:solidFill>
                    <a:srgbClr val="FFFFFF"/>
                  </a:solidFill>
                  <a:effectLst>
                    <a:outerShdw blurRad="38100" dist="38100" dir="2700000" algn="tl">
                      <a:srgbClr val="000000">
                        <a:alpha val="43137"/>
                      </a:srgbClr>
                    </a:outerShdw>
                  </a:effectLst>
                  <a:latin typeface="Arial"/>
                  <a:ea typeface="+mn-ea"/>
                  <a:cs typeface="+mn-cs"/>
                </a:rPr>
                <a:t>Uneingeschränkte Benutzererfahrung</a:t>
              </a:r>
              <a:endParaRPr lang="de-DE" sz="2400" b="1" i="0" kern="1200" dirty="0">
                <a:solidFill>
                  <a:srgbClr val="FFFFFF"/>
                </a:solidFill>
                <a:effectLst>
                  <a:outerShdw blurRad="38100" dist="38100" dir="2700000" algn="tl">
                    <a:srgbClr val="000000">
                      <a:alpha val="43137"/>
                    </a:srgbClr>
                  </a:outerShdw>
                </a:effectLst>
                <a:latin typeface="Arial"/>
                <a:ea typeface="+mn-ea"/>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2"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 Same Side Corner Rectangle 61"/>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4" name="Content Placeholder 5"/>
          <p:cNvSpPr txBox="1">
            <a:spLocks/>
          </p:cNvSpPr>
          <p:nvPr/>
        </p:nvSpPr>
        <p:spPr>
          <a:xfrm>
            <a:off x="6038823" y="1456652"/>
            <a:ext cx="3026150" cy="4850559"/>
          </a:xfrm>
          <a:prstGeom prst="rect">
            <a:avLst/>
          </a:prstGeom>
        </p:spPr>
        <p:txBody>
          <a:bodyPr wrap="square">
            <a:spAutoFit/>
          </a:bodyPr>
          <a:lstStyle/>
          <a:p>
            <a:pPr algn="l" defTabSz="914400">
              <a:lnSpc>
                <a:spcPct val="90000"/>
              </a:lnSpc>
              <a:spcBef>
                <a:spcPts val="1200"/>
              </a:spcBef>
              <a:buNone/>
            </a:pPr>
            <a:r>
              <a:rPr lang="de-DE" sz="1800" b="1" i="0" dirty="0" smtClean="0">
                <a:solidFill>
                  <a:srgbClr val="000000"/>
                </a:solidFill>
                <a:latin typeface="Arial"/>
                <a:ea typeface="+mn-ea"/>
                <a:cs typeface="+mn-cs"/>
              </a:rPr>
              <a:t>Uneingeschränktes Anwendererlebnis</a:t>
            </a:r>
          </a:p>
          <a:p>
            <a:pPr marL="292059" lvl="1" indent="-292059" algn="l" defTabSz="914400">
              <a:lnSpc>
                <a:spcPct val="90000"/>
              </a:lnSpc>
              <a:spcBef>
                <a:spcPts val="1200"/>
              </a:spcBef>
              <a:buClr>
                <a:srgbClr val="652D89"/>
              </a:buClr>
              <a:buFont typeface="Arial"/>
              <a:buChar char="•"/>
            </a:pPr>
            <a:r>
              <a:rPr lang="de-DE" sz="1600" b="0" i="0" dirty="0" smtClean="0">
                <a:solidFill>
                  <a:srgbClr val="000000"/>
                </a:solidFill>
                <a:latin typeface="Arial"/>
                <a:ea typeface="+mn-ea"/>
                <a:cs typeface="+mn-cs"/>
              </a:rPr>
              <a:t>Point-to-Point-Routing für Sprach- und Videoverbindungen</a:t>
            </a:r>
          </a:p>
          <a:p>
            <a:pPr marL="114300" indent="-114300" algn="l" defTabSz="914400">
              <a:lnSpc>
                <a:spcPct val="90000"/>
              </a:lnSpc>
              <a:spcBef>
                <a:spcPts val="1200"/>
              </a:spcBef>
              <a:buNone/>
            </a:pPr>
            <a:r>
              <a:rPr lang="de-DE" sz="1800" b="1" i="0" dirty="0" smtClean="0">
                <a:solidFill>
                  <a:srgbClr val="000000"/>
                </a:solidFill>
                <a:latin typeface="Arial"/>
                <a:ea typeface="+mn-ea"/>
                <a:cs typeface="+mn-cs"/>
              </a:rPr>
              <a:t>Optimierte Ressourcen</a:t>
            </a:r>
          </a:p>
          <a:p>
            <a:pPr marL="228600" lvl="1" indent="-228600" algn="l" defTabSz="914400">
              <a:lnSpc>
                <a:spcPct val="90000"/>
              </a:lnSpc>
              <a:spcBef>
                <a:spcPts val="1200"/>
              </a:spcBef>
              <a:buClr>
                <a:srgbClr val="652D89"/>
              </a:buClr>
              <a:buFont typeface="Arial"/>
              <a:buChar char="•"/>
            </a:pPr>
            <a:r>
              <a:rPr lang="de-DE" sz="1600" b="0" i="0" dirty="0" smtClean="0">
                <a:solidFill>
                  <a:srgbClr val="000000"/>
                </a:solidFill>
                <a:latin typeface="Arial"/>
                <a:ea typeface="+mn-ea"/>
                <a:cs typeface="+mn-cs"/>
              </a:rPr>
              <a:t>Verringerung des Bandbreitenbedarfs von Megabyte auf Kilobyte</a:t>
            </a:r>
          </a:p>
          <a:p>
            <a:pPr marL="228600" lvl="1" indent="-228600" algn="l" defTabSz="914400">
              <a:lnSpc>
                <a:spcPct val="90000"/>
              </a:lnSpc>
              <a:spcBef>
                <a:spcPts val="1200"/>
              </a:spcBef>
              <a:buClr>
                <a:srgbClr val="652D89"/>
              </a:buClr>
              <a:buFont typeface="Arial"/>
              <a:buChar char="•"/>
            </a:pPr>
            <a:r>
              <a:rPr lang="de-DE" sz="1600" b="0" i="0" dirty="0" smtClean="0">
                <a:solidFill>
                  <a:srgbClr val="000000"/>
                </a:solidFill>
                <a:latin typeface="Arial"/>
                <a:ea typeface="+mn-ea"/>
                <a:cs typeface="+mn-cs"/>
              </a:rPr>
              <a:t>Weniger Verarbeitungsprozesse im Rechenzentrum</a:t>
            </a:r>
          </a:p>
          <a:p>
            <a:pPr algn="l" defTabSz="914400">
              <a:lnSpc>
                <a:spcPct val="90000"/>
              </a:lnSpc>
              <a:spcBef>
                <a:spcPts val="1200"/>
              </a:spcBef>
              <a:buNone/>
            </a:pPr>
            <a:r>
              <a:rPr lang="de-DE" sz="1800" b="1" i="0" dirty="0" smtClean="0">
                <a:solidFill>
                  <a:srgbClr val="000000"/>
                </a:solidFill>
                <a:latin typeface="Arial"/>
                <a:ea typeface="+mn-ea"/>
                <a:cs typeface="+mn-cs"/>
              </a:rPr>
              <a:t>Sprach- und Videokommunikation der Enterprise-Klasse mit</a:t>
            </a:r>
            <a:br>
              <a:rPr lang="de-DE" sz="1800" b="1" i="0" dirty="0" smtClean="0">
                <a:solidFill>
                  <a:srgbClr val="000000"/>
                </a:solidFill>
                <a:latin typeface="Arial"/>
                <a:ea typeface="+mn-ea"/>
                <a:cs typeface="+mn-cs"/>
              </a:rPr>
            </a:br>
            <a:r>
              <a:rPr lang="de-DE" sz="1800" b="1" i="0" dirty="0" smtClean="0">
                <a:solidFill>
                  <a:srgbClr val="000000"/>
                </a:solidFill>
                <a:latin typeface="Arial"/>
                <a:ea typeface="+mn-ea"/>
                <a:cs typeface="+mn-cs"/>
              </a:rPr>
              <a:t>Cisco Unified Communications</a:t>
            </a:r>
            <a:endParaRPr lang="de-DE" sz="1800" b="1" i="0" dirty="0">
              <a:solidFill>
                <a:srgbClr val="000000"/>
              </a:solidFill>
              <a:latin typeface="Arial"/>
              <a:ea typeface="+mn-ea"/>
              <a:cs typeface="+mn-cs"/>
            </a:endParaRPr>
          </a:p>
        </p:txBody>
      </p:sp>
      <p:sp>
        <p:nvSpPr>
          <p:cNvPr id="46" name="Rectangle 45"/>
          <p:cNvSpPr/>
          <p:nvPr/>
        </p:nvSpPr>
        <p:spPr>
          <a:xfrm>
            <a:off x="346399" y="1629793"/>
            <a:ext cx="5577122" cy="4648200"/>
          </a:xfrm>
          <a:prstGeom prst="rect">
            <a:avLst/>
          </a:prstGeom>
          <a:solidFill>
            <a:schemeClr val="bg1">
              <a:lumMod val="50000"/>
              <a:alpha val="22000"/>
            </a:schemeClr>
          </a:solidFill>
          <a:ln w="1905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defRPr/>
            </a:pPr>
            <a:endParaRPr lang="en-US">
              <a:solidFill>
                <a:srgbClr val="FFFFFF"/>
              </a:solidFill>
            </a:endParaRPr>
          </a:p>
        </p:txBody>
      </p:sp>
      <p:sp>
        <p:nvSpPr>
          <p:cNvPr id="60" name="Freeform 19"/>
          <p:cNvSpPr>
            <a:spLocks/>
          </p:cNvSpPr>
          <p:nvPr/>
        </p:nvSpPr>
        <p:spPr bwMode="auto">
          <a:xfrm>
            <a:off x="2085186" y="2959459"/>
            <a:ext cx="2245012" cy="1302513"/>
          </a:xfrm>
          <a:custGeom>
            <a:avLst/>
            <a:gdLst>
              <a:gd name="T0" fmla="*/ 877 w 1097"/>
              <a:gd name="T1" fmla="*/ 661 h 661"/>
              <a:gd name="T2" fmla="*/ 1097 w 1097"/>
              <a:gd name="T3" fmla="*/ 465 h 661"/>
              <a:gd name="T4" fmla="*/ 921 w 1097"/>
              <a:gd name="T5" fmla="*/ 285 h 661"/>
              <a:gd name="T6" fmla="*/ 651 w 1097"/>
              <a:gd name="T7" fmla="*/ 0 h 661"/>
              <a:gd name="T8" fmla="*/ 409 w 1097"/>
              <a:gd name="T9" fmla="*/ 139 h 661"/>
              <a:gd name="T10" fmla="*/ 321 w 1097"/>
              <a:gd name="T11" fmla="*/ 106 h 661"/>
              <a:gd name="T12" fmla="*/ 185 w 1097"/>
              <a:gd name="T13" fmla="*/ 233 h 661"/>
              <a:gd name="T14" fmla="*/ 188 w 1097"/>
              <a:gd name="T15" fmla="*/ 259 h 661"/>
              <a:gd name="T16" fmla="*/ 0 w 1097"/>
              <a:gd name="T17" fmla="*/ 465 h 661"/>
              <a:gd name="T18" fmla="*/ 220 w 1097"/>
              <a:gd name="T19" fmla="*/ 661 h 661"/>
              <a:gd name="T20" fmla="*/ 877 w 1097"/>
              <a:gd name="T21"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7" h="661">
                <a:moveTo>
                  <a:pt x="877" y="661"/>
                </a:moveTo>
                <a:cubicBezTo>
                  <a:pt x="999" y="661"/>
                  <a:pt x="1097" y="586"/>
                  <a:pt x="1097" y="465"/>
                </a:cubicBezTo>
                <a:cubicBezTo>
                  <a:pt x="1097" y="358"/>
                  <a:pt x="1042" y="289"/>
                  <a:pt x="921" y="285"/>
                </a:cubicBezTo>
                <a:cubicBezTo>
                  <a:pt x="921" y="135"/>
                  <a:pt x="801" y="0"/>
                  <a:pt x="651" y="0"/>
                </a:cubicBezTo>
                <a:cubicBezTo>
                  <a:pt x="545" y="0"/>
                  <a:pt x="453" y="49"/>
                  <a:pt x="409" y="139"/>
                </a:cubicBezTo>
                <a:cubicBezTo>
                  <a:pt x="385" y="118"/>
                  <a:pt x="354" y="106"/>
                  <a:pt x="321" y="106"/>
                </a:cubicBezTo>
                <a:cubicBezTo>
                  <a:pt x="246" y="106"/>
                  <a:pt x="185" y="159"/>
                  <a:pt x="185" y="233"/>
                </a:cubicBezTo>
                <a:cubicBezTo>
                  <a:pt x="185" y="242"/>
                  <a:pt x="186" y="251"/>
                  <a:pt x="188" y="259"/>
                </a:cubicBezTo>
                <a:cubicBezTo>
                  <a:pt x="82" y="275"/>
                  <a:pt x="0" y="354"/>
                  <a:pt x="0" y="465"/>
                </a:cubicBezTo>
                <a:cubicBezTo>
                  <a:pt x="0" y="586"/>
                  <a:pt x="99" y="661"/>
                  <a:pt x="220" y="661"/>
                </a:cubicBezTo>
                <a:lnTo>
                  <a:pt x="877" y="661"/>
                </a:lnTo>
                <a:close/>
              </a:path>
            </a:pathLst>
          </a:custGeom>
          <a:gradFill flip="none" rotWithShape="1">
            <a:gsLst>
              <a:gs pos="100000">
                <a:srgbClr val="CFCFCF">
                  <a:lumMod val="79000"/>
                  <a:lumOff val="21000"/>
                </a:srgbClr>
              </a:gs>
              <a:gs pos="0">
                <a:srgbClr val="E6E6E6">
                  <a:shade val="100000"/>
                  <a:satMod val="115000"/>
                  <a:lumMod val="0"/>
                  <a:lumOff val="100000"/>
                </a:srgbClr>
              </a:gs>
            </a:gsLst>
            <a:path path="circle">
              <a:fillToRect l="50000" t="50000" r="50000" b="50000"/>
            </a:path>
            <a:tileRect/>
          </a:gradFill>
          <a:ln w="38100">
            <a:gradFill>
              <a:gsLst>
                <a:gs pos="0">
                  <a:schemeClr val="bg1">
                    <a:lumMod val="88000"/>
                  </a:schemeClr>
                </a:gs>
                <a:gs pos="100000">
                  <a:schemeClr val="bg1">
                    <a:lumMod val="69000"/>
                  </a:schemeClr>
                </a:gs>
              </a:gsLst>
              <a:lin ang="5400000" scaled="0"/>
            </a:gradFill>
            <a:miter lim="800000"/>
          </a:ln>
        </p:spPr>
        <p:txBody>
          <a:bodyPr vert="horz" wrap="square" lIns="91440" tIns="182880" rIns="91440" bIns="0" numCol="1" anchor="ctr" anchorCtr="0" compatLnSpc="1">
            <a:prstTxWarp prst="textNoShape">
              <a:avLst/>
            </a:prstTxWarp>
          </a:bodyPr>
          <a:lstStyle/>
          <a:p>
            <a:pPr algn="ctr"/>
            <a:endParaRPr lang="en-US" sz="1600" b="1" dirty="0">
              <a:solidFill>
                <a:srgbClr val="525252"/>
              </a:solidFill>
            </a:endParaRPr>
          </a:p>
        </p:txBody>
      </p:sp>
      <p:grpSp>
        <p:nvGrpSpPr>
          <p:cNvPr id="2" name="Group 46"/>
          <p:cNvGrpSpPr/>
          <p:nvPr/>
        </p:nvGrpSpPr>
        <p:grpSpPr>
          <a:xfrm>
            <a:off x="4330198" y="4984194"/>
            <a:ext cx="1201877" cy="1020907"/>
            <a:chOff x="3869315" y="2150486"/>
            <a:chExt cx="969962" cy="823912"/>
          </a:xfrm>
          <a:effectLst/>
        </p:grpSpPr>
        <p:pic>
          <p:nvPicPr>
            <p:cNvPr id="50" name="Picture 129" descr="laptop_cutout"/>
            <p:cNvPicPr>
              <a:picLocks noChangeAspect="1" noChangeArrowheads="1"/>
            </p:cNvPicPr>
            <p:nvPr/>
          </p:nvPicPr>
          <p:blipFill>
            <a:blip r:embed="rId3" cstate="screen"/>
            <a:srcRect/>
            <a:stretch>
              <a:fillRect/>
            </a:stretch>
          </p:blipFill>
          <p:spPr bwMode="auto">
            <a:xfrm>
              <a:off x="3869315" y="2150486"/>
              <a:ext cx="969962" cy="823912"/>
            </a:xfrm>
            <a:prstGeom prst="rect">
              <a:avLst/>
            </a:prstGeom>
            <a:noFill/>
          </p:spPr>
        </p:pic>
        <p:grpSp>
          <p:nvGrpSpPr>
            <p:cNvPr id="3" name="Group 10"/>
            <p:cNvGrpSpPr/>
            <p:nvPr/>
          </p:nvGrpSpPr>
          <p:grpSpPr>
            <a:xfrm>
              <a:off x="4007311" y="2187751"/>
              <a:ext cx="695657" cy="441149"/>
              <a:chOff x="6782188" y="4647518"/>
              <a:chExt cx="2048054" cy="1473882"/>
            </a:xfrm>
          </p:grpSpPr>
          <p:pic>
            <p:nvPicPr>
              <p:cNvPr id="52" name="Picture 51" descr="converj_vdi.png"/>
              <p:cNvPicPr>
                <a:picLocks noChangeAspect="1"/>
              </p:cNvPicPr>
              <p:nvPr/>
            </p:nvPicPr>
            <p:blipFill>
              <a:blip r:embed="rId4" cstate="screen"/>
              <a:srcRect/>
              <a:stretch>
                <a:fillRect/>
              </a:stretch>
            </p:blipFill>
            <p:spPr bwMode="auto">
              <a:xfrm>
                <a:off x="6847785" y="4701867"/>
                <a:ext cx="1982457" cy="1405567"/>
              </a:xfrm>
              <a:prstGeom prst="rect">
                <a:avLst/>
              </a:prstGeom>
              <a:noFill/>
              <a:ln>
                <a:noFill/>
              </a:ln>
            </p:spPr>
          </p:pic>
          <p:pic>
            <p:nvPicPr>
              <p:cNvPr id="54" name="Picture 3" descr="HUB_Rich.png"/>
              <p:cNvPicPr>
                <a:picLocks noChangeAspect="1"/>
              </p:cNvPicPr>
              <p:nvPr/>
            </p:nvPicPr>
            <p:blipFill>
              <a:blip r:embed="rId5" cstate="screen"/>
              <a:srcRect/>
              <a:stretch>
                <a:fillRect/>
              </a:stretch>
            </p:blipFill>
            <p:spPr bwMode="auto">
              <a:xfrm>
                <a:off x="6782188" y="4647518"/>
                <a:ext cx="739387" cy="1473882"/>
              </a:xfrm>
              <a:prstGeom prst="rect">
                <a:avLst/>
              </a:prstGeom>
              <a:noFill/>
              <a:ln>
                <a:noFill/>
              </a:ln>
            </p:spPr>
          </p:pic>
        </p:grpSp>
      </p:grpSp>
      <p:sp>
        <p:nvSpPr>
          <p:cNvPr id="56" name="Rectangle 55"/>
          <p:cNvSpPr/>
          <p:nvPr/>
        </p:nvSpPr>
        <p:spPr>
          <a:xfrm>
            <a:off x="334524" y="1617093"/>
            <a:ext cx="1645920" cy="4681538"/>
          </a:xfrm>
          <a:prstGeom prst="rect">
            <a:avLst/>
          </a:prstGeom>
          <a:solidFill>
            <a:schemeClr val="accent6">
              <a:lumMod val="75000"/>
            </a:schemeClr>
          </a:solidFill>
          <a:ln>
            <a:noFill/>
          </a:ln>
          <a:effectLst>
            <a:outerShdw blurRad="127000" dist="889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srgbClr val="FFFFFF"/>
              </a:solidFill>
              <a:latin typeface="Arial"/>
              <a:ea typeface="+mn-ea"/>
              <a:cs typeface="+mn-cs"/>
            </a:endParaRPr>
          </a:p>
        </p:txBody>
      </p:sp>
      <p:pic>
        <p:nvPicPr>
          <p:cNvPr id="57" name="Picture 2"/>
          <p:cNvPicPr>
            <a:picLocks noChangeAspect="1" noChangeArrowheads="1"/>
          </p:cNvPicPr>
          <p:nvPr/>
        </p:nvPicPr>
        <p:blipFill>
          <a:blip r:embed="rId6" cstate="screen">
            <a:extLst>
              <a:ext uri="{28A0092B-C50C-407E-A947-70E740481C1C}">
                <a14:useLocalDpi xmlns="" xmlns:a14="http://schemas.microsoft.com/office/drawing/2010/main" val="0"/>
              </a:ext>
            </a:extLst>
          </a:blip>
          <a:srcRect/>
          <a:stretch>
            <a:fillRect/>
          </a:stretch>
        </p:blipFill>
        <p:spPr bwMode="auto">
          <a:xfrm>
            <a:off x="602511" y="2087662"/>
            <a:ext cx="1133696" cy="913235"/>
          </a:xfrm>
          <a:prstGeom prst="rect">
            <a:avLst/>
          </a:prstGeom>
          <a:noFill/>
          <a:ln>
            <a:noFill/>
          </a:ln>
          <a:effectLst>
            <a:outerShdw blurRad="88900" dist="63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8" name="Rectangle 57"/>
          <p:cNvSpPr/>
          <p:nvPr/>
        </p:nvSpPr>
        <p:spPr>
          <a:xfrm>
            <a:off x="483381" y="1885991"/>
            <a:ext cx="1371957" cy="161583"/>
          </a:xfrm>
          <a:prstGeom prst="rect">
            <a:avLst/>
          </a:prstGeom>
        </p:spPr>
        <p:txBody>
          <a:bodyPr wrap="square" lIns="0" tIns="0" rIns="0" bIns="0" anchor="ctr" anchorCtr="1">
            <a:spAutoFit/>
          </a:bodyPr>
          <a:lstStyle/>
          <a:p>
            <a:pPr algn="ctr" defTabSz="914400">
              <a:spcBef>
                <a:spcPct val="0"/>
              </a:spcBef>
              <a:spcAft>
                <a:spcPct val="0"/>
              </a:spcAft>
              <a:buNone/>
            </a:pPr>
            <a:r>
              <a:rPr lang="de-DE" sz="1050" b="1" i="0" kern="1200" smtClean="0">
                <a:solidFill>
                  <a:srgbClr val="FFFFFF"/>
                </a:solidFill>
                <a:latin typeface="Arial"/>
                <a:ea typeface="+mn-ea"/>
                <a:cs typeface="Arial"/>
              </a:rPr>
              <a:t>VM-Benutzer 1</a:t>
            </a:r>
            <a:endParaRPr lang="de-DE" sz="1050" b="1" kern="1200">
              <a:solidFill>
                <a:srgbClr val="FFFFFF"/>
              </a:solidFill>
              <a:latin typeface="Arial"/>
              <a:ea typeface="+mn-ea"/>
              <a:cs typeface="Arial" charset="0"/>
            </a:endParaRPr>
          </a:p>
        </p:txBody>
      </p:sp>
      <p:pic>
        <p:nvPicPr>
          <p:cNvPr id="59" name="Picture 2"/>
          <p:cNvPicPr>
            <a:picLocks noChangeAspect="1" noChangeArrowheads="1"/>
          </p:cNvPicPr>
          <p:nvPr/>
        </p:nvPicPr>
        <p:blipFill>
          <a:blip r:embed="rId6" cstate="screen">
            <a:extLst>
              <a:ext uri="{28A0092B-C50C-407E-A947-70E740481C1C}">
                <a14:useLocalDpi xmlns="" xmlns:a14="http://schemas.microsoft.com/office/drawing/2010/main" val="0"/>
              </a:ext>
            </a:extLst>
          </a:blip>
          <a:srcRect/>
          <a:stretch>
            <a:fillRect/>
          </a:stretch>
        </p:blipFill>
        <p:spPr bwMode="auto">
          <a:xfrm>
            <a:off x="602511" y="4690493"/>
            <a:ext cx="1133696" cy="913235"/>
          </a:xfrm>
          <a:prstGeom prst="rect">
            <a:avLst/>
          </a:prstGeom>
          <a:noFill/>
          <a:ln>
            <a:noFill/>
          </a:ln>
          <a:effectLst>
            <a:outerShdw blurRad="88900" dist="63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1" name="Rectangle 60"/>
          <p:cNvSpPr/>
          <p:nvPr/>
        </p:nvSpPr>
        <p:spPr>
          <a:xfrm>
            <a:off x="483381" y="5642997"/>
            <a:ext cx="1371957" cy="184666"/>
          </a:xfrm>
          <a:prstGeom prst="rect">
            <a:avLst/>
          </a:prstGeom>
        </p:spPr>
        <p:txBody>
          <a:bodyPr wrap="square" lIns="0" tIns="0" rIns="0" bIns="0" anchor="ctr" anchorCtr="1">
            <a:spAutoFit/>
          </a:bodyPr>
          <a:lstStyle/>
          <a:p>
            <a:pPr algn="ctr" defTabSz="914400">
              <a:spcBef>
                <a:spcPct val="0"/>
              </a:spcBef>
              <a:spcAft>
                <a:spcPct val="0"/>
              </a:spcAft>
              <a:buNone/>
            </a:pPr>
            <a:r>
              <a:rPr lang="en-IE" sz="1200" b="1" i="0" kern="1200">
                <a:solidFill>
                  <a:srgbClr val="FFFFFF"/>
                </a:solidFill>
                <a:latin typeface="Arial"/>
                <a:ea typeface="+mn-ea"/>
                <a:cs typeface="Arial"/>
              </a:rPr>
              <a:t>VM-Benutzer 2</a:t>
            </a:r>
            <a:endParaRPr lang="en-US" sz="1200" b="1" kern="1200" dirty="0">
              <a:solidFill>
                <a:srgbClr val="FFFFFF"/>
              </a:solidFill>
              <a:latin typeface="Arial"/>
              <a:ea typeface="+mn-ea"/>
              <a:cs typeface="Arial" charset="0"/>
            </a:endParaRPr>
          </a:p>
        </p:txBody>
      </p:sp>
      <p:sp>
        <p:nvSpPr>
          <p:cNvPr id="63" name="Rectangle 62"/>
          <p:cNvSpPr/>
          <p:nvPr/>
        </p:nvSpPr>
        <p:spPr>
          <a:xfrm>
            <a:off x="334302" y="3752612"/>
            <a:ext cx="685979" cy="153888"/>
          </a:xfrm>
          <a:prstGeom prst="rect">
            <a:avLst/>
          </a:prstGeom>
        </p:spPr>
        <p:txBody>
          <a:bodyPr wrap="square" lIns="0" tIns="0" rIns="0" bIns="0" anchor="ctr" anchorCtr="1">
            <a:spAutoFit/>
          </a:bodyPr>
          <a:lstStyle/>
          <a:p>
            <a:pPr algn="ctr" defTabSz="914400">
              <a:spcBef>
                <a:spcPct val="0"/>
              </a:spcBef>
              <a:spcAft>
                <a:spcPct val="0"/>
              </a:spcAft>
              <a:buNone/>
            </a:pPr>
            <a:r>
              <a:rPr lang="en-IE" sz="1000" b="1" i="0" kern="1200">
                <a:solidFill>
                  <a:srgbClr val="FFFFFF"/>
                </a:solidFill>
                <a:latin typeface="Arial"/>
                <a:ea typeface="+mn-ea"/>
                <a:cs typeface="Arial"/>
              </a:rPr>
              <a:t>CUCM</a:t>
            </a:r>
            <a:endParaRPr lang="en-US" sz="1000" b="1" kern="1200" dirty="0">
              <a:solidFill>
                <a:srgbClr val="FFFFFF"/>
              </a:solidFill>
              <a:latin typeface="Arial"/>
              <a:ea typeface="+mn-ea"/>
              <a:cs typeface="Arial" charset="0"/>
            </a:endParaRPr>
          </a:p>
        </p:txBody>
      </p:sp>
      <p:sp>
        <p:nvSpPr>
          <p:cNvPr id="77" name="Rectangle 76"/>
          <p:cNvSpPr/>
          <p:nvPr/>
        </p:nvSpPr>
        <p:spPr>
          <a:xfrm>
            <a:off x="2057400" y="3551295"/>
            <a:ext cx="2464905" cy="523220"/>
          </a:xfrm>
          <a:prstGeom prst="rect">
            <a:avLst/>
          </a:prstGeom>
        </p:spPr>
        <p:txBody>
          <a:bodyPr wrap="square">
            <a:spAutoFit/>
          </a:bodyPr>
          <a:lstStyle/>
          <a:p>
            <a:pPr algn="ctr" defTabSz="914400">
              <a:spcBef>
                <a:spcPct val="0"/>
              </a:spcBef>
              <a:spcAft>
                <a:spcPct val="0"/>
              </a:spcAft>
              <a:buNone/>
            </a:pPr>
            <a:r>
              <a:rPr lang="de-DE" sz="1400" b="1" i="0" dirty="0" smtClean="0">
                <a:solidFill>
                  <a:srgbClr val="000000"/>
                </a:solidFill>
                <a:latin typeface="Arial"/>
                <a:ea typeface="+mn-ea"/>
                <a:cs typeface="+mn-cs"/>
              </a:rPr>
              <a:t>Virtualisierungssensitives Borderless Network</a:t>
            </a:r>
            <a:endParaRPr lang="de-DE" sz="1400" b="1" dirty="0">
              <a:solidFill>
                <a:srgbClr val="000000"/>
              </a:solidFill>
            </a:endParaRPr>
          </a:p>
        </p:txBody>
      </p:sp>
      <p:sp>
        <p:nvSpPr>
          <p:cNvPr id="78" name="Rectangle 77"/>
          <p:cNvSpPr/>
          <p:nvPr/>
        </p:nvSpPr>
        <p:spPr>
          <a:xfrm>
            <a:off x="1939475" y="1605483"/>
            <a:ext cx="2286595" cy="424732"/>
          </a:xfrm>
          <a:prstGeom prst="rect">
            <a:avLst/>
          </a:prstGeom>
        </p:spPr>
        <p:txBody>
          <a:bodyPr wrap="square">
            <a:spAutoFit/>
          </a:bodyPr>
          <a:lstStyle/>
          <a:p>
            <a:pPr algn="ctr" defTabSz="914400">
              <a:lnSpc>
                <a:spcPct val="90000"/>
              </a:lnSpc>
              <a:spcBef>
                <a:spcPct val="0"/>
              </a:spcBef>
              <a:spcAft>
                <a:spcPct val="0"/>
              </a:spcAft>
              <a:buNone/>
            </a:pPr>
            <a:r>
              <a:rPr lang="de-DE" sz="1200" b="1" i="0" kern="1200" dirty="0" smtClean="0">
                <a:solidFill>
                  <a:srgbClr val="652D89"/>
                </a:solidFill>
                <a:latin typeface="Arial"/>
                <a:ea typeface="+mn-ea"/>
                <a:cs typeface="Arial"/>
              </a:rPr>
              <a:t>Desktop-Virtualisierungsprotokoll</a:t>
            </a:r>
            <a:endParaRPr lang="de-DE" sz="1200" b="1" kern="1200" dirty="0">
              <a:solidFill>
                <a:schemeClr val="accent6"/>
              </a:solidFill>
              <a:latin typeface="Arial"/>
              <a:ea typeface="+mn-ea"/>
              <a:cs typeface="Arial" charset="0"/>
            </a:endParaRPr>
          </a:p>
        </p:txBody>
      </p:sp>
      <p:sp>
        <p:nvSpPr>
          <p:cNvPr id="79" name="Rectangle 78"/>
          <p:cNvSpPr/>
          <p:nvPr/>
        </p:nvSpPr>
        <p:spPr>
          <a:xfrm>
            <a:off x="1939475" y="5383861"/>
            <a:ext cx="2286595" cy="424732"/>
          </a:xfrm>
          <a:prstGeom prst="rect">
            <a:avLst/>
          </a:prstGeom>
        </p:spPr>
        <p:txBody>
          <a:bodyPr wrap="square">
            <a:spAutoFit/>
          </a:bodyPr>
          <a:lstStyle/>
          <a:p>
            <a:pPr algn="ctr" defTabSz="914400">
              <a:lnSpc>
                <a:spcPct val="90000"/>
              </a:lnSpc>
              <a:spcBef>
                <a:spcPct val="0"/>
              </a:spcBef>
              <a:spcAft>
                <a:spcPct val="0"/>
              </a:spcAft>
              <a:buNone/>
            </a:pPr>
            <a:r>
              <a:rPr lang="de-DE" sz="1200" b="1" i="0" kern="1200" dirty="0" smtClean="0">
                <a:solidFill>
                  <a:srgbClr val="652D89"/>
                </a:solidFill>
                <a:latin typeface="Arial"/>
                <a:ea typeface="+mn-ea"/>
                <a:cs typeface="Arial"/>
              </a:rPr>
              <a:t>Desktop-Virtualisierungsprotokoll</a:t>
            </a:r>
            <a:endParaRPr lang="de-DE" sz="1200" b="1" kern="1200" dirty="0">
              <a:solidFill>
                <a:schemeClr val="accent6"/>
              </a:solidFill>
              <a:latin typeface="Arial"/>
              <a:ea typeface="+mn-ea"/>
              <a:cs typeface="Arial" charset="0"/>
            </a:endParaRPr>
          </a:p>
        </p:txBody>
      </p:sp>
      <p:cxnSp>
        <p:nvCxnSpPr>
          <p:cNvPr id="80" name="Straight Connector 79"/>
          <p:cNvCxnSpPr/>
          <p:nvPr/>
        </p:nvCxnSpPr>
        <p:spPr>
          <a:xfrm rot="5400000">
            <a:off x="406010" y="3733774"/>
            <a:ext cx="2827838" cy="0"/>
          </a:xfrm>
          <a:prstGeom prst="line">
            <a:avLst/>
          </a:prstGeom>
          <a:ln w="19050">
            <a:solidFill>
              <a:schemeClr val="accent3"/>
            </a:solidFill>
            <a:prstDash val="sysDot"/>
            <a:headEnd type="none" w="med" len="med"/>
            <a:tailEnd type="non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81" name="Left-Right Arrow 80"/>
          <p:cNvSpPr/>
          <p:nvPr/>
        </p:nvSpPr>
        <p:spPr>
          <a:xfrm>
            <a:off x="1835347" y="4881013"/>
            <a:ext cx="2494851" cy="548640"/>
          </a:xfrm>
          <a:prstGeom prst="leftRightArrow">
            <a:avLst/>
          </a:prstGeom>
          <a:gradFill>
            <a:gsLst>
              <a:gs pos="0">
                <a:schemeClr val="tx1">
                  <a:lumMod val="50000"/>
                </a:schemeClr>
              </a:gs>
              <a:gs pos="50000">
                <a:schemeClr val="tx1">
                  <a:lumMod val="60000"/>
                  <a:lumOff val="40000"/>
                </a:schemeClr>
              </a:gs>
              <a:gs pos="100000">
                <a:schemeClr val="accent3">
                  <a:lumMod val="2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latin typeface="Arial"/>
            </a:endParaRPr>
          </a:p>
        </p:txBody>
      </p:sp>
      <p:sp>
        <p:nvSpPr>
          <p:cNvPr id="82" name="Left-Right Arrow 81"/>
          <p:cNvSpPr/>
          <p:nvPr/>
        </p:nvSpPr>
        <p:spPr>
          <a:xfrm>
            <a:off x="1835347" y="2048893"/>
            <a:ext cx="2494851" cy="546100"/>
          </a:xfrm>
          <a:prstGeom prst="leftRightArrow">
            <a:avLst/>
          </a:prstGeom>
          <a:gradFill>
            <a:gsLst>
              <a:gs pos="0">
                <a:schemeClr val="tx1">
                  <a:lumMod val="50000"/>
                </a:schemeClr>
              </a:gs>
              <a:gs pos="50000">
                <a:schemeClr val="tx1">
                  <a:lumMod val="60000"/>
                  <a:lumOff val="40000"/>
                </a:schemeClr>
              </a:gs>
              <a:gs pos="100000">
                <a:schemeClr val="accent3">
                  <a:lumMod val="2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latin typeface="Arial"/>
            </a:endParaRPr>
          </a:p>
        </p:txBody>
      </p:sp>
      <p:cxnSp>
        <p:nvCxnSpPr>
          <p:cNvPr id="83" name="Straight Arrow Connector 82"/>
          <p:cNvCxnSpPr/>
          <p:nvPr/>
        </p:nvCxnSpPr>
        <p:spPr>
          <a:xfrm rot="10800000" flipH="1">
            <a:off x="1818738" y="2319855"/>
            <a:ext cx="2494850" cy="1588"/>
          </a:xfrm>
          <a:prstGeom prst="straightConnector1">
            <a:avLst/>
          </a:prstGeom>
          <a:ln w="19050">
            <a:solidFill>
              <a:schemeClr val="accent3"/>
            </a:solidFill>
            <a:prstDash val="sysDot"/>
            <a:headEnd type="none" w="med" len="med"/>
            <a:tailEnd type="triangl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0800000" flipH="1">
            <a:off x="1818737" y="5146899"/>
            <a:ext cx="2494850" cy="1588"/>
          </a:xfrm>
          <a:prstGeom prst="straightConnector1">
            <a:avLst/>
          </a:prstGeom>
          <a:ln w="19050">
            <a:solidFill>
              <a:schemeClr val="accent3"/>
            </a:solidFill>
            <a:prstDash val="sysDot"/>
            <a:headEnd type="none" w="med" len="med"/>
            <a:tailEnd type="triangl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425377" y="2152443"/>
            <a:ext cx="1314792" cy="169277"/>
          </a:xfrm>
          <a:prstGeom prst="rect">
            <a:avLst/>
          </a:prstGeom>
          <a:effectLst/>
        </p:spPr>
        <p:txBody>
          <a:bodyPr wrap="square" lIns="0" tIns="0" rIns="0" bIns="0" anchor="ctr" anchorCtr="0">
            <a:spAutoFit/>
          </a:bodyPr>
          <a:lstStyle/>
          <a:p>
            <a:pPr algn="ctr" defTabSz="914400">
              <a:spcBef>
                <a:spcPct val="0"/>
              </a:spcBef>
              <a:spcAft>
                <a:spcPct val="0"/>
              </a:spcAft>
              <a:buNone/>
            </a:pPr>
            <a:r>
              <a:rPr lang="de-DE" sz="1050" b="1" i="0" kern="1200" dirty="0" smtClean="0">
                <a:solidFill>
                  <a:srgbClr val="FFE14F"/>
                </a:solidFill>
                <a:effectLst>
                  <a:outerShdw blurRad="50800" dist="38100" dir="2700000" algn="tl" rotWithShape="0">
                    <a:prstClr val="black">
                      <a:alpha val="40000"/>
                    </a:prstClr>
                  </a:outerShdw>
                </a:effectLst>
                <a:latin typeface="Arial"/>
                <a:ea typeface="+mn-ea"/>
                <a:cs typeface="Arial"/>
              </a:rPr>
              <a:t>Medien</a:t>
            </a:r>
            <a:r>
              <a:rPr lang="de-DE" sz="1100" b="1" i="0" kern="1200" dirty="0" smtClean="0">
                <a:solidFill>
                  <a:srgbClr val="FFE14F"/>
                </a:solidFill>
                <a:effectLst>
                  <a:outerShdw blurRad="50800" dist="38100" dir="2700000" algn="tl" rotWithShape="0">
                    <a:prstClr val="black">
                      <a:alpha val="40000"/>
                    </a:prstClr>
                  </a:outerShdw>
                </a:effectLst>
                <a:latin typeface="Arial"/>
                <a:ea typeface="+mn-ea"/>
                <a:cs typeface="Arial"/>
              </a:rPr>
              <a:t>datenstrom</a:t>
            </a:r>
            <a:endParaRPr lang="de-DE" sz="1100" b="1" kern="1200" dirty="0">
              <a:solidFill>
                <a:srgbClr val="FFE14F"/>
              </a:solidFill>
              <a:effectLst>
                <a:outerShdw blurRad="50800" dist="38100" dir="2700000" algn="tl" rotWithShape="0">
                  <a:prstClr val="black">
                    <a:alpha val="40000"/>
                  </a:prstClr>
                </a:outerShdw>
              </a:effectLst>
              <a:latin typeface="Arial"/>
              <a:ea typeface="+mn-ea"/>
              <a:cs typeface="Arial" charset="0"/>
            </a:endParaRPr>
          </a:p>
        </p:txBody>
      </p:sp>
      <p:sp>
        <p:nvSpPr>
          <p:cNvPr id="86" name="Rectangle 85"/>
          <p:cNvSpPr/>
          <p:nvPr/>
        </p:nvSpPr>
        <p:spPr>
          <a:xfrm>
            <a:off x="2425377" y="5130494"/>
            <a:ext cx="1314792" cy="161583"/>
          </a:xfrm>
          <a:prstGeom prst="rect">
            <a:avLst/>
          </a:prstGeom>
          <a:effectLst/>
        </p:spPr>
        <p:txBody>
          <a:bodyPr wrap="square" lIns="0" tIns="0" rIns="0" bIns="0" anchor="ctr" anchorCtr="0">
            <a:spAutoFit/>
          </a:bodyPr>
          <a:lstStyle/>
          <a:p>
            <a:pPr algn="ctr" defTabSz="914400">
              <a:spcBef>
                <a:spcPct val="0"/>
              </a:spcBef>
              <a:spcAft>
                <a:spcPct val="0"/>
              </a:spcAft>
              <a:buNone/>
            </a:pPr>
            <a:r>
              <a:rPr lang="de-DE" sz="1050" b="1" i="0" kern="1200" dirty="0" smtClean="0">
                <a:solidFill>
                  <a:srgbClr val="FFE14F"/>
                </a:solidFill>
                <a:effectLst>
                  <a:outerShdw blurRad="50800" dist="38100" dir="2700000" algn="tl" rotWithShape="0">
                    <a:prstClr val="black">
                      <a:alpha val="40000"/>
                    </a:prstClr>
                  </a:outerShdw>
                </a:effectLst>
                <a:latin typeface="Arial"/>
                <a:ea typeface="+mn-ea"/>
                <a:cs typeface="Arial"/>
              </a:rPr>
              <a:t>Mediendatenstrom</a:t>
            </a:r>
            <a:endParaRPr lang="de-DE" sz="1050" b="1" kern="1200" dirty="0">
              <a:solidFill>
                <a:srgbClr val="FFE14F"/>
              </a:solidFill>
              <a:effectLst>
                <a:outerShdw blurRad="50800" dist="38100" dir="2700000" algn="tl" rotWithShape="0">
                  <a:prstClr val="black">
                    <a:alpha val="40000"/>
                  </a:prstClr>
                </a:outerShdw>
              </a:effectLst>
              <a:latin typeface="Arial"/>
              <a:ea typeface="+mn-ea"/>
              <a:cs typeface="Arial" charset="0"/>
            </a:endParaRPr>
          </a:p>
        </p:txBody>
      </p:sp>
      <p:sp>
        <p:nvSpPr>
          <p:cNvPr id="87" name="Rectangle 86"/>
          <p:cNvSpPr/>
          <p:nvPr/>
        </p:nvSpPr>
        <p:spPr>
          <a:xfrm>
            <a:off x="494977" y="1703532"/>
            <a:ext cx="1371957" cy="166199"/>
          </a:xfrm>
          <a:prstGeom prst="rect">
            <a:avLst/>
          </a:prstGeom>
        </p:spPr>
        <p:txBody>
          <a:bodyPr wrap="square" lIns="0" tIns="0" rIns="0" bIns="0" anchor="ctr" anchorCtr="1">
            <a:spAutoFit/>
          </a:bodyPr>
          <a:lstStyle/>
          <a:p>
            <a:pPr indent="-85771" algn="ctr" defTabSz="914400">
              <a:lnSpc>
                <a:spcPct val="90000"/>
              </a:lnSpc>
              <a:spcBef>
                <a:spcPct val="0"/>
              </a:spcBef>
              <a:spcAft>
                <a:spcPct val="0"/>
              </a:spcAft>
              <a:buNone/>
            </a:pPr>
            <a:r>
              <a:rPr lang="de-DE" sz="1200" b="1" i="0" kern="1200" smtClean="0">
                <a:solidFill>
                  <a:srgbClr val="FFFFFF"/>
                </a:solidFill>
                <a:latin typeface="Arial"/>
                <a:ea typeface="+mn-ea"/>
                <a:cs typeface="Arial"/>
              </a:rPr>
              <a:t>Rechenzentrum</a:t>
            </a:r>
            <a:endParaRPr lang="de-DE" sz="1200" b="1" kern="1200">
              <a:solidFill>
                <a:srgbClr val="FFFFFF"/>
              </a:solidFill>
              <a:latin typeface="Arial"/>
              <a:ea typeface="+mn-ea"/>
              <a:cs typeface="Arial" charset="0"/>
            </a:endParaRPr>
          </a:p>
        </p:txBody>
      </p:sp>
      <p:grpSp>
        <p:nvGrpSpPr>
          <p:cNvPr id="4" name="Group 63"/>
          <p:cNvGrpSpPr/>
          <p:nvPr/>
        </p:nvGrpSpPr>
        <p:grpSpPr>
          <a:xfrm>
            <a:off x="4883350" y="1723523"/>
            <a:ext cx="1031641" cy="1107583"/>
            <a:chOff x="5343401" y="2160710"/>
            <a:chExt cx="3625372" cy="4858017"/>
          </a:xfrm>
        </p:grpSpPr>
        <p:grpSp>
          <p:nvGrpSpPr>
            <p:cNvPr id="5" name="Group 26"/>
            <p:cNvGrpSpPr/>
            <p:nvPr/>
          </p:nvGrpSpPr>
          <p:grpSpPr>
            <a:xfrm>
              <a:off x="5343401" y="2160710"/>
              <a:ext cx="2847884" cy="3098639"/>
              <a:chOff x="6073584" y="2864791"/>
              <a:chExt cx="3796189" cy="3098640"/>
            </a:xfrm>
          </p:grpSpPr>
          <p:pic>
            <p:nvPicPr>
              <p:cNvPr id="92" name="Picture 91" descr="flatpanelcomputer-copy.png"/>
              <p:cNvPicPr>
                <a:picLocks noChangeAspect="1"/>
              </p:cNvPicPr>
              <p:nvPr/>
            </p:nvPicPr>
            <p:blipFill>
              <a:blip r:embed="rId7" cstate="screen"/>
              <a:stretch>
                <a:fillRect/>
              </a:stretch>
            </p:blipFill>
            <p:spPr>
              <a:xfrm>
                <a:off x="6073584" y="2864791"/>
                <a:ext cx="3796189" cy="3098640"/>
              </a:xfrm>
              <a:prstGeom prst="rect">
                <a:avLst/>
              </a:prstGeom>
            </p:spPr>
          </p:pic>
          <p:pic>
            <p:nvPicPr>
              <p:cNvPr id="93" name="Picture 92" descr="photo.jpg"/>
              <p:cNvPicPr>
                <a:picLocks noChangeAspect="1"/>
              </p:cNvPicPr>
              <p:nvPr/>
            </p:nvPicPr>
            <p:blipFill>
              <a:blip r:embed="rId8" cstate="screen"/>
              <a:srcRect/>
              <a:stretch>
                <a:fillRect/>
              </a:stretch>
            </p:blipFill>
            <p:spPr>
              <a:xfrm rot="5400000">
                <a:off x="6866244" y="2286207"/>
                <a:ext cx="2197540" cy="3556744"/>
              </a:xfrm>
              <a:prstGeom prst="rect">
                <a:avLst/>
              </a:prstGeom>
            </p:spPr>
          </p:pic>
        </p:grpSp>
        <p:pic>
          <p:nvPicPr>
            <p:cNvPr id="90" name="Picture 89" descr="wireless keyboard.png"/>
            <p:cNvPicPr>
              <a:picLocks noChangeAspect="1"/>
            </p:cNvPicPr>
            <p:nvPr/>
          </p:nvPicPr>
          <p:blipFill>
            <a:blip r:embed="rId9" cstate="screen"/>
            <a:srcRect/>
            <a:stretch>
              <a:fillRect/>
            </a:stretch>
          </p:blipFill>
          <p:spPr bwMode="auto">
            <a:xfrm rot="20652644">
              <a:off x="6341147" y="4721305"/>
              <a:ext cx="2627626" cy="2297422"/>
            </a:xfrm>
            <a:prstGeom prst="rect">
              <a:avLst/>
            </a:prstGeom>
            <a:noFill/>
            <a:ln w="9525">
              <a:noFill/>
              <a:miter lim="800000"/>
              <a:headEnd/>
              <a:tailEnd/>
            </a:ln>
            <a:effectLst>
              <a:outerShdw blurRad="63500" dist="38100" dir="5400000" algn="t" rotWithShape="0">
                <a:srgbClr val="000000">
                  <a:alpha val="39999"/>
                </a:srgbClr>
              </a:outerShdw>
            </a:effectLst>
          </p:spPr>
        </p:pic>
      </p:grpSp>
      <p:pic>
        <p:nvPicPr>
          <p:cNvPr id="94" name="Picture 2"/>
          <p:cNvPicPr>
            <a:picLocks noChangeAspect="1" noChangeArrowheads="1"/>
          </p:cNvPicPr>
          <p:nvPr/>
        </p:nvPicPr>
        <p:blipFill>
          <a:blip r:embed="rId10" cstate="screen">
            <a:extLst>
              <a:ext uri="{28A0092B-C50C-407E-A947-70E740481C1C}">
                <a14:useLocalDpi xmlns="" xmlns:a14="http://schemas.microsoft.com/office/drawing/2010/main" val="0"/>
              </a:ext>
            </a:extLst>
          </a:blip>
          <a:srcRect/>
          <a:stretch>
            <a:fillRect/>
          </a:stretch>
        </p:blipFill>
        <p:spPr bwMode="auto">
          <a:xfrm>
            <a:off x="4902310" y="1741917"/>
            <a:ext cx="760411" cy="518131"/>
          </a:xfrm>
          <a:prstGeom prst="rect">
            <a:avLst/>
          </a:prstGeom>
          <a:noFill/>
          <a:ln>
            <a:noFill/>
          </a:ln>
          <a:effectLst>
            <a:outerShdw blurRad="88900" dist="63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5" name="Picture 3" descr="C:\Documents and Settings\surmenet\Desktop\device icons\device icons\Device_XT30_3149_unknown_64.png"/>
          <p:cNvPicPr>
            <a:picLocks noChangeAspect="1" noChangeArrowheads="1"/>
          </p:cNvPicPr>
          <p:nvPr/>
        </p:nvPicPr>
        <p:blipFill>
          <a:blip r:embed="rId11" cstate="screen"/>
          <a:srcRect/>
          <a:stretch>
            <a:fillRect/>
          </a:stretch>
        </p:blipFill>
        <p:spPr bwMode="auto">
          <a:xfrm>
            <a:off x="944461" y="3498280"/>
            <a:ext cx="609600" cy="609600"/>
          </a:xfrm>
          <a:prstGeom prst="rect">
            <a:avLst/>
          </a:prstGeom>
          <a:noFill/>
          <a:effectLst>
            <a:outerShdw blurRad="63500" sx="102000" sy="102000" algn="ctr" rotWithShape="0">
              <a:prstClr val="black">
                <a:alpha val="40000"/>
              </a:prstClr>
            </a:outerShdw>
          </a:effectLst>
        </p:spPr>
      </p:pic>
      <p:sp>
        <p:nvSpPr>
          <p:cNvPr id="101" name="Rectangle 100"/>
          <p:cNvSpPr/>
          <p:nvPr/>
        </p:nvSpPr>
        <p:spPr>
          <a:xfrm>
            <a:off x="318054" y="3110965"/>
            <a:ext cx="1222512" cy="323165"/>
          </a:xfrm>
          <a:prstGeom prst="rect">
            <a:avLst/>
          </a:prstGeom>
        </p:spPr>
        <p:txBody>
          <a:bodyPr wrap="square" lIns="0" tIns="0" rIns="0" bIns="0" anchor="ctr" anchorCtr="0">
            <a:spAutoFit/>
          </a:bodyPr>
          <a:lstStyle/>
          <a:p>
            <a:pPr algn="r" defTabSz="914400">
              <a:spcBef>
                <a:spcPct val="0"/>
              </a:spcBef>
              <a:spcAft>
                <a:spcPct val="0"/>
              </a:spcAft>
              <a:buNone/>
            </a:pPr>
            <a:r>
              <a:rPr lang="de-DE" sz="1050" b="1" i="0" kern="1200" dirty="0" smtClean="0">
                <a:solidFill>
                  <a:srgbClr val="EE6804">
                    <a:lumMod val="60000"/>
                    <a:lumOff val="40000"/>
                  </a:srgbClr>
                </a:solidFill>
                <a:effectLst>
                  <a:outerShdw blurRad="50800" dist="38100" dir="2700000" algn="tl" rotWithShape="0">
                    <a:prstClr val="black"/>
                  </a:outerShdw>
                </a:effectLst>
                <a:latin typeface="Arial"/>
                <a:ea typeface="+mn-ea"/>
                <a:cs typeface="Arial"/>
              </a:rPr>
              <a:t>Signalübermittlung (SIP)</a:t>
            </a:r>
            <a:endParaRPr lang="de-DE" sz="1050" b="1" kern="1200" dirty="0">
              <a:solidFill>
                <a:srgbClr val="EE6804">
                  <a:lumMod val="60000"/>
                  <a:lumOff val="40000"/>
                </a:srgbClr>
              </a:solidFill>
              <a:effectLst>
                <a:outerShdw blurRad="50800" dist="38100" dir="2700000" algn="tl" rotWithShape="0">
                  <a:prstClr val="black"/>
                </a:outerShdw>
              </a:effectLst>
              <a:latin typeface="Arial"/>
              <a:ea typeface="+mn-ea"/>
              <a:cs typeface="Arial" charset="0"/>
            </a:endParaRPr>
          </a:p>
        </p:txBody>
      </p:sp>
      <p:sp>
        <p:nvSpPr>
          <p:cNvPr id="104" name="Rectangle 103"/>
          <p:cNvSpPr/>
          <p:nvPr/>
        </p:nvSpPr>
        <p:spPr>
          <a:xfrm>
            <a:off x="318052" y="4187705"/>
            <a:ext cx="1222513" cy="323165"/>
          </a:xfrm>
          <a:prstGeom prst="rect">
            <a:avLst/>
          </a:prstGeom>
        </p:spPr>
        <p:txBody>
          <a:bodyPr wrap="square" lIns="0" tIns="0" rIns="0" bIns="0" anchor="ctr" anchorCtr="0">
            <a:spAutoFit/>
          </a:bodyPr>
          <a:lstStyle/>
          <a:p>
            <a:pPr algn="r" defTabSz="914400">
              <a:spcBef>
                <a:spcPct val="0"/>
              </a:spcBef>
              <a:spcAft>
                <a:spcPct val="0"/>
              </a:spcAft>
              <a:buNone/>
            </a:pPr>
            <a:r>
              <a:rPr lang="de-DE" sz="1050" b="1" i="0" kern="1200" dirty="0" smtClean="0">
                <a:solidFill>
                  <a:srgbClr val="EE6804">
                    <a:lumMod val="60000"/>
                    <a:lumOff val="40000"/>
                  </a:srgbClr>
                </a:solidFill>
                <a:effectLst>
                  <a:outerShdw blurRad="50800" dist="38100" dir="2700000" algn="tl" rotWithShape="0">
                    <a:prstClr val="black"/>
                  </a:outerShdw>
                </a:effectLst>
                <a:latin typeface="Arial"/>
                <a:ea typeface="+mn-ea"/>
                <a:cs typeface="Arial"/>
              </a:rPr>
              <a:t>Signalübermittlung (SIP)</a:t>
            </a:r>
            <a:endParaRPr lang="de-DE" sz="1050" b="1" kern="1200" dirty="0">
              <a:solidFill>
                <a:srgbClr val="EE6804">
                  <a:lumMod val="60000"/>
                  <a:lumOff val="40000"/>
                </a:srgbClr>
              </a:solidFill>
              <a:effectLst>
                <a:outerShdw blurRad="50800" dist="38100" dir="2700000" algn="tl" rotWithShape="0">
                  <a:prstClr val="black"/>
                </a:outerShdw>
              </a:effectLst>
              <a:latin typeface="Arial"/>
              <a:ea typeface="+mn-ea"/>
              <a:cs typeface="Arial" charset="0"/>
            </a:endParaRPr>
          </a:p>
        </p:txBody>
      </p:sp>
      <p:cxnSp>
        <p:nvCxnSpPr>
          <p:cNvPr id="105" name="Straight Arrow Connector 104"/>
          <p:cNvCxnSpPr/>
          <p:nvPr/>
        </p:nvCxnSpPr>
        <p:spPr>
          <a:xfrm rot="5400000">
            <a:off x="1377585" y="3305420"/>
            <a:ext cx="411480" cy="1588"/>
          </a:xfrm>
          <a:prstGeom prst="straightConnector1">
            <a:avLst/>
          </a:pr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1377585" y="4362282"/>
            <a:ext cx="411480" cy="1588"/>
          </a:xfrm>
          <a:prstGeom prst="straightConnector1">
            <a:avLst/>
          </a:pr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2" name="Freeform 111"/>
          <p:cNvSpPr/>
          <p:nvPr/>
        </p:nvSpPr>
        <p:spPr>
          <a:xfrm>
            <a:off x="1621426" y="2753466"/>
            <a:ext cx="2653748" cy="990600"/>
          </a:xfrm>
          <a:custGeom>
            <a:avLst/>
            <a:gdLst>
              <a:gd name="connsiteX0" fmla="*/ 2653748 w 2653748"/>
              <a:gd name="connsiteY0" fmla="*/ 117613 h 990600"/>
              <a:gd name="connsiteX1" fmla="*/ 2256183 w 2653748"/>
              <a:gd name="connsiteY1" fmla="*/ 276639 h 990600"/>
              <a:gd name="connsiteX2" fmla="*/ 1749287 w 2653748"/>
              <a:gd name="connsiteY2" fmla="*/ 38100 h 990600"/>
              <a:gd name="connsiteX3" fmla="*/ 1222513 w 2653748"/>
              <a:gd name="connsiteY3" fmla="*/ 57978 h 990600"/>
              <a:gd name="connsiteX4" fmla="*/ 755374 w 2653748"/>
              <a:gd name="connsiteY4" fmla="*/ 385969 h 990600"/>
              <a:gd name="connsiteX5" fmla="*/ 536713 w 2653748"/>
              <a:gd name="connsiteY5" fmla="*/ 892865 h 990600"/>
              <a:gd name="connsiteX6" fmla="*/ 0 w 2653748"/>
              <a:gd name="connsiteY6" fmla="*/ 972378 h 990600"/>
              <a:gd name="connsiteX7" fmla="*/ 0 w 2653748"/>
              <a:gd name="connsiteY7" fmla="*/ 972378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3748" h="990600">
                <a:moveTo>
                  <a:pt x="2653748" y="117613"/>
                </a:moveTo>
                <a:cubicBezTo>
                  <a:pt x="2530337" y="203752"/>
                  <a:pt x="2406926" y="289891"/>
                  <a:pt x="2256183" y="276639"/>
                </a:cubicBezTo>
                <a:cubicBezTo>
                  <a:pt x="2105440" y="263387"/>
                  <a:pt x="1921565" y="74543"/>
                  <a:pt x="1749287" y="38100"/>
                </a:cubicBezTo>
                <a:cubicBezTo>
                  <a:pt x="1577009" y="1657"/>
                  <a:pt x="1388165" y="0"/>
                  <a:pt x="1222513" y="57978"/>
                </a:cubicBezTo>
                <a:cubicBezTo>
                  <a:pt x="1056861" y="115956"/>
                  <a:pt x="869674" y="246821"/>
                  <a:pt x="755374" y="385969"/>
                </a:cubicBezTo>
                <a:cubicBezTo>
                  <a:pt x="641074" y="525117"/>
                  <a:pt x="662609" y="795130"/>
                  <a:pt x="536713" y="892865"/>
                </a:cubicBezTo>
                <a:cubicBezTo>
                  <a:pt x="410817" y="990600"/>
                  <a:pt x="0" y="972378"/>
                  <a:pt x="0" y="972378"/>
                </a:cubicBezTo>
                <a:lnTo>
                  <a:pt x="0" y="972378"/>
                </a:lnTo>
              </a:path>
            </a:pathLst>
          </a:cu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flipV="1">
            <a:off x="1621425" y="3800386"/>
            <a:ext cx="3107635" cy="1183807"/>
          </a:xfrm>
          <a:custGeom>
            <a:avLst/>
            <a:gdLst>
              <a:gd name="connsiteX0" fmla="*/ 2653748 w 2653748"/>
              <a:gd name="connsiteY0" fmla="*/ 117613 h 990600"/>
              <a:gd name="connsiteX1" fmla="*/ 2256183 w 2653748"/>
              <a:gd name="connsiteY1" fmla="*/ 276639 h 990600"/>
              <a:gd name="connsiteX2" fmla="*/ 1749287 w 2653748"/>
              <a:gd name="connsiteY2" fmla="*/ 38100 h 990600"/>
              <a:gd name="connsiteX3" fmla="*/ 1222513 w 2653748"/>
              <a:gd name="connsiteY3" fmla="*/ 57978 h 990600"/>
              <a:gd name="connsiteX4" fmla="*/ 755374 w 2653748"/>
              <a:gd name="connsiteY4" fmla="*/ 385969 h 990600"/>
              <a:gd name="connsiteX5" fmla="*/ 536713 w 2653748"/>
              <a:gd name="connsiteY5" fmla="*/ 892865 h 990600"/>
              <a:gd name="connsiteX6" fmla="*/ 0 w 2653748"/>
              <a:gd name="connsiteY6" fmla="*/ 972378 h 990600"/>
              <a:gd name="connsiteX7" fmla="*/ 0 w 2653748"/>
              <a:gd name="connsiteY7" fmla="*/ 972378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3748" h="990600">
                <a:moveTo>
                  <a:pt x="2653748" y="117613"/>
                </a:moveTo>
                <a:cubicBezTo>
                  <a:pt x="2530337" y="203752"/>
                  <a:pt x="2406926" y="289891"/>
                  <a:pt x="2256183" y="276639"/>
                </a:cubicBezTo>
                <a:cubicBezTo>
                  <a:pt x="2105440" y="263387"/>
                  <a:pt x="1921565" y="74543"/>
                  <a:pt x="1749287" y="38100"/>
                </a:cubicBezTo>
                <a:cubicBezTo>
                  <a:pt x="1577009" y="1657"/>
                  <a:pt x="1388165" y="0"/>
                  <a:pt x="1222513" y="57978"/>
                </a:cubicBezTo>
                <a:cubicBezTo>
                  <a:pt x="1056861" y="115956"/>
                  <a:pt x="869674" y="246821"/>
                  <a:pt x="755374" y="385969"/>
                </a:cubicBezTo>
                <a:cubicBezTo>
                  <a:pt x="641074" y="525117"/>
                  <a:pt x="662609" y="795130"/>
                  <a:pt x="536713" y="892865"/>
                </a:cubicBezTo>
                <a:cubicBezTo>
                  <a:pt x="410817" y="990600"/>
                  <a:pt x="0" y="972378"/>
                  <a:pt x="0" y="972378"/>
                </a:cubicBezTo>
                <a:lnTo>
                  <a:pt x="0" y="972378"/>
                </a:lnTo>
              </a:path>
            </a:pathLst>
          </a:cu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Rectangle 113"/>
          <p:cNvSpPr/>
          <p:nvPr/>
        </p:nvSpPr>
        <p:spPr>
          <a:xfrm>
            <a:off x="4234947" y="3064583"/>
            <a:ext cx="1311088" cy="323165"/>
          </a:xfrm>
          <a:prstGeom prst="rect">
            <a:avLst/>
          </a:prstGeom>
        </p:spPr>
        <p:txBody>
          <a:bodyPr wrap="square" lIns="0" tIns="0" rIns="0" bIns="0" anchor="ctr" anchorCtr="0">
            <a:spAutoFit/>
          </a:bodyPr>
          <a:lstStyle/>
          <a:p>
            <a:pPr algn="l" defTabSz="914400">
              <a:spcBef>
                <a:spcPct val="0"/>
              </a:spcBef>
              <a:spcAft>
                <a:spcPct val="0"/>
              </a:spcAft>
              <a:buNone/>
            </a:pPr>
            <a:r>
              <a:rPr lang="de-DE" sz="1050" b="1" i="0" kern="1200" dirty="0" smtClean="0">
                <a:solidFill>
                  <a:srgbClr val="EE6804">
                    <a:lumMod val="60000"/>
                    <a:lumOff val="40000"/>
                  </a:srgbClr>
                </a:solidFill>
                <a:effectLst>
                  <a:outerShdw blurRad="50800" dist="38100" dir="2700000" algn="tl" rotWithShape="0">
                    <a:prstClr val="black"/>
                  </a:outerShdw>
                </a:effectLst>
                <a:latin typeface="Arial"/>
                <a:ea typeface="+mn-ea"/>
                <a:cs typeface="Arial"/>
              </a:rPr>
              <a:t>Signalübermittlung (SIP)</a:t>
            </a:r>
            <a:endParaRPr lang="de-DE" sz="1050" b="1" kern="1200" dirty="0">
              <a:solidFill>
                <a:srgbClr val="EE6804">
                  <a:lumMod val="60000"/>
                  <a:lumOff val="40000"/>
                </a:srgbClr>
              </a:solidFill>
              <a:effectLst>
                <a:outerShdw blurRad="50800" dist="38100" dir="2700000" algn="tl" rotWithShape="0">
                  <a:prstClr val="black"/>
                </a:outerShdw>
              </a:effectLst>
              <a:latin typeface="Arial"/>
              <a:ea typeface="+mn-ea"/>
              <a:cs typeface="Arial" charset="0"/>
            </a:endParaRPr>
          </a:p>
        </p:txBody>
      </p:sp>
      <p:sp>
        <p:nvSpPr>
          <p:cNvPr id="115" name="Rectangle 114"/>
          <p:cNvSpPr/>
          <p:nvPr/>
        </p:nvSpPr>
        <p:spPr>
          <a:xfrm>
            <a:off x="4256891" y="4270536"/>
            <a:ext cx="1398474" cy="323165"/>
          </a:xfrm>
          <a:prstGeom prst="rect">
            <a:avLst/>
          </a:prstGeom>
        </p:spPr>
        <p:txBody>
          <a:bodyPr wrap="square" lIns="0" tIns="0" rIns="0" bIns="0" anchor="ctr" anchorCtr="0">
            <a:spAutoFit/>
          </a:bodyPr>
          <a:lstStyle/>
          <a:p>
            <a:pPr algn="l" defTabSz="914400">
              <a:spcBef>
                <a:spcPct val="0"/>
              </a:spcBef>
              <a:spcAft>
                <a:spcPct val="0"/>
              </a:spcAft>
              <a:buNone/>
            </a:pPr>
            <a:r>
              <a:rPr lang="de-DE" sz="1050" b="1" i="0" kern="1200" dirty="0" smtClean="0">
                <a:solidFill>
                  <a:srgbClr val="EE6804">
                    <a:lumMod val="60000"/>
                    <a:lumOff val="40000"/>
                  </a:srgbClr>
                </a:solidFill>
                <a:effectLst>
                  <a:outerShdw blurRad="50800" dist="38100" dir="2700000" algn="tl" rotWithShape="0">
                    <a:prstClr val="black"/>
                  </a:outerShdw>
                </a:effectLst>
                <a:latin typeface="Arial"/>
                <a:ea typeface="+mn-ea"/>
                <a:cs typeface="Arial"/>
              </a:rPr>
              <a:t>Signalübermittlung (SIP)</a:t>
            </a:r>
            <a:endParaRPr lang="de-DE" sz="1050" b="1" kern="1200" dirty="0">
              <a:solidFill>
                <a:srgbClr val="EE6804">
                  <a:lumMod val="60000"/>
                  <a:lumOff val="40000"/>
                </a:srgbClr>
              </a:solidFill>
              <a:effectLst>
                <a:outerShdw blurRad="50800" dist="38100" dir="2700000" algn="tl" rotWithShape="0">
                  <a:prstClr val="black"/>
                </a:outerShdw>
              </a:effectLst>
              <a:latin typeface="Arial"/>
              <a:ea typeface="+mn-ea"/>
              <a:cs typeface="Arial" charset="0"/>
            </a:endParaRPr>
          </a:p>
        </p:txBody>
      </p:sp>
      <p:cxnSp>
        <p:nvCxnSpPr>
          <p:cNvPr id="116" name="Straight Arrow Connector 115"/>
          <p:cNvCxnSpPr/>
          <p:nvPr/>
        </p:nvCxnSpPr>
        <p:spPr>
          <a:xfrm rot="5400000">
            <a:off x="4091300" y="3830206"/>
            <a:ext cx="725556" cy="1588"/>
          </a:xfrm>
          <a:prstGeom prst="straightConnector1">
            <a:avLst/>
          </a:prstGeom>
          <a:ln w="38100">
            <a:solidFill>
              <a:schemeClr val="accent3"/>
            </a:solidFill>
            <a:prstDash val="sysDot"/>
            <a:headEnd type="triangle" w="med" len="med"/>
            <a:tailEnd type="triangle" w="med" len="med"/>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525846" y="3742515"/>
            <a:ext cx="1417754" cy="176972"/>
          </a:xfrm>
          <a:prstGeom prst="rect">
            <a:avLst/>
          </a:prstGeom>
          <a:effectLst/>
        </p:spPr>
        <p:txBody>
          <a:bodyPr wrap="square" lIns="0" tIns="0" rIns="0" bIns="0" anchor="ctr" anchorCtr="0">
            <a:spAutoFit/>
          </a:bodyPr>
          <a:lstStyle/>
          <a:p>
            <a:pPr algn="l" defTabSz="914400">
              <a:spcBef>
                <a:spcPct val="0"/>
              </a:spcBef>
              <a:spcAft>
                <a:spcPct val="0"/>
              </a:spcAft>
              <a:buNone/>
            </a:pPr>
            <a:r>
              <a:rPr lang="de-DE" sz="1150" b="1" i="0" kern="1200" dirty="0" smtClean="0">
                <a:solidFill>
                  <a:srgbClr val="004B6B"/>
                </a:solidFill>
                <a:effectLst>
                  <a:outerShdw blurRad="50800" dist="38100" dir="2700000" algn="tl" rotWithShape="0">
                    <a:prstClr val="black">
                      <a:alpha val="40000"/>
                    </a:prstClr>
                  </a:outerShdw>
                </a:effectLst>
                <a:latin typeface="Arial"/>
                <a:ea typeface="+mn-ea"/>
                <a:cs typeface="Arial"/>
              </a:rPr>
              <a:t>Mediendatenstrom</a:t>
            </a:r>
            <a:endParaRPr lang="de-DE" sz="1150" b="1" kern="1200" dirty="0">
              <a:solidFill>
                <a:srgbClr val="004B6B"/>
              </a:solidFill>
              <a:effectLst>
                <a:outerShdw blurRad="50800" dist="38100" dir="2700000" algn="tl" rotWithShape="0">
                  <a:prstClr val="black">
                    <a:alpha val="40000"/>
                  </a:prstClr>
                </a:outerShdw>
              </a:effectLst>
              <a:latin typeface="Arial"/>
              <a:ea typeface="+mn-ea"/>
              <a:cs typeface="Arial" charset="0"/>
            </a:endParaRPr>
          </a:p>
        </p:txBody>
      </p:sp>
      <p:grpSp>
        <p:nvGrpSpPr>
          <p:cNvPr id="6" name="Group 118"/>
          <p:cNvGrpSpPr/>
          <p:nvPr/>
        </p:nvGrpSpPr>
        <p:grpSpPr>
          <a:xfrm>
            <a:off x="4531382" y="4994741"/>
            <a:ext cx="807280" cy="750228"/>
            <a:chOff x="5090990" y="5131872"/>
            <a:chExt cx="807280" cy="750228"/>
          </a:xfrm>
        </p:grpSpPr>
        <p:grpSp>
          <p:nvGrpSpPr>
            <p:cNvPr id="7" name="Group 103"/>
            <p:cNvGrpSpPr>
              <a:grpSpLocks/>
            </p:cNvGrpSpPr>
            <p:nvPr/>
          </p:nvGrpSpPr>
          <p:grpSpPr bwMode="auto">
            <a:xfrm>
              <a:off x="5206128" y="5131872"/>
              <a:ext cx="577004" cy="750228"/>
              <a:chOff x="1313" y="1691"/>
              <a:chExt cx="926" cy="1204"/>
            </a:xfrm>
          </p:grpSpPr>
          <p:sp>
            <p:nvSpPr>
              <p:cNvPr id="122" name="Freeform 89"/>
              <p:cNvSpPr>
                <a:spLocks/>
              </p:cNvSpPr>
              <p:nvPr/>
            </p:nvSpPr>
            <p:spPr bwMode="auto">
              <a:xfrm>
                <a:off x="1356" y="2626"/>
                <a:ext cx="840" cy="269"/>
              </a:xfrm>
              <a:custGeom>
                <a:avLst/>
                <a:gdLst>
                  <a:gd name="T0" fmla="*/ 178 w 356"/>
                  <a:gd name="T1" fmla="*/ 0 h 114"/>
                  <a:gd name="T2" fmla="*/ 0 w 356"/>
                  <a:gd name="T3" fmla="*/ 114 h 114"/>
                  <a:gd name="T4" fmla="*/ 356 w 356"/>
                  <a:gd name="T5" fmla="*/ 114 h 114"/>
                  <a:gd name="T6" fmla="*/ 178 w 356"/>
                  <a:gd name="T7" fmla="*/ 0 h 114"/>
                  <a:gd name="T8" fmla="*/ 0 60000 65536"/>
                  <a:gd name="T9" fmla="*/ 0 60000 65536"/>
                  <a:gd name="T10" fmla="*/ 0 60000 65536"/>
                  <a:gd name="T11" fmla="*/ 0 60000 65536"/>
                  <a:gd name="T12" fmla="*/ 0 w 356"/>
                  <a:gd name="T13" fmla="*/ 0 h 114"/>
                  <a:gd name="T14" fmla="*/ 356 w 356"/>
                  <a:gd name="T15" fmla="*/ 114 h 114"/>
                </a:gdLst>
                <a:ahLst/>
                <a:cxnLst>
                  <a:cxn ang="T8">
                    <a:pos x="T0" y="T1"/>
                  </a:cxn>
                  <a:cxn ang="T9">
                    <a:pos x="T2" y="T3"/>
                  </a:cxn>
                  <a:cxn ang="T10">
                    <a:pos x="T4" y="T5"/>
                  </a:cxn>
                  <a:cxn ang="T11">
                    <a:pos x="T6" y="T7"/>
                  </a:cxn>
                </a:cxnLst>
                <a:rect l="T12" t="T13" r="T14" b="T15"/>
                <a:pathLst>
                  <a:path w="356" h="114">
                    <a:moveTo>
                      <a:pt x="178" y="0"/>
                    </a:moveTo>
                    <a:cubicBezTo>
                      <a:pt x="99" y="0"/>
                      <a:pt x="31" y="47"/>
                      <a:pt x="0" y="114"/>
                    </a:cubicBezTo>
                    <a:cubicBezTo>
                      <a:pt x="356" y="114"/>
                      <a:pt x="356" y="114"/>
                      <a:pt x="356" y="114"/>
                    </a:cubicBezTo>
                    <a:cubicBezTo>
                      <a:pt x="325" y="47"/>
                      <a:pt x="257" y="0"/>
                      <a:pt x="178" y="0"/>
                    </a:cubicBezTo>
                    <a:close/>
                  </a:path>
                </a:pathLst>
              </a:custGeom>
              <a:gradFill rotWithShape="1">
                <a:gsLst>
                  <a:gs pos="0">
                    <a:srgbClr val="89A424">
                      <a:alpha val="29999"/>
                    </a:srgbClr>
                  </a:gs>
                  <a:gs pos="100000">
                    <a:srgbClr val="3F4C11">
                      <a:alpha val="0"/>
                    </a:srgbClr>
                  </a:gs>
                </a:gsLst>
                <a:lin ang="5400000" scaled="1"/>
              </a:gradFill>
              <a:ln w="9525">
                <a:noFill/>
                <a:round/>
                <a:headEnd/>
                <a:tailEnd/>
              </a:ln>
            </p:spPr>
            <p:txBody>
              <a:bodyPr wrap="square" lIns="82124" tIns="41061" rIns="82124" bIns="41061" anchor="ctr">
                <a:spAutoFit/>
              </a:bodyPr>
              <a:lstStyle/>
              <a:p>
                <a:endParaRPr lang="en-US"/>
              </a:p>
            </p:txBody>
          </p:sp>
          <p:sp>
            <p:nvSpPr>
              <p:cNvPr id="123" name="Oval 90"/>
              <p:cNvSpPr>
                <a:spLocks noChangeArrowheads="1"/>
              </p:cNvSpPr>
              <p:nvPr/>
            </p:nvSpPr>
            <p:spPr bwMode="auto">
              <a:xfrm>
                <a:off x="1313" y="1691"/>
                <a:ext cx="926" cy="92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73025" tIns="36511" rIns="73025" bIns="36511" anchor="ctr"/>
              <a:lstStyle/>
              <a:p>
                <a:endParaRPr lang="en-US"/>
              </a:p>
            </p:txBody>
          </p:sp>
          <p:sp>
            <p:nvSpPr>
              <p:cNvPr id="125" name="Freeform 92"/>
              <p:cNvSpPr>
                <a:spLocks/>
              </p:cNvSpPr>
              <p:nvPr/>
            </p:nvSpPr>
            <p:spPr bwMode="auto">
              <a:xfrm>
                <a:off x="1316" y="1710"/>
                <a:ext cx="921" cy="532"/>
              </a:xfrm>
              <a:custGeom>
                <a:avLst/>
                <a:gdLst>
                  <a:gd name="T0" fmla="*/ 195 w 390"/>
                  <a:gd name="T1" fmla="*/ 187 h 225"/>
                  <a:gd name="T2" fmla="*/ 380 w 390"/>
                  <a:gd name="T3" fmla="*/ 159 h 225"/>
                  <a:gd name="T4" fmla="*/ 328 w 390"/>
                  <a:gd name="T5" fmla="*/ 55 h 225"/>
                  <a:gd name="T6" fmla="*/ 328 w 390"/>
                  <a:gd name="T7" fmla="*/ 55 h 225"/>
                  <a:gd name="T8" fmla="*/ 195 w 390"/>
                  <a:gd name="T9" fmla="*/ 0 h 225"/>
                  <a:gd name="T10" fmla="*/ 195 w 390"/>
                  <a:gd name="T11" fmla="*/ 0 h 225"/>
                  <a:gd name="T12" fmla="*/ 195 w 390"/>
                  <a:gd name="T13" fmla="*/ 0 h 225"/>
                  <a:gd name="T14" fmla="*/ 62 w 390"/>
                  <a:gd name="T15" fmla="*/ 55 h 225"/>
                  <a:gd name="T16" fmla="*/ 62 w 390"/>
                  <a:gd name="T17" fmla="*/ 55 h 225"/>
                  <a:gd name="T18" fmla="*/ 9 w 390"/>
                  <a:gd name="T19" fmla="*/ 159 h 225"/>
                  <a:gd name="T20" fmla="*/ 195 w 390"/>
                  <a:gd name="T21" fmla="*/ 187 h 2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0"/>
                  <a:gd name="T34" fmla="*/ 0 h 225"/>
                  <a:gd name="T35" fmla="*/ 390 w 390"/>
                  <a:gd name="T36" fmla="*/ 225 h 2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0" h="225">
                    <a:moveTo>
                      <a:pt x="195" y="187"/>
                    </a:moveTo>
                    <a:cubicBezTo>
                      <a:pt x="262" y="187"/>
                      <a:pt x="390" y="225"/>
                      <a:pt x="380" y="159"/>
                    </a:cubicBezTo>
                    <a:cubicBezTo>
                      <a:pt x="374" y="118"/>
                      <a:pt x="355" y="82"/>
                      <a:pt x="328" y="55"/>
                    </a:cubicBezTo>
                    <a:cubicBezTo>
                      <a:pt x="328" y="55"/>
                      <a:pt x="328" y="55"/>
                      <a:pt x="328" y="55"/>
                    </a:cubicBezTo>
                    <a:cubicBezTo>
                      <a:pt x="294" y="21"/>
                      <a:pt x="247" y="0"/>
                      <a:pt x="195" y="0"/>
                    </a:cubicBezTo>
                    <a:cubicBezTo>
                      <a:pt x="195" y="0"/>
                      <a:pt x="195" y="0"/>
                      <a:pt x="195" y="0"/>
                    </a:cubicBezTo>
                    <a:cubicBezTo>
                      <a:pt x="195" y="0"/>
                      <a:pt x="195" y="0"/>
                      <a:pt x="195" y="0"/>
                    </a:cubicBezTo>
                    <a:cubicBezTo>
                      <a:pt x="143" y="0"/>
                      <a:pt x="96" y="21"/>
                      <a:pt x="62" y="55"/>
                    </a:cubicBezTo>
                    <a:cubicBezTo>
                      <a:pt x="62" y="55"/>
                      <a:pt x="62" y="55"/>
                      <a:pt x="62" y="55"/>
                    </a:cubicBezTo>
                    <a:cubicBezTo>
                      <a:pt x="34" y="82"/>
                      <a:pt x="15" y="118"/>
                      <a:pt x="9" y="159"/>
                    </a:cubicBezTo>
                    <a:cubicBezTo>
                      <a:pt x="0" y="225"/>
                      <a:pt x="127" y="187"/>
                      <a:pt x="195" y="187"/>
                    </a:cubicBezTo>
                    <a:close/>
                  </a:path>
                </a:pathLst>
              </a:custGeom>
              <a:gradFill rotWithShape="1">
                <a:gsLst>
                  <a:gs pos="0">
                    <a:srgbClr val="FFFFFF">
                      <a:alpha val="79999"/>
                    </a:srgbClr>
                  </a:gs>
                  <a:gs pos="100000">
                    <a:srgbClr val="9A9A9A">
                      <a:alpha val="10001"/>
                    </a:srgbClr>
                  </a:gs>
                </a:gsLst>
                <a:lin ang="5400000" scaled="1"/>
              </a:gradFill>
              <a:ln w="9525">
                <a:noFill/>
                <a:round/>
                <a:headEnd/>
                <a:tailEnd/>
              </a:ln>
            </p:spPr>
            <p:txBody>
              <a:bodyPr wrap="square" lIns="82124" tIns="41061" rIns="82124" bIns="41061" anchor="ctr">
                <a:spAutoFit/>
              </a:bodyPr>
              <a:lstStyle/>
              <a:p>
                <a:endParaRPr lang="en-US"/>
              </a:p>
            </p:txBody>
          </p:sp>
        </p:grpSp>
        <p:sp>
          <p:nvSpPr>
            <p:cNvPr id="121" name="TextBox 120"/>
            <p:cNvSpPr txBox="1"/>
            <p:nvPr/>
          </p:nvSpPr>
          <p:spPr>
            <a:xfrm>
              <a:off x="5090990" y="5299825"/>
              <a:ext cx="807280" cy="230832"/>
            </a:xfrm>
            <a:prstGeom prst="rect">
              <a:avLst/>
            </a:prstGeom>
            <a:noFill/>
          </p:spPr>
          <p:txBody>
            <a:bodyPr wrap="square" rtlCol="0">
              <a:spAutoFit/>
            </a:bodyPr>
            <a:lstStyle/>
            <a:p>
              <a:pPr algn="ctr" defTabSz="914400">
                <a:buNone/>
              </a:pPr>
              <a:r>
                <a:rPr lang="en-US" sz="900" b="1" i="0">
                  <a:solidFill>
                    <a:srgbClr val="FFFFFF"/>
                  </a:solidFill>
                  <a:effectLst>
                    <a:outerShdw blurRad="38100" dist="38100" dir="2700000" algn="tl">
                      <a:srgbClr val="000000">
                        <a:alpha val="43137"/>
                      </a:srgbClr>
                    </a:outerShdw>
                  </a:effectLst>
                  <a:latin typeface="Arial"/>
                  <a:ea typeface="+mn-ea"/>
                  <a:cs typeface="+mn-cs"/>
                </a:rPr>
                <a:t>VXC 4000</a:t>
              </a:r>
              <a:endParaRPr lang="en-US" sz="900" b="1" dirty="0">
                <a:solidFill>
                  <a:schemeClr val="bg1"/>
                </a:solidFill>
                <a:effectLst>
                  <a:outerShdw blurRad="38100" dist="38100" dir="2700000" algn="tl">
                    <a:srgbClr val="000000">
                      <a:alpha val="43137"/>
                    </a:srgbClr>
                  </a:outerShdw>
                </a:effectLst>
              </a:endParaRPr>
            </a:p>
          </p:txBody>
        </p:sp>
      </p:grpSp>
      <p:sp>
        <p:nvSpPr>
          <p:cNvPr id="128" name="TextBox 127"/>
          <p:cNvSpPr txBox="1"/>
          <p:nvPr/>
        </p:nvSpPr>
        <p:spPr>
          <a:xfrm>
            <a:off x="4204602" y="2568800"/>
            <a:ext cx="784538" cy="184666"/>
          </a:xfrm>
          <a:prstGeom prst="rect">
            <a:avLst/>
          </a:prstGeom>
        </p:spPr>
        <p:txBody>
          <a:bodyPr wrap="square" lIns="0" tIns="0" rIns="0" bIns="0" anchor="ctr" anchorCtr="0">
            <a:spAutoFit/>
          </a:bodyPr>
          <a:lstStyle/>
          <a:p>
            <a:pPr algn="ctr" defTabSz="914400">
              <a:spcBef>
                <a:spcPct val="0"/>
              </a:spcBef>
              <a:spcAft>
                <a:spcPct val="0"/>
              </a:spcAft>
              <a:buNone/>
            </a:pPr>
            <a:r>
              <a:rPr lang="en-US" sz="1200" b="1" i="0" kern="1200">
                <a:solidFill>
                  <a:srgbClr val="652D89"/>
                </a:solidFill>
                <a:latin typeface="Arial"/>
                <a:ea typeface="+mn-ea"/>
                <a:cs typeface="Arial"/>
              </a:rPr>
              <a:t>VXC 6215</a:t>
            </a:r>
            <a:endParaRPr lang="en-US" sz="1200" b="1" kern="1200" dirty="0">
              <a:solidFill>
                <a:schemeClr val="accent6"/>
              </a:solidFill>
              <a:latin typeface="Arial"/>
              <a:ea typeface="+mn-ea"/>
              <a:cs typeface="Arial" charset="0"/>
            </a:endParaRPr>
          </a:p>
        </p:txBody>
      </p:sp>
      <p:pic>
        <p:nvPicPr>
          <p:cNvPr id="55" name="Picture 54" descr="Hware2.png"/>
          <p:cNvPicPr>
            <a:picLocks noChangeAspect="1"/>
          </p:cNvPicPr>
          <p:nvPr/>
        </p:nvPicPr>
        <p:blipFill>
          <a:blip r:embed="rId12" cstate="print"/>
          <a:stretch>
            <a:fillRect/>
          </a:stretch>
        </p:blipFill>
        <p:spPr>
          <a:xfrm>
            <a:off x="4538532" y="2004815"/>
            <a:ext cx="338378" cy="514176"/>
          </a:xfrm>
          <a:prstGeom prst="rect">
            <a:avLst/>
          </a:prstGeom>
        </p:spPr>
      </p:pic>
      <p:sp>
        <p:nvSpPr>
          <p:cNvPr id="67" name="Title 1"/>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1E1F81"/>
                </a:solidFill>
                <a:latin typeface="Arial"/>
                <a:ea typeface="+mj-ea"/>
                <a:cs typeface="+mj-cs"/>
              </a:rPr>
              <a:t>Sprach- und Videotechnologien und Desktopvirtualisierung</a:t>
            </a:r>
            <a:endParaRPr lang="de-DE" sz="3200" spc="0" dirty="0">
              <a:solidFill>
                <a:srgbClr val="1E1F8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outHorizontal)">
                                      <p:cBhvr>
                                        <p:cTn id="7" dur="500"/>
                                        <p:tgtEl>
                                          <p:spTgt spid="8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left)">
                                      <p:cBhvr>
                                        <p:cTn id="11" dur="500"/>
                                        <p:tgtEl>
                                          <p:spTgt spid="83"/>
                                        </p:tgtEl>
                                      </p:cBhvr>
                                    </p:animEffect>
                                  </p:childTnLst>
                                </p:cTn>
                              </p:par>
                              <p:par>
                                <p:cTn id="12" presetID="22" presetClass="entr" presetSubtype="8" fill="hold" nodeType="with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ppt_w</p:attrName>
                                        </p:attrNameLst>
                                      </p:cBhvr>
                                      <p:tavLst>
                                        <p:tav tm="0">
                                          <p:val>
                                            <p:fltVal val="0"/>
                                          </p:val>
                                        </p:tav>
                                        <p:tav tm="100000">
                                          <p:val>
                                            <p:strVal val="#ppt_w"/>
                                          </p:val>
                                        </p:tav>
                                      </p:tavLst>
                                    </p:anim>
                                    <p:anim calcmode="lin" valueType="num">
                                      <p:cBhvr>
                                        <p:cTn id="19" dur="500" fill="hold"/>
                                        <p:tgtEl>
                                          <p:spTgt spid="85"/>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p:cTn id="22" dur="500" fill="hold"/>
                                        <p:tgtEl>
                                          <p:spTgt spid="86"/>
                                        </p:tgtEl>
                                        <p:attrNameLst>
                                          <p:attrName>ppt_w</p:attrName>
                                        </p:attrNameLst>
                                      </p:cBhvr>
                                      <p:tavLst>
                                        <p:tav tm="0">
                                          <p:val>
                                            <p:fltVal val="0"/>
                                          </p:val>
                                        </p:tav>
                                        <p:tav tm="100000">
                                          <p:val>
                                            <p:strVal val="#ppt_w"/>
                                          </p:val>
                                        </p:tav>
                                      </p:tavLst>
                                    </p:anim>
                                    <p:anim calcmode="lin" valueType="num">
                                      <p:cBhvr>
                                        <p:cTn id="23" dur="50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xit" presetSubtype="2" fill="hold" nodeType="clickEffect">
                                  <p:stCondLst>
                                    <p:cond delay="0"/>
                                  </p:stCondLst>
                                  <p:childTnLst>
                                    <p:animEffect transition="out" filter="wipe(right)">
                                      <p:cBhvr>
                                        <p:cTn id="27" dur="500"/>
                                        <p:tgtEl>
                                          <p:spTgt spid="83"/>
                                        </p:tgtEl>
                                      </p:cBhvr>
                                    </p:animEffect>
                                    <p:set>
                                      <p:cBhvr>
                                        <p:cTn id="28" dur="1" fill="hold">
                                          <p:stCondLst>
                                            <p:cond delay="499"/>
                                          </p:stCondLst>
                                        </p:cTn>
                                        <p:tgtEl>
                                          <p:spTgt spid="83"/>
                                        </p:tgtEl>
                                        <p:attrNameLst>
                                          <p:attrName>style.visibility</p:attrName>
                                        </p:attrNameLst>
                                      </p:cBhvr>
                                      <p:to>
                                        <p:strVal val="hidden"/>
                                      </p:to>
                                    </p:set>
                                  </p:childTnLst>
                                </p:cTn>
                              </p:par>
                              <p:par>
                                <p:cTn id="29" presetID="22" presetClass="exit" presetSubtype="2" fill="hold" nodeType="withEffect">
                                  <p:stCondLst>
                                    <p:cond delay="0"/>
                                  </p:stCondLst>
                                  <p:childTnLst>
                                    <p:animEffect transition="out" filter="wipe(right)">
                                      <p:cBhvr>
                                        <p:cTn id="30" dur="500"/>
                                        <p:tgtEl>
                                          <p:spTgt spid="84"/>
                                        </p:tgtEl>
                                      </p:cBhvr>
                                    </p:animEffect>
                                    <p:set>
                                      <p:cBhvr>
                                        <p:cTn id="31" dur="1" fill="hold">
                                          <p:stCondLst>
                                            <p:cond delay="499"/>
                                          </p:stCondLst>
                                        </p:cTn>
                                        <p:tgtEl>
                                          <p:spTgt spid="84"/>
                                        </p:tgtEl>
                                        <p:attrNameLst>
                                          <p:attrName>style.visibility</p:attrName>
                                        </p:attrNameLst>
                                      </p:cBhvr>
                                      <p:to>
                                        <p:strVal val="hidden"/>
                                      </p:to>
                                    </p:set>
                                  </p:childTnLst>
                                </p:cTn>
                              </p:par>
                              <p:par>
                                <p:cTn id="32" presetID="16" presetClass="exit" presetSubtype="26" fill="hold" nodeType="withEffect">
                                  <p:stCondLst>
                                    <p:cond delay="0"/>
                                  </p:stCondLst>
                                  <p:childTnLst>
                                    <p:animEffect transition="out" filter="barn(inHorizontal)">
                                      <p:cBhvr>
                                        <p:cTn id="33" dur="500"/>
                                        <p:tgtEl>
                                          <p:spTgt spid="80"/>
                                        </p:tgtEl>
                                      </p:cBhvr>
                                    </p:animEffect>
                                    <p:set>
                                      <p:cBhvr>
                                        <p:cTn id="34" dur="1" fill="hold">
                                          <p:stCondLst>
                                            <p:cond delay="499"/>
                                          </p:stCondLst>
                                        </p:cTn>
                                        <p:tgtEl>
                                          <p:spTgt spid="80"/>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1000"/>
                                        <p:tgtEl>
                                          <p:spTgt spid="85"/>
                                        </p:tgtEl>
                                      </p:cBhvr>
                                    </p:animEffect>
                                    <p:set>
                                      <p:cBhvr>
                                        <p:cTn id="37" dur="1" fill="hold">
                                          <p:stCondLst>
                                            <p:cond delay="999"/>
                                          </p:stCondLst>
                                        </p:cTn>
                                        <p:tgtEl>
                                          <p:spTgt spid="8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0"/>
                                        <p:tgtEl>
                                          <p:spTgt spid="86"/>
                                        </p:tgtEl>
                                      </p:cBhvr>
                                    </p:animEffect>
                                    <p:set>
                                      <p:cBhvr>
                                        <p:cTn id="40" dur="1" fill="hold">
                                          <p:stCondLst>
                                            <p:cond delay="999"/>
                                          </p:stCondLst>
                                        </p:cTn>
                                        <p:tgtEl>
                                          <p:spTgt spid="86"/>
                                        </p:tgtEl>
                                        <p:attrNameLst>
                                          <p:attrName>style.visibility</p:attrName>
                                        </p:attrNameLst>
                                      </p:cBhvr>
                                      <p:to>
                                        <p:strVal val="hidden"/>
                                      </p:to>
                                    </p:se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1500"/>
                            </p:stCondLst>
                            <p:childTnLst>
                              <p:par>
                                <p:cTn id="46" presetID="17" presetClass="entr" presetSubtype="10" fill="hold" grpId="0" nodeType="afterEffect">
                                  <p:stCondLst>
                                    <p:cond delay="0"/>
                                  </p:stCondLst>
                                  <p:childTnLst>
                                    <p:set>
                                      <p:cBhvr>
                                        <p:cTn id="47" dur="1" fill="hold">
                                          <p:stCondLst>
                                            <p:cond delay="0"/>
                                          </p:stCondLst>
                                        </p:cTn>
                                        <p:tgtEl>
                                          <p:spTgt spid="117"/>
                                        </p:tgtEl>
                                        <p:attrNameLst>
                                          <p:attrName>style.visibility</p:attrName>
                                        </p:attrNameLst>
                                      </p:cBhvr>
                                      <p:to>
                                        <p:strVal val="visible"/>
                                      </p:to>
                                    </p:set>
                                    <p:anim calcmode="lin" valueType="num">
                                      <p:cBhvr>
                                        <p:cTn id="48" dur="500" fill="hold"/>
                                        <p:tgtEl>
                                          <p:spTgt spid="117"/>
                                        </p:tgtEl>
                                        <p:attrNameLst>
                                          <p:attrName>ppt_w</p:attrName>
                                        </p:attrNameLst>
                                      </p:cBhvr>
                                      <p:tavLst>
                                        <p:tav tm="0">
                                          <p:val>
                                            <p:fltVal val="0"/>
                                          </p:val>
                                        </p:tav>
                                        <p:tav tm="100000">
                                          <p:val>
                                            <p:strVal val="#ppt_w"/>
                                          </p:val>
                                        </p:tav>
                                      </p:tavLst>
                                    </p:anim>
                                    <p:anim calcmode="lin" valueType="num">
                                      <p:cBhvr>
                                        <p:cTn id="49" dur="500" fill="hold"/>
                                        <p:tgtEl>
                                          <p:spTgt spid="117"/>
                                        </p:tgtEl>
                                        <p:attrNameLst>
                                          <p:attrName>ppt_h</p:attrName>
                                        </p:attrNameLst>
                                      </p:cBhvr>
                                      <p:tavLst>
                                        <p:tav tm="0">
                                          <p:val>
                                            <p:strVal val="#ppt_h"/>
                                          </p:val>
                                        </p:tav>
                                        <p:tav tm="100000">
                                          <p:val>
                                            <p:strVal val="#ppt_h"/>
                                          </p:val>
                                        </p:tav>
                                      </p:tavLst>
                                    </p:anim>
                                  </p:childTnLst>
                                </p:cTn>
                              </p:par>
                            </p:childTnLst>
                          </p:cTn>
                        </p:par>
                        <p:par>
                          <p:cTn id="50" fill="hold">
                            <p:stCondLst>
                              <p:cond delay="2000"/>
                            </p:stCondLst>
                            <p:childTnLst>
                              <p:par>
                                <p:cTn id="51" presetID="16" presetClass="entr" presetSubtype="42" fill="hold"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barn(outHorizontal)">
                                      <p:cBhvr>
                                        <p:cTn id="5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5" grpId="1"/>
      <p:bldP spid="86" grpId="0"/>
      <p:bldP spid="86" grpId="1"/>
      <p:bldP spid="1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ound Same Side Corner Rectangle 151"/>
          <p:cNvSpPr/>
          <p:nvPr/>
        </p:nvSpPr>
        <p:spPr>
          <a:xfrm flipH="1" flipV="1">
            <a:off x="0" y="1395413"/>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ounded Rectangle 165"/>
          <p:cNvSpPr/>
          <p:nvPr/>
        </p:nvSpPr>
        <p:spPr>
          <a:xfrm>
            <a:off x="6619875" y="1800478"/>
            <a:ext cx="2019300" cy="4077908"/>
          </a:xfrm>
          <a:prstGeom prst="roundRect">
            <a:avLst>
              <a:gd name="adj" fmla="val 5125"/>
            </a:avLst>
          </a:prstGeom>
          <a:solidFill>
            <a:schemeClr val="bg1">
              <a:lumMod val="65000"/>
            </a:schemeClr>
          </a:solidFill>
          <a:ln w="15875">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a:p>
        </p:txBody>
      </p:sp>
      <p:sp>
        <p:nvSpPr>
          <p:cNvPr id="195" name="Rounded Rectangle 194"/>
          <p:cNvSpPr/>
          <p:nvPr/>
        </p:nvSpPr>
        <p:spPr>
          <a:xfrm>
            <a:off x="4301004" y="1836360"/>
            <a:ext cx="1606798" cy="4038600"/>
          </a:xfrm>
          <a:prstGeom prst="roundRect">
            <a:avLst>
              <a:gd name="adj" fmla="val 7418"/>
            </a:avLst>
          </a:prstGeom>
          <a:solidFill>
            <a:schemeClr val="bg1">
              <a:lumMod val="65000"/>
            </a:schemeClr>
          </a:solidFill>
          <a:ln w="15875">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a:p>
        </p:txBody>
      </p:sp>
      <p:sp>
        <p:nvSpPr>
          <p:cNvPr id="224" name="Round Same Side Corner Rectangle 223"/>
          <p:cNvSpPr/>
          <p:nvPr/>
        </p:nvSpPr>
        <p:spPr>
          <a:xfrm>
            <a:off x="6620720" y="1804091"/>
            <a:ext cx="1990846" cy="3553428"/>
          </a:xfrm>
          <a:prstGeom prst="round2SameRect">
            <a:avLst>
              <a:gd name="adj1" fmla="val 3897"/>
              <a:gd name="adj2" fmla="val 0"/>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5" name="Rounded Rectangle 224"/>
          <p:cNvSpPr/>
          <p:nvPr/>
        </p:nvSpPr>
        <p:spPr>
          <a:xfrm>
            <a:off x="4289429" y="1836360"/>
            <a:ext cx="1606798" cy="4027083"/>
          </a:xfrm>
          <a:prstGeom prst="roundRect">
            <a:avLst>
              <a:gd name="adj" fmla="val 7418"/>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smtClean="0"/>
          </a:p>
        </p:txBody>
      </p:sp>
      <p:sp>
        <p:nvSpPr>
          <p:cNvPr id="188" name="Rounded Rectangle 187"/>
          <p:cNvSpPr/>
          <p:nvPr/>
        </p:nvSpPr>
        <p:spPr bwMode="auto">
          <a:xfrm>
            <a:off x="359464" y="1639714"/>
            <a:ext cx="3205971" cy="4321390"/>
          </a:xfrm>
          <a:prstGeom prst="roundRect">
            <a:avLst>
              <a:gd name="adj" fmla="val 4392"/>
            </a:avLst>
          </a:prstGeom>
          <a:solidFill>
            <a:schemeClr val="bg1">
              <a:lumMod val="65000"/>
            </a:schemeClr>
          </a:solidFill>
          <a:ln w="15875">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dirty="0"/>
          </a:p>
        </p:txBody>
      </p:sp>
      <p:sp>
        <p:nvSpPr>
          <p:cNvPr id="187" name="Title 186"/>
          <p:cNvSpPr>
            <a:spLocks noGrp="1"/>
          </p:cNvSpPr>
          <p:nvPr>
            <p:ph type="title"/>
          </p:nvPr>
        </p:nvSpPr>
        <p:spPr/>
        <p:txBody>
          <a:bodyPr/>
          <a:lstStyle/>
          <a:p>
            <a:pPr algn="l" defTabSz="914400">
              <a:lnSpc>
                <a:spcPct val="80000"/>
              </a:lnSpc>
              <a:spcBef>
                <a:spcPct val="0"/>
              </a:spcBef>
              <a:buNone/>
            </a:pPr>
            <a:r>
              <a:rPr lang="fr-BE" sz="3200" b="0" i="0" spc="0" baseline="0">
                <a:solidFill>
                  <a:srgbClr val="2B348E"/>
                </a:solidFill>
                <a:latin typeface="Arial"/>
                <a:ea typeface="+mj-ea"/>
                <a:cs typeface="+mj-cs"/>
              </a:rPr>
              <a:t>Cisco VXI</a:t>
            </a:r>
            <a:br>
              <a:rPr lang="fr-BE" sz="3200" b="0" i="0" spc="0" baseline="0">
                <a:solidFill>
                  <a:srgbClr val="2B348E"/>
                </a:solidFill>
                <a:latin typeface="Arial"/>
                <a:ea typeface="+mj-ea"/>
                <a:cs typeface="+mj-cs"/>
              </a:rPr>
            </a:br>
            <a:r>
              <a:rPr lang="fr-BE" sz="2400" b="0" i="0" spc="0" baseline="0">
                <a:solidFill>
                  <a:srgbClr val="1E1F81"/>
                </a:solidFill>
                <a:latin typeface="Arial"/>
                <a:ea typeface="+mj-ea"/>
                <a:cs typeface="+mj-cs"/>
              </a:rPr>
              <a:t>Eine virtualisierte Komplettlösung</a:t>
            </a:r>
          </a:p>
        </p:txBody>
      </p:sp>
      <p:sp>
        <p:nvSpPr>
          <p:cNvPr id="149" name="Rounded Rectangle 148"/>
          <p:cNvSpPr/>
          <p:nvPr/>
        </p:nvSpPr>
        <p:spPr>
          <a:xfrm>
            <a:off x="6933700" y="950414"/>
            <a:ext cx="480790" cy="306712"/>
          </a:xfrm>
          <a:prstGeom prst="roundRect">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a:p>
        </p:txBody>
      </p:sp>
      <p:sp>
        <p:nvSpPr>
          <p:cNvPr id="190" name="Rounded Rectangle 33"/>
          <p:cNvSpPr>
            <a:spLocks noChangeArrowheads="1"/>
          </p:cNvSpPr>
          <p:nvPr/>
        </p:nvSpPr>
        <p:spPr bwMode="auto">
          <a:xfrm>
            <a:off x="2251110" y="1897646"/>
            <a:ext cx="582122" cy="369118"/>
          </a:xfrm>
          <a:prstGeom prst="roundRect">
            <a:avLst>
              <a:gd name="adj" fmla="val 1666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lnSpc>
                <a:spcPct val="95000"/>
              </a:lnSpc>
              <a:buNone/>
            </a:pPr>
            <a:r>
              <a:rPr lang="fr-BE" sz="800" b="0" i="0">
                <a:solidFill>
                  <a:srgbClr val="FFFFFF"/>
                </a:solidFill>
                <a:latin typeface="Arial"/>
                <a:ea typeface="+mn-ea"/>
                <a:cs typeface="+mn-cs"/>
              </a:rPr>
              <a:t>MS Office</a:t>
            </a:r>
          </a:p>
        </p:txBody>
      </p:sp>
      <p:sp>
        <p:nvSpPr>
          <p:cNvPr id="230" name="Rectangle 229"/>
          <p:cNvSpPr/>
          <p:nvPr/>
        </p:nvSpPr>
        <p:spPr>
          <a:xfrm>
            <a:off x="689909" y="1381706"/>
            <a:ext cx="2545080" cy="276999"/>
          </a:xfrm>
          <a:prstGeom prst="rect">
            <a:avLst/>
          </a:prstGeom>
        </p:spPr>
        <p:txBody>
          <a:bodyPr wrap="square">
            <a:spAutoFit/>
          </a:bodyPr>
          <a:lstStyle/>
          <a:p>
            <a:pPr algn="ctr" defTabSz="914400">
              <a:buNone/>
            </a:pPr>
            <a:r>
              <a:rPr lang="de-DE" sz="1200" b="1" i="0" kern="1200" smtClean="0">
                <a:solidFill>
                  <a:srgbClr val="3A3A3A"/>
                </a:solidFill>
                <a:latin typeface="Arial"/>
                <a:ea typeface="+mn-ea"/>
                <a:cs typeface="+mn-cs"/>
              </a:rPr>
              <a:t>Virtualisiertes Rechenzentrum</a:t>
            </a:r>
            <a:endParaRPr lang="de-DE" sz="1200" b="1" i="0" kern="1200">
              <a:solidFill>
                <a:srgbClr val="3A3A3A"/>
              </a:solidFill>
              <a:latin typeface="Arial"/>
              <a:ea typeface="+mn-ea"/>
              <a:cs typeface="+mn-cs"/>
            </a:endParaRPr>
          </a:p>
        </p:txBody>
      </p:sp>
      <p:pic>
        <p:nvPicPr>
          <p:cNvPr id="114" name="Picture 113" descr="microsoft-wt.png"/>
          <p:cNvPicPr>
            <a:picLocks noChangeAspect="1"/>
          </p:cNvPicPr>
          <p:nvPr/>
        </p:nvPicPr>
        <p:blipFill>
          <a:blip r:embed="rId3" cstate="print"/>
          <a:stretch>
            <a:fillRect/>
          </a:stretch>
        </p:blipFill>
        <p:spPr>
          <a:xfrm>
            <a:off x="2280957" y="3165534"/>
            <a:ext cx="595170" cy="125621"/>
          </a:xfrm>
          <a:prstGeom prst="rect">
            <a:avLst/>
          </a:prstGeom>
        </p:spPr>
      </p:pic>
      <p:pic>
        <p:nvPicPr>
          <p:cNvPr id="115" name="Picture 114" descr="citrix-wt.png"/>
          <p:cNvPicPr>
            <a:picLocks noChangeAspect="1"/>
          </p:cNvPicPr>
          <p:nvPr/>
        </p:nvPicPr>
        <p:blipFill>
          <a:blip r:embed="rId4" cstate="print"/>
          <a:stretch>
            <a:fillRect/>
          </a:stretch>
        </p:blipFill>
        <p:spPr>
          <a:xfrm>
            <a:off x="1033031" y="3139634"/>
            <a:ext cx="385465" cy="186500"/>
          </a:xfrm>
          <a:prstGeom prst="rect">
            <a:avLst/>
          </a:prstGeom>
        </p:spPr>
      </p:pic>
      <p:pic>
        <p:nvPicPr>
          <p:cNvPr id="116" name="Picture 115" descr="vmware-wt.png"/>
          <p:cNvPicPr>
            <a:picLocks noChangeAspect="1"/>
          </p:cNvPicPr>
          <p:nvPr/>
        </p:nvPicPr>
        <p:blipFill>
          <a:blip r:embed="rId5" cstate="print"/>
          <a:stretch>
            <a:fillRect/>
          </a:stretch>
        </p:blipFill>
        <p:spPr>
          <a:xfrm>
            <a:off x="1525207" y="3165649"/>
            <a:ext cx="634115" cy="120696"/>
          </a:xfrm>
          <a:prstGeom prst="rect">
            <a:avLst/>
          </a:prstGeom>
        </p:spPr>
      </p:pic>
      <p:pic>
        <p:nvPicPr>
          <p:cNvPr id="118" name="Picture 117" descr="citrix-wt.png"/>
          <p:cNvPicPr>
            <a:picLocks noChangeAspect="1"/>
          </p:cNvPicPr>
          <p:nvPr/>
        </p:nvPicPr>
        <p:blipFill>
          <a:blip r:embed="rId6" cstate="print"/>
          <a:stretch>
            <a:fillRect/>
          </a:stretch>
        </p:blipFill>
        <p:spPr>
          <a:xfrm>
            <a:off x="1224774" y="2596910"/>
            <a:ext cx="564667" cy="273203"/>
          </a:xfrm>
          <a:prstGeom prst="rect">
            <a:avLst/>
          </a:prstGeom>
        </p:spPr>
      </p:pic>
      <p:pic>
        <p:nvPicPr>
          <p:cNvPr id="119" name="Picture 118" descr="vmware-wt.png"/>
          <p:cNvPicPr>
            <a:picLocks noChangeAspect="1"/>
          </p:cNvPicPr>
          <p:nvPr/>
        </p:nvPicPr>
        <p:blipFill>
          <a:blip r:embed="rId7" cstate="print"/>
          <a:stretch>
            <a:fillRect/>
          </a:stretch>
        </p:blipFill>
        <p:spPr>
          <a:xfrm>
            <a:off x="1963293" y="2661910"/>
            <a:ext cx="893663" cy="170098"/>
          </a:xfrm>
          <a:prstGeom prst="rect">
            <a:avLst/>
          </a:prstGeom>
        </p:spPr>
      </p:pic>
      <p:pic>
        <p:nvPicPr>
          <p:cNvPr id="244" name="Picture 243" descr="EMC-wt.png"/>
          <p:cNvPicPr>
            <a:picLocks noChangeAspect="1"/>
          </p:cNvPicPr>
          <p:nvPr/>
        </p:nvPicPr>
        <p:blipFill>
          <a:blip r:embed="rId8" cstate="print"/>
          <a:stretch>
            <a:fillRect/>
          </a:stretch>
        </p:blipFill>
        <p:spPr>
          <a:xfrm>
            <a:off x="713277" y="5505797"/>
            <a:ext cx="930196" cy="284798"/>
          </a:xfrm>
          <a:prstGeom prst="rect">
            <a:avLst/>
          </a:prstGeom>
        </p:spPr>
      </p:pic>
      <p:sp>
        <p:nvSpPr>
          <p:cNvPr id="182" name="TextBox 181"/>
          <p:cNvSpPr txBox="1"/>
          <p:nvPr/>
        </p:nvSpPr>
        <p:spPr>
          <a:xfrm>
            <a:off x="7429730" y="967566"/>
            <a:ext cx="1544012" cy="307777"/>
          </a:xfrm>
          <a:prstGeom prst="rect">
            <a:avLst/>
          </a:prstGeom>
          <a:noFill/>
        </p:spPr>
        <p:txBody>
          <a:bodyPr wrap="none" rtlCol="0">
            <a:spAutoFit/>
          </a:bodyPr>
          <a:lstStyle/>
          <a:p>
            <a:pPr algn="l" defTabSz="914400">
              <a:buNone/>
            </a:pPr>
            <a:r>
              <a:rPr lang="de-DE" sz="1400" b="0" i="0" kern="1200" dirty="0" smtClean="0">
                <a:solidFill>
                  <a:srgbClr val="3A3A3A"/>
                </a:solidFill>
                <a:latin typeface="Arial"/>
                <a:ea typeface="+mn-ea"/>
                <a:cs typeface="+mn-cs"/>
              </a:rPr>
              <a:t>= Cisco Produkte</a:t>
            </a:r>
            <a:endParaRPr lang="de-DE" sz="1400" b="0" i="0" kern="1200" dirty="0">
              <a:solidFill>
                <a:srgbClr val="3A3A3A"/>
              </a:solidFill>
              <a:latin typeface="Arial"/>
              <a:ea typeface="+mn-ea"/>
              <a:cs typeface="+mn-cs"/>
            </a:endParaRPr>
          </a:p>
        </p:txBody>
      </p:sp>
      <p:sp>
        <p:nvSpPr>
          <p:cNvPr id="203" name="Rectangle 202"/>
          <p:cNvSpPr/>
          <p:nvPr/>
        </p:nvSpPr>
        <p:spPr>
          <a:xfrm>
            <a:off x="6253802" y="1339448"/>
            <a:ext cx="2726223" cy="461665"/>
          </a:xfrm>
          <a:prstGeom prst="rect">
            <a:avLst/>
          </a:prstGeom>
        </p:spPr>
        <p:txBody>
          <a:bodyPr wrap="square">
            <a:spAutoFit/>
          </a:bodyPr>
          <a:lstStyle/>
          <a:p>
            <a:pPr algn="ctr" defTabSz="914400">
              <a:buNone/>
            </a:pPr>
            <a:r>
              <a:rPr lang="de-DE" sz="1200" b="1" i="0" kern="1200" smtClean="0">
                <a:solidFill>
                  <a:srgbClr val="3A3A3A"/>
                </a:solidFill>
                <a:latin typeface="Arial"/>
                <a:ea typeface="+mn-ea"/>
                <a:cs typeface="+mn-cs"/>
              </a:rPr>
              <a:t>Virtualisierte </a:t>
            </a:r>
            <a:br>
              <a:rPr lang="de-DE" sz="1200" b="1" i="0" kern="1200" smtClean="0">
                <a:solidFill>
                  <a:srgbClr val="3A3A3A"/>
                </a:solidFill>
                <a:latin typeface="Arial"/>
                <a:ea typeface="+mn-ea"/>
                <a:cs typeface="+mn-cs"/>
              </a:rPr>
            </a:br>
            <a:r>
              <a:rPr lang="de-DE" sz="1200" b="1" i="0" kern="1200" smtClean="0">
                <a:solidFill>
                  <a:srgbClr val="3A3A3A"/>
                </a:solidFill>
                <a:latin typeface="Arial"/>
                <a:ea typeface="+mn-ea"/>
                <a:cs typeface="+mn-cs"/>
              </a:rPr>
              <a:t>Collaboration-Umgebung</a:t>
            </a:r>
            <a:endParaRPr lang="de-DE" sz="1200" b="1" i="0" kern="1200">
              <a:solidFill>
                <a:srgbClr val="3A3A3A"/>
              </a:solidFill>
              <a:latin typeface="Arial"/>
              <a:ea typeface="+mn-ea"/>
              <a:cs typeface="+mn-cs"/>
            </a:endParaRPr>
          </a:p>
        </p:txBody>
      </p:sp>
      <p:sp>
        <p:nvSpPr>
          <p:cNvPr id="215" name="Text Box 22"/>
          <p:cNvSpPr txBox="1">
            <a:spLocks noChangeArrowheads="1"/>
          </p:cNvSpPr>
          <p:nvPr/>
        </p:nvSpPr>
        <p:spPr bwMode="auto">
          <a:xfrm>
            <a:off x="7124309" y="2526563"/>
            <a:ext cx="1333891" cy="415498"/>
          </a:xfrm>
          <a:prstGeom prst="rect">
            <a:avLst/>
          </a:prstGeom>
          <a:noFill/>
          <a:ln w="9525">
            <a:noFill/>
            <a:miter lim="800000"/>
            <a:headEnd/>
            <a:tailEnd/>
          </a:ln>
        </p:spPr>
        <p:txBody>
          <a:bodyPr wrap="square">
            <a:spAutoFit/>
          </a:bodyPr>
          <a:lstStyle/>
          <a:p>
            <a:pPr algn="ctr" defTabSz="914400">
              <a:spcBef>
                <a:spcPct val="50000"/>
              </a:spcBef>
              <a:buNone/>
            </a:pPr>
            <a:r>
              <a:rPr lang="de-DE" sz="1050" b="0" i="0" kern="1200" smtClean="0">
                <a:solidFill>
                  <a:srgbClr val="3A3A3A"/>
                </a:solidFill>
                <a:latin typeface="Arial"/>
                <a:ea typeface="+mn-ea"/>
                <a:cs typeface="+mn-cs"/>
              </a:rPr>
              <a:t>Cisco VXC 6215 Thin Client</a:t>
            </a:r>
            <a:endParaRPr lang="de-DE" sz="1050" b="0" i="0" kern="1200">
              <a:solidFill>
                <a:srgbClr val="3A3A3A"/>
              </a:solidFill>
              <a:latin typeface="Arial"/>
              <a:ea typeface="+mn-ea"/>
              <a:cs typeface="+mn-cs"/>
            </a:endParaRPr>
          </a:p>
        </p:txBody>
      </p:sp>
      <p:sp>
        <p:nvSpPr>
          <p:cNvPr id="104" name="TextBox 149"/>
          <p:cNvSpPr txBox="1">
            <a:spLocks noChangeArrowheads="1"/>
          </p:cNvSpPr>
          <p:nvPr/>
        </p:nvSpPr>
        <p:spPr bwMode="auto">
          <a:xfrm>
            <a:off x="6735083" y="1844715"/>
            <a:ext cx="1788884" cy="397032"/>
          </a:xfrm>
          <a:prstGeom prst="rect">
            <a:avLst/>
          </a:prstGeom>
          <a:noFill/>
          <a:ln w="9525">
            <a:noFill/>
            <a:miter lim="800000"/>
            <a:headEnd/>
            <a:tailEnd/>
          </a:ln>
        </p:spPr>
        <p:txBody>
          <a:bodyPr wrap="square">
            <a:spAutoFit/>
          </a:bodyPr>
          <a:lstStyle/>
          <a:p>
            <a:pPr algn="ctr" defTabSz="914400">
              <a:lnSpc>
                <a:spcPct val="90000"/>
              </a:lnSpc>
              <a:buNone/>
            </a:pPr>
            <a:r>
              <a:rPr lang="de-DE" sz="1100" b="0" i="0" kern="1200" smtClean="0">
                <a:solidFill>
                  <a:srgbClr val="3A3A3A"/>
                </a:solidFill>
                <a:latin typeface="Arial"/>
                <a:ea typeface="+mn-ea"/>
                <a:cs typeface="+mn-cs"/>
              </a:rPr>
              <a:t>Cisco Virtualization Experience Clients</a:t>
            </a:r>
            <a:endParaRPr lang="de-DE" sz="900" kern="1200">
              <a:solidFill>
                <a:srgbClr val="3A3A3A"/>
              </a:solidFill>
              <a:latin typeface="Arial"/>
              <a:ea typeface="+mn-ea"/>
              <a:cs typeface="+mn-cs"/>
            </a:endParaRPr>
          </a:p>
        </p:txBody>
      </p:sp>
      <p:pic>
        <p:nvPicPr>
          <p:cNvPr id="153" name="Picture 152" descr="BP_3q_back_01.png"/>
          <p:cNvPicPr>
            <a:picLocks noChangeAspect="1"/>
          </p:cNvPicPr>
          <p:nvPr/>
        </p:nvPicPr>
        <p:blipFill>
          <a:blip r:embed="rId9" cstate="screen"/>
          <a:srcRect/>
          <a:stretch>
            <a:fillRect/>
          </a:stretch>
        </p:blipFill>
        <p:spPr>
          <a:xfrm>
            <a:off x="6557904" y="3700416"/>
            <a:ext cx="1033510" cy="797287"/>
          </a:xfrm>
          <a:prstGeom prst="rect">
            <a:avLst/>
          </a:prstGeom>
        </p:spPr>
      </p:pic>
      <p:pic>
        <p:nvPicPr>
          <p:cNvPr id="160" name="Picture 159"/>
          <p:cNvPicPr>
            <a:picLocks noChangeAspect="1"/>
          </p:cNvPicPr>
          <p:nvPr/>
        </p:nvPicPr>
        <p:blipFill>
          <a:blip r:embed="rId10" cstate="print"/>
          <a:stretch>
            <a:fillRect/>
          </a:stretch>
        </p:blipFill>
        <p:spPr>
          <a:xfrm>
            <a:off x="8253718" y="3863787"/>
            <a:ext cx="383552" cy="667047"/>
          </a:xfrm>
          <a:prstGeom prst="rect">
            <a:avLst/>
          </a:prstGeom>
          <a:effectLst/>
        </p:spPr>
      </p:pic>
      <p:pic>
        <p:nvPicPr>
          <p:cNvPr id="167" name="Picture 166" descr="SlimBig.png"/>
          <p:cNvPicPr>
            <a:picLocks noChangeAspect="1"/>
          </p:cNvPicPr>
          <p:nvPr/>
        </p:nvPicPr>
        <p:blipFill>
          <a:blip r:embed="rId11" cstate="screen"/>
          <a:stretch>
            <a:fillRect/>
          </a:stretch>
        </p:blipFill>
        <p:spPr>
          <a:xfrm>
            <a:off x="6786420" y="2521913"/>
            <a:ext cx="429292" cy="733846"/>
          </a:xfrm>
          <a:prstGeom prst="rect">
            <a:avLst/>
          </a:prstGeom>
        </p:spPr>
      </p:pic>
      <p:pic>
        <p:nvPicPr>
          <p:cNvPr id="174" name="Picture 173" descr="tablet2.png"/>
          <p:cNvPicPr>
            <a:picLocks noChangeAspect="1"/>
          </p:cNvPicPr>
          <p:nvPr/>
        </p:nvPicPr>
        <p:blipFill>
          <a:blip r:embed="rId12" cstate="screen"/>
          <a:stretch>
            <a:fillRect/>
          </a:stretch>
        </p:blipFill>
        <p:spPr>
          <a:xfrm>
            <a:off x="6861993" y="4635091"/>
            <a:ext cx="705472" cy="555826"/>
          </a:xfrm>
          <a:prstGeom prst="rect">
            <a:avLst/>
          </a:prstGeom>
          <a:effectLst>
            <a:outerShdw blurRad="50800" dist="38100" dir="5400000" algn="t" rotWithShape="0">
              <a:prstClr val="black">
                <a:alpha val="40000"/>
              </a:prstClr>
            </a:outerShdw>
            <a:reflection blurRad="6350" stA="52000" endA="300" endPos="35000" dir="5400000" sy="-100000" algn="bl" rotWithShape="0"/>
          </a:effectLst>
          <a:scene3d>
            <a:camera prst="perspectiveHeroicExtremeRightFacing" fov="2700000">
              <a:rot lat="595527" lon="20100063" rev="0"/>
            </a:camera>
            <a:lightRig rig="threePt" dir="t"/>
          </a:scene3d>
          <a:sp3d>
            <a:bevelT/>
          </a:sp3d>
        </p:spPr>
      </p:pic>
      <p:sp>
        <p:nvSpPr>
          <p:cNvPr id="175" name="TextBox 149"/>
          <p:cNvSpPr txBox="1">
            <a:spLocks noChangeArrowheads="1"/>
          </p:cNvSpPr>
          <p:nvPr/>
        </p:nvSpPr>
        <p:spPr bwMode="auto">
          <a:xfrm>
            <a:off x="7493651" y="4677665"/>
            <a:ext cx="911209" cy="549381"/>
          </a:xfrm>
          <a:prstGeom prst="rect">
            <a:avLst/>
          </a:prstGeom>
          <a:noFill/>
          <a:ln w="9525">
            <a:noFill/>
            <a:miter lim="800000"/>
            <a:headEnd/>
            <a:tailEnd/>
          </a:ln>
        </p:spPr>
        <p:txBody>
          <a:bodyPr wrap="square">
            <a:prstTxWarp prst="textNoShape">
              <a:avLst/>
            </a:prstTxWarp>
            <a:spAutoFit/>
          </a:bodyPr>
          <a:lstStyle/>
          <a:p>
            <a:pPr algn="ctr" defTabSz="914400">
              <a:lnSpc>
                <a:spcPct val="90000"/>
              </a:lnSpc>
              <a:spcBef>
                <a:spcPct val="0"/>
              </a:spcBef>
              <a:spcAft>
                <a:spcPct val="0"/>
              </a:spcAft>
              <a:buNone/>
            </a:pPr>
            <a:r>
              <a:rPr lang="de-DE" sz="1050" b="0" i="0" kern="1200" smtClean="0">
                <a:solidFill>
                  <a:srgbClr val="3A3A3A"/>
                </a:solidFill>
                <a:latin typeface="Arial"/>
                <a:ea typeface="+mn-ea"/>
                <a:cs typeface="+mn-cs"/>
              </a:rPr>
              <a:t>Cius Business Tablet</a:t>
            </a:r>
            <a:endParaRPr lang="de-DE" sz="800" kern="1200">
              <a:solidFill>
                <a:srgbClr val="3A3A3A"/>
              </a:solidFill>
              <a:latin typeface="Arial"/>
              <a:ea typeface="+mn-ea"/>
              <a:cs typeface="+mn-cs"/>
            </a:endParaRPr>
          </a:p>
        </p:txBody>
      </p:sp>
      <p:sp>
        <p:nvSpPr>
          <p:cNvPr id="176" name="Text Box 22"/>
          <p:cNvSpPr txBox="1">
            <a:spLocks noChangeArrowheads="1"/>
          </p:cNvSpPr>
          <p:nvPr/>
        </p:nvSpPr>
        <p:spPr bwMode="auto">
          <a:xfrm>
            <a:off x="6603392" y="3244704"/>
            <a:ext cx="1359508" cy="430887"/>
          </a:xfrm>
          <a:prstGeom prst="rect">
            <a:avLst/>
          </a:prstGeom>
          <a:noFill/>
          <a:ln w="9525">
            <a:noFill/>
            <a:miter lim="800000"/>
            <a:headEnd/>
            <a:tailEnd/>
          </a:ln>
        </p:spPr>
        <p:txBody>
          <a:bodyPr wrap="square">
            <a:spAutoFit/>
          </a:bodyPr>
          <a:lstStyle/>
          <a:p>
            <a:pPr algn="ctr" defTabSz="914400">
              <a:spcBef>
                <a:spcPct val="50000"/>
              </a:spcBef>
              <a:buNone/>
            </a:pPr>
            <a:r>
              <a:rPr lang="de-DE" sz="1050" b="0" i="0" kern="1200" smtClean="0">
                <a:solidFill>
                  <a:srgbClr val="3A3A3A"/>
                </a:solidFill>
                <a:latin typeface="Arial"/>
                <a:ea typeface="+mn-ea"/>
                <a:cs typeface="+mn-cs"/>
              </a:rPr>
              <a:t>Cisco VXC 4000 PC Client</a:t>
            </a:r>
            <a:endParaRPr lang="de-DE" sz="1050" b="0" i="0" kern="1200">
              <a:solidFill>
                <a:srgbClr val="3A3A3A"/>
              </a:solidFill>
              <a:latin typeface="Arial"/>
              <a:ea typeface="+mn-ea"/>
              <a:cs typeface="+mn-cs"/>
            </a:endParaRPr>
          </a:p>
        </p:txBody>
      </p:sp>
      <p:sp>
        <p:nvSpPr>
          <p:cNvPr id="177" name="Text Box 22"/>
          <p:cNvSpPr txBox="1">
            <a:spLocks noChangeArrowheads="1"/>
          </p:cNvSpPr>
          <p:nvPr/>
        </p:nvSpPr>
        <p:spPr bwMode="auto">
          <a:xfrm>
            <a:off x="7433972" y="3834990"/>
            <a:ext cx="909928" cy="738664"/>
          </a:xfrm>
          <a:prstGeom prst="rect">
            <a:avLst/>
          </a:prstGeom>
          <a:noFill/>
          <a:ln w="9525">
            <a:noFill/>
            <a:miter lim="800000"/>
            <a:headEnd/>
            <a:tailEnd/>
          </a:ln>
        </p:spPr>
        <p:txBody>
          <a:bodyPr wrap="square">
            <a:spAutoFit/>
          </a:bodyPr>
          <a:lstStyle/>
          <a:p>
            <a:pPr algn="ctr" defTabSz="914400">
              <a:spcBef>
                <a:spcPct val="50000"/>
              </a:spcBef>
              <a:buNone/>
            </a:pPr>
            <a:r>
              <a:rPr lang="de-DE" sz="1050" b="0" i="0" kern="1200" smtClean="0">
                <a:solidFill>
                  <a:srgbClr val="3A3A3A"/>
                </a:solidFill>
                <a:latin typeface="Arial"/>
                <a:ea typeface="+mn-ea"/>
                <a:cs typeface="+mn-cs"/>
              </a:rPr>
              <a:t>Cisco VXC 22xx &amp; 21xx Zero Client</a:t>
            </a:r>
            <a:endParaRPr lang="de-DE" sz="1050" b="0" i="0" kern="1200">
              <a:solidFill>
                <a:srgbClr val="3A3A3A"/>
              </a:solidFill>
              <a:latin typeface="Arial"/>
              <a:ea typeface="+mn-ea"/>
              <a:cs typeface="+mn-cs"/>
            </a:endParaRPr>
          </a:p>
        </p:txBody>
      </p:sp>
      <p:pic>
        <p:nvPicPr>
          <p:cNvPr id="196" name="Picture 2" descr="C:\Users\tomg\AppData\Local\Microsoft\Windows\Temporary Internet Files\Content.Outlook\P323ZHQC\AC3-Icon.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flipH="1">
            <a:off x="7288433" y="2271666"/>
            <a:ext cx="236137" cy="236137"/>
          </a:xfrm>
          <a:prstGeom prst="rect">
            <a:avLst/>
          </a:prstGeom>
          <a:noFill/>
          <a:extLst>
            <a:ext uri="{909E8E84-426E-40dd-AFC4-6F175D3DCCD1}">
              <a14:hiddenFill xmlns="" xmlns:a14="http://schemas.microsoft.com/office/drawing/2010/main">
                <a:solidFill>
                  <a:srgbClr val="FFFFFF"/>
                </a:solidFill>
              </a14:hiddenFill>
            </a:ext>
          </a:extLst>
        </p:spPr>
      </p:pic>
      <p:sp>
        <p:nvSpPr>
          <p:cNvPr id="197" name="TextBox 196"/>
          <p:cNvSpPr txBox="1"/>
          <p:nvPr/>
        </p:nvSpPr>
        <p:spPr>
          <a:xfrm>
            <a:off x="7504093" y="2252616"/>
            <a:ext cx="954107" cy="261610"/>
          </a:xfrm>
          <a:prstGeom prst="rect">
            <a:avLst/>
          </a:prstGeom>
          <a:noFill/>
        </p:spPr>
        <p:txBody>
          <a:bodyPr wrap="none" rtlCol="0">
            <a:spAutoFit/>
          </a:bodyPr>
          <a:lstStyle/>
          <a:p>
            <a:pPr algn="l" defTabSz="914400">
              <a:buNone/>
            </a:pPr>
            <a:r>
              <a:rPr lang="de-DE" sz="1050" b="0" i="0" kern="1200" smtClean="0">
                <a:solidFill>
                  <a:srgbClr val="3A3A3A"/>
                </a:solidFill>
                <a:latin typeface="Arial"/>
                <a:ea typeface="+mn-ea"/>
                <a:cs typeface="+mn-cs"/>
              </a:rPr>
              <a:t>AnyConnect</a:t>
            </a:r>
            <a:endParaRPr lang="de-DE" sz="1050" b="0" i="0" kern="1200">
              <a:solidFill>
                <a:srgbClr val="3A3A3A"/>
              </a:solidFill>
              <a:latin typeface="Arial"/>
              <a:ea typeface="+mn-ea"/>
              <a:cs typeface="+mn-cs"/>
            </a:endParaRPr>
          </a:p>
        </p:txBody>
      </p:sp>
      <p:grpSp>
        <p:nvGrpSpPr>
          <p:cNvPr id="11" name="Group 29"/>
          <p:cNvGrpSpPr/>
          <p:nvPr/>
        </p:nvGrpSpPr>
        <p:grpSpPr>
          <a:xfrm>
            <a:off x="5042866" y="3429104"/>
            <a:ext cx="852488" cy="585342"/>
            <a:chOff x="-2248184" y="4919189"/>
            <a:chExt cx="852488" cy="585342"/>
          </a:xfrm>
        </p:grpSpPr>
        <p:sp>
          <p:nvSpPr>
            <p:cNvPr id="70" name="TextBox 149"/>
            <p:cNvSpPr txBox="1">
              <a:spLocks noChangeArrowheads="1"/>
            </p:cNvSpPr>
            <p:nvPr/>
          </p:nvSpPr>
          <p:spPr bwMode="auto">
            <a:xfrm>
              <a:off x="-2248184" y="5257027"/>
              <a:ext cx="852488" cy="247504"/>
            </a:xfrm>
            <a:prstGeom prst="rect">
              <a:avLst/>
            </a:prstGeom>
            <a:noFill/>
            <a:ln w="9525">
              <a:noFill/>
              <a:miter lim="800000"/>
              <a:headEnd/>
              <a:tailEnd/>
            </a:ln>
          </p:spPr>
          <p:txBody>
            <a:bodyPr wrap="square">
              <a:prstTxWarp prst="textNoShape">
                <a:avLst/>
              </a:prstTxWarp>
              <a:spAutoFit/>
            </a:bodyPr>
            <a:lstStyle/>
            <a:p>
              <a:pPr algn="ctr" defTabSz="914400">
                <a:lnSpc>
                  <a:spcPct val="90000"/>
                </a:lnSpc>
                <a:spcBef>
                  <a:spcPct val="0"/>
                </a:spcBef>
                <a:spcAft>
                  <a:spcPct val="0"/>
                </a:spcAft>
                <a:buNone/>
              </a:pPr>
              <a:r>
                <a:rPr lang="fr-BE" sz="1100" b="0" i="0" kern="1200">
                  <a:solidFill>
                    <a:srgbClr val="3A3A3A"/>
                  </a:solidFill>
                  <a:latin typeface="Arial"/>
                  <a:ea typeface="+mn-ea"/>
                  <a:cs typeface="+mn-cs"/>
                </a:rPr>
                <a:t>WAAS </a:t>
              </a:r>
            </a:p>
          </p:txBody>
        </p:sp>
        <p:pic>
          <p:nvPicPr>
            <p:cNvPr id="140" name="Picture 5" descr="WAE"/>
            <p:cNvPicPr>
              <a:picLocks noChangeAspect="1" noChangeArrowheads="1"/>
            </p:cNvPicPr>
            <p:nvPr/>
          </p:nvPicPr>
          <p:blipFill>
            <a:blip r:embed="rId14" cstate="print"/>
            <a:srcRect/>
            <a:stretch>
              <a:fillRect/>
            </a:stretch>
          </p:blipFill>
          <p:spPr bwMode="auto">
            <a:xfrm>
              <a:off x="-2015518" y="4919189"/>
              <a:ext cx="463551" cy="315912"/>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grpSp>
      <p:sp>
        <p:nvSpPr>
          <p:cNvPr id="229" name="Rectangle 228"/>
          <p:cNvSpPr/>
          <p:nvPr/>
        </p:nvSpPr>
        <p:spPr>
          <a:xfrm>
            <a:off x="4025945" y="1363605"/>
            <a:ext cx="2131161" cy="461665"/>
          </a:xfrm>
          <a:prstGeom prst="rect">
            <a:avLst/>
          </a:prstGeom>
        </p:spPr>
        <p:txBody>
          <a:bodyPr wrap="none">
            <a:spAutoFit/>
          </a:bodyPr>
          <a:lstStyle/>
          <a:p>
            <a:pPr algn="ctr" defTabSz="914400">
              <a:buNone/>
            </a:pPr>
            <a:r>
              <a:rPr lang="de-DE" sz="1200" b="1" i="0" kern="1200" smtClean="0">
                <a:solidFill>
                  <a:srgbClr val="3A3A3A"/>
                </a:solidFill>
                <a:latin typeface="Arial"/>
                <a:ea typeface="+mn-ea"/>
                <a:cs typeface="+mn-cs"/>
              </a:rPr>
              <a:t>Virtualisierungssensitives </a:t>
            </a:r>
            <a:endParaRPr lang="de-DE" sz="1200" b="1" kern="1200" smtClean="0">
              <a:solidFill>
                <a:srgbClr val="3A3A3A"/>
              </a:solidFill>
              <a:latin typeface="Arial"/>
              <a:ea typeface="+mn-ea"/>
              <a:cs typeface="+mn-cs"/>
            </a:endParaRPr>
          </a:p>
          <a:p>
            <a:pPr algn="ctr" defTabSz="914400">
              <a:buNone/>
            </a:pPr>
            <a:r>
              <a:rPr lang="de-DE" sz="1200" b="1" i="0" kern="1200" smtClean="0">
                <a:solidFill>
                  <a:srgbClr val="3A3A3A"/>
                </a:solidFill>
                <a:latin typeface="Arial"/>
                <a:ea typeface="+mn-ea"/>
                <a:cs typeface="+mn-cs"/>
              </a:rPr>
              <a:t>Borderless Network</a:t>
            </a:r>
            <a:endParaRPr lang="de-DE" sz="1200" b="1" i="0" kern="1200">
              <a:solidFill>
                <a:srgbClr val="3A3A3A"/>
              </a:solidFill>
              <a:latin typeface="Arial"/>
              <a:ea typeface="+mn-ea"/>
              <a:cs typeface="+mn-cs"/>
            </a:endParaRPr>
          </a:p>
        </p:txBody>
      </p:sp>
      <p:grpSp>
        <p:nvGrpSpPr>
          <p:cNvPr id="12" name="Group 30"/>
          <p:cNvGrpSpPr/>
          <p:nvPr/>
        </p:nvGrpSpPr>
        <p:grpSpPr>
          <a:xfrm>
            <a:off x="4787425" y="4599855"/>
            <a:ext cx="1267631" cy="691523"/>
            <a:chOff x="-2436313" y="3705100"/>
            <a:chExt cx="1267631" cy="691523"/>
          </a:xfrm>
        </p:grpSpPr>
        <p:sp>
          <p:nvSpPr>
            <p:cNvPr id="184" name="TextBox 149"/>
            <p:cNvSpPr txBox="1">
              <a:spLocks noChangeArrowheads="1"/>
            </p:cNvSpPr>
            <p:nvPr/>
          </p:nvSpPr>
          <p:spPr bwMode="auto">
            <a:xfrm>
              <a:off x="-2436313" y="3705100"/>
              <a:ext cx="1267631" cy="244682"/>
            </a:xfrm>
            <a:prstGeom prst="rect">
              <a:avLst/>
            </a:prstGeom>
            <a:noFill/>
            <a:ln w="9525">
              <a:noFill/>
              <a:miter lim="800000"/>
              <a:headEnd/>
              <a:tailEnd/>
            </a:ln>
          </p:spPr>
          <p:txBody>
            <a:bodyPr wrap="square">
              <a:prstTxWarp prst="textNoShape">
                <a:avLst/>
              </a:prstTxWarp>
              <a:spAutoFit/>
            </a:bodyPr>
            <a:lstStyle/>
            <a:p>
              <a:pPr algn="ctr" defTabSz="914400">
                <a:lnSpc>
                  <a:spcPct val="90000"/>
                </a:lnSpc>
                <a:spcBef>
                  <a:spcPct val="0"/>
                </a:spcBef>
                <a:spcAft>
                  <a:spcPct val="0"/>
                </a:spcAft>
                <a:buNone/>
              </a:pPr>
              <a:r>
                <a:rPr lang="de-DE" sz="1100" b="0" i="0" kern="1200" dirty="0" smtClean="0">
                  <a:solidFill>
                    <a:srgbClr val="3A3A3A"/>
                  </a:solidFill>
                  <a:latin typeface="Arial"/>
                  <a:ea typeface="+mn-ea"/>
                  <a:cs typeface="+mn-cs"/>
                </a:rPr>
                <a:t>Routing </a:t>
              </a:r>
              <a:endParaRPr lang="de-DE" sz="1100" b="0" i="0" kern="1200" dirty="0">
                <a:solidFill>
                  <a:srgbClr val="3A3A3A"/>
                </a:solidFill>
                <a:latin typeface="Arial"/>
                <a:ea typeface="+mn-ea"/>
                <a:cs typeface="+mn-cs"/>
              </a:endParaRPr>
            </a:p>
          </p:txBody>
        </p:sp>
        <p:grpSp>
          <p:nvGrpSpPr>
            <p:cNvPr id="13" name="Group 168"/>
            <p:cNvGrpSpPr/>
            <p:nvPr/>
          </p:nvGrpSpPr>
          <p:grpSpPr>
            <a:xfrm>
              <a:off x="-2088874" y="4001350"/>
              <a:ext cx="552449" cy="395273"/>
              <a:chOff x="2813914" y="2776525"/>
              <a:chExt cx="703176" cy="503083"/>
            </a:xfrm>
          </p:grpSpPr>
          <p:sp>
            <p:nvSpPr>
              <p:cNvPr id="1035" name="Freeform 11"/>
              <p:cNvSpPr>
                <a:spLocks/>
              </p:cNvSpPr>
              <p:nvPr/>
            </p:nvSpPr>
            <p:spPr bwMode="auto">
              <a:xfrm>
                <a:off x="2813914" y="2990684"/>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0078AA"/>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36" name="Freeform 12"/>
              <p:cNvSpPr>
                <a:spLocks/>
              </p:cNvSpPr>
              <p:nvPr/>
            </p:nvSpPr>
            <p:spPr bwMode="auto">
              <a:xfrm>
                <a:off x="2851376" y="2982901"/>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noFill/>
              <a:ln w="2" cap="flat">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37" name="Freeform 13"/>
              <p:cNvSpPr>
                <a:spLocks/>
              </p:cNvSpPr>
              <p:nvPr/>
            </p:nvSpPr>
            <p:spPr bwMode="auto">
              <a:xfrm>
                <a:off x="2861400" y="2900930"/>
                <a:ext cx="655690" cy="206377"/>
              </a:xfrm>
              <a:custGeom>
                <a:avLst/>
                <a:gdLst/>
                <a:ahLst/>
                <a:cxnLst>
                  <a:cxn ang="0">
                    <a:pos x="0" y="0"/>
                  </a:cxn>
                  <a:cxn ang="0">
                    <a:pos x="0" y="130"/>
                  </a:cxn>
                  <a:cxn ang="0">
                    <a:pos x="413" y="130"/>
                  </a:cxn>
                  <a:cxn ang="0">
                    <a:pos x="413" y="0"/>
                  </a:cxn>
                  <a:cxn ang="0">
                    <a:pos x="0" y="0"/>
                  </a:cxn>
                  <a:cxn ang="0">
                    <a:pos x="0" y="0"/>
                  </a:cxn>
                </a:cxnLst>
                <a:rect l="0" t="0" r="r" b="b"/>
                <a:pathLst>
                  <a:path w="413" h="130">
                    <a:moveTo>
                      <a:pt x="0" y="0"/>
                    </a:moveTo>
                    <a:lnTo>
                      <a:pt x="0" y="130"/>
                    </a:lnTo>
                    <a:lnTo>
                      <a:pt x="413" y="130"/>
                    </a:lnTo>
                    <a:lnTo>
                      <a:pt x="413" y="0"/>
                    </a:lnTo>
                    <a:lnTo>
                      <a:pt x="0" y="0"/>
                    </a:lnTo>
                    <a:lnTo>
                      <a:pt x="0" y="0"/>
                    </a:lnTo>
                    <a:close/>
                  </a:path>
                </a:pathLst>
              </a:custGeom>
              <a:solidFill>
                <a:srgbClr val="0078AA"/>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38" name="Freeform 14"/>
              <p:cNvSpPr>
                <a:spLocks/>
              </p:cNvSpPr>
              <p:nvPr/>
            </p:nvSpPr>
            <p:spPr bwMode="auto">
              <a:xfrm>
                <a:off x="2851376" y="2776526"/>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39" name="Freeform 15"/>
              <p:cNvSpPr>
                <a:spLocks/>
              </p:cNvSpPr>
              <p:nvPr/>
            </p:nvSpPr>
            <p:spPr bwMode="auto">
              <a:xfrm>
                <a:off x="2851376" y="2776525"/>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noFill/>
              <a:ln w="2" cap="flat">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0" name="Freeform 16"/>
              <p:cNvSpPr>
                <a:spLocks/>
              </p:cNvSpPr>
              <p:nvPr/>
            </p:nvSpPr>
            <p:spPr bwMode="auto">
              <a:xfrm>
                <a:off x="3186366" y="2814626"/>
                <a:ext cx="215917" cy="95250"/>
              </a:xfrm>
              <a:custGeom>
                <a:avLst/>
                <a:gdLst/>
                <a:ahLst/>
                <a:cxnLst>
                  <a:cxn ang="0">
                    <a:pos x="0" y="47"/>
                  </a:cxn>
                  <a:cxn ang="0">
                    <a:pos x="31" y="60"/>
                  </a:cxn>
                  <a:cxn ang="0">
                    <a:pos x="102" y="23"/>
                  </a:cxn>
                  <a:cxn ang="0">
                    <a:pos x="136" y="34"/>
                  </a:cxn>
                  <a:cxn ang="0">
                    <a:pos x="119" y="0"/>
                  </a:cxn>
                  <a:cxn ang="0">
                    <a:pos x="32" y="0"/>
                  </a:cxn>
                  <a:cxn ang="0">
                    <a:pos x="68" y="12"/>
                  </a:cxn>
                  <a:cxn ang="0">
                    <a:pos x="0" y="47"/>
                  </a:cxn>
                  <a:cxn ang="0">
                    <a:pos x="0" y="47"/>
                  </a:cxn>
                </a:cxnLst>
                <a:rect l="0" t="0" r="r" b="b"/>
                <a:pathLst>
                  <a:path w="136" h="60">
                    <a:moveTo>
                      <a:pt x="0" y="47"/>
                    </a:moveTo>
                    <a:lnTo>
                      <a:pt x="31" y="60"/>
                    </a:lnTo>
                    <a:lnTo>
                      <a:pt x="102" y="23"/>
                    </a:lnTo>
                    <a:lnTo>
                      <a:pt x="136" y="34"/>
                    </a:lnTo>
                    <a:lnTo>
                      <a:pt x="119" y="0"/>
                    </a:lnTo>
                    <a:lnTo>
                      <a:pt x="32" y="0"/>
                    </a:lnTo>
                    <a:lnTo>
                      <a:pt x="68" y="12"/>
                    </a:lnTo>
                    <a:lnTo>
                      <a:pt x="0" y="47"/>
                    </a:lnTo>
                    <a:lnTo>
                      <a:pt x="0"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1" name="Freeform 17"/>
              <p:cNvSpPr>
                <a:spLocks/>
              </p:cNvSpPr>
              <p:nvPr/>
            </p:nvSpPr>
            <p:spPr bwMode="auto">
              <a:xfrm>
                <a:off x="2952984" y="2927337"/>
                <a:ext cx="214329" cy="93663"/>
              </a:xfrm>
              <a:custGeom>
                <a:avLst/>
                <a:gdLst/>
                <a:ahLst/>
                <a:cxnLst>
                  <a:cxn ang="0">
                    <a:pos x="135" y="13"/>
                  </a:cxn>
                  <a:cxn ang="0">
                    <a:pos x="105" y="0"/>
                  </a:cxn>
                  <a:cxn ang="0">
                    <a:pos x="33" y="37"/>
                  </a:cxn>
                  <a:cxn ang="0">
                    <a:pos x="0" y="27"/>
                  </a:cxn>
                  <a:cxn ang="0">
                    <a:pos x="17" y="59"/>
                  </a:cxn>
                  <a:cxn ang="0">
                    <a:pos x="103" y="59"/>
                  </a:cxn>
                  <a:cxn ang="0">
                    <a:pos x="68" y="48"/>
                  </a:cxn>
                  <a:cxn ang="0">
                    <a:pos x="135" y="13"/>
                  </a:cxn>
                  <a:cxn ang="0">
                    <a:pos x="135" y="13"/>
                  </a:cxn>
                </a:cxnLst>
                <a:rect l="0" t="0" r="r" b="b"/>
                <a:pathLst>
                  <a:path w="135" h="59">
                    <a:moveTo>
                      <a:pt x="135" y="13"/>
                    </a:moveTo>
                    <a:lnTo>
                      <a:pt x="105" y="0"/>
                    </a:lnTo>
                    <a:lnTo>
                      <a:pt x="33" y="37"/>
                    </a:lnTo>
                    <a:lnTo>
                      <a:pt x="0" y="27"/>
                    </a:lnTo>
                    <a:lnTo>
                      <a:pt x="17" y="59"/>
                    </a:lnTo>
                    <a:lnTo>
                      <a:pt x="103" y="59"/>
                    </a:lnTo>
                    <a:lnTo>
                      <a:pt x="68" y="48"/>
                    </a:lnTo>
                    <a:lnTo>
                      <a:pt x="135" y="13"/>
                    </a:lnTo>
                    <a:lnTo>
                      <a:pt x="135"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2" name="Freeform 18"/>
              <p:cNvSpPr>
                <a:spLocks/>
              </p:cNvSpPr>
              <p:nvPr/>
            </p:nvSpPr>
            <p:spPr bwMode="auto">
              <a:xfrm>
                <a:off x="2964098" y="2813041"/>
                <a:ext cx="214329" cy="93663"/>
              </a:xfrm>
              <a:custGeom>
                <a:avLst/>
                <a:gdLst/>
                <a:ahLst/>
                <a:cxnLst>
                  <a:cxn ang="0">
                    <a:pos x="0" y="13"/>
                  </a:cxn>
                  <a:cxn ang="0">
                    <a:pos x="30" y="0"/>
                  </a:cxn>
                  <a:cxn ang="0">
                    <a:pos x="102" y="37"/>
                  </a:cxn>
                  <a:cxn ang="0">
                    <a:pos x="135" y="26"/>
                  </a:cxn>
                  <a:cxn ang="0">
                    <a:pos x="118" y="59"/>
                  </a:cxn>
                  <a:cxn ang="0">
                    <a:pos x="32" y="59"/>
                  </a:cxn>
                  <a:cxn ang="0">
                    <a:pos x="67" y="48"/>
                  </a:cxn>
                  <a:cxn ang="0">
                    <a:pos x="0" y="13"/>
                  </a:cxn>
                  <a:cxn ang="0">
                    <a:pos x="0" y="13"/>
                  </a:cxn>
                </a:cxnLst>
                <a:rect l="0" t="0" r="r" b="b"/>
                <a:pathLst>
                  <a:path w="135" h="59">
                    <a:moveTo>
                      <a:pt x="0" y="13"/>
                    </a:moveTo>
                    <a:lnTo>
                      <a:pt x="30" y="0"/>
                    </a:lnTo>
                    <a:lnTo>
                      <a:pt x="102" y="37"/>
                    </a:lnTo>
                    <a:lnTo>
                      <a:pt x="135" y="26"/>
                    </a:lnTo>
                    <a:lnTo>
                      <a:pt x="118" y="59"/>
                    </a:lnTo>
                    <a:lnTo>
                      <a:pt x="32" y="59"/>
                    </a:lnTo>
                    <a:lnTo>
                      <a:pt x="67" y="48"/>
                    </a:lnTo>
                    <a:lnTo>
                      <a:pt x="0" y="1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3" name="Freeform 19"/>
              <p:cNvSpPr>
                <a:spLocks/>
              </p:cNvSpPr>
              <p:nvPr/>
            </p:nvSpPr>
            <p:spPr bwMode="auto">
              <a:xfrm>
                <a:off x="3180015" y="2933690"/>
                <a:ext cx="215917" cy="93663"/>
              </a:xfrm>
              <a:custGeom>
                <a:avLst/>
                <a:gdLst/>
                <a:ahLst/>
                <a:cxnLst>
                  <a:cxn ang="0">
                    <a:pos x="136" y="46"/>
                  </a:cxn>
                  <a:cxn ang="0">
                    <a:pos x="105" y="59"/>
                  </a:cxn>
                  <a:cxn ang="0">
                    <a:pos x="33" y="23"/>
                  </a:cxn>
                  <a:cxn ang="0">
                    <a:pos x="0" y="33"/>
                  </a:cxn>
                  <a:cxn ang="0">
                    <a:pos x="18" y="0"/>
                  </a:cxn>
                  <a:cxn ang="0">
                    <a:pos x="104" y="0"/>
                  </a:cxn>
                  <a:cxn ang="0">
                    <a:pos x="68" y="11"/>
                  </a:cxn>
                  <a:cxn ang="0">
                    <a:pos x="136" y="46"/>
                  </a:cxn>
                  <a:cxn ang="0">
                    <a:pos x="136" y="46"/>
                  </a:cxn>
                </a:cxnLst>
                <a:rect l="0" t="0" r="r" b="b"/>
                <a:pathLst>
                  <a:path w="136" h="59">
                    <a:moveTo>
                      <a:pt x="136" y="46"/>
                    </a:moveTo>
                    <a:lnTo>
                      <a:pt x="105" y="59"/>
                    </a:lnTo>
                    <a:lnTo>
                      <a:pt x="33" y="23"/>
                    </a:lnTo>
                    <a:lnTo>
                      <a:pt x="0" y="33"/>
                    </a:lnTo>
                    <a:lnTo>
                      <a:pt x="18" y="0"/>
                    </a:lnTo>
                    <a:lnTo>
                      <a:pt x="104" y="0"/>
                    </a:lnTo>
                    <a:lnTo>
                      <a:pt x="68" y="11"/>
                    </a:lnTo>
                    <a:lnTo>
                      <a:pt x="136" y="46"/>
                    </a:lnTo>
                    <a:lnTo>
                      <a:pt x="136"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4" name="Freeform 20"/>
              <p:cNvSpPr>
                <a:spLocks/>
              </p:cNvSpPr>
              <p:nvPr/>
            </p:nvSpPr>
            <p:spPr bwMode="auto">
              <a:xfrm>
                <a:off x="3191128" y="2819390"/>
                <a:ext cx="215917" cy="95250"/>
              </a:xfrm>
              <a:custGeom>
                <a:avLst/>
                <a:gdLst/>
                <a:ahLst/>
                <a:cxnLst>
                  <a:cxn ang="0">
                    <a:pos x="0" y="47"/>
                  </a:cxn>
                  <a:cxn ang="0">
                    <a:pos x="30" y="60"/>
                  </a:cxn>
                  <a:cxn ang="0">
                    <a:pos x="102" y="23"/>
                  </a:cxn>
                  <a:cxn ang="0">
                    <a:pos x="136" y="34"/>
                  </a:cxn>
                  <a:cxn ang="0">
                    <a:pos x="118" y="0"/>
                  </a:cxn>
                  <a:cxn ang="0">
                    <a:pos x="31" y="0"/>
                  </a:cxn>
                  <a:cxn ang="0">
                    <a:pos x="68" y="12"/>
                  </a:cxn>
                  <a:cxn ang="0">
                    <a:pos x="0" y="47"/>
                  </a:cxn>
                  <a:cxn ang="0">
                    <a:pos x="0" y="47"/>
                  </a:cxn>
                </a:cxnLst>
                <a:rect l="0" t="0" r="r" b="b"/>
                <a:pathLst>
                  <a:path w="136" h="60">
                    <a:moveTo>
                      <a:pt x="0" y="47"/>
                    </a:moveTo>
                    <a:lnTo>
                      <a:pt x="30" y="60"/>
                    </a:lnTo>
                    <a:lnTo>
                      <a:pt x="102" y="23"/>
                    </a:lnTo>
                    <a:lnTo>
                      <a:pt x="136" y="34"/>
                    </a:lnTo>
                    <a:lnTo>
                      <a:pt x="118" y="0"/>
                    </a:lnTo>
                    <a:lnTo>
                      <a:pt x="31" y="0"/>
                    </a:lnTo>
                    <a:lnTo>
                      <a:pt x="68" y="12"/>
                    </a:lnTo>
                    <a:lnTo>
                      <a:pt x="0" y="47"/>
                    </a:lnTo>
                    <a:lnTo>
                      <a:pt x="0"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5" name="Freeform 21"/>
              <p:cNvSpPr>
                <a:spLocks/>
              </p:cNvSpPr>
              <p:nvPr/>
            </p:nvSpPr>
            <p:spPr bwMode="auto">
              <a:xfrm>
                <a:off x="2956159" y="2932103"/>
                <a:ext cx="214329" cy="93663"/>
              </a:xfrm>
              <a:custGeom>
                <a:avLst/>
                <a:gdLst/>
                <a:ahLst/>
                <a:cxnLst>
                  <a:cxn ang="0">
                    <a:pos x="135" y="13"/>
                  </a:cxn>
                  <a:cxn ang="0">
                    <a:pos x="105" y="0"/>
                  </a:cxn>
                  <a:cxn ang="0">
                    <a:pos x="33" y="38"/>
                  </a:cxn>
                  <a:cxn ang="0">
                    <a:pos x="0" y="27"/>
                  </a:cxn>
                  <a:cxn ang="0">
                    <a:pos x="18" y="59"/>
                  </a:cxn>
                  <a:cxn ang="0">
                    <a:pos x="104" y="59"/>
                  </a:cxn>
                  <a:cxn ang="0">
                    <a:pos x="68" y="48"/>
                  </a:cxn>
                  <a:cxn ang="0">
                    <a:pos x="135" y="13"/>
                  </a:cxn>
                  <a:cxn ang="0">
                    <a:pos x="135" y="13"/>
                  </a:cxn>
                </a:cxnLst>
                <a:rect l="0" t="0" r="r" b="b"/>
                <a:pathLst>
                  <a:path w="135" h="59">
                    <a:moveTo>
                      <a:pt x="135" y="13"/>
                    </a:moveTo>
                    <a:lnTo>
                      <a:pt x="105" y="0"/>
                    </a:lnTo>
                    <a:lnTo>
                      <a:pt x="33" y="38"/>
                    </a:lnTo>
                    <a:lnTo>
                      <a:pt x="0" y="27"/>
                    </a:lnTo>
                    <a:lnTo>
                      <a:pt x="18" y="59"/>
                    </a:lnTo>
                    <a:lnTo>
                      <a:pt x="104" y="59"/>
                    </a:lnTo>
                    <a:lnTo>
                      <a:pt x="68" y="48"/>
                    </a:lnTo>
                    <a:lnTo>
                      <a:pt x="135" y="13"/>
                    </a:lnTo>
                    <a:lnTo>
                      <a:pt x="135"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6" name="Freeform 22"/>
              <p:cNvSpPr>
                <a:spLocks/>
              </p:cNvSpPr>
              <p:nvPr/>
            </p:nvSpPr>
            <p:spPr bwMode="auto">
              <a:xfrm>
                <a:off x="2967273" y="2817807"/>
                <a:ext cx="215917" cy="93663"/>
              </a:xfrm>
              <a:custGeom>
                <a:avLst/>
                <a:gdLst/>
                <a:ahLst/>
                <a:cxnLst>
                  <a:cxn ang="0">
                    <a:pos x="0" y="13"/>
                  </a:cxn>
                  <a:cxn ang="0">
                    <a:pos x="31" y="0"/>
                  </a:cxn>
                  <a:cxn ang="0">
                    <a:pos x="103" y="37"/>
                  </a:cxn>
                  <a:cxn ang="0">
                    <a:pos x="136" y="27"/>
                  </a:cxn>
                  <a:cxn ang="0">
                    <a:pos x="118" y="59"/>
                  </a:cxn>
                  <a:cxn ang="0">
                    <a:pos x="32" y="59"/>
                  </a:cxn>
                  <a:cxn ang="0">
                    <a:pos x="68" y="48"/>
                  </a:cxn>
                  <a:cxn ang="0">
                    <a:pos x="0" y="13"/>
                  </a:cxn>
                  <a:cxn ang="0">
                    <a:pos x="0" y="13"/>
                  </a:cxn>
                </a:cxnLst>
                <a:rect l="0" t="0" r="r" b="b"/>
                <a:pathLst>
                  <a:path w="136" h="59">
                    <a:moveTo>
                      <a:pt x="0" y="13"/>
                    </a:moveTo>
                    <a:lnTo>
                      <a:pt x="31" y="0"/>
                    </a:lnTo>
                    <a:lnTo>
                      <a:pt x="103" y="37"/>
                    </a:lnTo>
                    <a:lnTo>
                      <a:pt x="136" y="27"/>
                    </a:lnTo>
                    <a:lnTo>
                      <a:pt x="118" y="59"/>
                    </a:lnTo>
                    <a:lnTo>
                      <a:pt x="32" y="59"/>
                    </a:lnTo>
                    <a:lnTo>
                      <a:pt x="68" y="48"/>
                    </a:lnTo>
                    <a:lnTo>
                      <a:pt x="0" y="13"/>
                    </a:lnTo>
                    <a:lnTo>
                      <a:pt x="0"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7" name="Freeform 23"/>
              <p:cNvSpPr>
                <a:spLocks/>
              </p:cNvSpPr>
              <p:nvPr/>
            </p:nvSpPr>
            <p:spPr bwMode="auto">
              <a:xfrm>
                <a:off x="3184778" y="2938457"/>
                <a:ext cx="214329" cy="95250"/>
              </a:xfrm>
              <a:custGeom>
                <a:avLst/>
                <a:gdLst/>
                <a:ahLst/>
                <a:cxnLst>
                  <a:cxn ang="0">
                    <a:pos x="135" y="47"/>
                  </a:cxn>
                  <a:cxn ang="0">
                    <a:pos x="105" y="60"/>
                  </a:cxn>
                  <a:cxn ang="0">
                    <a:pos x="33" y="23"/>
                  </a:cxn>
                  <a:cxn ang="0">
                    <a:pos x="0" y="34"/>
                  </a:cxn>
                  <a:cxn ang="0">
                    <a:pos x="17" y="0"/>
                  </a:cxn>
                  <a:cxn ang="0">
                    <a:pos x="104" y="0"/>
                  </a:cxn>
                  <a:cxn ang="0">
                    <a:pos x="67" y="12"/>
                  </a:cxn>
                  <a:cxn ang="0">
                    <a:pos x="135" y="47"/>
                  </a:cxn>
                  <a:cxn ang="0">
                    <a:pos x="135" y="47"/>
                  </a:cxn>
                </a:cxnLst>
                <a:rect l="0" t="0" r="r" b="b"/>
                <a:pathLst>
                  <a:path w="135" h="60">
                    <a:moveTo>
                      <a:pt x="135" y="47"/>
                    </a:moveTo>
                    <a:lnTo>
                      <a:pt x="105" y="60"/>
                    </a:lnTo>
                    <a:lnTo>
                      <a:pt x="33" y="23"/>
                    </a:lnTo>
                    <a:lnTo>
                      <a:pt x="0" y="34"/>
                    </a:lnTo>
                    <a:lnTo>
                      <a:pt x="17" y="0"/>
                    </a:lnTo>
                    <a:lnTo>
                      <a:pt x="104" y="0"/>
                    </a:lnTo>
                    <a:lnTo>
                      <a:pt x="67" y="12"/>
                    </a:lnTo>
                    <a:lnTo>
                      <a:pt x="135" y="47"/>
                    </a:lnTo>
                    <a:lnTo>
                      <a:pt x="135"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8" name="Line 24"/>
              <p:cNvSpPr>
                <a:spLocks noChangeShapeType="1"/>
              </p:cNvSpPr>
              <p:nvPr/>
            </p:nvSpPr>
            <p:spPr bwMode="auto">
              <a:xfrm>
                <a:off x="2851375" y="2922583"/>
                <a:ext cx="1587" cy="207962"/>
              </a:xfrm>
              <a:prstGeom prst="line">
                <a:avLst/>
              </a:prstGeom>
              <a:noFill/>
              <a:ln w="2" cap="sq">
                <a:solidFill>
                  <a:srgbClr val="AAE6FF"/>
                </a:solidFill>
                <a:prstDash val="solid"/>
                <a:bevel/>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sp>
            <p:nvSpPr>
              <p:cNvPr id="1049" name="Line 25"/>
              <p:cNvSpPr>
                <a:spLocks noChangeShapeType="1"/>
              </p:cNvSpPr>
              <p:nvPr/>
            </p:nvSpPr>
            <p:spPr bwMode="auto">
              <a:xfrm>
                <a:off x="3505200" y="2922588"/>
                <a:ext cx="1587" cy="207962"/>
              </a:xfrm>
              <a:prstGeom prst="line">
                <a:avLst/>
              </a:prstGeom>
              <a:noFill/>
              <a:ln w="2" cap="sq">
                <a:solidFill>
                  <a:srgbClr val="AAE6FF"/>
                </a:solidFill>
                <a:prstDash val="solid"/>
                <a:bevel/>
                <a:headEnd/>
                <a:tailEnd/>
              </a:ln>
            </p:spPr>
            <p:txBody>
              <a:bodyPr vert="horz" wrap="square" lIns="91440" tIns="45720" rIns="91440" bIns="45720" numCol="1" anchor="t" anchorCtr="0" compatLnSpc="1">
                <a:prstTxWarp prst="textNoShape">
                  <a:avLst/>
                </a:prstTxWarp>
              </a:bodyPr>
              <a:lstStyle/>
              <a:p>
                <a:pPr algn="ctr" rtl="0"/>
                <a:endParaRPr lang="en-US" kern="1200" dirty="0">
                  <a:solidFill>
                    <a:srgbClr val="3A3A3A"/>
                  </a:solidFill>
                  <a:latin typeface="Arial"/>
                  <a:ea typeface="+mn-ea"/>
                  <a:cs typeface="+mn-cs"/>
                </a:endParaRPr>
              </a:p>
            </p:txBody>
          </p:sp>
        </p:grpSp>
      </p:grpSp>
      <p:grpSp>
        <p:nvGrpSpPr>
          <p:cNvPr id="14" name="Group 1"/>
          <p:cNvGrpSpPr/>
          <p:nvPr/>
        </p:nvGrpSpPr>
        <p:grpSpPr>
          <a:xfrm>
            <a:off x="4251571" y="4538970"/>
            <a:ext cx="957772" cy="1107996"/>
            <a:chOff x="-2499275" y="5727715"/>
            <a:chExt cx="957772" cy="1107996"/>
          </a:xfrm>
        </p:grpSpPr>
        <p:sp>
          <p:nvSpPr>
            <p:cNvPr id="106" name="TextBox 149"/>
            <p:cNvSpPr txBox="1">
              <a:spLocks noChangeArrowheads="1"/>
            </p:cNvSpPr>
            <p:nvPr/>
          </p:nvSpPr>
          <p:spPr bwMode="auto">
            <a:xfrm>
              <a:off x="-2499275" y="5727715"/>
              <a:ext cx="957772" cy="1107996"/>
            </a:xfrm>
            <a:prstGeom prst="rect">
              <a:avLst/>
            </a:prstGeom>
            <a:noFill/>
            <a:ln w="9525">
              <a:noFill/>
              <a:miter lim="800000"/>
              <a:headEnd/>
              <a:tailEnd/>
            </a:ln>
          </p:spPr>
          <p:txBody>
            <a:bodyPr wrap="square">
              <a:spAutoFit/>
            </a:bodyPr>
            <a:lstStyle/>
            <a:p>
              <a:pPr algn="ctr" defTabSz="914400">
                <a:spcBef>
                  <a:spcPct val="0"/>
                </a:spcBef>
                <a:spcAft>
                  <a:spcPct val="0"/>
                </a:spcAft>
                <a:buNone/>
              </a:pPr>
              <a:r>
                <a:rPr lang="de-DE" sz="1100" b="0" i="0" kern="1200" dirty="0" smtClean="0">
                  <a:solidFill>
                    <a:srgbClr val="3A3A3A"/>
                  </a:solidFill>
                  <a:latin typeface="Arial"/>
                  <a:ea typeface="ＭＳ Ｐゴシック"/>
                  <a:cs typeface="+mn-cs"/>
                </a:rPr>
                <a:t>PoE</a:t>
              </a:r>
            </a:p>
            <a:p>
              <a:pPr algn="ctr" defTabSz="914400">
                <a:spcBef>
                  <a:spcPct val="0"/>
                </a:spcBef>
                <a:spcAft>
                  <a:spcPct val="0"/>
                </a:spcAft>
                <a:buNone/>
              </a:pPr>
              <a:endParaRPr lang="de-DE" sz="1100" kern="1200" dirty="0" smtClean="0">
                <a:solidFill>
                  <a:srgbClr val="3A3A3A"/>
                </a:solidFill>
                <a:latin typeface="Arial"/>
                <a:ea typeface="ＭＳ Ｐゴシック" charset="-128"/>
                <a:cs typeface="+mn-cs"/>
              </a:endParaRPr>
            </a:p>
            <a:p>
              <a:pPr algn="ctr" defTabSz="914400">
                <a:spcBef>
                  <a:spcPct val="0"/>
                </a:spcBef>
                <a:spcAft>
                  <a:spcPct val="0"/>
                </a:spcAft>
                <a:buNone/>
              </a:pPr>
              <a:endParaRPr lang="de-DE" sz="1100" kern="1200" dirty="0" smtClean="0">
                <a:solidFill>
                  <a:srgbClr val="3A3A3A"/>
                </a:solidFill>
                <a:latin typeface="Arial"/>
                <a:ea typeface="ＭＳ Ｐゴシック" charset="-128"/>
                <a:cs typeface="+mn-cs"/>
              </a:endParaRPr>
            </a:p>
            <a:p>
              <a:pPr algn="ctr" defTabSz="914400">
                <a:spcBef>
                  <a:spcPct val="0"/>
                </a:spcBef>
                <a:spcAft>
                  <a:spcPct val="0"/>
                </a:spcAft>
                <a:buNone/>
              </a:pPr>
              <a:endParaRPr lang="de-DE" sz="1100" kern="1200" dirty="0" smtClean="0">
                <a:solidFill>
                  <a:srgbClr val="3A3A3A"/>
                </a:solidFill>
                <a:latin typeface="Arial"/>
                <a:ea typeface="ＭＳ Ｐゴシック" charset="-128"/>
                <a:cs typeface="+mn-cs"/>
              </a:endParaRPr>
            </a:p>
            <a:p>
              <a:pPr algn="ctr" defTabSz="914400">
                <a:spcBef>
                  <a:spcPct val="0"/>
                </a:spcBef>
                <a:spcAft>
                  <a:spcPct val="0"/>
                </a:spcAft>
                <a:buNone/>
              </a:pPr>
              <a:endParaRPr lang="de-DE" sz="1100" kern="1200" dirty="0" smtClean="0">
                <a:solidFill>
                  <a:srgbClr val="3A3A3A"/>
                </a:solidFill>
                <a:latin typeface="Arial"/>
                <a:ea typeface="ＭＳ Ｐゴシック" charset="-128"/>
                <a:cs typeface="+mn-cs"/>
              </a:endParaRPr>
            </a:p>
            <a:p>
              <a:pPr algn="ctr" defTabSz="914400">
                <a:spcBef>
                  <a:spcPct val="0"/>
                </a:spcBef>
                <a:spcAft>
                  <a:spcPct val="0"/>
                </a:spcAft>
                <a:buNone/>
              </a:pPr>
              <a:r>
                <a:rPr lang="de-DE" sz="1100" b="0" i="0" kern="1200" dirty="0" smtClean="0">
                  <a:solidFill>
                    <a:srgbClr val="3A3A3A"/>
                  </a:solidFill>
                  <a:latin typeface="Arial"/>
                  <a:ea typeface="ＭＳ Ｐゴシック"/>
                  <a:cs typeface="+mn-cs"/>
                </a:rPr>
                <a:t>Switching</a:t>
              </a:r>
              <a:endParaRPr lang="de-DE" sz="1100" b="0" i="0" kern="1200" dirty="0">
                <a:solidFill>
                  <a:srgbClr val="3A3A3A"/>
                </a:solidFill>
                <a:latin typeface="Arial"/>
                <a:ea typeface="ＭＳ Ｐゴシック"/>
                <a:cs typeface="+mn-cs"/>
              </a:endParaRPr>
            </a:p>
          </p:txBody>
        </p:sp>
        <p:pic>
          <p:nvPicPr>
            <p:cNvPr id="101" name="Picture 64"/>
            <p:cNvPicPr>
              <a:picLocks noChangeArrowheads="1"/>
            </p:cNvPicPr>
            <p:nvPr/>
          </p:nvPicPr>
          <p:blipFill>
            <a:blip r:embed="rId15" cstate="print"/>
            <a:srcRect/>
            <a:stretch>
              <a:fillRect/>
            </a:stretch>
          </p:blipFill>
          <p:spPr bwMode="auto">
            <a:xfrm>
              <a:off x="-2153855" y="6005241"/>
              <a:ext cx="285750" cy="501650"/>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grpSp>
      <p:grpSp>
        <p:nvGrpSpPr>
          <p:cNvPr id="15" name="Group 2"/>
          <p:cNvGrpSpPr/>
          <p:nvPr/>
        </p:nvGrpSpPr>
        <p:grpSpPr>
          <a:xfrm>
            <a:off x="4202551" y="3252741"/>
            <a:ext cx="1033271" cy="646966"/>
            <a:chOff x="-2330146" y="6222974"/>
            <a:chExt cx="1033271" cy="646966"/>
          </a:xfrm>
        </p:grpSpPr>
        <p:pic>
          <p:nvPicPr>
            <p:cNvPr id="163" name="Picture 27" descr="GatewayUniversal"/>
            <p:cNvPicPr>
              <a:picLocks noChangeAspect="1" noChangeArrowheads="1"/>
            </p:cNvPicPr>
            <p:nvPr/>
          </p:nvPicPr>
          <p:blipFill>
            <a:blip r:embed="rId16" cstate="print"/>
            <a:srcRect/>
            <a:stretch>
              <a:fillRect/>
            </a:stretch>
          </p:blipFill>
          <p:spPr bwMode="auto">
            <a:xfrm>
              <a:off x="-2051754" y="6491432"/>
              <a:ext cx="476491" cy="378508"/>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sp>
          <p:nvSpPr>
            <p:cNvPr id="165" name="TextBox 149"/>
            <p:cNvSpPr txBox="1">
              <a:spLocks noChangeArrowheads="1"/>
            </p:cNvSpPr>
            <p:nvPr/>
          </p:nvSpPr>
          <p:spPr bwMode="auto">
            <a:xfrm>
              <a:off x="-2330146" y="6222974"/>
              <a:ext cx="1033271" cy="261610"/>
            </a:xfrm>
            <a:prstGeom prst="rect">
              <a:avLst/>
            </a:prstGeom>
            <a:noFill/>
            <a:ln w="9525">
              <a:noFill/>
              <a:miter lim="800000"/>
              <a:headEnd/>
              <a:tailEnd/>
            </a:ln>
          </p:spPr>
          <p:txBody>
            <a:bodyPr>
              <a:spAutoFit/>
            </a:bodyPr>
            <a:lstStyle/>
            <a:p>
              <a:pPr algn="ctr" defTabSz="914400">
                <a:spcBef>
                  <a:spcPct val="0"/>
                </a:spcBef>
                <a:spcAft>
                  <a:spcPct val="0"/>
                </a:spcAft>
                <a:buNone/>
              </a:pPr>
              <a:r>
                <a:rPr lang="fr-BE" sz="1100" b="0" i="0" kern="1200">
                  <a:solidFill>
                    <a:srgbClr val="3A3A3A"/>
                  </a:solidFill>
                  <a:latin typeface="Arial"/>
                  <a:ea typeface="ＭＳ Ｐゴシック"/>
                  <a:cs typeface="+mn-cs"/>
                </a:rPr>
                <a:t>CDN</a:t>
              </a:r>
            </a:p>
          </p:txBody>
        </p:sp>
      </p:grpSp>
      <p:grpSp>
        <p:nvGrpSpPr>
          <p:cNvPr id="16" name="Group 181"/>
          <p:cNvGrpSpPr>
            <a:grpSpLocks noChangeAspect="1"/>
          </p:cNvGrpSpPr>
          <p:nvPr/>
        </p:nvGrpSpPr>
        <p:grpSpPr>
          <a:xfrm>
            <a:off x="5195161" y="2224439"/>
            <a:ext cx="398075" cy="333515"/>
            <a:chOff x="7772409" y="3276600"/>
            <a:chExt cx="1217160" cy="900339"/>
          </a:xfrm>
        </p:grpSpPr>
        <p:sp>
          <p:nvSpPr>
            <p:cNvPr id="185" name="TextBox 66"/>
            <p:cNvSpPr txBox="1"/>
            <p:nvPr/>
          </p:nvSpPr>
          <p:spPr bwMode="auto">
            <a:xfrm>
              <a:off x="7944303" y="3762602"/>
              <a:ext cx="755650" cy="233362"/>
            </a:xfrm>
            <a:prstGeom prst="rect">
              <a:avLst/>
            </a:prstGeom>
            <a:noFill/>
          </p:spPr>
          <p:txBody>
            <a:bodyPr>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pPr>
              <a:endParaRPr lang="en-US" sz="1000" b="1" dirty="0">
                <a:solidFill>
                  <a:srgbClr val="0096D6"/>
                </a:solidFill>
                <a:latin typeface="Arial"/>
              </a:endParaRPr>
            </a:p>
          </p:txBody>
        </p:sp>
        <p:grpSp>
          <p:nvGrpSpPr>
            <p:cNvPr id="17" name="Group 187"/>
            <p:cNvGrpSpPr>
              <a:grpSpLocks/>
            </p:cNvGrpSpPr>
            <p:nvPr/>
          </p:nvGrpSpPr>
          <p:grpSpPr bwMode="auto">
            <a:xfrm>
              <a:off x="7772409" y="3276600"/>
              <a:ext cx="1217160" cy="900339"/>
              <a:chOff x="7424636" y="3669875"/>
              <a:chExt cx="824650" cy="496035"/>
            </a:xfrm>
          </p:grpSpPr>
          <p:sp>
            <p:nvSpPr>
              <p:cNvPr id="191" name="Freeform 190"/>
              <p:cNvSpPr>
                <a:spLocks/>
              </p:cNvSpPr>
              <p:nvPr/>
            </p:nvSpPr>
            <p:spPr bwMode="auto">
              <a:xfrm>
                <a:off x="7424636" y="3747060"/>
                <a:ext cx="739192" cy="418850"/>
              </a:xfrm>
              <a:custGeom>
                <a:avLst/>
                <a:gdLst>
                  <a:gd name="T0" fmla="*/ 0 w 718"/>
                  <a:gd name="T1" fmla="*/ 0 h 407"/>
                  <a:gd name="T2" fmla="*/ 0 w 718"/>
                  <a:gd name="T3" fmla="*/ 418850 h 407"/>
                  <a:gd name="T4" fmla="*/ 739192 w 718"/>
                  <a:gd name="T5" fmla="*/ 418850 h 407"/>
                  <a:gd name="T6" fmla="*/ 739192 w 718"/>
                  <a:gd name="T7" fmla="*/ 0 h 407"/>
                  <a:gd name="T8" fmla="*/ 12354 w 718"/>
                  <a:gd name="T9" fmla="*/ 0 h 407"/>
                  <a:gd name="T10" fmla="*/ 0 w 718"/>
                  <a:gd name="T11" fmla="*/ 0 h 407"/>
                  <a:gd name="T12" fmla="*/ 0 60000 65536"/>
                  <a:gd name="T13" fmla="*/ 0 60000 65536"/>
                  <a:gd name="T14" fmla="*/ 0 60000 65536"/>
                  <a:gd name="T15" fmla="*/ 0 60000 65536"/>
                  <a:gd name="T16" fmla="*/ 0 60000 65536"/>
                  <a:gd name="T17" fmla="*/ 0 60000 65536"/>
                  <a:gd name="T18" fmla="*/ 0 w 718"/>
                  <a:gd name="T19" fmla="*/ 0 h 407"/>
                  <a:gd name="T20" fmla="*/ 718 w 718"/>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718" h="407">
                    <a:moveTo>
                      <a:pt x="0" y="0"/>
                    </a:moveTo>
                    <a:lnTo>
                      <a:pt x="0" y="407"/>
                    </a:lnTo>
                    <a:lnTo>
                      <a:pt x="718" y="407"/>
                    </a:lnTo>
                    <a:lnTo>
                      <a:pt x="718" y="0"/>
                    </a:lnTo>
                    <a:lnTo>
                      <a:pt x="12" y="0"/>
                    </a:lnTo>
                    <a:lnTo>
                      <a:pt x="0" y="0"/>
                    </a:lnTo>
                    <a:close/>
                  </a:path>
                </a:pathLst>
              </a:custGeom>
              <a:solidFill>
                <a:srgbClr val="1096D4"/>
              </a:solidFill>
              <a:ln w="11113">
                <a:solidFill>
                  <a:srgbClr val="AEE2FA"/>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96D6"/>
                  </a:solidFill>
                  <a:latin typeface="Arial"/>
                </a:endParaRPr>
              </a:p>
            </p:txBody>
          </p:sp>
          <p:sp>
            <p:nvSpPr>
              <p:cNvPr id="192" name="Freeform 191"/>
              <p:cNvSpPr>
                <a:spLocks/>
              </p:cNvSpPr>
              <p:nvPr/>
            </p:nvSpPr>
            <p:spPr bwMode="auto">
              <a:xfrm>
                <a:off x="7429664" y="3669875"/>
                <a:ext cx="819622" cy="82911"/>
              </a:xfrm>
              <a:custGeom>
                <a:avLst/>
                <a:gdLst>
                  <a:gd name="T0" fmla="*/ 0 w 796"/>
                  <a:gd name="T1" fmla="*/ 75 h 80"/>
                  <a:gd name="T2" fmla="*/ 87 w 796"/>
                  <a:gd name="T3" fmla="*/ 0 h 80"/>
                  <a:gd name="T4" fmla="*/ 796 w 796"/>
                  <a:gd name="T5" fmla="*/ 4 h 80"/>
                  <a:gd name="T6" fmla="*/ 709 w 796"/>
                  <a:gd name="T7" fmla="*/ 80 h 80"/>
                  <a:gd name="T8" fmla="*/ 0 w 796"/>
                  <a:gd name="T9" fmla="*/ 75 h 80"/>
                  <a:gd name="T10" fmla="*/ 0 w 796"/>
                  <a:gd name="T11" fmla="*/ 75 h 80"/>
                  <a:gd name="T12" fmla="*/ 0 60000 65536"/>
                  <a:gd name="T13" fmla="*/ 0 60000 65536"/>
                  <a:gd name="T14" fmla="*/ 0 60000 65536"/>
                  <a:gd name="T15" fmla="*/ 0 60000 65536"/>
                  <a:gd name="T16" fmla="*/ 0 60000 65536"/>
                  <a:gd name="T17" fmla="*/ 0 60000 65536"/>
                  <a:gd name="T18" fmla="*/ 0 w 796"/>
                  <a:gd name="T19" fmla="*/ 0 h 80"/>
                  <a:gd name="T20" fmla="*/ 796 w 796"/>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96" h="80">
                    <a:moveTo>
                      <a:pt x="0" y="75"/>
                    </a:moveTo>
                    <a:lnTo>
                      <a:pt x="87" y="0"/>
                    </a:lnTo>
                    <a:lnTo>
                      <a:pt x="796" y="4"/>
                    </a:lnTo>
                    <a:lnTo>
                      <a:pt x="709" y="80"/>
                    </a:lnTo>
                    <a:lnTo>
                      <a:pt x="0" y="75"/>
                    </a:lnTo>
                    <a:close/>
                  </a:path>
                </a:pathLst>
              </a:custGeom>
              <a:solidFill>
                <a:srgbClr val="46AFE3"/>
              </a:solidFill>
              <a:ln w="11113">
                <a:solidFill>
                  <a:srgbClr val="AEE2FA"/>
                </a:solidFill>
                <a:round/>
                <a:headEnd/>
                <a:tailEnd/>
              </a:ln>
            </p:spPr>
            <p:txBody>
              <a:bodyPr>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96D6"/>
                  </a:solidFill>
                  <a:latin typeface="Arial"/>
                </a:endParaRPr>
              </a:p>
            </p:txBody>
          </p:sp>
          <p:sp>
            <p:nvSpPr>
              <p:cNvPr id="193" name="Freeform 192"/>
              <p:cNvSpPr>
                <a:spLocks/>
              </p:cNvSpPr>
              <p:nvPr/>
            </p:nvSpPr>
            <p:spPr bwMode="auto">
              <a:xfrm>
                <a:off x="8163836" y="3677076"/>
                <a:ext cx="85450" cy="488829"/>
              </a:xfrm>
              <a:custGeom>
                <a:avLst/>
                <a:gdLst>
                  <a:gd name="T0" fmla="*/ 85450 w 83"/>
                  <a:gd name="T1" fmla="*/ 415762 h 475"/>
                  <a:gd name="T2" fmla="*/ 0 w 83"/>
                  <a:gd name="T3" fmla="*/ 488829 h 475"/>
                  <a:gd name="T4" fmla="*/ 0 w 83"/>
                  <a:gd name="T5" fmla="*/ 73067 h 475"/>
                  <a:gd name="T6" fmla="*/ 85450 w 83"/>
                  <a:gd name="T7" fmla="*/ 0 h 475"/>
                  <a:gd name="T8" fmla="*/ 85450 w 83"/>
                  <a:gd name="T9" fmla="*/ 415762 h 475"/>
                  <a:gd name="T10" fmla="*/ 0 60000 65536"/>
                  <a:gd name="T11" fmla="*/ 0 60000 65536"/>
                  <a:gd name="T12" fmla="*/ 0 60000 65536"/>
                  <a:gd name="T13" fmla="*/ 0 60000 65536"/>
                  <a:gd name="T14" fmla="*/ 0 60000 65536"/>
                  <a:gd name="T15" fmla="*/ 0 w 83"/>
                  <a:gd name="T16" fmla="*/ 0 h 475"/>
                  <a:gd name="T17" fmla="*/ 83 w 83"/>
                  <a:gd name="T18" fmla="*/ 475 h 475"/>
                </a:gdLst>
                <a:ahLst/>
                <a:cxnLst>
                  <a:cxn ang="T10">
                    <a:pos x="T0" y="T1"/>
                  </a:cxn>
                  <a:cxn ang="T11">
                    <a:pos x="T2" y="T3"/>
                  </a:cxn>
                  <a:cxn ang="T12">
                    <a:pos x="T4" y="T5"/>
                  </a:cxn>
                  <a:cxn ang="T13">
                    <a:pos x="T6" y="T7"/>
                  </a:cxn>
                  <a:cxn ang="T14">
                    <a:pos x="T8" y="T9"/>
                  </a:cxn>
                </a:cxnLst>
                <a:rect l="T15" t="T16" r="T17" b="T18"/>
                <a:pathLst>
                  <a:path w="83" h="475">
                    <a:moveTo>
                      <a:pt x="83" y="404"/>
                    </a:moveTo>
                    <a:lnTo>
                      <a:pt x="0" y="475"/>
                    </a:lnTo>
                    <a:lnTo>
                      <a:pt x="0" y="71"/>
                    </a:lnTo>
                    <a:lnTo>
                      <a:pt x="83" y="0"/>
                    </a:lnTo>
                    <a:lnTo>
                      <a:pt x="83" y="404"/>
                    </a:lnTo>
                    <a:close/>
                  </a:path>
                </a:pathLst>
              </a:custGeom>
              <a:solidFill>
                <a:srgbClr val="015B80"/>
              </a:solidFill>
              <a:ln w="11113">
                <a:solidFill>
                  <a:srgbClr val="AEE2FA"/>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96D6"/>
                  </a:solidFill>
                  <a:latin typeface="Arial"/>
                </a:endParaRPr>
              </a:p>
            </p:txBody>
          </p:sp>
        </p:grpSp>
        <p:pic>
          <p:nvPicPr>
            <p:cNvPr id="189" name="Picture 188"/>
            <p:cNvPicPr>
              <a:picLocks noChangeAspect="1"/>
            </p:cNvPicPr>
            <p:nvPr/>
          </p:nvPicPr>
          <p:blipFill>
            <a:blip r:embed="rId17" cstate="print"/>
            <a:stretch>
              <a:fillRect/>
            </a:stretch>
          </p:blipFill>
          <p:spPr>
            <a:xfrm>
              <a:off x="8001000" y="3429000"/>
              <a:ext cx="685800" cy="685800"/>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grpSp>
      <p:sp>
        <p:nvSpPr>
          <p:cNvPr id="183" name="Rectangle 182"/>
          <p:cNvSpPr>
            <a:spLocks noChangeArrowheads="1"/>
          </p:cNvSpPr>
          <p:nvPr/>
        </p:nvSpPr>
        <p:spPr bwMode="auto">
          <a:xfrm>
            <a:off x="4376057" y="1992048"/>
            <a:ext cx="914400" cy="769441"/>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buNone/>
            </a:pPr>
            <a:r>
              <a:rPr lang="de-DE" sz="1100" b="0" i="0" dirty="0" smtClean="0">
                <a:solidFill>
                  <a:srgbClr val="3A3A3A"/>
                </a:solidFill>
                <a:latin typeface="Arial"/>
                <a:ea typeface="+mn-ea"/>
                <a:cs typeface="+mn-cs"/>
              </a:rPr>
              <a:t>Cisco</a:t>
            </a:r>
            <a:r>
              <a:rPr lang="de-DE" sz="1100" b="0" i="0" baseline="30000" dirty="0" smtClean="0">
                <a:solidFill>
                  <a:srgbClr val="3A3A3A"/>
                </a:solidFill>
                <a:latin typeface="Arial"/>
                <a:ea typeface="+mn-ea"/>
                <a:cs typeface="+mn-cs"/>
              </a:rPr>
              <a:t>®</a:t>
            </a:r>
            <a:r>
              <a:rPr lang="de-DE" sz="1100" b="0" i="0" dirty="0" smtClean="0">
                <a:solidFill>
                  <a:srgbClr val="3A3A3A"/>
                </a:solidFill>
                <a:latin typeface="Arial"/>
                <a:ea typeface="+mn-ea"/>
                <a:cs typeface="+mn-cs"/>
              </a:rPr>
              <a:t>  Identity Services Engine</a:t>
            </a:r>
            <a:endParaRPr lang="de-DE" sz="1100" dirty="0">
              <a:solidFill>
                <a:srgbClr val="3A3A3A"/>
              </a:solidFill>
              <a:latin typeface="Arial"/>
            </a:endParaRPr>
          </a:p>
        </p:txBody>
      </p:sp>
      <p:sp>
        <p:nvSpPr>
          <p:cNvPr id="205" name="Left-Right Arrow 204"/>
          <p:cNvSpPr/>
          <p:nvPr/>
        </p:nvSpPr>
        <p:spPr>
          <a:xfrm>
            <a:off x="3631556" y="2862216"/>
            <a:ext cx="586740" cy="327660"/>
          </a:xfrm>
          <a:prstGeom prst="leftRightArrow">
            <a:avLst/>
          </a:prstGeom>
          <a:solidFill>
            <a:schemeClr val="accent6"/>
          </a:solidFill>
          <a:ln>
            <a:noFill/>
          </a:ln>
          <a:effectLst>
            <a:outerShdw blurRad="63500" dist="63500" dir="5400000" algn="t"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rtl="0"/>
            <a:endParaRPr lang="en-GB" sz="3200" b="1" kern="1200" dirty="0">
              <a:solidFill>
                <a:srgbClr val="0096D6">
                  <a:lumMod val="50000"/>
                </a:srgbClr>
              </a:solidFill>
              <a:latin typeface="Arial"/>
              <a:ea typeface="+mn-ea"/>
              <a:cs typeface="+mn-cs"/>
            </a:endParaRPr>
          </a:p>
        </p:txBody>
      </p:sp>
      <p:sp>
        <p:nvSpPr>
          <p:cNvPr id="206" name="Left-Right Arrow 205"/>
          <p:cNvSpPr/>
          <p:nvPr/>
        </p:nvSpPr>
        <p:spPr>
          <a:xfrm>
            <a:off x="5957248" y="2862216"/>
            <a:ext cx="586740" cy="327660"/>
          </a:xfrm>
          <a:prstGeom prst="leftRightArrow">
            <a:avLst/>
          </a:prstGeom>
          <a:solidFill>
            <a:schemeClr val="accent6"/>
          </a:solidFill>
          <a:ln>
            <a:noFill/>
          </a:ln>
          <a:effectLst>
            <a:outerShdw blurRad="63500" dist="63500" dir="5400000" algn="t"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rtl="0"/>
            <a:endParaRPr lang="en-GB" sz="3200" b="1" kern="1200" dirty="0">
              <a:solidFill>
                <a:srgbClr val="0096D6">
                  <a:lumMod val="50000"/>
                </a:srgbClr>
              </a:solidFill>
              <a:latin typeface="Arial"/>
              <a:ea typeface="+mn-ea"/>
              <a:cs typeface="+mn-cs"/>
            </a:endParaRPr>
          </a:p>
        </p:txBody>
      </p:sp>
      <p:sp>
        <p:nvSpPr>
          <p:cNvPr id="2052" name="AutoShape 4"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kern="1200" dirty="0">
              <a:solidFill>
                <a:srgbClr val="0096D6"/>
              </a:solidFill>
              <a:latin typeface="Arial"/>
              <a:ea typeface="+mn-ea"/>
              <a:cs typeface="+mn-cs"/>
            </a:endParaRPr>
          </a:p>
        </p:txBody>
      </p:sp>
      <p:sp>
        <p:nvSpPr>
          <p:cNvPr id="2054" name="AutoShape 6"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kern="1200" dirty="0">
              <a:solidFill>
                <a:srgbClr val="0096D6"/>
              </a:solidFill>
              <a:latin typeface="Arial"/>
              <a:ea typeface="+mn-ea"/>
              <a:cs typeface="+mn-cs"/>
            </a:endParaRPr>
          </a:p>
        </p:txBody>
      </p:sp>
      <p:sp>
        <p:nvSpPr>
          <p:cNvPr id="2056" name="AutoShape 8"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kern="1200" dirty="0">
              <a:solidFill>
                <a:srgbClr val="0096D6"/>
              </a:solidFill>
              <a:latin typeface="Arial"/>
              <a:ea typeface="+mn-ea"/>
              <a:cs typeface="+mn-cs"/>
            </a:endParaRPr>
          </a:p>
        </p:txBody>
      </p:sp>
      <p:sp>
        <p:nvSpPr>
          <p:cNvPr id="2058" name="AutoShape 10"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kern="1200" dirty="0">
              <a:solidFill>
                <a:srgbClr val="0096D6"/>
              </a:solidFill>
              <a:latin typeface="Arial"/>
              <a:ea typeface="+mn-ea"/>
              <a:cs typeface="+mn-cs"/>
            </a:endParaRPr>
          </a:p>
        </p:txBody>
      </p:sp>
      <p:grpSp>
        <p:nvGrpSpPr>
          <p:cNvPr id="18" name="Group 142"/>
          <p:cNvGrpSpPr/>
          <p:nvPr/>
        </p:nvGrpSpPr>
        <p:grpSpPr>
          <a:xfrm>
            <a:off x="7757797" y="3090816"/>
            <a:ext cx="760869" cy="617533"/>
            <a:chOff x="5115028" y="2002396"/>
            <a:chExt cx="3266972" cy="2797344"/>
          </a:xfrm>
        </p:grpSpPr>
        <p:pic>
          <p:nvPicPr>
            <p:cNvPr id="146" name="Picture 129" descr="laptop_cutout"/>
            <p:cNvPicPr>
              <a:picLocks noChangeAspect="1" noChangeArrowheads="1"/>
            </p:cNvPicPr>
            <p:nvPr/>
          </p:nvPicPr>
          <p:blipFill>
            <a:blip r:embed="rId18" cstate="screen"/>
            <a:stretch>
              <a:fillRect/>
            </a:stretch>
          </p:blipFill>
          <p:spPr bwMode="auto">
            <a:xfrm>
              <a:off x="5115028" y="2002396"/>
              <a:ext cx="3266972" cy="2797344"/>
            </a:xfrm>
            <a:prstGeom prst="rect">
              <a:avLst/>
            </a:prstGeom>
            <a:noFill/>
            <a:ln>
              <a:noFill/>
            </a:ln>
          </p:spPr>
        </p:pic>
        <p:grpSp>
          <p:nvGrpSpPr>
            <p:cNvPr id="19" name="Group 14"/>
            <p:cNvGrpSpPr/>
            <p:nvPr/>
          </p:nvGrpSpPr>
          <p:grpSpPr>
            <a:xfrm>
              <a:off x="5570918" y="2119719"/>
              <a:ext cx="2357178" cy="1513422"/>
              <a:chOff x="6782188" y="4647518"/>
              <a:chExt cx="2048054" cy="1473882"/>
            </a:xfrm>
          </p:grpSpPr>
          <p:pic>
            <p:nvPicPr>
              <p:cNvPr id="161" name="Picture 11" descr="converj_vdi.png"/>
              <p:cNvPicPr>
                <a:picLocks noChangeAspect="1"/>
              </p:cNvPicPr>
              <p:nvPr/>
            </p:nvPicPr>
            <p:blipFill>
              <a:blip r:embed="rId19"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64" name="Picture 3" descr="HUB_Rich.png"/>
              <p:cNvPicPr>
                <a:picLocks noChangeAspect="1"/>
              </p:cNvPicPr>
              <p:nvPr/>
            </p:nvPicPr>
            <p:blipFill>
              <a:blip r:embed="rId20" cstate="screen"/>
              <a:srcRect/>
              <a:stretch>
                <a:fillRect/>
              </a:stretch>
            </p:blipFill>
            <p:spPr bwMode="auto">
              <a:xfrm>
                <a:off x="6782188" y="4647518"/>
                <a:ext cx="739387" cy="1473882"/>
              </a:xfrm>
              <a:prstGeom prst="rect">
                <a:avLst/>
              </a:prstGeom>
              <a:noFill/>
              <a:ln w="9525">
                <a:noFill/>
                <a:miter lim="800000"/>
                <a:headEnd/>
                <a:tailEnd/>
              </a:ln>
            </p:spPr>
          </p:pic>
        </p:grpSp>
        <p:sp>
          <p:nvSpPr>
            <p:cNvPr id="148" name="Rectangle 147"/>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sp>
        <p:nvSpPr>
          <p:cNvPr id="168" name="Rounded Rectangle 167"/>
          <p:cNvSpPr/>
          <p:nvPr/>
        </p:nvSpPr>
        <p:spPr bwMode="auto">
          <a:xfrm>
            <a:off x="391817" y="6059714"/>
            <a:ext cx="8284264" cy="677263"/>
          </a:xfrm>
          <a:prstGeom prst="roundRect">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a:p>
        </p:txBody>
      </p:sp>
      <p:sp>
        <p:nvSpPr>
          <p:cNvPr id="170" name="TextBox 1560"/>
          <p:cNvSpPr txBox="1">
            <a:spLocks noChangeArrowheads="1"/>
          </p:cNvSpPr>
          <p:nvPr/>
        </p:nvSpPr>
        <p:spPr bwMode="auto">
          <a:xfrm>
            <a:off x="2819400" y="6019495"/>
            <a:ext cx="3591636" cy="261610"/>
          </a:xfrm>
          <a:prstGeom prst="rect">
            <a:avLst/>
          </a:prstGeom>
          <a:noFill/>
          <a:ln w="9525">
            <a:noFill/>
            <a:miter lim="800000"/>
            <a:headEnd/>
            <a:tailEnd/>
          </a:ln>
        </p:spPr>
        <p:txBody>
          <a:bodyPr wrap="square">
            <a:spAutoFit/>
          </a:bodyPr>
          <a:lstStyle/>
          <a:p>
            <a:pPr algn="ctr" defTabSz="914400">
              <a:buNone/>
            </a:pPr>
            <a:r>
              <a:rPr lang="de-DE" sz="1100" b="1" i="0" kern="1200" dirty="0" smtClean="0">
                <a:solidFill>
                  <a:srgbClr val="3A3A3A"/>
                </a:solidFill>
                <a:latin typeface="Arial"/>
                <a:ea typeface="+mn-ea"/>
                <a:cs typeface="+mn-cs"/>
              </a:rPr>
              <a:t>Umfassendes Management und Optimierung </a:t>
            </a:r>
            <a:endParaRPr lang="de-DE" sz="1100" b="1" i="0" kern="1200" dirty="0">
              <a:solidFill>
                <a:srgbClr val="3A3A3A"/>
              </a:solidFill>
              <a:latin typeface="Arial"/>
              <a:ea typeface="+mn-ea"/>
              <a:cs typeface="+mn-cs"/>
            </a:endParaRPr>
          </a:p>
        </p:txBody>
      </p:sp>
      <p:grpSp>
        <p:nvGrpSpPr>
          <p:cNvPr id="20" name="Group 146"/>
          <p:cNvGrpSpPr/>
          <p:nvPr/>
        </p:nvGrpSpPr>
        <p:grpSpPr>
          <a:xfrm>
            <a:off x="2667000" y="6252882"/>
            <a:ext cx="3966053" cy="443753"/>
            <a:chOff x="2667000" y="6019800"/>
            <a:chExt cx="3966053" cy="382173"/>
          </a:xfrm>
        </p:grpSpPr>
        <p:sp>
          <p:nvSpPr>
            <p:cNvPr id="213" name="Rounded Rectangle 212"/>
            <p:cNvSpPr/>
            <p:nvPr/>
          </p:nvSpPr>
          <p:spPr>
            <a:xfrm>
              <a:off x="2667000" y="6019800"/>
              <a:ext cx="3966053" cy="382173"/>
            </a:xfrm>
            <a:prstGeom prst="roundRect">
              <a:avLst>
                <a:gd name="adj" fmla="val 7418"/>
              </a:avLst>
            </a:prstGeom>
            <a:solidFill>
              <a:schemeClr val="bg1"/>
            </a:solidFill>
            <a:ln w="38100" algn="ctr">
              <a:noFill/>
              <a:round/>
              <a:headEnd/>
              <a:tailEnd/>
            </a:ln>
            <a:effectLst>
              <a:softEdge rad="635000"/>
            </a:effectLst>
            <a:scene3d>
              <a:camera prst="orthographicFront"/>
              <a:lightRig rig="brightRoom" dir="t"/>
            </a:scene3d>
            <a:sp3d prstMaterial="metal">
              <a:bevelT w="38100" h="38100" prst="softRound"/>
              <a:bevelB w="38100" h="38100" prst="softRound"/>
            </a:sp3d>
          </p:spPr>
          <p:txBody>
            <a:bodyPr wrap="none" lIns="73025" tIns="36511" rIns="73025" bIns="36511" anchor="ctr"/>
            <a:lstStyle/>
            <a:p>
              <a:pPr algn="l" rtl="0" eaLnBrk="0" fontAlgn="base" hangingPunct="0">
                <a:lnSpc>
                  <a:spcPct val="95000"/>
                </a:lnSpc>
                <a:spcBef>
                  <a:spcPct val="0"/>
                </a:spcBef>
                <a:spcAft>
                  <a:spcPct val="0"/>
                </a:spcAft>
                <a:defRPr/>
              </a:pPr>
              <a:endParaRPr lang="en-US" b="1" kern="1200" dirty="0">
                <a:ln>
                  <a:solidFill>
                    <a:srgbClr val="F68B1F"/>
                  </a:solidFill>
                </a:ln>
                <a:solidFill>
                  <a:srgbClr val="FFFFFF"/>
                </a:solidFill>
                <a:latin typeface="Arial"/>
                <a:ea typeface="+mn-ea"/>
                <a:cs typeface="+mn-cs"/>
              </a:endParaRPr>
            </a:p>
          </p:txBody>
        </p:sp>
        <p:pic>
          <p:nvPicPr>
            <p:cNvPr id="169" name="Picture 168" descr="appsense_logo.gif"/>
            <p:cNvPicPr>
              <a:picLocks noChangeAspect="1"/>
            </p:cNvPicPr>
            <p:nvPr/>
          </p:nvPicPr>
          <p:blipFill>
            <a:blip r:embed="rId21" cstate="print">
              <a:duotone>
                <a:prstClr val="black"/>
                <a:srgbClr val="FFFFFF">
                  <a:tint val="45000"/>
                  <a:satMod val="400000"/>
                </a:srgbClr>
              </a:duotone>
            </a:blip>
            <a:srcRect l="5201" t="32471" b="26164"/>
            <a:stretch>
              <a:fillRect/>
            </a:stretch>
          </p:blipFill>
          <p:spPr>
            <a:xfrm>
              <a:off x="2753218" y="6095408"/>
              <a:ext cx="972556" cy="235158"/>
            </a:xfrm>
            <a:prstGeom prst="rect">
              <a:avLst/>
            </a:prstGeom>
          </p:spPr>
        </p:pic>
        <p:pic>
          <p:nvPicPr>
            <p:cNvPr id="2059" name="Picture 11"/>
            <p:cNvPicPr>
              <a:picLocks noChangeAspect="1" noChangeArrowheads="1"/>
            </p:cNvPicPr>
            <p:nvPr/>
          </p:nvPicPr>
          <p:blipFill>
            <a:blip r:embed="rId22" cstate="print"/>
            <a:srcRect/>
            <a:stretch>
              <a:fillRect/>
            </a:stretch>
          </p:blipFill>
          <p:spPr bwMode="auto">
            <a:xfrm>
              <a:off x="4418885" y="6021099"/>
              <a:ext cx="1324769" cy="354204"/>
            </a:xfrm>
            <a:prstGeom prst="rect">
              <a:avLst/>
            </a:prstGeom>
            <a:noFill/>
            <a:ln w="9525">
              <a:noFill/>
              <a:miter lim="800000"/>
              <a:headEnd/>
              <a:tailEnd/>
            </a:ln>
          </p:spPr>
        </p:pic>
        <p:pic>
          <p:nvPicPr>
            <p:cNvPr id="2060" name="Picture 12"/>
            <p:cNvPicPr>
              <a:picLocks noChangeAspect="1" noChangeArrowheads="1"/>
            </p:cNvPicPr>
            <p:nvPr/>
          </p:nvPicPr>
          <p:blipFill>
            <a:blip r:embed="rId23" cstate="print"/>
            <a:srcRect/>
            <a:stretch>
              <a:fillRect/>
            </a:stretch>
          </p:blipFill>
          <p:spPr bwMode="auto">
            <a:xfrm>
              <a:off x="3799847" y="6019800"/>
              <a:ext cx="677331" cy="354204"/>
            </a:xfrm>
            <a:prstGeom prst="rect">
              <a:avLst/>
            </a:prstGeom>
            <a:noFill/>
            <a:ln w="9525">
              <a:noFill/>
              <a:miter lim="800000"/>
              <a:headEnd/>
              <a:tailEnd/>
            </a:ln>
          </p:spPr>
        </p:pic>
        <p:pic>
          <p:nvPicPr>
            <p:cNvPr id="2061" name="Picture 13"/>
            <p:cNvPicPr>
              <a:picLocks noChangeAspect="1" noChangeArrowheads="1"/>
            </p:cNvPicPr>
            <p:nvPr/>
          </p:nvPicPr>
          <p:blipFill>
            <a:blip r:embed="rId24" cstate="print"/>
            <a:srcRect/>
            <a:stretch>
              <a:fillRect/>
            </a:stretch>
          </p:blipFill>
          <p:spPr bwMode="auto">
            <a:xfrm>
              <a:off x="5797718" y="6023610"/>
              <a:ext cx="710257" cy="354204"/>
            </a:xfrm>
            <a:prstGeom prst="rect">
              <a:avLst/>
            </a:prstGeom>
            <a:noFill/>
            <a:ln w="9525">
              <a:noFill/>
              <a:miter lim="800000"/>
              <a:headEnd/>
              <a:tailEnd/>
            </a:ln>
          </p:spPr>
        </p:pic>
      </p:grpSp>
      <p:sp>
        <p:nvSpPr>
          <p:cNvPr id="136" name="TextBox 135"/>
          <p:cNvSpPr txBox="1"/>
          <p:nvPr/>
        </p:nvSpPr>
        <p:spPr>
          <a:xfrm>
            <a:off x="889880" y="2387087"/>
            <a:ext cx="2247731" cy="261610"/>
          </a:xfrm>
          <a:prstGeom prst="rect">
            <a:avLst/>
          </a:prstGeom>
          <a:noFill/>
        </p:spPr>
        <p:txBody>
          <a:bodyPr wrap="none" rtlCol="0">
            <a:spAutoFit/>
          </a:bodyPr>
          <a:lstStyle/>
          <a:p>
            <a:pPr algn="l" defTabSz="914400">
              <a:buNone/>
            </a:pPr>
            <a:r>
              <a:rPr lang="de-DE" sz="1100" b="0" i="0" kern="1200" smtClean="0">
                <a:solidFill>
                  <a:srgbClr val="3A3A3A"/>
                </a:solidFill>
                <a:latin typeface="Arial"/>
                <a:ea typeface="+mn-ea"/>
                <a:cs typeface="+mn-cs"/>
              </a:rPr>
              <a:t>Desktop-Virtualisierungssoftware</a:t>
            </a:r>
            <a:endParaRPr lang="de-DE" sz="1100" b="0" i="0" kern="1200">
              <a:solidFill>
                <a:srgbClr val="3A3A3A"/>
              </a:solidFill>
              <a:latin typeface="Arial"/>
              <a:ea typeface="+mn-ea"/>
              <a:cs typeface="+mn-cs"/>
            </a:endParaRPr>
          </a:p>
        </p:txBody>
      </p:sp>
      <p:sp>
        <p:nvSpPr>
          <p:cNvPr id="171" name="TextBox 170"/>
          <p:cNvSpPr txBox="1"/>
          <p:nvPr/>
        </p:nvSpPr>
        <p:spPr>
          <a:xfrm>
            <a:off x="1607609" y="5256444"/>
            <a:ext cx="678391" cy="261610"/>
          </a:xfrm>
          <a:prstGeom prst="rect">
            <a:avLst/>
          </a:prstGeom>
          <a:noFill/>
        </p:spPr>
        <p:txBody>
          <a:bodyPr wrap="none" rtlCol="0">
            <a:spAutoFit/>
          </a:bodyPr>
          <a:lstStyle/>
          <a:p>
            <a:pPr algn="l" defTabSz="914400">
              <a:buNone/>
            </a:pPr>
            <a:r>
              <a:rPr lang="de-DE" sz="1100" b="0" i="0" kern="1200" dirty="0" smtClean="0">
                <a:solidFill>
                  <a:srgbClr val="3A3A3A"/>
                </a:solidFill>
                <a:latin typeface="Arial"/>
                <a:ea typeface="+mn-ea"/>
                <a:cs typeface="+mn-cs"/>
              </a:rPr>
              <a:t>Storage</a:t>
            </a:r>
            <a:endParaRPr lang="de-DE" sz="1100" b="0" i="0" kern="1200" dirty="0">
              <a:solidFill>
                <a:srgbClr val="3A3A3A"/>
              </a:solidFill>
              <a:latin typeface="Arial"/>
              <a:ea typeface="+mn-ea"/>
              <a:cs typeface="+mn-cs"/>
            </a:endParaRPr>
          </a:p>
        </p:txBody>
      </p:sp>
      <p:sp>
        <p:nvSpPr>
          <p:cNvPr id="173" name="TextBox 172"/>
          <p:cNvSpPr txBox="1"/>
          <p:nvPr/>
        </p:nvSpPr>
        <p:spPr>
          <a:xfrm>
            <a:off x="730225" y="1647499"/>
            <a:ext cx="2654894" cy="261610"/>
          </a:xfrm>
          <a:prstGeom prst="rect">
            <a:avLst/>
          </a:prstGeom>
          <a:noFill/>
        </p:spPr>
        <p:txBody>
          <a:bodyPr wrap="none" rtlCol="0">
            <a:spAutoFit/>
          </a:bodyPr>
          <a:lstStyle/>
          <a:p>
            <a:pPr algn="l" defTabSz="914400">
              <a:buNone/>
            </a:pPr>
            <a:r>
              <a:rPr lang="de-DE" sz="1100" b="0" i="0" kern="1200" dirty="0" smtClean="0">
                <a:solidFill>
                  <a:srgbClr val="3A3A3A"/>
                </a:solidFill>
                <a:latin typeface="Arial"/>
                <a:ea typeface="+mn-ea"/>
                <a:cs typeface="+mn-cs"/>
              </a:rPr>
              <a:t>Anwendungen/Desktop-Betriebssystem</a:t>
            </a:r>
            <a:endParaRPr lang="de-DE" sz="1100" b="0" i="0" kern="1200" dirty="0">
              <a:solidFill>
                <a:srgbClr val="3A3A3A"/>
              </a:solidFill>
              <a:latin typeface="Arial"/>
              <a:ea typeface="+mn-ea"/>
              <a:cs typeface="+mn-cs"/>
            </a:endParaRPr>
          </a:p>
        </p:txBody>
      </p:sp>
      <p:pic>
        <p:nvPicPr>
          <p:cNvPr id="194" name="Picture 193" descr="WYSE-bk.png"/>
          <p:cNvPicPr>
            <a:picLocks noChangeAspect="1"/>
          </p:cNvPicPr>
          <p:nvPr/>
        </p:nvPicPr>
        <p:blipFill>
          <a:blip r:embed="rId25" cstate="print"/>
          <a:stretch>
            <a:fillRect/>
          </a:stretch>
        </p:blipFill>
        <p:spPr>
          <a:xfrm>
            <a:off x="7314827" y="5431463"/>
            <a:ext cx="648556" cy="341806"/>
          </a:xfrm>
          <a:prstGeom prst="rect">
            <a:avLst/>
          </a:prstGeom>
          <a:noFill/>
          <a:ln>
            <a:noFill/>
          </a:ln>
        </p:spPr>
      </p:pic>
      <p:grpSp>
        <p:nvGrpSpPr>
          <p:cNvPr id="231" name="Group 230"/>
          <p:cNvGrpSpPr/>
          <p:nvPr/>
        </p:nvGrpSpPr>
        <p:grpSpPr>
          <a:xfrm>
            <a:off x="2285781" y="5539114"/>
            <a:ext cx="991011" cy="258498"/>
            <a:chOff x="2066426" y="5611802"/>
            <a:chExt cx="991011" cy="258498"/>
          </a:xfrm>
        </p:grpSpPr>
        <p:pic>
          <p:nvPicPr>
            <p:cNvPr id="242" name="Picture 241" descr="NetApp-H.png"/>
            <p:cNvPicPr>
              <a:picLocks noChangeAspect="1"/>
            </p:cNvPicPr>
            <p:nvPr/>
          </p:nvPicPr>
          <p:blipFill>
            <a:blip r:embed="rId26" cstate="print"/>
            <a:srcRect l="34537"/>
            <a:stretch>
              <a:fillRect/>
            </a:stretch>
          </p:blipFill>
          <p:spPr>
            <a:xfrm>
              <a:off x="2417736" y="5611802"/>
              <a:ext cx="639701" cy="258498"/>
            </a:xfrm>
            <a:prstGeom prst="rect">
              <a:avLst/>
            </a:prstGeom>
          </p:spPr>
        </p:pic>
        <p:pic>
          <p:nvPicPr>
            <p:cNvPr id="147" name="Picture 146" descr="NetApp-H.png"/>
            <p:cNvPicPr>
              <a:picLocks noChangeAspect="1"/>
            </p:cNvPicPr>
            <p:nvPr/>
          </p:nvPicPr>
          <p:blipFill>
            <a:blip r:embed="rId27" cstate="screen"/>
            <a:srcRect r="66334"/>
            <a:stretch>
              <a:fillRect/>
            </a:stretch>
          </p:blipFill>
          <p:spPr>
            <a:xfrm>
              <a:off x="2066426" y="5611802"/>
              <a:ext cx="348727" cy="258498"/>
            </a:xfrm>
            <a:prstGeom prst="rect">
              <a:avLst/>
            </a:prstGeom>
          </p:spPr>
        </p:pic>
      </p:grpSp>
      <p:sp>
        <p:nvSpPr>
          <p:cNvPr id="201" name="Rectangle 200"/>
          <p:cNvSpPr/>
          <p:nvPr/>
        </p:nvSpPr>
        <p:spPr>
          <a:xfrm>
            <a:off x="1532684" y="2826426"/>
            <a:ext cx="859531" cy="261610"/>
          </a:xfrm>
          <a:prstGeom prst="rect">
            <a:avLst/>
          </a:prstGeom>
        </p:spPr>
        <p:txBody>
          <a:bodyPr wrap="none">
            <a:spAutoFit/>
          </a:bodyPr>
          <a:lstStyle/>
          <a:p>
            <a:pPr algn="l" defTabSz="914400">
              <a:spcBef>
                <a:spcPct val="0"/>
              </a:spcBef>
              <a:spcAft>
                <a:spcPct val="0"/>
              </a:spcAft>
              <a:buNone/>
            </a:pPr>
            <a:r>
              <a:rPr lang="de-DE" sz="1100" b="0" i="0" dirty="0" smtClean="0">
                <a:solidFill>
                  <a:srgbClr val="3A3A3A"/>
                </a:solidFill>
                <a:latin typeface="Arial"/>
                <a:ea typeface="+mn-ea"/>
                <a:cs typeface="+mn-cs"/>
              </a:rPr>
              <a:t>Hypervisor</a:t>
            </a:r>
            <a:endParaRPr lang="de-DE" sz="1100" dirty="0">
              <a:solidFill>
                <a:srgbClr val="3A3A3A"/>
              </a:solidFill>
              <a:latin typeface="Arial"/>
            </a:endParaRPr>
          </a:p>
        </p:txBody>
      </p:sp>
      <p:cxnSp>
        <p:nvCxnSpPr>
          <p:cNvPr id="217" name="Straight Connector 216"/>
          <p:cNvCxnSpPr/>
          <p:nvPr/>
        </p:nvCxnSpPr>
        <p:spPr>
          <a:xfrm>
            <a:off x="567700" y="2352526"/>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567700" y="3067659"/>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6813510" y="5353660"/>
            <a:ext cx="1632031"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27" name="Rounded Rectangle 33"/>
          <p:cNvSpPr>
            <a:spLocks noChangeArrowheads="1"/>
          </p:cNvSpPr>
          <p:nvPr/>
        </p:nvSpPr>
        <p:spPr bwMode="auto">
          <a:xfrm>
            <a:off x="925871" y="1887981"/>
            <a:ext cx="1253613" cy="512728"/>
          </a:xfrm>
          <a:prstGeom prst="roundRect">
            <a:avLst>
              <a:gd name="adj" fmla="val 16667"/>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defRPr/>
            </a:pPr>
            <a:endParaRPr lang="en-US" dirty="0" smtClean="0"/>
          </a:p>
        </p:txBody>
      </p:sp>
      <p:sp>
        <p:nvSpPr>
          <p:cNvPr id="228" name="Rectangle 227"/>
          <p:cNvSpPr/>
          <p:nvPr/>
        </p:nvSpPr>
        <p:spPr>
          <a:xfrm>
            <a:off x="378371" y="3446426"/>
            <a:ext cx="3175058" cy="1736203"/>
          </a:xfrm>
          <a:prstGeom prst="rect">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21" name="Group 20"/>
          <p:cNvGrpSpPr/>
          <p:nvPr/>
        </p:nvGrpSpPr>
        <p:grpSpPr>
          <a:xfrm>
            <a:off x="369261" y="3518965"/>
            <a:ext cx="3133971" cy="1736753"/>
            <a:chOff x="-3868544" y="3719502"/>
            <a:chExt cx="3133971" cy="1736753"/>
          </a:xfrm>
        </p:grpSpPr>
        <p:grpSp>
          <p:nvGrpSpPr>
            <p:cNvPr id="2" name="Group 172"/>
            <p:cNvGrpSpPr/>
            <p:nvPr/>
          </p:nvGrpSpPr>
          <p:grpSpPr>
            <a:xfrm>
              <a:off x="-3868544" y="3719502"/>
              <a:ext cx="3133971" cy="1595601"/>
              <a:chOff x="499891" y="4049252"/>
              <a:chExt cx="3133971" cy="1595601"/>
            </a:xfrm>
          </p:grpSpPr>
          <p:grpSp>
            <p:nvGrpSpPr>
              <p:cNvPr id="3" name="Group 146"/>
              <p:cNvGrpSpPr/>
              <p:nvPr/>
            </p:nvGrpSpPr>
            <p:grpSpPr>
              <a:xfrm>
                <a:off x="2947625" y="4948549"/>
                <a:ext cx="686237" cy="545866"/>
                <a:chOff x="3102013" y="4431808"/>
                <a:chExt cx="686237" cy="545866"/>
              </a:xfrm>
            </p:grpSpPr>
            <p:pic>
              <p:nvPicPr>
                <p:cNvPr id="87" name="Picture 66" descr="Application Control Engine"/>
                <p:cNvPicPr>
                  <a:picLocks noChangeAspect="1" noChangeArrowheads="1"/>
                </p:cNvPicPr>
                <p:nvPr/>
              </p:nvPicPr>
              <p:blipFill>
                <a:blip r:embed="rId28" cstate="print"/>
                <a:srcRect/>
                <a:stretch>
                  <a:fillRect/>
                </a:stretch>
              </p:blipFill>
              <p:spPr bwMode="auto">
                <a:xfrm>
                  <a:off x="3332637" y="4671287"/>
                  <a:ext cx="455613" cy="306387"/>
                </a:xfrm>
                <a:prstGeom prst="rect">
                  <a:avLst/>
                </a:prstGeom>
                <a:noFill/>
                <a:ln w="9525">
                  <a:noFill/>
                  <a:miter lim="800000"/>
                  <a:headEnd/>
                  <a:tailEnd/>
                </a:ln>
              </p:spPr>
            </p:pic>
            <p:sp>
              <p:nvSpPr>
                <p:cNvPr id="208" name="TextBox 149"/>
                <p:cNvSpPr txBox="1">
                  <a:spLocks noChangeArrowheads="1"/>
                </p:cNvSpPr>
                <p:nvPr/>
              </p:nvSpPr>
              <p:spPr bwMode="auto">
                <a:xfrm>
                  <a:off x="3102013" y="4431808"/>
                  <a:ext cx="587376" cy="261610"/>
                </a:xfrm>
                <a:prstGeom prst="rect">
                  <a:avLst/>
                </a:prstGeom>
                <a:noFill/>
                <a:ln w="9525">
                  <a:noFill/>
                  <a:miter lim="800000"/>
                  <a:headEnd/>
                  <a:tailEnd/>
                </a:ln>
              </p:spPr>
              <p:txBody>
                <a:bodyPr>
                  <a:spAutoFit/>
                </a:bodyPr>
                <a:lstStyle/>
                <a:p>
                  <a:pPr algn="ctr" defTabSz="914400">
                    <a:spcBef>
                      <a:spcPct val="0"/>
                    </a:spcBef>
                    <a:spcAft>
                      <a:spcPct val="0"/>
                    </a:spcAft>
                    <a:buNone/>
                  </a:pPr>
                  <a:r>
                    <a:rPr lang="fr-BE" sz="1100" b="0" i="0" kern="1200">
                      <a:solidFill>
                        <a:srgbClr val="3A3A3A"/>
                      </a:solidFill>
                      <a:latin typeface="Arial"/>
                      <a:ea typeface="ＭＳ Ｐゴシック"/>
                      <a:cs typeface="+mn-cs"/>
                    </a:rPr>
                    <a:t>ACE</a:t>
                  </a:r>
                </a:p>
              </p:txBody>
            </p:sp>
          </p:grpSp>
          <p:grpSp>
            <p:nvGrpSpPr>
              <p:cNvPr id="4" name="Group 121"/>
              <p:cNvGrpSpPr/>
              <p:nvPr/>
            </p:nvGrpSpPr>
            <p:grpSpPr>
              <a:xfrm>
                <a:off x="1400689" y="4993972"/>
                <a:ext cx="831272" cy="640080"/>
                <a:chOff x="394685" y="4144820"/>
                <a:chExt cx="892778" cy="788614"/>
              </a:xfrm>
            </p:grpSpPr>
            <p:sp>
              <p:nvSpPr>
                <p:cNvPr id="125" name="Rounded Rectangle 124"/>
                <p:cNvSpPr/>
                <p:nvPr/>
              </p:nvSpPr>
              <p:spPr>
                <a:xfrm>
                  <a:off x="540912" y="4144820"/>
                  <a:ext cx="589234" cy="788614"/>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pic>
              <p:nvPicPr>
                <p:cNvPr id="123" name="Picture 38" descr="CallManager"/>
                <p:cNvPicPr>
                  <a:picLocks noChangeArrowheads="1"/>
                </p:cNvPicPr>
                <p:nvPr/>
              </p:nvPicPr>
              <p:blipFill>
                <a:blip r:embed="rId29" cstate="print">
                  <a:lum contrast="-6000"/>
                </a:blip>
                <a:srcRect/>
                <a:stretch>
                  <a:fillRect/>
                </a:stretch>
              </p:blipFill>
              <p:spPr bwMode="auto">
                <a:xfrm>
                  <a:off x="664144" y="4572449"/>
                  <a:ext cx="342770" cy="304506"/>
                </a:xfrm>
                <a:prstGeom prst="rect">
                  <a:avLst/>
                </a:prstGeom>
                <a:noFill/>
                <a:ln w="9525">
                  <a:noFill/>
                  <a:miter lim="800000"/>
                  <a:headEnd/>
                  <a:tailEnd/>
                </a:ln>
              </p:spPr>
            </p:pic>
            <p:sp>
              <p:nvSpPr>
                <p:cNvPr id="124" name="Text Box 46"/>
                <p:cNvSpPr txBox="1">
                  <a:spLocks noChangeArrowheads="1"/>
                </p:cNvSpPr>
                <p:nvPr/>
              </p:nvSpPr>
              <p:spPr bwMode="auto">
                <a:xfrm>
                  <a:off x="394685" y="4196393"/>
                  <a:ext cx="892778" cy="238679"/>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Aft>
                      <a:spcPct val="0"/>
                    </a:spcAft>
                    <a:buNone/>
                  </a:pPr>
                  <a:r>
                    <a:rPr lang="de-DE" sz="800" b="0" i="0" kern="1200" smtClean="0">
                      <a:solidFill>
                        <a:srgbClr val="3A3A3A"/>
                      </a:solidFill>
                      <a:latin typeface="Arial"/>
                      <a:ea typeface="+mn-ea"/>
                      <a:cs typeface="+mn-cs"/>
                    </a:rPr>
                    <a:t>Unified CM</a:t>
                  </a:r>
                  <a:endParaRPr lang="de-DE" sz="800" kern="1200">
                    <a:solidFill>
                      <a:srgbClr val="3A3A3A"/>
                    </a:solidFill>
                    <a:latin typeface="Arial"/>
                    <a:ea typeface="+mn-ea"/>
                    <a:cs typeface="+mn-cs"/>
                  </a:endParaRPr>
                </a:p>
              </p:txBody>
            </p:sp>
          </p:grpSp>
          <p:grpSp>
            <p:nvGrpSpPr>
              <p:cNvPr id="5" name="Group 125"/>
              <p:cNvGrpSpPr/>
              <p:nvPr/>
            </p:nvGrpSpPr>
            <p:grpSpPr>
              <a:xfrm>
                <a:off x="1489537" y="4056083"/>
                <a:ext cx="548640" cy="640080"/>
                <a:chOff x="541328" y="4930666"/>
                <a:chExt cx="585216" cy="876397"/>
              </a:xfrm>
            </p:grpSpPr>
            <p:sp>
              <p:nvSpPr>
                <p:cNvPr id="130" name="Rounded Rectangle 129"/>
                <p:cNvSpPr/>
                <p:nvPr/>
              </p:nvSpPr>
              <p:spPr>
                <a:xfrm>
                  <a:off x="541328" y="4930666"/>
                  <a:ext cx="585216" cy="876397"/>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pic>
              <p:nvPicPr>
                <p:cNvPr id="127" name="Picture 38" descr="CallManager"/>
                <p:cNvPicPr>
                  <a:picLocks noChangeArrowheads="1"/>
                </p:cNvPicPr>
                <p:nvPr/>
              </p:nvPicPr>
              <p:blipFill>
                <a:blip r:embed="rId29" cstate="print">
                  <a:lum contrast="-6000"/>
                </a:blip>
                <a:srcRect/>
                <a:stretch>
                  <a:fillRect/>
                </a:stretch>
              </p:blipFill>
              <p:spPr bwMode="auto">
                <a:xfrm>
                  <a:off x="662551" y="5367875"/>
                  <a:ext cx="342770" cy="304506"/>
                </a:xfrm>
                <a:prstGeom prst="rect">
                  <a:avLst/>
                </a:prstGeom>
                <a:noFill/>
                <a:ln w="9525">
                  <a:noFill/>
                  <a:miter lim="800000"/>
                  <a:headEnd/>
                  <a:tailEnd/>
                </a:ln>
              </p:spPr>
            </p:pic>
            <p:sp>
              <p:nvSpPr>
                <p:cNvPr id="129" name="Text Box 46"/>
                <p:cNvSpPr txBox="1">
                  <a:spLocks noChangeArrowheads="1"/>
                </p:cNvSpPr>
                <p:nvPr/>
              </p:nvSpPr>
              <p:spPr bwMode="auto">
                <a:xfrm>
                  <a:off x="541328" y="5055556"/>
                  <a:ext cx="585216" cy="265247"/>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Bef>
                      <a:spcPct val="50000"/>
                    </a:spcBef>
                    <a:spcAft>
                      <a:spcPct val="0"/>
                    </a:spcAft>
                    <a:buNone/>
                  </a:pPr>
                  <a:r>
                    <a:rPr lang="de-DE" sz="800" b="0" i="0" kern="1200" smtClean="0">
                      <a:solidFill>
                        <a:srgbClr val="3A3A3A"/>
                      </a:solidFill>
                      <a:latin typeface="Arial"/>
                      <a:ea typeface="+mn-ea"/>
                      <a:cs typeface="+mn-cs"/>
                    </a:rPr>
                    <a:t> Quad</a:t>
                  </a:r>
                  <a:endParaRPr lang="de-DE" sz="800" b="0" i="0" kern="1200">
                    <a:solidFill>
                      <a:srgbClr val="3A3A3A"/>
                    </a:solidFill>
                    <a:latin typeface="Arial"/>
                    <a:ea typeface="+mn-ea"/>
                    <a:cs typeface="+mn-cs"/>
                  </a:endParaRPr>
                </a:p>
              </p:txBody>
            </p:sp>
          </p:grpSp>
          <p:grpSp>
            <p:nvGrpSpPr>
              <p:cNvPr id="6" name="Group 170"/>
              <p:cNvGrpSpPr/>
              <p:nvPr/>
            </p:nvGrpSpPr>
            <p:grpSpPr>
              <a:xfrm>
                <a:off x="2750876" y="4345730"/>
                <a:ext cx="825113" cy="435429"/>
                <a:chOff x="2709310" y="3947884"/>
                <a:chExt cx="825113" cy="435429"/>
              </a:xfrm>
            </p:grpSpPr>
            <p:sp>
              <p:nvSpPr>
                <p:cNvPr id="131" name="TextBox 149"/>
                <p:cNvSpPr txBox="1">
                  <a:spLocks noChangeArrowheads="1"/>
                </p:cNvSpPr>
                <p:nvPr/>
              </p:nvSpPr>
              <p:spPr bwMode="auto">
                <a:xfrm>
                  <a:off x="2709310" y="3990519"/>
                  <a:ext cx="587376" cy="261610"/>
                </a:xfrm>
                <a:prstGeom prst="rect">
                  <a:avLst/>
                </a:prstGeom>
                <a:noFill/>
                <a:ln w="9525">
                  <a:noFill/>
                  <a:miter lim="800000"/>
                  <a:headEnd/>
                  <a:tailEnd/>
                </a:ln>
              </p:spPr>
              <p:txBody>
                <a:bodyPr wrap="square">
                  <a:spAutoFit/>
                </a:bodyPr>
                <a:lstStyle/>
                <a:p>
                  <a:pPr algn="ctr" defTabSz="914400">
                    <a:spcBef>
                      <a:spcPct val="0"/>
                    </a:spcBef>
                    <a:spcAft>
                      <a:spcPct val="0"/>
                    </a:spcAft>
                    <a:buNone/>
                  </a:pPr>
                  <a:r>
                    <a:rPr lang="fr-BE" sz="1100" b="0" i="0" kern="1200">
                      <a:solidFill>
                        <a:srgbClr val="3A3A3A"/>
                      </a:solidFill>
                      <a:latin typeface="Arial"/>
                      <a:ea typeface="ＭＳ Ｐゴシック"/>
                      <a:cs typeface="+mn-cs"/>
                    </a:rPr>
                    <a:t>ASA</a:t>
                  </a:r>
                </a:p>
              </p:txBody>
            </p:sp>
            <p:pic>
              <p:nvPicPr>
                <p:cNvPr id="132" name="Picture 57" descr="icon_color"/>
                <p:cNvPicPr>
                  <a:picLocks noChangeAspect="1" noChangeArrowheads="1"/>
                </p:cNvPicPr>
                <p:nvPr/>
              </p:nvPicPr>
              <p:blipFill>
                <a:blip r:embed="rId30" cstate="print"/>
                <a:srcRect/>
                <a:stretch>
                  <a:fillRect/>
                </a:stretch>
              </p:blipFill>
              <p:spPr bwMode="auto">
                <a:xfrm>
                  <a:off x="3154200" y="3947884"/>
                  <a:ext cx="380223" cy="435429"/>
                </a:xfrm>
                <a:prstGeom prst="rect">
                  <a:avLst/>
                </a:prstGeom>
                <a:noFill/>
                <a:ln w="9525">
                  <a:noFill/>
                  <a:miter lim="800000"/>
                  <a:headEnd/>
                  <a:tailEnd/>
                </a:ln>
              </p:spPr>
            </p:pic>
          </p:grpSp>
          <p:grpSp>
            <p:nvGrpSpPr>
              <p:cNvPr id="7" name="Group 132"/>
              <p:cNvGrpSpPr/>
              <p:nvPr/>
            </p:nvGrpSpPr>
            <p:grpSpPr>
              <a:xfrm>
                <a:off x="1086596" y="4477001"/>
                <a:ext cx="508756" cy="497200"/>
                <a:chOff x="1060957" y="4414763"/>
                <a:chExt cx="589959" cy="748643"/>
              </a:xfrm>
            </p:grpSpPr>
            <p:pic>
              <p:nvPicPr>
                <p:cNvPr id="134" name="Picture 133"/>
                <p:cNvPicPr>
                  <a:picLocks noChangeAspect="1"/>
                </p:cNvPicPr>
                <p:nvPr/>
              </p:nvPicPr>
              <p:blipFill>
                <a:blip r:embed="rId31" cstate="print"/>
                <a:stretch>
                  <a:fillRect/>
                </a:stretch>
              </p:blipFill>
              <p:spPr>
                <a:xfrm>
                  <a:off x="1156253" y="4892258"/>
                  <a:ext cx="410291" cy="271148"/>
                </a:xfrm>
                <a:prstGeom prst="rect">
                  <a:avLst/>
                </a:prstGeom>
              </p:spPr>
            </p:pic>
            <p:sp>
              <p:nvSpPr>
                <p:cNvPr id="135" name="TextBox 149"/>
                <p:cNvSpPr txBox="1">
                  <a:spLocks noChangeArrowheads="1"/>
                </p:cNvSpPr>
                <p:nvPr/>
              </p:nvSpPr>
              <p:spPr bwMode="auto">
                <a:xfrm>
                  <a:off x="1060957" y="4414763"/>
                  <a:ext cx="589959" cy="741480"/>
                </a:xfrm>
                <a:prstGeom prst="rect">
                  <a:avLst/>
                </a:prstGeom>
                <a:noFill/>
                <a:ln w="9525">
                  <a:noFill/>
                  <a:miter lim="800000"/>
                  <a:headEnd/>
                  <a:tailEnd/>
                </a:ln>
              </p:spPr>
              <p:txBody>
                <a:bodyPr wrap="square">
                  <a:spAutoFit/>
                </a:bodyPr>
                <a:lstStyle/>
                <a:p>
                  <a:pPr algn="ctr" defTabSz="914400">
                    <a:spcBef>
                      <a:spcPct val="0"/>
                    </a:spcBef>
                    <a:spcAft>
                      <a:spcPct val="0"/>
                    </a:spcAft>
                    <a:buNone/>
                  </a:pPr>
                  <a:r>
                    <a:rPr lang="de-DE" sz="800" b="0" i="0" kern="1200" smtClean="0">
                      <a:solidFill>
                        <a:srgbClr val="3A3A3A"/>
                      </a:solidFill>
                      <a:latin typeface="Arial"/>
                      <a:ea typeface="ＭＳ Ｐゴシック"/>
                      <a:cs typeface="+mn-cs"/>
                    </a:rPr>
                    <a:t>Nexus 1000V</a:t>
                  </a:r>
                </a:p>
                <a:p>
                  <a:pPr algn="ctr" defTabSz="914400">
                    <a:spcBef>
                      <a:spcPct val="0"/>
                    </a:spcBef>
                    <a:spcAft>
                      <a:spcPct val="0"/>
                    </a:spcAft>
                    <a:buNone/>
                  </a:pPr>
                  <a:endParaRPr lang="de-DE" sz="1000" kern="1200">
                    <a:solidFill>
                      <a:srgbClr val="3A3A3A"/>
                    </a:solidFill>
                    <a:latin typeface="Arial"/>
                    <a:ea typeface="ＭＳ Ｐゴシック" charset="-128"/>
                    <a:cs typeface="+mn-cs"/>
                  </a:endParaRPr>
                </a:p>
              </p:txBody>
            </p:sp>
          </p:grpSp>
          <p:grpSp>
            <p:nvGrpSpPr>
              <p:cNvPr id="8" name="Group 135"/>
              <p:cNvGrpSpPr/>
              <p:nvPr/>
            </p:nvGrpSpPr>
            <p:grpSpPr>
              <a:xfrm>
                <a:off x="556642" y="4966895"/>
                <a:ext cx="657354" cy="677958"/>
                <a:chOff x="462277" y="3231440"/>
                <a:chExt cx="703845" cy="928258"/>
              </a:xfrm>
            </p:grpSpPr>
            <p:sp>
              <p:nvSpPr>
                <p:cNvPr id="138" name="Rounded Rectangle 137"/>
                <p:cNvSpPr/>
                <p:nvPr/>
              </p:nvSpPr>
              <p:spPr>
                <a:xfrm>
                  <a:off x="514374" y="3283300"/>
                  <a:ext cx="587443" cy="876398"/>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137" name="Text Box 46"/>
                <p:cNvSpPr txBox="1">
                  <a:spLocks noChangeArrowheads="1"/>
                </p:cNvSpPr>
                <p:nvPr/>
              </p:nvSpPr>
              <p:spPr bwMode="auto">
                <a:xfrm>
                  <a:off x="462277" y="3231440"/>
                  <a:ext cx="703845" cy="568659"/>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Bef>
                      <a:spcPct val="50000"/>
                    </a:spcBef>
                    <a:spcAft>
                      <a:spcPct val="0"/>
                    </a:spcAft>
                    <a:buNone/>
                  </a:pPr>
                  <a:r>
                    <a:rPr lang="de-DE" sz="800" b="0" i="0" kern="1200" smtClean="0">
                      <a:solidFill>
                        <a:srgbClr val="3A3A3A"/>
                      </a:solidFill>
                      <a:latin typeface="Arial"/>
                      <a:ea typeface="+mn-ea"/>
                      <a:cs typeface="+mn-cs"/>
                    </a:rPr>
                    <a:t>Virtual Security Gateway</a:t>
                  </a:r>
                  <a:endParaRPr lang="de-DE" sz="800" b="0" i="0" kern="1200">
                    <a:solidFill>
                      <a:srgbClr val="3A3A3A"/>
                    </a:solidFill>
                    <a:latin typeface="Arial"/>
                    <a:ea typeface="+mn-ea"/>
                    <a:cs typeface="+mn-cs"/>
                  </a:endParaRPr>
                </a:p>
              </p:txBody>
            </p:sp>
            <p:pic>
              <p:nvPicPr>
                <p:cNvPr id="139" name="Picture 45" descr="ICON_Firewall_Q308"/>
                <p:cNvPicPr>
                  <a:picLocks noChangeAspect="1" noChangeArrowheads="1"/>
                </p:cNvPicPr>
                <p:nvPr/>
              </p:nvPicPr>
              <p:blipFill>
                <a:blip r:embed="rId32" cstate="screen"/>
                <a:srcRect/>
                <a:stretch>
                  <a:fillRect/>
                </a:stretch>
              </p:blipFill>
              <p:spPr bwMode="auto">
                <a:xfrm>
                  <a:off x="545368" y="3683661"/>
                  <a:ext cx="525455" cy="398491"/>
                </a:xfrm>
                <a:prstGeom prst="rect">
                  <a:avLst/>
                </a:prstGeom>
                <a:noFill/>
                <a:ln w="9525">
                  <a:noFill/>
                  <a:miter lim="800000"/>
                  <a:headEnd/>
                  <a:tailEnd/>
                </a:ln>
                <a:effectLst/>
              </p:spPr>
            </p:pic>
          </p:grpSp>
          <p:grpSp>
            <p:nvGrpSpPr>
              <p:cNvPr id="9" name="Group 140"/>
              <p:cNvGrpSpPr/>
              <p:nvPr/>
            </p:nvGrpSpPr>
            <p:grpSpPr>
              <a:xfrm>
                <a:off x="499891" y="4049252"/>
                <a:ext cx="758290" cy="640080"/>
                <a:chOff x="360793" y="2464582"/>
                <a:chExt cx="892778" cy="841059"/>
              </a:xfrm>
            </p:grpSpPr>
            <p:sp>
              <p:nvSpPr>
                <p:cNvPr id="144" name="Rounded Rectangle 143"/>
                <p:cNvSpPr/>
                <p:nvPr/>
              </p:nvSpPr>
              <p:spPr>
                <a:xfrm>
                  <a:off x="484209" y="2464582"/>
                  <a:ext cx="645945" cy="841059"/>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142" name="Text Box 46"/>
                <p:cNvSpPr txBox="1">
                  <a:spLocks noChangeArrowheads="1"/>
                </p:cNvSpPr>
                <p:nvPr/>
              </p:nvSpPr>
              <p:spPr bwMode="auto">
                <a:xfrm>
                  <a:off x="360793" y="2593412"/>
                  <a:ext cx="892778" cy="254551"/>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Bef>
                      <a:spcPct val="50000"/>
                    </a:spcBef>
                    <a:spcAft>
                      <a:spcPct val="0"/>
                    </a:spcAft>
                    <a:buNone/>
                  </a:pPr>
                  <a:r>
                    <a:rPr lang="fr-BE" sz="800" b="0" i="0" kern="1200">
                      <a:solidFill>
                        <a:srgbClr val="3A3A3A"/>
                      </a:solidFill>
                      <a:latin typeface="Arial"/>
                      <a:ea typeface="+mn-ea"/>
                      <a:cs typeface="+mn-cs"/>
                    </a:rPr>
                    <a:t> WAAS</a:t>
                  </a:r>
                </a:p>
              </p:txBody>
            </p:sp>
            <p:pic>
              <p:nvPicPr>
                <p:cNvPr id="145" name="Picture 5" descr="WAE"/>
                <p:cNvPicPr>
                  <a:picLocks noChangeAspect="1" noChangeArrowheads="1"/>
                </p:cNvPicPr>
                <p:nvPr/>
              </p:nvPicPr>
              <p:blipFill>
                <a:blip r:embed="rId14" cstate="print"/>
                <a:srcRect/>
                <a:stretch>
                  <a:fillRect/>
                </a:stretch>
              </p:blipFill>
              <p:spPr bwMode="auto">
                <a:xfrm>
                  <a:off x="596337" y="2897981"/>
                  <a:ext cx="421690" cy="287384"/>
                </a:xfrm>
                <a:prstGeom prst="rect">
                  <a:avLst/>
                </a:prstGeom>
                <a:noFill/>
                <a:ln w="9525">
                  <a:noFill/>
                  <a:miter lim="800000"/>
                  <a:headEnd/>
                  <a:tailEnd/>
                </a:ln>
              </p:spPr>
            </p:pic>
          </p:grpSp>
          <p:cxnSp>
            <p:nvCxnSpPr>
              <p:cNvPr id="150" name="Straight Arrow Connector 149"/>
              <p:cNvCxnSpPr>
                <a:stCxn id="156" idx="1"/>
                <a:endCxn id="134" idx="3"/>
              </p:cNvCxnSpPr>
              <p:nvPr/>
            </p:nvCxnSpPr>
            <p:spPr>
              <a:xfrm flipH="1">
                <a:off x="1522593" y="4879449"/>
                <a:ext cx="675784" cy="4713"/>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51" name="Straight Arrow Connector 150"/>
              <p:cNvCxnSpPr>
                <a:stCxn id="138" idx="3"/>
                <a:endCxn id="135" idx="2"/>
              </p:cNvCxnSpPr>
              <p:nvPr/>
            </p:nvCxnSpPr>
            <p:spPr>
              <a:xfrm flipV="1">
                <a:off x="1153937" y="4969444"/>
                <a:ext cx="187037" cy="355361"/>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57" name="Straight Arrow Connector 156"/>
              <p:cNvCxnSpPr>
                <a:stCxn id="144" idx="2"/>
                <a:endCxn id="134" idx="1"/>
              </p:cNvCxnSpPr>
              <p:nvPr/>
            </p:nvCxnSpPr>
            <p:spPr>
              <a:xfrm>
                <a:off x="879036" y="4689332"/>
                <a:ext cx="289739" cy="194830"/>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58" name="Straight Arrow Connector 157"/>
              <p:cNvCxnSpPr>
                <a:stCxn id="125" idx="1"/>
                <a:endCxn id="135" idx="2"/>
              </p:cNvCxnSpPr>
              <p:nvPr/>
            </p:nvCxnSpPr>
            <p:spPr>
              <a:xfrm flipH="1" flipV="1">
                <a:off x="1340974" y="4969444"/>
                <a:ext cx="195868" cy="344567"/>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62" name="Straight Arrow Connector 161"/>
              <p:cNvCxnSpPr>
                <a:stCxn id="130" idx="2"/>
                <a:endCxn id="134" idx="3"/>
              </p:cNvCxnSpPr>
              <p:nvPr/>
            </p:nvCxnSpPr>
            <p:spPr>
              <a:xfrm flipH="1">
                <a:off x="1522593" y="4696163"/>
                <a:ext cx="241264" cy="187999"/>
              </a:xfrm>
              <a:prstGeom prst="straightConnector1">
                <a:avLst/>
              </a:prstGeom>
              <a:solidFill>
                <a:schemeClr val="bg1">
                  <a:lumMod val="65000"/>
                </a:schemeClr>
              </a:solidFill>
              <a:ln w="6350" cap="rnd">
                <a:solidFill>
                  <a:srgbClr val="3A3A3A">
                    <a:alpha val="92000"/>
                  </a:srgbClr>
                </a:solidFill>
                <a:prstDash val="sysDash"/>
                <a:bevel/>
                <a:headEnd/>
                <a:tailEnd/>
              </a:ln>
            </p:spPr>
          </p:cxnSp>
        </p:grpSp>
        <p:grpSp>
          <p:nvGrpSpPr>
            <p:cNvPr id="10" name="Group 5"/>
            <p:cNvGrpSpPr/>
            <p:nvPr/>
          </p:nvGrpSpPr>
          <p:grpSpPr>
            <a:xfrm>
              <a:off x="-2170058" y="3984900"/>
              <a:ext cx="914938" cy="1190197"/>
              <a:chOff x="2093897" y="4812231"/>
              <a:chExt cx="914938" cy="1190197"/>
            </a:xfrm>
          </p:grpSpPr>
          <p:sp>
            <p:nvSpPr>
              <p:cNvPr id="154" name="TextBox 149"/>
              <p:cNvSpPr txBox="1">
                <a:spLocks noChangeArrowheads="1"/>
              </p:cNvSpPr>
              <p:nvPr/>
            </p:nvSpPr>
            <p:spPr bwMode="auto">
              <a:xfrm>
                <a:off x="2106612" y="5757746"/>
                <a:ext cx="902223" cy="244682"/>
              </a:xfrm>
              <a:prstGeom prst="rect">
                <a:avLst/>
              </a:prstGeom>
              <a:noFill/>
              <a:ln w="9525">
                <a:noFill/>
                <a:miter lim="800000"/>
                <a:headEnd/>
                <a:tailEnd/>
              </a:ln>
            </p:spPr>
            <p:txBody>
              <a:bodyPr wrap="square">
                <a:prstTxWarp prst="textNoShape">
                  <a:avLst/>
                </a:prstTxWarp>
                <a:spAutoFit/>
                <a:flatTx/>
              </a:bodyPr>
              <a:lstStyle/>
              <a:p>
                <a:pPr algn="ctr" defTabSz="914400">
                  <a:lnSpc>
                    <a:spcPct val="90000"/>
                  </a:lnSpc>
                  <a:spcBef>
                    <a:spcPct val="0"/>
                  </a:spcBef>
                  <a:spcAft>
                    <a:spcPct val="0"/>
                  </a:spcAft>
                  <a:buNone/>
                </a:pPr>
                <a:r>
                  <a:rPr lang="de-DE" sz="1100" b="0" i="0" kern="1200" dirty="0" smtClean="0">
                    <a:solidFill>
                      <a:srgbClr val="3A3A3A"/>
                    </a:solidFill>
                    <a:latin typeface="Arial"/>
                    <a:ea typeface="+mn-ea"/>
                    <a:cs typeface="+mn-cs"/>
                  </a:rPr>
                  <a:t>Computing</a:t>
                </a:r>
                <a:endParaRPr lang="de-DE" sz="1100" b="0" i="0" kern="1200" dirty="0">
                  <a:solidFill>
                    <a:srgbClr val="3A3A3A"/>
                  </a:solidFill>
                  <a:latin typeface="Arial"/>
                  <a:ea typeface="+mn-ea"/>
                  <a:cs typeface="+mn-cs"/>
                </a:endParaRPr>
              </a:p>
            </p:txBody>
          </p:sp>
          <p:sp>
            <p:nvSpPr>
              <p:cNvPr id="155" name="TextBox 149"/>
              <p:cNvSpPr txBox="1">
                <a:spLocks noChangeArrowheads="1"/>
              </p:cNvSpPr>
              <p:nvPr/>
            </p:nvSpPr>
            <p:spPr bwMode="auto">
              <a:xfrm>
                <a:off x="2218340" y="4812231"/>
                <a:ext cx="493538" cy="155171"/>
              </a:xfrm>
              <a:prstGeom prst="rect">
                <a:avLst/>
              </a:prstGeom>
              <a:noFill/>
              <a:ln w="9525">
                <a:noFill/>
                <a:miter lim="800000"/>
                <a:headEnd/>
                <a:tailEnd/>
              </a:ln>
            </p:spPr>
            <p:txBody>
              <a:bodyPr wrap="square" lIns="0" tIns="0" rIns="0" bIns="0">
                <a:prstTxWarp prst="textNoShape">
                  <a:avLst/>
                </a:prstTxWarp>
                <a:spAutoFit/>
              </a:bodyPr>
              <a:lstStyle/>
              <a:p>
                <a:pPr algn="ctr" defTabSz="914400">
                  <a:lnSpc>
                    <a:spcPct val="90000"/>
                  </a:lnSpc>
                  <a:spcBef>
                    <a:spcPct val="0"/>
                  </a:spcBef>
                  <a:spcAft>
                    <a:spcPct val="0"/>
                  </a:spcAft>
                  <a:buNone/>
                </a:pPr>
                <a:r>
                  <a:rPr lang="fr-BE" sz="1100" b="0" i="0" kern="1200">
                    <a:solidFill>
                      <a:srgbClr val="3A3A3A"/>
                    </a:solidFill>
                    <a:latin typeface="Arial"/>
                    <a:ea typeface="+mn-ea"/>
                    <a:cs typeface="+mn-cs"/>
                  </a:rPr>
                  <a:t>UCS</a:t>
                </a:r>
              </a:p>
            </p:txBody>
          </p:sp>
          <p:pic>
            <p:nvPicPr>
              <p:cNvPr id="156" name="Picture 14" descr="C:\Users\testuser\AppData\Local\Temp\VMwareDnD\5dd1dd5a\DGRM_Server_VMs_basic_6_ESX_blue_R2_Q308.png"/>
              <p:cNvPicPr>
                <a:picLocks noChangeAspect="1" noChangeArrowheads="1"/>
              </p:cNvPicPr>
              <p:nvPr/>
            </p:nvPicPr>
            <p:blipFill>
              <a:blip r:embed="rId33" cstate="print"/>
              <a:srcRect/>
              <a:stretch>
                <a:fillRect/>
              </a:stretch>
            </p:blipFill>
            <p:spPr bwMode="auto">
              <a:xfrm>
                <a:off x="2093897" y="4960312"/>
                <a:ext cx="823174" cy="833435"/>
              </a:xfrm>
              <a:prstGeom prst="rect">
                <a:avLst/>
              </a:prstGeom>
              <a:noFill/>
              <a:ln w="9525">
                <a:noFill/>
                <a:miter lim="800000"/>
                <a:headEnd/>
                <a:tailEnd/>
              </a:ln>
            </p:spPr>
          </p:pic>
          <p:sp>
            <p:nvSpPr>
              <p:cNvPr id="159" name="WordArt 99"/>
              <p:cNvSpPr>
                <a:spLocks noChangeArrowheads="1" noChangeShapeType="1" noTextEdit="1"/>
              </p:cNvSpPr>
              <p:nvPr/>
            </p:nvSpPr>
            <p:spPr bwMode="auto">
              <a:xfrm>
                <a:off x="2136753" y="5329577"/>
                <a:ext cx="340919" cy="259322"/>
              </a:xfrm>
              <a:prstGeom prst="rect">
                <a:avLst/>
              </a:prstGeom>
            </p:spPr>
            <p:txBody>
              <a:bodyPr wrap="none" fromWordArt="1">
                <a:prstTxWarp prst="textSlantDown">
                  <a:avLst>
                    <a:gd name="adj" fmla="val 28569"/>
                  </a:avLst>
                </a:prstTxWarp>
              </a:bodyPr>
              <a:lstStyle/>
              <a:p>
                <a:pPr algn="ctr" defTabSz="914400">
                  <a:spcBef>
                    <a:spcPct val="0"/>
                  </a:spcBef>
                  <a:spcAft>
                    <a:spcPct val="0"/>
                  </a:spcAft>
                  <a:buNone/>
                </a:pPr>
                <a:r>
                  <a:rPr lang="en-US" sz="3600" b="1" i="0" kern="10">
                    <a:ln w="1905"/>
                    <a:solidFill>
                      <a:srgbClr val="3A3A3A"/>
                    </a:solidFill>
                    <a:effectLst>
                      <a:innerShdw blurRad="69850" dist="43180" dir="5400000">
                        <a:srgbClr val="000000">
                          <a:alpha val="65000"/>
                        </a:srgbClr>
                      </a:innerShdw>
                    </a:effectLst>
                    <a:latin typeface="Arial Narrow"/>
                    <a:ea typeface="+mn-ea"/>
                    <a:cs typeface="Arial Narrow"/>
                  </a:rPr>
                  <a:t>Hypervisor</a:t>
                </a:r>
              </a:p>
            </p:txBody>
          </p:sp>
        </p:grpSp>
        <p:pic>
          <p:nvPicPr>
            <p:cNvPr id="198" name="Picture 2" descr="C:\Users\tomg\AppData\Local\Microsoft\Windows\Temporary Internet Files\Content.Outlook\P323ZHQC\AC3-Icon.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flipH="1">
              <a:off x="-1028583" y="4028026"/>
              <a:ext cx="236137" cy="236137"/>
            </a:xfrm>
            <a:prstGeom prst="rect">
              <a:avLst/>
            </a:prstGeom>
            <a:noFill/>
            <a:extLst>
              <a:ext uri="{909E8E84-426E-40dd-AFC4-6F175D3DCCD1}">
                <a14:hiddenFill xmlns="" xmlns:a14="http://schemas.microsoft.com/office/drawing/2010/main">
                  <a:solidFill>
                    <a:srgbClr val="FFFFFF"/>
                  </a:solidFill>
                </a14:hiddenFill>
              </a:ext>
            </a:extLst>
          </p:spPr>
        </p:pic>
        <p:sp>
          <p:nvSpPr>
            <p:cNvPr id="199" name="TextBox 198"/>
            <p:cNvSpPr txBox="1"/>
            <p:nvPr/>
          </p:nvSpPr>
          <p:spPr>
            <a:xfrm>
              <a:off x="-1785809" y="3735836"/>
              <a:ext cx="878767" cy="246221"/>
            </a:xfrm>
            <a:prstGeom prst="rect">
              <a:avLst/>
            </a:prstGeom>
            <a:noFill/>
          </p:spPr>
          <p:txBody>
            <a:bodyPr wrap="none" rtlCol="0">
              <a:spAutoFit/>
            </a:bodyPr>
            <a:lstStyle/>
            <a:p>
              <a:pPr algn="l" defTabSz="914400">
                <a:buNone/>
              </a:pPr>
              <a:r>
                <a:rPr lang="fr-BE" sz="1000" b="0" i="0" kern="1200">
                  <a:solidFill>
                    <a:srgbClr val="3A3A3A"/>
                  </a:solidFill>
                  <a:latin typeface="Arial"/>
                  <a:ea typeface="+mn-ea"/>
                  <a:cs typeface="+mn-cs"/>
                </a:rPr>
                <a:t>AnyConnect</a:t>
              </a:r>
              <a:endParaRPr lang="en-US" sz="1050" kern="1200" dirty="0">
                <a:solidFill>
                  <a:srgbClr val="3A3A3A"/>
                </a:solidFill>
                <a:latin typeface="Arial"/>
                <a:ea typeface="+mn-ea"/>
                <a:cs typeface="+mn-cs"/>
              </a:endParaRPr>
            </a:p>
          </p:txBody>
        </p:sp>
        <p:cxnSp>
          <p:nvCxnSpPr>
            <p:cNvPr id="219" name="Straight Connector 218"/>
            <p:cNvCxnSpPr/>
            <p:nvPr/>
          </p:nvCxnSpPr>
          <p:spPr>
            <a:xfrm>
              <a:off x="-3683458" y="3814124"/>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3683458" y="5456255"/>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sp>
        <p:nvSpPr>
          <p:cNvPr id="103" name="Rounded Rectangle 33"/>
          <p:cNvSpPr>
            <a:spLocks noChangeArrowheads="1"/>
          </p:cNvSpPr>
          <p:nvPr/>
        </p:nvSpPr>
        <p:spPr bwMode="auto">
          <a:xfrm>
            <a:off x="997843" y="1948231"/>
            <a:ext cx="1109669" cy="369118"/>
          </a:xfrm>
          <a:prstGeom prst="roundRect">
            <a:avLst>
              <a:gd name="adj" fmla="val 1666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lnSpc>
                <a:spcPct val="95000"/>
              </a:lnSpc>
              <a:buNone/>
            </a:pPr>
            <a:r>
              <a:rPr lang="fr-BE" sz="800" b="0" i="0">
                <a:solidFill>
                  <a:srgbClr val="FFFFFF"/>
                </a:solidFill>
                <a:latin typeface="Arial"/>
                <a:ea typeface="+mn-ea"/>
                <a:cs typeface="+mn-cs"/>
              </a:rPr>
              <a:t>Cisco Collaboration-Anwendungen</a:t>
            </a:r>
            <a:endParaRPr lang="en-US" sz="800" dirty="0">
              <a:solidFill>
                <a:srgbClr val="FFFFFF"/>
              </a:solidFill>
              <a:latin typeface="Arial"/>
            </a:endParaRPr>
          </a:p>
        </p:txBody>
      </p:sp>
    </p:spTree>
    <p:extLst>
      <p:ext uri="{BB962C8B-B14F-4D97-AF65-F5344CB8AC3E}">
        <p14:creationId xmlns="" xmlns:p14="http://schemas.microsoft.com/office/powerpoint/2010/main" val="20151423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12188E"/>
                </a:solidFill>
                <a:latin typeface="Arial"/>
                <a:ea typeface="+mj-ea"/>
                <a:cs typeface="+mj-cs"/>
              </a:rPr>
              <a:t>Agenda</a:t>
            </a:r>
            <a:endParaRPr lang="de-DE" dirty="0">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Trends und Herausforderungen im Bildungswesen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Anwendungsfälle im Bildungswesen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Ciscos Virtualisierungsvision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Cisco VXI Portfolio</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Service-Support und validierte Designs</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Anwenderberichte</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Zusammenfassung</a:t>
            </a:r>
            <a:endParaRPr lang="de-DE"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2247900"/>
            <a:ext cx="6204205" cy="38629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12188E"/>
                </a:solidFill>
                <a:latin typeface="Arial"/>
                <a:ea typeface="+mj-ea"/>
                <a:cs typeface="+mj-cs"/>
              </a:rPr>
              <a:t>Agenda</a:t>
            </a:r>
            <a:endParaRPr lang="de-DE" dirty="0">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Trends und Herausforderungen im Bildungswesen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Anwendungsfälle im Bildungswesen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Ciscos Virtualisierungsvision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Cisco VXI Portfolio</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Service-Support und validierte Designs</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Anwenderberichte</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Zusammenfassung</a:t>
            </a:r>
            <a:endParaRPr lang="de-DE"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4229100"/>
            <a:ext cx="6204205" cy="18817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799"/>
            <a:ext cx="7038777" cy="21208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349262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p:cNvSpPr/>
          <p:nvPr/>
        </p:nvSpPr>
        <p:spPr>
          <a:xfrm flipH="1" flipV="1">
            <a:off x="0" y="3270262"/>
            <a:ext cx="9144000" cy="3587738"/>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ame Side Corner Rectangle 22"/>
          <p:cNvSpPr/>
          <p:nvPr/>
        </p:nvSpPr>
        <p:spPr>
          <a:xfrm flipH="1" flipV="1">
            <a:off x="225424" y="3456902"/>
            <a:ext cx="8693152" cy="2723180"/>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flipV="1">
            <a:off x="0" y="3213542"/>
            <a:ext cx="9144000" cy="2903483"/>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29702" y="432215"/>
            <a:ext cx="8914298" cy="838200"/>
          </a:xfrm>
        </p:spPr>
        <p:txBody>
          <a:bodyPr/>
          <a:lstStyle/>
          <a:p>
            <a:pPr algn="l" defTabSz="914400">
              <a:lnSpc>
                <a:spcPct val="80000"/>
              </a:lnSpc>
              <a:spcBef>
                <a:spcPct val="0"/>
              </a:spcBef>
              <a:buNone/>
            </a:pPr>
            <a:r>
              <a:rPr lang="de-DE" sz="3200" b="0" i="0" spc="0" baseline="0" dirty="0" smtClean="0">
                <a:solidFill>
                  <a:srgbClr val="1E1F81"/>
                </a:solidFill>
                <a:latin typeface="Arial"/>
                <a:ea typeface="+mj-ea"/>
                <a:cs typeface="+mj-cs"/>
              </a:rPr>
              <a:t>Virtualization Experience Client (VXC) Portfolio</a:t>
            </a:r>
            <a:br>
              <a:rPr lang="de-DE" sz="3200" b="0" i="0" spc="0" baseline="0" dirty="0" smtClean="0">
                <a:solidFill>
                  <a:srgbClr val="1E1F81"/>
                </a:solidFill>
                <a:latin typeface="Arial"/>
                <a:ea typeface="+mj-ea"/>
                <a:cs typeface="+mj-cs"/>
              </a:rPr>
            </a:br>
            <a:r>
              <a:rPr lang="de-DE" sz="2400" b="0" i="0" spc="0" baseline="0" dirty="0" smtClean="0">
                <a:solidFill>
                  <a:srgbClr val="1E1F81"/>
                </a:solidFill>
                <a:latin typeface="Arial"/>
                <a:ea typeface="+mj-ea"/>
                <a:cs typeface="+mj-cs"/>
              </a:rPr>
              <a:t>Garant für ein optimales Anwendererlebnis</a:t>
            </a:r>
            <a:endParaRPr lang="de-DE" sz="2400" dirty="0">
              <a:solidFill>
                <a:srgbClr val="1E1F81"/>
              </a:solidFill>
            </a:endParaRPr>
          </a:p>
        </p:txBody>
      </p:sp>
      <p:sp>
        <p:nvSpPr>
          <p:cNvPr id="16" name="Rectangle 15"/>
          <p:cNvSpPr/>
          <p:nvPr/>
        </p:nvSpPr>
        <p:spPr>
          <a:xfrm>
            <a:off x="1" y="1999317"/>
            <a:ext cx="9144000" cy="1203023"/>
          </a:xfrm>
          <a:prstGeom prst="rect">
            <a:avLst/>
          </a:prstGeom>
          <a:gradFill flip="none" rotWithShape="1">
            <a:gsLst>
              <a:gs pos="0">
                <a:srgbClr val="C4C4C4">
                  <a:alpha val="0"/>
                </a:srgbClr>
              </a:gs>
              <a:gs pos="100000">
                <a:schemeClr val="bg1">
                  <a:lumMod val="8500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endParaRPr>
          </a:p>
        </p:txBody>
      </p:sp>
      <p:cxnSp>
        <p:nvCxnSpPr>
          <p:cNvPr id="19" name="Straight Connector 18"/>
          <p:cNvCxnSpPr/>
          <p:nvPr/>
        </p:nvCxnSpPr>
        <p:spPr>
          <a:xfrm flipV="1">
            <a:off x="0" y="3202340"/>
            <a:ext cx="9144001"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0" name="Picture 19" descr="BP_3q_back_01.png"/>
          <p:cNvPicPr>
            <a:picLocks noChangeAspect="1"/>
          </p:cNvPicPr>
          <p:nvPr/>
        </p:nvPicPr>
        <p:blipFill>
          <a:blip r:embed="rId3" cstate="screen"/>
          <a:srcRect/>
          <a:stretch>
            <a:fillRect/>
          </a:stretch>
        </p:blipFill>
        <p:spPr>
          <a:xfrm>
            <a:off x="320325" y="1889476"/>
            <a:ext cx="1818180" cy="1402610"/>
          </a:xfrm>
          <a:prstGeom prst="rect">
            <a:avLst/>
          </a:prstGeom>
        </p:spPr>
      </p:pic>
      <p:pic>
        <p:nvPicPr>
          <p:cNvPr id="22" name="Picture 21" descr="HKK77434.png"/>
          <p:cNvPicPr>
            <a:picLocks noChangeAspect="1"/>
          </p:cNvPicPr>
          <p:nvPr/>
        </p:nvPicPr>
        <p:blipFill>
          <a:blip r:embed="rId4" cstate="screen"/>
          <a:srcRect/>
          <a:stretch>
            <a:fillRect/>
          </a:stretch>
        </p:blipFill>
        <p:spPr>
          <a:xfrm>
            <a:off x="7266612" y="2045492"/>
            <a:ext cx="1394835" cy="954097"/>
          </a:xfrm>
          <a:prstGeom prst="rect">
            <a:avLst/>
          </a:prstGeom>
          <a:effectLst/>
        </p:spPr>
      </p:pic>
      <p:pic>
        <p:nvPicPr>
          <p:cNvPr id="31" name="Picture 30"/>
          <p:cNvPicPr>
            <a:picLocks noChangeAspect="1"/>
          </p:cNvPicPr>
          <p:nvPr/>
        </p:nvPicPr>
        <p:blipFill>
          <a:blip r:embed="rId5" cstate="screen"/>
          <a:stretch>
            <a:fillRect/>
          </a:stretch>
        </p:blipFill>
        <p:spPr>
          <a:xfrm>
            <a:off x="2699932" y="1889476"/>
            <a:ext cx="690863" cy="1201501"/>
          </a:xfrm>
          <a:prstGeom prst="rect">
            <a:avLst/>
          </a:prstGeom>
          <a:effectLst/>
        </p:spPr>
      </p:pic>
      <p:pic>
        <p:nvPicPr>
          <p:cNvPr id="40" name="Picture 39" descr="Hware2.png"/>
          <p:cNvPicPr>
            <a:picLocks noChangeAspect="1"/>
          </p:cNvPicPr>
          <p:nvPr/>
        </p:nvPicPr>
        <p:blipFill>
          <a:blip r:embed="rId6" cstate="print"/>
          <a:stretch>
            <a:fillRect/>
          </a:stretch>
        </p:blipFill>
        <p:spPr>
          <a:xfrm>
            <a:off x="5877383" y="1841965"/>
            <a:ext cx="775410" cy="1178259"/>
          </a:xfrm>
          <a:prstGeom prst="rect">
            <a:avLst/>
          </a:prstGeom>
        </p:spPr>
      </p:pic>
      <p:grpSp>
        <p:nvGrpSpPr>
          <p:cNvPr id="3" name="Group 41"/>
          <p:cNvGrpSpPr/>
          <p:nvPr/>
        </p:nvGrpSpPr>
        <p:grpSpPr>
          <a:xfrm>
            <a:off x="4012965" y="1999317"/>
            <a:ext cx="1201877" cy="1020907"/>
            <a:chOff x="5284298" y="1932707"/>
            <a:chExt cx="1201877" cy="1020907"/>
          </a:xfrm>
        </p:grpSpPr>
        <p:grpSp>
          <p:nvGrpSpPr>
            <p:cNvPr id="4" name="Group 22"/>
            <p:cNvGrpSpPr/>
            <p:nvPr/>
          </p:nvGrpSpPr>
          <p:grpSpPr>
            <a:xfrm>
              <a:off x="5284298" y="1932707"/>
              <a:ext cx="1201877" cy="1020907"/>
              <a:chOff x="3869315" y="2150486"/>
              <a:chExt cx="969962" cy="823912"/>
            </a:xfrm>
            <a:effectLst/>
          </p:grpSpPr>
          <p:pic>
            <p:nvPicPr>
              <p:cNvPr id="26" name="Picture 129" descr="laptop_cutout"/>
              <p:cNvPicPr>
                <a:picLocks noChangeAspect="1" noChangeArrowheads="1"/>
              </p:cNvPicPr>
              <p:nvPr/>
            </p:nvPicPr>
            <p:blipFill>
              <a:blip r:embed="rId7" cstate="screen"/>
              <a:srcRect/>
              <a:stretch>
                <a:fillRect/>
              </a:stretch>
            </p:blipFill>
            <p:spPr bwMode="auto">
              <a:xfrm>
                <a:off x="3869315" y="2150486"/>
                <a:ext cx="969962" cy="823912"/>
              </a:xfrm>
              <a:prstGeom prst="rect">
                <a:avLst/>
              </a:prstGeom>
              <a:noFill/>
            </p:spPr>
          </p:pic>
          <p:grpSp>
            <p:nvGrpSpPr>
              <p:cNvPr id="5" name="Group 10"/>
              <p:cNvGrpSpPr/>
              <p:nvPr/>
            </p:nvGrpSpPr>
            <p:grpSpPr>
              <a:xfrm>
                <a:off x="4007311" y="2187751"/>
                <a:ext cx="695657" cy="441149"/>
                <a:chOff x="6782188" y="4647518"/>
                <a:chExt cx="2048054" cy="1473882"/>
              </a:xfrm>
            </p:grpSpPr>
            <p:pic>
              <p:nvPicPr>
                <p:cNvPr id="28" name="Picture 27" descr="converj_vdi.png"/>
                <p:cNvPicPr>
                  <a:picLocks noChangeAspect="1"/>
                </p:cNvPicPr>
                <p:nvPr/>
              </p:nvPicPr>
              <p:blipFill>
                <a:blip r:embed="rId8" cstate="screen"/>
                <a:srcRect/>
                <a:stretch>
                  <a:fillRect/>
                </a:stretch>
              </p:blipFill>
              <p:spPr bwMode="auto">
                <a:xfrm>
                  <a:off x="6847785" y="4701867"/>
                  <a:ext cx="1982457" cy="1405567"/>
                </a:xfrm>
                <a:prstGeom prst="rect">
                  <a:avLst/>
                </a:prstGeom>
                <a:noFill/>
                <a:ln>
                  <a:noFill/>
                </a:ln>
              </p:spPr>
            </p:pic>
            <p:pic>
              <p:nvPicPr>
                <p:cNvPr id="30" name="Picture 3" descr="HUB_Rich.png"/>
                <p:cNvPicPr>
                  <a:picLocks noChangeAspect="1"/>
                </p:cNvPicPr>
                <p:nvPr/>
              </p:nvPicPr>
              <p:blipFill>
                <a:blip r:embed="rId9" cstate="screen"/>
                <a:srcRect/>
                <a:stretch>
                  <a:fillRect/>
                </a:stretch>
              </p:blipFill>
              <p:spPr bwMode="auto">
                <a:xfrm>
                  <a:off x="6782188" y="4647518"/>
                  <a:ext cx="739387" cy="1473882"/>
                </a:xfrm>
                <a:prstGeom prst="rect">
                  <a:avLst/>
                </a:prstGeom>
                <a:noFill/>
                <a:ln>
                  <a:noFill/>
                </a:ln>
              </p:spPr>
            </p:pic>
          </p:grpSp>
        </p:grpSp>
        <p:sp>
          <p:nvSpPr>
            <p:cNvPr id="41" name="Rectangle 40"/>
            <p:cNvSpPr/>
            <p:nvPr/>
          </p:nvSpPr>
          <p:spPr>
            <a:xfrm>
              <a:off x="5455288" y="1978882"/>
              <a:ext cx="311194" cy="541447"/>
            </a:xfrm>
            <a:prstGeom prst="rect">
              <a:avLst/>
            </a:prstGeom>
            <a:noFill/>
            <a:ln w="38100"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graphicFrame>
        <p:nvGraphicFramePr>
          <p:cNvPr id="17" name="Table 16"/>
          <p:cNvGraphicFramePr>
            <a:graphicFrameLocks noGrp="1"/>
          </p:cNvGraphicFramePr>
          <p:nvPr/>
        </p:nvGraphicFramePr>
        <p:xfrm>
          <a:off x="415646" y="3515716"/>
          <a:ext cx="8387151" cy="1678383"/>
        </p:xfrm>
        <a:graphic>
          <a:graphicData uri="http://schemas.openxmlformats.org/drawingml/2006/table">
            <a:tbl>
              <a:tblPr firstRow="1" bandRow="1">
                <a:tableStyleId>{5C22544A-7EE6-4342-B048-85BDC9FD1C3A}</a:tableStyleId>
              </a:tblPr>
              <a:tblGrid>
                <a:gridCol w="1957440"/>
                <a:gridCol w="2122714"/>
                <a:gridCol w="1415143"/>
                <a:gridCol w="1480457"/>
                <a:gridCol w="1411397"/>
              </a:tblGrid>
              <a:tr h="370840">
                <a:tc>
                  <a:txBody>
                    <a:bodyPr/>
                    <a:lstStyle/>
                    <a:p>
                      <a:pPr marL="0" algn="ctr" defTabSz="914400">
                        <a:lnSpc>
                          <a:spcPct val="100000"/>
                        </a:lnSpc>
                        <a:spcBef>
                          <a:spcPts val="600"/>
                        </a:spcBef>
                        <a:buNone/>
                      </a:pPr>
                      <a:r>
                        <a:rPr lang="de-DE" sz="1800" b="0" i="0" kern="120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Zero Clients</a:t>
                      </a:r>
                      <a:endParaRPr lang="de-DE" sz="1800" kern="1200" noProof="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mn-ea"/>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de-DE"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Zero Clients</a:t>
                      </a:r>
                      <a:endParaRPr lang="de-DE"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mn-ea"/>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de-DE"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Software-Appliance</a:t>
                      </a:r>
                    </a:p>
                    <a:p>
                      <a:pPr marL="0" algn="ctr" defTabSz="914400">
                        <a:lnSpc>
                          <a:spcPct val="100000"/>
                        </a:lnSpc>
                        <a:spcBef>
                          <a:spcPts val="600"/>
                        </a:spcBef>
                        <a:buNone/>
                      </a:pPr>
                      <a:endParaRPr lang="de-DE"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mn-ea"/>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de-DE"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Thin Client</a:t>
                      </a:r>
                      <a:endParaRPr lang="de-DE"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mn-ea"/>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de-DE" sz="1800" b="0" i="0" kern="120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Enterprise Tablet</a:t>
                      </a:r>
                      <a:endParaRPr lang="de-DE" sz="1800" kern="1200" noProof="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mn-ea"/>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87783">
                <a:tc>
                  <a:txBody>
                    <a:bodyPr/>
                    <a:lstStyle/>
                    <a:p>
                      <a:pPr marL="0" marR="0" indent="0" algn="ctr" defTabSz="914400">
                        <a:lnSpc>
                          <a:spcPct val="100000"/>
                        </a:lnSpc>
                        <a:spcBef>
                          <a:spcPts val="0"/>
                        </a:spcBef>
                        <a:spcAft>
                          <a:spcPts val="0"/>
                        </a:spcAft>
                        <a:buNone/>
                        <a:tabLst/>
                      </a:pPr>
                      <a:r>
                        <a:rPr lang="fr-BE" sz="1800" b="0" i="0" kern="1200">
                          <a:solidFill>
                            <a:srgbClr val="3A3A3A"/>
                          </a:solidFill>
                          <a:latin typeface="Arial"/>
                          <a:ea typeface="+mn-ea"/>
                          <a:cs typeface="+mn-cs"/>
                        </a:rPr>
                        <a:t>Serie VXC 2100</a:t>
                      </a: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fr-BE" sz="1800" b="0" i="0">
                          <a:solidFill>
                            <a:srgbClr val="3A3A3A"/>
                          </a:solidFill>
                          <a:latin typeface="Arial"/>
                          <a:ea typeface="+mn-ea"/>
                          <a:cs typeface="+mn-cs"/>
                        </a:rPr>
                        <a:t>Serie </a:t>
                      </a:r>
                      <a:r>
                        <a:rPr lang="fr-BE" sz="1800" b="0" i="0" smtClean="0">
                          <a:solidFill>
                            <a:srgbClr val="3A3A3A"/>
                          </a:solidFill>
                          <a:latin typeface="Arial"/>
                          <a:ea typeface="+mn-ea"/>
                          <a:cs typeface="+mn-cs"/>
                        </a:rPr>
                        <a:t>VXC</a:t>
                      </a:r>
                      <a:r>
                        <a:rPr lang="fr-BE" sz="1800" b="0" i="0" baseline="0" smtClean="0">
                          <a:solidFill>
                            <a:srgbClr val="3A3A3A"/>
                          </a:solidFill>
                          <a:latin typeface="Arial"/>
                          <a:ea typeface="+mn-ea"/>
                          <a:cs typeface="+mn-cs"/>
                        </a:rPr>
                        <a:t> </a:t>
                      </a:r>
                      <a:r>
                        <a:rPr lang="fr-BE" sz="1800" b="0" i="0">
                          <a:solidFill>
                            <a:srgbClr val="3A3A3A"/>
                          </a:solidFill>
                          <a:latin typeface="Arial"/>
                          <a:ea typeface="+mn-ea"/>
                          <a:cs typeface="+mn-cs"/>
                        </a:rPr>
                        <a:t>2100</a:t>
                      </a:r>
                      <a:endParaRPr lang="en-US" sz="1800" dirty="0">
                        <a:solidFill>
                          <a:srgbClr val="3A3A3A"/>
                        </a:solidFill>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fr-BE" sz="1800" b="0" i="0">
                          <a:solidFill>
                            <a:srgbClr val="3A3A3A"/>
                          </a:solidFill>
                          <a:latin typeface="Arial"/>
                          <a:ea typeface="+mn-ea"/>
                          <a:cs typeface="+mn-cs"/>
                        </a:rPr>
                        <a:t>VXC 4000</a:t>
                      </a:r>
                      <a:endParaRPr lang="en-US" sz="1800" dirty="0">
                        <a:solidFill>
                          <a:srgbClr val="3A3A3A"/>
                        </a:solidFill>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fr-BE" sz="1800" b="0" i="0">
                          <a:solidFill>
                            <a:srgbClr val="3A3A3A"/>
                          </a:solidFill>
                          <a:latin typeface="Arial"/>
                          <a:ea typeface="+mn-ea"/>
                          <a:cs typeface="+mn-cs"/>
                        </a:rPr>
                        <a:t>VXC 6215</a:t>
                      </a:r>
                      <a:endParaRPr lang="en-US" sz="1800" dirty="0">
                        <a:solidFill>
                          <a:srgbClr val="3A3A3A"/>
                        </a:solidFill>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fr-BE" sz="1800" b="0" i="0">
                          <a:solidFill>
                            <a:srgbClr val="3A3A3A"/>
                          </a:solidFill>
                          <a:latin typeface="Arial"/>
                          <a:ea typeface="+mn-ea"/>
                          <a:cs typeface="+mn-cs"/>
                        </a:rPr>
                        <a:t>Cisco Cius</a:t>
                      </a:r>
                      <a:endParaRPr lang="en-US" sz="1800" dirty="0">
                        <a:solidFill>
                          <a:srgbClr val="3A3A3A"/>
                        </a:solidFill>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635" y="1933303"/>
            <a:ext cx="184666" cy="369332"/>
          </a:xfrm>
          <a:prstGeom prst="rect">
            <a:avLst/>
          </a:prstGeom>
          <a:noFill/>
        </p:spPr>
        <p:txBody>
          <a:bodyPr wrap="none" rtlCol="0">
            <a:spAutoFit/>
          </a:bodyPr>
          <a:lstStyle/>
          <a:p>
            <a:pPr algn="l" rtl="0"/>
            <a:endParaRPr lang="en-US" kern="1200" dirty="0">
              <a:solidFill>
                <a:srgbClr val="0096D6"/>
              </a:solidFill>
              <a:latin typeface="Arial"/>
              <a:ea typeface="+mn-ea"/>
              <a:cs typeface="+mn-cs"/>
            </a:endParaRPr>
          </a:p>
        </p:txBody>
      </p:sp>
      <p:sp>
        <p:nvSpPr>
          <p:cNvPr id="7" name="Rectangle 6"/>
          <p:cNvSpPr/>
          <p:nvPr/>
        </p:nvSpPr>
        <p:spPr>
          <a:xfrm>
            <a:off x="319602" y="1494109"/>
            <a:ext cx="3947598" cy="4145123"/>
          </a:xfrm>
          <a:prstGeom prst="rect">
            <a:avLst/>
          </a:prstGeom>
          <a:no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0995" indent="-280995" algn="l" defTabSz="914400">
              <a:lnSpc>
                <a:spcPct val="95000"/>
              </a:lnSpc>
              <a:spcBef>
                <a:spcPts val="1200"/>
              </a:spcBef>
              <a:buClr>
                <a:srgbClr val="00ADEF"/>
              </a:buClr>
              <a:buSzPct val="80000"/>
              <a:buFont typeface="Arial"/>
              <a:buChar char="•"/>
            </a:pPr>
            <a:r>
              <a:rPr lang="de-DE" sz="1800" b="0" i="0" dirty="0" smtClean="0">
                <a:solidFill>
                  <a:srgbClr val="3A3A3A"/>
                </a:solidFill>
                <a:latin typeface="Arial"/>
                <a:ea typeface="+mn-ea"/>
                <a:cs typeface="+mn-cs"/>
              </a:rPr>
              <a:t>Zusammenarbeit über Rich Media-Anwendungen mit einem virtualisierten Desktop-PC mit Windows XP und Windows 7</a:t>
            </a:r>
          </a:p>
          <a:p>
            <a:pPr marL="280995" indent="-280995" algn="l" defTabSz="914400">
              <a:lnSpc>
                <a:spcPct val="95000"/>
              </a:lnSpc>
              <a:spcBef>
                <a:spcPts val="1200"/>
              </a:spcBef>
              <a:buClr>
                <a:srgbClr val="00ADEF"/>
              </a:buClr>
              <a:buSzPct val="80000"/>
              <a:buFont typeface="Arial"/>
              <a:buChar char="•"/>
            </a:pPr>
            <a:r>
              <a:rPr lang="de-DE" sz="1800" b="0" i="0" dirty="0" smtClean="0">
                <a:solidFill>
                  <a:srgbClr val="3A3A3A"/>
                </a:solidFill>
                <a:latin typeface="Arial"/>
                <a:ea typeface="+mn-ea"/>
                <a:cs typeface="+mn-cs"/>
              </a:rPr>
              <a:t>Überragende Benutzererfahrung durch Sprachkommunikation in Echtzeitüber einen virtuellen Desktop</a:t>
            </a:r>
          </a:p>
          <a:p>
            <a:pPr marL="280995" indent="-280995" algn="l" defTabSz="914400">
              <a:lnSpc>
                <a:spcPct val="95000"/>
              </a:lnSpc>
              <a:spcBef>
                <a:spcPts val="1200"/>
              </a:spcBef>
              <a:buClr>
                <a:srgbClr val="00ADEF"/>
              </a:buClr>
              <a:buSzPct val="80000"/>
              <a:buFont typeface="Arial"/>
              <a:buChar char="•"/>
            </a:pPr>
            <a:r>
              <a:rPr lang="de-DE" sz="1800" b="0" i="0" dirty="0" smtClean="0">
                <a:solidFill>
                  <a:srgbClr val="3A3A3A"/>
                </a:solidFill>
                <a:latin typeface="Arial"/>
                <a:ea typeface="+mn-ea"/>
                <a:cs typeface="+mn-cs"/>
              </a:rPr>
              <a:t>Vorhandene PCs nutzen und Aktualisierungszyklen verlängern</a:t>
            </a:r>
            <a:endParaRPr lang="de-DE" dirty="0" smtClean="0">
              <a:solidFill>
                <a:srgbClr val="3A3A3A"/>
              </a:solidFill>
              <a:latin typeface="+mj-lt"/>
            </a:endParaRPr>
          </a:p>
          <a:p>
            <a:pPr marL="280995" indent="-280995" algn="l" defTabSz="914400">
              <a:lnSpc>
                <a:spcPct val="95000"/>
              </a:lnSpc>
              <a:spcBef>
                <a:spcPts val="1200"/>
              </a:spcBef>
              <a:buClr>
                <a:srgbClr val="00ADEF"/>
              </a:buClr>
              <a:buSzPct val="80000"/>
              <a:buFont typeface="Arial"/>
              <a:buChar char="•"/>
            </a:pPr>
            <a:r>
              <a:rPr lang="de-DE" sz="1800" b="0" i="0" dirty="0" smtClean="0">
                <a:solidFill>
                  <a:srgbClr val="3A3A3A"/>
                </a:solidFill>
                <a:latin typeface="Arial"/>
                <a:ea typeface="+mn-ea"/>
                <a:cs typeface="+mn-cs"/>
              </a:rPr>
              <a:t>Unterstützt Citrix XenDesktop VMware</a:t>
            </a:r>
          </a:p>
          <a:p>
            <a:pPr marL="280995" indent="-280995" algn="l" defTabSz="914400">
              <a:lnSpc>
                <a:spcPct val="95000"/>
              </a:lnSpc>
              <a:spcBef>
                <a:spcPts val="1200"/>
              </a:spcBef>
              <a:buClr>
                <a:srgbClr val="00ADEF"/>
              </a:buClr>
              <a:buSzPct val="80000"/>
              <a:buFont typeface="Arial"/>
              <a:buChar char="•"/>
            </a:pPr>
            <a:r>
              <a:rPr lang="de-DE" sz="1800" b="0" i="0" dirty="0" smtClean="0">
                <a:solidFill>
                  <a:srgbClr val="3A3A3A"/>
                </a:solidFill>
                <a:latin typeface="Arial"/>
                <a:ea typeface="+mn-ea"/>
                <a:cs typeface="+mn-cs"/>
              </a:rPr>
              <a:t>Version mit Videounterstützung in KJ12</a:t>
            </a:r>
            <a:endParaRPr lang="de-DE" dirty="0">
              <a:solidFill>
                <a:srgbClr val="3A3A3A"/>
              </a:solidFill>
              <a:latin typeface="+mj-lt"/>
            </a:endParaRPr>
          </a:p>
        </p:txBody>
      </p:sp>
      <p:grpSp>
        <p:nvGrpSpPr>
          <p:cNvPr id="2" name="Group 16"/>
          <p:cNvGrpSpPr/>
          <p:nvPr/>
        </p:nvGrpSpPr>
        <p:grpSpPr>
          <a:xfrm>
            <a:off x="5045578" y="2002396"/>
            <a:ext cx="3716456" cy="2731650"/>
            <a:chOff x="5115028" y="2002396"/>
            <a:chExt cx="3266972" cy="2731650"/>
          </a:xfrm>
        </p:grpSpPr>
        <p:pic>
          <p:nvPicPr>
            <p:cNvPr id="16" name="Picture 129" descr="laptop_cutout"/>
            <p:cNvPicPr>
              <a:picLocks noChangeAspect="1" noChangeArrowheads="1"/>
            </p:cNvPicPr>
            <p:nvPr/>
          </p:nvPicPr>
          <p:blipFill>
            <a:blip r:embed="rId3" cstate="screen"/>
            <a:srcRect b="2348"/>
            <a:stretch>
              <a:fillRect/>
            </a:stretch>
          </p:blipFill>
          <p:spPr bwMode="auto">
            <a:xfrm>
              <a:off x="5115028" y="2002396"/>
              <a:ext cx="3266972" cy="2731650"/>
            </a:xfrm>
            <a:prstGeom prst="rect">
              <a:avLst/>
            </a:prstGeom>
            <a:noFill/>
            <a:ln>
              <a:noFill/>
            </a:ln>
            <a:effectLst>
              <a:reflection blurRad="6350" stA="52000" endA="300" endPos="35000" dir="5400000" sy="-100000" algn="bl" rotWithShape="0"/>
            </a:effectLst>
          </p:spPr>
        </p:pic>
        <p:grpSp>
          <p:nvGrpSpPr>
            <p:cNvPr id="3" name="Group 14"/>
            <p:cNvGrpSpPr/>
            <p:nvPr/>
          </p:nvGrpSpPr>
          <p:grpSpPr>
            <a:xfrm>
              <a:off x="5570918" y="2119719"/>
              <a:ext cx="2357178" cy="1513422"/>
              <a:chOff x="6782188" y="4647518"/>
              <a:chExt cx="2048054" cy="1473882"/>
            </a:xfrm>
          </p:grpSpPr>
          <p:pic>
            <p:nvPicPr>
              <p:cNvPr id="13" name="Picture 11" descr="converj_vdi.png"/>
              <p:cNvPicPr>
                <a:picLocks noChangeAspect="1"/>
              </p:cNvPicPr>
              <p:nvPr/>
            </p:nvPicPr>
            <p:blipFill>
              <a:blip r:embed="rId4"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4" name="Picture 3" descr="HUB_Rich.png"/>
              <p:cNvPicPr>
                <a:picLocks noChangeAspect="1"/>
              </p:cNvPicPr>
              <p:nvPr/>
            </p:nvPicPr>
            <p:blipFill>
              <a:blip r:embed="rId5" cstate="screen"/>
              <a:srcRect/>
              <a:stretch>
                <a:fillRect/>
              </a:stretch>
            </p:blipFill>
            <p:spPr bwMode="auto">
              <a:xfrm>
                <a:off x="6782188" y="4647518"/>
                <a:ext cx="739387" cy="1473882"/>
              </a:xfrm>
              <a:prstGeom prst="rect">
                <a:avLst/>
              </a:prstGeom>
              <a:noFill/>
              <a:ln w="9525">
                <a:noFill/>
                <a:miter lim="800000"/>
                <a:headEnd/>
                <a:tailEnd/>
              </a:ln>
            </p:spPr>
          </p:pic>
        </p:grpSp>
        <p:sp>
          <p:nvSpPr>
            <p:cNvPr id="20" name="Rectangle 19"/>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sp>
        <p:nvSpPr>
          <p:cNvPr id="23" name="Rectangle 22"/>
          <p:cNvSpPr/>
          <p:nvPr/>
        </p:nvSpPr>
        <p:spPr>
          <a:xfrm>
            <a:off x="5000263" y="4710898"/>
            <a:ext cx="3981691" cy="1516281"/>
          </a:xfrm>
          <a:prstGeom prst="rect">
            <a:avLst/>
          </a:prstGeom>
          <a:gradFill flip="none" rotWithShape="1">
            <a:gsLst>
              <a:gs pos="69000">
                <a:schemeClr val="bg1"/>
              </a:gs>
              <a:gs pos="100000">
                <a:schemeClr val="bg1">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Title 4"/>
          <p:cNvSpPr>
            <a:spLocks noGrp="1"/>
          </p:cNvSpPr>
          <p:nvPr>
            <p:ph type="title"/>
          </p:nvPr>
        </p:nvSpPr>
        <p:spPr/>
        <p:txBody>
          <a:bodyPr/>
          <a:lstStyle/>
          <a:p>
            <a:pPr algn="l" defTabSz="914400">
              <a:spcBef>
                <a:spcPct val="0"/>
              </a:spcBef>
              <a:buNone/>
            </a:pPr>
            <a:r>
              <a:rPr lang="de-DE" sz="3200" b="0" i="0" spc="0" baseline="0" dirty="0" smtClean="0">
                <a:solidFill>
                  <a:srgbClr val="2B348E"/>
                </a:solidFill>
                <a:latin typeface="Arial"/>
                <a:ea typeface="+mj-ea"/>
                <a:cs typeface="+mj-cs"/>
              </a:rPr>
              <a:t>Cisco VXC 4000</a:t>
            </a:r>
            <a:endParaRPr lang="de-DE" sz="5400" dirty="0">
              <a:gradFill>
                <a:gsLst>
                  <a:gs pos="0">
                    <a:srgbClr val="00B2F0"/>
                  </a:gs>
                  <a:gs pos="44000">
                    <a:srgbClr val="40FFFE"/>
                  </a:gs>
                  <a:gs pos="100000">
                    <a:srgbClr val="96CA4B"/>
                  </a:gs>
                </a:gsLst>
                <a:lin ang="4800000" scaled="0"/>
              </a:gradFill>
            </a:endParaRPr>
          </a:p>
        </p:txBody>
      </p:sp>
    </p:spTree>
    <p:extLst>
      <p:ext uri="{BB962C8B-B14F-4D97-AF65-F5344CB8AC3E}">
        <p14:creationId xmlns="" xmlns:p14="http://schemas.microsoft.com/office/powerpoint/2010/main" val="386867506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Quebec_TV_Comp.png"/>
          <p:cNvPicPr>
            <a:picLocks noGrp="1" noChangeAspect="1"/>
          </p:cNvPicPr>
          <p:nvPr isPhoto="1"/>
        </p:nvPicPr>
        <p:blipFill>
          <a:blip r:embed="rId3" cstate="print">
            <a:lum/>
          </a:blip>
          <a:srcRect l="11863" t="18263" r="12882" b="21192"/>
          <a:stretch>
            <a:fillRect/>
          </a:stretch>
        </p:blipFill>
        <p:spPr>
          <a:xfrm>
            <a:off x="4791919" y="2268638"/>
            <a:ext cx="4352081" cy="2801073"/>
          </a:xfrm>
          <a:prstGeom prst="rect">
            <a:avLst/>
          </a:prstGeom>
          <a:noFill/>
          <a:ln>
            <a:noFill/>
          </a:ln>
        </p:spPr>
      </p:pic>
      <p:sp>
        <p:nvSpPr>
          <p:cNvPr id="4" name="TextBox 3"/>
          <p:cNvSpPr txBox="1"/>
          <p:nvPr/>
        </p:nvSpPr>
        <p:spPr>
          <a:xfrm>
            <a:off x="339635" y="1933303"/>
            <a:ext cx="184666" cy="369332"/>
          </a:xfrm>
          <a:prstGeom prst="rect">
            <a:avLst/>
          </a:prstGeom>
          <a:noFill/>
        </p:spPr>
        <p:txBody>
          <a:bodyPr wrap="none" rtlCol="0">
            <a:spAutoFit/>
          </a:bodyPr>
          <a:lstStyle/>
          <a:p>
            <a:pPr algn="l" rtl="0"/>
            <a:endParaRPr lang="en-US" kern="1200" dirty="0">
              <a:solidFill>
                <a:srgbClr val="0096D6"/>
              </a:solidFill>
              <a:latin typeface="Arial"/>
              <a:ea typeface="+mn-ea"/>
              <a:cs typeface="+mn-cs"/>
            </a:endParaRPr>
          </a:p>
        </p:txBody>
      </p:sp>
      <p:sp>
        <p:nvSpPr>
          <p:cNvPr id="7" name="Rectangle 6"/>
          <p:cNvSpPr/>
          <p:nvPr/>
        </p:nvSpPr>
        <p:spPr>
          <a:xfrm>
            <a:off x="293688" y="1512055"/>
            <a:ext cx="3997221" cy="3865944"/>
          </a:xfrm>
          <a:prstGeom prst="rect">
            <a:avLst/>
          </a:prstGeom>
          <a:no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0995" indent="-280995" algn="l" defTabSz="914400">
              <a:lnSpc>
                <a:spcPct val="95000"/>
              </a:lnSpc>
              <a:spcBef>
                <a:spcPts val="1200"/>
              </a:spcBef>
              <a:buClr>
                <a:srgbClr val="00ADEF"/>
              </a:buClr>
              <a:buSzPct val="80000"/>
              <a:buFont typeface="Arial"/>
              <a:buChar char="•"/>
            </a:pPr>
            <a:r>
              <a:rPr lang="de-DE" sz="1800" b="0" i="0" dirty="0" smtClean="0">
                <a:solidFill>
                  <a:srgbClr val="3A3A3A"/>
                </a:solidFill>
                <a:latin typeface="Arial"/>
                <a:ea typeface="+mn-ea"/>
                <a:cs typeface="+mn-cs"/>
              </a:rPr>
              <a:t>Unternehmenstaugliche Sprach-, Video- und Virtual Desktop-Lösung</a:t>
            </a:r>
          </a:p>
          <a:p>
            <a:pPr marL="280995" indent="-280995" algn="l" defTabSz="914400">
              <a:lnSpc>
                <a:spcPct val="95000"/>
              </a:lnSpc>
              <a:spcBef>
                <a:spcPts val="1200"/>
              </a:spcBef>
              <a:buClr>
                <a:srgbClr val="00ADEF"/>
              </a:buClr>
              <a:buSzPct val="80000"/>
              <a:buFont typeface="Arial"/>
              <a:buChar char="•"/>
            </a:pPr>
            <a:r>
              <a:rPr lang="de-DE" sz="1800" b="0" i="0" dirty="0" smtClean="0">
                <a:solidFill>
                  <a:srgbClr val="3A3A3A"/>
                </a:solidFill>
                <a:latin typeface="Arial"/>
                <a:ea typeface="+mn-ea"/>
                <a:cs typeface="+mn-cs"/>
              </a:rPr>
              <a:t>Neue virtuelle Arbeitsumgebung </a:t>
            </a:r>
          </a:p>
          <a:p>
            <a:pPr marL="280995" indent="-280995" algn="l" defTabSz="914400">
              <a:lnSpc>
                <a:spcPct val="95000"/>
              </a:lnSpc>
              <a:spcBef>
                <a:spcPts val="1200"/>
              </a:spcBef>
              <a:buClr>
                <a:srgbClr val="00ADEF"/>
              </a:buClr>
              <a:buSzPct val="80000"/>
              <a:buFont typeface="Arial"/>
              <a:buChar char="•"/>
            </a:pPr>
            <a:r>
              <a:rPr lang="de-DE" sz="1800" b="0" i="0" dirty="0" smtClean="0">
                <a:solidFill>
                  <a:srgbClr val="3A3A3A"/>
                </a:solidFill>
                <a:latin typeface="Arial"/>
                <a:ea typeface="+mn-ea"/>
                <a:cs typeface="+mn-cs"/>
              </a:rPr>
              <a:t>Zukunftssicheres Design, das mit dem Unternehmenswachstum Schritt hält</a:t>
            </a:r>
          </a:p>
          <a:p>
            <a:pPr marL="280995" indent="-280995" algn="l" defTabSz="914400">
              <a:lnSpc>
                <a:spcPct val="95000"/>
              </a:lnSpc>
              <a:spcBef>
                <a:spcPts val="1200"/>
              </a:spcBef>
              <a:buClr>
                <a:srgbClr val="00ADEF"/>
              </a:buClr>
              <a:buSzPct val="80000"/>
              <a:buFont typeface="Arial"/>
              <a:buChar char="•"/>
            </a:pPr>
            <a:r>
              <a:rPr lang="de-DE" sz="1800" b="0" i="0" dirty="0" smtClean="0">
                <a:solidFill>
                  <a:srgbClr val="3A3A3A"/>
                </a:solidFill>
                <a:latin typeface="Arial"/>
                <a:ea typeface="+mn-ea"/>
                <a:cs typeface="+mn-cs"/>
              </a:rPr>
              <a:t>Linux-basierte Plattform unterstützt Citrix XenDesktop und VMware View; RDP nur für VDI</a:t>
            </a:r>
            <a:endParaRPr lang="de-DE" sz="1800" b="0" i="0" dirty="0">
              <a:solidFill>
                <a:srgbClr val="3A3A3A"/>
              </a:solidFill>
              <a:latin typeface="Arial"/>
              <a:ea typeface="+mn-ea"/>
              <a:cs typeface="+mn-cs"/>
            </a:endParaRPr>
          </a:p>
        </p:txBody>
      </p:sp>
      <p:sp>
        <p:nvSpPr>
          <p:cNvPr id="11" name="TextBox 10"/>
          <p:cNvSpPr txBox="1"/>
          <p:nvPr/>
        </p:nvSpPr>
        <p:spPr>
          <a:xfrm>
            <a:off x="9239250" y="1984375"/>
            <a:ext cx="184666" cy="369332"/>
          </a:xfrm>
          <a:prstGeom prst="rect">
            <a:avLst/>
          </a:prstGeom>
          <a:noFill/>
        </p:spPr>
        <p:txBody>
          <a:bodyPr wrap="none" rtlCol="0">
            <a:spAutoFit/>
          </a:bodyPr>
          <a:lstStyle/>
          <a:p>
            <a:pPr algn="l" rtl="0"/>
            <a:endParaRPr lang="en-US" kern="1200" dirty="0">
              <a:solidFill>
                <a:srgbClr val="0096D6"/>
              </a:solidFill>
              <a:latin typeface="Arial"/>
              <a:ea typeface="+mn-ea"/>
              <a:cs typeface="+mn-cs"/>
            </a:endParaRPr>
          </a:p>
        </p:txBody>
      </p:sp>
      <p:grpSp>
        <p:nvGrpSpPr>
          <p:cNvPr id="2" name="Group 21"/>
          <p:cNvGrpSpPr/>
          <p:nvPr/>
        </p:nvGrpSpPr>
        <p:grpSpPr>
          <a:xfrm>
            <a:off x="4825404" y="2891431"/>
            <a:ext cx="515868" cy="515864"/>
            <a:chOff x="6700078" y="5427497"/>
            <a:chExt cx="515868" cy="515864"/>
          </a:xfrm>
        </p:grpSpPr>
        <p:sp>
          <p:nvSpPr>
            <p:cNvPr id="23" name="8-Point Star 22"/>
            <p:cNvSpPr/>
            <p:nvPr/>
          </p:nvSpPr>
          <p:spPr>
            <a:xfrm>
              <a:off x="6700080" y="5427497"/>
              <a:ext cx="515866" cy="515864"/>
            </a:xfrm>
            <a:prstGeom prst="star8">
              <a:avLst>
                <a:gd name="adj" fmla="val 32342"/>
              </a:avLst>
            </a:prstGeom>
            <a:gradFill>
              <a:gsLst>
                <a:gs pos="0">
                  <a:schemeClr val="tx2"/>
                </a:gs>
                <a:gs pos="100000">
                  <a:schemeClr val="tx2">
                    <a:lumMod val="60000"/>
                    <a:lumOff val="40000"/>
                  </a:schemeClr>
                </a:gs>
              </a:gsLst>
              <a:lin ang="5400000" scaled="0"/>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4" name="TextBox 23"/>
            <p:cNvSpPr txBox="1"/>
            <p:nvPr/>
          </p:nvSpPr>
          <p:spPr>
            <a:xfrm>
              <a:off x="6700078" y="5554623"/>
              <a:ext cx="515868" cy="246221"/>
            </a:xfrm>
            <a:prstGeom prst="rect">
              <a:avLst/>
            </a:prstGeom>
            <a:noFill/>
          </p:spPr>
          <p:txBody>
            <a:bodyPr wrap="square" rtlCol="0">
              <a:spAutoFit/>
            </a:bodyPr>
            <a:lstStyle/>
            <a:p>
              <a:pPr algn="ctr" defTabSz="914400">
                <a:buNone/>
              </a:pPr>
              <a:r>
                <a:rPr lang="en-US" sz="1000" b="1" i="0" kern="1200">
                  <a:solidFill>
                    <a:srgbClr val="FFFFFF"/>
                  </a:solidFill>
                  <a:effectLst>
                    <a:outerShdw blurRad="50800" dist="38100" dir="2700000" algn="tl" rotWithShape="0">
                      <a:prstClr val="black">
                        <a:alpha val="40000"/>
                      </a:prstClr>
                    </a:outerShdw>
                  </a:effectLst>
                  <a:latin typeface="Arial"/>
                  <a:ea typeface="+mn-ea"/>
                  <a:cs typeface="+mn-cs"/>
                </a:rPr>
                <a:t>Neu</a:t>
              </a:r>
            </a:p>
          </p:txBody>
        </p:sp>
      </p:grpSp>
      <p:sp>
        <p:nvSpPr>
          <p:cNvPr id="26" name="Rectangle 25"/>
          <p:cNvSpPr/>
          <p:nvPr/>
        </p:nvSpPr>
        <p:spPr>
          <a:xfrm>
            <a:off x="4791919" y="3414532"/>
            <a:ext cx="994922" cy="1655179"/>
          </a:xfrm>
          <a:prstGeom prst="rect">
            <a:avLst/>
          </a:prstGeom>
          <a:noFill/>
          <a:ln w="38100" cap="flat" cmpd="sng" algn="ctr">
            <a:solidFill>
              <a:schemeClr val="tx2"/>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3" name="Title 2"/>
          <p:cNvSpPr>
            <a:spLocks noGrp="1"/>
          </p:cNvSpPr>
          <p:nvPr>
            <p:ph type="title"/>
          </p:nvPr>
        </p:nvSpPr>
        <p:spPr/>
        <p:txBody>
          <a:bodyPr/>
          <a:lstStyle/>
          <a:p>
            <a:pPr algn="l" defTabSz="914400">
              <a:spcBef>
                <a:spcPct val="0"/>
              </a:spcBef>
              <a:buNone/>
            </a:pPr>
            <a:r>
              <a:rPr lang="fr-BE" sz="3200" b="0" i="0" spc="0" baseline="0">
                <a:solidFill>
                  <a:srgbClr val="2B348E"/>
                </a:solidFill>
                <a:latin typeface="Arial"/>
                <a:ea typeface="+mj-ea"/>
                <a:cs typeface="+mj-cs"/>
              </a:rPr>
              <a:t>Cisco VXC 6215</a:t>
            </a:r>
            <a:endParaRPr lang="en-US" dirty="0">
              <a:gradFill>
                <a:gsLst>
                  <a:gs pos="0">
                    <a:srgbClr val="00B2F0"/>
                  </a:gs>
                  <a:gs pos="44000">
                    <a:srgbClr val="40FFFE"/>
                  </a:gs>
                  <a:gs pos="100000">
                    <a:srgbClr val="96CA4B"/>
                  </a:gs>
                </a:gsLst>
                <a:lin ang="4800000" scaled="0"/>
              </a:gradFill>
            </a:endParaRPr>
          </a:p>
        </p:txBody>
      </p:sp>
    </p:spTree>
    <p:extLst>
      <p:ext uri="{BB962C8B-B14F-4D97-AF65-F5344CB8AC3E}">
        <p14:creationId xmlns="" xmlns:p14="http://schemas.microsoft.com/office/powerpoint/2010/main" val="386867506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197"/>
          <p:cNvSpPr/>
          <p:nvPr/>
        </p:nvSpPr>
        <p:spPr>
          <a:xfrm>
            <a:off x="-1" y="1420091"/>
            <a:ext cx="9144001" cy="4561814"/>
          </a:xfrm>
          <a:prstGeom prst="rect">
            <a:avLst/>
          </a:prstGeom>
          <a:gradFill flip="none" rotWithShape="1">
            <a:gsLst>
              <a:gs pos="25000">
                <a:schemeClr val="tx1">
                  <a:lumMod val="50000"/>
                </a:schemeClr>
              </a:gs>
              <a:gs pos="100000">
                <a:schemeClr val="accent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 name="Group 63"/>
          <p:cNvGrpSpPr/>
          <p:nvPr/>
        </p:nvGrpSpPr>
        <p:grpSpPr>
          <a:xfrm>
            <a:off x="1725964" y="2113229"/>
            <a:ext cx="5498398" cy="2547514"/>
            <a:chOff x="883920" y="1852902"/>
            <a:chExt cx="7376160" cy="3336318"/>
          </a:xfrm>
        </p:grpSpPr>
        <p:sp>
          <p:nvSpPr>
            <p:cNvPr id="169" name="Oval 168"/>
            <p:cNvSpPr/>
            <p:nvPr/>
          </p:nvSpPr>
          <p:spPr>
            <a:xfrm>
              <a:off x="883920" y="1852902"/>
              <a:ext cx="7376160" cy="3336318"/>
            </a:xfrm>
            <a:prstGeom prst="ellipse">
              <a:avLst/>
            </a:prstGeom>
            <a:gradFill>
              <a:gsLst>
                <a:gs pos="0">
                  <a:schemeClr val="accent2">
                    <a:lumMod val="20000"/>
                    <a:lumOff val="80000"/>
                    <a:alpha val="62000"/>
                  </a:schemeClr>
                </a:gs>
                <a:gs pos="60000">
                  <a:schemeClr val="accent1">
                    <a:tint val="23500"/>
                    <a:satMod val="160000"/>
                    <a:alpha val="0"/>
                  </a:schemeClr>
                </a:gs>
              </a:gsLst>
              <a:lin ang="5400000" scaled="1"/>
            </a:gradFill>
            <a:ln>
              <a:gradFill flip="none" rotWithShape="1">
                <a:gsLst>
                  <a:gs pos="0">
                    <a:schemeClr val="bg1">
                      <a:alpha val="33000"/>
                    </a:schemeClr>
                  </a:gs>
                  <a:gs pos="60000">
                    <a:schemeClr val="accent1">
                      <a:tint val="23500"/>
                      <a:satMod val="160000"/>
                      <a:alpha val="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70" name="Oval 169"/>
            <p:cNvSpPr/>
            <p:nvPr/>
          </p:nvSpPr>
          <p:spPr>
            <a:xfrm>
              <a:off x="2807660" y="1941183"/>
              <a:ext cx="3665221" cy="911578"/>
            </a:xfrm>
            <a:prstGeom prst="ellipse">
              <a:avLst/>
            </a:prstGeom>
            <a:gradFill>
              <a:gsLst>
                <a:gs pos="0">
                  <a:schemeClr val="bg1">
                    <a:alpha val="31000"/>
                  </a:schemeClr>
                </a:gs>
                <a:gs pos="60000">
                  <a:schemeClr val="accent1">
                    <a:tint val="23500"/>
                    <a:satMod val="160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4" name="Group 12"/>
          <p:cNvGrpSpPr/>
          <p:nvPr/>
        </p:nvGrpSpPr>
        <p:grpSpPr>
          <a:xfrm>
            <a:off x="283967" y="2789453"/>
            <a:ext cx="1262888" cy="1262888"/>
            <a:chOff x="1092262" y="3393177"/>
            <a:chExt cx="710045" cy="710045"/>
          </a:xfrm>
        </p:grpSpPr>
        <p:sp>
          <p:nvSpPr>
            <p:cNvPr id="90" name="Oval 89"/>
            <p:cNvSpPr/>
            <p:nvPr/>
          </p:nvSpPr>
          <p:spPr>
            <a:xfrm>
              <a:off x="1092262" y="3393177"/>
              <a:ext cx="710045" cy="710045"/>
            </a:xfrm>
            <a:prstGeom prst="ellipse">
              <a:avLst/>
            </a:prstGeom>
            <a:solidFill>
              <a:schemeClr val="accent6">
                <a:lumMod val="20000"/>
                <a:lumOff val="80000"/>
                <a:alpha val="80000"/>
              </a:schemeClr>
            </a:solidFill>
            <a:ln>
              <a:noFill/>
            </a:ln>
            <a:effectLst>
              <a:outerShdw blurRad="2921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n-US" dirty="0"/>
            </a:p>
          </p:txBody>
        </p:sp>
        <p:pic>
          <p:nvPicPr>
            <p:cNvPr id="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106082" y="3427776"/>
              <a:ext cx="307522" cy="288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cxnSp>
        <p:nvCxnSpPr>
          <p:cNvPr id="109" name="Straight Connector 108"/>
          <p:cNvCxnSpPr>
            <a:stCxn id="90" idx="5"/>
            <a:endCxn id="176" idx="3"/>
          </p:cNvCxnSpPr>
          <p:nvPr/>
        </p:nvCxnSpPr>
        <p:spPr>
          <a:xfrm flipV="1">
            <a:off x="1361910" y="3355715"/>
            <a:ext cx="1037531" cy="511680"/>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10" name="Picture 7" descr="C:\Users\Abject-3D\Desktop\VMWare Files\FINAL diagrams\Basic Virtualization\3D PNGs\VMW_09Q3_DGRM_View4_Marketecture_ALL_3_Comm_5.png"/>
          <p:cNvPicPr>
            <a:picLocks noChangeAspect="1" noChangeArrowheads="1"/>
          </p:cNvPicPr>
          <p:nvPr/>
        </p:nvPicPr>
        <p:blipFill>
          <a:blip r:embed="rId4" cstate="print"/>
          <a:srcRect l="4327"/>
          <a:stretch>
            <a:fillRect/>
          </a:stretch>
        </p:blipFill>
        <p:spPr bwMode="auto">
          <a:xfrm>
            <a:off x="7392560" y="2874263"/>
            <a:ext cx="1029764" cy="923924"/>
          </a:xfrm>
          <a:prstGeom prst="rect">
            <a:avLst/>
          </a:prstGeom>
          <a:noFill/>
        </p:spPr>
      </p:pic>
      <p:pic>
        <p:nvPicPr>
          <p:cNvPr id="111" name="Picture 6" descr="C:\Users\Abject-3D\Desktop\VMWare Files\FINAL diagrams\Basic Virtualization\3D PNGs\VMW_09Q3_DGRM_View4_Marketecture_ALL_3_Comm_4.png"/>
          <p:cNvPicPr>
            <a:picLocks noChangeAspect="1" noChangeArrowheads="1"/>
          </p:cNvPicPr>
          <p:nvPr/>
        </p:nvPicPr>
        <p:blipFill>
          <a:blip r:embed="rId5" cstate="print"/>
          <a:srcRect/>
          <a:stretch>
            <a:fillRect/>
          </a:stretch>
        </p:blipFill>
        <p:spPr bwMode="auto">
          <a:xfrm>
            <a:off x="7417963" y="2726891"/>
            <a:ext cx="998717" cy="578423"/>
          </a:xfrm>
          <a:prstGeom prst="rect">
            <a:avLst/>
          </a:prstGeom>
          <a:noFill/>
        </p:spPr>
      </p:pic>
      <p:pic>
        <p:nvPicPr>
          <p:cNvPr id="112" name="Picture 5" descr="C:\Users\Abject-3D\Desktop\VMWare Files\FINAL diagrams\Basic Virtualization\3D PNGs\VMW_09Q3_DGRM_View4_Marketecture_ALL_3_Comm_3.png"/>
          <p:cNvPicPr>
            <a:picLocks noChangeAspect="1" noChangeArrowheads="1"/>
          </p:cNvPicPr>
          <p:nvPr/>
        </p:nvPicPr>
        <p:blipFill>
          <a:blip r:embed="rId6" cstate="print"/>
          <a:srcRect/>
          <a:stretch>
            <a:fillRect/>
          </a:stretch>
        </p:blipFill>
        <p:spPr bwMode="auto">
          <a:xfrm>
            <a:off x="7304714" y="2559560"/>
            <a:ext cx="543343" cy="458653"/>
          </a:xfrm>
          <a:prstGeom prst="rect">
            <a:avLst/>
          </a:prstGeom>
          <a:noFill/>
        </p:spPr>
      </p:pic>
      <p:pic>
        <p:nvPicPr>
          <p:cNvPr id="113" name="Picture 4" descr="C:\Users\Abject-3D\Desktop\VMWare Files\FINAL diagrams\Basic Virtualization\3D PNGs\VMW_09Q3_DGRM_View4_Marketecture_ALL_3_Comm_2.png"/>
          <p:cNvPicPr>
            <a:picLocks noChangeAspect="1" noChangeArrowheads="1"/>
          </p:cNvPicPr>
          <p:nvPr/>
        </p:nvPicPr>
        <p:blipFill>
          <a:blip r:embed="rId7" cstate="print"/>
          <a:srcRect/>
          <a:stretch>
            <a:fillRect/>
          </a:stretch>
        </p:blipFill>
        <p:spPr bwMode="auto">
          <a:xfrm>
            <a:off x="7596181" y="2681731"/>
            <a:ext cx="543343" cy="458653"/>
          </a:xfrm>
          <a:prstGeom prst="rect">
            <a:avLst/>
          </a:prstGeom>
          <a:noFill/>
        </p:spPr>
      </p:pic>
      <p:pic>
        <p:nvPicPr>
          <p:cNvPr id="114" name="Picture 3" descr="C:\Users\Abject-3D\Desktop\VMWare Files\FINAL diagrams\Basic Virtualization\3D PNGs\VMW_09Q3_DGRM_View4_Marketecture_ALL_3_Comm_1.png"/>
          <p:cNvPicPr>
            <a:picLocks noChangeAspect="1" noChangeArrowheads="1"/>
          </p:cNvPicPr>
          <p:nvPr/>
        </p:nvPicPr>
        <p:blipFill>
          <a:blip r:embed="rId8" cstate="print"/>
          <a:srcRect/>
          <a:stretch>
            <a:fillRect/>
          </a:stretch>
        </p:blipFill>
        <p:spPr bwMode="auto">
          <a:xfrm>
            <a:off x="7894445" y="2797103"/>
            <a:ext cx="543343" cy="458653"/>
          </a:xfrm>
          <a:prstGeom prst="rect">
            <a:avLst/>
          </a:prstGeom>
          <a:noFill/>
        </p:spPr>
      </p:pic>
      <p:pic>
        <p:nvPicPr>
          <p:cNvPr id="115"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440653" y="2762343"/>
            <a:ext cx="697068" cy="6423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6"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311004" y="3045535"/>
            <a:ext cx="907437" cy="675382"/>
          </a:xfrm>
          <a:prstGeom prst="rect">
            <a:avLst/>
          </a:prstGeom>
          <a:noFill/>
          <a:ln>
            <a:noFill/>
          </a:ln>
          <a:effectLst>
            <a:outerShdw blurRad="139700" sx="102000" sy="102000" algn="ctr" rotWithShape="0">
              <a:srgbClr val="0000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5" name="Group 43"/>
          <p:cNvGrpSpPr/>
          <p:nvPr/>
        </p:nvGrpSpPr>
        <p:grpSpPr>
          <a:xfrm>
            <a:off x="8168727" y="3319951"/>
            <a:ext cx="736482" cy="881544"/>
            <a:chOff x="11245500" y="3028353"/>
            <a:chExt cx="981186" cy="1174446"/>
          </a:xfrm>
        </p:grpSpPr>
        <p:pic>
          <p:nvPicPr>
            <p:cNvPr id="118" name="Picture 117" descr="Device_cloud_white_3041_default_256.png"/>
            <p:cNvPicPr>
              <a:picLocks noChangeAspect="1"/>
            </p:cNvPicPr>
            <p:nvPr/>
          </p:nvPicPr>
          <p:blipFill>
            <a:blip r:embed="rId11" cstate="print"/>
            <a:stretch>
              <a:fillRect/>
            </a:stretch>
          </p:blipFill>
          <p:spPr>
            <a:xfrm>
              <a:off x="11245500" y="3028353"/>
              <a:ext cx="981186" cy="981183"/>
            </a:xfrm>
            <a:prstGeom prst="rect">
              <a:avLst/>
            </a:prstGeom>
            <a:effectLst>
              <a:outerShdw blurRad="685800" sx="102000" sy="102000" algn="ctr" rotWithShape="0">
                <a:schemeClr val="bg1"/>
              </a:outerShdw>
            </a:effectLst>
          </p:spPr>
        </p:pic>
        <p:pic>
          <p:nvPicPr>
            <p:cNvPr id="119" name="Picture 3" descr="D:\Duarte Design\Assets\CiscoStuff\Cisco Icons\Kubrick\Kubrick Icons\Device Icons\Device_fibre_channel_storage_3030_unreachable_256.png"/>
            <p:cNvPicPr>
              <a:picLocks noChangeAspect="1" noChangeArrowheads="1"/>
            </p:cNvPicPr>
            <p:nvPr/>
          </p:nvPicPr>
          <p:blipFill>
            <a:blip r:embed="rId12" cstate="print"/>
            <a:srcRect/>
            <a:stretch>
              <a:fillRect/>
            </a:stretch>
          </p:blipFill>
          <p:spPr bwMode="auto">
            <a:xfrm>
              <a:off x="11435558" y="3586723"/>
              <a:ext cx="615915" cy="616076"/>
            </a:xfrm>
            <a:prstGeom prst="rect">
              <a:avLst/>
            </a:prstGeom>
            <a:noFill/>
          </p:spPr>
        </p:pic>
        <p:sp>
          <p:nvSpPr>
            <p:cNvPr id="120" name="TextBox 119"/>
            <p:cNvSpPr txBox="1"/>
            <p:nvPr/>
          </p:nvSpPr>
          <p:spPr>
            <a:xfrm>
              <a:off x="11260349" y="3432887"/>
              <a:ext cx="966337" cy="369035"/>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ctr" defTabSz="914400">
                <a:buNone/>
              </a:pPr>
              <a:r>
                <a:rPr lang="en-US" sz="1200" b="1" i="0">
                  <a:solidFill>
                    <a:srgbClr val="FFFFFF">
                      <a:lumMod val="50000"/>
                    </a:srgbClr>
                  </a:solidFill>
                  <a:effectLst/>
                  <a:latin typeface="Arial"/>
                  <a:ea typeface="+mn-ea"/>
                  <a:cs typeface="+mn-cs"/>
                </a:rPr>
                <a:t>FCOE</a:t>
              </a:r>
            </a:p>
          </p:txBody>
        </p:sp>
      </p:grpSp>
      <p:pic>
        <p:nvPicPr>
          <p:cNvPr id="121" name="Picture 4"/>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8264245" y="4137154"/>
            <a:ext cx="549386" cy="22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23" name="Straight Connector 122"/>
          <p:cNvCxnSpPr/>
          <p:nvPr/>
        </p:nvCxnSpPr>
        <p:spPr>
          <a:xfrm flipH="1">
            <a:off x="7588867" y="3009594"/>
            <a:ext cx="1" cy="458820"/>
          </a:xfrm>
          <a:prstGeom prst="line">
            <a:avLst/>
          </a:prstGeom>
          <a:ln w="38100">
            <a:gradFill flip="none" rotWithShape="1">
              <a:gsLst>
                <a:gs pos="100000">
                  <a:schemeClr val="accent1">
                    <a:tint val="66000"/>
                    <a:satMod val="160000"/>
                    <a:alpha val="0"/>
                  </a:schemeClr>
                </a:gs>
                <a:gs pos="74000">
                  <a:schemeClr val="accent6">
                    <a:lumMod val="40000"/>
                    <a:lumOff val="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7289442" y="2060408"/>
            <a:ext cx="1483468" cy="492404"/>
          </a:xfrm>
          <a:prstGeom prst="rect">
            <a:avLst/>
          </a:prstGeom>
          <a:noFill/>
        </p:spPr>
        <p:txBody>
          <a:bodyPr wrap="square" lIns="121883" tIns="60941" rIns="121883" bIns="60941" rtlCol="0">
            <a:spAutoFit/>
          </a:bodyPr>
          <a:lstStyle/>
          <a:p>
            <a:pPr algn="r" defTabSz="914400">
              <a:buNone/>
            </a:pPr>
            <a:r>
              <a:rPr lang="de-DE" sz="1200" b="0" i="0" dirty="0" smtClean="0">
                <a:solidFill>
                  <a:srgbClr val="FFFFFF"/>
                </a:solidFill>
                <a:effectLst>
                  <a:outerShdw blurRad="63500" sx="102000" sy="102000" algn="ctr" rotWithShape="0">
                    <a:prstClr val="black">
                      <a:alpha val="40000"/>
                    </a:prstClr>
                  </a:outerShdw>
                </a:effectLst>
                <a:latin typeface="Arial"/>
                <a:ea typeface="+mn-ea"/>
                <a:cs typeface="+mn-cs"/>
              </a:rPr>
              <a:t>Gehostete virtuelle Desktops</a:t>
            </a:r>
            <a:endParaRPr lang="de-DE" sz="1200" dirty="0">
              <a:solidFill>
                <a:schemeClr val="bg1"/>
              </a:solidFill>
              <a:effectLst>
                <a:outerShdw blurRad="63500" sx="102000" sy="102000" algn="ctr" rotWithShape="0">
                  <a:prstClr val="black">
                    <a:alpha val="40000"/>
                  </a:prstClr>
                </a:outerShdw>
              </a:effectLst>
            </a:endParaRPr>
          </a:p>
        </p:txBody>
      </p:sp>
      <p:sp>
        <p:nvSpPr>
          <p:cNvPr id="2" name="Title 1"/>
          <p:cNvSpPr>
            <a:spLocks noGrp="1"/>
          </p:cNvSpPr>
          <p:nvPr>
            <p:ph type="title"/>
          </p:nvPr>
        </p:nvSpPr>
        <p:spPr>
          <a:xfrm>
            <a:off x="229702" y="432215"/>
            <a:ext cx="8740509" cy="838200"/>
          </a:xfrm>
        </p:spPr>
        <p:txBody>
          <a:bodyPr/>
          <a:lstStyle/>
          <a:p>
            <a:pPr algn="l" defTabSz="914400">
              <a:lnSpc>
                <a:spcPct val="80000"/>
              </a:lnSpc>
              <a:spcBef>
                <a:spcPct val="0"/>
              </a:spcBef>
              <a:buNone/>
            </a:pPr>
            <a:r>
              <a:rPr lang="de-DE" sz="2000" b="0" i="0" spc="0" baseline="0" dirty="0" smtClean="0">
                <a:solidFill>
                  <a:srgbClr val="2B348E"/>
                </a:solidFill>
                <a:latin typeface="Arial"/>
                <a:ea typeface="+mj-ea"/>
                <a:cs typeface="+mj-cs"/>
              </a:rPr>
              <a:t> </a:t>
            </a:r>
            <a:r>
              <a:rPr lang="de-DE" sz="3200" b="0" i="0" spc="0" baseline="0" dirty="0" smtClean="0">
                <a:solidFill>
                  <a:srgbClr val="2B348E"/>
                </a:solidFill>
                <a:latin typeface="Arial"/>
                <a:ea typeface="+mj-ea"/>
                <a:cs typeface="+mj-cs"/>
              </a:rPr>
              <a:t/>
            </a:r>
            <a:br>
              <a:rPr lang="de-DE" sz="3200" b="0" i="0" spc="0" baseline="0" dirty="0" smtClean="0">
                <a:solidFill>
                  <a:srgbClr val="2B348E"/>
                </a:solidFill>
                <a:latin typeface="Arial"/>
                <a:ea typeface="+mj-ea"/>
                <a:cs typeface="+mj-cs"/>
              </a:rPr>
            </a:br>
            <a:r>
              <a:rPr lang="de-DE" sz="3200" b="0" i="0" spc="0" baseline="0" dirty="0" smtClean="0">
                <a:solidFill>
                  <a:srgbClr val="1E1F81"/>
                </a:solidFill>
                <a:latin typeface="Arial"/>
                <a:ea typeface="+mj-ea"/>
                <a:cs typeface="+mj-cs"/>
              </a:rPr>
              <a:t>Cisco VXI: Borderless Network</a:t>
            </a:r>
            <a:br>
              <a:rPr lang="de-DE" sz="3200" b="0" i="0" spc="0" baseline="0" dirty="0" smtClean="0">
                <a:solidFill>
                  <a:srgbClr val="1E1F81"/>
                </a:solidFill>
                <a:latin typeface="Arial"/>
                <a:ea typeface="+mj-ea"/>
                <a:cs typeface="+mj-cs"/>
              </a:rPr>
            </a:br>
            <a:r>
              <a:rPr lang="de-DE" sz="2400" b="0" i="0" spc="0" baseline="0" dirty="0" smtClean="0">
                <a:solidFill>
                  <a:srgbClr val="1E1F81"/>
                </a:solidFill>
                <a:latin typeface="Arial"/>
                <a:ea typeface="+mj-ea"/>
                <a:cs typeface="+mj-cs"/>
              </a:rPr>
              <a:t>Optimierte Netzwerk-, Sicherheits- und Mobilitätslösungen für virtualisierte Arbeitsumgebungen</a:t>
            </a:r>
            <a:endParaRPr lang="de-DE" sz="2400" b="0" i="0" spc="0" baseline="0" dirty="0">
              <a:solidFill>
                <a:srgbClr val="1E1F81"/>
              </a:solidFill>
              <a:latin typeface="Arial"/>
              <a:ea typeface="+mj-ea"/>
              <a:cs typeface="+mj-cs"/>
            </a:endParaRPr>
          </a:p>
        </p:txBody>
      </p:sp>
      <p:grpSp>
        <p:nvGrpSpPr>
          <p:cNvPr id="6" name="Group 62"/>
          <p:cNvGrpSpPr/>
          <p:nvPr/>
        </p:nvGrpSpPr>
        <p:grpSpPr>
          <a:xfrm>
            <a:off x="57150" y="5057001"/>
            <a:ext cx="2194560" cy="914400"/>
            <a:chOff x="468718" y="5002894"/>
            <a:chExt cx="2661994" cy="1254122"/>
          </a:xfrm>
        </p:grpSpPr>
        <p:sp>
          <p:nvSpPr>
            <p:cNvPr id="130" name="Round Same Side Corner Rectangle 129"/>
            <p:cNvSpPr/>
            <p:nvPr/>
          </p:nvSpPr>
          <p:spPr>
            <a:xfrm>
              <a:off x="468718" y="5002894"/>
              <a:ext cx="2661994"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sz="1200" dirty="0"/>
            </a:p>
          </p:txBody>
        </p:sp>
        <p:sp>
          <p:nvSpPr>
            <p:cNvPr id="131" name="TextBox 130"/>
            <p:cNvSpPr txBox="1"/>
            <p:nvPr/>
          </p:nvSpPr>
          <p:spPr>
            <a:xfrm>
              <a:off x="1299803" y="5052646"/>
              <a:ext cx="999831" cy="379911"/>
            </a:xfrm>
            <a:prstGeom prst="rect">
              <a:avLst/>
            </a:prstGeom>
            <a:noFill/>
          </p:spPr>
          <p:txBody>
            <a:bodyPr wrap="none" rtlCol="0">
              <a:spAutoFit/>
            </a:bodyPr>
            <a:lstStyle/>
            <a:p>
              <a:pPr algn="ctr" defTabSz="914400">
                <a:buNone/>
              </a:pPr>
              <a:r>
                <a:rPr lang="en-US" sz="1200" b="1" i="0" dirty="0">
                  <a:solidFill>
                    <a:srgbClr val="B7D333"/>
                  </a:solidFill>
                  <a:effectLst>
                    <a:outerShdw blurRad="38100" dist="38100" dir="2700000" algn="tl">
                      <a:srgbClr val="000000">
                        <a:alpha val="43137"/>
                      </a:srgbClr>
                    </a:outerShdw>
                  </a:effectLst>
                  <a:latin typeface="Arial"/>
                  <a:ea typeface="+mn-ea"/>
                  <a:cs typeface="+mn-cs"/>
                </a:rPr>
                <a:t>ZUGANG</a:t>
              </a:r>
              <a:endParaRPr lang="en-US" sz="1200" b="1" dirty="0">
                <a:solidFill>
                  <a:schemeClr val="accent5"/>
                </a:solidFill>
                <a:effectLst>
                  <a:outerShdw blurRad="38100" dist="38100" dir="2700000" algn="tl">
                    <a:srgbClr val="000000">
                      <a:alpha val="43137"/>
                    </a:srgbClr>
                  </a:outerShdw>
                </a:effectLst>
              </a:endParaRPr>
            </a:p>
          </p:txBody>
        </p:sp>
        <p:sp>
          <p:nvSpPr>
            <p:cNvPr id="132" name="Rectangle 131"/>
            <p:cNvSpPr/>
            <p:nvPr/>
          </p:nvSpPr>
          <p:spPr>
            <a:xfrm>
              <a:off x="503965" y="5344272"/>
              <a:ext cx="2591499" cy="759822"/>
            </a:xfrm>
            <a:prstGeom prst="rect">
              <a:avLst/>
            </a:prstGeom>
          </p:spPr>
          <p:txBody>
            <a:bodyPr wrap="square">
              <a:spAutoFit/>
            </a:bodyPr>
            <a:lstStyle/>
            <a:p>
              <a:pPr algn="ctr" defTabSz="914400">
                <a:buNone/>
              </a:pPr>
              <a:r>
                <a:rPr lang="de-DE" sz="1000" b="0" i="0" dirty="0" smtClean="0">
                  <a:solidFill>
                    <a:srgbClr val="FFFFFF"/>
                  </a:solidFill>
                  <a:latin typeface="Arial"/>
                  <a:ea typeface="+mn-ea"/>
                  <a:cs typeface="+mn-cs"/>
                </a:rPr>
                <a:t>Endgeräte mit Rich-Media-Unterstützung, UPOE, Plug-and-Play Auto Smartports</a:t>
              </a:r>
              <a:endParaRPr lang="de-DE" sz="1000" dirty="0">
                <a:solidFill>
                  <a:schemeClr val="bg1"/>
                </a:solidFill>
              </a:endParaRPr>
            </a:p>
          </p:txBody>
        </p:sp>
      </p:grpSp>
      <p:grpSp>
        <p:nvGrpSpPr>
          <p:cNvPr id="7" name="Group 73"/>
          <p:cNvGrpSpPr/>
          <p:nvPr/>
        </p:nvGrpSpPr>
        <p:grpSpPr>
          <a:xfrm>
            <a:off x="2322395" y="5057000"/>
            <a:ext cx="2194560" cy="1110503"/>
            <a:chOff x="3241004" y="5002894"/>
            <a:chExt cx="2661994" cy="1523082"/>
          </a:xfrm>
        </p:grpSpPr>
        <p:sp>
          <p:nvSpPr>
            <p:cNvPr id="134" name="Round Same Side Corner Rectangle 133"/>
            <p:cNvSpPr/>
            <p:nvPr/>
          </p:nvSpPr>
          <p:spPr>
            <a:xfrm>
              <a:off x="3241004" y="5002894"/>
              <a:ext cx="2661994"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sz="1200" dirty="0"/>
            </a:p>
          </p:txBody>
        </p:sp>
        <p:sp>
          <p:nvSpPr>
            <p:cNvPr id="135" name="TextBox 134"/>
            <p:cNvSpPr txBox="1"/>
            <p:nvPr/>
          </p:nvSpPr>
          <p:spPr>
            <a:xfrm>
              <a:off x="3378632" y="5052646"/>
              <a:ext cx="2386759" cy="379911"/>
            </a:xfrm>
            <a:prstGeom prst="rect">
              <a:avLst/>
            </a:prstGeom>
            <a:noFill/>
          </p:spPr>
          <p:txBody>
            <a:bodyPr wrap="none" rtlCol="0">
              <a:spAutoFit/>
            </a:bodyPr>
            <a:lstStyle/>
            <a:p>
              <a:pPr algn="ctr" defTabSz="914400">
                <a:buNone/>
              </a:pPr>
              <a:r>
                <a:rPr lang="en-US" sz="1200" b="1" i="0" dirty="0">
                  <a:solidFill>
                    <a:srgbClr val="B7D333"/>
                  </a:solidFill>
                  <a:effectLst>
                    <a:outerShdw blurRad="38100" dist="38100" dir="2700000" algn="tl">
                      <a:srgbClr val="000000">
                        <a:alpha val="43137"/>
                      </a:srgbClr>
                    </a:outerShdw>
                  </a:effectLst>
                  <a:latin typeface="Arial"/>
                  <a:ea typeface="+mn-ea"/>
                  <a:cs typeface="+mn-cs"/>
                </a:rPr>
                <a:t>UMFASSENDE SICHERHEIT</a:t>
              </a:r>
              <a:endParaRPr lang="en-US" sz="1200" b="1" dirty="0">
                <a:solidFill>
                  <a:schemeClr val="accent5"/>
                </a:solidFill>
                <a:effectLst>
                  <a:outerShdw blurRad="38100" dist="38100" dir="2700000" algn="tl">
                    <a:srgbClr val="000000">
                      <a:alpha val="43137"/>
                    </a:srgbClr>
                  </a:outerShdw>
                </a:effectLst>
              </a:endParaRPr>
            </a:p>
          </p:txBody>
        </p:sp>
        <p:sp>
          <p:nvSpPr>
            <p:cNvPr id="136" name="Rectangle 135"/>
            <p:cNvSpPr/>
            <p:nvPr/>
          </p:nvSpPr>
          <p:spPr>
            <a:xfrm>
              <a:off x="3396262" y="5344032"/>
              <a:ext cx="2351478" cy="1181944"/>
            </a:xfrm>
            <a:prstGeom prst="rect">
              <a:avLst/>
            </a:prstGeom>
          </p:spPr>
          <p:txBody>
            <a:bodyPr wrap="square">
              <a:spAutoFit/>
            </a:bodyPr>
            <a:lstStyle/>
            <a:p>
              <a:pPr algn="ctr" defTabSz="914400">
                <a:buNone/>
              </a:pPr>
              <a:r>
                <a:rPr lang="de-DE" sz="1000" b="0" i="0" dirty="0" smtClean="0">
                  <a:solidFill>
                    <a:srgbClr val="FFFFFF"/>
                  </a:solidFill>
                  <a:latin typeface="Arial"/>
                  <a:ea typeface="+mn-ea"/>
                  <a:cs typeface="+mn-cs"/>
                </a:rPr>
                <a:t>Zentrales Richtlinienmanagement, mobile Endgeräte, konsistente physische und virtuelle Sicherheit</a:t>
              </a:r>
              <a:endParaRPr lang="de-DE" sz="1000" dirty="0">
                <a:solidFill>
                  <a:schemeClr val="bg1"/>
                </a:solidFill>
              </a:endParaRPr>
            </a:p>
          </p:txBody>
        </p:sp>
      </p:grpSp>
      <p:grpSp>
        <p:nvGrpSpPr>
          <p:cNvPr id="8" name="Group 77"/>
          <p:cNvGrpSpPr/>
          <p:nvPr/>
        </p:nvGrpSpPr>
        <p:grpSpPr>
          <a:xfrm>
            <a:off x="4587640" y="5057000"/>
            <a:ext cx="2194560" cy="914400"/>
            <a:chOff x="6013289" y="5002894"/>
            <a:chExt cx="2661994" cy="1254122"/>
          </a:xfrm>
        </p:grpSpPr>
        <p:sp>
          <p:nvSpPr>
            <p:cNvPr id="138" name="Round Same Side Corner Rectangle 137"/>
            <p:cNvSpPr/>
            <p:nvPr/>
          </p:nvSpPr>
          <p:spPr>
            <a:xfrm>
              <a:off x="6013289" y="5002894"/>
              <a:ext cx="2661994"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sz="1200" dirty="0"/>
            </a:p>
          </p:txBody>
        </p:sp>
        <p:sp>
          <p:nvSpPr>
            <p:cNvPr id="139" name="TextBox 138"/>
            <p:cNvSpPr txBox="1"/>
            <p:nvPr/>
          </p:nvSpPr>
          <p:spPr>
            <a:xfrm>
              <a:off x="6479091" y="5069580"/>
              <a:ext cx="1730394" cy="425640"/>
            </a:xfrm>
            <a:prstGeom prst="rect">
              <a:avLst/>
            </a:prstGeom>
            <a:noFill/>
          </p:spPr>
          <p:txBody>
            <a:bodyPr wrap="none" rtlCol="0">
              <a:spAutoFit/>
            </a:bodyPr>
            <a:lstStyle/>
            <a:p>
              <a:pPr algn="ctr" defTabSz="914400">
                <a:lnSpc>
                  <a:spcPts val="1700"/>
                </a:lnSpc>
                <a:spcAft>
                  <a:spcPts val="300"/>
                </a:spcAft>
                <a:buNone/>
              </a:pPr>
              <a:r>
                <a:rPr lang="en-US" sz="1200" b="1" i="0" dirty="0">
                  <a:solidFill>
                    <a:srgbClr val="B7D333"/>
                  </a:solidFill>
                  <a:effectLst>
                    <a:outerShdw blurRad="38100" dist="38100" dir="2700000" algn="tl">
                      <a:srgbClr val="000000">
                        <a:alpha val="43137"/>
                      </a:srgbClr>
                    </a:outerShdw>
                  </a:effectLst>
                  <a:latin typeface="Arial"/>
                  <a:ea typeface="+mn-ea"/>
                  <a:cs typeface="+mn-cs"/>
                </a:rPr>
                <a:t>OPTIMIERTES WAN</a:t>
              </a:r>
              <a:endParaRPr lang="en-US" sz="1200" b="1" dirty="0">
                <a:solidFill>
                  <a:schemeClr val="accent5"/>
                </a:solidFill>
                <a:effectLst>
                  <a:outerShdw blurRad="38100" dist="38100" dir="2700000" algn="tl">
                    <a:srgbClr val="000000">
                      <a:alpha val="43137"/>
                    </a:srgbClr>
                  </a:outerShdw>
                </a:effectLst>
              </a:endParaRPr>
            </a:p>
          </p:txBody>
        </p:sp>
        <p:sp>
          <p:nvSpPr>
            <p:cNvPr id="140" name="Rectangle 139"/>
            <p:cNvSpPr/>
            <p:nvPr/>
          </p:nvSpPr>
          <p:spPr>
            <a:xfrm>
              <a:off x="6149380" y="5344032"/>
              <a:ext cx="2389812" cy="759822"/>
            </a:xfrm>
            <a:prstGeom prst="rect">
              <a:avLst/>
            </a:prstGeom>
          </p:spPr>
          <p:txBody>
            <a:bodyPr wrap="square">
              <a:spAutoFit/>
            </a:bodyPr>
            <a:lstStyle/>
            <a:p>
              <a:pPr algn="ctr" defTabSz="914400">
                <a:buNone/>
              </a:pPr>
              <a:r>
                <a:rPr lang="de-DE" sz="1000" b="0" i="0" dirty="0" smtClean="0">
                  <a:solidFill>
                    <a:srgbClr val="FFFFFF"/>
                  </a:solidFill>
                  <a:latin typeface="Arial"/>
                  <a:ea typeface="+mn-ea"/>
                  <a:cs typeface="+mn-cs"/>
                </a:rPr>
                <a:t>WAAS-basierte Optimierung, Flexible Netflow und QoS, hohe Verfügbarkeit</a:t>
              </a:r>
              <a:endParaRPr lang="de-DE" sz="1000" dirty="0">
                <a:solidFill>
                  <a:schemeClr val="bg1"/>
                </a:solidFill>
              </a:endParaRPr>
            </a:p>
          </p:txBody>
        </p:sp>
      </p:grpSp>
      <p:grpSp>
        <p:nvGrpSpPr>
          <p:cNvPr id="9" name="Group 158"/>
          <p:cNvGrpSpPr/>
          <p:nvPr/>
        </p:nvGrpSpPr>
        <p:grpSpPr>
          <a:xfrm>
            <a:off x="6852885" y="5056999"/>
            <a:ext cx="2194560" cy="914400"/>
            <a:chOff x="5991716" y="5002894"/>
            <a:chExt cx="2705139" cy="1254122"/>
          </a:xfrm>
        </p:grpSpPr>
        <p:sp>
          <p:nvSpPr>
            <p:cNvPr id="160" name="Round Same Side Corner Rectangle 159"/>
            <p:cNvSpPr/>
            <p:nvPr/>
          </p:nvSpPr>
          <p:spPr>
            <a:xfrm>
              <a:off x="5991716" y="5002894"/>
              <a:ext cx="2705139"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sz="1200" dirty="0"/>
            </a:p>
          </p:txBody>
        </p:sp>
        <p:sp>
          <p:nvSpPr>
            <p:cNvPr id="161" name="TextBox 160"/>
            <p:cNvSpPr txBox="1"/>
            <p:nvPr/>
          </p:nvSpPr>
          <p:spPr>
            <a:xfrm>
              <a:off x="6357101" y="5069580"/>
              <a:ext cx="1974373" cy="425640"/>
            </a:xfrm>
            <a:prstGeom prst="rect">
              <a:avLst/>
            </a:prstGeom>
            <a:noFill/>
          </p:spPr>
          <p:txBody>
            <a:bodyPr wrap="none" rtlCol="0">
              <a:spAutoFit/>
            </a:bodyPr>
            <a:lstStyle/>
            <a:p>
              <a:pPr algn="ctr" defTabSz="914400">
                <a:lnSpc>
                  <a:spcPts val="1700"/>
                </a:lnSpc>
                <a:spcAft>
                  <a:spcPts val="300"/>
                </a:spcAft>
                <a:buNone/>
              </a:pPr>
              <a:r>
                <a:rPr lang="en-US" sz="1200" b="1" i="0" dirty="0">
                  <a:solidFill>
                    <a:srgbClr val="B7D333"/>
                  </a:solidFill>
                  <a:effectLst>
                    <a:outerShdw blurRad="38100" dist="38100" dir="2700000" algn="tl">
                      <a:srgbClr val="000000">
                        <a:alpha val="43137"/>
                      </a:srgbClr>
                    </a:outerShdw>
                  </a:effectLst>
                  <a:latin typeface="Arial"/>
                  <a:ea typeface="+mn-ea"/>
                  <a:cs typeface="+mn-cs"/>
                </a:rPr>
                <a:t>INFRASTRUKTUR</a:t>
              </a:r>
              <a:endParaRPr lang="en-US" sz="1200" b="1" dirty="0">
                <a:solidFill>
                  <a:schemeClr val="accent5"/>
                </a:solidFill>
                <a:effectLst>
                  <a:outerShdw blurRad="38100" dist="38100" dir="2700000" algn="tl">
                    <a:srgbClr val="000000">
                      <a:alpha val="43137"/>
                    </a:srgbClr>
                  </a:outerShdw>
                </a:effectLst>
              </a:endParaRPr>
            </a:p>
          </p:txBody>
        </p:sp>
        <p:sp>
          <p:nvSpPr>
            <p:cNvPr id="162" name="Rectangle 161"/>
            <p:cNvSpPr/>
            <p:nvPr/>
          </p:nvSpPr>
          <p:spPr>
            <a:xfrm>
              <a:off x="6027400" y="5344272"/>
              <a:ext cx="2633772" cy="759822"/>
            </a:xfrm>
            <a:prstGeom prst="rect">
              <a:avLst/>
            </a:prstGeom>
          </p:spPr>
          <p:txBody>
            <a:bodyPr wrap="square">
              <a:spAutoFit/>
            </a:bodyPr>
            <a:lstStyle/>
            <a:p>
              <a:pPr algn="ctr" defTabSz="914400">
                <a:buNone/>
              </a:pPr>
              <a:r>
                <a:rPr lang="de-DE" sz="1000" b="0" i="0" dirty="0" smtClean="0">
                  <a:solidFill>
                    <a:srgbClr val="FFFFFF"/>
                  </a:solidFill>
                  <a:latin typeface="Arial"/>
                  <a:ea typeface="+mn-ea"/>
                  <a:cs typeface="+mn-cs"/>
                </a:rPr>
                <a:t>Skalierbares virtuelles Computing Skalierbares einfaches Networking Cloud-fähige virtuelle Switches</a:t>
              </a:r>
              <a:endParaRPr lang="de-DE" sz="1000" dirty="0">
                <a:solidFill>
                  <a:schemeClr val="bg1"/>
                </a:solidFill>
              </a:endParaRPr>
            </a:p>
          </p:txBody>
        </p:sp>
      </p:grpSp>
      <p:sp>
        <p:nvSpPr>
          <p:cNvPr id="172" name="Freeform 171"/>
          <p:cNvSpPr/>
          <p:nvPr/>
        </p:nvSpPr>
        <p:spPr>
          <a:xfrm>
            <a:off x="4648200" y="2952506"/>
            <a:ext cx="1492474" cy="495544"/>
          </a:xfrm>
          <a:custGeom>
            <a:avLst/>
            <a:gdLst>
              <a:gd name="connsiteX0" fmla="*/ 0 w 1339850"/>
              <a:gd name="connsiteY0" fmla="*/ 241300 h 488950"/>
              <a:gd name="connsiteX1" fmla="*/ 958850 w 1339850"/>
              <a:gd name="connsiteY1" fmla="*/ 0 h 488950"/>
              <a:gd name="connsiteX2" fmla="*/ 1339850 w 1339850"/>
              <a:gd name="connsiteY2" fmla="*/ 190500 h 488950"/>
              <a:gd name="connsiteX3" fmla="*/ 273050 w 1339850"/>
              <a:gd name="connsiteY3" fmla="*/ 488950 h 488950"/>
              <a:gd name="connsiteX4" fmla="*/ 0 w 1339850"/>
              <a:gd name="connsiteY4" fmla="*/ 241300 h 488950"/>
              <a:gd name="connsiteX0" fmla="*/ 0 w 1301750"/>
              <a:gd name="connsiteY0" fmla="*/ 241300 h 488950"/>
              <a:gd name="connsiteX1" fmla="*/ 958850 w 1301750"/>
              <a:gd name="connsiteY1" fmla="*/ 0 h 488950"/>
              <a:gd name="connsiteX2" fmla="*/ 1301750 w 1301750"/>
              <a:gd name="connsiteY2" fmla="*/ 165100 h 488950"/>
              <a:gd name="connsiteX3" fmla="*/ 273050 w 1301750"/>
              <a:gd name="connsiteY3" fmla="*/ 488950 h 488950"/>
              <a:gd name="connsiteX4" fmla="*/ 0 w 1301750"/>
              <a:gd name="connsiteY4" fmla="*/ 241300 h 488950"/>
              <a:gd name="connsiteX0" fmla="*/ 0 w 1301750"/>
              <a:gd name="connsiteY0" fmla="*/ 381000 h 628650"/>
              <a:gd name="connsiteX1" fmla="*/ 1250950 w 1301750"/>
              <a:gd name="connsiteY1" fmla="*/ 0 h 628650"/>
              <a:gd name="connsiteX2" fmla="*/ 1301750 w 1301750"/>
              <a:gd name="connsiteY2" fmla="*/ 304800 h 628650"/>
              <a:gd name="connsiteX3" fmla="*/ 273050 w 1301750"/>
              <a:gd name="connsiteY3" fmla="*/ 628650 h 628650"/>
              <a:gd name="connsiteX4" fmla="*/ 0 w 1301750"/>
              <a:gd name="connsiteY4" fmla="*/ 381000 h 628650"/>
              <a:gd name="connsiteX0" fmla="*/ 0 w 1784350"/>
              <a:gd name="connsiteY0" fmla="*/ 381000 h 628650"/>
              <a:gd name="connsiteX1" fmla="*/ 1250950 w 1784350"/>
              <a:gd name="connsiteY1" fmla="*/ 0 h 628650"/>
              <a:gd name="connsiteX2" fmla="*/ 1784350 w 1784350"/>
              <a:gd name="connsiteY2" fmla="*/ 260350 h 628650"/>
              <a:gd name="connsiteX3" fmla="*/ 273050 w 1784350"/>
              <a:gd name="connsiteY3" fmla="*/ 628650 h 628650"/>
              <a:gd name="connsiteX4" fmla="*/ 0 w 1784350"/>
              <a:gd name="connsiteY4" fmla="*/ 381000 h 628650"/>
              <a:gd name="connsiteX0" fmla="*/ 0 w 1784350"/>
              <a:gd name="connsiteY0" fmla="*/ 381000 h 641350"/>
              <a:gd name="connsiteX1" fmla="*/ 1250950 w 1784350"/>
              <a:gd name="connsiteY1" fmla="*/ 0 h 641350"/>
              <a:gd name="connsiteX2" fmla="*/ 1784350 w 1784350"/>
              <a:gd name="connsiteY2" fmla="*/ 260350 h 641350"/>
              <a:gd name="connsiteX3" fmla="*/ 368300 w 1784350"/>
              <a:gd name="connsiteY3" fmla="*/ 641350 h 641350"/>
              <a:gd name="connsiteX4" fmla="*/ 0 w 1784350"/>
              <a:gd name="connsiteY4" fmla="*/ 381000 h 641350"/>
              <a:gd name="connsiteX0" fmla="*/ 0 w 1892300"/>
              <a:gd name="connsiteY0" fmla="*/ 368300 h 641350"/>
              <a:gd name="connsiteX1" fmla="*/ 1358900 w 1892300"/>
              <a:gd name="connsiteY1" fmla="*/ 0 h 641350"/>
              <a:gd name="connsiteX2" fmla="*/ 1892300 w 1892300"/>
              <a:gd name="connsiteY2" fmla="*/ 260350 h 641350"/>
              <a:gd name="connsiteX3" fmla="*/ 476250 w 1892300"/>
              <a:gd name="connsiteY3" fmla="*/ 641350 h 641350"/>
              <a:gd name="connsiteX4" fmla="*/ 0 w 1892300"/>
              <a:gd name="connsiteY4" fmla="*/ 368300 h 641350"/>
              <a:gd name="connsiteX0" fmla="*/ 0 w 1892300"/>
              <a:gd name="connsiteY0" fmla="*/ 368300 h 584200"/>
              <a:gd name="connsiteX1" fmla="*/ 1358900 w 1892300"/>
              <a:gd name="connsiteY1" fmla="*/ 0 h 584200"/>
              <a:gd name="connsiteX2" fmla="*/ 1892300 w 1892300"/>
              <a:gd name="connsiteY2" fmla="*/ 260350 h 584200"/>
              <a:gd name="connsiteX3" fmla="*/ 469900 w 1892300"/>
              <a:gd name="connsiteY3" fmla="*/ 584200 h 584200"/>
              <a:gd name="connsiteX4" fmla="*/ 0 w 1892300"/>
              <a:gd name="connsiteY4" fmla="*/ 368300 h 584200"/>
              <a:gd name="connsiteX0" fmla="*/ 0 w 1892300"/>
              <a:gd name="connsiteY0" fmla="*/ 349250 h 565150"/>
              <a:gd name="connsiteX1" fmla="*/ 1371600 w 1892300"/>
              <a:gd name="connsiteY1" fmla="*/ 0 h 565150"/>
              <a:gd name="connsiteX2" fmla="*/ 1892300 w 1892300"/>
              <a:gd name="connsiteY2" fmla="*/ 241300 h 565150"/>
              <a:gd name="connsiteX3" fmla="*/ 469900 w 1892300"/>
              <a:gd name="connsiteY3" fmla="*/ 565150 h 565150"/>
              <a:gd name="connsiteX4" fmla="*/ 0 w 1892300"/>
              <a:gd name="connsiteY4" fmla="*/ 349250 h 5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565150">
                <a:moveTo>
                  <a:pt x="0" y="349250"/>
                </a:moveTo>
                <a:lnTo>
                  <a:pt x="1371600" y="0"/>
                </a:lnTo>
                <a:lnTo>
                  <a:pt x="1892300" y="241300"/>
                </a:lnTo>
                <a:lnTo>
                  <a:pt x="469900" y="565150"/>
                </a:lnTo>
                <a:lnTo>
                  <a:pt x="0" y="349250"/>
                </a:lnTo>
                <a:close/>
              </a:path>
            </a:pathLst>
          </a:custGeom>
          <a:gradFill>
            <a:gsLst>
              <a:gs pos="20000">
                <a:srgbClr val="FFF200">
                  <a:alpha val="0"/>
                </a:srgbClr>
              </a:gs>
              <a:gs pos="70000">
                <a:schemeClr val="bg1">
                  <a:alpha val="28000"/>
                </a:schemeClr>
              </a:gs>
              <a:gs pos="37000">
                <a:schemeClr val="bg1">
                  <a:alpha val="28000"/>
                </a:schemeClr>
              </a:gs>
              <a:gs pos="81000">
                <a:srgbClr val="4D0808">
                  <a:alpha val="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73" name="Donut 172"/>
          <p:cNvSpPr/>
          <p:nvPr/>
        </p:nvSpPr>
        <p:spPr>
          <a:xfrm>
            <a:off x="2136138" y="3168316"/>
            <a:ext cx="1225160" cy="1226518"/>
          </a:xfrm>
          <a:prstGeom prst="donut">
            <a:avLst>
              <a:gd name="adj" fmla="val 16366"/>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nvGrpSpPr>
          <p:cNvPr id="10" name="Group 27"/>
          <p:cNvGrpSpPr/>
          <p:nvPr/>
        </p:nvGrpSpPr>
        <p:grpSpPr>
          <a:xfrm>
            <a:off x="2208278" y="2884637"/>
            <a:ext cx="1080880" cy="1063354"/>
            <a:chOff x="424882" y="3394666"/>
            <a:chExt cx="1130429" cy="1128852"/>
          </a:xfrm>
        </p:grpSpPr>
        <p:sp>
          <p:nvSpPr>
            <p:cNvPr id="175" name="Oval 174"/>
            <p:cNvSpPr/>
            <p:nvPr/>
          </p:nvSpPr>
          <p:spPr>
            <a:xfrm>
              <a:off x="424882" y="3884168"/>
              <a:ext cx="1130429" cy="639350"/>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176" name="Picture 2" descr="\\CHICOSTORAGE\Client Projects\Cisco References\Kubrick Icons\Device Icons\Device_generic_building_3154_default_256.png"/>
            <p:cNvPicPr>
              <a:picLocks noChangeAspect="1" noChangeArrowheads="1"/>
            </p:cNvPicPr>
            <p:nvPr/>
          </p:nvPicPr>
          <p:blipFill rotWithShape="1">
            <a:blip r:embed="rId14" cstate="print">
              <a:extLst>
                <a:ext uri="{28A0092B-C50C-407E-A947-70E740481C1C}">
                  <a14:useLocalDpi xmlns="" xmlns:a14="http://schemas.microsoft.com/office/drawing/2010/main" val="0"/>
                </a:ext>
              </a:extLst>
            </a:blip>
            <a:srcRect l="30760" r="-1"/>
            <a:stretch/>
          </p:blipFill>
          <p:spPr bwMode="auto">
            <a:xfrm flipH="1">
              <a:off x="624808" y="3394666"/>
              <a:ext cx="692535" cy="100018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77" name="Donut 176"/>
          <p:cNvSpPr/>
          <p:nvPr/>
        </p:nvSpPr>
        <p:spPr>
          <a:xfrm>
            <a:off x="5753455" y="2373992"/>
            <a:ext cx="1003356" cy="1171682"/>
          </a:xfrm>
          <a:prstGeom prst="donut">
            <a:avLst>
              <a:gd name="adj" fmla="val 12389"/>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nvGrpSpPr>
          <p:cNvPr id="11" name="Group 31"/>
          <p:cNvGrpSpPr/>
          <p:nvPr/>
        </p:nvGrpSpPr>
        <p:grpSpPr>
          <a:xfrm>
            <a:off x="5814869" y="2390871"/>
            <a:ext cx="900060" cy="635590"/>
            <a:chOff x="3951043" y="3290207"/>
            <a:chExt cx="1105400" cy="792354"/>
          </a:xfrm>
        </p:grpSpPr>
        <p:sp>
          <p:nvSpPr>
            <p:cNvPr id="179" name="Oval 178"/>
            <p:cNvSpPr/>
            <p:nvPr/>
          </p:nvSpPr>
          <p:spPr>
            <a:xfrm>
              <a:off x="3951043" y="3851154"/>
              <a:ext cx="1105400" cy="231407"/>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180" name="Picture 16" descr="\\CHICOSTORAGE\Client Projects\Cisco References\Kubrick Icons\Kubrick png icons\service_1065_256.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4115123" y="3290207"/>
              <a:ext cx="777240" cy="77724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2" name="Group 34"/>
          <p:cNvGrpSpPr/>
          <p:nvPr/>
        </p:nvGrpSpPr>
        <p:grpSpPr>
          <a:xfrm>
            <a:off x="3179262" y="2342367"/>
            <a:ext cx="902108" cy="1053448"/>
            <a:chOff x="2970680" y="2170063"/>
            <a:chExt cx="1314030" cy="1534478"/>
          </a:xfrm>
        </p:grpSpPr>
        <p:sp>
          <p:nvSpPr>
            <p:cNvPr id="182" name="Donut 181"/>
            <p:cNvSpPr/>
            <p:nvPr/>
          </p:nvSpPr>
          <p:spPr>
            <a:xfrm>
              <a:off x="2970680" y="2170063"/>
              <a:ext cx="1314030" cy="1534478"/>
            </a:xfrm>
            <a:prstGeom prst="donut">
              <a:avLst>
                <a:gd name="adj" fmla="val 12389"/>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nvGrpSpPr>
            <p:cNvPr id="13" name="Group 36"/>
            <p:cNvGrpSpPr/>
            <p:nvPr/>
          </p:nvGrpSpPr>
          <p:grpSpPr>
            <a:xfrm>
              <a:off x="2992716" y="2246573"/>
              <a:ext cx="1269958" cy="979401"/>
              <a:chOff x="332508" y="3523744"/>
              <a:chExt cx="1277137" cy="999774"/>
            </a:xfrm>
          </p:grpSpPr>
          <p:sp>
            <p:nvSpPr>
              <p:cNvPr id="184" name="Oval 183"/>
              <p:cNvSpPr/>
              <p:nvPr/>
            </p:nvSpPr>
            <p:spPr>
              <a:xfrm>
                <a:off x="332508" y="3884168"/>
                <a:ext cx="1277137" cy="639350"/>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185" name="Picture 2" descr="\\CHICOSTORAGE\Client Projects\Cisco References\Kubrick Icons\Device Icons\Device_generic_building_3154_default_256.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535521" y="3523744"/>
                <a:ext cx="871111" cy="871111"/>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186" name="TextBox 185"/>
          <p:cNvSpPr txBox="1"/>
          <p:nvPr/>
        </p:nvSpPr>
        <p:spPr>
          <a:xfrm>
            <a:off x="1796143" y="3875544"/>
            <a:ext cx="945769" cy="246221"/>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r" defTabSz="914400">
              <a:buNone/>
            </a:pPr>
            <a:r>
              <a:rPr lang="de-DE" sz="1000" smtClean="0">
                <a:solidFill>
                  <a:srgbClr val="FFFFFF"/>
                </a:solidFill>
                <a:latin typeface="Arial"/>
              </a:rPr>
              <a:t>Außenstelle</a:t>
            </a:r>
            <a:endParaRPr lang="de-DE" sz="1000">
              <a:solidFill>
                <a:srgbClr val="FFFFFF"/>
              </a:solidFill>
              <a:latin typeface="Arial"/>
            </a:endParaRPr>
          </a:p>
        </p:txBody>
      </p:sp>
      <p:sp>
        <p:nvSpPr>
          <p:cNvPr id="187" name="TextBox 186"/>
          <p:cNvSpPr txBox="1"/>
          <p:nvPr/>
        </p:nvSpPr>
        <p:spPr>
          <a:xfrm>
            <a:off x="2414356" y="2489393"/>
            <a:ext cx="918623" cy="246221"/>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r" defTabSz="914400">
              <a:buNone/>
            </a:pPr>
            <a:r>
              <a:rPr lang="de-DE" sz="1000" smtClean="0">
                <a:solidFill>
                  <a:srgbClr val="FFFFFF"/>
                </a:solidFill>
                <a:latin typeface="Arial"/>
              </a:rPr>
              <a:t>Campus</a:t>
            </a:r>
            <a:endParaRPr lang="de-DE" sz="1000">
              <a:solidFill>
                <a:srgbClr val="FFFFFF"/>
              </a:solidFill>
              <a:latin typeface="Arial"/>
            </a:endParaRPr>
          </a:p>
        </p:txBody>
      </p:sp>
      <p:sp>
        <p:nvSpPr>
          <p:cNvPr id="188" name="TextBox 187"/>
          <p:cNvSpPr txBox="1"/>
          <p:nvPr/>
        </p:nvSpPr>
        <p:spPr>
          <a:xfrm>
            <a:off x="7151914" y="3698122"/>
            <a:ext cx="1077686" cy="246221"/>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l" defTabSz="914400">
              <a:buNone/>
            </a:pPr>
            <a:r>
              <a:rPr lang="de-DE" sz="1000" dirty="0" smtClean="0">
                <a:solidFill>
                  <a:srgbClr val="FFFFFF"/>
                </a:solidFill>
                <a:latin typeface="Arial"/>
              </a:rPr>
              <a:t>Rechenzentrum</a:t>
            </a:r>
            <a:endParaRPr lang="de-DE" sz="1000" dirty="0">
              <a:solidFill>
                <a:srgbClr val="FFFFFF"/>
              </a:solidFill>
              <a:latin typeface="Arial"/>
            </a:endParaRPr>
          </a:p>
        </p:txBody>
      </p:sp>
      <p:sp>
        <p:nvSpPr>
          <p:cNvPr id="189" name="TextBox 188"/>
          <p:cNvSpPr txBox="1"/>
          <p:nvPr/>
        </p:nvSpPr>
        <p:spPr>
          <a:xfrm>
            <a:off x="5155542" y="2330406"/>
            <a:ext cx="736592" cy="400110"/>
          </a:xfrm>
          <a:prstGeom prst="rect">
            <a:avLst/>
          </a:prstGeom>
          <a:noFill/>
        </p:spPr>
        <p:txBody>
          <a:bodyPr wrap="square" rtlCol="0">
            <a:spAutoFit/>
          </a:bodyPr>
          <a:lstStyle/>
          <a:p>
            <a:pPr algn="r" defTabSz="914400">
              <a:buNone/>
            </a:pPr>
            <a:r>
              <a:rPr lang="de-DE" sz="1000" b="0" i="0" smtClean="0">
                <a:solidFill>
                  <a:srgbClr val="FFFFFF"/>
                </a:solidFill>
                <a:effectLst>
                  <a:outerShdw blurRad="63500" sx="102000" sy="102000" algn="ctr" rotWithShape="0">
                    <a:prstClr val="black">
                      <a:alpha val="40000"/>
                    </a:prstClr>
                  </a:outerShdw>
                </a:effectLst>
                <a:latin typeface="Arial"/>
                <a:ea typeface="+mn-ea"/>
                <a:cs typeface="+mn-cs"/>
              </a:rPr>
              <a:t>Service Provider</a:t>
            </a:r>
            <a:endParaRPr lang="de-DE" sz="1000">
              <a:solidFill>
                <a:schemeClr val="bg1"/>
              </a:solidFill>
              <a:effectLst>
                <a:outerShdw blurRad="63500" sx="102000" sy="102000" algn="ctr" rotWithShape="0">
                  <a:prstClr val="black">
                    <a:alpha val="40000"/>
                  </a:prstClr>
                </a:outerShdw>
              </a:effectLst>
            </a:endParaRPr>
          </a:p>
        </p:txBody>
      </p:sp>
      <p:sp>
        <p:nvSpPr>
          <p:cNvPr id="207" name="Freeform 206"/>
          <p:cNvSpPr/>
          <p:nvPr/>
        </p:nvSpPr>
        <p:spPr>
          <a:xfrm rot="284182">
            <a:off x="3213503" y="3363221"/>
            <a:ext cx="1043334" cy="504096"/>
          </a:xfrm>
          <a:custGeom>
            <a:avLst/>
            <a:gdLst>
              <a:gd name="connsiteX0" fmla="*/ 0 w 1339850"/>
              <a:gd name="connsiteY0" fmla="*/ 241300 h 488950"/>
              <a:gd name="connsiteX1" fmla="*/ 958850 w 1339850"/>
              <a:gd name="connsiteY1" fmla="*/ 0 h 488950"/>
              <a:gd name="connsiteX2" fmla="*/ 1339850 w 1339850"/>
              <a:gd name="connsiteY2" fmla="*/ 190500 h 488950"/>
              <a:gd name="connsiteX3" fmla="*/ 273050 w 1339850"/>
              <a:gd name="connsiteY3" fmla="*/ 488950 h 488950"/>
              <a:gd name="connsiteX4" fmla="*/ 0 w 1339850"/>
              <a:gd name="connsiteY4" fmla="*/ 241300 h 488950"/>
              <a:gd name="connsiteX0" fmla="*/ 0 w 1301750"/>
              <a:gd name="connsiteY0" fmla="*/ 241300 h 488950"/>
              <a:gd name="connsiteX1" fmla="*/ 958850 w 1301750"/>
              <a:gd name="connsiteY1" fmla="*/ 0 h 488950"/>
              <a:gd name="connsiteX2" fmla="*/ 1301750 w 1301750"/>
              <a:gd name="connsiteY2" fmla="*/ 165100 h 488950"/>
              <a:gd name="connsiteX3" fmla="*/ 273050 w 1301750"/>
              <a:gd name="connsiteY3" fmla="*/ 488950 h 488950"/>
              <a:gd name="connsiteX4" fmla="*/ 0 w 1301750"/>
              <a:gd name="connsiteY4" fmla="*/ 241300 h 48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750" h="488950">
                <a:moveTo>
                  <a:pt x="0" y="241300"/>
                </a:moveTo>
                <a:lnTo>
                  <a:pt x="958850" y="0"/>
                </a:lnTo>
                <a:lnTo>
                  <a:pt x="1301750" y="165100"/>
                </a:lnTo>
                <a:lnTo>
                  <a:pt x="273050" y="488950"/>
                </a:lnTo>
                <a:lnTo>
                  <a:pt x="0" y="241300"/>
                </a:lnTo>
                <a:close/>
              </a:path>
            </a:pathLst>
          </a:custGeom>
          <a:gradFill>
            <a:gsLst>
              <a:gs pos="20000">
                <a:srgbClr val="FFF200">
                  <a:alpha val="0"/>
                </a:srgbClr>
              </a:gs>
              <a:gs pos="70000">
                <a:schemeClr val="bg1">
                  <a:alpha val="28000"/>
                </a:schemeClr>
              </a:gs>
              <a:gs pos="37000">
                <a:schemeClr val="bg1">
                  <a:alpha val="28000"/>
                </a:schemeClr>
              </a:gs>
              <a:gs pos="81000">
                <a:srgbClr val="4D0808">
                  <a:alpha val="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208" name="Freeform 207"/>
          <p:cNvSpPr/>
          <p:nvPr/>
        </p:nvSpPr>
        <p:spPr>
          <a:xfrm>
            <a:off x="3480832" y="3006043"/>
            <a:ext cx="1125062" cy="312516"/>
          </a:xfrm>
          <a:custGeom>
            <a:avLst/>
            <a:gdLst>
              <a:gd name="connsiteX0" fmla="*/ 0 w 1452563"/>
              <a:gd name="connsiteY0" fmla="*/ 114300 h 447675"/>
              <a:gd name="connsiteX1" fmla="*/ 657225 w 1452563"/>
              <a:gd name="connsiteY1" fmla="*/ 0 h 447675"/>
              <a:gd name="connsiteX2" fmla="*/ 1452563 w 1452563"/>
              <a:gd name="connsiteY2" fmla="*/ 309562 h 447675"/>
              <a:gd name="connsiteX3" fmla="*/ 466725 w 1452563"/>
              <a:gd name="connsiteY3" fmla="*/ 447675 h 447675"/>
              <a:gd name="connsiteX4" fmla="*/ 0 w 1452563"/>
              <a:gd name="connsiteY4" fmla="*/ 114300 h 447675"/>
              <a:gd name="connsiteX0" fmla="*/ 0 w 1452563"/>
              <a:gd name="connsiteY0" fmla="*/ 95250 h 428625"/>
              <a:gd name="connsiteX1" fmla="*/ 619125 w 1452563"/>
              <a:gd name="connsiteY1" fmla="*/ 0 h 428625"/>
              <a:gd name="connsiteX2" fmla="*/ 1452563 w 1452563"/>
              <a:gd name="connsiteY2" fmla="*/ 290512 h 428625"/>
              <a:gd name="connsiteX3" fmla="*/ 466725 w 1452563"/>
              <a:gd name="connsiteY3" fmla="*/ 428625 h 428625"/>
              <a:gd name="connsiteX4" fmla="*/ 0 w 1452563"/>
              <a:gd name="connsiteY4" fmla="*/ 95250 h 428625"/>
              <a:gd name="connsiteX0" fmla="*/ 0 w 1543050"/>
              <a:gd name="connsiteY0" fmla="*/ 76200 h 428625"/>
              <a:gd name="connsiteX1" fmla="*/ 709612 w 1543050"/>
              <a:gd name="connsiteY1" fmla="*/ 0 h 428625"/>
              <a:gd name="connsiteX2" fmla="*/ 1543050 w 1543050"/>
              <a:gd name="connsiteY2" fmla="*/ 290512 h 428625"/>
              <a:gd name="connsiteX3" fmla="*/ 557212 w 1543050"/>
              <a:gd name="connsiteY3" fmla="*/ 428625 h 428625"/>
              <a:gd name="connsiteX4" fmla="*/ 0 w 1543050"/>
              <a:gd name="connsiteY4" fmla="*/ 76200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428625">
                <a:moveTo>
                  <a:pt x="0" y="76200"/>
                </a:moveTo>
                <a:lnTo>
                  <a:pt x="709612" y="0"/>
                </a:lnTo>
                <a:lnTo>
                  <a:pt x="1543050" y="290512"/>
                </a:lnTo>
                <a:lnTo>
                  <a:pt x="557212" y="428625"/>
                </a:lnTo>
                <a:lnTo>
                  <a:pt x="0" y="76200"/>
                </a:lnTo>
                <a:close/>
              </a:path>
            </a:pathLst>
          </a:custGeom>
          <a:gradFill>
            <a:gsLst>
              <a:gs pos="21000">
                <a:srgbClr val="FFF200">
                  <a:alpha val="0"/>
                </a:srgbClr>
              </a:gs>
              <a:gs pos="65000">
                <a:schemeClr val="bg1">
                  <a:alpha val="28000"/>
                </a:schemeClr>
              </a:gs>
              <a:gs pos="43000">
                <a:schemeClr val="bg1">
                  <a:alpha val="28000"/>
                </a:schemeClr>
              </a:gs>
              <a:gs pos="78000">
                <a:srgbClr val="4D0808">
                  <a:alpha val="0"/>
                </a:srgbClr>
              </a:gs>
            </a:gsLst>
            <a:lin ang="15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6" name="Oval 225"/>
          <p:cNvSpPr/>
          <p:nvPr/>
        </p:nvSpPr>
        <p:spPr>
          <a:xfrm>
            <a:off x="3937612" y="2761292"/>
            <a:ext cx="1185752" cy="1181916"/>
          </a:xfrm>
          <a:prstGeom prst="ellipse">
            <a:avLst/>
          </a:prstGeom>
          <a:solidFill>
            <a:schemeClr val="bg1">
              <a:alpha val="42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tIns="274320" rtlCol="0" anchor="ctr"/>
          <a:lstStyle/>
          <a:p>
            <a:pPr algn="ctr" defTabSz="914400">
              <a:buNone/>
            </a:pPr>
            <a:r>
              <a:rPr lang="fr-BE" sz="2800" b="0" i="0">
                <a:solidFill>
                  <a:srgbClr val="ABDFF0">
                    <a:lumMod val="10000"/>
                  </a:srgbClr>
                </a:solidFill>
                <a:effectLst>
                  <a:outerShdw blurRad="228600" sx="102000" sy="102000" algn="ctr" rotWithShape="0">
                    <a:schemeClr val="bg1"/>
                  </a:outerShdw>
                </a:effectLst>
                <a:latin typeface="Arial"/>
                <a:ea typeface="+mn-ea"/>
                <a:cs typeface="+mn-cs"/>
              </a:rPr>
              <a:t>WAN</a:t>
            </a:r>
            <a:endParaRPr lang="en-US" sz="2800" dirty="0">
              <a:solidFill>
                <a:schemeClr val="accent3">
                  <a:lumMod val="10000"/>
                </a:schemeClr>
              </a:solidFill>
              <a:effectLst>
                <a:outerShdw blurRad="228600" sx="102000" sy="102000" algn="ctr" rotWithShape="0">
                  <a:schemeClr val="bg1"/>
                </a:outerShdw>
              </a:effectLst>
            </a:endParaRPr>
          </a:p>
        </p:txBody>
      </p:sp>
      <p:sp>
        <p:nvSpPr>
          <p:cNvPr id="227" name="Donut 226"/>
          <p:cNvSpPr/>
          <p:nvPr/>
        </p:nvSpPr>
        <p:spPr>
          <a:xfrm>
            <a:off x="5245041" y="3403982"/>
            <a:ext cx="1736768" cy="1294410"/>
          </a:xfrm>
          <a:prstGeom prst="donut">
            <a:avLst>
              <a:gd name="adj" fmla="val 16366"/>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3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nvGrpSpPr>
          <p:cNvPr id="14" name="Group 45"/>
          <p:cNvGrpSpPr/>
          <p:nvPr/>
        </p:nvGrpSpPr>
        <p:grpSpPr>
          <a:xfrm>
            <a:off x="5479637" y="3593969"/>
            <a:ext cx="1215618" cy="591102"/>
            <a:chOff x="6030505" y="3480447"/>
            <a:chExt cx="1774324" cy="862776"/>
          </a:xfrm>
        </p:grpSpPr>
        <p:sp>
          <p:nvSpPr>
            <p:cNvPr id="229" name="Oval 228"/>
            <p:cNvSpPr/>
            <p:nvPr/>
          </p:nvSpPr>
          <p:spPr>
            <a:xfrm>
              <a:off x="6030505" y="4001905"/>
              <a:ext cx="823376" cy="341318"/>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230" name="Oval 229"/>
            <p:cNvSpPr/>
            <p:nvPr/>
          </p:nvSpPr>
          <p:spPr>
            <a:xfrm>
              <a:off x="6505979" y="4001905"/>
              <a:ext cx="823376" cy="341318"/>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231" name="Oval 48"/>
            <p:cNvSpPr/>
            <p:nvPr/>
          </p:nvSpPr>
          <p:spPr>
            <a:xfrm>
              <a:off x="6981453" y="4001905"/>
              <a:ext cx="823376" cy="341318"/>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232" name="Picture 231"/>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6204456" y="3480447"/>
              <a:ext cx="475474" cy="777240"/>
            </a:xfrm>
            <a:prstGeom prst="rect">
              <a:avLst/>
            </a:prstGeom>
          </p:spPr>
        </p:pic>
        <p:pic>
          <p:nvPicPr>
            <p:cNvPr id="233" name="Picture 232"/>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6679930" y="3480447"/>
              <a:ext cx="475474" cy="777240"/>
            </a:xfrm>
            <a:prstGeom prst="rect">
              <a:avLst/>
            </a:prstGeom>
          </p:spPr>
        </p:pic>
        <p:pic>
          <p:nvPicPr>
            <p:cNvPr id="234" name="Picture 233"/>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7155404" y="3480447"/>
              <a:ext cx="475474" cy="777240"/>
            </a:xfrm>
            <a:prstGeom prst="rect">
              <a:avLst/>
            </a:prstGeom>
          </p:spPr>
        </p:pic>
      </p:grpSp>
      <p:cxnSp>
        <p:nvCxnSpPr>
          <p:cNvPr id="93" name="Straight Connector 92"/>
          <p:cNvCxnSpPr/>
          <p:nvPr/>
        </p:nvCxnSpPr>
        <p:spPr>
          <a:xfrm flipV="1">
            <a:off x="3310760" y="3468418"/>
            <a:ext cx="772510" cy="252247"/>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871545" y="3515710"/>
            <a:ext cx="699587" cy="262179"/>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24" name="Straight Connector 17"/>
          <p:cNvCxnSpPr/>
          <p:nvPr/>
        </p:nvCxnSpPr>
        <p:spPr>
          <a:xfrm flipV="1">
            <a:off x="6826469" y="3465393"/>
            <a:ext cx="764817" cy="570581"/>
          </a:xfrm>
          <a:prstGeom prst="line">
            <a:avLst/>
          </a:prstGeom>
          <a:ln w="38100">
            <a:gradFill flip="none" rotWithShape="1">
              <a:gsLst>
                <a:gs pos="100000">
                  <a:schemeClr val="accent1">
                    <a:tint val="66000"/>
                    <a:satMod val="160000"/>
                    <a:alpha val="0"/>
                  </a:schemeClr>
                </a:gs>
                <a:gs pos="74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90" name="Picture 3"/>
          <p:cNvPicPr>
            <a:picLocks noChangeAspect="1" noChangeArrowheads="1"/>
          </p:cNvPicPr>
          <p:nvPr/>
        </p:nvPicPr>
        <p:blipFill>
          <a:blip r:embed="rId18" cstate="print"/>
          <a:srcRect/>
          <a:stretch>
            <a:fillRect/>
          </a:stretch>
        </p:blipFill>
        <p:spPr bwMode="auto">
          <a:xfrm>
            <a:off x="8201172" y="4400805"/>
            <a:ext cx="725851" cy="259939"/>
          </a:xfrm>
          <a:prstGeom prst="rect">
            <a:avLst/>
          </a:prstGeom>
          <a:noFill/>
          <a:ln w="9525">
            <a:noFill/>
            <a:miter lim="800000"/>
            <a:headEnd/>
            <a:tailEnd/>
          </a:ln>
          <a:effectLst/>
        </p:spPr>
      </p:pic>
      <p:grpSp>
        <p:nvGrpSpPr>
          <p:cNvPr id="15" name="Group 81"/>
          <p:cNvGrpSpPr/>
          <p:nvPr/>
        </p:nvGrpSpPr>
        <p:grpSpPr>
          <a:xfrm>
            <a:off x="3198188" y="4706211"/>
            <a:ext cx="442976" cy="410496"/>
            <a:chOff x="4353250" y="4662839"/>
            <a:chExt cx="442976" cy="410496"/>
          </a:xfrm>
        </p:grpSpPr>
        <p:sp>
          <p:nvSpPr>
            <p:cNvPr id="192" name="Oval 191"/>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83"/>
            <p:cNvGrpSpPr/>
            <p:nvPr/>
          </p:nvGrpSpPr>
          <p:grpSpPr>
            <a:xfrm>
              <a:off x="4353250" y="4662839"/>
              <a:ext cx="442976" cy="281897"/>
              <a:chOff x="4353250" y="4662839"/>
              <a:chExt cx="442976" cy="281897"/>
            </a:xfrm>
          </p:grpSpPr>
          <p:sp>
            <p:nvSpPr>
              <p:cNvPr id="194"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5"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6"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7" name="Group 87"/>
          <p:cNvGrpSpPr/>
          <p:nvPr/>
        </p:nvGrpSpPr>
        <p:grpSpPr>
          <a:xfrm>
            <a:off x="932943" y="4706211"/>
            <a:ext cx="442976" cy="410496"/>
            <a:chOff x="4353250" y="4662839"/>
            <a:chExt cx="442976" cy="410496"/>
          </a:xfrm>
        </p:grpSpPr>
        <p:sp>
          <p:nvSpPr>
            <p:cNvPr id="203" name="Oval 202"/>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89"/>
            <p:cNvGrpSpPr/>
            <p:nvPr/>
          </p:nvGrpSpPr>
          <p:grpSpPr>
            <a:xfrm>
              <a:off x="4353250" y="4662839"/>
              <a:ext cx="442976" cy="281897"/>
              <a:chOff x="4353250" y="4662839"/>
              <a:chExt cx="442976" cy="281897"/>
            </a:xfrm>
          </p:grpSpPr>
          <p:sp>
            <p:nvSpPr>
              <p:cNvPr id="205"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9"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9" name="Group 93"/>
          <p:cNvGrpSpPr/>
          <p:nvPr/>
        </p:nvGrpSpPr>
        <p:grpSpPr>
          <a:xfrm>
            <a:off x="5463432" y="4706211"/>
            <a:ext cx="442976" cy="410496"/>
            <a:chOff x="4353250" y="4662839"/>
            <a:chExt cx="442976" cy="410496"/>
          </a:xfrm>
        </p:grpSpPr>
        <p:sp>
          <p:nvSpPr>
            <p:cNvPr id="211" name="Oval 210"/>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95"/>
            <p:cNvGrpSpPr/>
            <p:nvPr/>
          </p:nvGrpSpPr>
          <p:grpSpPr>
            <a:xfrm>
              <a:off x="4353250" y="4662839"/>
              <a:ext cx="442976" cy="281897"/>
              <a:chOff x="4353250" y="4662839"/>
              <a:chExt cx="442976" cy="281897"/>
            </a:xfrm>
          </p:grpSpPr>
          <p:sp>
            <p:nvSpPr>
              <p:cNvPr id="213"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4"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5"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21" name="Group 164"/>
          <p:cNvGrpSpPr/>
          <p:nvPr/>
        </p:nvGrpSpPr>
        <p:grpSpPr>
          <a:xfrm>
            <a:off x="7728677" y="4706211"/>
            <a:ext cx="442976" cy="410496"/>
            <a:chOff x="4353250" y="4662839"/>
            <a:chExt cx="442976" cy="410496"/>
          </a:xfrm>
        </p:grpSpPr>
        <p:sp>
          <p:nvSpPr>
            <p:cNvPr id="217" name="Oval 216"/>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166"/>
            <p:cNvGrpSpPr/>
            <p:nvPr/>
          </p:nvGrpSpPr>
          <p:grpSpPr>
            <a:xfrm>
              <a:off x="4353250" y="4662839"/>
              <a:ext cx="442976" cy="281897"/>
              <a:chOff x="4353250" y="4662839"/>
              <a:chExt cx="442976" cy="281897"/>
            </a:xfrm>
          </p:grpSpPr>
          <p:sp>
            <p:nvSpPr>
              <p:cNvPr id="219"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0"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1"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23" name="Group 5"/>
          <p:cNvGrpSpPr/>
          <p:nvPr/>
        </p:nvGrpSpPr>
        <p:grpSpPr>
          <a:xfrm>
            <a:off x="0" y="5981909"/>
            <a:ext cx="9144003" cy="876097"/>
            <a:chOff x="-2" y="6338796"/>
            <a:chExt cx="9144002" cy="876097"/>
          </a:xfrm>
        </p:grpSpPr>
        <p:sp>
          <p:nvSpPr>
            <p:cNvPr id="77" name="Rectangle 76"/>
            <p:cNvSpPr/>
            <p:nvPr/>
          </p:nvSpPr>
          <p:spPr>
            <a:xfrm rot="10800000">
              <a:off x="0" y="6338798"/>
              <a:ext cx="9144000" cy="5158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8" name="Rectangle 77"/>
            <p:cNvSpPr/>
            <p:nvPr/>
          </p:nvSpPr>
          <p:spPr>
            <a:xfrm rot="10800000">
              <a:off x="0" y="6338796"/>
              <a:ext cx="9144000" cy="515837"/>
            </a:xfrm>
            <a:prstGeom prst="rect">
              <a:avLst/>
            </a:prstGeom>
            <a:gradFill flip="none" rotWithShape="1">
              <a:gsLst>
                <a:gs pos="0">
                  <a:schemeClr val="bg1">
                    <a:alpha val="50000"/>
                  </a:schemeClr>
                </a:gs>
                <a:gs pos="50000">
                  <a:schemeClr val="bg1"/>
                </a:gs>
                <a:gs pos="100000">
                  <a:schemeClr val="bg1">
                    <a:alpha val="50000"/>
                  </a:schemeClr>
                </a:gs>
              </a:gsLst>
              <a:lin ang="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9" name="Rectangle 78"/>
            <p:cNvSpPr/>
            <p:nvPr/>
          </p:nvSpPr>
          <p:spPr>
            <a:xfrm rot="10800000" flipV="1">
              <a:off x="-2" y="6338796"/>
              <a:ext cx="9144000" cy="87609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129" name="Picture 128" descr="BP_3q_back_01.png"/>
          <p:cNvPicPr>
            <a:picLocks noChangeAspect="1"/>
          </p:cNvPicPr>
          <p:nvPr/>
        </p:nvPicPr>
        <p:blipFill>
          <a:blip r:embed="rId19" cstate="screen"/>
          <a:srcRect/>
          <a:stretch>
            <a:fillRect/>
          </a:stretch>
        </p:blipFill>
        <p:spPr>
          <a:xfrm>
            <a:off x="268696" y="3325921"/>
            <a:ext cx="576557" cy="492723"/>
          </a:xfrm>
          <a:prstGeom prst="rect">
            <a:avLst/>
          </a:prstGeom>
        </p:spPr>
      </p:pic>
      <p:grpSp>
        <p:nvGrpSpPr>
          <p:cNvPr id="25" name="Group 142"/>
          <p:cNvGrpSpPr/>
          <p:nvPr/>
        </p:nvGrpSpPr>
        <p:grpSpPr>
          <a:xfrm>
            <a:off x="552508" y="3529346"/>
            <a:ext cx="760869" cy="617533"/>
            <a:chOff x="5115028" y="2002396"/>
            <a:chExt cx="3266972" cy="2797344"/>
          </a:xfrm>
        </p:grpSpPr>
        <p:pic>
          <p:nvPicPr>
            <p:cNvPr id="137" name="Picture 129" descr="laptop_cutout"/>
            <p:cNvPicPr>
              <a:picLocks noChangeAspect="1" noChangeArrowheads="1"/>
            </p:cNvPicPr>
            <p:nvPr/>
          </p:nvPicPr>
          <p:blipFill>
            <a:blip r:embed="rId20" cstate="screen"/>
            <a:stretch>
              <a:fillRect/>
            </a:stretch>
          </p:blipFill>
          <p:spPr bwMode="auto">
            <a:xfrm>
              <a:off x="5115028" y="2002396"/>
              <a:ext cx="3266972" cy="2797344"/>
            </a:xfrm>
            <a:prstGeom prst="rect">
              <a:avLst/>
            </a:prstGeom>
            <a:noFill/>
            <a:ln>
              <a:noFill/>
            </a:ln>
          </p:spPr>
        </p:pic>
        <p:grpSp>
          <p:nvGrpSpPr>
            <p:cNvPr id="26" name="Group 14"/>
            <p:cNvGrpSpPr/>
            <p:nvPr/>
          </p:nvGrpSpPr>
          <p:grpSpPr>
            <a:xfrm>
              <a:off x="5570918" y="2119719"/>
              <a:ext cx="2357178" cy="1513422"/>
              <a:chOff x="6782188" y="4647518"/>
              <a:chExt cx="2048054" cy="1473882"/>
            </a:xfrm>
          </p:grpSpPr>
          <p:pic>
            <p:nvPicPr>
              <p:cNvPr id="143" name="Picture 11" descr="converj_vdi.png"/>
              <p:cNvPicPr>
                <a:picLocks noChangeAspect="1"/>
              </p:cNvPicPr>
              <p:nvPr/>
            </p:nvPicPr>
            <p:blipFill>
              <a:blip r:embed="rId21"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44" name="Picture 3" descr="HUB_Rich.png"/>
              <p:cNvPicPr>
                <a:picLocks noChangeAspect="1"/>
              </p:cNvPicPr>
              <p:nvPr/>
            </p:nvPicPr>
            <p:blipFill>
              <a:blip r:embed="rId22" cstate="screen"/>
              <a:srcRect/>
              <a:stretch>
                <a:fillRect/>
              </a:stretch>
            </p:blipFill>
            <p:spPr bwMode="auto">
              <a:xfrm>
                <a:off x="6782188" y="4647518"/>
                <a:ext cx="739387" cy="1473882"/>
              </a:xfrm>
              <a:prstGeom prst="rect">
                <a:avLst/>
              </a:prstGeom>
              <a:noFill/>
              <a:ln w="9525">
                <a:noFill/>
                <a:miter lim="800000"/>
                <a:headEnd/>
                <a:tailEnd/>
              </a:ln>
            </p:spPr>
          </p:pic>
        </p:grpSp>
        <p:sp>
          <p:nvSpPr>
            <p:cNvPr id="142" name="Rectangle 141"/>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7" name="Group 121"/>
          <p:cNvGrpSpPr/>
          <p:nvPr/>
        </p:nvGrpSpPr>
        <p:grpSpPr>
          <a:xfrm>
            <a:off x="3745942" y="2491037"/>
            <a:ext cx="1542025" cy="1529437"/>
            <a:chOff x="3757424" y="929338"/>
            <a:chExt cx="1629152" cy="1613597"/>
          </a:xfrm>
        </p:grpSpPr>
        <p:pic>
          <p:nvPicPr>
            <p:cNvPr id="107" name="Picture 106" descr="Device_cloud_white_3041_default_256.png"/>
            <p:cNvPicPr>
              <a:picLocks noChangeAspect="1"/>
            </p:cNvPicPr>
            <p:nvPr/>
          </p:nvPicPr>
          <p:blipFill>
            <a:blip r:embed="rId23" cstate="print"/>
            <a:stretch>
              <a:fillRect/>
            </a:stretch>
          </p:blipFill>
          <p:spPr>
            <a:xfrm>
              <a:off x="3859724" y="929338"/>
              <a:ext cx="1424552" cy="1424552"/>
            </a:xfrm>
            <a:prstGeom prst="rect">
              <a:avLst/>
            </a:prstGeom>
            <a:effectLst>
              <a:outerShdw blurRad="685800" sx="102000" sy="102000" algn="ctr" rotWithShape="0">
                <a:schemeClr val="bg1"/>
              </a:outerShdw>
            </a:effectLst>
          </p:spPr>
        </p:pic>
        <p:sp>
          <p:nvSpPr>
            <p:cNvPr id="108" name="Oval 107"/>
            <p:cNvSpPr/>
            <p:nvPr/>
          </p:nvSpPr>
          <p:spPr>
            <a:xfrm>
              <a:off x="3757424" y="2148568"/>
              <a:ext cx="1629152" cy="394367"/>
            </a:xfrm>
            <a:prstGeom prst="ellipse">
              <a:avLst/>
            </a:prstGeom>
            <a:gradFill flip="none" rotWithShape="1">
              <a:gsLst>
                <a:gs pos="0">
                  <a:srgbClr val="000000">
                    <a:alpha val="19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145" name="TextBox 144"/>
          <p:cNvSpPr txBox="1"/>
          <p:nvPr/>
        </p:nvSpPr>
        <p:spPr>
          <a:xfrm>
            <a:off x="3949164" y="3018575"/>
            <a:ext cx="1150547" cy="600164"/>
          </a:xfrm>
          <a:prstGeom prst="rect">
            <a:avLst/>
          </a:prstGeom>
          <a:noFill/>
        </p:spPr>
        <p:txBody>
          <a:bodyPr wrap="square" rtlCol="0">
            <a:spAutoFit/>
          </a:bodyPr>
          <a:lstStyle/>
          <a:p>
            <a:pPr algn="ctr" defTabSz="914400">
              <a:buNone/>
            </a:pPr>
            <a:r>
              <a:rPr lang="de-DE" sz="1100" b="0" i="0" smtClean="0">
                <a:solidFill>
                  <a:srgbClr val="08252E"/>
                </a:solidFill>
                <a:latin typeface="Arial"/>
                <a:ea typeface="+mn-ea"/>
                <a:cs typeface="+mn-cs"/>
              </a:rPr>
              <a:t>Arbeitsbereich-optimiertes LAN/WAN</a:t>
            </a:r>
            <a:endParaRPr lang="de-DE" sz="1100">
              <a:solidFill>
                <a:srgbClr val="08252E"/>
              </a:solidFill>
            </a:endParaRPr>
          </a:p>
        </p:txBody>
      </p:sp>
      <p:grpSp>
        <p:nvGrpSpPr>
          <p:cNvPr id="28" name="Group 46"/>
          <p:cNvGrpSpPr/>
          <p:nvPr/>
        </p:nvGrpSpPr>
        <p:grpSpPr>
          <a:xfrm>
            <a:off x="981691" y="2693887"/>
            <a:ext cx="584874" cy="554517"/>
            <a:chOff x="7175867" y="3688548"/>
            <a:chExt cx="1772359" cy="1839090"/>
          </a:xfrm>
        </p:grpSpPr>
        <p:pic>
          <p:nvPicPr>
            <p:cNvPr id="148" name="Picture 2"/>
            <p:cNvPicPr>
              <a:picLocks noChangeAspect="1" noChangeArrowheads="1"/>
            </p:cNvPicPr>
            <p:nvPr/>
          </p:nvPicPr>
          <p:blipFill>
            <a:blip r:embed="rId24" cstate="screen"/>
            <a:srcRect/>
            <a:stretch>
              <a:fillRect/>
            </a:stretch>
          </p:blipFill>
          <p:spPr bwMode="auto">
            <a:xfrm>
              <a:off x="7998981" y="3877981"/>
              <a:ext cx="949245" cy="590950"/>
            </a:xfrm>
            <a:prstGeom prst="roundRect">
              <a:avLst/>
            </a:prstGeom>
            <a:noFill/>
            <a:ln w="9525">
              <a:noFill/>
              <a:miter lim="800000"/>
              <a:headEnd/>
              <a:tailEnd/>
            </a:ln>
            <a:effectLst/>
          </p:spPr>
        </p:pic>
        <p:pic>
          <p:nvPicPr>
            <p:cNvPr id="149" name="Picture 4" descr="http://images.apple.com/ipad/features/images/overview_homescreen_20100225.jpg"/>
            <p:cNvPicPr>
              <a:picLocks noChangeAspect="1" noChangeArrowheads="1"/>
            </p:cNvPicPr>
            <p:nvPr/>
          </p:nvPicPr>
          <p:blipFill>
            <a:blip r:embed="rId25" cstate="screen"/>
            <a:srcRect/>
            <a:stretch>
              <a:fillRect/>
            </a:stretch>
          </p:blipFill>
          <p:spPr bwMode="auto">
            <a:xfrm>
              <a:off x="7175867" y="3688548"/>
              <a:ext cx="1220414" cy="1839090"/>
            </a:xfrm>
            <a:prstGeom prst="rect">
              <a:avLst/>
            </a:prstGeom>
            <a:noFill/>
            <a:effectLst/>
          </p:spPr>
        </p:pic>
      </p:grpSp>
      <p:pic>
        <p:nvPicPr>
          <p:cNvPr id="126" name="Picture 125" descr="SlimBig.png"/>
          <p:cNvPicPr>
            <a:picLocks noChangeAspect="1"/>
          </p:cNvPicPr>
          <p:nvPr/>
        </p:nvPicPr>
        <p:blipFill>
          <a:blip r:embed="rId26" cstate="screen"/>
          <a:stretch>
            <a:fillRect/>
          </a:stretch>
        </p:blipFill>
        <p:spPr>
          <a:xfrm>
            <a:off x="1117563" y="3082726"/>
            <a:ext cx="429292" cy="733846"/>
          </a:xfrm>
          <a:prstGeom prst="rect">
            <a:avLst/>
          </a:prstGeom>
        </p:spPr>
      </p:pic>
      <p:sp>
        <p:nvSpPr>
          <p:cNvPr id="29" name="Rectangle 28"/>
          <p:cNvSpPr/>
          <p:nvPr/>
        </p:nvSpPr>
        <p:spPr>
          <a:xfrm>
            <a:off x="0" y="5969000"/>
            <a:ext cx="9144000" cy="889000"/>
          </a:xfrm>
          <a:prstGeom prst="rect">
            <a:avLst/>
          </a:prstGeom>
          <a:gradFill flip="none" rotWithShape="1">
            <a:gsLst>
              <a:gs pos="0">
                <a:schemeClr val="accent6"/>
              </a:gs>
              <a:gs pos="100000">
                <a:schemeClr val="accent6">
                  <a:lumMod val="20000"/>
                  <a:lumOff val="80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 name="TextBox 29"/>
          <p:cNvSpPr txBox="1"/>
          <p:nvPr/>
        </p:nvSpPr>
        <p:spPr>
          <a:xfrm>
            <a:off x="0" y="6049819"/>
            <a:ext cx="9144000" cy="769441"/>
          </a:xfrm>
          <a:prstGeom prst="rect">
            <a:avLst/>
          </a:prstGeom>
          <a:noFill/>
        </p:spPr>
        <p:txBody>
          <a:bodyPr wrap="square" rtlCol="0">
            <a:spAutoFit/>
          </a:bodyPr>
          <a:lstStyle/>
          <a:p>
            <a:pPr algn="ctr" defTabSz="914400">
              <a:buNone/>
            </a:pPr>
            <a:r>
              <a:rPr lang="de-DE" sz="2200" b="0" i="0" dirty="0" smtClean="0">
                <a:solidFill>
                  <a:srgbClr val="FFFFFF"/>
                </a:solidFill>
                <a:effectLst>
                  <a:outerShdw blurRad="50800" dist="38100" dir="2700000" algn="tl" rotWithShape="0">
                    <a:prstClr val="black">
                      <a:alpha val="40000"/>
                    </a:prstClr>
                  </a:outerShdw>
                </a:effectLst>
                <a:latin typeface="Arial"/>
                <a:ea typeface="+mn-ea"/>
                <a:cs typeface="+mn-cs"/>
              </a:rPr>
              <a:t>Beispiellose Benutzererfahrung mit virtualisierungssensitivem Borderless Network</a:t>
            </a:r>
            <a:endParaRPr lang="de-DE" sz="2400" dirty="0">
              <a:effectLst>
                <a:outerShdw blurRad="50800" dist="38100" dir="2700000" algn="t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repeatCount="4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
                                        <p:tgtEl>
                                          <p:spTgt spid="17"/>
                                        </p:tgtEl>
                                      </p:cBhvr>
                                    </p:animEffect>
                                  </p:childTnLst>
                                </p:cTn>
                              </p:par>
                            </p:childTnLst>
                          </p:cTn>
                        </p:par>
                        <p:par>
                          <p:cTn id="13" fill="hold">
                            <p:stCondLst>
                              <p:cond delay="900"/>
                            </p:stCondLst>
                            <p:childTnLst>
                              <p:par>
                                <p:cTn id="14" presetID="2" presetClass="entr" presetSubtype="4" decel="10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400"/>
                            </p:stCondLst>
                            <p:childTnLst>
                              <p:par>
                                <p:cTn id="19" presetID="10" presetClass="entr" presetSubtype="0" repeatCount="400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
                                        <p:tgtEl>
                                          <p:spTgt spid="15"/>
                                        </p:tgtEl>
                                      </p:cBhvr>
                                    </p:animEffect>
                                  </p:childTnLst>
                                </p:cTn>
                              </p:par>
                            </p:childTnLst>
                          </p:cTn>
                        </p:par>
                        <p:par>
                          <p:cTn id="22" fill="hold">
                            <p:stCondLst>
                              <p:cond delay="1800"/>
                            </p:stCondLst>
                            <p:childTnLst>
                              <p:par>
                                <p:cTn id="23" presetID="2" presetClass="entr" presetSubtype="4" decel="10000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2300"/>
                            </p:stCondLst>
                            <p:childTnLst>
                              <p:par>
                                <p:cTn id="28" presetID="10" presetClass="entr" presetSubtype="0" repeatCount="400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
                                        <p:tgtEl>
                                          <p:spTgt spid="19"/>
                                        </p:tgtEl>
                                      </p:cBhvr>
                                    </p:animEffect>
                                  </p:childTnLst>
                                </p:cTn>
                              </p:par>
                            </p:childTnLst>
                          </p:cTn>
                        </p:par>
                        <p:par>
                          <p:cTn id="31" fill="hold">
                            <p:stCondLst>
                              <p:cond delay="2700"/>
                            </p:stCondLst>
                            <p:childTnLst>
                              <p:par>
                                <p:cTn id="32" presetID="2" presetClass="entr" presetSubtype="4" decel="10000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3200"/>
                            </p:stCondLst>
                            <p:childTnLst>
                              <p:par>
                                <p:cTn id="37" presetID="10" presetClass="entr" presetSubtype="0" repeatCount="400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emph" presetSubtype="0" repeatCount="4000" fill="hold" nodeType="clickEffect">
                                  <p:stCondLst>
                                    <p:cond delay="0"/>
                                  </p:stCondLst>
                                  <p:childTnLst>
                                    <p:anim calcmode="discrete" valueType="str">
                                      <p:cBhvr>
                                        <p:cTn id="43" dur="100" fill="hold"/>
                                        <p:tgtEl>
                                          <p:spTgt spid="4"/>
                                        </p:tgtEl>
                                        <p:attrNameLst>
                                          <p:attrName>style.visibility</p:attrName>
                                        </p:attrNameLst>
                                      </p:cBhvr>
                                      <p:tavLst>
                                        <p:tav tm="0">
                                          <p:val>
                                            <p:strVal val="hidden"/>
                                          </p:val>
                                        </p:tav>
                                        <p:tav tm="50000">
                                          <p:val>
                                            <p:strVal val="visible"/>
                                          </p:val>
                                        </p:tav>
                                      </p:tavLst>
                                    </p:anim>
                                  </p:childTnLst>
                                </p:cTn>
                              </p:par>
                            </p:childTnLst>
                          </p:cTn>
                        </p:par>
                        <p:par>
                          <p:cTn id="44" fill="hold">
                            <p:stCondLst>
                              <p:cond delay="400"/>
                            </p:stCondLst>
                            <p:childTnLst>
                              <p:par>
                                <p:cTn id="45" presetID="22" presetClass="entr" presetSubtype="8" fill="hold" nodeType="after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wipe(left)">
                                      <p:cBhvr>
                                        <p:cTn id="47" dur="500"/>
                                        <p:tgtEl>
                                          <p:spTgt spid="109"/>
                                        </p:tgtEl>
                                      </p:cBhvr>
                                    </p:animEffect>
                                  </p:childTnLst>
                                </p:cTn>
                              </p:par>
                            </p:childTnLst>
                          </p:cTn>
                        </p:par>
                        <p:par>
                          <p:cTn id="48" fill="hold">
                            <p:stCondLst>
                              <p:cond delay="900"/>
                            </p:stCondLst>
                            <p:childTnLst>
                              <p:par>
                                <p:cTn id="49" presetID="22" presetClass="entr" presetSubtype="8" fill="hold"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wipe(left)">
                                      <p:cBhvr>
                                        <p:cTn id="51" dur="500"/>
                                        <p:tgtEl>
                                          <p:spTgt spid="93"/>
                                        </p:tgtEl>
                                      </p:cBhvr>
                                    </p:animEffect>
                                  </p:childTnLst>
                                </p:cTn>
                              </p:par>
                            </p:childTnLst>
                          </p:cTn>
                        </p:par>
                        <p:par>
                          <p:cTn id="52" fill="hold">
                            <p:stCondLst>
                              <p:cond delay="1400"/>
                            </p:stCondLst>
                            <p:childTnLst>
                              <p:par>
                                <p:cTn id="53" presetID="22" presetClass="entr" presetSubtype="8" fill="hold"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1900"/>
                            </p:stCondLst>
                            <p:childTnLst>
                              <p:par>
                                <p:cTn id="57" presetID="22" presetClass="entr" presetSubtype="8" fill="hold" nodeType="afterEffect">
                                  <p:stCondLst>
                                    <p:cond delay="0"/>
                                  </p:stCondLst>
                                  <p:childTnLst>
                                    <p:set>
                                      <p:cBhvr>
                                        <p:cTn id="58" dur="1" fill="hold">
                                          <p:stCondLst>
                                            <p:cond delay="0"/>
                                          </p:stCondLst>
                                        </p:cTn>
                                        <p:tgtEl>
                                          <p:spTgt spid="124"/>
                                        </p:tgtEl>
                                        <p:attrNameLst>
                                          <p:attrName>style.visibility</p:attrName>
                                        </p:attrNameLst>
                                      </p:cBhvr>
                                      <p:to>
                                        <p:strVal val="visible"/>
                                      </p:to>
                                    </p:set>
                                    <p:animEffect transition="in" filter="wipe(left)">
                                      <p:cBhvr>
                                        <p:cTn id="59" dur="500"/>
                                        <p:tgtEl>
                                          <p:spTgt spid="124"/>
                                        </p:tgtEl>
                                      </p:cBhvr>
                                    </p:animEffect>
                                  </p:childTnLst>
                                </p:cTn>
                              </p:par>
                            </p:childTnLst>
                          </p:cTn>
                        </p:par>
                        <p:par>
                          <p:cTn id="60" fill="hold">
                            <p:stCondLst>
                              <p:cond delay="2400"/>
                            </p:stCondLst>
                            <p:childTnLst>
                              <p:par>
                                <p:cTn id="61" presetID="22" presetClass="entr" presetSubtype="4" fill="hold" nodeType="afterEffect">
                                  <p:stCondLst>
                                    <p:cond delay="0"/>
                                  </p:stCondLst>
                                  <p:childTnLst>
                                    <p:set>
                                      <p:cBhvr>
                                        <p:cTn id="62" dur="1" fill="hold">
                                          <p:stCondLst>
                                            <p:cond delay="0"/>
                                          </p:stCondLst>
                                        </p:cTn>
                                        <p:tgtEl>
                                          <p:spTgt spid="123"/>
                                        </p:tgtEl>
                                        <p:attrNameLst>
                                          <p:attrName>style.visibility</p:attrName>
                                        </p:attrNameLst>
                                      </p:cBhvr>
                                      <p:to>
                                        <p:strVal val="visible"/>
                                      </p:to>
                                    </p:set>
                                    <p:animEffect transition="in" filter="wipe(down)">
                                      <p:cBhvr>
                                        <p:cTn id="63" dur="500"/>
                                        <p:tgtEl>
                                          <p:spTgt spid="123"/>
                                        </p:tgtEl>
                                      </p:cBhvr>
                                    </p:animEffect>
                                  </p:childTnLst>
                                </p:cTn>
                              </p:par>
                            </p:childTnLst>
                          </p:cTn>
                        </p:par>
                        <p:par>
                          <p:cTn id="64" fill="hold">
                            <p:stCondLst>
                              <p:cond delay="2900"/>
                            </p:stCondLst>
                            <p:childTnLst>
                              <p:par>
                                <p:cTn id="65" presetID="35" presetClass="emph" presetSubtype="0" repeatCount="4000" fill="hold" nodeType="afterEffect">
                                  <p:stCondLst>
                                    <p:cond delay="0"/>
                                  </p:stCondLst>
                                  <p:childTnLst>
                                    <p:anim calcmode="discrete" valueType="str">
                                      <p:cBhvr>
                                        <p:cTn id="66" dur="100" fill="hold"/>
                                        <p:tgtEl>
                                          <p:spTgt spid="1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2B348E"/>
                </a:solidFill>
                <a:latin typeface="Arial"/>
                <a:ea typeface="+mj-ea"/>
                <a:cs typeface="+mj-cs"/>
              </a:rPr>
              <a:t>Cisco VXI: Borderless Network</a:t>
            </a:r>
            <a:br>
              <a:rPr lang="de-DE" sz="3200" b="0" i="0" spc="0" baseline="0" dirty="0" smtClean="0">
                <a:solidFill>
                  <a:srgbClr val="2B348E"/>
                </a:solidFill>
                <a:latin typeface="Arial"/>
                <a:ea typeface="+mj-ea"/>
                <a:cs typeface="+mj-cs"/>
              </a:rPr>
            </a:br>
            <a:r>
              <a:rPr lang="de-DE" sz="3200" b="0" i="0" spc="0" baseline="0" dirty="0" smtClean="0">
                <a:solidFill>
                  <a:srgbClr val="2B348E"/>
                </a:solidFill>
                <a:latin typeface="Arial"/>
                <a:ea typeface="+mj-ea"/>
                <a:cs typeface="+mj-cs"/>
              </a:rPr>
              <a:t>Cisco Identity Service Engine (ISE) für VXI</a:t>
            </a:r>
            <a:endParaRPr lang="de-DE" sz="3200" dirty="0"/>
          </a:p>
        </p:txBody>
      </p:sp>
      <p:sp>
        <p:nvSpPr>
          <p:cNvPr id="41" name="Text Placeholder 40"/>
          <p:cNvSpPr>
            <a:spLocks noGrp="1"/>
          </p:cNvSpPr>
          <p:nvPr>
            <p:ph type="body" sz="quarter" idx="4294967295"/>
          </p:nvPr>
        </p:nvSpPr>
        <p:spPr>
          <a:xfrm>
            <a:off x="0" y="1365250"/>
            <a:ext cx="5334000" cy="2793093"/>
          </a:xfrm>
        </p:spPr>
        <p:txBody>
          <a:bodyPr/>
          <a:lstStyle/>
          <a:p>
            <a:pPr marL="0" indent="0" algn="l" defTabSz="914400">
              <a:spcBef>
                <a:spcPts val="1440"/>
              </a:spcBef>
              <a:buNone/>
            </a:pPr>
            <a:r>
              <a:rPr lang="de-DE" sz="1800" b="1" i="0" dirty="0" smtClean="0">
                <a:solidFill>
                  <a:srgbClr val="2B3082"/>
                </a:solidFill>
                <a:latin typeface="Arial"/>
                <a:ea typeface="+mn-ea"/>
                <a:cs typeface="+mn-cs"/>
              </a:rPr>
              <a:t>Konsistente netzwerkweite Richtliniendurchsetzung</a:t>
            </a:r>
            <a:endParaRPr lang="de-DE" sz="1800" b="1" dirty="0" smtClean="0"/>
          </a:p>
          <a:p>
            <a:pPr marL="233355" lvl="1" indent="-163495" algn="l" defTabSz="914400">
              <a:spcBef>
                <a:spcPts val="840"/>
              </a:spcBef>
              <a:buClr>
                <a:srgbClr val="1E1F81"/>
              </a:buClr>
              <a:buFont typeface="Arial"/>
              <a:buChar char="•"/>
            </a:pPr>
            <a:r>
              <a:rPr lang="de-DE" sz="1600" b="0" i="0" dirty="0" smtClean="0">
                <a:solidFill>
                  <a:srgbClr val="2B3082"/>
                </a:solidFill>
                <a:latin typeface="Arial"/>
                <a:ea typeface="+mn-ea"/>
                <a:cs typeface="+mn-cs"/>
              </a:rPr>
              <a:t>Physische Desktops, virtuelle Desktops, BYOD</a:t>
            </a:r>
            <a:endParaRPr lang="de-DE" sz="1600" dirty="0" smtClean="0"/>
          </a:p>
          <a:p>
            <a:pPr marL="0" indent="0" algn="l" defTabSz="914400">
              <a:spcBef>
                <a:spcPts val="1440"/>
              </a:spcBef>
              <a:buNone/>
            </a:pPr>
            <a:r>
              <a:rPr lang="de-DE" sz="1800" b="1" i="0" dirty="0" smtClean="0">
                <a:solidFill>
                  <a:srgbClr val="2B3082"/>
                </a:solidFill>
                <a:latin typeface="Arial"/>
                <a:ea typeface="+mn-ea"/>
                <a:cs typeface="+mn-cs"/>
              </a:rPr>
              <a:t>Unterstützung für Datensicherheit, Zugangssteuerung und Einhaltung gesetzlicher Auflagen</a:t>
            </a:r>
          </a:p>
          <a:p>
            <a:pPr marL="233355" lvl="1" indent="-163495" algn="l" defTabSz="914400">
              <a:spcBef>
                <a:spcPts val="840"/>
              </a:spcBef>
              <a:buClr>
                <a:srgbClr val="1E1F81"/>
              </a:buClr>
              <a:buFont typeface="Arial"/>
              <a:buChar char="•"/>
            </a:pPr>
            <a:r>
              <a:rPr lang="de-DE" sz="1600" b="0" i="0" dirty="0" smtClean="0">
                <a:solidFill>
                  <a:srgbClr val="2B3082"/>
                </a:solidFill>
                <a:latin typeface="Arial"/>
                <a:ea typeface="+mn-ea"/>
                <a:cs typeface="+mn-cs"/>
              </a:rPr>
              <a:t>Schutz von geistigem Eigentum</a:t>
            </a:r>
          </a:p>
          <a:p>
            <a:pPr marL="233355" lvl="1" indent="-163495" algn="l" defTabSz="914400">
              <a:spcBef>
                <a:spcPts val="840"/>
              </a:spcBef>
              <a:buClr>
                <a:srgbClr val="1E1F81"/>
              </a:buClr>
              <a:buFont typeface="Arial"/>
              <a:buChar char="•"/>
            </a:pPr>
            <a:r>
              <a:rPr lang="de-DE" sz="1600" b="0" i="0" dirty="0" smtClean="0">
                <a:solidFill>
                  <a:srgbClr val="2B3082"/>
                </a:solidFill>
                <a:latin typeface="Arial"/>
                <a:ea typeface="+mn-ea"/>
                <a:cs typeface="+mn-cs"/>
              </a:rPr>
              <a:t>Einrichtung der optimalen Zugriffsberechtigungen für jedes Gerät</a:t>
            </a:r>
          </a:p>
          <a:p>
            <a:pPr marL="231800" indent="-231800" algn="l" defTabSz="914400">
              <a:lnSpc>
                <a:spcPct val="95000"/>
              </a:lnSpc>
              <a:spcBef>
                <a:spcPts val="1440"/>
              </a:spcBef>
              <a:buClr>
                <a:srgbClr val="00ADEF"/>
              </a:buClr>
              <a:buSzPct val="90000"/>
              <a:buFont typeface="Arial"/>
              <a:buChar char="•"/>
            </a:pPr>
            <a:endParaRPr lang="de-DE" dirty="0" smtClean="0"/>
          </a:p>
          <a:p>
            <a:pPr marL="231800" indent="-231800" algn="l" defTabSz="914400">
              <a:lnSpc>
                <a:spcPct val="95000"/>
              </a:lnSpc>
              <a:spcBef>
                <a:spcPts val="1440"/>
              </a:spcBef>
              <a:buClr>
                <a:srgbClr val="00ADEF"/>
              </a:buClr>
              <a:buSzPct val="90000"/>
              <a:buFont typeface="Arial"/>
              <a:buChar char="•"/>
            </a:pPr>
            <a:endParaRPr lang="de-DE" dirty="0"/>
          </a:p>
        </p:txBody>
      </p:sp>
      <p:grpSp>
        <p:nvGrpSpPr>
          <p:cNvPr id="2" name="Group 188"/>
          <p:cNvGrpSpPr/>
          <p:nvPr/>
        </p:nvGrpSpPr>
        <p:grpSpPr>
          <a:xfrm>
            <a:off x="3581254" y="4592818"/>
            <a:ext cx="1823226" cy="1309106"/>
            <a:chOff x="3987758" y="1384582"/>
            <a:chExt cx="1150300" cy="825935"/>
          </a:xfrm>
        </p:grpSpPr>
        <p:sp>
          <p:nvSpPr>
            <p:cNvPr id="56" name="TextBox 55"/>
            <p:cNvSpPr txBox="1"/>
            <p:nvPr/>
          </p:nvSpPr>
          <p:spPr>
            <a:xfrm>
              <a:off x="3987758" y="1384582"/>
              <a:ext cx="1150300" cy="277854"/>
            </a:xfrm>
            <a:prstGeom prst="rect">
              <a:avLst/>
            </a:prstGeom>
            <a:noFill/>
            <a:ln w="9525">
              <a:noFill/>
              <a:miter lim="800000"/>
              <a:headEnd/>
              <a:tailEnd/>
            </a:ln>
          </p:spPr>
          <p:txBody>
            <a:bodyPr wrap="square" anchor="ctr">
              <a:spAutoFit/>
            </a:bodyPr>
            <a:lstStyle/>
            <a:p>
              <a:pPr algn="ctr" defTabSz="914400">
                <a:lnSpc>
                  <a:spcPts val="1400"/>
                </a:lnSpc>
                <a:buNone/>
              </a:pPr>
              <a:r>
                <a:rPr lang="fr-BE" sz="1400" b="0" i="0">
                  <a:solidFill>
                    <a:srgbClr val="FFFFFF"/>
                  </a:solidFill>
                  <a:latin typeface="Arial"/>
                  <a:ea typeface="+mn-ea"/>
                  <a:cs typeface="+mn-cs"/>
                </a:rPr>
                <a:t>WO</a:t>
              </a:r>
              <a:endParaRPr lang="en-US" sz="1400" dirty="0">
                <a:solidFill>
                  <a:schemeClr val="bg1"/>
                </a:solidFill>
              </a:endParaRPr>
            </a:p>
          </p:txBody>
        </p:sp>
        <p:grpSp>
          <p:nvGrpSpPr>
            <p:cNvPr id="3" name="Group 181"/>
            <p:cNvGrpSpPr/>
            <p:nvPr/>
          </p:nvGrpSpPr>
          <p:grpSpPr>
            <a:xfrm>
              <a:off x="4307066" y="1699687"/>
              <a:ext cx="511684" cy="510830"/>
              <a:chOff x="4615070" y="1776909"/>
              <a:chExt cx="511684" cy="510830"/>
            </a:xfrm>
          </p:grpSpPr>
          <p:sp>
            <p:nvSpPr>
              <p:cNvPr id="58" name="Oval 57"/>
              <p:cNvSpPr/>
              <p:nvPr/>
            </p:nvSpPr>
            <p:spPr>
              <a:xfrm>
                <a:off x="4628804" y="1790216"/>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9" name="Freeform 6"/>
              <p:cNvSpPr>
                <a:spLocks noEditPoints="1"/>
              </p:cNvSpPr>
              <p:nvPr/>
            </p:nvSpPr>
            <p:spPr bwMode="auto">
              <a:xfrm>
                <a:off x="4615070" y="1776909"/>
                <a:ext cx="511684" cy="510830"/>
              </a:xfrm>
              <a:custGeom>
                <a:avLst/>
                <a:gdLst/>
                <a:ahLst/>
                <a:cxnLst>
                  <a:cxn ang="0">
                    <a:pos x="181" y="77"/>
                  </a:cxn>
                  <a:cxn ang="0">
                    <a:pos x="118" y="140"/>
                  </a:cxn>
                  <a:cxn ang="0">
                    <a:pos x="138" y="184"/>
                  </a:cxn>
                  <a:cxn ang="0">
                    <a:pos x="181" y="295"/>
                  </a:cxn>
                  <a:cxn ang="0">
                    <a:pos x="181" y="295"/>
                  </a:cxn>
                  <a:cxn ang="0">
                    <a:pos x="224" y="184"/>
                  </a:cxn>
                  <a:cxn ang="0">
                    <a:pos x="244" y="140"/>
                  </a:cxn>
                  <a:cxn ang="0">
                    <a:pos x="181" y="77"/>
                  </a:cxn>
                  <a:cxn ang="0">
                    <a:pos x="180" y="166"/>
                  </a:cxn>
                  <a:cxn ang="0">
                    <a:pos x="152" y="138"/>
                  </a:cxn>
                  <a:cxn ang="0">
                    <a:pos x="180" y="110"/>
                  </a:cxn>
                  <a:cxn ang="0">
                    <a:pos x="208" y="138"/>
                  </a:cxn>
                  <a:cxn ang="0">
                    <a:pos x="180" y="166"/>
                  </a:cxn>
                  <a:cxn ang="0">
                    <a:pos x="181" y="0"/>
                  </a:cxn>
                  <a:cxn ang="0">
                    <a:pos x="0" y="181"/>
                  </a:cxn>
                  <a:cxn ang="0">
                    <a:pos x="181" y="362"/>
                  </a:cxn>
                  <a:cxn ang="0">
                    <a:pos x="362" y="181"/>
                  </a:cxn>
                  <a:cxn ang="0">
                    <a:pos x="181" y="0"/>
                  </a:cxn>
                  <a:cxn ang="0">
                    <a:pos x="181" y="338"/>
                  </a:cxn>
                  <a:cxn ang="0">
                    <a:pos x="24" y="181"/>
                  </a:cxn>
                  <a:cxn ang="0">
                    <a:pos x="181" y="24"/>
                  </a:cxn>
                  <a:cxn ang="0">
                    <a:pos x="338" y="181"/>
                  </a:cxn>
                  <a:cxn ang="0">
                    <a:pos x="181" y="338"/>
                  </a:cxn>
                </a:cxnLst>
                <a:rect l="0" t="0" r="r" b="b"/>
                <a:pathLst>
                  <a:path w="362" h="362">
                    <a:moveTo>
                      <a:pt x="181" y="77"/>
                    </a:moveTo>
                    <a:cubicBezTo>
                      <a:pt x="146" y="77"/>
                      <a:pt x="118" y="105"/>
                      <a:pt x="118" y="140"/>
                    </a:cubicBezTo>
                    <a:cubicBezTo>
                      <a:pt x="118" y="150"/>
                      <a:pt x="125" y="167"/>
                      <a:pt x="138" y="184"/>
                    </a:cubicBezTo>
                    <a:cubicBezTo>
                      <a:pt x="162" y="215"/>
                      <a:pt x="179" y="265"/>
                      <a:pt x="181" y="295"/>
                    </a:cubicBezTo>
                    <a:cubicBezTo>
                      <a:pt x="181" y="295"/>
                      <a:pt x="181" y="295"/>
                      <a:pt x="181" y="295"/>
                    </a:cubicBezTo>
                    <a:cubicBezTo>
                      <a:pt x="183" y="265"/>
                      <a:pt x="200" y="215"/>
                      <a:pt x="224" y="184"/>
                    </a:cubicBezTo>
                    <a:cubicBezTo>
                      <a:pt x="238" y="167"/>
                      <a:pt x="244" y="150"/>
                      <a:pt x="244" y="140"/>
                    </a:cubicBezTo>
                    <a:cubicBezTo>
                      <a:pt x="244" y="105"/>
                      <a:pt x="216" y="77"/>
                      <a:pt x="181" y="77"/>
                    </a:cubicBezTo>
                    <a:close/>
                    <a:moveTo>
                      <a:pt x="180" y="166"/>
                    </a:moveTo>
                    <a:cubicBezTo>
                      <a:pt x="165" y="166"/>
                      <a:pt x="152" y="153"/>
                      <a:pt x="152" y="138"/>
                    </a:cubicBezTo>
                    <a:cubicBezTo>
                      <a:pt x="152" y="122"/>
                      <a:pt x="165" y="110"/>
                      <a:pt x="180" y="110"/>
                    </a:cubicBezTo>
                    <a:cubicBezTo>
                      <a:pt x="196" y="110"/>
                      <a:pt x="208" y="122"/>
                      <a:pt x="208" y="138"/>
                    </a:cubicBezTo>
                    <a:cubicBezTo>
                      <a:pt x="208" y="153"/>
                      <a:pt x="196" y="166"/>
                      <a:pt x="180" y="166"/>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4" name="Group 190"/>
          <p:cNvGrpSpPr/>
          <p:nvPr/>
        </p:nvGrpSpPr>
        <p:grpSpPr>
          <a:xfrm>
            <a:off x="5609921" y="4592818"/>
            <a:ext cx="1171800" cy="1309106"/>
            <a:chOff x="6309477" y="1384582"/>
            <a:chExt cx="739305" cy="825935"/>
          </a:xfrm>
        </p:grpSpPr>
        <p:sp>
          <p:nvSpPr>
            <p:cNvPr id="61" name="TextBox 60"/>
            <p:cNvSpPr txBox="1"/>
            <p:nvPr/>
          </p:nvSpPr>
          <p:spPr>
            <a:xfrm>
              <a:off x="6309477" y="1384582"/>
              <a:ext cx="739305" cy="277854"/>
            </a:xfrm>
            <a:prstGeom prst="rect">
              <a:avLst/>
            </a:prstGeom>
            <a:noFill/>
            <a:ln w="9525">
              <a:noFill/>
              <a:miter lim="800000"/>
              <a:headEnd/>
              <a:tailEnd/>
            </a:ln>
          </p:spPr>
          <p:txBody>
            <a:bodyPr wrap="square" anchor="ctr">
              <a:spAutoFit/>
            </a:bodyPr>
            <a:lstStyle/>
            <a:p>
              <a:pPr algn="ctr" defTabSz="914400">
                <a:lnSpc>
                  <a:spcPts val="1400"/>
                </a:lnSpc>
                <a:buNone/>
              </a:pPr>
              <a:r>
                <a:rPr lang="fr-BE" sz="1400" b="0" i="0">
                  <a:solidFill>
                    <a:srgbClr val="FFFFFF"/>
                  </a:solidFill>
                  <a:latin typeface="Arial"/>
                  <a:ea typeface="+mn-ea"/>
                  <a:cs typeface="+mn-cs"/>
                </a:rPr>
                <a:t>WANN</a:t>
              </a:r>
              <a:endParaRPr lang="en-US" sz="1400" dirty="0">
                <a:solidFill>
                  <a:schemeClr val="bg1"/>
                </a:solidFill>
              </a:endParaRPr>
            </a:p>
          </p:txBody>
        </p:sp>
        <p:grpSp>
          <p:nvGrpSpPr>
            <p:cNvPr id="5" name="Group 176"/>
            <p:cNvGrpSpPr/>
            <p:nvPr/>
          </p:nvGrpSpPr>
          <p:grpSpPr>
            <a:xfrm>
              <a:off x="6422861" y="1699687"/>
              <a:ext cx="512536" cy="510830"/>
              <a:chOff x="6446008" y="1901715"/>
              <a:chExt cx="512536" cy="510830"/>
            </a:xfrm>
          </p:grpSpPr>
          <p:sp>
            <p:nvSpPr>
              <p:cNvPr id="63" name="Oval 62"/>
              <p:cNvSpPr/>
              <p:nvPr/>
            </p:nvSpPr>
            <p:spPr>
              <a:xfrm>
                <a:off x="6460168" y="1915022"/>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4" name="Freeform 7"/>
              <p:cNvSpPr>
                <a:spLocks noEditPoints="1"/>
              </p:cNvSpPr>
              <p:nvPr/>
            </p:nvSpPr>
            <p:spPr bwMode="auto">
              <a:xfrm>
                <a:off x="6446008" y="1901715"/>
                <a:ext cx="512536" cy="510830"/>
              </a:xfrm>
              <a:custGeom>
                <a:avLst/>
                <a:gdLst/>
                <a:ahLst/>
                <a:cxnLst>
                  <a:cxn ang="0">
                    <a:pos x="171" y="181"/>
                  </a:cxn>
                  <a:cxn ang="0">
                    <a:pos x="192" y="181"/>
                  </a:cxn>
                  <a:cxn ang="0">
                    <a:pos x="182" y="0"/>
                  </a:cxn>
                  <a:cxn ang="0">
                    <a:pos x="182" y="362"/>
                  </a:cxn>
                  <a:cxn ang="0">
                    <a:pos x="182" y="0"/>
                  </a:cxn>
                  <a:cxn ang="0">
                    <a:pos x="25" y="181"/>
                  </a:cxn>
                  <a:cxn ang="0">
                    <a:pos x="338" y="181"/>
                  </a:cxn>
                  <a:cxn ang="0">
                    <a:pos x="182" y="77"/>
                  </a:cxn>
                  <a:cxn ang="0">
                    <a:pos x="182" y="286"/>
                  </a:cxn>
                  <a:cxn ang="0">
                    <a:pos x="182" y="77"/>
                  </a:cxn>
                  <a:cxn ang="0">
                    <a:pos x="239" y="116"/>
                  </a:cxn>
                  <a:cxn ang="0">
                    <a:pos x="247" y="124"/>
                  </a:cxn>
                  <a:cxn ang="0">
                    <a:pos x="229" y="134"/>
                  </a:cxn>
                  <a:cxn ang="0">
                    <a:pos x="176" y="95"/>
                  </a:cxn>
                  <a:cxn ang="0">
                    <a:pos x="187" y="95"/>
                  </a:cxn>
                  <a:cxn ang="0">
                    <a:pos x="182" y="115"/>
                  </a:cxn>
                  <a:cxn ang="0">
                    <a:pos x="176" y="95"/>
                  </a:cxn>
                  <a:cxn ang="0">
                    <a:pos x="95" y="187"/>
                  </a:cxn>
                  <a:cxn ang="0">
                    <a:pos x="95" y="176"/>
                  </a:cxn>
                  <a:cxn ang="0">
                    <a:pos x="115" y="181"/>
                  </a:cxn>
                  <a:cxn ang="0">
                    <a:pos x="134" y="236"/>
                  </a:cxn>
                  <a:cxn ang="0">
                    <a:pos x="116" y="246"/>
                  </a:cxn>
                  <a:cxn ang="0">
                    <a:pos x="127" y="228"/>
                  </a:cxn>
                  <a:cxn ang="0">
                    <a:pos x="134" y="236"/>
                  </a:cxn>
                  <a:cxn ang="0">
                    <a:pos x="127" y="134"/>
                  </a:cxn>
                  <a:cxn ang="0">
                    <a:pos x="116" y="116"/>
                  </a:cxn>
                  <a:cxn ang="0">
                    <a:pos x="134" y="127"/>
                  </a:cxn>
                  <a:cxn ang="0">
                    <a:pos x="187" y="268"/>
                  </a:cxn>
                  <a:cxn ang="0">
                    <a:pos x="176" y="268"/>
                  </a:cxn>
                  <a:cxn ang="0">
                    <a:pos x="182" y="248"/>
                  </a:cxn>
                  <a:cxn ang="0">
                    <a:pos x="187" y="268"/>
                  </a:cxn>
                  <a:cxn ang="0">
                    <a:pos x="209" y="257"/>
                  </a:cxn>
                  <a:cxn ang="0">
                    <a:pos x="182" y="202"/>
                  </a:cxn>
                  <a:cxn ang="0">
                    <a:pos x="173" y="162"/>
                  </a:cxn>
                  <a:cxn ang="0">
                    <a:pos x="181" y="125"/>
                  </a:cxn>
                  <a:cxn ang="0">
                    <a:pos x="189" y="161"/>
                  </a:cxn>
                  <a:cxn ang="0">
                    <a:pos x="197" y="196"/>
                  </a:cxn>
                  <a:cxn ang="0">
                    <a:pos x="219" y="260"/>
                  </a:cxn>
                  <a:cxn ang="0">
                    <a:pos x="239" y="246"/>
                  </a:cxn>
                  <a:cxn ang="0">
                    <a:pos x="229" y="228"/>
                  </a:cxn>
                  <a:cxn ang="0">
                    <a:pos x="247" y="239"/>
                  </a:cxn>
                  <a:cxn ang="0">
                    <a:pos x="274" y="181"/>
                  </a:cxn>
                  <a:cxn ang="0">
                    <a:pos x="253" y="187"/>
                  </a:cxn>
                  <a:cxn ang="0">
                    <a:pos x="253" y="176"/>
                  </a:cxn>
                  <a:cxn ang="0">
                    <a:pos x="274" y="181"/>
                  </a:cxn>
                </a:cxnLst>
                <a:rect l="0" t="0" r="r" b="b"/>
                <a:pathLst>
                  <a:path w="363" h="362">
                    <a:moveTo>
                      <a:pt x="182" y="171"/>
                    </a:moveTo>
                    <a:cubicBezTo>
                      <a:pt x="176" y="171"/>
                      <a:pt x="171" y="176"/>
                      <a:pt x="171" y="181"/>
                    </a:cubicBezTo>
                    <a:cubicBezTo>
                      <a:pt x="171" y="187"/>
                      <a:pt x="176" y="191"/>
                      <a:pt x="182" y="191"/>
                    </a:cubicBezTo>
                    <a:cubicBezTo>
                      <a:pt x="187" y="191"/>
                      <a:pt x="192" y="187"/>
                      <a:pt x="192" y="181"/>
                    </a:cubicBezTo>
                    <a:cubicBezTo>
                      <a:pt x="192" y="176"/>
                      <a:pt x="187" y="171"/>
                      <a:pt x="182" y="171"/>
                    </a:cubicBezTo>
                    <a:close/>
                    <a:moveTo>
                      <a:pt x="182" y="0"/>
                    </a:moveTo>
                    <a:cubicBezTo>
                      <a:pt x="82" y="0"/>
                      <a:pt x="0" y="81"/>
                      <a:pt x="0" y="181"/>
                    </a:cubicBezTo>
                    <a:cubicBezTo>
                      <a:pt x="0" y="281"/>
                      <a:pt x="82" y="362"/>
                      <a:pt x="182" y="362"/>
                    </a:cubicBezTo>
                    <a:cubicBezTo>
                      <a:pt x="281" y="362"/>
                      <a:pt x="363" y="281"/>
                      <a:pt x="363" y="181"/>
                    </a:cubicBezTo>
                    <a:cubicBezTo>
                      <a:pt x="363" y="81"/>
                      <a:pt x="281" y="0"/>
                      <a:pt x="182" y="0"/>
                    </a:cubicBezTo>
                    <a:close/>
                    <a:moveTo>
                      <a:pt x="182" y="338"/>
                    </a:moveTo>
                    <a:cubicBezTo>
                      <a:pt x="95" y="338"/>
                      <a:pt x="25" y="268"/>
                      <a:pt x="25" y="181"/>
                    </a:cubicBezTo>
                    <a:cubicBezTo>
                      <a:pt x="25" y="95"/>
                      <a:pt x="95" y="24"/>
                      <a:pt x="182" y="24"/>
                    </a:cubicBezTo>
                    <a:cubicBezTo>
                      <a:pt x="268" y="24"/>
                      <a:pt x="338" y="95"/>
                      <a:pt x="338" y="181"/>
                    </a:cubicBezTo>
                    <a:cubicBezTo>
                      <a:pt x="338" y="268"/>
                      <a:pt x="268" y="338"/>
                      <a:pt x="182" y="338"/>
                    </a:cubicBezTo>
                    <a:close/>
                    <a:moveTo>
                      <a:pt x="182" y="77"/>
                    </a:moveTo>
                    <a:cubicBezTo>
                      <a:pt x="124" y="77"/>
                      <a:pt x="77" y="124"/>
                      <a:pt x="77" y="181"/>
                    </a:cubicBezTo>
                    <a:cubicBezTo>
                      <a:pt x="77" y="239"/>
                      <a:pt x="124" y="286"/>
                      <a:pt x="182" y="286"/>
                    </a:cubicBezTo>
                    <a:cubicBezTo>
                      <a:pt x="239" y="286"/>
                      <a:pt x="286" y="239"/>
                      <a:pt x="286" y="181"/>
                    </a:cubicBezTo>
                    <a:cubicBezTo>
                      <a:pt x="286" y="124"/>
                      <a:pt x="239" y="77"/>
                      <a:pt x="182" y="77"/>
                    </a:cubicBezTo>
                    <a:close/>
                    <a:moveTo>
                      <a:pt x="229" y="127"/>
                    </a:moveTo>
                    <a:cubicBezTo>
                      <a:pt x="239" y="116"/>
                      <a:pt x="239" y="116"/>
                      <a:pt x="239" y="116"/>
                    </a:cubicBezTo>
                    <a:cubicBezTo>
                      <a:pt x="241" y="114"/>
                      <a:pt x="245" y="114"/>
                      <a:pt x="247" y="116"/>
                    </a:cubicBezTo>
                    <a:cubicBezTo>
                      <a:pt x="249" y="118"/>
                      <a:pt x="249" y="122"/>
                      <a:pt x="247" y="124"/>
                    </a:cubicBezTo>
                    <a:cubicBezTo>
                      <a:pt x="236" y="134"/>
                      <a:pt x="236" y="134"/>
                      <a:pt x="236" y="134"/>
                    </a:cubicBezTo>
                    <a:cubicBezTo>
                      <a:pt x="234" y="136"/>
                      <a:pt x="231" y="136"/>
                      <a:pt x="229" y="134"/>
                    </a:cubicBezTo>
                    <a:cubicBezTo>
                      <a:pt x="226" y="132"/>
                      <a:pt x="226" y="129"/>
                      <a:pt x="229" y="127"/>
                    </a:cubicBezTo>
                    <a:close/>
                    <a:moveTo>
                      <a:pt x="176" y="95"/>
                    </a:moveTo>
                    <a:cubicBezTo>
                      <a:pt x="176" y="92"/>
                      <a:pt x="179" y="89"/>
                      <a:pt x="182" y="89"/>
                    </a:cubicBezTo>
                    <a:cubicBezTo>
                      <a:pt x="184" y="89"/>
                      <a:pt x="187" y="92"/>
                      <a:pt x="187" y="95"/>
                    </a:cubicBezTo>
                    <a:cubicBezTo>
                      <a:pt x="187" y="110"/>
                      <a:pt x="187" y="110"/>
                      <a:pt x="187" y="110"/>
                    </a:cubicBezTo>
                    <a:cubicBezTo>
                      <a:pt x="187" y="112"/>
                      <a:pt x="184" y="115"/>
                      <a:pt x="182" y="115"/>
                    </a:cubicBezTo>
                    <a:cubicBezTo>
                      <a:pt x="179" y="115"/>
                      <a:pt x="176" y="112"/>
                      <a:pt x="176" y="110"/>
                    </a:cubicBezTo>
                    <a:lnTo>
                      <a:pt x="176" y="95"/>
                    </a:lnTo>
                    <a:close/>
                    <a:moveTo>
                      <a:pt x="110" y="187"/>
                    </a:moveTo>
                    <a:cubicBezTo>
                      <a:pt x="95" y="187"/>
                      <a:pt x="95" y="187"/>
                      <a:pt x="95" y="187"/>
                    </a:cubicBezTo>
                    <a:cubicBezTo>
                      <a:pt x="92" y="187"/>
                      <a:pt x="89" y="184"/>
                      <a:pt x="89" y="181"/>
                    </a:cubicBezTo>
                    <a:cubicBezTo>
                      <a:pt x="89" y="178"/>
                      <a:pt x="92" y="176"/>
                      <a:pt x="95" y="176"/>
                    </a:cubicBezTo>
                    <a:cubicBezTo>
                      <a:pt x="110" y="176"/>
                      <a:pt x="110" y="176"/>
                      <a:pt x="110" y="176"/>
                    </a:cubicBezTo>
                    <a:cubicBezTo>
                      <a:pt x="113" y="176"/>
                      <a:pt x="115" y="178"/>
                      <a:pt x="115" y="181"/>
                    </a:cubicBezTo>
                    <a:cubicBezTo>
                      <a:pt x="115" y="184"/>
                      <a:pt x="113" y="187"/>
                      <a:pt x="110" y="187"/>
                    </a:cubicBezTo>
                    <a:close/>
                    <a:moveTo>
                      <a:pt x="134" y="236"/>
                    </a:moveTo>
                    <a:cubicBezTo>
                      <a:pt x="124" y="246"/>
                      <a:pt x="124" y="246"/>
                      <a:pt x="124" y="246"/>
                    </a:cubicBezTo>
                    <a:cubicBezTo>
                      <a:pt x="122" y="249"/>
                      <a:pt x="119" y="249"/>
                      <a:pt x="116" y="246"/>
                    </a:cubicBezTo>
                    <a:cubicBezTo>
                      <a:pt x="114" y="244"/>
                      <a:pt x="114" y="241"/>
                      <a:pt x="116" y="239"/>
                    </a:cubicBezTo>
                    <a:cubicBezTo>
                      <a:pt x="127" y="228"/>
                      <a:pt x="127" y="228"/>
                      <a:pt x="127" y="228"/>
                    </a:cubicBezTo>
                    <a:cubicBezTo>
                      <a:pt x="129" y="226"/>
                      <a:pt x="132" y="226"/>
                      <a:pt x="134" y="228"/>
                    </a:cubicBezTo>
                    <a:cubicBezTo>
                      <a:pt x="137" y="230"/>
                      <a:pt x="137" y="234"/>
                      <a:pt x="134" y="236"/>
                    </a:cubicBezTo>
                    <a:close/>
                    <a:moveTo>
                      <a:pt x="134" y="134"/>
                    </a:moveTo>
                    <a:cubicBezTo>
                      <a:pt x="132" y="136"/>
                      <a:pt x="129" y="136"/>
                      <a:pt x="127" y="134"/>
                    </a:cubicBezTo>
                    <a:cubicBezTo>
                      <a:pt x="116" y="124"/>
                      <a:pt x="116" y="124"/>
                      <a:pt x="116" y="124"/>
                    </a:cubicBezTo>
                    <a:cubicBezTo>
                      <a:pt x="114" y="122"/>
                      <a:pt x="114" y="118"/>
                      <a:pt x="116" y="116"/>
                    </a:cubicBezTo>
                    <a:cubicBezTo>
                      <a:pt x="118" y="114"/>
                      <a:pt x="122" y="114"/>
                      <a:pt x="124" y="116"/>
                    </a:cubicBezTo>
                    <a:cubicBezTo>
                      <a:pt x="134" y="127"/>
                      <a:pt x="134" y="127"/>
                      <a:pt x="134" y="127"/>
                    </a:cubicBezTo>
                    <a:cubicBezTo>
                      <a:pt x="137" y="129"/>
                      <a:pt x="137" y="132"/>
                      <a:pt x="134" y="134"/>
                    </a:cubicBezTo>
                    <a:close/>
                    <a:moveTo>
                      <a:pt x="187" y="268"/>
                    </a:moveTo>
                    <a:cubicBezTo>
                      <a:pt x="187" y="271"/>
                      <a:pt x="184" y="273"/>
                      <a:pt x="182" y="273"/>
                    </a:cubicBezTo>
                    <a:cubicBezTo>
                      <a:pt x="179" y="273"/>
                      <a:pt x="176" y="271"/>
                      <a:pt x="176" y="268"/>
                    </a:cubicBezTo>
                    <a:cubicBezTo>
                      <a:pt x="176" y="253"/>
                      <a:pt x="176" y="253"/>
                      <a:pt x="176" y="253"/>
                    </a:cubicBezTo>
                    <a:cubicBezTo>
                      <a:pt x="176" y="250"/>
                      <a:pt x="179" y="248"/>
                      <a:pt x="182" y="248"/>
                    </a:cubicBezTo>
                    <a:cubicBezTo>
                      <a:pt x="184" y="248"/>
                      <a:pt x="187" y="250"/>
                      <a:pt x="187" y="253"/>
                    </a:cubicBezTo>
                    <a:lnTo>
                      <a:pt x="187" y="268"/>
                    </a:lnTo>
                    <a:close/>
                    <a:moveTo>
                      <a:pt x="219" y="260"/>
                    </a:moveTo>
                    <a:cubicBezTo>
                      <a:pt x="216" y="262"/>
                      <a:pt x="211" y="260"/>
                      <a:pt x="209" y="257"/>
                    </a:cubicBezTo>
                    <a:cubicBezTo>
                      <a:pt x="183" y="202"/>
                      <a:pt x="183" y="202"/>
                      <a:pt x="183" y="202"/>
                    </a:cubicBezTo>
                    <a:cubicBezTo>
                      <a:pt x="182" y="202"/>
                      <a:pt x="182" y="202"/>
                      <a:pt x="182" y="202"/>
                    </a:cubicBezTo>
                    <a:cubicBezTo>
                      <a:pt x="170" y="202"/>
                      <a:pt x="160" y="193"/>
                      <a:pt x="160" y="181"/>
                    </a:cubicBezTo>
                    <a:cubicBezTo>
                      <a:pt x="160" y="173"/>
                      <a:pt x="166" y="165"/>
                      <a:pt x="173" y="162"/>
                    </a:cubicBezTo>
                    <a:cubicBezTo>
                      <a:pt x="173" y="133"/>
                      <a:pt x="173" y="133"/>
                      <a:pt x="173" y="133"/>
                    </a:cubicBezTo>
                    <a:cubicBezTo>
                      <a:pt x="173" y="129"/>
                      <a:pt x="177" y="125"/>
                      <a:pt x="181" y="125"/>
                    </a:cubicBezTo>
                    <a:cubicBezTo>
                      <a:pt x="185" y="125"/>
                      <a:pt x="189" y="129"/>
                      <a:pt x="189" y="133"/>
                    </a:cubicBezTo>
                    <a:cubicBezTo>
                      <a:pt x="189" y="161"/>
                      <a:pt x="189" y="161"/>
                      <a:pt x="189" y="161"/>
                    </a:cubicBezTo>
                    <a:cubicBezTo>
                      <a:pt x="197" y="164"/>
                      <a:pt x="203" y="172"/>
                      <a:pt x="203" y="181"/>
                    </a:cubicBezTo>
                    <a:cubicBezTo>
                      <a:pt x="203" y="187"/>
                      <a:pt x="200" y="192"/>
                      <a:pt x="197" y="196"/>
                    </a:cubicBezTo>
                    <a:cubicBezTo>
                      <a:pt x="223" y="250"/>
                      <a:pt x="223" y="250"/>
                      <a:pt x="223" y="250"/>
                    </a:cubicBezTo>
                    <a:cubicBezTo>
                      <a:pt x="225" y="254"/>
                      <a:pt x="223" y="258"/>
                      <a:pt x="219" y="260"/>
                    </a:cubicBezTo>
                    <a:close/>
                    <a:moveTo>
                      <a:pt x="247" y="246"/>
                    </a:moveTo>
                    <a:cubicBezTo>
                      <a:pt x="245" y="249"/>
                      <a:pt x="241" y="249"/>
                      <a:pt x="239" y="246"/>
                    </a:cubicBezTo>
                    <a:cubicBezTo>
                      <a:pt x="229" y="236"/>
                      <a:pt x="229" y="236"/>
                      <a:pt x="229" y="236"/>
                    </a:cubicBezTo>
                    <a:cubicBezTo>
                      <a:pt x="226" y="234"/>
                      <a:pt x="226" y="230"/>
                      <a:pt x="229" y="228"/>
                    </a:cubicBezTo>
                    <a:cubicBezTo>
                      <a:pt x="231" y="226"/>
                      <a:pt x="234" y="226"/>
                      <a:pt x="236" y="228"/>
                    </a:cubicBezTo>
                    <a:cubicBezTo>
                      <a:pt x="247" y="239"/>
                      <a:pt x="247" y="239"/>
                      <a:pt x="247" y="239"/>
                    </a:cubicBezTo>
                    <a:cubicBezTo>
                      <a:pt x="249" y="241"/>
                      <a:pt x="249" y="244"/>
                      <a:pt x="247" y="246"/>
                    </a:cubicBezTo>
                    <a:close/>
                    <a:moveTo>
                      <a:pt x="274" y="181"/>
                    </a:moveTo>
                    <a:cubicBezTo>
                      <a:pt x="274" y="184"/>
                      <a:pt x="271" y="187"/>
                      <a:pt x="268" y="187"/>
                    </a:cubicBezTo>
                    <a:cubicBezTo>
                      <a:pt x="253" y="187"/>
                      <a:pt x="253" y="187"/>
                      <a:pt x="253" y="187"/>
                    </a:cubicBezTo>
                    <a:cubicBezTo>
                      <a:pt x="250" y="187"/>
                      <a:pt x="248" y="184"/>
                      <a:pt x="248" y="181"/>
                    </a:cubicBezTo>
                    <a:cubicBezTo>
                      <a:pt x="248" y="178"/>
                      <a:pt x="250" y="176"/>
                      <a:pt x="253" y="176"/>
                    </a:cubicBezTo>
                    <a:cubicBezTo>
                      <a:pt x="268" y="176"/>
                      <a:pt x="268" y="176"/>
                      <a:pt x="268" y="176"/>
                    </a:cubicBezTo>
                    <a:cubicBezTo>
                      <a:pt x="271" y="176"/>
                      <a:pt x="274" y="178"/>
                      <a:pt x="274" y="181"/>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6" name="Group 92"/>
          <p:cNvGrpSpPr/>
          <p:nvPr/>
        </p:nvGrpSpPr>
        <p:grpSpPr>
          <a:xfrm>
            <a:off x="2239484" y="4592818"/>
            <a:ext cx="1128302" cy="1309106"/>
            <a:chOff x="2230311" y="1314242"/>
            <a:chExt cx="711862" cy="825935"/>
          </a:xfrm>
        </p:grpSpPr>
        <p:sp>
          <p:nvSpPr>
            <p:cNvPr id="66" name="Oval 65"/>
            <p:cNvSpPr/>
            <p:nvPr/>
          </p:nvSpPr>
          <p:spPr>
            <a:xfrm>
              <a:off x="2341714" y="1642653"/>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7" name="Group 187"/>
            <p:cNvGrpSpPr/>
            <p:nvPr/>
          </p:nvGrpSpPr>
          <p:grpSpPr>
            <a:xfrm>
              <a:off x="2230311" y="1314242"/>
              <a:ext cx="711862" cy="825935"/>
              <a:chOff x="2230311" y="1384582"/>
              <a:chExt cx="711862" cy="825935"/>
            </a:xfrm>
          </p:grpSpPr>
          <p:sp>
            <p:nvSpPr>
              <p:cNvPr id="68" name="TextBox 67"/>
              <p:cNvSpPr txBox="1"/>
              <p:nvPr/>
            </p:nvSpPr>
            <p:spPr>
              <a:xfrm>
                <a:off x="2230311" y="1384582"/>
                <a:ext cx="711862" cy="277854"/>
              </a:xfrm>
              <a:prstGeom prst="rect">
                <a:avLst/>
              </a:prstGeom>
              <a:noFill/>
              <a:ln w="9525">
                <a:noFill/>
                <a:miter lim="800000"/>
                <a:headEnd/>
                <a:tailEnd/>
              </a:ln>
            </p:spPr>
            <p:txBody>
              <a:bodyPr wrap="square" anchor="ctr">
                <a:spAutoFit/>
              </a:bodyPr>
              <a:lstStyle/>
              <a:p>
                <a:pPr algn="ctr" defTabSz="914400">
                  <a:lnSpc>
                    <a:spcPts val="1400"/>
                  </a:lnSpc>
                  <a:buNone/>
                </a:pPr>
                <a:r>
                  <a:rPr lang="fr-BE" sz="1400" b="0" i="0">
                    <a:solidFill>
                      <a:srgbClr val="FFFFFF"/>
                    </a:solidFill>
                    <a:latin typeface="Arial"/>
                    <a:ea typeface="+mn-ea"/>
                    <a:cs typeface="+mn-cs"/>
                  </a:rPr>
                  <a:t>WAS</a:t>
                </a:r>
                <a:endParaRPr lang="en-US" sz="1400" dirty="0">
                  <a:solidFill>
                    <a:schemeClr val="bg1"/>
                  </a:solidFill>
                </a:endParaRPr>
              </a:p>
            </p:txBody>
          </p:sp>
          <p:sp>
            <p:nvSpPr>
              <p:cNvPr id="69" name="Freeform 9"/>
              <p:cNvSpPr>
                <a:spLocks noEditPoints="1"/>
              </p:cNvSpPr>
              <p:nvPr/>
            </p:nvSpPr>
            <p:spPr bwMode="auto">
              <a:xfrm>
                <a:off x="2330400" y="1699687"/>
                <a:ext cx="511684" cy="510830"/>
              </a:xfrm>
              <a:custGeom>
                <a:avLst/>
                <a:gdLst/>
                <a:ahLst/>
                <a:cxnLst>
                  <a:cxn ang="0">
                    <a:pos x="86" y="105"/>
                  </a:cxn>
                  <a:cxn ang="0">
                    <a:pos x="68" y="166"/>
                  </a:cxn>
                  <a:cxn ang="0">
                    <a:pos x="138" y="105"/>
                  </a:cxn>
                  <a:cxn ang="0">
                    <a:pos x="80" y="159"/>
                  </a:cxn>
                  <a:cxn ang="0">
                    <a:pos x="126" y="151"/>
                  </a:cxn>
                  <a:cxn ang="0">
                    <a:pos x="215" y="105"/>
                  </a:cxn>
                  <a:cxn ang="0">
                    <a:pos x="144" y="166"/>
                  </a:cxn>
                  <a:cxn ang="0">
                    <a:pos x="215" y="105"/>
                  </a:cxn>
                  <a:cxn ang="0">
                    <a:pos x="157" y="159"/>
                  </a:cxn>
                  <a:cxn ang="0">
                    <a:pos x="202" y="113"/>
                  </a:cxn>
                  <a:cxn ang="0">
                    <a:pos x="195" y="120"/>
                  </a:cxn>
                  <a:cxn ang="0">
                    <a:pos x="164" y="151"/>
                  </a:cxn>
                  <a:cxn ang="0">
                    <a:pos x="195" y="120"/>
                  </a:cxn>
                  <a:cxn ang="0">
                    <a:pos x="70" y="260"/>
                  </a:cxn>
                  <a:cxn ang="0">
                    <a:pos x="93" y="243"/>
                  </a:cxn>
                  <a:cxn ang="0">
                    <a:pos x="131" y="260"/>
                  </a:cxn>
                  <a:cxn ang="0">
                    <a:pos x="117" y="185"/>
                  </a:cxn>
                  <a:cxn ang="0">
                    <a:pos x="99" y="229"/>
                  </a:cxn>
                  <a:cxn ang="0">
                    <a:pos x="119" y="229"/>
                  </a:cxn>
                  <a:cxn ang="0">
                    <a:pos x="274" y="105"/>
                  </a:cxn>
                  <a:cxn ang="0">
                    <a:pos x="221" y="166"/>
                  </a:cxn>
                  <a:cxn ang="0">
                    <a:pos x="291" y="122"/>
                  </a:cxn>
                  <a:cxn ang="0">
                    <a:pos x="279" y="159"/>
                  </a:cxn>
                  <a:cxn ang="0">
                    <a:pos x="233" y="113"/>
                  </a:cxn>
                  <a:cxn ang="0">
                    <a:pos x="279" y="159"/>
                  </a:cxn>
                  <a:cxn ang="0">
                    <a:pos x="239" y="147"/>
                  </a:cxn>
                  <a:cxn ang="0">
                    <a:pos x="239" y="125"/>
                  </a:cxn>
                  <a:cxn ang="0">
                    <a:pos x="245" y="119"/>
                  </a:cxn>
                  <a:cxn ang="0">
                    <a:pos x="267" y="119"/>
                  </a:cxn>
                  <a:cxn ang="0">
                    <a:pos x="202" y="188"/>
                  </a:cxn>
                  <a:cxn ang="0">
                    <a:pos x="160" y="186"/>
                  </a:cxn>
                  <a:cxn ang="0">
                    <a:pos x="176" y="260"/>
                  </a:cxn>
                  <a:cxn ang="0">
                    <a:pos x="188" y="238"/>
                  </a:cxn>
                  <a:cxn ang="0">
                    <a:pos x="210" y="231"/>
                  </a:cxn>
                  <a:cxn ang="0">
                    <a:pos x="218" y="212"/>
                  </a:cxn>
                  <a:cxn ang="0">
                    <a:pos x="216" y="201"/>
                  </a:cxn>
                  <a:cxn ang="0">
                    <a:pos x="202" y="212"/>
                  </a:cxn>
                  <a:cxn ang="0">
                    <a:pos x="189" y="223"/>
                  </a:cxn>
                  <a:cxn ang="0">
                    <a:pos x="176" y="201"/>
                  </a:cxn>
                  <a:cxn ang="0">
                    <a:pos x="198" y="203"/>
                  </a:cxn>
                  <a:cxn ang="0">
                    <a:pos x="181" y="0"/>
                  </a:cxn>
                  <a:cxn ang="0">
                    <a:pos x="181" y="362"/>
                  </a:cxn>
                  <a:cxn ang="0">
                    <a:pos x="181" y="0"/>
                  </a:cxn>
                  <a:cxn ang="0">
                    <a:pos x="24" y="181"/>
                  </a:cxn>
                  <a:cxn ang="0">
                    <a:pos x="338" y="181"/>
                  </a:cxn>
                  <a:cxn ang="0">
                    <a:pos x="273" y="147"/>
                  </a:cxn>
                  <a:cxn ang="0">
                    <a:pos x="261" y="136"/>
                  </a:cxn>
                  <a:cxn ang="0">
                    <a:pos x="245" y="152"/>
                  </a:cxn>
                  <a:cxn ang="0">
                    <a:pos x="256" y="141"/>
                  </a:cxn>
                  <a:cxn ang="0">
                    <a:pos x="281" y="193"/>
                  </a:cxn>
                  <a:cxn ang="0">
                    <a:pos x="260" y="186"/>
                  </a:cxn>
                  <a:cxn ang="0">
                    <a:pos x="230" y="260"/>
                  </a:cxn>
                  <a:cxn ang="0">
                    <a:pos x="246" y="238"/>
                  </a:cxn>
                  <a:cxn ang="0">
                    <a:pos x="270" y="236"/>
                  </a:cxn>
                  <a:cxn ang="0">
                    <a:pos x="286" y="223"/>
                  </a:cxn>
                  <a:cxn ang="0">
                    <a:pos x="289" y="211"/>
                  </a:cxn>
                  <a:cxn ang="0">
                    <a:pos x="281" y="193"/>
                  </a:cxn>
                  <a:cxn ang="0">
                    <a:pos x="269" y="220"/>
                  </a:cxn>
                  <a:cxn ang="0">
                    <a:pos x="246" y="223"/>
                  </a:cxn>
                  <a:cxn ang="0">
                    <a:pos x="259" y="201"/>
                  </a:cxn>
                  <a:cxn ang="0">
                    <a:pos x="272" y="212"/>
                  </a:cxn>
                </a:cxnLst>
                <a:rect l="0" t="0" r="r" b="b"/>
                <a:pathLst>
                  <a:path w="362" h="362">
                    <a:moveTo>
                      <a:pt x="138" y="105"/>
                    </a:moveTo>
                    <a:cubicBezTo>
                      <a:pt x="86" y="105"/>
                      <a:pt x="86" y="105"/>
                      <a:pt x="86" y="105"/>
                    </a:cubicBezTo>
                    <a:cubicBezTo>
                      <a:pt x="76" y="105"/>
                      <a:pt x="68" y="113"/>
                      <a:pt x="68" y="122"/>
                    </a:cubicBezTo>
                    <a:cubicBezTo>
                      <a:pt x="68" y="166"/>
                      <a:pt x="68" y="166"/>
                      <a:pt x="68" y="166"/>
                    </a:cubicBezTo>
                    <a:cubicBezTo>
                      <a:pt x="138" y="166"/>
                      <a:pt x="138" y="166"/>
                      <a:pt x="138" y="166"/>
                    </a:cubicBezTo>
                    <a:lnTo>
                      <a:pt x="138" y="105"/>
                    </a:lnTo>
                    <a:close/>
                    <a:moveTo>
                      <a:pt x="126" y="159"/>
                    </a:moveTo>
                    <a:cubicBezTo>
                      <a:pt x="80" y="159"/>
                      <a:pt x="80" y="159"/>
                      <a:pt x="80" y="159"/>
                    </a:cubicBezTo>
                    <a:cubicBezTo>
                      <a:pt x="80" y="151"/>
                      <a:pt x="80" y="151"/>
                      <a:pt x="80" y="151"/>
                    </a:cubicBezTo>
                    <a:cubicBezTo>
                      <a:pt x="126" y="151"/>
                      <a:pt x="126" y="151"/>
                      <a:pt x="126" y="151"/>
                    </a:cubicBezTo>
                    <a:lnTo>
                      <a:pt x="126" y="159"/>
                    </a:lnTo>
                    <a:close/>
                    <a:moveTo>
                      <a:pt x="215" y="105"/>
                    </a:moveTo>
                    <a:cubicBezTo>
                      <a:pt x="144" y="105"/>
                      <a:pt x="144" y="105"/>
                      <a:pt x="144" y="105"/>
                    </a:cubicBezTo>
                    <a:cubicBezTo>
                      <a:pt x="144" y="166"/>
                      <a:pt x="144" y="166"/>
                      <a:pt x="144" y="166"/>
                    </a:cubicBezTo>
                    <a:cubicBezTo>
                      <a:pt x="215" y="166"/>
                      <a:pt x="215" y="166"/>
                      <a:pt x="215" y="166"/>
                    </a:cubicBezTo>
                    <a:lnTo>
                      <a:pt x="215" y="105"/>
                    </a:lnTo>
                    <a:close/>
                    <a:moveTo>
                      <a:pt x="202" y="159"/>
                    </a:moveTo>
                    <a:cubicBezTo>
                      <a:pt x="157" y="159"/>
                      <a:pt x="157" y="159"/>
                      <a:pt x="157" y="159"/>
                    </a:cubicBezTo>
                    <a:cubicBezTo>
                      <a:pt x="157" y="113"/>
                      <a:pt x="157" y="113"/>
                      <a:pt x="157" y="113"/>
                    </a:cubicBezTo>
                    <a:cubicBezTo>
                      <a:pt x="202" y="113"/>
                      <a:pt x="202" y="113"/>
                      <a:pt x="202" y="113"/>
                    </a:cubicBezTo>
                    <a:lnTo>
                      <a:pt x="202" y="159"/>
                    </a:lnTo>
                    <a:close/>
                    <a:moveTo>
                      <a:pt x="195" y="120"/>
                    </a:moveTo>
                    <a:cubicBezTo>
                      <a:pt x="164" y="120"/>
                      <a:pt x="164" y="120"/>
                      <a:pt x="164" y="120"/>
                    </a:cubicBezTo>
                    <a:cubicBezTo>
                      <a:pt x="164" y="151"/>
                      <a:pt x="164" y="151"/>
                      <a:pt x="164" y="151"/>
                    </a:cubicBezTo>
                    <a:cubicBezTo>
                      <a:pt x="195" y="151"/>
                      <a:pt x="195" y="151"/>
                      <a:pt x="195" y="151"/>
                    </a:cubicBezTo>
                    <a:lnTo>
                      <a:pt x="195" y="120"/>
                    </a:lnTo>
                    <a:close/>
                    <a:moveTo>
                      <a:pt x="102" y="185"/>
                    </a:moveTo>
                    <a:cubicBezTo>
                      <a:pt x="70" y="260"/>
                      <a:pt x="70" y="260"/>
                      <a:pt x="70" y="260"/>
                    </a:cubicBezTo>
                    <a:cubicBezTo>
                      <a:pt x="87" y="260"/>
                      <a:pt x="87" y="260"/>
                      <a:pt x="87" y="260"/>
                    </a:cubicBezTo>
                    <a:cubicBezTo>
                      <a:pt x="93" y="243"/>
                      <a:pt x="93" y="243"/>
                      <a:pt x="93" y="243"/>
                    </a:cubicBezTo>
                    <a:cubicBezTo>
                      <a:pt x="125" y="243"/>
                      <a:pt x="125" y="243"/>
                      <a:pt x="125" y="243"/>
                    </a:cubicBezTo>
                    <a:cubicBezTo>
                      <a:pt x="131" y="260"/>
                      <a:pt x="131" y="260"/>
                      <a:pt x="131" y="260"/>
                    </a:cubicBezTo>
                    <a:cubicBezTo>
                      <a:pt x="148" y="260"/>
                      <a:pt x="148" y="260"/>
                      <a:pt x="148" y="260"/>
                    </a:cubicBezTo>
                    <a:cubicBezTo>
                      <a:pt x="117" y="185"/>
                      <a:pt x="117" y="185"/>
                      <a:pt x="117" y="185"/>
                    </a:cubicBezTo>
                    <a:lnTo>
                      <a:pt x="102" y="185"/>
                    </a:lnTo>
                    <a:close/>
                    <a:moveTo>
                      <a:pt x="99" y="229"/>
                    </a:moveTo>
                    <a:cubicBezTo>
                      <a:pt x="109" y="205"/>
                      <a:pt x="109" y="205"/>
                      <a:pt x="109" y="205"/>
                    </a:cubicBezTo>
                    <a:cubicBezTo>
                      <a:pt x="119" y="229"/>
                      <a:pt x="119" y="229"/>
                      <a:pt x="119" y="229"/>
                    </a:cubicBezTo>
                    <a:lnTo>
                      <a:pt x="99" y="229"/>
                    </a:lnTo>
                    <a:close/>
                    <a:moveTo>
                      <a:pt x="274" y="105"/>
                    </a:moveTo>
                    <a:cubicBezTo>
                      <a:pt x="221" y="105"/>
                      <a:pt x="221" y="105"/>
                      <a:pt x="221" y="105"/>
                    </a:cubicBezTo>
                    <a:cubicBezTo>
                      <a:pt x="221" y="166"/>
                      <a:pt x="221" y="166"/>
                      <a:pt x="221" y="166"/>
                    </a:cubicBezTo>
                    <a:cubicBezTo>
                      <a:pt x="291" y="166"/>
                      <a:pt x="291" y="166"/>
                      <a:pt x="291" y="166"/>
                    </a:cubicBezTo>
                    <a:cubicBezTo>
                      <a:pt x="291" y="122"/>
                      <a:pt x="291" y="122"/>
                      <a:pt x="291" y="122"/>
                    </a:cubicBezTo>
                    <a:cubicBezTo>
                      <a:pt x="291" y="113"/>
                      <a:pt x="284" y="105"/>
                      <a:pt x="274" y="105"/>
                    </a:cubicBezTo>
                    <a:close/>
                    <a:moveTo>
                      <a:pt x="279" y="159"/>
                    </a:moveTo>
                    <a:cubicBezTo>
                      <a:pt x="233" y="159"/>
                      <a:pt x="233" y="159"/>
                      <a:pt x="233" y="159"/>
                    </a:cubicBezTo>
                    <a:cubicBezTo>
                      <a:pt x="233" y="113"/>
                      <a:pt x="233" y="113"/>
                      <a:pt x="233" y="113"/>
                    </a:cubicBezTo>
                    <a:cubicBezTo>
                      <a:pt x="279" y="113"/>
                      <a:pt x="279" y="113"/>
                      <a:pt x="279" y="113"/>
                    </a:cubicBezTo>
                    <a:lnTo>
                      <a:pt x="279" y="159"/>
                    </a:lnTo>
                    <a:close/>
                    <a:moveTo>
                      <a:pt x="239" y="125"/>
                    </a:moveTo>
                    <a:cubicBezTo>
                      <a:pt x="239" y="147"/>
                      <a:pt x="239" y="147"/>
                      <a:pt x="239" y="147"/>
                    </a:cubicBezTo>
                    <a:cubicBezTo>
                      <a:pt x="250" y="136"/>
                      <a:pt x="250" y="136"/>
                      <a:pt x="250" y="136"/>
                    </a:cubicBezTo>
                    <a:lnTo>
                      <a:pt x="239" y="125"/>
                    </a:lnTo>
                    <a:close/>
                    <a:moveTo>
                      <a:pt x="267" y="119"/>
                    </a:moveTo>
                    <a:cubicBezTo>
                      <a:pt x="245" y="119"/>
                      <a:pt x="245" y="119"/>
                      <a:pt x="245" y="119"/>
                    </a:cubicBezTo>
                    <a:cubicBezTo>
                      <a:pt x="256" y="130"/>
                      <a:pt x="256" y="130"/>
                      <a:pt x="256" y="130"/>
                    </a:cubicBezTo>
                    <a:lnTo>
                      <a:pt x="267" y="119"/>
                    </a:lnTo>
                    <a:close/>
                    <a:moveTo>
                      <a:pt x="211" y="193"/>
                    </a:moveTo>
                    <a:cubicBezTo>
                      <a:pt x="208" y="191"/>
                      <a:pt x="205" y="189"/>
                      <a:pt x="202" y="188"/>
                    </a:cubicBezTo>
                    <a:cubicBezTo>
                      <a:pt x="198" y="187"/>
                      <a:pt x="194" y="186"/>
                      <a:pt x="190" y="186"/>
                    </a:cubicBezTo>
                    <a:cubicBezTo>
                      <a:pt x="160" y="186"/>
                      <a:pt x="160" y="186"/>
                      <a:pt x="160" y="186"/>
                    </a:cubicBezTo>
                    <a:cubicBezTo>
                      <a:pt x="160" y="260"/>
                      <a:pt x="160" y="260"/>
                      <a:pt x="160" y="260"/>
                    </a:cubicBezTo>
                    <a:cubicBezTo>
                      <a:pt x="176" y="260"/>
                      <a:pt x="176" y="260"/>
                      <a:pt x="176" y="260"/>
                    </a:cubicBezTo>
                    <a:cubicBezTo>
                      <a:pt x="176" y="238"/>
                      <a:pt x="176" y="238"/>
                      <a:pt x="176" y="238"/>
                    </a:cubicBezTo>
                    <a:cubicBezTo>
                      <a:pt x="188" y="238"/>
                      <a:pt x="188" y="238"/>
                      <a:pt x="188" y="238"/>
                    </a:cubicBezTo>
                    <a:cubicBezTo>
                      <a:pt x="193" y="238"/>
                      <a:pt x="196" y="237"/>
                      <a:pt x="200" y="236"/>
                    </a:cubicBezTo>
                    <a:cubicBezTo>
                      <a:pt x="204" y="235"/>
                      <a:pt x="207" y="233"/>
                      <a:pt x="210" y="231"/>
                    </a:cubicBezTo>
                    <a:cubicBezTo>
                      <a:pt x="212" y="229"/>
                      <a:pt x="214" y="226"/>
                      <a:pt x="216" y="223"/>
                    </a:cubicBezTo>
                    <a:cubicBezTo>
                      <a:pt x="217" y="220"/>
                      <a:pt x="218" y="216"/>
                      <a:pt x="218" y="212"/>
                    </a:cubicBezTo>
                    <a:cubicBezTo>
                      <a:pt x="218" y="211"/>
                      <a:pt x="218" y="211"/>
                      <a:pt x="218" y="211"/>
                    </a:cubicBezTo>
                    <a:cubicBezTo>
                      <a:pt x="218" y="208"/>
                      <a:pt x="218" y="204"/>
                      <a:pt x="216" y="201"/>
                    </a:cubicBezTo>
                    <a:cubicBezTo>
                      <a:pt x="215" y="198"/>
                      <a:pt x="213" y="195"/>
                      <a:pt x="211" y="193"/>
                    </a:cubicBezTo>
                    <a:close/>
                    <a:moveTo>
                      <a:pt x="202" y="212"/>
                    </a:moveTo>
                    <a:cubicBezTo>
                      <a:pt x="202" y="215"/>
                      <a:pt x="201" y="218"/>
                      <a:pt x="198" y="220"/>
                    </a:cubicBezTo>
                    <a:cubicBezTo>
                      <a:pt x="196" y="222"/>
                      <a:pt x="193" y="223"/>
                      <a:pt x="189" y="223"/>
                    </a:cubicBezTo>
                    <a:cubicBezTo>
                      <a:pt x="176" y="223"/>
                      <a:pt x="176" y="223"/>
                      <a:pt x="176" y="223"/>
                    </a:cubicBezTo>
                    <a:cubicBezTo>
                      <a:pt x="176" y="201"/>
                      <a:pt x="176" y="201"/>
                      <a:pt x="176" y="201"/>
                    </a:cubicBezTo>
                    <a:cubicBezTo>
                      <a:pt x="189" y="201"/>
                      <a:pt x="189" y="201"/>
                      <a:pt x="189" y="201"/>
                    </a:cubicBezTo>
                    <a:cubicBezTo>
                      <a:pt x="193" y="201"/>
                      <a:pt x="196" y="202"/>
                      <a:pt x="198" y="203"/>
                    </a:cubicBezTo>
                    <a:cubicBezTo>
                      <a:pt x="201" y="205"/>
                      <a:pt x="202" y="208"/>
                      <a:pt x="202" y="212"/>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moveTo>
                      <a:pt x="273" y="147"/>
                    </a:moveTo>
                    <a:cubicBezTo>
                      <a:pt x="273" y="124"/>
                      <a:pt x="273" y="124"/>
                      <a:pt x="273" y="124"/>
                    </a:cubicBezTo>
                    <a:cubicBezTo>
                      <a:pt x="261" y="136"/>
                      <a:pt x="261" y="136"/>
                      <a:pt x="261" y="136"/>
                    </a:cubicBezTo>
                    <a:lnTo>
                      <a:pt x="273" y="147"/>
                    </a:lnTo>
                    <a:close/>
                    <a:moveTo>
                      <a:pt x="245" y="152"/>
                    </a:moveTo>
                    <a:cubicBezTo>
                      <a:pt x="267" y="152"/>
                      <a:pt x="267" y="152"/>
                      <a:pt x="267" y="152"/>
                    </a:cubicBezTo>
                    <a:cubicBezTo>
                      <a:pt x="256" y="141"/>
                      <a:pt x="256" y="141"/>
                      <a:pt x="256" y="141"/>
                    </a:cubicBezTo>
                    <a:lnTo>
                      <a:pt x="245" y="152"/>
                    </a:lnTo>
                    <a:close/>
                    <a:moveTo>
                      <a:pt x="281" y="193"/>
                    </a:moveTo>
                    <a:cubicBezTo>
                      <a:pt x="279" y="191"/>
                      <a:pt x="276" y="189"/>
                      <a:pt x="272" y="188"/>
                    </a:cubicBezTo>
                    <a:cubicBezTo>
                      <a:pt x="269" y="187"/>
                      <a:pt x="265" y="186"/>
                      <a:pt x="260" y="186"/>
                    </a:cubicBezTo>
                    <a:cubicBezTo>
                      <a:pt x="230" y="186"/>
                      <a:pt x="230" y="186"/>
                      <a:pt x="230" y="186"/>
                    </a:cubicBezTo>
                    <a:cubicBezTo>
                      <a:pt x="230" y="260"/>
                      <a:pt x="230" y="260"/>
                      <a:pt x="230" y="260"/>
                    </a:cubicBezTo>
                    <a:cubicBezTo>
                      <a:pt x="246" y="260"/>
                      <a:pt x="246" y="260"/>
                      <a:pt x="246" y="260"/>
                    </a:cubicBezTo>
                    <a:cubicBezTo>
                      <a:pt x="246" y="238"/>
                      <a:pt x="246" y="238"/>
                      <a:pt x="246" y="238"/>
                    </a:cubicBezTo>
                    <a:cubicBezTo>
                      <a:pt x="259" y="238"/>
                      <a:pt x="259" y="238"/>
                      <a:pt x="259" y="238"/>
                    </a:cubicBezTo>
                    <a:cubicBezTo>
                      <a:pt x="263" y="238"/>
                      <a:pt x="267" y="237"/>
                      <a:pt x="270" y="236"/>
                    </a:cubicBezTo>
                    <a:cubicBezTo>
                      <a:pt x="274" y="235"/>
                      <a:pt x="277" y="233"/>
                      <a:pt x="280" y="231"/>
                    </a:cubicBezTo>
                    <a:cubicBezTo>
                      <a:pt x="283" y="229"/>
                      <a:pt x="285" y="226"/>
                      <a:pt x="286" y="223"/>
                    </a:cubicBezTo>
                    <a:cubicBezTo>
                      <a:pt x="288" y="220"/>
                      <a:pt x="289" y="216"/>
                      <a:pt x="289" y="212"/>
                    </a:cubicBezTo>
                    <a:cubicBezTo>
                      <a:pt x="289" y="211"/>
                      <a:pt x="289" y="211"/>
                      <a:pt x="289" y="211"/>
                    </a:cubicBezTo>
                    <a:cubicBezTo>
                      <a:pt x="289" y="208"/>
                      <a:pt x="288" y="204"/>
                      <a:pt x="287" y="201"/>
                    </a:cubicBezTo>
                    <a:cubicBezTo>
                      <a:pt x="285" y="198"/>
                      <a:pt x="284" y="195"/>
                      <a:pt x="281" y="193"/>
                    </a:cubicBezTo>
                    <a:close/>
                    <a:moveTo>
                      <a:pt x="272" y="212"/>
                    </a:moveTo>
                    <a:cubicBezTo>
                      <a:pt x="272" y="215"/>
                      <a:pt x="271" y="218"/>
                      <a:pt x="269" y="220"/>
                    </a:cubicBezTo>
                    <a:cubicBezTo>
                      <a:pt x="267" y="222"/>
                      <a:pt x="263" y="223"/>
                      <a:pt x="259" y="223"/>
                    </a:cubicBezTo>
                    <a:cubicBezTo>
                      <a:pt x="246" y="223"/>
                      <a:pt x="246" y="223"/>
                      <a:pt x="246" y="223"/>
                    </a:cubicBezTo>
                    <a:cubicBezTo>
                      <a:pt x="246" y="201"/>
                      <a:pt x="246" y="201"/>
                      <a:pt x="246" y="201"/>
                    </a:cubicBezTo>
                    <a:cubicBezTo>
                      <a:pt x="259" y="201"/>
                      <a:pt x="259" y="201"/>
                      <a:pt x="259" y="201"/>
                    </a:cubicBezTo>
                    <a:cubicBezTo>
                      <a:pt x="263" y="201"/>
                      <a:pt x="266" y="202"/>
                      <a:pt x="269" y="203"/>
                    </a:cubicBezTo>
                    <a:cubicBezTo>
                      <a:pt x="271" y="205"/>
                      <a:pt x="272" y="208"/>
                      <a:pt x="272" y="212"/>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8" name="Group 189"/>
          <p:cNvGrpSpPr/>
          <p:nvPr/>
        </p:nvGrpSpPr>
        <p:grpSpPr>
          <a:xfrm>
            <a:off x="7134572" y="4592818"/>
            <a:ext cx="1024436" cy="1309106"/>
            <a:chOff x="7690792" y="1384582"/>
            <a:chExt cx="646331" cy="825935"/>
          </a:xfrm>
        </p:grpSpPr>
        <p:sp>
          <p:nvSpPr>
            <p:cNvPr id="71" name="TextBox 70"/>
            <p:cNvSpPr txBox="1"/>
            <p:nvPr/>
          </p:nvSpPr>
          <p:spPr>
            <a:xfrm>
              <a:off x="7690792" y="1384582"/>
              <a:ext cx="646331" cy="277854"/>
            </a:xfrm>
            <a:prstGeom prst="rect">
              <a:avLst/>
            </a:prstGeom>
            <a:noFill/>
            <a:ln w="9525">
              <a:noFill/>
              <a:miter lim="800000"/>
              <a:headEnd/>
              <a:tailEnd/>
            </a:ln>
          </p:spPr>
          <p:txBody>
            <a:bodyPr wrap="square" anchor="ctr">
              <a:spAutoFit/>
            </a:bodyPr>
            <a:lstStyle/>
            <a:p>
              <a:pPr algn="ctr" defTabSz="914400">
                <a:lnSpc>
                  <a:spcPts val="1400"/>
                </a:lnSpc>
                <a:buNone/>
              </a:pPr>
              <a:r>
                <a:rPr lang="fr-BE" sz="1400" b="0" i="0">
                  <a:solidFill>
                    <a:srgbClr val="FFFFFF"/>
                  </a:solidFill>
                  <a:latin typeface="Arial"/>
                  <a:ea typeface="+mn-ea"/>
                  <a:cs typeface="+mn-cs"/>
                </a:rPr>
                <a:t>WIE</a:t>
              </a:r>
              <a:endParaRPr lang="en-US" sz="1400" dirty="0">
                <a:solidFill>
                  <a:schemeClr val="bg1"/>
                </a:solidFill>
              </a:endParaRPr>
            </a:p>
          </p:txBody>
        </p:sp>
        <p:grpSp>
          <p:nvGrpSpPr>
            <p:cNvPr id="9" name="Group 175"/>
            <p:cNvGrpSpPr/>
            <p:nvPr/>
          </p:nvGrpSpPr>
          <p:grpSpPr>
            <a:xfrm>
              <a:off x="7758115" y="1699687"/>
              <a:ext cx="511684" cy="510830"/>
              <a:chOff x="8225365" y="1868501"/>
              <a:chExt cx="511684" cy="510830"/>
            </a:xfrm>
          </p:grpSpPr>
          <p:sp>
            <p:nvSpPr>
              <p:cNvPr id="73" name="Oval 72"/>
              <p:cNvSpPr/>
              <p:nvPr/>
            </p:nvSpPr>
            <p:spPr>
              <a:xfrm>
                <a:off x="8239099" y="1881808"/>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4" name="Freeform 8"/>
              <p:cNvSpPr>
                <a:spLocks noEditPoints="1"/>
              </p:cNvSpPr>
              <p:nvPr/>
            </p:nvSpPr>
            <p:spPr bwMode="auto">
              <a:xfrm>
                <a:off x="8225365" y="1868501"/>
                <a:ext cx="511684" cy="510830"/>
              </a:xfrm>
              <a:custGeom>
                <a:avLst/>
                <a:gdLst/>
                <a:ahLst/>
                <a:cxnLst>
                  <a:cxn ang="0">
                    <a:pos x="134" y="120"/>
                  </a:cxn>
                  <a:cxn ang="0">
                    <a:pos x="131" y="144"/>
                  </a:cxn>
                  <a:cxn ang="0">
                    <a:pos x="155" y="147"/>
                  </a:cxn>
                  <a:cxn ang="0">
                    <a:pos x="158" y="123"/>
                  </a:cxn>
                  <a:cxn ang="0">
                    <a:pos x="190" y="156"/>
                  </a:cxn>
                  <a:cxn ang="0">
                    <a:pos x="166" y="159"/>
                  </a:cxn>
                  <a:cxn ang="0">
                    <a:pos x="169" y="183"/>
                  </a:cxn>
                  <a:cxn ang="0">
                    <a:pos x="193" y="180"/>
                  </a:cxn>
                  <a:cxn ang="0">
                    <a:pos x="190" y="156"/>
                  </a:cxn>
                  <a:cxn ang="0">
                    <a:pos x="169" y="191"/>
                  </a:cxn>
                  <a:cxn ang="0">
                    <a:pos x="166" y="216"/>
                  </a:cxn>
                  <a:cxn ang="0">
                    <a:pos x="190" y="218"/>
                  </a:cxn>
                  <a:cxn ang="0">
                    <a:pos x="193" y="194"/>
                  </a:cxn>
                  <a:cxn ang="0">
                    <a:pos x="155" y="191"/>
                  </a:cxn>
                  <a:cxn ang="0">
                    <a:pos x="131" y="194"/>
                  </a:cxn>
                  <a:cxn ang="0">
                    <a:pos x="134" y="218"/>
                  </a:cxn>
                  <a:cxn ang="0">
                    <a:pos x="158" y="216"/>
                  </a:cxn>
                  <a:cxn ang="0">
                    <a:pos x="155" y="191"/>
                  </a:cxn>
                  <a:cxn ang="0">
                    <a:pos x="134" y="156"/>
                  </a:cxn>
                  <a:cxn ang="0">
                    <a:pos x="131" y="180"/>
                  </a:cxn>
                  <a:cxn ang="0">
                    <a:pos x="155" y="183"/>
                  </a:cxn>
                  <a:cxn ang="0">
                    <a:pos x="158" y="159"/>
                  </a:cxn>
                  <a:cxn ang="0">
                    <a:pos x="190" y="120"/>
                  </a:cxn>
                  <a:cxn ang="0">
                    <a:pos x="166" y="123"/>
                  </a:cxn>
                  <a:cxn ang="0">
                    <a:pos x="169" y="147"/>
                  </a:cxn>
                  <a:cxn ang="0">
                    <a:pos x="193" y="144"/>
                  </a:cxn>
                  <a:cxn ang="0">
                    <a:pos x="190" y="120"/>
                  </a:cxn>
                  <a:cxn ang="0">
                    <a:pos x="0" y="181"/>
                  </a:cxn>
                  <a:cxn ang="0">
                    <a:pos x="362" y="181"/>
                  </a:cxn>
                  <a:cxn ang="0">
                    <a:pos x="181" y="338"/>
                  </a:cxn>
                  <a:cxn ang="0">
                    <a:pos x="181" y="24"/>
                  </a:cxn>
                  <a:cxn ang="0">
                    <a:pos x="181" y="338"/>
                  </a:cxn>
                  <a:cxn ang="0">
                    <a:pos x="205" y="120"/>
                  </a:cxn>
                  <a:cxn ang="0">
                    <a:pos x="202" y="144"/>
                  </a:cxn>
                  <a:cxn ang="0">
                    <a:pos x="226" y="147"/>
                  </a:cxn>
                  <a:cxn ang="0">
                    <a:pos x="229" y="123"/>
                  </a:cxn>
                  <a:cxn ang="0">
                    <a:pos x="226" y="156"/>
                  </a:cxn>
                  <a:cxn ang="0">
                    <a:pos x="202" y="159"/>
                  </a:cxn>
                  <a:cxn ang="0">
                    <a:pos x="205" y="183"/>
                  </a:cxn>
                  <a:cxn ang="0">
                    <a:pos x="229" y="180"/>
                  </a:cxn>
                  <a:cxn ang="0">
                    <a:pos x="226" y="156"/>
                  </a:cxn>
                  <a:cxn ang="0">
                    <a:pos x="119" y="93"/>
                  </a:cxn>
                  <a:cxn ang="0">
                    <a:pos x="109" y="260"/>
                  </a:cxn>
                  <a:cxn ang="0">
                    <a:pos x="241" y="271"/>
                  </a:cxn>
                  <a:cxn ang="0">
                    <a:pos x="251" y="103"/>
                  </a:cxn>
                  <a:cxn ang="0">
                    <a:pos x="202" y="258"/>
                  </a:cxn>
                  <a:cxn ang="0">
                    <a:pos x="156" y="252"/>
                  </a:cxn>
                  <a:cxn ang="0">
                    <a:pos x="202" y="245"/>
                  </a:cxn>
                  <a:cxn ang="0">
                    <a:pos x="202" y="258"/>
                  </a:cxn>
                  <a:cxn ang="0">
                    <a:pos x="118" y="233"/>
                  </a:cxn>
                  <a:cxn ang="0">
                    <a:pos x="127" y="102"/>
                  </a:cxn>
                  <a:cxn ang="0">
                    <a:pos x="242" y="112"/>
                  </a:cxn>
                </a:cxnLst>
                <a:rect l="0" t="0" r="r" b="b"/>
                <a:pathLst>
                  <a:path w="362" h="362">
                    <a:moveTo>
                      <a:pt x="155" y="120"/>
                    </a:moveTo>
                    <a:cubicBezTo>
                      <a:pt x="134" y="120"/>
                      <a:pt x="134" y="120"/>
                      <a:pt x="134" y="120"/>
                    </a:cubicBezTo>
                    <a:cubicBezTo>
                      <a:pt x="132" y="120"/>
                      <a:pt x="131" y="121"/>
                      <a:pt x="131" y="123"/>
                    </a:cubicBezTo>
                    <a:cubicBezTo>
                      <a:pt x="131" y="144"/>
                      <a:pt x="131" y="144"/>
                      <a:pt x="131" y="144"/>
                    </a:cubicBezTo>
                    <a:cubicBezTo>
                      <a:pt x="131" y="146"/>
                      <a:pt x="132" y="147"/>
                      <a:pt x="134" y="147"/>
                    </a:cubicBezTo>
                    <a:cubicBezTo>
                      <a:pt x="155" y="147"/>
                      <a:pt x="155" y="147"/>
                      <a:pt x="155" y="147"/>
                    </a:cubicBezTo>
                    <a:cubicBezTo>
                      <a:pt x="157" y="147"/>
                      <a:pt x="158" y="146"/>
                      <a:pt x="158" y="144"/>
                    </a:cubicBezTo>
                    <a:cubicBezTo>
                      <a:pt x="158" y="123"/>
                      <a:pt x="158" y="123"/>
                      <a:pt x="158" y="123"/>
                    </a:cubicBezTo>
                    <a:cubicBezTo>
                      <a:pt x="158" y="121"/>
                      <a:pt x="157" y="120"/>
                      <a:pt x="155" y="120"/>
                    </a:cubicBezTo>
                    <a:close/>
                    <a:moveTo>
                      <a:pt x="190" y="156"/>
                    </a:moveTo>
                    <a:cubicBezTo>
                      <a:pt x="169" y="156"/>
                      <a:pt x="169" y="156"/>
                      <a:pt x="169" y="156"/>
                    </a:cubicBezTo>
                    <a:cubicBezTo>
                      <a:pt x="168" y="156"/>
                      <a:pt x="166" y="157"/>
                      <a:pt x="166" y="159"/>
                    </a:cubicBezTo>
                    <a:cubicBezTo>
                      <a:pt x="166" y="180"/>
                      <a:pt x="166" y="180"/>
                      <a:pt x="166" y="180"/>
                    </a:cubicBezTo>
                    <a:cubicBezTo>
                      <a:pt x="166" y="181"/>
                      <a:pt x="168" y="183"/>
                      <a:pt x="169" y="183"/>
                    </a:cubicBezTo>
                    <a:cubicBezTo>
                      <a:pt x="190" y="183"/>
                      <a:pt x="190" y="183"/>
                      <a:pt x="190" y="183"/>
                    </a:cubicBezTo>
                    <a:cubicBezTo>
                      <a:pt x="192" y="183"/>
                      <a:pt x="193" y="181"/>
                      <a:pt x="193" y="180"/>
                    </a:cubicBezTo>
                    <a:cubicBezTo>
                      <a:pt x="193" y="159"/>
                      <a:pt x="193" y="159"/>
                      <a:pt x="193" y="159"/>
                    </a:cubicBezTo>
                    <a:cubicBezTo>
                      <a:pt x="193" y="157"/>
                      <a:pt x="192" y="156"/>
                      <a:pt x="190" y="156"/>
                    </a:cubicBezTo>
                    <a:close/>
                    <a:moveTo>
                      <a:pt x="190" y="191"/>
                    </a:moveTo>
                    <a:cubicBezTo>
                      <a:pt x="169" y="191"/>
                      <a:pt x="169" y="191"/>
                      <a:pt x="169" y="191"/>
                    </a:cubicBezTo>
                    <a:cubicBezTo>
                      <a:pt x="168" y="191"/>
                      <a:pt x="166" y="193"/>
                      <a:pt x="166" y="194"/>
                    </a:cubicBezTo>
                    <a:cubicBezTo>
                      <a:pt x="166" y="216"/>
                      <a:pt x="166" y="216"/>
                      <a:pt x="166" y="216"/>
                    </a:cubicBezTo>
                    <a:cubicBezTo>
                      <a:pt x="166" y="217"/>
                      <a:pt x="168" y="218"/>
                      <a:pt x="169" y="218"/>
                    </a:cubicBezTo>
                    <a:cubicBezTo>
                      <a:pt x="190" y="218"/>
                      <a:pt x="190" y="218"/>
                      <a:pt x="190" y="218"/>
                    </a:cubicBezTo>
                    <a:cubicBezTo>
                      <a:pt x="192" y="218"/>
                      <a:pt x="193" y="217"/>
                      <a:pt x="193" y="216"/>
                    </a:cubicBezTo>
                    <a:cubicBezTo>
                      <a:pt x="193" y="194"/>
                      <a:pt x="193" y="194"/>
                      <a:pt x="193" y="194"/>
                    </a:cubicBezTo>
                    <a:cubicBezTo>
                      <a:pt x="193" y="193"/>
                      <a:pt x="192" y="191"/>
                      <a:pt x="190" y="191"/>
                    </a:cubicBezTo>
                    <a:close/>
                    <a:moveTo>
                      <a:pt x="155" y="191"/>
                    </a:moveTo>
                    <a:cubicBezTo>
                      <a:pt x="134" y="191"/>
                      <a:pt x="134" y="191"/>
                      <a:pt x="134" y="191"/>
                    </a:cubicBezTo>
                    <a:cubicBezTo>
                      <a:pt x="132" y="191"/>
                      <a:pt x="131" y="193"/>
                      <a:pt x="131" y="194"/>
                    </a:cubicBezTo>
                    <a:cubicBezTo>
                      <a:pt x="131" y="216"/>
                      <a:pt x="131" y="216"/>
                      <a:pt x="131" y="216"/>
                    </a:cubicBezTo>
                    <a:cubicBezTo>
                      <a:pt x="131" y="217"/>
                      <a:pt x="132" y="218"/>
                      <a:pt x="134" y="218"/>
                    </a:cubicBezTo>
                    <a:cubicBezTo>
                      <a:pt x="155" y="218"/>
                      <a:pt x="155" y="218"/>
                      <a:pt x="155" y="218"/>
                    </a:cubicBezTo>
                    <a:cubicBezTo>
                      <a:pt x="157" y="218"/>
                      <a:pt x="158" y="217"/>
                      <a:pt x="158" y="216"/>
                    </a:cubicBezTo>
                    <a:cubicBezTo>
                      <a:pt x="158" y="194"/>
                      <a:pt x="158" y="194"/>
                      <a:pt x="158" y="194"/>
                    </a:cubicBezTo>
                    <a:cubicBezTo>
                      <a:pt x="158" y="193"/>
                      <a:pt x="157" y="191"/>
                      <a:pt x="155" y="191"/>
                    </a:cubicBezTo>
                    <a:close/>
                    <a:moveTo>
                      <a:pt x="155" y="156"/>
                    </a:moveTo>
                    <a:cubicBezTo>
                      <a:pt x="134" y="156"/>
                      <a:pt x="134" y="156"/>
                      <a:pt x="134" y="156"/>
                    </a:cubicBezTo>
                    <a:cubicBezTo>
                      <a:pt x="132" y="156"/>
                      <a:pt x="131" y="157"/>
                      <a:pt x="131" y="159"/>
                    </a:cubicBezTo>
                    <a:cubicBezTo>
                      <a:pt x="131" y="180"/>
                      <a:pt x="131" y="180"/>
                      <a:pt x="131" y="180"/>
                    </a:cubicBezTo>
                    <a:cubicBezTo>
                      <a:pt x="131" y="181"/>
                      <a:pt x="132" y="183"/>
                      <a:pt x="134" y="183"/>
                    </a:cubicBezTo>
                    <a:cubicBezTo>
                      <a:pt x="155" y="183"/>
                      <a:pt x="155" y="183"/>
                      <a:pt x="155" y="183"/>
                    </a:cubicBezTo>
                    <a:cubicBezTo>
                      <a:pt x="157" y="183"/>
                      <a:pt x="158" y="181"/>
                      <a:pt x="158" y="180"/>
                    </a:cubicBezTo>
                    <a:cubicBezTo>
                      <a:pt x="158" y="159"/>
                      <a:pt x="158" y="159"/>
                      <a:pt x="158" y="159"/>
                    </a:cubicBezTo>
                    <a:cubicBezTo>
                      <a:pt x="158" y="157"/>
                      <a:pt x="157" y="156"/>
                      <a:pt x="155" y="156"/>
                    </a:cubicBezTo>
                    <a:close/>
                    <a:moveTo>
                      <a:pt x="190" y="120"/>
                    </a:moveTo>
                    <a:cubicBezTo>
                      <a:pt x="169" y="120"/>
                      <a:pt x="169" y="120"/>
                      <a:pt x="169" y="120"/>
                    </a:cubicBezTo>
                    <a:cubicBezTo>
                      <a:pt x="168" y="120"/>
                      <a:pt x="166" y="121"/>
                      <a:pt x="166" y="123"/>
                    </a:cubicBezTo>
                    <a:cubicBezTo>
                      <a:pt x="166" y="144"/>
                      <a:pt x="166" y="144"/>
                      <a:pt x="166" y="144"/>
                    </a:cubicBezTo>
                    <a:cubicBezTo>
                      <a:pt x="166" y="146"/>
                      <a:pt x="168" y="147"/>
                      <a:pt x="169" y="147"/>
                    </a:cubicBezTo>
                    <a:cubicBezTo>
                      <a:pt x="190" y="147"/>
                      <a:pt x="190" y="147"/>
                      <a:pt x="190" y="147"/>
                    </a:cubicBezTo>
                    <a:cubicBezTo>
                      <a:pt x="192" y="147"/>
                      <a:pt x="193" y="146"/>
                      <a:pt x="193" y="144"/>
                    </a:cubicBezTo>
                    <a:cubicBezTo>
                      <a:pt x="193" y="123"/>
                      <a:pt x="193" y="123"/>
                      <a:pt x="193" y="123"/>
                    </a:cubicBezTo>
                    <a:cubicBezTo>
                      <a:pt x="193" y="121"/>
                      <a:pt x="192" y="120"/>
                      <a:pt x="190" y="120"/>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7" y="24"/>
                      <a:pt x="338" y="95"/>
                      <a:pt x="338" y="181"/>
                    </a:cubicBezTo>
                    <a:cubicBezTo>
                      <a:pt x="338" y="268"/>
                      <a:pt x="267" y="338"/>
                      <a:pt x="181" y="338"/>
                    </a:cubicBezTo>
                    <a:close/>
                    <a:moveTo>
                      <a:pt x="226" y="120"/>
                    </a:moveTo>
                    <a:cubicBezTo>
                      <a:pt x="205" y="120"/>
                      <a:pt x="205" y="120"/>
                      <a:pt x="205" y="120"/>
                    </a:cubicBezTo>
                    <a:cubicBezTo>
                      <a:pt x="203" y="120"/>
                      <a:pt x="202" y="121"/>
                      <a:pt x="202" y="123"/>
                    </a:cubicBezTo>
                    <a:cubicBezTo>
                      <a:pt x="202" y="144"/>
                      <a:pt x="202" y="144"/>
                      <a:pt x="202" y="144"/>
                    </a:cubicBezTo>
                    <a:cubicBezTo>
                      <a:pt x="202" y="146"/>
                      <a:pt x="203" y="147"/>
                      <a:pt x="205" y="147"/>
                    </a:cubicBezTo>
                    <a:cubicBezTo>
                      <a:pt x="226" y="147"/>
                      <a:pt x="226" y="147"/>
                      <a:pt x="226" y="147"/>
                    </a:cubicBezTo>
                    <a:cubicBezTo>
                      <a:pt x="227" y="147"/>
                      <a:pt x="229" y="146"/>
                      <a:pt x="229" y="144"/>
                    </a:cubicBezTo>
                    <a:cubicBezTo>
                      <a:pt x="229" y="123"/>
                      <a:pt x="229" y="123"/>
                      <a:pt x="229" y="123"/>
                    </a:cubicBezTo>
                    <a:cubicBezTo>
                      <a:pt x="229" y="121"/>
                      <a:pt x="227" y="120"/>
                      <a:pt x="226" y="120"/>
                    </a:cubicBezTo>
                    <a:close/>
                    <a:moveTo>
                      <a:pt x="226" y="156"/>
                    </a:moveTo>
                    <a:cubicBezTo>
                      <a:pt x="205" y="156"/>
                      <a:pt x="205" y="156"/>
                      <a:pt x="205" y="156"/>
                    </a:cubicBezTo>
                    <a:cubicBezTo>
                      <a:pt x="203" y="156"/>
                      <a:pt x="202" y="157"/>
                      <a:pt x="202" y="159"/>
                    </a:cubicBezTo>
                    <a:cubicBezTo>
                      <a:pt x="202" y="180"/>
                      <a:pt x="202" y="180"/>
                      <a:pt x="202" y="180"/>
                    </a:cubicBezTo>
                    <a:cubicBezTo>
                      <a:pt x="202" y="181"/>
                      <a:pt x="203" y="183"/>
                      <a:pt x="205" y="183"/>
                    </a:cubicBezTo>
                    <a:cubicBezTo>
                      <a:pt x="226" y="183"/>
                      <a:pt x="226" y="183"/>
                      <a:pt x="226" y="183"/>
                    </a:cubicBezTo>
                    <a:cubicBezTo>
                      <a:pt x="227" y="183"/>
                      <a:pt x="229" y="181"/>
                      <a:pt x="229" y="180"/>
                    </a:cubicBezTo>
                    <a:cubicBezTo>
                      <a:pt x="229" y="159"/>
                      <a:pt x="229" y="159"/>
                      <a:pt x="229" y="159"/>
                    </a:cubicBezTo>
                    <a:cubicBezTo>
                      <a:pt x="229" y="157"/>
                      <a:pt x="227" y="156"/>
                      <a:pt x="226" y="156"/>
                    </a:cubicBezTo>
                    <a:close/>
                    <a:moveTo>
                      <a:pt x="241" y="93"/>
                    </a:moveTo>
                    <a:cubicBezTo>
                      <a:pt x="119" y="93"/>
                      <a:pt x="119" y="93"/>
                      <a:pt x="119" y="93"/>
                    </a:cubicBezTo>
                    <a:cubicBezTo>
                      <a:pt x="113" y="93"/>
                      <a:pt x="109" y="97"/>
                      <a:pt x="109" y="103"/>
                    </a:cubicBezTo>
                    <a:cubicBezTo>
                      <a:pt x="109" y="260"/>
                      <a:pt x="109" y="260"/>
                      <a:pt x="109" y="260"/>
                    </a:cubicBezTo>
                    <a:cubicBezTo>
                      <a:pt x="109" y="266"/>
                      <a:pt x="113" y="271"/>
                      <a:pt x="119" y="271"/>
                    </a:cubicBezTo>
                    <a:cubicBezTo>
                      <a:pt x="241" y="271"/>
                      <a:pt x="241" y="271"/>
                      <a:pt x="241" y="271"/>
                    </a:cubicBezTo>
                    <a:cubicBezTo>
                      <a:pt x="246" y="271"/>
                      <a:pt x="251" y="266"/>
                      <a:pt x="251" y="260"/>
                    </a:cubicBezTo>
                    <a:cubicBezTo>
                      <a:pt x="251" y="103"/>
                      <a:pt x="251" y="103"/>
                      <a:pt x="251" y="103"/>
                    </a:cubicBezTo>
                    <a:cubicBezTo>
                      <a:pt x="251" y="97"/>
                      <a:pt x="246" y="93"/>
                      <a:pt x="241" y="93"/>
                    </a:cubicBezTo>
                    <a:close/>
                    <a:moveTo>
                      <a:pt x="202" y="258"/>
                    </a:moveTo>
                    <a:cubicBezTo>
                      <a:pt x="163" y="258"/>
                      <a:pt x="163" y="258"/>
                      <a:pt x="163" y="258"/>
                    </a:cubicBezTo>
                    <a:cubicBezTo>
                      <a:pt x="159" y="258"/>
                      <a:pt x="156" y="255"/>
                      <a:pt x="156" y="252"/>
                    </a:cubicBezTo>
                    <a:cubicBezTo>
                      <a:pt x="156" y="248"/>
                      <a:pt x="159" y="245"/>
                      <a:pt x="163" y="245"/>
                    </a:cubicBezTo>
                    <a:cubicBezTo>
                      <a:pt x="202" y="245"/>
                      <a:pt x="202" y="245"/>
                      <a:pt x="202" y="245"/>
                    </a:cubicBezTo>
                    <a:cubicBezTo>
                      <a:pt x="206" y="245"/>
                      <a:pt x="209" y="248"/>
                      <a:pt x="209" y="252"/>
                    </a:cubicBezTo>
                    <a:cubicBezTo>
                      <a:pt x="209" y="255"/>
                      <a:pt x="206" y="258"/>
                      <a:pt x="202" y="258"/>
                    </a:cubicBezTo>
                    <a:close/>
                    <a:moveTo>
                      <a:pt x="242" y="233"/>
                    </a:moveTo>
                    <a:cubicBezTo>
                      <a:pt x="118" y="233"/>
                      <a:pt x="118" y="233"/>
                      <a:pt x="118" y="233"/>
                    </a:cubicBezTo>
                    <a:cubicBezTo>
                      <a:pt x="118" y="112"/>
                      <a:pt x="118" y="112"/>
                      <a:pt x="118" y="112"/>
                    </a:cubicBezTo>
                    <a:cubicBezTo>
                      <a:pt x="118" y="106"/>
                      <a:pt x="122" y="102"/>
                      <a:pt x="127" y="102"/>
                    </a:cubicBezTo>
                    <a:cubicBezTo>
                      <a:pt x="233" y="102"/>
                      <a:pt x="233" y="102"/>
                      <a:pt x="233" y="102"/>
                    </a:cubicBezTo>
                    <a:cubicBezTo>
                      <a:pt x="238" y="102"/>
                      <a:pt x="242" y="106"/>
                      <a:pt x="242" y="112"/>
                    </a:cubicBezTo>
                    <a:lnTo>
                      <a:pt x="242" y="233"/>
                    </a:ln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10" name="Group 186"/>
          <p:cNvGrpSpPr/>
          <p:nvPr/>
        </p:nvGrpSpPr>
        <p:grpSpPr>
          <a:xfrm>
            <a:off x="854170" y="4592818"/>
            <a:ext cx="1024436" cy="1309106"/>
            <a:chOff x="741347" y="1384582"/>
            <a:chExt cx="646331" cy="825935"/>
          </a:xfrm>
        </p:grpSpPr>
        <p:sp>
          <p:nvSpPr>
            <p:cNvPr id="76" name="TextBox 75"/>
            <p:cNvSpPr txBox="1"/>
            <p:nvPr/>
          </p:nvSpPr>
          <p:spPr>
            <a:xfrm>
              <a:off x="741347" y="1384582"/>
              <a:ext cx="646331" cy="277854"/>
            </a:xfrm>
            <a:prstGeom prst="rect">
              <a:avLst/>
            </a:prstGeom>
            <a:noFill/>
            <a:ln w="9525">
              <a:noFill/>
              <a:miter lim="800000"/>
              <a:headEnd/>
              <a:tailEnd/>
            </a:ln>
          </p:spPr>
          <p:txBody>
            <a:bodyPr wrap="square" anchor="ctr">
              <a:spAutoFit/>
            </a:bodyPr>
            <a:lstStyle/>
            <a:p>
              <a:pPr algn="ctr" defTabSz="914400">
                <a:lnSpc>
                  <a:spcPts val="1400"/>
                </a:lnSpc>
                <a:buNone/>
              </a:pPr>
              <a:r>
                <a:rPr lang="fr-BE" sz="1400" b="0" i="0">
                  <a:solidFill>
                    <a:srgbClr val="FFFFFF"/>
                  </a:solidFill>
                  <a:latin typeface="Arial"/>
                  <a:ea typeface="+mn-ea"/>
                  <a:cs typeface="+mn-cs"/>
                </a:rPr>
                <a:t>WER</a:t>
              </a:r>
              <a:endParaRPr lang="en-US" sz="1400" dirty="0">
                <a:solidFill>
                  <a:schemeClr val="bg1"/>
                </a:solidFill>
              </a:endParaRPr>
            </a:p>
          </p:txBody>
        </p:sp>
        <p:grpSp>
          <p:nvGrpSpPr>
            <p:cNvPr id="11" name="Group 182"/>
            <p:cNvGrpSpPr/>
            <p:nvPr/>
          </p:nvGrpSpPr>
          <p:grpSpPr>
            <a:xfrm>
              <a:off x="808670" y="1699687"/>
              <a:ext cx="511684" cy="510830"/>
              <a:chOff x="1140469" y="1753587"/>
              <a:chExt cx="511684" cy="510830"/>
            </a:xfrm>
          </p:grpSpPr>
          <p:sp>
            <p:nvSpPr>
              <p:cNvPr id="78" name="Oval 77"/>
              <p:cNvSpPr/>
              <p:nvPr/>
            </p:nvSpPr>
            <p:spPr>
              <a:xfrm>
                <a:off x="1154203" y="1766894"/>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9" name="Freeform 10"/>
              <p:cNvSpPr>
                <a:spLocks noEditPoints="1"/>
              </p:cNvSpPr>
              <p:nvPr/>
            </p:nvSpPr>
            <p:spPr bwMode="auto">
              <a:xfrm>
                <a:off x="1140469" y="1753587"/>
                <a:ext cx="511684" cy="510830"/>
              </a:xfrm>
              <a:custGeom>
                <a:avLst/>
                <a:gdLst/>
                <a:ahLst/>
                <a:cxnLst>
                  <a:cxn ang="0">
                    <a:pos x="225" y="175"/>
                  </a:cxn>
                  <a:cxn ang="0">
                    <a:pos x="225" y="175"/>
                  </a:cxn>
                  <a:cxn ang="0">
                    <a:pos x="182" y="147"/>
                  </a:cxn>
                  <a:cxn ang="0">
                    <a:pos x="138" y="175"/>
                  </a:cxn>
                  <a:cxn ang="0">
                    <a:pos x="138" y="175"/>
                  </a:cxn>
                  <a:cxn ang="0">
                    <a:pos x="138" y="175"/>
                  </a:cxn>
                  <a:cxn ang="0">
                    <a:pos x="155" y="287"/>
                  </a:cxn>
                  <a:cxn ang="0">
                    <a:pos x="155" y="287"/>
                  </a:cxn>
                  <a:cxn ang="0">
                    <a:pos x="182" y="297"/>
                  </a:cxn>
                  <a:cxn ang="0">
                    <a:pos x="208" y="287"/>
                  </a:cxn>
                  <a:cxn ang="0">
                    <a:pos x="208" y="287"/>
                  </a:cxn>
                  <a:cxn ang="0">
                    <a:pos x="225" y="175"/>
                  </a:cxn>
                  <a:cxn ang="0">
                    <a:pos x="181" y="0"/>
                  </a:cxn>
                  <a:cxn ang="0">
                    <a:pos x="0" y="181"/>
                  </a:cxn>
                  <a:cxn ang="0">
                    <a:pos x="181" y="362"/>
                  </a:cxn>
                  <a:cxn ang="0">
                    <a:pos x="362" y="181"/>
                  </a:cxn>
                  <a:cxn ang="0">
                    <a:pos x="181" y="0"/>
                  </a:cxn>
                  <a:cxn ang="0">
                    <a:pos x="181" y="338"/>
                  </a:cxn>
                  <a:cxn ang="0">
                    <a:pos x="24" y="181"/>
                  </a:cxn>
                  <a:cxn ang="0">
                    <a:pos x="181" y="24"/>
                  </a:cxn>
                  <a:cxn ang="0">
                    <a:pos x="338" y="181"/>
                  </a:cxn>
                  <a:cxn ang="0">
                    <a:pos x="181" y="338"/>
                  </a:cxn>
                  <a:cxn ang="0">
                    <a:pos x="183" y="136"/>
                  </a:cxn>
                  <a:cxn ang="0">
                    <a:pos x="217" y="102"/>
                  </a:cxn>
                  <a:cxn ang="0">
                    <a:pos x="183" y="69"/>
                  </a:cxn>
                  <a:cxn ang="0">
                    <a:pos x="149" y="102"/>
                  </a:cxn>
                  <a:cxn ang="0">
                    <a:pos x="183" y="136"/>
                  </a:cxn>
                </a:cxnLst>
                <a:rect l="0" t="0" r="r" b="b"/>
                <a:pathLst>
                  <a:path w="362" h="362">
                    <a:moveTo>
                      <a:pt x="225" y="175"/>
                    </a:moveTo>
                    <a:cubicBezTo>
                      <a:pt x="225" y="175"/>
                      <a:pt x="225" y="175"/>
                      <a:pt x="225" y="175"/>
                    </a:cubicBezTo>
                    <a:cubicBezTo>
                      <a:pt x="225" y="160"/>
                      <a:pt x="206" y="147"/>
                      <a:pt x="182" y="147"/>
                    </a:cubicBezTo>
                    <a:cubicBezTo>
                      <a:pt x="157" y="147"/>
                      <a:pt x="138" y="160"/>
                      <a:pt x="138" y="175"/>
                    </a:cubicBezTo>
                    <a:cubicBezTo>
                      <a:pt x="138" y="175"/>
                      <a:pt x="138" y="175"/>
                      <a:pt x="138" y="175"/>
                    </a:cubicBezTo>
                    <a:cubicBezTo>
                      <a:pt x="138" y="175"/>
                      <a:pt x="138" y="175"/>
                      <a:pt x="138" y="175"/>
                    </a:cubicBezTo>
                    <a:cubicBezTo>
                      <a:pt x="138" y="175"/>
                      <a:pt x="137" y="239"/>
                      <a:pt x="155" y="287"/>
                    </a:cubicBezTo>
                    <a:cubicBezTo>
                      <a:pt x="155" y="287"/>
                      <a:pt x="155" y="287"/>
                      <a:pt x="155" y="287"/>
                    </a:cubicBezTo>
                    <a:cubicBezTo>
                      <a:pt x="156" y="293"/>
                      <a:pt x="168" y="297"/>
                      <a:pt x="182" y="297"/>
                    </a:cubicBezTo>
                    <a:cubicBezTo>
                      <a:pt x="196" y="297"/>
                      <a:pt x="207" y="293"/>
                      <a:pt x="208" y="287"/>
                    </a:cubicBezTo>
                    <a:cubicBezTo>
                      <a:pt x="208" y="287"/>
                      <a:pt x="208" y="287"/>
                      <a:pt x="208" y="287"/>
                    </a:cubicBezTo>
                    <a:cubicBezTo>
                      <a:pt x="226" y="239"/>
                      <a:pt x="225" y="175"/>
                      <a:pt x="225" y="175"/>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5" y="338"/>
                      <a:pt x="24" y="268"/>
                      <a:pt x="24" y="181"/>
                    </a:cubicBezTo>
                    <a:cubicBezTo>
                      <a:pt x="24" y="95"/>
                      <a:pt x="95" y="24"/>
                      <a:pt x="181" y="24"/>
                    </a:cubicBezTo>
                    <a:cubicBezTo>
                      <a:pt x="268" y="24"/>
                      <a:pt x="338" y="95"/>
                      <a:pt x="338" y="181"/>
                    </a:cubicBezTo>
                    <a:cubicBezTo>
                      <a:pt x="338" y="268"/>
                      <a:pt x="268" y="338"/>
                      <a:pt x="181" y="338"/>
                    </a:cubicBezTo>
                    <a:close/>
                    <a:moveTo>
                      <a:pt x="183" y="136"/>
                    </a:moveTo>
                    <a:cubicBezTo>
                      <a:pt x="202" y="136"/>
                      <a:pt x="217" y="121"/>
                      <a:pt x="217" y="102"/>
                    </a:cubicBezTo>
                    <a:cubicBezTo>
                      <a:pt x="217" y="84"/>
                      <a:pt x="202" y="69"/>
                      <a:pt x="183" y="69"/>
                    </a:cubicBezTo>
                    <a:cubicBezTo>
                      <a:pt x="164" y="69"/>
                      <a:pt x="149" y="84"/>
                      <a:pt x="149" y="102"/>
                    </a:cubicBezTo>
                    <a:cubicBezTo>
                      <a:pt x="149" y="121"/>
                      <a:pt x="164" y="136"/>
                      <a:pt x="183" y="136"/>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sp>
        <p:nvSpPr>
          <p:cNvPr id="42" name="Rounded Rectangle 41"/>
          <p:cNvSpPr/>
          <p:nvPr/>
        </p:nvSpPr>
        <p:spPr>
          <a:xfrm rot="10800000" flipV="1">
            <a:off x="1086629" y="4300114"/>
            <a:ext cx="7050410" cy="462650"/>
          </a:xfrm>
          <a:prstGeom prst="roundRect">
            <a:avLst>
              <a:gd name="adj" fmla="val 50000"/>
            </a:avLst>
          </a:prstGeom>
          <a:gradFill flip="none" rotWithShape="1">
            <a:gsLst>
              <a:gs pos="0">
                <a:srgbClr val="EB3A23"/>
              </a:gs>
              <a:gs pos="100000">
                <a:srgbClr val="F68B1F"/>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75000"/>
              </a:lnSpc>
              <a:spcBef>
                <a:spcPct val="0"/>
              </a:spcBef>
              <a:spcAft>
                <a:spcPct val="0"/>
              </a:spcAft>
              <a:buNone/>
            </a:pPr>
            <a:r>
              <a:rPr lang="de-DE" sz="1800" b="1" i="0" dirty="0" smtClean="0">
                <a:solidFill>
                  <a:schemeClr val="lt1"/>
                </a:solidFill>
                <a:effectLst>
                  <a:outerShdw blurRad="38100" dist="38100" dir="2700000" algn="tl">
                    <a:srgbClr val="000000">
                      <a:alpha val="43137"/>
                    </a:srgbClr>
                  </a:outerShdw>
                </a:effectLst>
                <a:latin typeface="Arial"/>
                <a:ea typeface="+mn-ea"/>
                <a:cs typeface="+mn-cs"/>
              </a:rPr>
              <a:t>Kontextabhängige Identitäts- und Authentifizierungsservices</a:t>
            </a:r>
            <a:endParaRPr lang="de-DE" sz="1800" b="1" i="0" dirty="0">
              <a:solidFill>
                <a:schemeClr val="lt1"/>
              </a:solidFill>
              <a:effectLst>
                <a:outerShdw blurRad="38100" dist="38100" dir="2700000" algn="tl">
                  <a:srgbClr val="000000">
                    <a:alpha val="43137"/>
                  </a:srgbClr>
                </a:outerShdw>
              </a:effectLst>
              <a:latin typeface="Arial"/>
              <a:ea typeface="+mn-ea"/>
              <a:cs typeface="+mn-cs"/>
            </a:endParaRPr>
          </a:p>
        </p:txBody>
      </p:sp>
      <p:grpSp>
        <p:nvGrpSpPr>
          <p:cNvPr id="12" name="Group 12"/>
          <p:cNvGrpSpPr/>
          <p:nvPr/>
        </p:nvGrpSpPr>
        <p:grpSpPr>
          <a:xfrm>
            <a:off x="5420296" y="2245335"/>
            <a:ext cx="1714276" cy="1262888"/>
            <a:chOff x="1079244" y="3393177"/>
            <a:chExt cx="723063" cy="710045"/>
          </a:xfrm>
        </p:grpSpPr>
        <p:sp>
          <p:nvSpPr>
            <p:cNvPr id="31" name="Oval 30"/>
            <p:cNvSpPr/>
            <p:nvPr/>
          </p:nvSpPr>
          <p:spPr>
            <a:xfrm>
              <a:off x="1092262" y="3393177"/>
              <a:ext cx="710045" cy="710045"/>
            </a:xfrm>
            <a:prstGeom prst="ellipse">
              <a:avLst/>
            </a:prstGeom>
            <a:solidFill>
              <a:schemeClr val="accent6">
                <a:lumMod val="20000"/>
                <a:lumOff val="80000"/>
                <a:alpha val="80000"/>
              </a:schemeClr>
            </a:solidFill>
            <a:ln>
              <a:noFill/>
            </a:ln>
            <a:effectLst>
              <a:outerShdw blurRad="2921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n-US" dirty="0"/>
            </a:p>
          </p:txBody>
        </p:sp>
        <p:pic>
          <p:nvPicPr>
            <p:cNvPr id="3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079244" y="3600984"/>
              <a:ext cx="307522" cy="288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cxnSp>
        <p:nvCxnSpPr>
          <p:cNvPr id="33" name="Straight Connector 32"/>
          <p:cNvCxnSpPr>
            <a:endCxn id="36" idx="3"/>
          </p:cNvCxnSpPr>
          <p:nvPr/>
        </p:nvCxnSpPr>
        <p:spPr>
          <a:xfrm flipV="1">
            <a:off x="7134571" y="2656455"/>
            <a:ext cx="668813" cy="249076"/>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13" name="Group 27"/>
          <p:cNvGrpSpPr/>
          <p:nvPr/>
        </p:nvGrpSpPr>
        <p:grpSpPr>
          <a:xfrm>
            <a:off x="7548567" y="2185377"/>
            <a:ext cx="1440798" cy="1063354"/>
            <a:chOff x="424882" y="3394666"/>
            <a:chExt cx="1130429" cy="1128852"/>
          </a:xfrm>
        </p:grpSpPr>
        <p:sp>
          <p:nvSpPr>
            <p:cNvPr id="35" name="Oval 34"/>
            <p:cNvSpPr/>
            <p:nvPr/>
          </p:nvSpPr>
          <p:spPr>
            <a:xfrm>
              <a:off x="424882" y="3884168"/>
              <a:ext cx="1130429" cy="639350"/>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36" name="Picture 2" descr="\\CHICOSTORAGE\Client Projects\Cisco References\Kubrick Icons\Device Icons\Device_generic_building_3154_default_256.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0760" r="-1"/>
            <a:stretch/>
          </p:blipFill>
          <p:spPr bwMode="auto">
            <a:xfrm flipH="1">
              <a:off x="624808" y="3394666"/>
              <a:ext cx="692535" cy="1000189"/>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4" name="Group 142"/>
          <p:cNvGrpSpPr/>
          <p:nvPr/>
        </p:nvGrpSpPr>
        <p:grpSpPr>
          <a:xfrm>
            <a:off x="6054315" y="2939964"/>
            <a:ext cx="1014228" cy="617533"/>
            <a:chOff x="5115028" y="2002396"/>
            <a:chExt cx="3266972" cy="2797344"/>
          </a:xfrm>
        </p:grpSpPr>
        <p:pic>
          <p:nvPicPr>
            <p:cNvPr id="38" name="Picture 129" descr="laptop_cutout"/>
            <p:cNvPicPr>
              <a:picLocks noChangeAspect="1" noChangeArrowheads="1"/>
            </p:cNvPicPr>
            <p:nvPr/>
          </p:nvPicPr>
          <p:blipFill>
            <a:blip r:embed="rId5" cstate="screen"/>
            <a:stretch>
              <a:fillRect/>
            </a:stretch>
          </p:blipFill>
          <p:spPr bwMode="auto">
            <a:xfrm>
              <a:off x="5115028" y="2002396"/>
              <a:ext cx="3266972" cy="2797344"/>
            </a:xfrm>
            <a:prstGeom prst="rect">
              <a:avLst/>
            </a:prstGeom>
            <a:noFill/>
            <a:ln>
              <a:noFill/>
            </a:ln>
          </p:spPr>
        </p:pic>
        <p:grpSp>
          <p:nvGrpSpPr>
            <p:cNvPr id="15" name="Group 14"/>
            <p:cNvGrpSpPr/>
            <p:nvPr/>
          </p:nvGrpSpPr>
          <p:grpSpPr>
            <a:xfrm>
              <a:off x="5570918" y="2119719"/>
              <a:ext cx="2357178" cy="1513422"/>
              <a:chOff x="6782188" y="4647518"/>
              <a:chExt cx="2048054" cy="1473882"/>
            </a:xfrm>
          </p:grpSpPr>
          <p:pic>
            <p:nvPicPr>
              <p:cNvPr id="44" name="Picture 11" descr="converj_vdi.png"/>
              <p:cNvPicPr>
                <a:picLocks noChangeAspect="1"/>
              </p:cNvPicPr>
              <p:nvPr/>
            </p:nvPicPr>
            <p:blipFill>
              <a:blip r:embed="rId6"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45" name="Picture 3" descr="HUB_Rich.png"/>
              <p:cNvPicPr>
                <a:picLocks noChangeAspect="1"/>
              </p:cNvPicPr>
              <p:nvPr/>
            </p:nvPicPr>
            <p:blipFill>
              <a:blip r:embed="rId7" cstate="screen"/>
              <a:srcRect/>
              <a:stretch>
                <a:fillRect/>
              </a:stretch>
            </p:blipFill>
            <p:spPr bwMode="auto">
              <a:xfrm>
                <a:off x="6782188" y="4647518"/>
                <a:ext cx="739387" cy="1473882"/>
              </a:xfrm>
              <a:prstGeom prst="rect">
                <a:avLst/>
              </a:prstGeom>
              <a:noFill/>
              <a:ln w="9525">
                <a:noFill/>
                <a:miter lim="800000"/>
                <a:headEnd/>
                <a:tailEnd/>
              </a:ln>
            </p:spPr>
          </p:pic>
        </p:grpSp>
        <p:sp>
          <p:nvSpPr>
            <p:cNvPr id="43" name="Rectangle 42"/>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6" name="Group 46"/>
          <p:cNvGrpSpPr/>
          <p:nvPr/>
        </p:nvGrpSpPr>
        <p:grpSpPr>
          <a:xfrm>
            <a:off x="6346096" y="1827244"/>
            <a:ext cx="1163065" cy="977753"/>
            <a:chOff x="7175867" y="3688548"/>
            <a:chExt cx="1772359" cy="1839090"/>
          </a:xfrm>
        </p:grpSpPr>
        <p:pic>
          <p:nvPicPr>
            <p:cNvPr id="47" name="Picture 2"/>
            <p:cNvPicPr>
              <a:picLocks noChangeAspect="1" noChangeArrowheads="1"/>
            </p:cNvPicPr>
            <p:nvPr/>
          </p:nvPicPr>
          <p:blipFill>
            <a:blip r:embed="rId8" cstate="screen"/>
            <a:srcRect/>
            <a:stretch>
              <a:fillRect/>
            </a:stretch>
          </p:blipFill>
          <p:spPr bwMode="auto">
            <a:xfrm>
              <a:off x="7998981" y="3877981"/>
              <a:ext cx="949245" cy="590950"/>
            </a:xfrm>
            <a:prstGeom prst="roundRect">
              <a:avLst/>
            </a:prstGeom>
            <a:noFill/>
            <a:ln w="9525">
              <a:noFill/>
              <a:miter lim="800000"/>
              <a:headEnd/>
              <a:tailEnd/>
            </a:ln>
            <a:effectLst/>
          </p:spPr>
        </p:pic>
        <p:pic>
          <p:nvPicPr>
            <p:cNvPr id="48" name="Picture 4" descr="http://images.apple.com/ipad/features/images/overview_homescreen_20100225.jpg"/>
            <p:cNvPicPr>
              <a:picLocks noChangeAspect="1" noChangeArrowheads="1"/>
            </p:cNvPicPr>
            <p:nvPr/>
          </p:nvPicPr>
          <p:blipFill>
            <a:blip r:embed="rId9" cstate="screen"/>
            <a:srcRect/>
            <a:stretch>
              <a:fillRect/>
            </a:stretch>
          </p:blipFill>
          <p:spPr bwMode="auto">
            <a:xfrm>
              <a:off x="7175867" y="3688548"/>
              <a:ext cx="1220414" cy="1839090"/>
            </a:xfrm>
            <a:prstGeom prst="rect">
              <a:avLst/>
            </a:prstGeom>
            <a:noFill/>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4000" fill="hold" nodeType="clickEffect">
                                  <p:stCondLst>
                                    <p:cond delay="0"/>
                                  </p:stCondLst>
                                  <p:childTnLst>
                                    <p:anim calcmode="discrete" valueType="str">
                                      <p:cBhvr>
                                        <p:cTn id="6" dur="100" fill="hold"/>
                                        <p:tgtEl>
                                          <p:spTgt spid="12"/>
                                        </p:tgtEl>
                                        <p:attrNameLst>
                                          <p:attrName>style.visibility</p:attrName>
                                        </p:attrNameLst>
                                      </p:cBhvr>
                                      <p:tavLst>
                                        <p:tav tm="0">
                                          <p:val>
                                            <p:strVal val="hidden"/>
                                          </p:val>
                                        </p:tav>
                                        <p:tav tm="50000">
                                          <p:val>
                                            <p:strVal val="visible"/>
                                          </p:val>
                                        </p:tav>
                                      </p:tavLst>
                                    </p:anim>
                                  </p:childTnLst>
                                </p:cTn>
                              </p:par>
                            </p:childTnLst>
                          </p:cTn>
                        </p:par>
                        <p:par>
                          <p:cTn id="7" fill="hold">
                            <p:stCondLst>
                              <p:cond delay="400"/>
                            </p:stCondLst>
                            <p:childTnLst>
                              <p:par>
                                <p:cTn id="8" presetID="22" presetClass="entr" presetSubtype="8"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 Same Side Corner Rectangle 25"/>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 name="Round Same Side Corner Rectangle 40"/>
          <p:cNvSpPr/>
          <p:nvPr/>
        </p:nvSpPr>
        <p:spPr>
          <a:xfrm rot="5400000">
            <a:off x="-611641" y="2052196"/>
            <a:ext cx="4721904" cy="3525607"/>
          </a:xfrm>
          <a:prstGeom prst="round2SameRect">
            <a:avLst>
              <a:gd name="adj1" fmla="val 11640"/>
              <a:gd name="adj2" fmla="val 0"/>
            </a:avLst>
          </a:prstGeom>
          <a:gradFill>
            <a:gsLst>
              <a:gs pos="0">
                <a:schemeClr val="bg1">
                  <a:alpha val="0"/>
                </a:schemeClr>
              </a:gs>
              <a:gs pos="100000">
                <a:schemeClr val="bg1">
                  <a:lumMod val="75000"/>
                </a:schemeClr>
              </a:gs>
            </a:gsLst>
            <a:lin ang="0" scaled="0"/>
          </a:gra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2B348E"/>
                </a:solidFill>
                <a:latin typeface="Arial"/>
                <a:ea typeface="+mj-ea"/>
                <a:cs typeface="+mj-cs"/>
              </a:rPr>
              <a:t>Branchenweit führend in Leistung und Skalierbarkeit virtueller Desktops</a:t>
            </a:r>
            <a:br>
              <a:rPr lang="de-DE" sz="3200" b="0" i="0" spc="0" baseline="0" dirty="0" smtClean="0">
                <a:solidFill>
                  <a:srgbClr val="2B348E"/>
                </a:solidFill>
                <a:latin typeface="Arial"/>
                <a:ea typeface="+mj-ea"/>
                <a:cs typeface="+mj-cs"/>
              </a:rPr>
            </a:br>
            <a:r>
              <a:rPr lang="de-DE" sz="2400" b="0" i="0" spc="0" baseline="0" dirty="0" smtClean="0">
                <a:solidFill>
                  <a:srgbClr val="1E1F81"/>
                </a:solidFill>
                <a:latin typeface="Arial"/>
                <a:ea typeface="+mj-ea"/>
                <a:cs typeface="+mj-cs"/>
              </a:rPr>
              <a:t>Optimierte Plattform für die Desktop-Virtualisierung</a:t>
            </a:r>
            <a:endParaRPr lang="de-DE" sz="3200" dirty="0">
              <a:solidFill>
                <a:srgbClr val="1E1F81"/>
              </a:solidFill>
            </a:endParaRPr>
          </a:p>
        </p:txBody>
      </p:sp>
      <p:pic>
        <p:nvPicPr>
          <p:cNvPr id="20" name="Picture 19" descr="C:\Documents and Settings\dlawler\My Documents\Images\product\Cisco\California\high res png1\HBJ01615_Mirror copy.png"/>
          <p:cNvPicPr>
            <a:picLocks noChangeAspect="1" noChangeArrowheads="1"/>
          </p:cNvPicPr>
          <p:nvPr/>
        </p:nvPicPr>
        <p:blipFill>
          <a:blip r:embed="rId3" cstate="screen"/>
          <a:stretch>
            <a:fillRect/>
          </a:stretch>
        </p:blipFill>
        <p:spPr bwMode="auto">
          <a:xfrm>
            <a:off x="866623" y="1965450"/>
            <a:ext cx="2035892" cy="1569028"/>
          </a:xfrm>
          <a:prstGeom prst="rect">
            <a:avLst/>
          </a:prstGeom>
          <a:noFill/>
          <a:ln w="9525">
            <a:noFill/>
            <a:miter lim="800000"/>
            <a:headEnd/>
            <a:tailEnd/>
          </a:ln>
          <a:effectLst/>
        </p:spPr>
      </p:pic>
      <p:grpSp>
        <p:nvGrpSpPr>
          <p:cNvPr id="3" name="Group 15"/>
          <p:cNvGrpSpPr/>
          <p:nvPr/>
        </p:nvGrpSpPr>
        <p:grpSpPr>
          <a:xfrm>
            <a:off x="702415" y="3099062"/>
            <a:ext cx="2428700" cy="2463537"/>
            <a:chOff x="2158923" y="1827733"/>
            <a:chExt cx="4911730" cy="4062705"/>
          </a:xfrm>
        </p:grpSpPr>
        <p:sp>
          <p:nvSpPr>
            <p:cNvPr id="17" name="Line 10"/>
            <p:cNvSpPr>
              <a:spLocks noChangeShapeType="1"/>
            </p:cNvSpPr>
            <p:nvPr/>
          </p:nvSpPr>
          <p:spPr bwMode="auto">
            <a:xfrm flipV="1">
              <a:off x="4091166" y="4773708"/>
              <a:ext cx="2979487" cy="2"/>
            </a:xfrm>
            <a:prstGeom prst="line">
              <a:avLst/>
            </a:prstGeom>
            <a:noFill/>
            <a:ln w="19050">
              <a:solidFill>
                <a:schemeClr val="tx1">
                  <a:lumMod val="75000"/>
                </a:schemeClr>
              </a:solidFill>
              <a:round/>
              <a:headEnd/>
              <a:tailEnd type="triangle" w="med" len="med"/>
            </a:ln>
          </p:spPr>
          <p:txBody>
            <a:bodyPr wrap="none" anchor="ctr"/>
            <a:lstStyle/>
            <a:p>
              <a:endParaRPr lang="en-US" sz="1200"/>
            </a:p>
          </p:txBody>
        </p:sp>
        <p:sp>
          <p:nvSpPr>
            <p:cNvPr id="23" name="Line 11"/>
            <p:cNvSpPr>
              <a:spLocks noChangeShapeType="1"/>
            </p:cNvSpPr>
            <p:nvPr/>
          </p:nvSpPr>
          <p:spPr bwMode="auto">
            <a:xfrm flipH="1">
              <a:off x="2158923" y="4567518"/>
              <a:ext cx="1906523" cy="1280690"/>
            </a:xfrm>
            <a:prstGeom prst="line">
              <a:avLst/>
            </a:prstGeom>
            <a:noFill/>
            <a:ln w="19050">
              <a:solidFill>
                <a:schemeClr val="tx1">
                  <a:lumMod val="75000"/>
                </a:schemeClr>
              </a:solidFill>
              <a:round/>
              <a:headEnd/>
              <a:tailEnd type="triangle" w="med" len="med"/>
            </a:ln>
          </p:spPr>
          <p:txBody>
            <a:bodyPr wrap="none" anchor="ctr"/>
            <a:lstStyle/>
            <a:p>
              <a:endParaRPr lang="en-US" sz="1200"/>
            </a:p>
          </p:txBody>
        </p:sp>
        <p:sp>
          <p:nvSpPr>
            <p:cNvPr id="24" name="Line 12"/>
            <p:cNvSpPr>
              <a:spLocks noChangeShapeType="1"/>
            </p:cNvSpPr>
            <p:nvPr/>
          </p:nvSpPr>
          <p:spPr bwMode="auto">
            <a:xfrm flipH="1" flipV="1">
              <a:off x="4324763" y="1827733"/>
              <a:ext cx="0" cy="3002901"/>
            </a:xfrm>
            <a:prstGeom prst="line">
              <a:avLst/>
            </a:prstGeom>
            <a:noFill/>
            <a:ln w="19050">
              <a:solidFill>
                <a:schemeClr val="tx1">
                  <a:lumMod val="75000"/>
                </a:schemeClr>
              </a:solidFill>
              <a:round/>
              <a:headEnd/>
              <a:tailEnd type="triangle" w="med" len="med"/>
            </a:ln>
          </p:spPr>
          <p:txBody>
            <a:bodyPr wrap="none" anchor="ctr"/>
            <a:lstStyle/>
            <a:p>
              <a:endParaRPr lang="en-US" sz="1200"/>
            </a:p>
          </p:txBody>
        </p:sp>
        <p:grpSp>
          <p:nvGrpSpPr>
            <p:cNvPr id="4" name="Group 12"/>
            <p:cNvGrpSpPr/>
            <p:nvPr/>
          </p:nvGrpSpPr>
          <p:grpSpPr>
            <a:xfrm>
              <a:off x="3061504" y="3054270"/>
              <a:ext cx="2567364" cy="2222322"/>
              <a:chOff x="3220998" y="2788454"/>
              <a:chExt cx="2567364" cy="2222322"/>
            </a:xfrm>
          </p:grpSpPr>
          <p:pic>
            <p:nvPicPr>
              <p:cNvPr id="32" name="Picture 151" descr="ICON_VM_desktop_Q308"/>
              <p:cNvPicPr>
                <a:picLocks noChangeAspect="1" noChangeArrowheads="1"/>
              </p:cNvPicPr>
              <p:nvPr/>
            </p:nvPicPr>
            <p:blipFill>
              <a:blip r:embed="rId4" cstate="print"/>
              <a:srcRect/>
              <a:stretch>
                <a:fillRect/>
              </a:stretch>
            </p:blipFill>
            <p:spPr bwMode="auto">
              <a:xfrm>
                <a:off x="3220998" y="4021831"/>
                <a:ext cx="898053" cy="925149"/>
              </a:xfrm>
              <a:prstGeom prst="rect">
                <a:avLst/>
              </a:prstGeom>
              <a:noFill/>
              <a:ln w="9525">
                <a:noFill/>
                <a:miter lim="800000"/>
                <a:headEnd/>
                <a:tailEnd/>
              </a:ln>
            </p:spPr>
          </p:pic>
          <p:pic>
            <p:nvPicPr>
              <p:cNvPr id="33" name="Picture 151" descr="ICON_VM_desktop_Q308"/>
              <p:cNvPicPr>
                <a:picLocks noChangeAspect="1" noChangeArrowheads="1"/>
              </p:cNvPicPr>
              <p:nvPr/>
            </p:nvPicPr>
            <p:blipFill>
              <a:blip r:embed="rId4" cstate="print"/>
              <a:srcRect/>
              <a:stretch>
                <a:fillRect/>
              </a:stretch>
            </p:blipFill>
            <p:spPr bwMode="auto">
              <a:xfrm>
                <a:off x="3614402" y="3415775"/>
                <a:ext cx="898053" cy="925149"/>
              </a:xfrm>
              <a:prstGeom prst="rect">
                <a:avLst/>
              </a:prstGeom>
              <a:noFill/>
              <a:ln w="9525">
                <a:noFill/>
                <a:miter lim="800000"/>
                <a:headEnd/>
                <a:tailEnd/>
              </a:ln>
            </p:spPr>
          </p:pic>
          <p:pic>
            <p:nvPicPr>
              <p:cNvPr id="34" name="Picture 151" descr="ICON_VM_desktop_Q308"/>
              <p:cNvPicPr>
                <a:picLocks noChangeAspect="1" noChangeArrowheads="1"/>
              </p:cNvPicPr>
              <p:nvPr/>
            </p:nvPicPr>
            <p:blipFill>
              <a:blip r:embed="rId4" cstate="print"/>
              <a:srcRect/>
              <a:stretch>
                <a:fillRect/>
              </a:stretch>
            </p:blipFill>
            <p:spPr bwMode="auto">
              <a:xfrm>
                <a:off x="4050338" y="4053729"/>
                <a:ext cx="898053" cy="925149"/>
              </a:xfrm>
              <a:prstGeom prst="rect">
                <a:avLst/>
              </a:prstGeom>
              <a:noFill/>
              <a:ln w="9525">
                <a:noFill/>
                <a:miter lim="800000"/>
                <a:headEnd/>
                <a:tailEnd/>
              </a:ln>
            </p:spPr>
          </p:pic>
          <p:pic>
            <p:nvPicPr>
              <p:cNvPr id="35" name="Picture 151" descr="ICON_VM_desktop_Q308"/>
              <p:cNvPicPr>
                <a:picLocks noChangeAspect="1" noChangeArrowheads="1"/>
              </p:cNvPicPr>
              <p:nvPr/>
            </p:nvPicPr>
            <p:blipFill>
              <a:blip r:embed="rId4" cstate="print"/>
              <a:srcRect/>
              <a:stretch>
                <a:fillRect/>
              </a:stretch>
            </p:blipFill>
            <p:spPr bwMode="auto">
              <a:xfrm>
                <a:off x="4443743" y="3437041"/>
                <a:ext cx="898053" cy="925149"/>
              </a:xfrm>
              <a:prstGeom prst="rect">
                <a:avLst/>
              </a:prstGeom>
              <a:noFill/>
              <a:ln w="9525">
                <a:noFill/>
                <a:miter lim="800000"/>
                <a:headEnd/>
                <a:tailEnd/>
              </a:ln>
            </p:spPr>
          </p:pic>
          <p:pic>
            <p:nvPicPr>
              <p:cNvPr id="36" name="Picture 151" descr="ICON_VM_desktop_Q308"/>
              <p:cNvPicPr>
                <a:picLocks noChangeAspect="1" noChangeArrowheads="1"/>
              </p:cNvPicPr>
              <p:nvPr/>
            </p:nvPicPr>
            <p:blipFill>
              <a:blip r:embed="rId4" cstate="print"/>
              <a:srcRect/>
              <a:stretch>
                <a:fillRect/>
              </a:stretch>
            </p:blipFill>
            <p:spPr bwMode="auto">
              <a:xfrm>
                <a:off x="4890309" y="4085627"/>
                <a:ext cx="898053" cy="925149"/>
              </a:xfrm>
              <a:prstGeom prst="rect">
                <a:avLst/>
              </a:prstGeom>
              <a:noFill/>
              <a:ln w="9525">
                <a:noFill/>
                <a:miter lim="800000"/>
                <a:headEnd/>
                <a:tailEnd/>
              </a:ln>
            </p:spPr>
          </p:pic>
          <p:pic>
            <p:nvPicPr>
              <p:cNvPr id="37" name="Picture 151" descr="ICON_VM_desktop_Q308"/>
              <p:cNvPicPr>
                <a:picLocks noChangeAspect="1" noChangeArrowheads="1"/>
              </p:cNvPicPr>
              <p:nvPr/>
            </p:nvPicPr>
            <p:blipFill>
              <a:blip r:embed="rId4" cstate="print"/>
              <a:srcRect/>
              <a:stretch>
                <a:fillRect/>
              </a:stretch>
            </p:blipFill>
            <p:spPr bwMode="auto">
              <a:xfrm>
                <a:off x="4029073" y="2788454"/>
                <a:ext cx="898053" cy="925149"/>
              </a:xfrm>
              <a:prstGeom prst="rect">
                <a:avLst/>
              </a:prstGeom>
              <a:noFill/>
              <a:ln w="9525">
                <a:noFill/>
                <a:miter lim="800000"/>
                <a:headEnd/>
                <a:tailEnd/>
              </a:ln>
            </p:spPr>
          </p:pic>
        </p:grpSp>
        <p:sp>
          <p:nvSpPr>
            <p:cNvPr id="28" name="Text Box 8"/>
            <p:cNvSpPr txBox="1">
              <a:spLocks noChangeArrowheads="1"/>
            </p:cNvSpPr>
            <p:nvPr/>
          </p:nvSpPr>
          <p:spPr bwMode="auto">
            <a:xfrm rot="16200000">
              <a:off x="3339762" y="2320450"/>
              <a:ext cx="1375184" cy="522847"/>
            </a:xfrm>
            <a:prstGeom prst="rect">
              <a:avLst/>
            </a:prstGeom>
            <a:noFill/>
            <a:ln w="12700">
              <a:noFill/>
              <a:miter lim="800000"/>
              <a:headEnd/>
              <a:tailEnd/>
            </a:ln>
          </p:spPr>
          <p:txBody>
            <a:bodyPr wrap="none">
              <a:spAutoFit/>
            </a:bodyPr>
            <a:lstStyle/>
            <a:p>
              <a:pPr algn="ctr" defTabSz="914400">
                <a:lnSpc>
                  <a:spcPct val="90000"/>
                </a:lnSpc>
                <a:buNone/>
              </a:pPr>
              <a:r>
                <a:rPr lang="de-DE" sz="1200" b="1" i="0" dirty="0" smtClean="0">
                  <a:solidFill>
                    <a:srgbClr val="ABDFF0">
                      <a:lumMod val="25000"/>
                    </a:srgbClr>
                  </a:solidFill>
                  <a:latin typeface="Arial"/>
                  <a:ea typeface="+mn-ea"/>
                  <a:cs typeface="+mn-cs"/>
                </a:rPr>
                <a:t>Speicher</a:t>
              </a:r>
              <a:endParaRPr lang="de-DE" sz="1200" b="1" i="0" dirty="0">
                <a:solidFill>
                  <a:srgbClr val="ABDFF0">
                    <a:lumMod val="25000"/>
                  </a:srgbClr>
                </a:solidFill>
                <a:latin typeface="Arial"/>
                <a:ea typeface="+mn-ea"/>
                <a:cs typeface="+mn-cs"/>
              </a:endParaRPr>
            </a:p>
          </p:txBody>
        </p:sp>
        <p:sp>
          <p:nvSpPr>
            <p:cNvPr id="29" name="Text Box 6"/>
            <p:cNvSpPr txBox="1">
              <a:spLocks noChangeArrowheads="1"/>
            </p:cNvSpPr>
            <p:nvPr/>
          </p:nvSpPr>
          <p:spPr bwMode="auto">
            <a:xfrm>
              <a:off x="5562918" y="4362265"/>
              <a:ext cx="1317724" cy="546344"/>
            </a:xfrm>
            <a:prstGeom prst="rect">
              <a:avLst/>
            </a:prstGeom>
            <a:noFill/>
            <a:ln w="12700">
              <a:noFill/>
              <a:miter lim="800000"/>
              <a:headEnd/>
              <a:tailEnd/>
            </a:ln>
          </p:spPr>
          <p:txBody>
            <a:bodyPr wrap="none">
              <a:spAutoFit/>
            </a:bodyPr>
            <a:lstStyle/>
            <a:p>
              <a:pPr algn="ctr" defTabSz="914400">
                <a:lnSpc>
                  <a:spcPct val="90000"/>
                </a:lnSpc>
                <a:buNone/>
              </a:pPr>
              <a:r>
                <a:rPr lang="en-US" sz="1200" b="1" i="0">
                  <a:solidFill>
                    <a:srgbClr val="ABDFF0">
                      <a:lumMod val="25000"/>
                    </a:srgbClr>
                  </a:solidFill>
                  <a:latin typeface="Arial"/>
                  <a:ea typeface="+mn-ea"/>
                  <a:cs typeface="+mn-cs"/>
                </a:rPr>
                <a:t>CPU</a:t>
              </a:r>
            </a:p>
          </p:txBody>
        </p:sp>
        <p:sp>
          <p:nvSpPr>
            <p:cNvPr id="30" name="Text Box 7"/>
            <p:cNvSpPr txBox="1">
              <a:spLocks noChangeArrowheads="1"/>
            </p:cNvSpPr>
            <p:nvPr/>
          </p:nvSpPr>
          <p:spPr bwMode="auto">
            <a:xfrm rot="19278751">
              <a:off x="2169473" y="4979824"/>
              <a:ext cx="1014465" cy="546344"/>
            </a:xfrm>
            <a:prstGeom prst="rect">
              <a:avLst/>
            </a:prstGeom>
            <a:noFill/>
            <a:ln w="12700">
              <a:noFill/>
              <a:miter lim="800000"/>
              <a:headEnd/>
              <a:tailEnd/>
            </a:ln>
          </p:spPr>
          <p:txBody>
            <a:bodyPr wrap="none">
              <a:spAutoFit/>
            </a:bodyPr>
            <a:lstStyle/>
            <a:p>
              <a:pPr algn="ctr" defTabSz="914400">
                <a:lnSpc>
                  <a:spcPct val="90000"/>
                </a:lnSpc>
                <a:buNone/>
              </a:pPr>
              <a:r>
                <a:rPr lang="en-US" sz="1200" b="1" i="0">
                  <a:solidFill>
                    <a:srgbClr val="ABDFF0">
                      <a:lumMod val="25000"/>
                    </a:srgbClr>
                  </a:solidFill>
                  <a:latin typeface="Arial"/>
                  <a:ea typeface="+mn-ea"/>
                  <a:cs typeface="+mn-cs"/>
                </a:rPr>
                <a:t>E/A</a:t>
              </a:r>
            </a:p>
          </p:txBody>
        </p:sp>
        <p:sp>
          <p:nvSpPr>
            <p:cNvPr id="31" name="Rectangle 30"/>
            <p:cNvSpPr/>
            <p:nvPr/>
          </p:nvSpPr>
          <p:spPr>
            <a:xfrm>
              <a:off x="3101162" y="5433238"/>
              <a:ext cx="348039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141" indent="-165141" algn="l" defTabSz="914400">
                <a:lnSpc>
                  <a:spcPct val="90000"/>
                </a:lnSpc>
                <a:buNone/>
              </a:pPr>
              <a:r>
                <a:rPr lang="de-DE" sz="1200" b="1" i="0" dirty="0" smtClean="0">
                  <a:solidFill>
                    <a:srgbClr val="ABDFF0">
                      <a:lumMod val="25000"/>
                    </a:srgbClr>
                  </a:solidFill>
                  <a:latin typeface="Arial"/>
                  <a:ea typeface="+mn-ea"/>
                  <a:cs typeface="+mn-cs"/>
                </a:rPr>
                <a:t>Unified Fabric (FCoE)</a:t>
              </a:r>
              <a:endParaRPr lang="de-DE" sz="1200" b="1" i="0" dirty="0">
                <a:solidFill>
                  <a:srgbClr val="ABDFF0">
                    <a:lumMod val="25000"/>
                  </a:srgbClr>
                </a:solidFill>
                <a:latin typeface="Arial"/>
                <a:ea typeface="+mn-ea"/>
                <a:cs typeface="+mn-cs"/>
              </a:endParaRPr>
            </a:p>
          </p:txBody>
        </p:sp>
      </p:grpSp>
      <p:sp>
        <p:nvSpPr>
          <p:cNvPr id="19" name="Rectangle 18"/>
          <p:cNvSpPr/>
          <p:nvPr/>
        </p:nvSpPr>
        <p:spPr>
          <a:xfrm>
            <a:off x="3588315" y="1784869"/>
            <a:ext cx="5486399" cy="4514906"/>
          </a:xfrm>
          <a:prstGeom prst="rect">
            <a:avLst/>
          </a:prstGeom>
          <a:noFill/>
          <a:ln w="9525">
            <a:noFill/>
            <a:miter lim="800000"/>
            <a:headEnd/>
            <a:tailEnd/>
          </a:ln>
        </p:spPr>
        <p:txBody>
          <a:bodyPr wrap="square" lIns="82124" tIns="41061" rIns="82124" bIns="41061" anchor="t" anchorCtr="0">
            <a:prstTxWarp prst="textNoShape">
              <a:avLst/>
            </a:prstTxWarp>
            <a:spAutoFit/>
          </a:bodyPr>
          <a:lstStyle/>
          <a:p>
            <a:pPr marL="174650" indent="-174650" algn="l" defTabSz="814365">
              <a:lnSpc>
                <a:spcPct val="95000"/>
              </a:lnSpc>
              <a:spcBef>
                <a:spcPts val="600"/>
              </a:spcBef>
              <a:spcAft>
                <a:spcPts val="1200"/>
              </a:spcAft>
              <a:buClr>
                <a:srgbClr val="1E1F81"/>
              </a:buClr>
              <a:buSzPct val="80000"/>
              <a:buFont typeface="Arial"/>
              <a:buChar char="•"/>
            </a:pPr>
            <a:r>
              <a:rPr lang="de-DE" sz="2000" b="1" i="0" dirty="0" smtClean="0">
                <a:solidFill>
                  <a:srgbClr val="08252E"/>
                </a:solidFill>
                <a:latin typeface="Arial"/>
                <a:ea typeface="ＭＳ Ｐゴシック"/>
                <a:cs typeface="ＭＳ Ｐゴシック"/>
              </a:rPr>
              <a:t>Geringere Kosten </a:t>
            </a:r>
            <a:r>
              <a:rPr lang="de-DE" sz="2000" b="0" i="0" dirty="0" smtClean="0">
                <a:solidFill>
                  <a:srgbClr val="08252E"/>
                </a:solidFill>
                <a:latin typeface="Arial"/>
                <a:ea typeface="ＭＳ Ｐゴシック"/>
                <a:cs typeface="ＭＳ Ｐゴシック"/>
              </a:rPr>
              <a:t>für Computing- und Netzwerkinfrastruktur</a:t>
            </a:r>
          </a:p>
          <a:p>
            <a:pPr marL="174650" indent="-174650" algn="l" defTabSz="814365">
              <a:lnSpc>
                <a:spcPct val="95000"/>
              </a:lnSpc>
              <a:spcBef>
                <a:spcPts val="600"/>
              </a:spcBef>
              <a:spcAft>
                <a:spcPts val="1200"/>
              </a:spcAft>
              <a:buClr>
                <a:srgbClr val="1E1F81"/>
              </a:buClr>
              <a:buSzPct val="80000"/>
              <a:buFont typeface="Arial"/>
              <a:buChar char="•"/>
            </a:pPr>
            <a:r>
              <a:rPr lang="de-DE" sz="2000" b="1" i="0" dirty="0" smtClean="0">
                <a:solidFill>
                  <a:srgbClr val="08252E"/>
                </a:solidFill>
                <a:latin typeface="Arial"/>
                <a:ea typeface="ＭＳ Ｐゴシック"/>
                <a:cs typeface="ＭＳ Ｐゴシック"/>
              </a:rPr>
              <a:t>Höhere Dichte virtueller Desktops </a:t>
            </a:r>
            <a:r>
              <a:rPr lang="de-DE" sz="2000" b="0" i="0" dirty="0" smtClean="0">
                <a:solidFill>
                  <a:srgbClr val="08252E"/>
                </a:solidFill>
                <a:latin typeface="Arial"/>
                <a:ea typeface="ＭＳ Ｐゴシック"/>
                <a:cs typeface="ＭＳ Ｐゴシック"/>
              </a:rPr>
              <a:t>ohne </a:t>
            </a:r>
            <a:br>
              <a:rPr lang="de-DE" sz="2000" b="0" i="0" dirty="0" smtClean="0">
                <a:solidFill>
                  <a:srgbClr val="08252E"/>
                </a:solidFill>
                <a:latin typeface="Arial"/>
                <a:ea typeface="ＭＳ Ｐゴシック"/>
                <a:cs typeface="ＭＳ Ｐゴシック"/>
              </a:rPr>
            </a:br>
            <a:r>
              <a:rPr lang="de-DE" sz="2000" b="0" i="0" dirty="0" smtClean="0">
                <a:solidFill>
                  <a:srgbClr val="08252E"/>
                </a:solidFill>
                <a:latin typeface="Arial"/>
                <a:ea typeface="ＭＳ Ｐゴシック"/>
                <a:cs typeface="ＭＳ Ｐゴシック"/>
              </a:rPr>
              <a:t>Leistungseinbußen</a:t>
            </a:r>
          </a:p>
          <a:p>
            <a:pPr marL="174650" indent="-174650" algn="l" defTabSz="814365">
              <a:lnSpc>
                <a:spcPct val="95000"/>
              </a:lnSpc>
              <a:spcBef>
                <a:spcPts val="600"/>
              </a:spcBef>
              <a:spcAft>
                <a:spcPts val="1200"/>
              </a:spcAft>
              <a:buClr>
                <a:srgbClr val="1E1F81"/>
              </a:buClr>
              <a:buSzPct val="80000"/>
              <a:buFont typeface="Arial"/>
              <a:buChar char="•"/>
            </a:pPr>
            <a:r>
              <a:rPr lang="de-DE" sz="2000" b="1" i="0" dirty="0" smtClean="0">
                <a:solidFill>
                  <a:srgbClr val="08252E"/>
                </a:solidFill>
                <a:latin typeface="Arial"/>
                <a:ea typeface="ＭＳ Ｐゴシック"/>
                <a:cs typeface="ＭＳ Ｐゴシック"/>
              </a:rPr>
              <a:t>Einfacher Betrieb </a:t>
            </a:r>
            <a:r>
              <a:rPr lang="de-DE" sz="2000" b="0" i="0" dirty="0" smtClean="0">
                <a:solidFill>
                  <a:srgbClr val="08252E"/>
                </a:solidFill>
                <a:latin typeface="Arial"/>
                <a:ea typeface="ＭＳ Ｐゴシック"/>
                <a:cs typeface="ＭＳ Ｐゴシック"/>
              </a:rPr>
              <a:t>– Starten in Minuten, Skalieren in Sekunden</a:t>
            </a:r>
          </a:p>
          <a:p>
            <a:pPr marL="174650" indent="-174650" algn="l" defTabSz="814365">
              <a:lnSpc>
                <a:spcPct val="95000"/>
              </a:lnSpc>
              <a:spcBef>
                <a:spcPts val="600"/>
              </a:spcBef>
              <a:spcAft>
                <a:spcPts val="1200"/>
              </a:spcAft>
              <a:buClr>
                <a:srgbClr val="1E1F81"/>
              </a:buClr>
              <a:buSzPct val="80000"/>
              <a:buFont typeface="Arial"/>
              <a:buChar char="•"/>
            </a:pPr>
            <a:r>
              <a:rPr lang="de-DE" sz="2000" b="1" i="0" dirty="0" smtClean="0">
                <a:solidFill>
                  <a:srgbClr val="08252E"/>
                </a:solidFill>
                <a:latin typeface="Arial"/>
                <a:ea typeface="ＭＳ Ｐゴシック"/>
                <a:cs typeface="ＭＳ Ｐゴシック"/>
              </a:rPr>
              <a:t>Enorme Skalierbarkeit </a:t>
            </a:r>
            <a:r>
              <a:rPr lang="de-DE" sz="2000" b="0" i="0" dirty="0" smtClean="0">
                <a:solidFill>
                  <a:srgbClr val="08252E"/>
                </a:solidFill>
                <a:latin typeface="Arial"/>
                <a:ea typeface="ＭＳ Ｐゴシック"/>
                <a:cs typeface="ＭＳ Ｐゴシック"/>
              </a:rPr>
              <a:t>– problemlose Skalierung auf mehrere tausend Desktops pro UCS-System</a:t>
            </a:r>
          </a:p>
          <a:p>
            <a:pPr marL="174650" indent="-174650" algn="l" defTabSz="814365">
              <a:lnSpc>
                <a:spcPct val="95000"/>
              </a:lnSpc>
              <a:spcBef>
                <a:spcPts val="600"/>
              </a:spcBef>
              <a:spcAft>
                <a:spcPts val="1200"/>
              </a:spcAft>
              <a:buClr>
                <a:srgbClr val="1E1F81"/>
              </a:buClr>
              <a:buSzPct val="80000"/>
              <a:buFont typeface="Arial"/>
              <a:buChar char="•"/>
            </a:pPr>
            <a:r>
              <a:rPr lang="de-DE" sz="2000" b="0" i="0" dirty="0" smtClean="0">
                <a:solidFill>
                  <a:srgbClr val="08252E"/>
                </a:solidFill>
                <a:latin typeface="Arial"/>
                <a:ea typeface="ＭＳ Ｐゴシック"/>
                <a:cs typeface="ＭＳ Ｐゴシック"/>
              </a:rPr>
              <a:t>Erweiterbare Arbeitsspeicher- und E/A-Module zur </a:t>
            </a:r>
            <a:r>
              <a:rPr lang="de-DE" sz="2000" b="1" i="0" dirty="0" smtClean="0">
                <a:solidFill>
                  <a:srgbClr val="08252E"/>
                </a:solidFill>
                <a:latin typeface="Arial"/>
                <a:ea typeface="ＭＳ Ｐゴシック"/>
                <a:cs typeface="ＭＳ Ｐゴシック"/>
              </a:rPr>
              <a:t>Verhinderung von Engpässen bei der Desktop-Virtualisierung</a:t>
            </a:r>
            <a:endParaRPr lang="de-DE" sz="2000" b="1" i="0" dirty="0">
              <a:solidFill>
                <a:srgbClr val="08252E"/>
              </a:solidFill>
              <a:latin typeface="Arial"/>
              <a:ea typeface="ＭＳ Ｐゴシック"/>
              <a:cs typeface="ＭＳ Ｐゴシック"/>
            </a:endParaRPr>
          </a:p>
        </p:txBody>
      </p:sp>
      <p:sp>
        <p:nvSpPr>
          <p:cNvPr id="54" name="TextBox 53"/>
          <p:cNvSpPr txBox="1"/>
          <p:nvPr/>
        </p:nvSpPr>
        <p:spPr>
          <a:xfrm>
            <a:off x="1208335" y="1595993"/>
            <a:ext cx="1313180" cy="369332"/>
          </a:xfrm>
          <a:prstGeom prst="rect">
            <a:avLst/>
          </a:prstGeom>
          <a:noFill/>
        </p:spPr>
        <p:txBody>
          <a:bodyPr wrap="none" rtlCol="0">
            <a:spAutoFit/>
          </a:bodyPr>
          <a:lstStyle/>
          <a:p>
            <a:pPr algn="l" defTabSz="914400">
              <a:buNone/>
            </a:pPr>
            <a:r>
              <a:rPr lang="fr-BE" sz="1800" b="0" i="0">
                <a:solidFill>
                  <a:schemeClr val="tx1"/>
                </a:solidFill>
                <a:latin typeface="Arial"/>
                <a:ea typeface="+mn-ea"/>
                <a:cs typeface="+mn-cs"/>
              </a:rPr>
              <a:t>Cisco UCS</a:t>
            </a:r>
            <a:endParaRPr lang="en-US" dirty="0"/>
          </a:p>
        </p:txBody>
      </p:sp>
    </p:spTree>
    <p:extLst>
      <p:ext uri="{BB962C8B-B14F-4D97-AF65-F5344CB8AC3E}">
        <p14:creationId xmlns="" xmlns:p14="http://schemas.microsoft.com/office/powerpoint/2010/main" val="3806656245"/>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08343" y="1620455"/>
            <a:ext cx="1585734" cy="4689749"/>
          </a:xfrm>
          <a:prstGeom prst="roundRect">
            <a:avLst>
              <a:gd name="adj" fmla="val 5368"/>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a:lnSpc>
                <a:spcPct val="95000"/>
              </a:lnSpc>
              <a:spcBef>
                <a:spcPts val="1200"/>
              </a:spcBef>
              <a:buClr>
                <a:srgbClr val="FFFFFF"/>
              </a:buClr>
              <a:defRPr/>
            </a:pPr>
            <a:endParaRPr lang="en-US" dirty="0">
              <a:solidFill>
                <a:schemeClr val="lt1"/>
              </a:solidFill>
            </a:endParaRPr>
          </a:p>
        </p:txBody>
      </p:sp>
      <p:sp>
        <p:nvSpPr>
          <p:cNvPr id="39" name="Rectangle 38"/>
          <p:cNvSpPr/>
          <p:nvPr/>
        </p:nvSpPr>
        <p:spPr>
          <a:xfrm>
            <a:off x="0" y="3894638"/>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8" name="Title 1"/>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2B348E"/>
                </a:solidFill>
                <a:latin typeface="Arial"/>
                <a:ea typeface="+mj-ea"/>
                <a:cs typeface="+mj-cs"/>
              </a:rPr>
              <a:t>Cisco VXI Rechenzentrum</a:t>
            </a:r>
            <a:br>
              <a:rPr lang="de-DE" sz="3200" b="0" i="0" spc="0" baseline="0" dirty="0" smtClean="0">
                <a:solidFill>
                  <a:srgbClr val="2B348E"/>
                </a:solidFill>
                <a:latin typeface="Arial"/>
                <a:ea typeface="+mj-ea"/>
                <a:cs typeface="+mj-cs"/>
              </a:rPr>
            </a:br>
            <a:r>
              <a:rPr lang="de-DE" sz="2400" b="0" i="0" spc="-50" baseline="0" dirty="0" smtClean="0">
                <a:solidFill>
                  <a:srgbClr val="1E1F81"/>
                </a:solidFill>
                <a:latin typeface="Arial"/>
                <a:ea typeface="+mj-ea"/>
                <a:cs typeface="+mj-cs"/>
              </a:rPr>
              <a:t>Skalierung + vereinfachte Bereitstellung virtueller Desktops = niedrigere Betriebskosten</a:t>
            </a:r>
            <a:endParaRPr lang="de-DE" sz="2400" spc="-50" dirty="0">
              <a:solidFill>
                <a:srgbClr val="1E1F81"/>
              </a:solidFill>
            </a:endParaRPr>
          </a:p>
        </p:txBody>
      </p:sp>
      <p:sp>
        <p:nvSpPr>
          <p:cNvPr id="61" name="Rounded Rectangle 60"/>
          <p:cNvSpPr/>
          <p:nvPr/>
        </p:nvSpPr>
        <p:spPr>
          <a:xfrm rot="10800000" flipV="1">
            <a:off x="428487" y="5667041"/>
            <a:ext cx="8420239" cy="462652"/>
          </a:xfrm>
          <a:prstGeom prst="roundRect">
            <a:avLst>
              <a:gd name="adj" fmla="val 50000"/>
            </a:avLst>
          </a:prstGeom>
          <a:gradFill>
            <a:gsLst>
              <a:gs pos="0">
                <a:srgbClr val="3852A3"/>
              </a:gs>
              <a:gs pos="100000">
                <a:srgbClr val="331645"/>
              </a:gs>
            </a:gsLst>
            <a:lin ang="2400000" scaled="0"/>
          </a:gradFill>
          <a:ln w="38100">
            <a:gradFill>
              <a:gsLst>
                <a:gs pos="0">
                  <a:srgbClr val="3852A3"/>
                </a:gs>
                <a:gs pos="100000">
                  <a:srgbClr val="331645"/>
                </a:gs>
              </a:gsLst>
              <a:lin ang="2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75000"/>
              </a:lnSpc>
              <a:spcBef>
                <a:spcPct val="0"/>
              </a:spcBef>
              <a:spcAft>
                <a:spcPct val="0"/>
              </a:spcAft>
            </a:pPr>
            <a:endParaRPr lang="en-US" b="1" dirty="0">
              <a:solidFill>
                <a:srgbClr val="FFFFFF"/>
              </a:solidFill>
              <a:effectLst>
                <a:outerShdw blurRad="38100" dist="38100" dir="2700000" algn="tl">
                  <a:srgbClr val="000000">
                    <a:alpha val="43137"/>
                  </a:srgbClr>
                </a:outerShdw>
              </a:effectLst>
              <a:latin typeface="Arial"/>
            </a:endParaRPr>
          </a:p>
        </p:txBody>
      </p:sp>
      <p:grpSp>
        <p:nvGrpSpPr>
          <p:cNvPr id="2" name="Group 31"/>
          <p:cNvGrpSpPr/>
          <p:nvPr/>
        </p:nvGrpSpPr>
        <p:grpSpPr>
          <a:xfrm>
            <a:off x="467774" y="1875715"/>
            <a:ext cx="1060450" cy="3587750"/>
            <a:chOff x="238125" y="2070100"/>
            <a:chExt cx="1060450" cy="3587750"/>
          </a:xfrm>
        </p:grpSpPr>
        <p:grpSp>
          <p:nvGrpSpPr>
            <p:cNvPr id="3" name="Group 138"/>
            <p:cNvGrpSpPr>
              <a:grpSpLocks/>
            </p:cNvGrpSpPr>
            <p:nvPr/>
          </p:nvGrpSpPr>
          <p:grpSpPr bwMode="auto">
            <a:xfrm>
              <a:off x="296863" y="2647950"/>
              <a:ext cx="1001712" cy="3009900"/>
              <a:chOff x="187" y="1872"/>
              <a:chExt cx="631" cy="1896"/>
            </a:xfrm>
          </p:grpSpPr>
          <p:pic>
            <p:nvPicPr>
              <p:cNvPr id="92" name="Picture 4" descr="800-chassis-deadfront_flat copy"/>
              <p:cNvPicPr>
                <a:picLocks noChangeAspect="1" noChangeArrowheads="1"/>
              </p:cNvPicPr>
              <p:nvPr/>
            </p:nvPicPr>
            <p:blipFill>
              <a:blip r:embed="rId3" cstate="print"/>
              <a:srcRect/>
              <a:stretch>
                <a:fillRect/>
              </a:stretch>
            </p:blipFill>
            <p:spPr bwMode="auto">
              <a:xfrm>
                <a:off x="187" y="1872"/>
                <a:ext cx="613" cy="330"/>
              </a:xfrm>
              <a:prstGeom prst="rect">
                <a:avLst/>
              </a:prstGeom>
              <a:noFill/>
              <a:ln w="19050">
                <a:noFill/>
                <a:miter lim="800000"/>
                <a:headEnd/>
                <a:tailEnd/>
              </a:ln>
            </p:spPr>
          </p:pic>
          <p:pic>
            <p:nvPicPr>
              <p:cNvPr id="93" name="Picture 5" descr="800-chassis-deadfront_flat copy"/>
              <p:cNvPicPr>
                <a:picLocks noChangeAspect="1" noChangeArrowheads="1"/>
              </p:cNvPicPr>
              <p:nvPr/>
            </p:nvPicPr>
            <p:blipFill>
              <a:blip r:embed="rId3" cstate="print"/>
              <a:srcRect/>
              <a:stretch>
                <a:fillRect/>
              </a:stretch>
            </p:blipFill>
            <p:spPr bwMode="auto">
              <a:xfrm>
                <a:off x="193" y="2256"/>
                <a:ext cx="613" cy="330"/>
              </a:xfrm>
              <a:prstGeom prst="rect">
                <a:avLst/>
              </a:prstGeom>
              <a:noFill/>
              <a:ln w="19050">
                <a:noFill/>
                <a:miter lim="800000"/>
                <a:headEnd/>
                <a:tailEnd/>
              </a:ln>
            </p:spPr>
          </p:pic>
          <p:pic>
            <p:nvPicPr>
              <p:cNvPr id="94" name="Picture 6" descr="800-chassis-deadfront_flat copy"/>
              <p:cNvPicPr>
                <a:picLocks noChangeAspect="1" noChangeArrowheads="1"/>
              </p:cNvPicPr>
              <p:nvPr/>
            </p:nvPicPr>
            <p:blipFill>
              <a:blip r:embed="rId3" cstate="print"/>
              <a:srcRect/>
              <a:stretch>
                <a:fillRect/>
              </a:stretch>
            </p:blipFill>
            <p:spPr bwMode="auto">
              <a:xfrm>
                <a:off x="193" y="2652"/>
                <a:ext cx="613" cy="330"/>
              </a:xfrm>
              <a:prstGeom prst="rect">
                <a:avLst/>
              </a:prstGeom>
              <a:noFill/>
              <a:ln w="19050">
                <a:noFill/>
                <a:miter lim="800000"/>
                <a:headEnd/>
                <a:tailEnd/>
              </a:ln>
            </p:spPr>
          </p:pic>
          <p:pic>
            <p:nvPicPr>
              <p:cNvPr id="95" name="Picture 7" descr="800-chassis-deadfront_flat copy"/>
              <p:cNvPicPr>
                <a:picLocks noChangeAspect="1" noChangeArrowheads="1"/>
              </p:cNvPicPr>
              <p:nvPr/>
            </p:nvPicPr>
            <p:blipFill>
              <a:blip r:embed="rId3" cstate="print"/>
              <a:srcRect/>
              <a:stretch>
                <a:fillRect/>
              </a:stretch>
            </p:blipFill>
            <p:spPr bwMode="auto">
              <a:xfrm>
                <a:off x="199" y="3042"/>
                <a:ext cx="613" cy="330"/>
              </a:xfrm>
              <a:prstGeom prst="rect">
                <a:avLst/>
              </a:prstGeom>
              <a:noFill/>
              <a:ln w="19050">
                <a:noFill/>
                <a:miter lim="800000"/>
                <a:headEnd/>
                <a:tailEnd/>
              </a:ln>
            </p:spPr>
          </p:pic>
          <p:pic>
            <p:nvPicPr>
              <p:cNvPr id="96" name="Picture 8" descr="800-chassis-deadfront_flat copy"/>
              <p:cNvPicPr>
                <a:picLocks noChangeAspect="1" noChangeArrowheads="1"/>
              </p:cNvPicPr>
              <p:nvPr/>
            </p:nvPicPr>
            <p:blipFill>
              <a:blip r:embed="rId3" cstate="print"/>
              <a:srcRect/>
              <a:stretch>
                <a:fillRect/>
              </a:stretch>
            </p:blipFill>
            <p:spPr bwMode="auto">
              <a:xfrm>
                <a:off x="205" y="3438"/>
                <a:ext cx="613" cy="330"/>
              </a:xfrm>
              <a:prstGeom prst="rect">
                <a:avLst/>
              </a:prstGeom>
              <a:noFill/>
              <a:ln w="19050">
                <a:noFill/>
                <a:miter lim="800000"/>
                <a:headEnd/>
                <a:tailEnd/>
              </a:ln>
            </p:spPr>
          </p:pic>
        </p:grpSp>
        <p:pic>
          <p:nvPicPr>
            <p:cNvPr id="81" name="Picture 51" descr="Eugene_Bezel_Cisco copy"/>
            <p:cNvPicPr>
              <a:picLocks noChangeAspect="1" noChangeArrowheads="1"/>
            </p:cNvPicPr>
            <p:nvPr/>
          </p:nvPicPr>
          <p:blipFill>
            <a:blip r:embed="rId4" cstate="print"/>
            <a:srcRect/>
            <a:stretch>
              <a:fillRect/>
            </a:stretch>
          </p:blipFill>
          <p:spPr bwMode="auto">
            <a:xfrm>
              <a:off x="268288" y="2266950"/>
              <a:ext cx="1004523" cy="196850"/>
            </a:xfrm>
            <a:prstGeom prst="rect">
              <a:avLst/>
            </a:prstGeom>
            <a:noFill/>
            <a:ln w="19050">
              <a:solidFill>
                <a:srgbClr val="000000"/>
              </a:solidFill>
              <a:miter lim="800000"/>
              <a:headEnd/>
              <a:tailEnd/>
            </a:ln>
          </p:spPr>
        </p:pic>
        <p:sp>
          <p:nvSpPr>
            <p:cNvPr id="82" name="Line 102"/>
            <p:cNvSpPr>
              <a:spLocks noChangeShapeType="1"/>
            </p:cNvSpPr>
            <p:nvPr/>
          </p:nvSpPr>
          <p:spPr bwMode="auto">
            <a:xfrm>
              <a:off x="238125" y="2419350"/>
              <a:ext cx="0" cy="300990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sp>
          <p:nvSpPr>
            <p:cNvPr id="85" name="Line 103"/>
            <p:cNvSpPr>
              <a:spLocks noChangeShapeType="1"/>
            </p:cNvSpPr>
            <p:nvPr/>
          </p:nvSpPr>
          <p:spPr bwMode="auto">
            <a:xfrm>
              <a:off x="238125" y="2867025"/>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sp>
          <p:nvSpPr>
            <p:cNvPr id="86" name="Line 104"/>
            <p:cNvSpPr>
              <a:spLocks noChangeShapeType="1"/>
            </p:cNvSpPr>
            <p:nvPr/>
          </p:nvSpPr>
          <p:spPr bwMode="auto">
            <a:xfrm>
              <a:off x="247650" y="3438525"/>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sp>
          <p:nvSpPr>
            <p:cNvPr id="87" name="Line 105"/>
            <p:cNvSpPr>
              <a:spLocks noChangeShapeType="1"/>
            </p:cNvSpPr>
            <p:nvPr/>
          </p:nvSpPr>
          <p:spPr bwMode="auto">
            <a:xfrm>
              <a:off x="247650" y="4076700"/>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sp>
          <p:nvSpPr>
            <p:cNvPr id="89" name="Line 106"/>
            <p:cNvSpPr>
              <a:spLocks noChangeShapeType="1"/>
            </p:cNvSpPr>
            <p:nvPr/>
          </p:nvSpPr>
          <p:spPr bwMode="auto">
            <a:xfrm>
              <a:off x="247650" y="4705350"/>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sp>
          <p:nvSpPr>
            <p:cNvPr id="90" name="Line 107"/>
            <p:cNvSpPr>
              <a:spLocks noChangeShapeType="1"/>
            </p:cNvSpPr>
            <p:nvPr/>
          </p:nvSpPr>
          <p:spPr bwMode="auto">
            <a:xfrm>
              <a:off x="247650" y="5429250"/>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pic>
          <p:nvPicPr>
            <p:cNvPr id="91" name="Picture 51" descr="Eugene_Bezel_Cisco copy"/>
            <p:cNvPicPr>
              <a:picLocks noChangeAspect="1" noChangeArrowheads="1"/>
            </p:cNvPicPr>
            <p:nvPr/>
          </p:nvPicPr>
          <p:blipFill>
            <a:blip r:embed="rId4" cstate="print"/>
            <a:srcRect/>
            <a:stretch>
              <a:fillRect/>
            </a:stretch>
          </p:blipFill>
          <p:spPr bwMode="auto">
            <a:xfrm>
              <a:off x="268288" y="2070100"/>
              <a:ext cx="1004523" cy="196850"/>
            </a:xfrm>
            <a:prstGeom prst="rect">
              <a:avLst/>
            </a:prstGeom>
            <a:noFill/>
            <a:ln w="19050">
              <a:solidFill>
                <a:srgbClr val="000000"/>
              </a:solidFill>
              <a:miter lim="800000"/>
              <a:headEnd/>
              <a:tailEnd/>
            </a:ln>
          </p:spPr>
        </p:pic>
      </p:grpSp>
      <p:sp>
        <p:nvSpPr>
          <p:cNvPr id="55" name="AutoShape 13"/>
          <p:cNvSpPr>
            <a:spLocks noChangeArrowheads="1"/>
          </p:cNvSpPr>
          <p:nvPr/>
        </p:nvSpPr>
        <p:spPr bwMode="auto">
          <a:xfrm>
            <a:off x="4408105" y="2038393"/>
            <a:ext cx="4412045" cy="732499"/>
          </a:xfrm>
          <a:prstGeom prst="homePlate">
            <a:avLst>
              <a:gd name="adj"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w="12700">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de-DE" sz="1800" b="0" i="0" dirty="0" smtClean="0">
                <a:solidFill>
                  <a:srgbClr val="3A3A3A"/>
                </a:solidFill>
                <a:latin typeface="Arial"/>
                <a:ea typeface="+mn-ea"/>
                <a:cs typeface="+mn-cs"/>
              </a:rPr>
              <a:t>500 % Erhöhung</a:t>
            </a:r>
            <a:br>
              <a:rPr lang="de-DE" sz="1800" b="0" i="0" dirty="0" smtClean="0">
                <a:solidFill>
                  <a:srgbClr val="3A3A3A"/>
                </a:solidFill>
                <a:latin typeface="Arial"/>
                <a:ea typeface="+mn-ea"/>
                <a:cs typeface="+mn-cs"/>
              </a:rPr>
            </a:br>
            <a:r>
              <a:rPr lang="de-DE" sz="1800" b="0" i="0" dirty="0" smtClean="0">
                <a:solidFill>
                  <a:srgbClr val="3A3A3A"/>
                </a:solidFill>
                <a:latin typeface="Arial"/>
                <a:ea typeface="+mn-ea"/>
                <a:cs typeface="+mn-cs"/>
              </a:rPr>
              <a:t> = über 30.000 virtuelle Desktops</a:t>
            </a:r>
            <a:endParaRPr lang="de-DE" sz="1800" b="0" i="0" dirty="0">
              <a:solidFill>
                <a:srgbClr val="3A3A3A"/>
              </a:solidFill>
              <a:latin typeface="Arial"/>
              <a:ea typeface="+mn-ea"/>
              <a:cs typeface="+mn-cs"/>
            </a:endParaRPr>
          </a:p>
        </p:txBody>
      </p:sp>
      <p:sp>
        <p:nvSpPr>
          <p:cNvPr id="56" name="AutoShape 18"/>
          <p:cNvSpPr>
            <a:spLocks noChangeArrowheads="1"/>
          </p:cNvSpPr>
          <p:nvPr/>
        </p:nvSpPr>
        <p:spPr bwMode="ltGray">
          <a:xfrm>
            <a:off x="2200628" y="1981715"/>
            <a:ext cx="2629365" cy="912873"/>
          </a:xfrm>
          <a:prstGeom prst="homePlate">
            <a:avLst>
              <a:gd name="adj" fmla="val 61928"/>
            </a:avLst>
          </a:prstGeom>
          <a:gradFill flip="none" rotWithShape="1">
            <a:gsLst>
              <a:gs pos="0">
                <a:srgbClr val="C4C4C4">
                  <a:alpha val="0"/>
                </a:srgbClr>
              </a:gs>
              <a:gs pos="100000">
                <a:schemeClr val="bg1">
                  <a:lumMod val="85000"/>
                </a:schemeClr>
              </a:gs>
            </a:gsLst>
            <a:lin ang="0" scaled="1"/>
            <a:tileRect/>
          </a:gradFill>
          <a:ln w="12700">
            <a:gradFill flip="none" rotWithShape="1">
              <a:gsLst>
                <a:gs pos="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sym typeface="Arial" charset="0"/>
            </a:endParaRPr>
          </a:p>
        </p:txBody>
      </p:sp>
      <p:sp>
        <p:nvSpPr>
          <p:cNvPr id="57" name="Rectangle 347"/>
          <p:cNvSpPr>
            <a:spLocks noChangeArrowheads="1"/>
          </p:cNvSpPr>
          <p:nvPr/>
        </p:nvSpPr>
        <p:spPr bwMode="auto">
          <a:xfrm>
            <a:off x="2753078" y="2103625"/>
            <a:ext cx="3032223" cy="707886"/>
          </a:xfrm>
          <a:prstGeom prst="rect">
            <a:avLst/>
          </a:prstGeom>
          <a:noFill/>
          <a:ln w="9525">
            <a:noFill/>
            <a:miter lim="800000"/>
            <a:headEnd/>
            <a:tailEnd/>
          </a:ln>
        </p:spPr>
        <p:txBody>
          <a:bodyPr wrap="square" anchor="ctr">
            <a:spAutoFit/>
          </a:bodyPr>
          <a:lstStyle/>
          <a:p>
            <a:pPr algn="l" defTabSz="914400">
              <a:buNone/>
            </a:pPr>
            <a:r>
              <a:rPr lang="de-DE" sz="2000" b="1" i="0" kern="1200" smtClean="0">
                <a:solidFill>
                  <a:srgbClr val="3A3A3A"/>
                </a:solidFill>
                <a:latin typeface="Arial"/>
                <a:ea typeface="+mn-ea"/>
                <a:cs typeface="+mn-cs"/>
              </a:rPr>
              <a:t>Management-</a:t>
            </a:r>
            <a:br>
              <a:rPr lang="de-DE" sz="2000" b="1" i="0" kern="1200" smtClean="0">
                <a:solidFill>
                  <a:srgbClr val="3A3A3A"/>
                </a:solidFill>
                <a:latin typeface="Arial"/>
                <a:ea typeface="+mn-ea"/>
                <a:cs typeface="+mn-cs"/>
              </a:rPr>
            </a:br>
            <a:r>
              <a:rPr lang="de-DE" sz="2000" b="1" i="0" kern="1200" smtClean="0">
                <a:solidFill>
                  <a:srgbClr val="3A3A3A"/>
                </a:solidFill>
                <a:latin typeface="Arial"/>
                <a:ea typeface="+mn-ea"/>
                <a:cs typeface="+mn-cs"/>
              </a:rPr>
              <a:t>domäne</a:t>
            </a:r>
            <a:endParaRPr lang="de-DE" sz="2000" b="1" i="0" kern="1200">
              <a:solidFill>
                <a:srgbClr val="3A3A3A"/>
              </a:solidFill>
              <a:latin typeface="Arial"/>
              <a:ea typeface="+mn-ea"/>
              <a:cs typeface="+mn-cs"/>
            </a:endParaRPr>
          </a:p>
        </p:txBody>
      </p:sp>
      <p:sp>
        <p:nvSpPr>
          <p:cNvPr id="59" name="AutoShape 13"/>
          <p:cNvSpPr>
            <a:spLocks noChangeArrowheads="1"/>
          </p:cNvSpPr>
          <p:nvPr/>
        </p:nvSpPr>
        <p:spPr bwMode="auto">
          <a:xfrm>
            <a:off x="4441705" y="3140331"/>
            <a:ext cx="4412045" cy="732499"/>
          </a:xfrm>
          <a:prstGeom prst="homePlate">
            <a:avLst>
              <a:gd name="adj"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w="12700">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de-DE" sz="1800" b="0" i="0" dirty="0" smtClean="0">
                <a:solidFill>
                  <a:srgbClr val="3A3A3A"/>
                </a:solidFill>
                <a:latin typeface="Arial"/>
                <a:ea typeface="+mn-ea"/>
                <a:cs typeface="+mn-cs"/>
              </a:rPr>
              <a:t>45 % Erhöhung</a:t>
            </a:r>
            <a:br>
              <a:rPr lang="de-DE" sz="1800" b="0" i="0" dirty="0" smtClean="0">
                <a:solidFill>
                  <a:srgbClr val="3A3A3A"/>
                </a:solidFill>
                <a:latin typeface="Arial"/>
                <a:ea typeface="+mn-ea"/>
                <a:cs typeface="+mn-cs"/>
              </a:rPr>
            </a:br>
            <a:r>
              <a:rPr lang="de-DE" sz="1800" b="0" i="0" dirty="0" smtClean="0">
                <a:solidFill>
                  <a:srgbClr val="3A3A3A"/>
                </a:solidFill>
                <a:latin typeface="Arial"/>
                <a:ea typeface="+mn-ea"/>
                <a:cs typeface="+mn-cs"/>
              </a:rPr>
              <a:t> = bis zu 160 virtuelle Desktops</a:t>
            </a:r>
            <a:endParaRPr lang="de-DE" sz="1800" b="0" i="0" dirty="0">
              <a:solidFill>
                <a:srgbClr val="3A3A3A"/>
              </a:solidFill>
              <a:latin typeface="Arial"/>
              <a:ea typeface="+mn-ea"/>
              <a:cs typeface="+mn-cs"/>
            </a:endParaRPr>
          </a:p>
        </p:txBody>
      </p:sp>
      <p:sp>
        <p:nvSpPr>
          <p:cNvPr id="60" name="AutoShape 18"/>
          <p:cNvSpPr>
            <a:spLocks noChangeArrowheads="1"/>
          </p:cNvSpPr>
          <p:nvPr/>
        </p:nvSpPr>
        <p:spPr bwMode="ltGray">
          <a:xfrm>
            <a:off x="2253278" y="3147645"/>
            <a:ext cx="2629365" cy="912873"/>
          </a:xfrm>
          <a:prstGeom prst="homePlate">
            <a:avLst>
              <a:gd name="adj" fmla="val 61928"/>
            </a:avLst>
          </a:prstGeom>
          <a:gradFill flip="none" rotWithShape="1">
            <a:gsLst>
              <a:gs pos="0">
                <a:srgbClr val="C4C4C4">
                  <a:alpha val="0"/>
                </a:srgbClr>
              </a:gs>
              <a:gs pos="100000">
                <a:schemeClr val="bg1">
                  <a:lumMod val="85000"/>
                </a:schemeClr>
              </a:gs>
            </a:gsLst>
            <a:lin ang="0" scaled="1"/>
            <a:tileRect/>
          </a:gradFill>
          <a:ln w="12700">
            <a:gradFill flip="none" rotWithShape="1">
              <a:gsLst>
                <a:gs pos="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sym typeface="Arial" charset="0"/>
            </a:endParaRPr>
          </a:p>
        </p:txBody>
      </p:sp>
      <p:sp>
        <p:nvSpPr>
          <p:cNvPr id="62" name="Rectangle 347"/>
          <p:cNvSpPr>
            <a:spLocks noChangeArrowheads="1"/>
          </p:cNvSpPr>
          <p:nvPr/>
        </p:nvSpPr>
        <p:spPr bwMode="auto">
          <a:xfrm>
            <a:off x="2805728" y="3262713"/>
            <a:ext cx="3032223" cy="707886"/>
          </a:xfrm>
          <a:prstGeom prst="rect">
            <a:avLst/>
          </a:prstGeom>
          <a:noFill/>
          <a:ln w="9525">
            <a:noFill/>
            <a:miter lim="800000"/>
            <a:headEnd/>
            <a:tailEnd/>
          </a:ln>
        </p:spPr>
        <p:txBody>
          <a:bodyPr wrap="square" anchor="ctr">
            <a:spAutoFit/>
          </a:bodyPr>
          <a:lstStyle/>
          <a:p>
            <a:pPr algn="l" defTabSz="914400">
              <a:buNone/>
            </a:pPr>
            <a:r>
              <a:rPr lang="de-DE" sz="2000" b="1" i="0" kern="1200" smtClean="0">
                <a:solidFill>
                  <a:srgbClr val="3A3A3A"/>
                </a:solidFill>
                <a:latin typeface="Arial"/>
                <a:ea typeface="+mn-ea"/>
                <a:cs typeface="+mn-cs"/>
              </a:rPr>
              <a:t>Server-VDI-</a:t>
            </a:r>
            <a:br>
              <a:rPr lang="de-DE" sz="2000" b="1" i="0" kern="1200" smtClean="0">
                <a:solidFill>
                  <a:srgbClr val="3A3A3A"/>
                </a:solidFill>
                <a:latin typeface="Arial"/>
                <a:ea typeface="+mn-ea"/>
                <a:cs typeface="+mn-cs"/>
              </a:rPr>
            </a:br>
            <a:r>
              <a:rPr lang="de-DE" sz="2000" b="1" i="0" kern="1200" smtClean="0">
                <a:solidFill>
                  <a:srgbClr val="3A3A3A"/>
                </a:solidFill>
                <a:latin typeface="Arial"/>
                <a:ea typeface="+mn-ea"/>
                <a:cs typeface="+mn-cs"/>
              </a:rPr>
              <a:t>Dichte</a:t>
            </a:r>
            <a:endParaRPr lang="de-DE" sz="2000" b="1" kern="1200">
              <a:solidFill>
                <a:srgbClr val="3A3A3A"/>
              </a:solidFill>
              <a:latin typeface="Arial"/>
              <a:ea typeface="+mn-ea"/>
              <a:cs typeface="+mn-cs"/>
            </a:endParaRPr>
          </a:p>
        </p:txBody>
      </p:sp>
      <p:sp>
        <p:nvSpPr>
          <p:cNvPr id="63" name="AutoShape 13"/>
          <p:cNvSpPr>
            <a:spLocks noChangeArrowheads="1"/>
          </p:cNvSpPr>
          <p:nvPr/>
        </p:nvSpPr>
        <p:spPr bwMode="auto">
          <a:xfrm>
            <a:off x="4406687" y="4370252"/>
            <a:ext cx="4412045" cy="732499"/>
          </a:xfrm>
          <a:prstGeom prst="homePlate">
            <a:avLst>
              <a:gd name="adj"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w="12700">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de-DE" sz="1800" b="0" i="0" dirty="0" smtClean="0">
                <a:solidFill>
                  <a:srgbClr val="3A3A3A"/>
                </a:solidFill>
                <a:latin typeface="Arial"/>
                <a:ea typeface="+mn-ea"/>
                <a:cs typeface="+mn-cs"/>
              </a:rPr>
              <a:t>vierfache Kapazität</a:t>
            </a:r>
            <a:br>
              <a:rPr lang="de-DE" sz="1800" b="0" i="0" dirty="0" smtClean="0">
                <a:solidFill>
                  <a:srgbClr val="3A3A3A"/>
                </a:solidFill>
                <a:latin typeface="Arial"/>
                <a:ea typeface="+mn-ea"/>
                <a:cs typeface="+mn-cs"/>
              </a:rPr>
            </a:br>
            <a:r>
              <a:rPr lang="de-DE" sz="1800" b="0" i="0" dirty="0" smtClean="0">
                <a:solidFill>
                  <a:srgbClr val="3A3A3A"/>
                </a:solidFill>
                <a:latin typeface="Arial"/>
                <a:ea typeface="+mn-ea"/>
                <a:cs typeface="+mn-cs"/>
              </a:rPr>
              <a:t>viermal kürzere Latenzzeiten</a:t>
            </a:r>
            <a:endParaRPr lang="de-DE" sz="1800" b="0" i="0" dirty="0">
              <a:solidFill>
                <a:srgbClr val="3A3A3A"/>
              </a:solidFill>
              <a:latin typeface="Arial"/>
              <a:ea typeface="+mn-ea"/>
              <a:cs typeface="+mn-cs"/>
            </a:endParaRPr>
          </a:p>
        </p:txBody>
      </p:sp>
      <p:sp>
        <p:nvSpPr>
          <p:cNvPr id="64" name="AutoShape 18"/>
          <p:cNvSpPr>
            <a:spLocks noChangeArrowheads="1"/>
          </p:cNvSpPr>
          <p:nvPr/>
        </p:nvSpPr>
        <p:spPr bwMode="ltGray">
          <a:xfrm>
            <a:off x="2313510" y="4313574"/>
            <a:ext cx="2629365" cy="912873"/>
          </a:xfrm>
          <a:prstGeom prst="homePlate">
            <a:avLst>
              <a:gd name="adj" fmla="val 61928"/>
            </a:avLst>
          </a:prstGeom>
          <a:gradFill flip="none" rotWithShape="1">
            <a:gsLst>
              <a:gs pos="0">
                <a:srgbClr val="C4C4C4">
                  <a:alpha val="0"/>
                </a:srgbClr>
              </a:gs>
              <a:gs pos="100000">
                <a:schemeClr val="bg1">
                  <a:lumMod val="85000"/>
                </a:schemeClr>
              </a:gs>
            </a:gsLst>
            <a:lin ang="0" scaled="1"/>
            <a:tileRect/>
          </a:gradFill>
          <a:ln w="12700">
            <a:gradFill flip="none" rotWithShape="1">
              <a:gsLst>
                <a:gs pos="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sym typeface="Arial" charset="0"/>
            </a:endParaRPr>
          </a:p>
        </p:txBody>
      </p:sp>
      <p:sp>
        <p:nvSpPr>
          <p:cNvPr id="65" name="Rectangle 347"/>
          <p:cNvSpPr>
            <a:spLocks noChangeArrowheads="1"/>
          </p:cNvSpPr>
          <p:nvPr/>
        </p:nvSpPr>
        <p:spPr bwMode="auto">
          <a:xfrm>
            <a:off x="2770710" y="4378334"/>
            <a:ext cx="3032223" cy="707886"/>
          </a:xfrm>
          <a:prstGeom prst="rect">
            <a:avLst/>
          </a:prstGeom>
          <a:noFill/>
          <a:ln w="9525">
            <a:noFill/>
            <a:miter lim="800000"/>
            <a:headEnd/>
            <a:tailEnd/>
          </a:ln>
        </p:spPr>
        <p:txBody>
          <a:bodyPr wrap="square" anchor="ctr">
            <a:spAutoFit/>
          </a:bodyPr>
          <a:lstStyle/>
          <a:p>
            <a:pPr algn="l" defTabSz="914400">
              <a:buNone/>
            </a:pPr>
            <a:r>
              <a:rPr lang="de-DE" sz="2000" b="1" i="0" kern="1200" smtClean="0">
                <a:solidFill>
                  <a:srgbClr val="3A3A3A"/>
                </a:solidFill>
                <a:latin typeface="Arial"/>
                <a:ea typeface="+mn-ea"/>
                <a:cs typeface="+mn-cs"/>
              </a:rPr>
              <a:t>Chassis </a:t>
            </a:r>
            <a:br>
              <a:rPr lang="de-DE" sz="2000" b="1" i="0" kern="1200" smtClean="0">
                <a:solidFill>
                  <a:srgbClr val="3A3A3A"/>
                </a:solidFill>
                <a:latin typeface="Arial"/>
                <a:ea typeface="+mn-ea"/>
                <a:cs typeface="+mn-cs"/>
              </a:rPr>
            </a:br>
            <a:r>
              <a:rPr lang="de-DE" sz="2000" b="1" i="0" kern="1200" smtClean="0">
                <a:solidFill>
                  <a:srgbClr val="3A3A3A"/>
                </a:solidFill>
                <a:latin typeface="Arial"/>
                <a:ea typeface="+mn-ea"/>
                <a:cs typeface="+mn-cs"/>
              </a:rPr>
              <a:t>Unified Fabric</a:t>
            </a:r>
            <a:endParaRPr lang="de-DE" sz="2000" b="1" i="0" kern="1200">
              <a:solidFill>
                <a:srgbClr val="3A3A3A"/>
              </a:solidFill>
              <a:latin typeface="Arial"/>
              <a:ea typeface="+mn-ea"/>
              <a:cs typeface="+mn-cs"/>
            </a:endParaRPr>
          </a:p>
        </p:txBody>
      </p:sp>
      <p:sp>
        <p:nvSpPr>
          <p:cNvPr id="66" name="Rectangle 65"/>
          <p:cNvSpPr/>
          <p:nvPr/>
        </p:nvSpPr>
        <p:spPr>
          <a:xfrm>
            <a:off x="467774" y="1856208"/>
            <a:ext cx="1031875" cy="247417"/>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cxnSp>
        <p:nvCxnSpPr>
          <p:cNvPr id="67" name="Straight Connector 66"/>
          <p:cNvCxnSpPr/>
          <p:nvPr/>
        </p:nvCxnSpPr>
        <p:spPr>
          <a:xfrm>
            <a:off x="1487525" y="1979917"/>
            <a:ext cx="1039375" cy="477652"/>
          </a:xfrm>
          <a:prstGeom prst="line">
            <a:avLst/>
          </a:prstGeom>
          <a:ln>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983712" y="2457569"/>
            <a:ext cx="515938" cy="215072"/>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cxnSp>
        <p:nvCxnSpPr>
          <p:cNvPr id="71" name="Straight Connector 70"/>
          <p:cNvCxnSpPr/>
          <p:nvPr/>
        </p:nvCxnSpPr>
        <p:spPr>
          <a:xfrm>
            <a:off x="1486660" y="2667118"/>
            <a:ext cx="1040240" cy="919922"/>
          </a:xfrm>
          <a:prstGeom prst="line">
            <a:avLst/>
          </a:prstGeom>
          <a:ln>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526511" y="3069726"/>
            <a:ext cx="973137" cy="517313"/>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cxnSp>
        <p:nvCxnSpPr>
          <p:cNvPr id="77" name="Straight Connector 76"/>
          <p:cNvCxnSpPr/>
          <p:nvPr/>
        </p:nvCxnSpPr>
        <p:spPr>
          <a:xfrm>
            <a:off x="1468475" y="3328383"/>
            <a:ext cx="1058425" cy="1403894"/>
          </a:xfrm>
          <a:prstGeom prst="line">
            <a:avLst/>
          </a:prstGeom>
          <a:ln>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31625" y="5720084"/>
            <a:ext cx="7813963" cy="338554"/>
          </a:xfrm>
          <a:prstGeom prst="rect">
            <a:avLst/>
          </a:prstGeom>
          <a:noFill/>
        </p:spPr>
        <p:txBody>
          <a:bodyPr wrap="square" rtlCol="0">
            <a:spAutoFit/>
          </a:bodyPr>
          <a:lstStyle/>
          <a:p>
            <a:pPr algn="ctr" defTabSz="914400">
              <a:buNone/>
            </a:pPr>
            <a:r>
              <a:rPr lang="de-DE" sz="1600" b="1" i="0" kern="1200" dirty="0" smtClean="0">
                <a:solidFill>
                  <a:srgbClr val="FFFFFF"/>
                </a:solidFill>
                <a:effectLst>
                  <a:outerShdw blurRad="38100" dist="38100" dir="2700000" algn="tl">
                    <a:srgbClr val="000000">
                      <a:alpha val="43137"/>
                    </a:srgbClr>
                  </a:outerShdw>
                </a:effectLst>
                <a:latin typeface="Arial"/>
                <a:ea typeface="+mn-ea"/>
                <a:cs typeface="+mn-cs"/>
              </a:rPr>
              <a:t>Verbesserte Funktionen für Rechenzentren – Teil des VXI validierten Designs</a:t>
            </a:r>
            <a:endParaRPr lang="de-DE" sz="1600" kern="1200" dirty="0">
              <a:solidFill>
                <a:srgbClr val="FFFFFF"/>
              </a:solidFill>
              <a:latin typeface="Arial"/>
              <a:ea typeface="+mn-ea"/>
              <a:cs typeface="+mn-cs"/>
            </a:endParaRPr>
          </a:p>
        </p:txBody>
      </p:sp>
    </p:spTree>
    <p:extLst>
      <p:ext uri="{BB962C8B-B14F-4D97-AF65-F5344CB8AC3E}">
        <p14:creationId xmlns="" xmlns:p14="http://schemas.microsoft.com/office/powerpoint/2010/main" val="403217818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12188E"/>
                </a:solidFill>
                <a:latin typeface="Arial"/>
                <a:ea typeface="+mj-ea"/>
                <a:cs typeface="+mj-cs"/>
              </a:rPr>
              <a:t>Agenda</a:t>
            </a:r>
            <a:endParaRPr lang="de-DE" dirty="0">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Trends und Herausforderungen im Bildungswesen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Anwendungsfälle im Bildungswesen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Ciscos Virtualisierungsvision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Cisco VXI Portfolio</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Service-Support und validierte Designs</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Anwenderberichte</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Zusammenfassung</a:t>
            </a:r>
            <a:endParaRPr lang="de-DE"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4737100"/>
            <a:ext cx="6204205" cy="13737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799"/>
            <a:ext cx="7060549" cy="27558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349262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 Same Side Corner Rectangle 4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05547" y="1734531"/>
            <a:ext cx="6342210" cy="4183494"/>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33" name="Picture 22" descr="t1.png"/>
          <p:cNvPicPr>
            <a:picLocks noChangeAspect="1"/>
          </p:cNvPicPr>
          <p:nvPr/>
        </p:nvPicPr>
        <p:blipFill>
          <a:blip r:embed="rId3" cstate="print"/>
          <a:srcRect/>
          <a:stretch>
            <a:fillRect/>
          </a:stretch>
        </p:blipFill>
        <p:spPr bwMode="auto">
          <a:xfrm>
            <a:off x="305547" y="1270980"/>
            <a:ext cx="4152900" cy="463550"/>
          </a:xfrm>
          <a:prstGeom prst="rect">
            <a:avLst/>
          </a:prstGeom>
          <a:noFill/>
          <a:ln w="9525">
            <a:noFill/>
            <a:miter lim="800000"/>
            <a:headEnd/>
            <a:tailEnd/>
          </a:ln>
        </p:spPr>
      </p:pic>
      <p:sp>
        <p:nvSpPr>
          <p:cNvPr id="34" name="Rectangle 15"/>
          <p:cNvSpPr>
            <a:spLocks noChangeArrowheads="1"/>
          </p:cNvSpPr>
          <p:nvPr/>
        </p:nvSpPr>
        <p:spPr bwMode="auto">
          <a:xfrm>
            <a:off x="554785" y="1332893"/>
            <a:ext cx="2885636"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de-DE" sz="1600" b="0" i="0" dirty="0" smtClean="0">
                <a:solidFill>
                  <a:schemeClr val="tx1"/>
                </a:solidFill>
                <a:latin typeface="Arial"/>
                <a:ea typeface="+mn-ea"/>
                <a:cs typeface="+mn-cs"/>
              </a:rPr>
              <a:t>Beschleunigte Wertschöpfung</a:t>
            </a:r>
            <a:endParaRPr lang="de-DE" sz="1600" dirty="0"/>
          </a:p>
        </p:txBody>
      </p:sp>
      <p:sp>
        <p:nvSpPr>
          <p:cNvPr id="39" name="Isosceles Triangle 38"/>
          <p:cNvSpPr/>
          <p:nvPr/>
        </p:nvSpPr>
        <p:spPr>
          <a:xfrm rot="5400000" flipH="1">
            <a:off x="404766" y="142893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5131" name="Title 1"/>
          <p:cNvSpPr>
            <a:spLocks noGrp="1"/>
          </p:cNvSpPr>
          <p:nvPr>
            <p:ph type="title"/>
          </p:nvPr>
        </p:nvSpPr>
        <p:spPr/>
        <p:txBody>
          <a:bodyPr/>
          <a:lstStyle/>
          <a:p>
            <a:pPr algn="l" defTabSz="914400">
              <a:lnSpc>
                <a:spcPct val="100000"/>
              </a:lnSpc>
              <a:spcBef>
                <a:spcPct val="0"/>
              </a:spcBef>
              <a:spcAft>
                <a:spcPts val="0"/>
              </a:spcAft>
              <a:buNone/>
            </a:pPr>
            <a:r>
              <a:rPr lang="de-DE" sz="3200" b="0" i="0" spc="0" baseline="0" dirty="0" smtClean="0">
                <a:solidFill>
                  <a:srgbClr val="2B348E"/>
                </a:solidFill>
                <a:latin typeface="Arial"/>
                <a:ea typeface="+mj-ea"/>
                <a:cs typeface="+mj-cs"/>
              </a:rPr>
              <a:t>Die moderne Campus-Umgebung:</a:t>
            </a:r>
            <a:br>
              <a:rPr lang="de-DE" sz="3200" b="0" i="0" spc="0" baseline="0" dirty="0" smtClean="0">
                <a:solidFill>
                  <a:srgbClr val="2B348E"/>
                </a:solidFill>
                <a:latin typeface="Arial"/>
                <a:ea typeface="+mj-ea"/>
                <a:cs typeface="+mj-cs"/>
              </a:rPr>
            </a:br>
            <a:r>
              <a:rPr lang="de-DE" sz="2400" b="0" i="0" spc="0" baseline="0" dirty="0" smtClean="0">
                <a:solidFill>
                  <a:srgbClr val="1E1F81"/>
                </a:solidFill>
                <a:latin typeface="Arial"/>
                <a:ea typeface="+mj-ea"/>
                <a:cs typeface="+mj-cs"/>
              </a:rPr>
              <a:t>Cisco Services für die VXI</a:t>
            </a:r>
            <a:endParaRPr lang="de-DE" sz="2400" b="0" i="0" spc="0" baseline="0" dirty="0">
              <a:solidFill>
                <a:srgbClr val="1E1F81"/>
              </a:solidFill>
              <a:latin typeface="Arial"/>
              <a:ea typeface="+mj-ea"/>
              <a:cs typeface="+mj-cs"/>
            </a:endParaRPr>
          </a:p>
        </p:txBody>
      </p:sp>
      <p:pic>
        <p:nvPicPr>
          <p:cNvPr id="88088" name="Picture 34" descr="bigstockphoto_disussion_616596"/>
          <p:cNvPicPr>
            <a:picLocks noChangeAspect="1" noChangeArrowheads="1"/>
          </p:cNvPicPr>
          <p:nvPr/>
        </p:nvPicPr>
        <p:blipFill>
          <a:blip r:embed="rId4" cstate="print">
            <a:clrChange>
              <a:clrFrom>
                <a:srgbClr val="FFFCFE"/>
              </a:clrFrom>
              <a:clrTo>
                <a:srgbClr val="FFFCFE">
                  <a:alpha val="0"/>
                </a:srgbClr>
              </a:clrTo>
            </a:clrChange>
          </a:blip>
          <a:srcRect/>
          <a:stretch>
            <a:fillRect/>
          </a:stretch>
        </p:blipFill>
        <p:spPr bwMode="auto">
          <a:xfrm>
            <a:off x="98964750" y="-706391463"/>
            <a:ext cx="838571475" cy="717527776"/>
          </a:xfrm>
          <a:prstGeom prst="rect">
            <a:avLst/>
          </a:prstGeom>
          <a:noFill/>
          <a:ln w="9525">
            <a:noFill/>
            <a:miter lim="800000"/>
            <a:headEnd/>
            <a:tailEnd/>
          </a:ln>
        </p:spPr>
      </p:pic>
      <p:sp>
        <p:nvSpPr>
          <p:cNvPr id="88089" name="Line 9"/>
          <p:cNvSpPr>
            <a:spLocks noChangeShapeType="1"/>
          </p:cNvSpPr>
          <p:nvPr/>
        </p:nvSpPr>
        <p:spPr bwMode="auto">
          <a:xfrm>
            <a:off x="-1209948050" y="-2136347963"/>
            <a:ext cx="527050" cy="0"/>
          </a:xfrm>
          <a:prstGeom prst="line">
            <a:avLst/>
          </a:prstGeom>
          <a:noFill/>
          <a:ln w="57150" cmpd="thinThick">
            <a:noFill/>
            <a:round/>
            <a:headEnd/>
            <a:tailEnd/>
          </a:ln>
        </p:spPr>
        <p:txBody>
          <a:bodyPr wrap="none" lIns="82124" tIns="41061" rIns="82124" bIns="41061" anchor="ctr">
            <a:spAutoFit/>
          </a:bodyPr>
          <a:lstStyle/>
          <a:p>
            <a:endParaRPr lang="en-US" dirty="0"/>
          </a:p>
        </p:txBody>
      </p:sp>
      <p:sp>
        <p:nvSpPr>
          <p:cNvPr id="88090" name="Line 10"/>
          <p:cNvSpPr>
            <a:spLocks noChangeShapeType="1"/>
          </p:cNvSpPr>
          <p:nvPr/>
        </p:nvSpPr>
        <p:spPr bwMode="auto">
          <a:xfrm>
            <a:off x="-1209948050" y="-2135916163"/>
            <a:ext cx="527050" cy="0"/>
          </a:xfrm>
          <a:prstGeom prst="line">
            <a:avLst/>
          </a:prstGeom>
          <a:noFill/>
          <a:ln w="57150" cmpd="thinThick">
            <a:noFill/>
            <a:round/>
            <a:headEnd/>
            <a:tailEnd/>
          </a:ln>
        </p:spPr>
        <p:txBody>
          <a:bodyPr wrap="none" lIns="82124" tIns="41061" rIns="82124" bIns="41061" anchor="ctr">
            <a:spAutoFit/>
          </a:bodyPr>
          <a:lstStyle/>
          <a:p>
            <a:endParaRPr lang="en-US" dirty="0"/>
          </a:p>
        </p:txBody>
      </p:sp>
      <p:sp>
        <p:nvSpPr>
          <p:cNvPr id="88095" name="TextBox 38"/>
          <p:cNvSpPr txBox="1">
            <a:spLocks noChangeArrowheads="1"/>
          </p:cNvSpPr>
          <p:nvPr/>
        </p:nvSpPr>
        <p:spPr bwMode="auto">
          <a:xfrm>
            <a:off x="1626015" y="6072058"/>
            <a:ext cx="5968301" cy="563231"/>
          </a:xfrm>
          <a:prstGeom prst="rect">
            <a:avLst/>
          </a:prstGeom>
          <a:noFill/>
          <a:ln w="9525">
            <a:noFill/>
            <a:miter lim="800000"/>
            <a:headEnd/>
            <a:tailEnd/>
          </a:ln>
        </p:spPr>
        <p:txBody>
          <a:bodyPr wrap="none">
            <a:spAutoFit/>
          </a:bodyPr>
          <a:lstStyle/>
          <a:p>
            <a:pPr algn="ctr" defTabSz="914400">
              <a:lnSpc>
                <a:spcPct val="90000"/>
              </a:lnSpc>
              <a:buNone/>
            </a:pPr>
            <a:r>
              <a:rPr lang="de-DE" sz="1800" b="0" i="0" dirty="0" smtClean="0">
                <a:solidFill>
                  <a:srgbClr val="697E1C"/>
                </a:solidFill>
                <a:latin typeface="Arial"/>
                <a:ea typeface="+mn-ea"/>
                <a:cs typeface="+mn-cs"/>
              </a:rPr>
              <a:t>Erhältlich bei zertifizierten Partnern oder bei Cisco Direct</a:t>
            </a:r>
          </a:p>
          <a:p>
            <a:pPr algn="ctr" defTabSz="914400">
              <a:lnSpc>
                <a:spcPct val="90000"/>
              </a:lnSpc>
              <a:buNone/>
            </a:pPr>
            <a:r>
              <a:rPr lang="de-DE" sz="1600" b="1" i="0" dirty="0" smtClean="0">
                <a:solidFill>
                  <a:srgbClr val="5F5F65"/>
                </a:solidFill>
                <a:latin typeface="Arial"/>
                <a:ea typeface="+mn-ea"/>
                <a:cs typeface="+mn-cs"/>
              </a:rPr>
              <a:t>www.cisco.com/go/services/edu</a:t>
            </a:r>
            <a:endParaRPr lang="de-DE" sz="2000" b="1" dirty="0">
              <a:solidFill>
                <a:srgbClr val="5F5F65"/>
              </a:solidFill>
            </a:endParaRPr>
          </a:p>
        </p:txBody>
      </p:sp>
      <p:sp>
        <p:nvSpPr>
          <p:cNvPr id="71" name="Freeform 14"/>
          <p:cNvSpPr>
            <a:spLocks/>
          </p:cNvSpPr>
          <p:nvPr/>
        </p:nvSpPr>
        <p:spPr bwMode="auto">
          <a:xfrm>
            <a:off x="3738059" y="2660724"/>
            <a:ext cx="338381" cy="563285"/>
          </a:xfrm>
          <a:custGeom>
            <a:avLst/>
            <a:gdLst>
              <a:gd name="T0" fmla="*/ 0 w 408"/>
              <a:gd name="T1" fmla="*/ 129366691 h 227"/>
              <a:gd name="T2" fmla="*/ 408 w 408"/>
              <a:gd name="T3" fmla="*/ 129366691 h 227"/>
              <a:gd name="T4" fmla="*/ 408 w 408"/>
              <a:gd name="T5" fmla="*/ 0 h 227"/>
              <a:gd name="T6" fmla="*/ 0 60000 65536"/>
              <a:gd name="T7" fmla="*/ 0 60000 65536"/>
              <a:gd name="T8" fmla="*/ 0 60000 65536"/>
              <a:gd name="T9" fmla="*/ 0 w 408"/>
              <a:gd name="T10" fmla="*/ 0 h 227"/>
              <a:gd name="T11" fmla="*/ 408 w 408"/>
              <a:gd name="T12" fmla="*/ 227 h 227"/>
            </a:gdLst>
            <a:ahLst/>
            <a:cxnLst>
              <a:cxn ang="T6">
                <a:pos x="T0" y="T1"/>
              </a:cxn>
              <a:cxn ang="T7">
                <a:pos x="T2" y="T3"/>
              </a:cxn>
              <a:cxn ang="T8">
                <a:pos x="T4" y="T5"/>
              </a:cxn>
            </a:cxnLst>
            <a:rect l="T9" t="T10" r="T11" b="T12"/>
            <a:pathLst>
              <a:path w="408" h="227">
                <a:moveTo>
                  <a:pt x="0" y="227"/>
                </a:moveTo>
                <a:lnTo>
                  <a:pt x="408" y="227"/>
                </a:lnTo>
                <a:lnTo>
                  <a:pt x="408" y="0"/>
                </a:lnTo>
              </a:path>
            </a:pathLst>
          </a:custGeom>
          <a:noFill/>
          <a:ln w="9525">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72" name="AutoShape 15"/>
          <p:cNvSpPr>
            <a:spLocks noChangeArrowheads="1"/>
          </p:cNvSpPr>
          <p:nvPr/>
        </p:nvSpPr>
        <p:spPr bwMode="auto">
          <a:xfrm>
            <a:off x="1659159" y="2788312"/>
            <a:ext cx="2060542" cy="719138"/>
          </a:xfrm>
          <a:prstGeom prst="roundRect">
            <a:avLst>
              <a:gd name="adj" fmla="val 16667"/>
            </a:avLst>
          </a:prstGeom>
          <a:gradFill rotWithShape="1">
            <a:gsLst>
              <a:gs pos="0">
                <a:schemeClr val="accent1">
                  <a:lumMod val="20000"/>
                  <a:lumOff val="80000"/>
                </a:schemeClr>
              </a:gs>
              <a:gs pos="100000">
                <a:schemeClr val="tx1">
                  <a:lumMod val="50000"/>
                </a:schemeClr>
              </a:gs>
            </a:gsLst>
            <a:lin ang="2700000" scaled="1"/>
          </a:gradFill>
          <a:ln w="12700" algn="ctr">
            <a:solidFill>
              <a:schemeClr val="bg1">
                <a:lumMod val="50000"/>
              </a:schemeClr>
            </a:solidFill>
            <a:round/>
            <a:headEnd/>
            <a:tailEnd/>
          </a:ln>
        </p:spPr>
        <p:txBody>
          <a:bodyPr anchor="ctr"/>
          <a:lstStyle/>
          <a:p>
            <a:pPr algn="ctr" defTabSz="914400">
              <a:lnSpc>
                <a:spcPct val="90000"/>
              </a:lnSpc>
              <a:spcBef>
                <a:spcPct val="35000"/>
              </a:spcBef>
              <a:spcAft>
                <a:spcPct val="0"/>
              </a:spcAft>
              <a:buNone/>
            </a:pPr>
            <a:r>
              <a:rPr lang="en-GB" sz="1400" b="1" i="0" kern="1200">
                <a:solidFill>
                  <a:srgbClr val="FFFFFF"/>
                </a:solidFill>
                <a:latin typeface="Arial"/>
                <a:ea typeface="ＭＳ Ｐゴシック"/>
                <a:cs typeface="+mn-cs"/>
              </a:rPr>
              <a:t>Aufbau</a:t>
            </a:r>
          </a:p>
        </p:txBody>
      </p:sp>
      <p:sp>
        <p:nvSpPr>
          <p:cNvPr id="73" name="Line 22"/>
          <p:cNvSpPr>
            <a:spLocks noChangeShapeType="1"/>
          </p:cNvSpPr>
          <p:nvPr/>
        </p:nvSpPr>
        <p:spPr bwMode="auto">
          <a:xfrm flipV="1">
            <a:off x="422448" y="5479858"/>
            <a:ext cx="5821680" cy="651"/>
          </a:xfrm>
          <a:prstGeom prst="line">
            <a:avLst/>
          </a:prstGeom>
          <a:noFill/>
          <a:ln w="19050">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74" name="Line 23"/>
          <p:cNvSpPr>
            <a:spLocks noChangeShapeType="1"/>
          </p:cNvSpPr>
          <p:nvPr/>
        </p:nvSpPr>
        <p:spPr bwMode="auto">
          <a:xfrm rot="16200000" flipV="1">
            <a:off x="-1301868" y="3754033"/>
            <a:ext cx="3452955" cy="0"/>
          </a:xfrm>
          <a:prstGeom prst="line">
            <a:avLst/>
          </a:prstGeom>
          <a:noFill/>
          <a:ln w="19050">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75" name="Text Box 24"/>
          <p:cNvSpPr txBox="1">
            <a:spLocks noChangeArrowheads="1"/>
          </p:cNvSpPr>
          <p:nvPr/>
        </p:nvSpPr>
        <p:spPr bwMode="auto">
          <a:xfrm>
            <a:off x="1401435" y="5516804"/>
            <a:ext cx="3483134" cy="313932"/>
          </a:xfrm>
          <a:prstGeom prst="rect">
            <a:avLst/>
          </a:prstGeom>
          <a:noFill/>
          <a:ln w="9525" algn="ctr">
            <a:noFill/>
            <a:miter lim="800000"/>
            <a:headEnd/>
            <a:tailEnd/>
          </a:ln>
        </p:spPr>
        <p:txBody>
          <a:bodyPr wrap="none">
            <a:spAutoFit/>
          </a:bodyPr>
          <a:lstStyle/>
          <a:p>
            <a:pPr algn="ctr" defTabSz="914400">
              <a:lnSpc>
                <a:spcPct val="90000"/>
              </a:lnSpc>
              <a:spcBef>
                <a:spcPct val="0"/>
              </a:spcBef>
              <a:spcAft>
                <a:spcPct val="0"/>
              </a:spcAft>
              <a:buNone/>
            </a:pPr>
            <a:r>
              <a:rPr lang="de-DE" sz="1600" b="0" i="0" kern="1200" dirty="0" smtClean="0">
                <a:solidFill>
                  <a:srgbClr val="7F7F7F"/>
                </a:solidFill>
                <a:latin typeface="Arial"/>
                <a:ea typeface="ＭＳ Ｐゴシック"/>
                <a:cs typeface="+mn-cs"/>
              </a:rPr>
              <a:t>Desktop-Virtualisierung im Überblick</a:t>
            </a:r>
            <a:endParaRPr lang="de-DE" sz="1600" kern="1200" dirty="0">
              <a:solidFill>
                <a:srgbClr val="7F7F7F"/>
              </a:solidFill>
              <a:latin typeface="Arial" pitchFamily="34" charset="0"/>
              <a:ea typeface="ＭＳ Ｐゴシック" pitchFamily="34" charset="-128"/>
              <a:cs typeface="+mn-cs"/>
            </a:endParaRPr>
          </a:p>
        </p:txBody>
      </p:sp>
      <p:sp>
        <p:nvSpPr>
          <p:cNvPr id="76" name="TextBox 28"/>
          <p:cNvSpPr txBox="1">
            <a:spLocks noChangeArrowheads="1"/>
          </p:cNvSpPr>
          <p:nvPr/>
        </p:nvSpPr>
        <p:spPr bwMode="auto">
          <a:xfrm>
            <a:off x="3118684" y="4628332"/>
            <a:ext cx="2014141" cy="258532"/>
          </a:xfrm>
          <a:prstGeom prst="rect">
            <a:avLst/>
          </a:prstGeom>
          <a:noFill/>
          <a:ln w="9525">
            <a:noFill/>
            <a:miter lim="800000"/>
            <a:headEnd/>
            <a:tailEnd/>
          </a:ln>
        </p:spPr>
        <p:txBody>
          <a:bodyPr wrap="none">
            <a:spAutoFit/>
          </a:bodyPr>
          <a:lstStyle/>
          <a:p>
            <a:pPr marL="117500" indent="-117500" algn="ctr" defTabSz="914400">
              <a:lnSpc>
                <a:spcPct val="90000"/>
              </a:lnSpc>
              <a:spcBef>
                <a:spcPct val="0"/>
              </a:spcBef>
              <a:spcAft>
                <a:spcPct val="0"/>
              </a:spcAft>
              <a:buClr>
                <a:srgbClr val="000000"/>
              </a:buClr>
              <a:buFont typeface="Arial"/>
              <a:buChar char="•"/>
            </a:pPr>
            <a:r>
              <a:rPr lang="de-DE" sz="1200" b="1" i="0" kern="1200" smtClean="0">
                <a:solidFill>
                  <a:srgbClr val="000000"/>
                </a:solidFill>
                <a:latin typeface="Arial"/>
                <a:ea typeface="+mn-ea"/>
                <a:cs typeface="+mn-cs"/>
              </a:rPr>
              <a:t>Einführungs-Workshop</a:t>
            </a:r>
            <a:endParaRPr lang="de-DE" sz="1200" b="1" kern="1200">
              <a:solidFill>
                <a:srgbClr val="000000"/>
              </a:solidFill>
              <a:latin typeface="Arial" pitchFamily="34" charset="0"/>
              <a:ea typeface="+mn-ea"/>
              <a:cs typeface="+mn-cs"/>
            </a:endParaRPr>
          </a:p>
        </p:txBody>
      </p:sp>
      <p:sp>
        <p:nvSpPr>
          <p:cNvPr id="77" name="TextBox 29"/>
          <p:cNvSpPr txBox="1">
            <a:spLocks noChangeArrowheads="1"/>
          </p:cNvSpPr>
          <p:nvPr/>
        </p:nvSpPr>
        <p:spPr bwMode="auto">
          <a:xfrm>
            <a:off x="3508843" y="3814902"/>
            <a:ext cx="2034889" cy="427809"/>
          </a:xfrm>
          <a:prstGeom prst="rect">
            <a:avLst/>
          </a:prstGeom>
          <a:noFill/>
          <a:ln w="9525">
            <a:noFill/>
            <a:miter lim="800000"/>
            <a:headEnd/>
            <a:tailEnd/>
          </a:ln>
        </p:spPr>
        <p:txBody>
          <a:bodyPr wrap="square">
            <a:spAutoFit/>
          </a:bodyPr>
          <a:lstStyle/>
          <a:p>
            <a:pPr marL="117500" indent="-117500" algn="l" defTabSz="914400">
              <a:lnSpc>
                <a:spcPct val="90000"/>
              </a:lnSpc>
              <a:spcBef>
                <a:spcPct val="0"/>
              </a:spcBef>
              <a:spcAft>
                <a:spcPct val="0"/>
              </a:spcAft>
              <a:buClr>
                <a:srgbClr val="000000"/>
              </a:buClr>
              <a:buFont typeface="Arial"/>
              <a:buChar char="•"/>
            </a:pPr>
            <a:r>
              <a:rPr lang="de-DE" sz="1200" b="0" i="0" smtClean="0">
                <a:solidFill>
                  <a:srgbClr val="000000"/>
                </a:solidFill>
                <a:latin typeface="Arial"/>
                <a:ea typeface="+mn-ea"/>
                <a:cs typeface="+mn-cs"/>
              </a:rPr>
              <a:t>Strategie</a:t>
            </a:r>
          </a:p>
          <a:p>
            <a:pPr marL="117500" indent="-117500" algn="l" defTabSz="914400">
              <a:lnSpc>
                <a:spcPct val="90000"/>
              </a:lnSpc>
              <a:spcBef>
                <a:spcPct val="0"/>
              </a:spcBef>
              <a:spcAft>
                <a:spcPct val="0"/>
              </a:spcAft>
              <a:buClr>
                <a:srgbClr val="000000"/>
              </a:buClr>
              <a:buFont typeface="Arial"/>
              <a:buChar char="•"/>
            </a:pPr>
            <a:r>
              <a:rPr lang="de-DE" sz="1200" b="1" i="0" kern="1200" smtClean="0">
                <a:solidFill>
                  <a:srgbClr val="000000"/>
                </a:solidFill>
                <a:latin typeface="Arial"/>
                <a:ea typeface="+mn-ea"/>
                <a:cs typeface="+mn-cs"/>
              </a:rPr>
              <a:t>Analyse</a:t>
            </a:r>
            <a:endParaRPr lang="de-DE" sz="1200" b="1" i="0" kern="1200">
              <a:solidFill>
                <a:srgbClr val="000000"/>
              </a:solidFill>
              <a:latin typeface="Arial"/>
              <a:ea typeface="+mn-ea"/>
              <a:cs typeface="+mn-cs"/>
            </a:endParaRPr>
          </a:p>
        </p:txBody>
      </p:sp>
      <p:sp>
        <p:nvSpPr>
          <p:cNvPr id="78" name="TextBox 30"/>
          <p:cNvSpPr txBox="1">
            <a:spLocks noChangeArrowheads="1"/>
          </p:cNvSpPr>
          <p:nvPr/>
        </p:nvSpPr>
        <p:spPr bwMode="auto">
          <a:xfrm>
            <a:off x="4103011" y="2840247"/>
            <a:ext cx="2608406" cy="590931"/>
          </a:xfrm>
          <a:prstGeom prst="rect">
            <a:avLst/>
          </a:prstGeom>
          <a:noFill/>
          <a:ln w="9525">
            <a:noFill/>
            <a:miter lim="800000"/>
            <a:headEnd/>
            <a:tailEnd/>
          </a:ln>
        </p:spPr>
        <p:txBody>
          <a:bodyPr wrap="none">
            <a:spAutoFit/>
          </a:bodyPr>
          <a:lstStyle/>
          <a:p>
            <a:pPr marL="117500" indent="-117500" algn="l" defTabSz="914400">
              <a:lnSpc>
                <a:spcPct val="90000"/>
              </a:lnSpc>
              <a:spcBef>
                <a:spcPct val="0"/>
              </a:spcBef>
              <a:spcAft>
                <a:spcPct val="0"/>
              </a:spcAft>
              <a:buClr>
                <a:srgbClr val="000000"/>
              </a:buClr>
              <a:buFont typeface="Arial"/>
              <a:buChar char="•"/>
            </a:pPr>
            <a:r>
              <a:rPr lang="de-DE" sz="1200" b="1" i="0" kern="1200" smtClean="0">
                <a:solidFill>
                  <a:srgbClr val="000000"/>
                </a:solidFill>
                <a:latin typeface="Arial"/>
                <a:ea typeface="+mn-ea"/>
                <a:cs typeface="+mn-cs"/>
              </a:rPr>
              <a:t>Pilotphase vor der Produktion</a:t>
            </a:r>
          </a:p>
          <a:p>
            <a:pPr marL="117500" indent="-117500" algn="l" defTabSz="914400">
              <a:lnSpc>
                <a:spcPct val="90000"/>
              </a:lnSpc>
              <a:spcBef>
                <a:spcPct val="0"/>
              </a:spcBef>
              <a:spcAft>
                <a:spcPct val="0"/>
              </a:spcAft>
              <a:buClr>
                <a:srgbClr val="000000"/>
              </a:buClr>
              <a:buFont typeface="Arial"/>
              <a:buChar char="•"/>
            </a:pPr>
            <a:r>
              <a:rPr lang="de-DE" sz="1200" b="0" i="0" smtClean="0">
                <a:solidFill>
                  <a:srgbClr val="000000"/>
                </a:solidFill>
                <a:latin typeface="Arial"/>
                <a:ea typeface="+mn-ea"/>
                <a:cs typeface="+mn-cs"/>
              </a:rPr>
              <a:t>Planung und Design</a:t>
            </a:r>
          </a:p>
          <a:p>
            <a:pPr marL="117500" indent="-117500" algn="l" defTabSz="914400">
              <a:lnSpc>
                <a:spcPct val="90000"/>
              </a:lnSpc>
              <a:spcBef>
                <a:spcPct val="0"/>
              </a:spcBef>
              <a:spcAft>
                <a:spcPct val="0"/>
              </a:spcAft>
              <a:buClr>
                <a:srgbClr val="000000"/>
              </a:buClr>
              <a:buFont typeface="Arial"/>
              <a:buChar char="•"/>
            </a:pPr>
            <a:r>
              <a:rPr lang="de-DE" sz="1200" b="1" i="0" kern="1200" smtClean="0">
                <a:solidFill>
                  <a:srgbClr val="000000"/>
                </a:solidFill>
                <a:latin typeface="Arial"/>
                <a:ea typeface="+mn-ea"/>
                <a:cs typeface="+mn-cs"/>
              </a:rPr>
              <a:t>Implementierung und Migration</a:t>
            </a:r>
            <a:endParaRPr lang="de-DE" sz="1200" b="1" kern="1200">
              <a:solidFill>
                <a:srgbClr val="000000"/>
              </a:solidFill>
              <a:latin typeface="Arial" pitchFamily="34" charset="0"/>
              <a:cs typeface="+mn-cs"/>
            </a:endParaRPr>
          </a:p>
        </p:txBody>
      </p:sp>
      <p:sp>
        <p:nvSpPr>
          <p:cNvPr id="79" name="AutoShape 9"/>
          <p:cNvSpPr>
            <a:spLocks noChangeArrowheads="1"/>
          </p:cNvSpPr>
          <p:nvPr/>
        </p:nvSpPr>
        <p:spPr bwMode="auto">
          <a:xfrm>
            <a:off x="2244086" y="1979977"/>
            <a:ext cx="2055628" cy="691116"/>
          </a:xfrm>
          <a:prstGeom prst="roundRect">
            <a:avLst>
              <a:gd name="adj" fmla="val 16667"/>
            </a:avLst>
          </a:prstGeom>
          <a:gradFill flip="none" rotWithShape="1">
            <a:gsLst>
              <a:gs pos="0">
                <a:schemeClr val="accent6"/>
              </a:gs>
              <a:gs pos="100000">
                <a:schemeClr val="accent6">
                  <a:lumMod val="20000"/>
                  <a:lumOff val="80000"/>
                </a:schemeClr>
              </a:gs>
            </a:gsLst>
            <a:lin ang="16200000" scaled="0"/>
            <a:tileRect/>
          </a:gradFill>
          <a:ln w="12700" algn="ctr">
            <a:solidFill>
              <a:schemeClr val="bg1">
                <a:lumMod val="50000"/>
              </a:schemeClr>
            </a:solidFill>
            <a:round/>
            <a:headEnd/>
            <a:tailEnd/>
          </a:ln>
        </p:spPr>
        <p:txBody>
          <a:bodyPr anchor="ctr"/>
          <a:lstStyle/>
          <a:p>
            <a:pPr algn="ctr" defTabSz="914400">
              <a:lnSpc>
                <a:spcPct val="90000"/>
              </a:lnSpc>
              <a:spcBef>
                <a:spcPct val="0"/>
              </a:spcBef>
              <a:spcAft>
                <a:spcPct val="0"/>
              </a:spcAft>
              <a:buNone/>
            </a:pPr>
            <a:r>
              <a:rPr lang="fr-BE" sz="1300" b="0" i="0">
                <a:solidFill>
                  <a:srgbClr val="FFFFFF"/>
                </a:solidFill>
                <a:latin typeface="Arial"/>
                <a:ea typeface="ＭＳ Ｐゴシック"/>
                <a:cs typeface="+mn-cs"/>
              </a:rPr>
              <a:t>Betrieb</a:t>
            </a:r>
          </a:p>
        </p:txBody>
      </p:sp>
      <p:sp>
        <p:nvSpPr>
          <p:cNvPr id="80" name="TextBox 30"/>
          <p:cNvSpPr txBox="1">
            <a:spLocks noChangeArrowheads="1"/>
          </p:cNvSpPr>
          <p:nvPr/>
        </p:nvSpPr>
        <p:spPr bwMode="auto">
          <a:xfrm>
            <a:off x="4361736" y="2035716"/>
            <a:ext cx="2202847" cy="424732"/>
          </a:xfrm>
          <a:prstGeom prst="rect">
            <a:avLst/>
          </a:prstGeom>
          <a:noFill/>
          <a:ln w="9525">
            <a:noFill/>
            <a:miter lim="800000"/>
            <a:headEnd/>
            <a:tailEnd/>
          </a:ln>
        </p:spPr>
        <p:txBody>
          <a:bodyPr wrap="none">
            <a:spAutoFit/>
          </a:bodyPr>
          <a:lstStyle/>
          <a:p>
            <a:pPr marL="117500" indent="-117500" algn="l" defTabSz="914400">
              <a:lnSpc>
                <a:spcPct val="90000"/>
              </a:lnSpc>
              <a:spcBef>
                <a:spcPct val="0"/>
              </a:spcBef>
              <a:spcAft>
                <a:spcPct val="0"/>
              </a:spcAft>
              <a:buClr>
                <a:srgbClr val="000000"/>
              </a:buClr>
              <a:buFont typeface="Arial"/>
              <a:buChar char="•"/>
            </a:pPr>
            <a:r>
              <a:rPr lang="de-DE" sz="1200" b="0" i="0" smtClean="0">
                <a:solidFill>
                  <a:srgbClr val="000000"/>
                </a:solidFill>
                <a:latin typeface="Arial"/>
                <a:ea typeface="+mn-ea"/>
                <a:cs typeface="+mn-cs"/>
              </a:rPr>
              <a:t>Optimierung</a:t>
            </a:r>
          </a:p>
          <a:p>
            <a:pPr marL="117500" indent="-117500" algn="l" defTabSz="914400">
              <a:lnSpc>
                <a:spcPct val="90000"/>
              </a:lnSpc>
              <a:spcBef>
                <a:spcPct val="0"/>
              </a:spcBef>
              <a:spcAft>
                <a:spcPct val="0"/>
              </a:spcAft>
              <a:buClr>
                <a:srgbClr val="000000"/>
              </a:buClr>
              <a:buFont typeface="Arial"/>
              <a:buChar char="•"/>
            </a:pPr>
            <a:r>
              <a:rPr lang="de-DE" sz="1200" b="1" i="0" kern="1200" smtClean="0">
                <a:solidFill>
                  <a:srgbClr val="000000"/>
                </a:solidFill>
                <a:latin typeface="Arial"/>
                <a:ea typeface="+mn-ea"/>
                <a:cs typeface="+mn-cs"/>
              </a:rPr>
              <a:t>Allied Services für die VXI</a:t>
            </a:r>
            <a:endParaRPr lang="de-DE" sz="1200" b="1" kern="1200">
              <a:solidFill>
                <a:srgbClr val="000000"/>
              </a:solidFill>
              <a:latin typeface="Arial" pitchFamily="34" charset="0"/>
              <a:cs typeface="+mn-cs"/>
            </a:endParaRPr>
          </a:p>
        </p:txBody>
      </p:sp>
      <p:sp>
        <p:nvSpPr>
          <p:cNvPr id="82" name="Freeform 14"/>
          <p:cNvSpPr>
            <a:spLocks/>
          </p:cNvSpPr>
          <p:nvPr/>
        </p:nvSpPr>
        <p:spPr bwMode="auto">
          <a:xfrm>
            <a:off x="3146149" y="3514902"/>
            <a:ext cx="338381" cy="563285"/>
          </a:xfrm>
          <a:custGeom>
            <a:avLst/>
            <a:gdLst>
              <a:gd name="T0" fmla="*/ 0 w 408"/>
              <a:gd name="T1" fmla="*/ 129366691 h 227"/>
              <a:gd name="T2" fmla="*/ 408 w 408"/>
              <a:gd name="T3" fmla="*/ 129366691 h 227"/>
              <a:gd name="T4" fmla="*/ 408 w 408"/>
              <a:gd name="T5" fmla="*/ 0 h 227"/>
              <a:gd name="T6" fmla="*/ 0 60000 65536"/>
              <a:gd name="T7" fmla="*/ 0 60000 65536"/>
              <a:gd name="T8" fmla="*/ 0 60000 65536"/>
              <a:gd name="T9" fmla="*/ 0 w 408"/>
              <a:gd name="T10" fmla="*/ 0 h 227"/>
              <a:gd name="T11" fmla="*/ 408 w 408"/>
              <a:gd name="T12" fmla="*/ 227 h 227"/>
            </a:gdLst>
            <a:ahLst/>
            <a:cxnLst>
              <a:cxn ang="T6">
                <a:pos x="T0" y="T1"/>
              </a:cxn>
              <a:cxn ang="T7">
                <a:pos x="T2" y="T3"/>
              </a:cxn>
              <a:cxn ang="T8">
                <a:pos x="T4" y="T5"/>
              </a:cxn>
            </a:cxnLst>
            <a:rect l="T9" t="T10" r="T11" b="T12"/>
            <a:pathLst>
              <a:path w="408" h="227">
                <a:moveTo>
                  <a:pt x="0" y="227"/>
                </a:moveTo>
                <a:lnTo>
                  <a:pt x="408" y="227"/>
                </a:lnTo>
                <a:lnTo>
                  <a:pt x="408" y="0"/>
                </a:lnTo>
              </a:path>
            </a:pathLst>
          </a:custGeom>
          <a:noFill/>
          <a:ln w="9525">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83" name="Freeform 14"/>
          <p:cNvSpPr>
            <a:spLocks/>
          </p:cNvSpPr>
          <p:nvPr/>
        </p:nvSpPr>
        <p:spPr bwMode="auto">
          <a:xfrm>
            <a:off x="2681857" y="4347785"/>
            <a:ext cx="338381" cy="563285"/>
          </a:xfrm>
          <a:custGeom>
            <a:avLst/>
            <a:gdLst>
              <a:gd name="T0" fmla="*/ 0 w 408"/>
              <a:gd name="T1" fmla="*/ 129366691 h 227"/>
              <a:gd name="T2" fmla="*/ 408 w 408"/>
              <a:gd name="T3" fmla="*/ 129366691 h 227"/>
              <a:gd name="T4" fmla="*/ 408 w 408"/>
              <a:gd name="T5" fmla="*/ 0 h 227"/>
              <a:gd name="T6" fmla="*/ 0 60000 65536"/>
              <a:gd name="T7" fmla="*/ 0 60000 65536"/>
              <a:gd name="T8" fmla="*/ 0 60000 65536"/>
              <a:gd name="T9" fmla="*/ 0 w 408"/>
              <a:gd name="T10" fmla="*/ 0 h 227"/>
              <a:gd name="T11" fmla="*/ 408 w 408"/>
              <a:gd name="T12" fmla="*/ 227 h 227"/>
            </a:gdLst>
            <a:ahLst/>
            <a:cxnLst>
              <a:cxn ang="T6">
                <a:pos x="T0" y="T1"/>
              </a:cxn>
              <a:cxn ang="T7">
                <a:pos x="T2" y="T3"/>
              </a:cxn>
              <a:cxn ang="T8">
                <a:pos x="T4" y="T5"/>
              </a:cxn>
            </a:cxnLst>
            <a:rect l="T9" t="T10" r="T11" b="T12"/>
            <a:pathLst>
              <a:path w="408" h="227">
                <a:moveTo>
                  <a:pt x="0" y="227"/>
                </a:moveTo>
                <a:lnTo>
                  <a:pt x="408" y="227"/>
                </a:lnTo>
                <a:lnTo>
                  <a:pt x="408" y="0"/>
                </a:lnTo>
              </a:path>
            </a:pathLst>
          </a:custGeom>
          <a:noFill/>
          <a:ln w="9525">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84" name="AutoShape 12"/>
          <p:cNvSpPr>
            <a:spLocks noChangeArrowheads="1"/>
          </p:cNvSpPr>
          <p:nvPr/>
        </p:nvSpPr>
        <p:spPr bwMode="auto">
          <a:xfrm>
            <a:off x="1282224" y="3629201"/>
            <a:ext cx="1944163" cy="739775"/>
          </a:xfrm>
          <a:prstGeom prst="roundRect">
            <a:avLst>
              <a:gd name="adj" fmla="val 16667"/>
            </a:avLst>
          </a:prstGeom>
          <a:gradFill rotWithShape="1">
            <a:gsLst>
              <a:gs pos="0">
                <a:schemeClr val="accent2">
                  <a:lumMod val="40000"/>
                  <a:lumOff val="60000"/>
                </a:schemeClr>
              </a:gs>
              <a:gs pos="100000">
                <a:schemeClr val="accent4">
                  <a:lumMod val="50000"/>
                </a:schemeClr>
              </a:gs>
            </a:gsLst>
            <a:lin ang="2700000" scaled="1"/>
          </a:gradFill>
          <a:ln w="12700" algn="ctr">
            <a:solidFill>
              <a:schemeClr val="bg1">
                <a:lumMod val="50000"/>
              </a:schemeClr>
            </a:solidFill>
            <a:round/>
            <a:headEnd/>
            <a:tailEnd/>
          </a:ln>
          <a:effectLst/>
        </p:spPr>
        <p:txBody>
          <a:bodyPr anchor="ctr"/>
          <a:lstStyle/>
          <a:p>
            <a:pPr marL="266730" indent="-266730" algn="ctr" defTabSz="914400">
              <a:lnSpc>
                <a:spcPct val="90000"/>
              </a:lnSpc>
              <a:spcBef>
                <a:spcPct val="0"/>
              </a:spcBef>
              <a:spcAft>
                <a:spcPct val="0"/>
              </a:spcAft>
              <a:buNone/>
            </a:pPr>
            <a:r>
              <a:rPr lang="en-GB" sz="1400" b="1" i="0" kern="1200">
                <a:solidFill>
                  <a:srgbClr val="FFFFFF"/>
                </a:solidFill>
                <a:latin typeface="Arial"/>
                <a:ea typeface="ＭＳ Ｐゴシック"/>
                <a:cs typeface="+mn-cs"/>
              </a:rPr>
              <a:t>Planung</a:t>
            </a:r>
            <a:endParaRPr lang="en-GB" sz="1400" b="1" kern="1200" dirty="0">
              <a:solidFill>
                <a:srgbClr val="FFFFFF"/>
              </a:solidFill>
              <a:latin typeface="Arial" pitchFamily="34" charset="0"/>
              <a:ea typeface="ＭＳ Ｐゴシック"/>
              <a:cs typeface="+mn-cs"/>
            </a:endParaRPr>
          </a:p>
        </p:txBody>
      </p:sp>
      <p:sp>
        <p:nvSpPr>
          <p:cNvPr id="85" name="AutoShape 6"/>
          <p:cNvSpPr>
            <a:spLocks noChangeArrowheads="1"/>
          </p:cNvSpPr>
          <p:nvPr/>
        </p:nvSpPr>
        <p:spPr bwMode="auto">
          <a:xfrm>
            <a:off x="597873" y="4492472"/>
            <a:ext cx="2191932" cy="739775"/>
          </a:xfrm>
          <a:prstGeom prst="roundRect">
            <a:avLst>
              <a:gd name="adj" fmla="val 16667"/>
            </a:avLst>
          </a:prstGeom>
          <a:gradFill rotWithShape="1">
            <a:gsLst>
              <a:gs pos="0">
                <a:schemeClr val="accent5">
                  <a:lumMod val="40000"/>
                  <a:lumOff val="60000"/>
                </a:schemeClr>
              </a:gs>
              <a:gs pos="100000">
                <a:schemeClr val="accent5">
                  <a:lumMod val="50000"/>
                </a:schemeClr>
              </a:gs>
            </a:gsLst>
            <a:lin ang="2700000" scaled="1"/>
          </a:gradFill>
          <a:ln w="12700" algn="ctr">
            <a:solidFill>
              <a:schemeClr val="bg1">
                <a:lumMod val="50000"/>
              </a:schemeClr>
            </a:solidFill>
            <a:round/>
            <a:headEnd/>
            <a:tailEnd/>
          </a:ln>
        </p:spPr>
        <p:txBody>
          <a:bodyPr anchor="ctr"/>
          <a:lstStyle/>
          <a:p>
            <a:pPr marL="317480" indent="-317480" algn="ctr" defTabSz="914400">
              <a:lnSpc>
                <a:spcPct val="90000"/>
              </a:lnSpc>
              <a:spcBef>
                <a:spcPct val="0"/>
              </a:spcBef>
              <a:spcAft>
                <a:spcPct val="0"/>
              </a:spcAft>
              <a:buNone/>
            </a:pPr>
            <a:r>
              <a:rPr lang="en-GB" sz="1400" b="1" i="0" kern="1200">
                <a:solidFill>
                  <a:srgbClr val="FFFFFF"/>
                </a:solidFill>
                <a:latin typeface="Arial"/>
                <a:ea typeface="ＭＳ Ｐゴシック"/>
                <a:cs typeface="+mn-cs"/>
              </a:rPr>
              <a:t>Erfassung</a:t>
            </a:r>
            <a:endParaRPr lang="en-GB" sz="1400" b="1" kern="1200" dirty="0">
              <a:solidFill>
                <a:srgbClr val="FFFFFF"/>
              </a:solidFill>
              <a:latin typeface="Arial"/>
              <a:ea typeface="ＭＳ Ｐゴシック"/>
              <a:cs typeface="+mn-cs"/>
            </a:endParaRPr>
          </a:p>
        </p:txBody>
      </p:sp>
      <p:pic>
        <p:nvPicPr>
          <p:cNvPr id="41" name="Picture 40"/>
          <p:cNvPicPr>
            <a:picLocks noChangeAspect="1"/>
          </p:cNvPicPr>
          <p:nvPr/>
        </p:nvPicPr>
        <p:blipFill rotWithShape="1">
          <a:blip r:embed="rId5" cstate="print">
            <a:extLst>
              <a:ext uri="{28A0092B-C50C-407E-A947-70E740481C1C}">
                <a14:useLocalDpi xmlns="" xmlns:a14="http://schemas.microsoft.com/office/drawing/2010/main" val="0"/>
              </a:ext>
            </a:extLst>
          </a:blip>
          <a:srcRect t="-132" r="1865" b="1486"/>
          <a:stretch/>
        </p:blipFill>
        <p:spPr>
          <a:xfrm rot="5400000">
            <a:off x="5652186" y="2696538"/>
            <a:ext cx="4305082" cy="2147455"/>
          </a:xfrm>
          <a:prstGeom prst="rect">
            <a:avLst/>
          </a:prstGeom>
        </p:spPr>
      </p:pic>
      <p:sp>
        <p:nvSpPr>
          <p:cNvPr id="2" name="TextBox 1"/>
          <p:cNvSpPr txBox="1"/>
          <p:nvPr/>
        </p:nvSpPr>
        <p:spPr>
          <a:xfrm>
            <a:off x="6781800" y="1805262"/>
            <a:ext cx="2077719" cy="3477875"/>
          </a:xfrm>
          <a:prstGeom prst="rect">
            <a:avLst/>
          </a:prstGeom>
          <a:noFill/>
        </p:spPr>
        <p:txBody>
          <a:bodyPr wrap="square" rtlCol="0">
            <a:spAutoFit/>
          </a:bodyPr>
          <a:lstStyle/>
          <a:p>
            <a:pPr marL="131763" indent="-131763" algn="l" defTabSz="914400">
              <a:spcBef>
                <a:spcPct val="75000"/>
              </a:spcBef>
              <a:buClr>
                <a:srgbClr val="652D89"/>
              </a:buClr>
              <a:buFont typeface="Arial"/>
              <a:buChar char="•"/>
            </a:pPr>
            <a:r>
              <a:rPr lang="de-DE" sz="1100" b="0" i="0" kern="0" dirty="0" smtClean="0">
                <a:solidFill>
                  <a:srgbClr val="652D89"/>
                </a:solidFill>
                <a:latin typeface="Arial"/>
                <a:ea typeface="MS PGothic"/>
                <a:cs typeface="+mn-cs"/>
              </a:rPr>
              <a:t>Optimale Benutzererfahrung </a:t>
            </a:r>
          </a:p>
          <a:p>
            <a:pPr marL="131763" indent="-131763" algn="l" defTabSz="914400">
              <a:spcBef>
                <a:spcPct val="75000"/>
              </a:spcBef>
              <a:buClr>
                <a:srgbClr val="652D89"/>
              </a:buClr>
              <a:buFont typeface="Arial"/>
              <a:buChar char="•"/>
            </a:pPr>
            <a:r>
              <a:rPr lang="de-DE" sz="1100" b="0" i="0" kern="0" dirty="0" smtClean="0">
                <a:solidFill>
                  <a:srgbClr val="652D89"/>
                </a:solidFill>
                <a:latin typeface="Arial"/>
                <a:ea typeface="MS PGothic"/>
                <a:cs typeface="+mn-cs"/>
              </a:rPr>
              <a:t>Geringere Risiken und höhere Investitionsrendite</a:t>
            </a:r>
          </a:p>
          <a:p>
            <a:pPr marL="131763" indent="-131763" algn="l" defTabSz="914400">
              <a:spcBef>
                <a:spcPct val="75000"/>
              </a:spcBef>
              <a:buClr>
                <a:srgbClr val="652D89"/>
              </a:buClr>
              <a:buFont typeface="Arial"/>
              <a:buChar char="•"/>
            </a:pPr>
            <a:r>
              <a:rPr lang="de-DE" sz="1100" b="0" i="0" kern="0" dirty="0" smtClean="0">
                <a:solidFill>
                  <a:srgbClr val="652D89"/>
                </a:solidFill>
                <a:latin typeface="Arial"/>
                <a:ea typeface="MS PGothic"/>
                <a:cs typeface="+mn-cs"/>
              </a:rPr>
              <a:t>Design beinhaltet Sicherheits-, Orchestrierungs- und Automatisierungsfunktionen</a:t>
            </a:r>
          </a:p>
          <a:p>
            <a:pPr marL="131763" indent="-131763" algn="l" defTabSz="914400">
              <a:spcBef>
                <a:spcPct val="75000"/>
              </a:spcBef>
              <a:buClr>
                <a:srgbClr val="652D89"/>
              </a:buClr>
              <a:buFont typeface="Arial"/>
              <a:buChar char="•"/>
            </a:pPr>
            <a:r>
              <a:rPr lang="de-DE" sz="1100" b="0" i="0" kern="0" dirty="0" smtClean="0">
                <a:solidFill>
                  <a:srgbClr val="652D89"/>
                </a:solidFill>
                <a:latin typeface="Arial"/>
                <a:ea typeface="MS PGothic"/>
                <a:cs typeface="+mn-cs"/>
              </a:rPr>
              <a:t>Serviceverwaltungskonzept zur Neuausrichtung bestehender IT-Betriebsmodelle</a:t>
            </a:r>
          </a:p>
          <a:p>
            <a:pPr marL="131763" indent="-131763" algn="l" defTabSz="914400">
              <a:spcBef>
                <a:spcPct val="75000"/>
              </a:spcBef>
              <a:spcAft>
                <a:spcPts val="0"/>
              </a:spcAft>
              <a:buClr>
                <a:srgbClr val="652D89"/>
              </a:buClr>
              <a:buFont typeface="Arial"/>
              <a:buChar char="•"/>
            </a:pPr>
            <a:r>
              <a:rPr lang="de-DE" sz="1100" b="0" i="0" kern="0" dirty="0" smtClean="0">
                <a:solidFill>
                  <a:srgbClr val="652D89"/>
                </a:solidFill>
                <a:latin typeface="Arial"/>
                <a:ea typeface="MS PGothic"/>
                <a:cs typeface="+mn-cs"/>
              </a:rPr>
              <a:t>Plan zur Rationalisierung der Einsatzmöglichkeiten und Bestimmung von Anwendungen, die den neuen Anforderungen optimal gerecht werden</a:t>
            </a:r>
            <a:endParaRPr lang="de-DE" sz="1100" b="0" i="0" kern="0" dirty="0">
              <a:solidFill>
                <a:srgbClr val="652D89"/>
              </a:solidFill>
              <a:latin typeface="Arial"/>
              <a:ea typeface="MS PGothic"/>
              <a:cs typeface="+mn-cs"/>
            </a:endParaRPr>
          </a:p>
        </p:txBody>
      </p:sp>
      <p:sp>
        <p:nvSpPr>
          <p:cNvPr id="32" name="Round Same Side Corner Rectangle 31"/>
          <p:cNvSpPr/>
          <p:nvPr/>
        </p:nvSpPr>
        <p:spPr>
          <a:xfrm>
            <a:off x="306917" y="1665106"/>
            <a:ext cx="6349999" cy="1234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500"/>
                                        <p:tgtEl>
                                          <p:spTgt spid="3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 calcmode="lin" valueType="num">
                                      <p:cBhvr>
                                        <p:cTn id="16" dur="500" fill="hold"/>
                                        <p:tgtEl>
                                          <p:spTgt spid="39"/>
                                        </p:tgtEl>
                                        <p:attrNameLst>
                                          <p:attrName>style.rotation</p:attrName>
                                        </p:attrNameLst>
                                      </p:cBhvr>
                                      <p:tavLst>
                                        <p:tav tm="0">
                                          <p:val>
                                            <p:fltVal val="360"/>
                                          </p:val>
                                        </p:tav>
                                        <p:tav tm="100000">
                                          <p:val>
                                            <p:fltVal val="0"/>
                                          </p:val>
                                        </p:tav>
                                      </p:tavLst>
                                    </p:anim>
                                    <p:animEffect transition="in" filter="fade">
                                      <p:cBhvr>
                                        <p:cTn id="17" dur="500"/>
                                        <p:tgtEl>
                                          <p:spTgt spid="39"/>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slide(fromLeft)">
                                      <p:cBhvr>
                                        <p:cTn id="20" dur="500"/>
                                        <p:tgtEl>
                                          <p:spTgt spid="34"/>
                                        </p:tgtEl>
                                      </p:cBhvr>
                                    </p:animEffect>
                                  </p:childTnLst>
                                </p:cTn>
                              </p:par>
                              <p:par>
                                <p:cTn id="21" presetID="22" presetClass="entr" presetSubtype="8" fill="hold" grpId="1"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down)">
                                      <p:cBhvr>
                                        <p:cTn id="30" dur="500"/>
                                        <p:tgtEl>
                                          <p:spTgt spid="8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down)">
                                      <p:cBhvr>
                                        <p:cTn id="37" dur="500"/>
                                        <p:tgtEl>
                                          <p:spTgt spid="82"/>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down)">
                                      <p:cBhvr>
                                        <p:cTn id="44" dur="500"/>
                                        <p:tgtEl>
                                          <p:spTgt spid="71"/>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p:bldP spid="39" grpId="0" animBg="1"/>
      <p:bldP spid="71" grpId="0" animBg="1"/>
      <p:bldP spid="72" grpId="0" animBg="1"/>
      <p:bldP spid="79" grpId="0" animBg="1"/>
      <p:bldP spid="82" grpId="0" animBg="1"/>
      <p:bldP spid="83" grpId="0" animBg="1"/>
      <p:bldP spid="84" grpId="0" animBg="1"/>
      <p:bldP spid="85" grpId="0" animBg="1"/>
      <p:bldP spid="3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Users\gserda\Documents\Edu Photos\AM62290.jpg"/>
          <p:cNvPicPr>
            <a:picLocks noChangeAspect="1" noChangeArrowheads="1"/>
          </p:cNvPicPr>
          <p:nvPr/>
        </p:nvPicPr>
        <p:blipFill>
          <a:blip r:embed="rId3" cstate="print"/>
          <a:srcRect/>
          <a:stretch>
            <a:fillRect/>
          </a:stretch>
        </p:blipFill>
        <p:spPr bwMode="auto">
          <a:xfrm>
            <a:off x="-571500" y="0"/>
            <a:ext cx="10287000" cy="6858000"/>
          </a:xfrm>
          <a:prstGeom prst="rect">
            <a:avLst/>
          </a:prstGeom>
          <a:noFill/>
        </p:spPr>
      </p:pic>
      <p:sp>
        <p:nvSpPr>
          <p:cNvPr id="7" name="Round Same Side Corner Rectangle 6"/>
          <p:cNvSpPr/>
          <p:nvPr/>
        </p:nvSpPr>
        <p:spPr>
          <a:xfrm rot="5400000">
            <a:off x="3558540" y="-1628139"/>
            <a:ext cx="1188720" cy="8305801"/>
          </a:xfrm>
          <a:prstGeom prst="round2SameRect">
            <a:avLst>
              <a:gd name="adj1" fmla="val 25160"/>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91440" tIns="274320" rtlCol="0" anchor="ctr"/>
          <a:lstStyle/>
          <a:p>
            <a:pPr algn="r" defTabSz="914400">
              <a:lnSpc>
                <a:spcPct val="80000"/>
              </a:lnSpc>
              <a:spcBef>
                <a:spcPct val="0"/>
              </a:spcBef>
              <a:buNone/>
            </a:pPr>
            <a:r>
              <a:rPr lang="de-DE" sz="3600" b="0" i="0" smtClean="0">
                <a:solidFill>
                  <a:srgbClr val="FFFFFF"/>
                </a:solidFill>
                <a:latin typeface="Arial"/>
                <a:ea typeface="+mn-ea"/>
                <a:cs typeface="+mn-cs"/>
              </a:rPr>
              <a:t>Der soziale Aspekt</a:t>
            </a:r>
            <a:r>
              <a:rPr lang="de-DE" sz="3600" b="0" i="0" kern="1200" smtClean="0">
                <a:solidFill>
                  <a:srgbClr val="FFFFFF"/>
                </a:solidFill>
                <a:latin typeface="Arial"/>
                <a:ea typeface="+mn-ea"/>
                <a:cs typeface="+mn-cs"/>
              </a:rPr>
              <a:t> im Bildungswesen</a:t>
            </a:r>
            <a:endParaRPr lang="de-DE" sz="3600" b="0" i="0" kern="1200">
              <a:solidFill>
                <a:srgbClr val="FFFFFF"/>
              </a:solidFill>
              <a:latin typeface="Arial"/>
              <a:ea typeface="+mn-ea"/>
              <a:cs typeface="+mn-cs"/>
            </a:endParaRPr>
          </a:p>
        </p:txBody>
      </p:sp>
      <p:sp>
        <p:nvSpPr>
          <p:cNvPr id="8" name="Round Same Side Corner Rectangle 7"/>
          <p:cNvSpPr/>
          <p:nvPr/>
        </p:nvSpPr>
        <p:spPr>
          <a:xfrm rot="16200000">
            <a:off x="5501639" y="1070610"/>
            <a:ext cx="1188720" cy="6095999"/>
          </a:xfrm>
          <a:prstGeom prst="round2SameRect">
            <a:avLst>
              <a:gd name="adj1" fmla="val 23558"/>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91440" tIns="274320" rtlCol="0" anchor="ctr"/>
          <a:lstStyle/>
          <a:p>
            <a:pPr algn="l" defTabSz="914400">
              <a:lnSpc>
                <a:spcPct val="80000"/>
              </a:lnSpc>
              <a:spcBef>
                <a:spcPct val="0"/>
              </a:spcBef>
              <a:buNone/>
            </a:pPr>
            <a:r>
              <a:rPr lang="de-DE" sz="3600" b="0" i="0" kern="1200" smtClean="0">
                <a:solidFill>
                  <a:srgbClr val="FFFFFF"/>
                </a:solidFill>
                <a:latin typeface="Arial"/>
                <a:ea typeface="+mn-ea"/>
                <a:cs typeface="+mn-cs"/>
              </a:rPr>
              <a:t>Videotechnologien werden universell eingesetzt</a:t>
            </a:r>
            <a:endParaRPr lang="de-DE" sz="3600" b="0" i="0" kern="1200">
              <a:solidFill>
                <a:srgbClr val="FFFFFF"/>
              </a:solidFill>
              <a:latin typeface="Arial"/>
              <a:ea typeface="+mn-ea"/>
              <a:cs typeface="+mn-cs"/>
            </a:endParaRPr>
          </a:p>
        </p:txBody>
      </p:sp>
      <p:sp>
        <p:nvSpPr>
          <p:cNvPr id="9" name="Round Same Side Corner Rectangle 8"/>
          <p:cNvSpPr/>
          <p:nvPr/>
        </p:nvSpPr>
        <p:spPr>
          <a:xfrm rot="5400000">
            <a:off x="3079983" y="1968265"/>
            <a:ext cx="1188720" cy="7386790"/>
          </a:xfrm>
          <a:prstGeom prst="round2SameRect">
            <a:avLst>
              <a:gd name="adj1" fmla="val 24358"/>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91440" tIns="274320" rtlCol="0" anchor="ctr"/>
          <a:lstStyle/>
          <a:p>
            <a:pPr algn="r" defTabSz="914400">
              <a:lnSpc>
                <a:spcPct val="80000"/>
              </a:lnSpc>
              <a:spcBef>
                <a:spcPct val="0"/>
              </a:spcBef>
              <a:buNone/>
            </a:pPr>
            <a:r>
              <a:rPr lang="de-DE" sz="3600" b="0" i="0" kern="1200" smtClean="0">
                <a:solidFill>
                  <a:srgbClr val="FFFFFF"/>
                </a:solidFill>
                <a:latin typeface="Arial"/>
                <a:ea typeface="+mn-ea"/>
                <a:cs typeface="+mn-cs"/>
              </a:rPr>
              <a:t>Wachsende Bedeutung des Cloud Computing</a:t>
            </a:r>
            <a:endParaRPr lang="de-DE" sz="3600" b="0" i="0" kern="1200">
              <a:solidFill>
                <a:srgbClr val="FFFFFF"/>
              </a:solidFill>
              <a:latin typeface="Arial"/>
              <a:ea typeface="+mn-ea"/>
              <a:cs typeface="+mn-cs"/>
            </a:endParaRPr>
          </a:p>
        </p:txBody>
      </p:sp>
      <p:sp>
        <p:nvSpPr>
          <p:cNvPr id="10" name="Round Same Side Corner Rectangle 9"/>
          <p:cNvSpPr/>
          <p:nvPr/>
        </p:nvSpPr>
        <p:spPr>
          <a:xfrm rot="16200000">
            <a:off x="5184715" y="-2460684"/>
            <a:ext cx="1190418" cy="6728147"/>
          </a:xfrm>
          <a:prstGeom prst="round2SameRect">
            <a:avLst>
              <a:gd name="adj1" fmla="val 21412"/>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91440" tIns="274320" rtlCol="0" anchor="ctr"/>
          <a:lstStyle/>
          <a:p>
            <a:pPr algn="l" defTabSz="914400">
              <a:lnSpc>
                <a:spcPct val="80000"/>
              </a:lnSpc>
              <a:spcBef>
                <a:spcPct val="0"/>
              </a:spcBef>
              <a:buNone/>
            </a:pPr>
            <a:r>
              <a:rPr lang="de-DE" sz="3600" b="0" i="0" kern="1200" smtClean="0">
                <a:solidFill>
                  <a:srgbClr val="FFFFFF"/>
                </a:solidFill>
                <a:latin typeface="Arial"/>
                <a:ea typeface="+mn-ea"/>
                <a:cs typeface="+mn-cs"/>
              </a:rPr>
              <a:t>Explosionsartige Verbreitung mobiler Geräte</a:t>
            </a:r>
            <a:endParaRPr lang="de-DE" sz="3600" b="0" i="0" kern="1200">
              <a:solidFill>
                <a:srgbClr val="FFFFFF"/>
              </a:solidFill>
              <a:latin typeface="Arial"/>
              <a:ea typeface="+mn-ea"/>
              <a:cs typeface="+mn-cs"/>
            </a:endParaRPr>
          </a:p>
        </p:txBody>
      </p:sp>
      <p:sp>
        <p:nvSpPr>
          <p:cNvPr id="11" name="Round Same Side Corner Rectangle 10"/>
          <p:cNvSpPr/>
          <p:nvPr/>
        </p:nvSpPr>
        <p:spPr>
          <a:xfrm rot="16200000">
            <a:off x="5501641" y="1070611"/>
            <a:ext cx="1188720" cy="6096002"/>
          </a:xfrm>
          <a:prstGeom prst="round2SameRect">
            <a:avLst>
              <a:gd name="adj1" fmla="val 23558"/>
              <a:gd name="adj2" fmla="val 0"/>
            </a:avLst>
          </a:prstGeom>
          <a:solidFill>
            <a:srgbClr val="0071A0">
              <a:alpha val="85098"/>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kern="1200">
              <a:solidFill>
                <a:srgbClr val="FFFFFF"/>
              </a:solidFill>
              <a:latin typeface="Arial"/>
              <a:ea typeface="+mn-ea"/>
              <a:cs typeface="+mn-cs"/>
            </a:endParaRPr>
          </a:p>
        </p:txBody>
      </p:sp>
      <p:sp>
        <p:nvSpPr>
          <p:cNvPr id="12" name="Round Same Side Corner Rectangle 11"/>
          <p:cNvSpPr/>
          <p:nvPr/>
        </p:nvSpPr>
        <p:spPr>
          <a:xfrm rot="5400000">
            <a:off x="3079983" y="1968265"/>
            <a:ext cx="1188720" cy="7386790"/>
          </a:xfrm>
          <a:prstGeom prst="round2SameRect">
            <a:avLst>
              <a:gd name="adj1" fmla="val 24358"/>
              <a:gd name="adj2" fmla="val 0"/>
            </a:avLst>
          </a:prstGeom>
          <a:solidFill>
            <a:srgbClr val="0071A0">
              <a:alpha val="85098"/>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kern="1200">
              <a:solidFill>
                <a:srgbClr val="FFFFFF"/>
              </a:solidFill>
              <a:latin typeface="Arial"/>
              <a:ea typeface="+mn-ea"/>
              <a:cs typeface="+mn-cs"/>
            </a:endParaRPr>
          </a:p>
        </p:txBody>
      </p:sp>
      <p:sp>
        <p:nvSpPr>
          <p:cNvPr id="14" name="Round Same Side Corner Rectangle 13"/>
          <p:cNvSpPr/>
          <p:nvPr/>
        </p:nvSpPr>
        <p:spPr>
          <a:xfrm rot="16200000">
            <a:off x="5183290" y="-2457738"/>
            <a:ext cx="1190418" cy="6728147"/>
          </a:xfrm>
          <a:prstGeom prst="round2SameRect">
            <a:avLst>
              <a:gd name="adj1" fmla="val 21412"/>
              <a:gd name="adj2" fmla="val 0"/>
            </a:avLst>
          </a:prstGeom>
          <a:solidFill>
            <a:srgbClr val="0071A0">
              <a:alpha val="85098"/>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kern="1200">
              <a:solidFill>
                <a:srgbClr val="FFFFFF"/>
              </a:solidFill>
              <a:latin typeface="Arial"/>
              <a:ea typeface="+mn-ea"/>
              <a:cs typeface="+mn-cs"/>
            </a:endParaRPr>
          </a:p>
        </p:txBody>
      </p:sp>
      <p:grpSp>
        <p:nvGrpSpPr>
          <p:cNvPr id="2" name="Group 14"/>
          <p:cNvGrpSpPr/>
          <p:nvPr/>
        </p:nvGrpSpPr>
        <p:grpSpPr>
          <a:xfrm>
            <a:off x="494901" y="1931636"/>
            <a:ext cx="3908152" cy="1162704"/>
            <a:chOff x="698500" y="1525236"/>
            <a:chExt cx="3470384" cy="1162704"/>
          </a:xfrm>
        </p:grpSpPr>
        <p:sp>
          <p:nvSpPr>
            <p:cNvPr id="16" name="Rounded Rectangular Callout 15"/>
            <p:cNvSpPr/>
            <p:nvPr/>
          </p:nvSpPr>
          <p:spPr>
            <a:xfrm>
              <a:off x="698500" y="1667841"/>
              <a:ext cx="3470384" cy="897560"/>
            </a:xfrm>
            <a:prstGeom prst="wedgeRoundRectCallout">
              <a:avLst>
                <a:gd name="adj1" fmla="val -443"/>
                <a:gd name="adj2" fmla="val 86491"/>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kern="1200">
                <a:solidFill>
                  <a:srgbClr val="FFFFFF"/>
                </a:solidFill>
                <a:latin typeface="Arial"/>
                <a:ea typeface="+mn-ea"/>
                <a:cs typeface="+mn-cs"/>
              </a:endParaRPr>
            </a:p>
          </p:txBody>
        </p:sp>
        <p:sp>
          <p:nvSpPr>
            <p:cNvPr id="17" name="Rectangle 8"/>
            <p:cNvSpPr>
              <a:spLocks/>
            </p:cNvSpPr>
            <p:nvPr/>
          </p:nvSpPr>
          <p:spPr bwMode="auto">
            <a:xfrm>
              <a:off x="794619" y="1525236"/>
              <a:ext cx="3374264"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de-DE" sz="1600" b="0" i="0" dirty="0" smtClean="0">
                  <a:solidFill>
                    <a:srgbClr val="FFFFFF"/>
                  </a:solidFill>
                  <a:latin typeface="+mj-lt"/>
                  <a:cs typeface="Helvetica"/>
                </a:rPr>
                <a:t>„65 % der Unternehmen setzen mindestens ein Enterprise Social Software-Tool ein.“</a:t>
              </a:r>
              <a:endParaRPr lang="de-DE" sz="900" i="1" dirty="0">
                <a:solidFill>
                  <a:srgbClr val="FFFFFF"/>
                </a:solidFill>
                <a:latin typeface="+mj-lt"/>
                <a:ea typeface="Helvetica" charset="0"/>
                <a:cs typeface="Helvetica" charset="0"/>
                <a:sym typeface="Helvetica" charset="0"/>
              </a:endParaRPr>
            </a:p>
          </p:txBody>
        </p:sp>
      </p:grpSp>
      <p:grpSp>
        <p:nvGrpSpPr>
          <p:cNvPr id="3" name="Group 17"/>
          <p:cNvGrpSpPr/>
          <p:nvPr/>
        </p:nvGrpSpPr>
        <p:grpSpPr>
          <a:xfrm>
            <a:off x="457202" y="5144948"/>
            <a:ext cx="3572931" cy="1019012"/>
            <a:chOff x="698500" y="1566810"/>
            <a:chExt cx="3183792" cy="1121129"/>
          </a:xfrm>
        </p:grpSpPr>
        <p:sp>
          <p:nvSpPr>
            <p:cNvPr id="19" name="Rounded Rectangular Callout 18"/>
            <p:cNvSpPr/>
            <p:nvPr/>
          </p:nvSpPr>
          <p:spPr>
            <a:xfrm>
              <a:off x="698500" y="1576034"/>
              <a:ext cx="3124200" cy="1111905"/>
            </a:xfrm>
            <a:prstGeom prst="wedgeRoundRectCallout">
              <a:avLst>
                <a:gd name="adj1" fmla="val -4251"/>
                <a:gd name="adj2" fmla="val 82610"/>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kern="1200">
                <a:solidFill>
                  <a:srgbClr val="FFFFFF"/>
                </a:solidFill>
                <a:latin typeface="Arial"/>
                <a:ea typeface="+mn-ea"/>
                <a:cs typeface="+mn-cs"/>
              </a:endParaRPr>
            </a:p>
          </p:txBody>
        </p:sp>
        <p:sp>
          <p:nvSpPr>
            <p:cNvPr id="20" name="Rectangle 8"/>
            <p:cNvSpPr>
              <a:spLocks/>
            </p:cNvSpPr>
            <p:nvPr/>
          </p:nvSpPr>
          <p:spPr bwMode="auto">
            <a:xfrm>
              <a:off x="736025" y="1566810"/>
              <a:ext cx="3146267" cy="1121129"/>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de-DE" sz="1600" b="0" i="0" dirty="0" smtClean="0">
                  <a:solidFill>
                    <a:srgbClr val="FFFFFF"/>
                  </a:solidFill>
                  <a:latin typeface="+mj-lt"/>
                  <a:cs typeface="Helvetica"/>
                </a:rPr>
                <a:t>„</a:t>
              </a:r>
              <a:r>
                <a:rPr lang="de-DE" sz="1600" b="0" i="0" kern="1200" dirty="0" smtClean="0">
                  <a:solidFill>
                    <a:srgbClr val="FFFFFF"/>
                  </a:solidFill>
                  <a:latin typeface="+mj-lt"/>
                  <a:ea typeface="+mn-ea"/>
                  <a:cs typeface="+mn-cs"/>
                </a:rPr>
                <a:t>Bis 2013 werden 20 % der beruflich genutzten PCs im Rahmen eines gehosteten virtuellen Desktop-Modells verwaltet.</a:t>
              </a:r>
              <a:r>
                <a:rPr lang="de-DE" sz="1600" b="0" i="0" dirty="0" smtClean="0">
                  <a:solidFill>
                    <a:srgbClr val="FFFFFF"/>
                  </a:solidFill>
                  <a:latin typeface="+mj-lt"/>
                  <a:cs typeface="Helvetica"/>
                </a:rPr>
                <a:t>“</a:t>
              </a:r>
              <a:endParaRPr lang="de-DE" sz="900" i="1" dirty="0">
                <a:solidFill>
                  <a:srgbClr val="FFFFFF"/>
                </a:solidFill>
                <a:latin typeface="+mj-lt"/>
                <a:ea typeface="Helvetica" charset="0"/>
                <a:cs typeface="Helvetica" charset="0"/>
                <a:sym typeface="Helvetica" charset="0"/>
              </a:endParaRPr>
            </a:p>
          </p:txBody>
        </p:sp>
      </p:grpSp>
      <p:grpSp>
        <p:nvGrpSpPr>
          <p:cNvPr id="4" name="Group 20"/>
          <p:cNvGrpSpPr/>
          <p:nvPr/>
        </p:nvGrpSpPr>
        <p:grpSpPr>
          <a:xfrm>
            <a:off x="6515101" y="3638549"/>
            <a:ext cx="2463801" cy="971551"/>
            <a:chOff x="6504940" y="2611084"/>
            <a:chExt cx="2956560" cy="1111905"/>
          </a:xfrm>
        </p:grpSpPr>
        <p:sp>
          <p:nvSpPr>
            <p:cNvPr id="22" name="Rounded Rectangular Callout 21"/>
            <p:cNvSpPr/>
            <p:nvPr/>
          </p:nvSpPr>
          <p:spPr>
            <a:xfrm>
              <a:off x="6504940" y="2611084"/>
              <a:ext cx="2956560" cy="1111905"/>
            </a:xfrm>
            <a:prstGeom prst="wedgeRoundRectCallout">
              <a:avLst>
                <a:gd name="adj1" fmla="val 37941"/>
                <a:gd name="adj2" fmla="val 94005"/>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kern="1200">
                <a:solidFill>
                  <a:srgbClr val="FFFFFF"/>
                </a:solidFill>
                <a:latin typeface="Arial"/>
                <a:ea typeface="+mn-ea"/>
                <a:cs typeface="+mn-cs"/>
              </a:endParaRPr>
            </a:p>
          </p:txBody>
        </p:sp>
        <p:sp>
          <p:nvSpPr>
            <p:cNvPr id="23" name="Rectangle 8"/>
            <p:cNvSpPr>
              <a:spLocks/>
            </p:cNvSpPr>
            <p:nvPr/>
          </p:nvSpPr>
          <p:spPr bwMode="auto">
            <a:xfrm>
              <a:off x="6646778" y="2647509"/>
              <a:ext cx="2723280" cy="1049640"/>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de-DE" sz="1600" b="0" i="0" dirty="0" smtClean="0">
                  <a:solidFill>
                    <a:srgbClr val="FFFFFF"/>
                  </a:solidFill>
                  <a:latin typeface="+mj-lt"/>
                  <a:cs typeface="Helvetica"/>
                </a:rPr>
                <a:t>„Bis 2013 werden Videos über 90 % des Netzwerkverkehrs ausmachen.“</a:t>
              </a:r>
              <a:endParaRPr lang="de-DE" sz="900" i="1" dirty="0">
                <a:solidFill>
                  <a:srgbClr val="FFFFFF"/>
                </a:solidFill>
                <a:latin typeface="+mj-lt"/>
                <a:ea typeface="Helvetica" charset="0"/>
                <a:cs typeface="Helvetica" charset="0"/>
                <a:sym typeface="Helvetica" charset="0"/>
              </a:endParaRPr>
            </a:p>
          </p:txBody>
        </p:sp>
      </p:grpSp>
      <p:grpSp>
        <p:nvGrpSpPr>
          <p:cNvPr id="5" name="Group 23"/>
          <p:cNvGrpSpPr/>
          <p:nvPr/>
        </p:nvGrpSpPr>
        <p:grpSpPr>
          <a:xfrm>
            <a:off x="4826000" y="2033235"/>
            <a:ext cx="3365501" cy="938566"/>
            <a:chOff x="698500" y="1525236"/>
            <a:chExt cx="3124200" cy="1162704"/>
          </a:xfrm>
        </p:grpSpPr>
        <p:sp>
          <p:nvSpPr>
            <p:cNvPr id="25" name="Rounded Rectangular Callout 24"/>
            <p:cNvSpPr/>
            <p:nvPr/>
          </p:nvSpPr>
          <p:spPr>
            <a:xfrm>
              <a:off x="698500" y="1576034"/>
              <a:ext cx="3124200" cy="1111905"/>
            </a:xfrm>
            <a:prstGeom prst="wedgeRoundRectCallout">
              <a:avLst>
                <a:gd name="adj1" fmla="val -42893"/>
                <a:gd name="adj2" fmla="val 88944"/>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kern="1200">
                <a:solidFill>
                  <a:srgbClr val="FFFFFF"/>
                </a:solidFill>
                <a:latin typeface="Arial"/>
                <a:ea typeface="+mn-ea"/>
                <a:cs typeface="+mn-cs"/>
              </a:endParaRPr>
            </a:p>
          </p:txBody>
        </p:sp>
        <p:sp>
          <p:nvSpPr>
            <p:cNvPr id="26" name="Rectangle 8"/>
            <p:cNvSpPr>
              <a:spLocks/>
            </p:cNvSpPr>
            <p:nvPr/>
          </p:nvSpPr>
          <p:spPr bwMode="auto">
            <a:xfrm>
              <a:off x="794620" y="1525236"/>
              <a:ext cx="3028080"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de-DE" sz="1600" b="0" i="0" dirty="0" smtClean="0">
                  <a:solidFill>
                    <a:srgbClr val="FFFFFF"/>
                  </a:solidFill>
                  <a:latin typeface="+mj-lt"/>
                  <a:cs typeface="Helvetica"/>
                </a:rPr>
                <a:t>„</a:t>
              </a:r>
              <a:r>
                <a:rPr lang="de-DE" sz="1600" b="0" i="0" kern="1200" dirty="0" smtClean="0">
                  <a:solidFill>
                    <a:srgbClr val="FFFFFF"/>
                  </a:solidFill>
                  <a:latin typeface="+mj-lt"/>
                  <a:ea typeface="+mn-ea"/>
                  <a:cs typeface="+mn-cs"/>
                </a:rPr>
                <a:t>Facebook ist die meistgenutzte Website der Welt.</a:t>
              </a:r>
              <a:r>
                <a:rPr lang="de-DE" sz="1600" b="0" i="0" dirty="0" smtClean="0">
                  <a:solidFill>
                    <a:srgbClr val="FFFFFF"/>
                  </a:solidFill>
                  <a:latin typeface="+mj-lt"/>
                  <a:cs typeface="Helvetica"/>
                </a:rPr>
                <a:t>“</a:t>
              </a:r>
              <a:endParaRPr lang="de-DE" sz="900" i="1" dirty="0">
                <a:solidFill>
                  <a:srgbClr val="FFFFFF"/>
                </a:solidFill>
                <a:latin typeface="+mj-lt"/>
                <a:ea typeface="Helvetica" charset="0"/>
                <a:cs typeface="Helvetica" charset="0"/>
                <a:sym typeface="Helvetica" charset="0"/>
              </a:endParaRPr>
            </a:p>
          </p:txBody>
        </p:sp>
      </p:grpSp>
      <p:grpSp>
        <p:nvGrpSpPr>
          <p:cNvPr id="6" name="Group 26"/>
          <p:cNvGrpSpPr/>
          <p:nvPr/>
        </p:nvGrpSpPr>
        <p:grpSpPr>
          <a:xfrm>
            <a:off x="5715000" y="364677"/>
            <a:ext cx="3352799" cy="1070423"/>
            <a:chOff x="698500" y="1525238"/>
            <a:chExt cx="3201341" cy="1162702"/>
          </a:xfrm>
        </p:grpSpPr>
        <p:sp>
          <p:nvSpPr>
            <p:cNvPr id="28" name="Rounded Rectangular Callout 27"/>
            <p:cNvSpPr/>
            <p:nvPr/>
          </p:nvSpPr>
          <p:spPr>
            <a:xfrm>
              <a:off x="698500" y="1571972"/>
              <a:ext cx="3124200" cy="1088378"/>
            </a:xfrm>
            <a:prstGeom prst="wedgeRoundRectCallout">
              <a:avLst>
                <a:gd name="adj1" fmla="val 42777"/>
                <a:gd name="adj2" fmla="val 84208"/>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kern="1200">
                <a:solidFill>
                  <a:srgbClr val="FFFFFF"/>
                </a:solidFill>
                <a:latin typeface="Arial"/>
                <a:ea typeface="+mn-ea"/>
                <a:cs typeface="+mn-cs"/>
              </a:endParaRPr>
            </a:p>
          </p:txBody>
        </p:sp>
        <p:sp>
          <p:nvSpPr>
            <p:cNvPr id="29" name="Rectangle 8"/>
            <p:cNvSpPr>
              <a:spLocks/>
            </p:cNvSpPr>
            <p:nvPr/>
          </p:nvSpPr>
          <p:spPr bwMode="auto">
            <a:xfrm>
              <a:off x="794618" y="1525238"/>
              <a:ext cx="3105223" cy="1162702"/>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de-DE" sz="1600" b="0" i="0" dirty="0" smtClean="0">
                  <a:solidFill>
                    <a:srgbClr val="FFFFFF"/>
                  </a:solidFill>
                  <a:latin typeface="+mj-lt"/>
                  <a:cs typeface="Helvetica"/>
                </a:rPr>
                <a:t>„Android ist mit über 350.000 Neuaktivierungen täglich das beliebteste Betriebssystem für Mobilplattformen.“</a:t>
              </a:r>
              <a:endParaRPr lang="de-DE" sz="900" i="1" dirty="0">
                <a:solidFill>
                  <a:srgbClr val="FFFFFF"/>
                </a:solidFill>
                <a:latin typeface="+mj-lt"/>
                <a:ea typeface="Helvetica" charset="0"/>
                <a:cs typeface="Helvetica" charset="0"/>
                <a:sym typeface="Helvetica" charset="0"/>
              </a:endParaRPr>
            </a:p>
          </p:txBody>
        </p:sp>
      </p:grpSp>
      <p:grpSp>
        <p:nvGrpSpPr>
          <p:cNvPr id="15" name="Group 29"/>
          <p:cNvGrpSpPr/>
          <p:nvPr/>
        </p:nvGrpSpPr>
        <p:grpSpPr>
          <a:xfrm>
            <a:off x="2489200" y="361925"/>
            <a:ext cx="2971800" cy="1047776"/>
            <a:chOff x="698500" y="1525236"/>
            <a:chExt cx="2971800" cy="1162704"/>
          </a:xfrm>
        </p:grpSpPr>
        <p:sp>
          <p:nvSpPr>
            <p:cNvPr id="31" name="Rounded Rectangular Callout 30"/>
            <p:cNvSpPr/>
            <p:nvPr/>
          </p:nvSpPr>
          <p:spPr>
            <a:xfrm>
              <a:off x="698500" y="1576034"/>
              <a:ext cx="2971800" cy="1111905"/>
            </a:xfrm>
            <a:prstGeom prst="wedgeRoundRectCallout">
              <a:avLst>
                <a:gd name="adj1" fmla="val 4009"/>
                <a:gd name="adj2" fmla="val 86477"/>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kern="1200">
                <a:solidFill>
                  <a:srgbClr val="FFFFFF"/>
                </a:solidFill>
                <a:latin typeface="Arial"/>
                <a:ea typeface="+mn-ea"/>
                <a:cs typeface="+mn-cs"/>
              </a:endParaRPr>
            </a:p>
          </p:txBody>
        </p:sp>
        <p:sp>
          <p:nvSpPr>
            <p:cNvPr id="32" name="Rectangle 8"/>
            <p:cNvSpPr>
              <a:spLocks/>
            </p:cNvSpPr>
            <p:nvPr/>
          </p:nvSpPr>
          <p:spPr bwMode="auto">
            <a:xfrm>
              <a:off x="794620" y="1525236"/>
              <a:ext cx="2875680"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de-DE" sz="1600" b="0" i="0" dirty="0" smtClean="0">
                  <a:solidFill>
                    <a:srgbClr val="FFFFFF"/>
                  </a:solidFill>
                  <a:latin typeface="+mj-lt"/>
                  <a:cs typeface="Helvetica"/>
                </a:rPr>
                <a:t>„Inzwischen werden mehr Smartphones und Tablets als PCs und Notebooks verkauft.“</a:t>
              </a:r>
              <a:endParaRPr lang="de-DE" sz="900" i="1" dirty="0">
                <a:solidFill>
                  <a:srgbClr val="FFFFFF"/>
                </a:solidFill>
                <a:latin typeface="+mj-lt"/>
                <a:ea typeface="Helvetica" charset="0"/>
                <a:cs typeface="Helvetica" charset="0"/>
                <a:sym typeface="Helvetica" charset="0"/>
              </a:endParaRPr>
            </a:p>
          </p:txBody>
        </p:sp>
      </p:grpSp>
      <p:grpSp>
        <p:nvGrpSpPr>
          <p:cNvPr id="18" name="Group 32"/>
          <p:cNvGrpSpPr/>
          <p:nvPr/>
        </p:nvGrpSpPr>
        <p:grpSpPr>
          <a:xfrm>
            <a:off x="4403053" y="5144948"/>
            <a:ext cx="2867310" cy="1019012"/>
            <a:chOff x="698500" y="1450773"/>
            <a:chExt cx="3124200" cy="1292568"/>
          </a:xfrm>
        </p:grpSpPr>
        <p:sp>
          <p:nvSpPr>
            <p:cNvPr id="34" name="Rounded Rectangular Callout 33"/>
            <p:cNvSpPr/>
            <p:nvPr/>
          </p:nvSpPr>
          <p:spPr>
            <a:xfrm>
              <a:off x="698500" y="1450773"/>
              <a:ext cx="3124200" cy="1292568"/>
            </a:xfrm>
            <a:prstGeom prst="wedgeRoundRectCallout">
              <a:avLst>
                <a:gd name="adj1" fmla="val 1230"/>
                <a:gd name="adj2" fmla="val 104047"/>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kern="1200">
                <a:solidFill>
                  <a:srgbClr val="FFFFFF"/>
                </a:solidFill>
                <a:latin typeface="Arial"/>
                <a:ea typeface="+mn-ea"/>
                <a:cs typeface="+mn-cs"/>
              </a:endParaRPr>
            </a:p>
          </p:txBody>
        </p:sp>
        <p:sp>
          <p:nvSpPr>
            <p:cNvPr id="35" name="Rectangle 8"/>
            <p:cNvSpPr>
              <a:spLocks/>
            </p:cNvSpPr>
            <p:nvPr/>
          </p:nvSpPr>
          <p:spPr bwMode="auto">
            <a:xfrm>
              <a:off x="794620" y="1525236"/>
              <a:ext cx="3028080"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de-DE" sz="1600" b="0" i="0" dirty="0" smtClean="0">
                  <a:solidFill>
                    <a:srgbClr val="FFFFFF"/>
                  </a:solidFill>
                  <a:latin typeface="+mj-lt"/>
                  <a:cs typeface="Helvetica"/>
                </a:rPr>
                <a:t>„60 % der Server-Workloads werden bis 2013 virtualisiert sein.“</a:t>
              </a:r>
              <a:endParaRPr lang="de-DE" sz="900" i="1" dirty="0">
                <a:solidFill>
                  <a:srgbClr val="FFFFFF"/>
                </a:solidFill>
                <a:latin typeface="+mj-lt"/>
                <a:ea typeface="Helvetica" charset="0"/>
                <a:cs typeface="Helvetica" charset="0"/>
                <a:sym typeface="Helvetica" charset="0"/>
              </a:endParaRPr>
            </a:p>
          </p:txBody>
        </p:sp>
      </p:grpSp>
      <p:grpSp>
        <p:nvGrpSpPr>
          <p:cNvPr id="21" name="Group 35"/>
          <p:cNvGrpSpPr/>
          <p:nvPr/>
        </p:nvGrpSpPr>
        <p:grpSpPr>
          <a:xfrm>
            <a:off x="3149600" y="3625849"/>
            <a:ext cx="2980267" cy="971551"/>
            <a:chOff x="6673084" y="2727363"/>
            <a:chExt cx="3043008" cy="1111905"/>
          </a:xfrm>
        </p:grpSpPr>
        <p:sp>
          <p:nvSpPr>
            <p:cNvPr id="37" name="Rounded Rectangular Callout 36"/>
            <p:cNvSpPr/>
            <p:nvPr/>
          </p:nvSpPr>
          <p:spPr>
            <a:xfrm>
              <a:off x="6673084" y="2727363"/>
              <a:ext cx="2956560" cy="1111905"/>
            </a:xfrm>
            <a:prstGeom prst="wedgeRoundRectCallout">
              <a:avLst>
                <a:gd name="adj1" fmla="val -44720"/>
                <a:gd name="adj2" fmla="val 90083"/>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kern="1200">
                <a:solidFill>
                  <a:srgbClr val="FFFFFF"/>
                </a:solidFill>
                <a:latin typeface="Arial"/>
                <a:ea typeface="+mn-ea"/>
                <a:cs typeface="+mn-cs"/>
              </a:endParaRPr>
            </a:p>
          </p:txBody>
        </p:sp>
        <p:sp>
          <p:nvSpPr>
            <p:cNvPr id="38" name="Rectangle 8"/>
            <p:cNvSpPr>
              <a:spLocks/>
            </p:cNvSpPr>
            <p:nvPr/>
          </p:nvSpPr>
          <p:spPr bwMode="auto">
            <a:xfrm>
              <a:off x="6730716" y="2765613"/>
              <a:ext cx="2985376" cy="1049640"/>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de-DE" sz="1600" b="0" i="0" dirty="0" smtClean="0">
                  <a:solidFill>
                    <a:srgbClr val="FFFFFF"/>
                  </a:solidFill>
                  <a:latin typeface="+mj-lt"/>
                  <a:cs typeface="Helvetica"/>
                </a:rPr>
                <a:t>„Ein Drittel der Unternehmen nutzt nach eigenen Angaben mindestens einmal pro Woche Videotechnologien.“</a:t>
              </a:r>
              <a:endParaRPr lang="de-DE" sz="900" i="1" dirty="0">
                <a:solidFill>
                  <a:srgbClr val="FFFFFF"/>
                </a:solidFill>
                <a:latin typeface="+mj-lt"/>
                <a:ea typeface="Helvetica" charset="0"/>
                <a:cs typeface="Helvetica" charset="0"/>
                <a:sym typeface="Helvetica" charset="0"/>
              </a:endParaRPr>
            </a:p>
          </p:txBody>
        </p:sp>
      </p:grpSp>
    </p:spTree>
    <p:extLst>
      <p:ext uri="{BB962C8B-B14F-4D97-AF65-F5344CB8AC3E}">
        <p14:creationId xmlns="" xmlns:p14="http://schemas.microsoft.com/office/powerpoint/2010/main" val="3906834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8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2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50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7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p:tgtEl>
                                          <p:spTgt spid="14"/>
                                        </p:tgtEl>
                                        <p:attrNameLst>
                                          <p:attrName>ppt_x</p:attrName>
                                        </p:attrNameLst>
                                      </p:cBhvr>
                                      <p:tavLst>
                                        <p:tav tm="0">
                                          <p:val>
                                            <p:strVal val="#ppt_x+#ppt_w*1.125000"/>
                                          </p:val>
                                        </p:tav>
                                        <p:tav tm="100000">
                                          <p:val>
                                            <p:strVal val="#ppt_x"/>
                                          </p:val>
                                        </p:tav>
                                      </p:tavLst>
                                    </p:anim>
                                    <p:animEffect transition="in" filter="wipe(left)">
                                      <p:cBhvr>
                                        <p:cTn id="50" dur="500"/>
                                        <p:tgtEl>
                                          <p:spTgt spid="14"/>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p:tgtEl>
                                          <p:spTgt spid="11"/>
                                        </p:tgtEl>
                                        <p:attrNameLst>
                                          <p:attrName>ppt_x</p:attrName>
                                        </p:attrNameLst>
                                      </p:cBhvr>
                                      <p:tavLst>
                                        <p:tav tm="0">
                                          <p:val>
                                            <p:strVal val="#ppt_x+#ppt_w*1.125000"/>
                                          </p:val>
                                        </p:tav>
                                        <p:tav tm="100000">
                                          <p:val>
                                            <p:strVal val="#ppt_x"/>
                                          </p:val>
                                        </p:tav>
                                      </p:tavLst>
                                    </p:anim>
                                    <p:animEffect transition="in" filter="wipe(left)">
                                      <p:cBhvr>
                                        <p:cTn id="54" dur="500"/>
                                        <p:tgtEl>
                                          <p:spTgt spid="11"/>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p:tgtEl>
                                          <p:spTgt spid="12"/>
                                        </p:tgtEl>
                                        <p:attrNameLst>
                                          <p:attrName>ppt_x</p:attrName>
                                        </p:attrNameLst>
                                      </p:cBhvr>
                                      <p:tavLst>
                                        <p:tav tm="0">
                                          <p:val>
                                            <p:strVal val="#ppt_x-#ppt_w*1.125000"/>
                                          </p:val>
                                        </p:tav>
                                        <p:tav tm="100000">
                                          <p:val>
                                            <p:strVal val="#ppt_x"/>
                                          </p:val>
                                        </p:tav>
                                      </p:tavLst>
                                    </p:anim>
                                    <p:animEffect transition="in" filter="wipe(right)">
                                      <p:cBhvr>
                                        <p:cTn id="58" dur="500"/>
                                        <p:tgtEl>
                                          <p:spTgt spid="12"/>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childTnLst>
                                </p:cTn>
                              </p:par>
                              <p:par>
                                <p:cTn id="63" presetID="12" presetClass="exit" presetSubtype="2" fill="hold" grpId="1" nodeType="withEffect">
                                  <p:stCondLst>
                                    <p:cond delay="0"/>
                                  </p:stCondLst>
                                  <p:childTnLst>
                                    <p:anim calcmode="lin" valueType="num">
                                      <p:cBhvr additive="base">
                                        <p:cTn id="64" dur="750"/>
                                        <p:tgtEl>
                                          <p:spTgt spid="14"/>
                                        </p:tgtEl>
                                        <p:attrNameLst>
                                          <p:attrName>ppt_x</p:attrName>
                                        </p:attrNameLst>
                                      </p:cBhvr>
                                      <p:tavLst>
                                        <p:tav tm="0">
                                          <p:val>
                                            <p:strVal val="#ppt_x"/>
                                          </p:val>
                                        </p:tav>
                                        <p:tav tm="100000">
                                          <p:val>
                                            <p:strVal val="#ppt_x+#ppt_w*1.125000"/>
                                          </p:val>
                                        </p:tav>
                                      </p:tavLst>
                                    </p:anim>
                                    <p:animEffect transition="out" filter="wipe(right)">
                                      <p:cBhvr>
                                        <p:cTn id="65" dur="750"/>
                                        <p:tgtEl>
                                          <p:spTgt spid="14"/>
                                        </p:tgtEl>
                                      </p:cBhvr>
                                    </p:animEffect>
                                    <p:set>
                                      <p:cBhvr>
                                        <p:cTn id="66" dur="1" fill="hold">
                                          <p:stCondLst>
                                            <p:cond delay="749"/>
                                          </p:stCondLst>
                                        </p:cTn>
                                        <p:tgtEl>
                                          <p:spTgt spid="1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1000"/>
                                        <p:tgtEl>
                                          <p:spTgt spid="7"/>
                                        </p:tgtEl>
                                      </p:cBhvr>
                                    </p:animEffect>
                                  </p:childTnLst>
                                </p:cTn>
                              </p:par>
                              <p:par>
                                <p:cTn id="77" presetID="10" presetClass="exit" presetSubtype="0" fill="hold" nodeType="withEffect">
                                  <p:stCondLst>
                                    <p:cond delay="0"/>
                                  </p:stCondLst>
                                  <p:childTnLst>
                                    <p:animEffect transition="out" filter="fade">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1000"/>
                                        <p:tgtEl>
                                          <p:spTgt spid="8"/>
                                        </p:tgtEl>
                                      </p:cBhvr>
                                    </p:animEffect>
                                  </p:childTnLst>
                                </p:cTn>
                              </p:par>
                              <p:par>
                                <p:cTn id="87" presetID="12" presetClass="exit" presetSubtype="2" fill="hold" grpId="1" nodeType="withEffect">
                                  <p:stCondLst>
                                    <p:cond delay="0"/>
                                  </p:stCondLst>
                                  <p:childTnLst>
                                    <p:anim calcmode="lin" valueType="num">
                                      <p:cBhvr additive="base">
                                        <p:cTn id="88" dur="750"/>
                                        <p:tgtEl>
                                          <p:spTgt spid="11"/>
                                        </p:tgtEl>
                                        <p:attrNameLst>
                                          <p:attrName>ppt_x</p:attrName>
                                        </p:attrNameLst>
                                      </p:cBhvr>
                                      <p:tavLst>
                                        <p:tav tm="0">
                                          <p:val>
                                            <p:strVal val="#ppt_x"/>
                                          </p:val>
                                        </p:tav>
                                        <p:tav tm="100000">
                                          <p:val>
                                            <p:strVal val="#ppt_x+#ppt_w*1.125000"/>
                                          </p:val>
                                        </p:tav>
                                      </p:tavLst>
                                    </p:anim>
                                    <p:animEffect transition="out" filter="wipe(right)">
                                      <p:cBhvr>
                                        <p:cTn id="89" dur="750"/>
                                        <p:tgtEl>
                                          <p:spTgt spid="11"/>
                                        </p:tgtEl>
                                      </p:cBhvr>
                                    </p:animEffect>
                                    <p:set>
                                      <p:cBhvr>
                                        <p:cTn id="90" dur="1" fill="hold">
                                          <p:stCondLst>
                                            <p:cond delay="749"/>
                                          </p:stCondLst>
                                        </p:cTn>
                                        <p:tgtEl>
                                          <p:spTgt spid="11"/>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1"/>
                                        </p:tgtEl>
                                      </p:cBhvr>
                                    </p:animEffect>
                                    <p:set>
                                      <p:cBhvr>
                                        <p:cTn id="93" dur="1" fill="hold">
                                          <p:stCondLst>
                                            <p:cond delay="499"/>
                                          </p:stCondLst>
                                        </p:cTn>
                                        <p:tgtEl>
                                          <p:spTgt spid="21"/>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4"/>
                                        </p:tgtEl>
                                      </p:cBhvr>
                                    </p:animEffect>
                                    <p:set>
                                      <p:cBhvr>
                                        <p:cTn id="96" dur="1" fill="hold">
                                          <p:stCondLst>
                                            <p:cond delay="499"/>
                                          </p:stCondLst>
                                        </p:cTn>
                                        <p:tgtEl>
                                          <p:spTgt spid="4"/>
                                        </p:tgtEl>
                                        <p:attrNameLst>
                                          <p:attrName>style.visibility</p:attrName>
                                        </p:attrNameLst>
                                      </p:cBhvr>
                                      <p:to>
                                        <p:strVal val="hidden"/>
                                      </p:to>
                                    </p:set>
                                  </p:childTnLst>
                                </p:cTn>
                              </p:par>
                            </p:childTnLst>
                          </p:cTn>
                        </p:par>
                        <p:par>
                          <p:cTn id="97" fill="hold">
                            <p:stCondLst>
                              <p:cond delay="3500"/>
                            </p:stCondLst>
                            <p:childTnLst>
                              <p:par>
                                <p:cTn id="98" presetID="10" presetClass="entr" presetSubtype="0" fill="hold" grpId="0" nodeType="after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1000"/>
                                        <p:tgtEl>
                                          <p:spTgt spid="9"/>
                                        </p:tgtEl>
                                      </p:cBhvr>
                                    </p:animEffect>
                                  </p:childTnLst>
                                </p:cTn>
                              </p:par>
                              <p:par>
                                <p:cTn id="101" presetID="12" presetClass="exit" presetSubtype="8" fill="hold" grpId="1" nodeType="withEffect">
                                  <p:stCondLst>
                                    <p:cond delay="0"/>
                                  </p:stCondLst>
                                  <p:childTnLst>
                                    <p:anim calcmode="lin" valueType="num">
                                      <p:cBhvr additive="base">
                                        <p:cTn id="102" dur="750"/>
                                        <p:tgtEl>
                                          <p:spTgt spid="12"/>
                                        </p:tgtEl>
                                        <p:attrNameLst>
                                          <p:attrName>ppt_x</p:attrName>
                                        </p:attrNameLst>
                                      </p:cBhvr>
                                      <p:tavLst>
                                        <p:tav tm="0">
                                          <p:val>
                                            <p:strVal val="#ppt_x"/>
                                          </p:val>
                                        </p:tav>
                                        <p:tav tm="100000">
                                          <p:val>
                                            <p:strVal val="#ppt_x-#ppt_w*1.125000"/>
                                          </p:val>
                                        </p:tav>
                                      </p:tavLst>
                                    </p:anim>
                                    <p:animEffect transition="out" filter="wipe(left)">
                                      <p:cBhvr>
                                        <p:cTn id="103" dur="750"/>
                                        <p:tgtEl>
                                          <p:spTgt spid="12"/>
                                        </p:tgtEl>
                                      </p:cBhvr>
                                    </p:animEffect>
                                    <p:set>
                                      <p:cBhvr>
                                        <p:cTn id="104" dur="1" fill="hold">
                                          <p:stCondLst>
                                            <p:cond delay="749"/>
                                          </p:stCondLst>
                                        </p:cTn>
                                        <p:tgtEl>
                                          <p:spTgt spid="12"/>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8"/>
                                        </p:tgtEl>
                                      </p:cBhvr>
                                    </p:animEffect>
                                    <p:set>
                                      <p:cBhvr>
                                        <p:cTn id="107" dur="1" fill="hold">
                                          <p:stCondLst>
                                            <p:cond delay="499"/>
                                          </p:stCondLst>
                                        </p:cTn>
                                        <p:tgtEl>
                                          <p:spTgt spid="18"/>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3"/>
                                        </p:tgtEl>
                                      </p:cBhvr>
                                    </p:animEffect>
                                    <p:set>
                                      <p:cBhvr>
                                        <p:cTn id="1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1" grpId="1" animBg="1"/>
      <p:bldP spid="12" grpId="0" animBg="1"/>
      <p:bldP spid="12" grpId="1" animBg="1"/>
      <p:bldP spid="14" grpId="0" animBg="1"/>
      <p:bldP spid="1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2B348E"/>
                </a:solidFill>
                <a:latin typeface="Arial"/>
                <a:ea typeface="+mj-ea"/>
                <a:cs typeface="+mj-cs"/>
              </a:rPr>
              <a:t>Cisco Validated Designs</a:t>
            </a:r>
            <a:endParaRPr lang="de-DE" dirty="0"/>
          </a:p>
        </p:txBody>
      </p:sp>
      <p:sp>
        <p:nvSpPr>
          <p:cNvPr id="30" name="Round Same Side Corner Rectangle 29"/>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 name="Round Same Side Corner Rectangle 30"/>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 name="TextBox 3"/>
          <p:cNvSpPr txBox="1">
            <a:spLocks noChangeArrowheads="1"/>
          </p:cNvSpPr>
          <p:nvPr/>
        </p:nvSpPr>
        <p:spPr bwMode="auto">
          <a:xfrm>
            <a:off x="378373" y="1671448"/>
            <a:ext cx="4367248" cy="4356577"/>
          </a:xfrm>
          <a:prstGeom prst="rect">
            <a:avLst/>
          </a:prstGeom>
          <a:noFill/>
          <a:ln w="9525">
            <a:noFill/>
            <a:miter lim="800000"/>
            <a:headEnd/>
            <a:tailEnd/>
          </a:ln>
        </p:spPr>
        <p:txBody>
          <a:bodyPr wrap="square">
            <a:spAutoFit/>
          </a:bodyPr>
          <a:lstStyle/>
          <a:p>
            <a:pPr indent="-228600" algn="l" defTabSz="914400">
              <a:lnSpc>
                <a:spcPct val="95000"/>
              </a:lnSpc>
              <a:spcBef>
                <a:spcPts val="1800"/>
              </a:spcBef>
              <a:spcAft>
                <a:spcPts val="600"/>
              </a:spcAft>
              <a:buNone/>
            </a:pPr>
            <a:r>
              <a:rPr lang="de-DE"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VXI Cisco Validated Designs:</a:t>
            </a:r>
          </a:p>
          <a:p>
            <a:pPr marL="290505" lvl="1" indent="-179405" algn="l" defTabSz="914400">
              <a:lnSpc>
                <a:spcPct val="95000"/>
              </a:lnSpc>
              <a:spcAft>
                <a:spcPts val="600"/>
              </a:spcAft>
              <a:buClr>
                <a:srgbClr val="3A3A3A"/>
              </a:buClr>
              <a:buSzPct val="80000"/>
              <a:buFont typeface="Arial"/>
              <a:buChar char="•"/>
            </a:pPr>
            <a:r>
              <a:rPr lang="de-DE" sz="1600" b="0" i="0" dirty="0" smtClean="0">
                <a:solidFill>
                  <a:srgbClr val="3A3A3A"/>
                </a:solidFill>
                <a:latin typeface="Arial"/>
                <a:ea typeface="+mn-ea"/>
                <a:cs typeface="+mn-cs"/>
              </a:rPr>
              <a:t>Citrix XenDesktop</a:t>
            </a:r>
          </a:p>
          <a:p>
            <a:pPr marL="290505" lvl="1" indent="-179405" algn="l" defTabSz="914400">
              <a:lnSpc>
                <a:spcPct val="95000"/>
              </a:lnSpc>
              <a:spcAft>
                <a:spcPts val="600"/>
              </a:spcAft>
              <a:buClr>
                <a:srgbClr val="3A3A3A"/>
              </a:buClr>
              <a:buSzPct val="80000"/>
              <a:buFont typeface="Arial"/>
              <a:buChar char="•"/>
            </a:pPr>
            <a:r>
              <a:rPr lang="de-DE" sz="1600" b="0" i="0" dirty="0" smtClean="0">
                <a:solidFill>
                  <a:srgbClr val="3A3A3A"/>
                </a:solidFill>
                <a:latin typeface="Arial"/>
                <a:ea typeface="+mn-ea"/>
                <a:cs typeface="+mn-cs"/>
              </a:rPr>
              <a:t>VMware View</a:t>
            </a:r>
          </a:p>
          <a:p>
            <a:pPr indent="-228600" algn="l" defTabSz="914400">
              <a:lnSpc>
                <a:spcPct val="95000"/>
              </a:lnSpc>
              <a:spcBef>
                <a:spcPts val="1800"/>
              </a:spcBef>
              <a:spcAft>
                <a:spcPts val="600"/>
              </a:spcAft>
              <a:buNone/>
            </a:pPr>
            <a:r>
              <a:rPr lang="de-DE"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Zum stetig wachsenden Partnernetzwerk gehören:</a:t>
            </a:r>
          </a:p>
          <a:p>
            <a:pPr marL="290505" lvl="1" indent="-179405" algn="l" defTabSz="914400">
              <a:lnSpc>
                <a:spcPct val="95000"/>
              </a:lnSpc>
              <a:spcAft>
                <a:spcPts val="600"/>
              </a:spcAft>
              <a:buClr>
                <a:srgbClr val="3A3A3A"/>
              </a:buClr>
              <a:buSzPct val="80000"/>
              <a:buFont typeface="Arial"/>
              <a:buChar char="•"/>
            </a:pPr>
            <a:r>
              <a:rPr lang="de-DE" sz="1600" b="0" i="0" dirty="0" smtClean="0">
                <a:solidFill>
                  <a:srgbClr val="3A3A3A"/>
                </a:solidFill>
                <a:latin typeface="Arial"/>
                <a:ea typeface="+mn-ea"/>
                <a:cs typeface="+mn-cs"/>
              </a:rPr>
              <a:t>NetApp, EMC, Intel, Wyse </a:t>
            </a:r>
          </a:p>
          <a:p>
            <a:pPr marL="290505" lvl="1" indent="-179405" algn="l" defTabSz="914400">
              <a:lnSpc>
                <a:spcPct val="95000"/>
              </a:lnSpc>
              <a:spcAft>
                <a:spcPts val="600"/>
              </a:spcAft>
              <a:buClr>
                <a:srgbClr val="3A3A3A"/>
              </a:buClr>
              <a:buSzPct val="80000"/>
              <a:buFont typeface="Arial"/>
              <a:buChar char="•"/>
            </a:pPr>
            <a:r>
              <a:rPr lang="de-DE" sz="1600" b="0" i="0" dirty="0" smtClean="0">
                <a:solidFill>
                  <a:srgbClr val="3A3A3A"/>
                </a:solidFill>
                <a:latin typeface="Arial"/>
                <a:ea typeface="+mn-ea"/>
                <a:cs typeface="+mn-cs"/>
              </a:rPr>
              <a:t>Samsung, AppSense, Microsoft, McAfee</a:t>
            </a:r>
          </a:p>
          <a:p>
            <a:pPr marL="290505" lvl="1" indent="-179405" algn="l" defTabSz="914400">
              <a:lnSpc>
                <a:spcPct val="95000"/>
              </a:lnSpc>
              <a:spcAft>
                <a:spcPts val="600"/>
              </a:spcAft>
              <a:buClr>
                <a:srgbClr val="3A3A3A"/>
              </a:buClr>
              <a:buSzPct val="80000"/>
              <a:buFont typeface="Arial"/>
              <a:buChar char="•"/>
            </a:pPr>
            <a:r>
              <a:rPr lang="de-DE" sz="1600" b="0" i="0" dirty="0" smtClean="0">
                <a:solidFill>
                  <a:srgbClr val="3A3A3A"/>
                </a:solidFill>
                <a:latin typeface="Arial"/>
                <a:ea typeface="+mn-ea"/>
                <a:cs typeface="+mn-cs"/>
              </a:rPr>
              <a:t>LiquidwareLabs, Trend Micro, Atlantis, Unidesk</a:t>
            </a:r>
          </a:p>
          <a:p>
            <a:pPr indent="-228600" algn="l" defTabSz="914400">
              <a:lnSpc>
                <a:spcPct val="95000"/>
              </a:lnSpc>
              <a:spcBef>
                <a:spcPts val="1800"/>
              </a:spcBef>
              <a:spcAft>
                <a:spcPts val="600"/>
              </a:spcAft>
              <a:buNone/>
            </a:pPr>
            <a:r>
              <a:rPr lang="de-DE"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Die Zahl der Channel-Partner erhöht sich:</a:t>
            </a:r>
          </a:p>
          <a:p>
            <a:pPr marL="290505" lvl="1" indent="-179405" algn="l" defTabSz="914400">
              <a:lnSpc>
                <a:spcPct val="95000"/>
              </a:lnSpc>
              <a:spcAft>
                <a:spcPts val="600"/>
              </a:spcAft>
              <a:buClr>
                <a:srgbClr val="3A3A3A"/>
              </a:buClr>
              <a:buSzPct val="80000"/>
              <a:buFont typeface="Arial"/>
              <a:buChar char="•"/>
            </a:pPr>
            <a:r>
              <a:rPr lang="de-DE" sz="1600" b="0" i="0" dirty="0" smtClean="0">
                <a:solidFill>
                  <a:srgbClr val="3A3A3A"/>
                </a:solidFill>
                <a:latin typeface="Arial"/>
                <a:ea typeface="+mn-ea"/>
                <a:cs typeface="+mn-cs"/>
              </a:rPr>
              <a:t>Partner, die von traditionellen Desktops auf virtuelle Arbeitsbereiche umstellen</a:t>
            </a:r>
            <a:endParaRPr lang="de-DE" sz="1600" b="0" i="0" dirty="0">
              <a:solidFill>
                <a:srgbClr val="3A3A3A"/>
              </a:solidFill>
              <a:latin typeface="Arial"/>
              <a:ea typeface="+mn-ea"/>
              <a:cs typeface="+mn-cs"/>
            </a:endParaRPr>
          </a:p>
        </p:txBody>
      </p:sp>
      <p:grpSp>
        <p:nvGrpSpPr>
          <p:cNvPr id="34" name="Group 33"/>
          <p:cNvGrpSpPr/>
          <p:nvPr/>
        </p:nvGrpSpPr>
        <p:grpSpPr>
          <a:xfrm>
            <a:off x="520263" y="2014790"/>
            <a:ext cx="4271656" cy="3432584"/>
            <a:chOff x="405390" y="2016701"/>
            <a:chExt cx="4480991" cy="3432584"/>
          </a:xfrm>
        </p:grpSpPr>
        <p:cxnSp>
          <p:nvCxnSpPr>
            <p:cNvPr id="35" name="Straight Connector 34"/>
            <p:cNvCxnSpPr/>
            <p:nvPr/>
          </p:nvCxnSpPr>
          <p:spPr>
            <a:xfrm>
              <a:off x="405390" y="2016701"/>
              <a:ext cx="4480991" cy="0"/>
            </a:xfrm>
            <a:prstGeom prst="line">
              <a:avLst/>
            </a:prstGeom>
            <a:ln w="15875">
              <a:gradFill flip="none" rotWithShape="1">
                <a:gsLst>
                  <a:gs pos="0">
                    <a:schemeClr val="tx1"/>
                  </a:gs>
                  <a:gs pos="80000">
                    <a:schemeClr val="tx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05390" y="5449285"/>
              <a:ext cx="4480991" cy="0"/>
            </a:xfrm>
            <a:prstGeom prst="line">
              <a:avLst/>
            </a:prstGeom>
            <a:ln w="15875">
              <a:gradFill flip="none" rotWithShape="1">
                <a:gsLst>
                  <a:gs pos="0">
                    <a:schemeClr val="tx1"/>
                  </a:gs>
                  <a:gs pos="80000">
                    <a:schemeClr val="tx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5390" y="3462536"/>
              <a:ext cx="4480991" cy="0"/>
            </a:xfrm>
            <a:prstGeom prst="line">
              <a:avLst/>
            </a:prstGeom>
            <a:ln w="15875">
              <a:gradFill flip="none" rotWithShape="1">
                <a:gsLst>
                  <a:gs pos="0">
                    <a:schemeClr val="tx1"/>
                  </a:gs>
                  <a:gs pos="80000">
                    <a:schemeClr val="tx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47" name="Picture 5"/>
          <p:cNvPicPr>
            <a:picLocks noChangeAspect="1" noChangeArrowheads="1"/>
          </p:cNvPicPr>
          <p:nvPr/>
        </p:nvPicPr>
        <p:blipFill>
          <a:blip r:embed="rId3" cstate="print"/>
          <a:srcRect r="10391"/>
          <a:stretch>
            <a:fillRect/>
          </a:stretch>
        </p:blipFill>
        <p:spPr bwMode="auto">
          <a:xfrm>
            <a:off x="5444393" y="1971829"/>
            <a:ext cx="3196216" cy="2310804"/>
          </a:xfrm>
          <a:prstGeom prst="rect">
            <a:avLst/>
          </a:prstGeom>
          <a:ln w="38100">
            <a:gradFill>
              <a:gsLst>
                <a:gs pos="0">
                  <a:srgbClr val="3852A3"/>
                </a:gs>
                <a:gs pos="100000">
                  <a:srgbClr val="331645"/>
                </a:gs>
              </a:gsLst>
              <a:lin ang="2400000" scaled="0"/>
            </a:gradFill>
          </a:ln>
          <a:effectLst/>
        </p:spPr>
      </p:pic>
      <p:pic>
        <p:nvPicPr>
          <p:cNvPr id="48" name="Picture 2"/>
          <p:cNvPicPr>
            <a:picLocks noChangeAspect="1" noChangeArrowheads="1"/>
          </p:cNvPicPr>
          <p:nvPr/>
        </p:nvPicPr>
        <p:blipFill>
          <a:blip r:embed="rId4" cstate="print"/>
          <a:srcRect l="10993" r="32772" b="33179"/>
          <a:stretch>
            <a:fillRect/>
          </a:stretch>
        </p:blipFill>
        <p:spPr bwMode="auto">
          <a:xfrm>
            <a:off x="5090464" y="3214645"/>
            <a:ext cx="2108276" cy="1565701"/>
          </a:xfrm>
          <a:prstGeom prst="rect">
            <a:avLst/>
          </a:prstGeom>
          <a:ln w="38100">
            <a:gradFill>
              <a:gsLst>
                <a:gs pos="0">
                  <a:srgbClr val="3852A3"/>
                </a:gs>
                <a:gs pos="100000">
                  <a:srgbClr val="331645"/>
                </a:gs>
              </a:gsLst>
              <a:lin ang="2400000" scaled="0"/>
            </a:gradFill>
          </a:ln>
          <a:effectLst/>
        </p:spPr>
      </p:pic>
      <p:pic>
        <p:nvPicPr>
          <p:cNvPr id="49" name="Picture 3"/>
          <p:cNvPicPr>
            <a:picLocks noChangeAspect="1" noChangeArrowheads="1"/>
          </p:cNvPicPr>
          <p:nvPr/>
        </p:nvPicPr>
        <p:blipFill>
          <a:blip r:embed="rId5" cstate="print"/>
          <a:srcRect l="32917" t="11870" r="26328" b="28973"/>
          <a:stretch>
            <a:fillRect/>
          </a:stretch>
        </p:blipFill>
        <p:spPr bwMode="auto">
          <a:xfrm>
            <a:off x="6318824" y="4109013"/>
            <a:ext cx="2049672" cy="1859444"/>
          </a:xfrm>
          <a:prstGeom prst="rect">
            <a:avLst/>
          </a:prstGeom>
          <a:ln w="38100">
            <a:gradFill>
              <a:gsLst>
                <a:gs pos="0">
                  <a:srgbClr val="3852A3"/>
                </a:gs>
                <a:gs pos="100000">
                  <a:srgbClr val="331645"/>
                </a:gs>
              </a:gsLst>
              <a:lin ang="2400000" scaled="0"/>
            </a:grad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12188E"/>
                </a:solidFill>
                <a:latin typeface="Arial"/>
                <a:ea typeface="+mj-ea"/>
                <a:cs typeface="+mj-cs"/>
              </a:rPr>
              <a:t>Agenda</a:t>
            </a:r>
            <a:endParaRPr lang="de-DE" dirty="0">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Trends und Herausforderungen im Bildungswesen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Anwendungsfälle im Bildungswesen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Ciscos Virtualisierungsvision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Cisco VXI Portfolio</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Service-Support und validierte Designs</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Anwenderberichte</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Zusammenfassung</a:t>
            </a:r>
            <a:endParaRPr lang="de-DE"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5537200"/>
            <a:ext cx="6204205" cy="5736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799"/>
            <a:ext cx="7049663" cy="3492500"/>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1465829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02" name="Rectangle 30"/>
          <p:cNvSpPr>
            <a:spLocks noGrp="1" noChangeArrowheads="1"/>
          </p:cNvSpPr>
          <p:nvPr>
            <p:ph type="title"/>
          </p:nvPr>
        </p:nvSpPr>
        <p:spPr/>
        <p:txBody>
          <a:bodyPr/>
          <a:lstStyle/>
          <a:p>
            <a:pPr>
              <a:defRPr/>
            </a:pPr>
            <a:r>
              <a:rPr lang="de-DE" sz="3200" dirty="0" smtClean="0">
                <a:solidFill>
                  <a:srgbClr val="1E1F81"/>
                </a:solidFill>
                <a:latin typeface="Arial"/>
                <a:cs typeface="Arial"/>
              </a:rPr>
              <a:t>Seattle University:</a:t>
            </a:r>
            <a:r>
              <a:rPr lang="de-DE" sz="3200" b="0" i="0" spc="0" baseline="0" dirty="0" smtClean="0">
                <a:gradFill>
                  <a:gsLst>
                    <a:gs pos="0">
                      <a:schemeClr val="tx1"/>
                    </a:gs>
                    <a:gs pos="44000">
                      <a:srgbClr val="01BBBB"/>
                    </a:gs>
                    <a:gs pos="100000">
                      <a:schemeClr val="accent4"/>
                    </a:gs>
                  </a:gsLst>
                  <a:lin ang="4800000" scaled="0"/>
                </a:gradFill>
                <a:latin typeface="Arial"/>
                <a:ea typeface="+mj-ea"/>
                <a:cs typeface="Arial"/>
              </a:rPr>
              <a:t/>
            </a:r>
            <a:br>
              <a:rPr lang="de-DE" sz="3200" b="0" i="0" spc="0" baseline="0" dirty="0" smtClean="0">
                <a:gradFill>
                  <a:gsLst>
                    <a:gs pos="0">
                      <a:schemeClr val="tx1"/>
                    </a:gs>
                    <a:gs pos="44000">
                      <a:srgbClr val="01BBBB"/>
                    </a:gs>
                    <a:gs pos="100000">
                      <a:schemeClr val="accent4"/>
                    </a:gs>
                  </a:gsLst>
                  <a:lin ang="4800000" scaled="0"/>
                </a:gradFill>
                <a:latin typeface="Arial"/>
                <a:ea typeface="+mj-ea"/>
                <a:cs typeface="Arial"/>
              </a:rPr>
            </a:br>
            <a:r>
              <a:rPr lang="de-DE" sz="2400" b="0" i="0" spc="0" baseline="0" dirty="0" smtClean="0">
                <a:gradFill>
                  <a:gsLst>
                    <a:gs pos="0">
                      <a:schemeClr val="tx1"/>
                    </a:gs>
                    <a:gs pos="44000">
                      <a:srgbClr val="01BBBB"/>
                    </a:gs>
                    <a:gs pos="100000">
                      <a:schemeClr val="accent4"/>
                    </a:gs>
                  </a:gsLst>
                  <a:lin ang="4800000" scaled="0"/>
                </a:gradFill>
                <a:latin typeface="Arial"/>
                <a:ea typeface="+mj-ea"/>
                <a:cs typeface="Arial"/>
              </a:rPr>
              <a:t> </a:t>
            </a:r>
            <a:r>
              <a:rPr lang="de-DE" sz="2400" dirty="0" smtClean="0">
                <a:solidFill>
                  <a:srgbClr val="1E1F81"/>
                </a:solidFill>
                <a:latin typeface="Arial"/>
                <a:cs typeface="Arial"/>
              </a:rPr>
              <a:t>Ermöglichung effektiver Forschungsinitiativen</a:t>
            </a:r>
            <a:endParaRPr lang="de-DE" sz="2400" dirty="0">
              <a:solidFill>
                <a:srgbClr val="1E1F81"/>
              </a:solidFill>
              <a:latin typeface="Arial"/>
              <a:cs typeface="Arial"/>
            </a:endParaRPr>
          </a:p>
        </p:txBody>
      </p:sp>
      <p:pic>
        <p:nvPicPr>
          <p:cNvPr id="6" name="Picture 23" descr="textbox.png"/>
          <p:cNvPicPr>
            <a:picLocks noChangeAspect="1"/>
          </p:cNvPicPr>
          <p:nvPr/>
        </p:nvPicPr>
        <p:blipFill>
          <a:blip r:embed="rId3" cstate="print"/>
          <a:srcRect t="8450"/>
          <a:stretch>
            <a:fillRect/>
          </a:stretch>
        </p:blipFill>
        <p:spPr bwMode="auto">
          <a:xfrm>
            <a:off x="6172200" y="1676400"/>
            <a:ext cx="2800350" cy="4559300"/>
          </a:xfrm>
          <a:prstGeom prst="rect">
            <a:avLst/>
          </a:prstGeom>
          <a:noFill/>
          <a:ln w="9525">
            <a:noFill/>
            <a:miter lim="800000"/>
            <a:headEnd/>
            <a:tailEnd/>
          </a:ln>
        </p:spPr>
      </p:pic>
      <p:sp>
        <p:nvSpPr>
          <p:cNvPr id="7" name="Rectangle 6"/>
          <p:cNvSpPr/>
          <p:nvPr/>
        </p:nvSpPr>
        <p:spPr>
          <a:xfrm>
            <a:off x="228600" y="1701800"/>
            <a:ext cx="5516563" cy="1349375"/>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8" name="Rectangle 7"/>
          <p:cNvSpPr/>
          <p:nvPr/>
        </p:nvSpPr>
        <p:spPr>
          <a:xfrm>
            <a:off x="228600" y="3556000"/>
            <a:ext cx="5516563" cy="809171"/>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9" name="Rectangle 8"/>
          <p:cNvSpPr/>
          <p:nvPr/>
        </p:nvSpPr>
        <p:spPr>
          <a:xfrm>
            <a:off x="228600" y="4891312"/>
            <a:ext cx="5516563" cy="1322388"/>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10" name="Picture 23" descr="t1.png"/>
          <p:cNvPicPr>
            <a:picLocks noChangeAspect="1"/>
          </p:cNvPicPr>
          <p:nvPr/>
        </p:nvPicPr>
        <p:blipFill>
          <a:blip r:embed="rId4" cstate="print"/>
          <a:srcRect/>
          <a:stretch>
            <a:fillRect/>
          </a:stretch>
        </p:blipFill>
        <p:spPr bwMode="auto">
          <a:xfrm>
            <a:off x="228600" y="3098800"/>
            <a:ext cx="4152900" cy="463550"/>
          </a:xfrm>
          <a:prstGeom prst="rect">
            <a:avLst/>
          </a:prstGeom>
          <a:noFill/>
          <a:ln w="9525">
            <a:noFill/>
            <a:miter lim="800000"/>
            <a:headEnd/>
            <a:tailEnd/>
          </a:ln>
        </p:spPr>
      </p:pic>
      <p:pic>
        <p:nvPicPr>
          <p:cNvPr id="11" name="Picture 22" descr="t1.png"/>
          <p:cNvPicPr>
            <a:picLocks noChangeAspect="1"/>
          </p:cNvPicPr>
          <p:nvPr/>
        </p:nvPicPr>
        <p:blipFill>
          <a:blip r:embed="rId4" cstate="print"/>
          <a:srcRect/>
          <a:stretch>
            <a:fillRect/>
          </a:stretch>
        </p:blipFill>
        <p:spPr bwMode="auto">
          <a:xfrm>
            <a:off x="228600" y="1238250"/>
            <a:ext cx="4152900" cy="463550"/>
          </a:xfrm>
          <a:prstGeom prst="rect">
            <a:avLst/>
          </a:prstGeom>
          <a:noFill/>
          <a:ln w="9525">
            <a:noFill/>
            <a:miter lim="800000"/>
            <a:headEnd/>
            <a:tailEnd/>
          </a:ln>
        </p:spPr>
      </p:pic>
      <p:pic>
        <p:nvPicPr>
          <p:cNvPr id="12" name="Picture 24" descr="t1.png"/>
          <p:cNvPicPr>
            <a:picLocks noChangeAspect="1"/>
          </p:cNvPicPr>
          <p:nvPr/>
        </p:nvPicPr>
        <p:blipFill>
          <a:blip r:embed="rId4" cstate="print"/>
          <a:srcRect/>
          <a:stretch>
            <a:fillRect/>
          </a:stretch>
        </p:blipFill>
        <p:spPr bwMode="auto">
          <a:xfrm>
            <a:off x="228600" y="4434112"/>
            <a:ext cx="4152900" cy="463550"/>
          </a:xfrm>
          <a:prstGeom prst="rect">
            <a:avLst/>
          </a:prstGeom>
          <a:noFill/>
          <a:ln w="9525">
            <a:noFill/>
            <a:miter lim="800000"/>
            <a:headEnd/>
            <a:tailEnd/>
          </a:ln>
        </p:spPr>
      </p:pic>
      <p:sp>
        <p:nvSpPr>
          <p:cNvPr id="15" name="Rectangle 15"/>
          <p:cNvSpPr>
            <a:spLocks noChangeArrowheads="1"/>
          </p:cNvSpPr>
          <p:nvPr/>
        </p:nvSpPr>
        <p:spPr bwMode="auto">
          <a:xfrm>
            <a:off x="477838" y="1300163"/>
            <a:ext cx="1839387"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de-DE" sz="1600" b="0" i="0" dirty="0" smtClean="0">
                <a:solidFill>
                  <a:schemeClr val="tx1"/>
                </a:solidFill>
                <a:latin typeface="Arial"/>
                <a:ea typeface="+mn-ea"/>
                <a:cs typeface="+mn-cs"/>
              </a:rPr>
              <a:t>Ausgangssituation</a:t>
            </a:r>
            <a:endParaRPr lang="de-DE" sz="1600" b="0" i="0" dirty="0">
              <a:solidFill>
                <a:schemeClr val="tx1"/>
              </a:solidFill>
              <a:latin typeface="Arial"/>
              <a:ea typeface="+mn-ea"/>
              <a:cs typeface="+mn-cs"/>
            </a:endParaRPr>
          </a:p>
        </p:txBody>
      </p:sp>
      <p:sp>
        <p:nvSpPr>
          <p:cNvPr id="16" name="Rectangle 18"/>
          <p:cNvSpPr>
            <a:spLocks noChangeArrowheads="1"/>
          </p:cNvSpPr>
          <p:nvPr/>
        </p:nvSpPr>
        <p:spPr bwMode="auto">
          <a:xfrm>
            <a:off x="477838" y="3160713"/>
            <a:ext cx="83751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de-DE" sz="1600" b="0" i="0" dirty="0" smtClean="0">
                <a:solidFill>
                  <a:schemeClr val="tx1"/>
                </a:solidFill>
                <a:latin typeface="Arial"/>
                <a:ea typeface="+mn-ea"/>
                <a:cs typeface="+mn-cs"/>
              </a:rPr>
              <a:t>Lösung</a:t>
            </a:r>
            <a:endParaRPr lang="de-DE" sz="1600" b="0" i="0" dirty="0">
              <a:solidFill>
                <a:schemeClr val="tx1"/>
              </a:solidFill>
              <a:latin typeface="Arial"/>
              <a:ea typeface="+mn-ea"/>
              <a:cs typeface="+mn-cs"/>
            </a:endParaRPr>
          </a:p>
        </p:txBody>
      </p:sp>
      <p:sp>
        <p:nvSpPr>
          <p:cNvPr id="17" name="Rectangle 19"/>
          <p:cNvSpPr>
            <a:spLocks noChangeArrowheads="1"/>
          </p:cNvSpPr>
          <p:nvPr/>
        </p:nvSpPr>
        <p:spPr bwMode="auto">
          <a:xfrm>
            <a:off x="477838" y="4516662"/>
            <a:ext cx="849312" cy="298450"/>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fr-BE" sz="1600" b="0" i="0">
                <a:solidFill>
                  <a:schemeClr val="tx1"/>
                </a:solidFill>
                <a:latin typeface="Arial"/>
                <a:ea typeface="+mn-ea"/>
                <a:cs typeface="+mn-cs"/>
              </a:rPr>
              <a:t>Ergebnisse</a:t>
            </a:r>
          </a:p>
        </p:txBody>
      </p:sp>
      <p:sp>
        <p:nvSpPr>
          <p:cNvPr id="18" name="Rectangle 14"/>
          <p:cNvSpPr>
            <a:spLocks noChangeArrowheads="1"/>
          </p:cNvSpPr>
          <p:nvPr/>
        </p:nvSpPr>
        <p:spPr bwMode="auto">
          <a:xfrm>
            <a:off x="304800" y="1782763"/>
            <a:ext cx="5410200" cy="1268412"/>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de-DE" sz="1300" b="0" i="0" dirty="0" smtClean="0">
                <a:solidFill>
                  <a:srgbClr val="FFFFFF">
                    <a:lumMod val="50000"/>
                  </a:srgbClr>
                </a:solidFill>
                <a:latin typeface="Arial"/>
                <a:ea typeface="+mn-ea"/>
                <a:cs typeface="+mn-cs"/>
              </a:rPr>
              <a:t>Kurze Lebenszyklen für Desktop-Computer, schwieriges Management der Desktop-Anwendungen und hohe Betriebskosten</a:t>
            </a:r>
          </a:p>
          <a:p>
            <a:pPr marL="285750" indent="-285750" algn="l" defTabSz="814365">
              <a:lnSpc>
                <a:spcPct val="85000"/>
              </a:lnSpc>
              <a:spcBef>
                <a:spcPct val="40000"/>
              </a:spcBef>
              <a:spcAft>
                <a:spcPts val="0"/>
              </a:spcAft>
              <a:buClr>
                <a:srgbClr val="6DB344"/>
              </a:buClr>
              <a:buFont typeface="Arial"/>
              <a:buChar char="•"/>
            </a:pPr>
            <a:r>
              <a:rPr lang="de-DE" sz="1300" b="0" i="0" dirty="0" smtClean="0">
                <a:solidFill>
                  <a:srgbClr val="FFFFFF">
                    <a:lumMod val="50000"/>
                  </a:srgbClr>
                </a:solidFill>
                <a:latin typeface="Arial"/>
                <a:ea typeface="+mn-ea"/>
                <a:cs typeface="+mn-cs"/>
              </a:rPr>
              <a:t>Mangelnde Fähigkeit, Benutzeranfragen bezüglich Echtzeit-Softwareanwendungen zu erfüllen</a:t>
            </a:r>
          </a:p>
          <a:p>
            <a:pPr marL="285750" indent="-285750" algn="l" defTabSz="814365">
              <a:lnSpc>
                <a:spcPct val="85000"/>
              </a:lnSpc>
              <a:spcBef>
                <a:spcPct val="40000"/>
              </a:spcBef>
              <a:spcAft>
                <a:spcPts val="0"/>
              </a:spcAft>
              <a:buClr>
                <a:srgbClr val="6DB344"/>
              </a:buClr>
              <a:buFont typeface="Arial"/>
              <a:buChar char="•"/>
            </a:pPr>
            <a:r>
              <a:rPr lang="de-DE" sz="1300" b="0" i="0" dirty="0" smtClean="0">
                <a:solidFill>
                  <a:srgbClr val="FFFFFF">
                    <a:lumMod val="50000"/>
                  </a:srgbClr>
                </a:solidFill>
                <a:latin typeface="Arial"/>
                <a:ea typeface="+mn-ea"/>
                <a:cs typeface="+mn-cs"/>
              </a:rPr>
              <a:t>Diskrepanzen zwischen Desktops, Anwendungen und Daten im Rechenzentrum</a:t>
            </a:r>
            <a:endParaRPr lang="de-DE" sz="1300" b="0" i="0" dirty="0">
              <a:solidFill>
                <a:srgbClr val="FFFFFF">
                  <a:lumMod val="50000"/>
                </a:srgbClr>
              </a:solidFill>
              <a:latin typeface="Arial"/>
              <a:ea typeface="+mn-ea"/>
              <a:cs typeface="+mn-cs"/>
            </a:endParaRPr>
          </a:p>
        </p:txBody>
      </p:sp>
      <p:sp>
        <p:nvSpPr>
          <p:cNvPr id="19" name="Rectangle 16"/>
          <p:cNvSpPr>
            <a:spLocks noChangeArrowheads="1"/>
          </p:cNvSpPr>
          <p:nvPr/>
        </p:nvSpPr>
        <p:spPr bwMode="auto">
          <a:xfrm>
            <a:off x="304800" y="3645454"/>
            <a:ext cx="5410200" cy="673086"/>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de-DE" sz="1300" b="0" i="0" dirty="0" smtClean="0">
                <a:solidFill>
                  <a:srgbClr val="FFFFFF">
                    <a:lumMod val="50000"/>
                  </a:srgbClr>
                </a:solidFill>
                <a:latin typeface="Arial"/>
                <a:ea typeface="+mn-ea"/>
                <a:cs typeface="+mn-cs"/>
              </a:rPr>
              <a:t>Implementierung des Cisco Unified Computing System (UCS), optimiert für VMware und Virtual Desktop</a:t>
            </a:r>
          </a:p>
          <a:p>
            <a:pPr marL="285750" indent="-285750" algn="l" defTabSz="814365">
              <a:lnSpc>
                <a:spcPct val="85000"/>
              </a:lnSpc>
              <a:spcBef>
                <a:spcPct val="40000"/>
              </a:spcBef>
              <a:buClr>
                <a:srgbClr val="6DB344"/>
              </a:buClr>
              <a:buFont typeface="Arial"/>
              <a:buChar char="•"/>
            </a:pPr>
            <a:r>
              <a:rPr lang="de-DE" sz="1300" b="0" i="0" dirty="0" smtClean="0">
                <a:solidFill>
                  <a:srgbClr val="FFFFFF">
                    <a:lumMod val="50000"/>
                  </a:srgbClr>
                </a:solidFill>
                <a:latin typeface="Arial"/>
                <a:ea typeface="+mn-ea"/>
                <a:cs typeface="+mn-cs"/>
              </a:rPr>
              <a:t>Planung, Design und Implementierung mithilfe von Cisco Services</a:t>
            </a:r>
            <a:endParaRPr lang="de-DE" sz="1300" dirty="0">
              <a:solidFill>
                <a:schemeClr val="bg1">
                  <a:lumMod val="50000"/>
                </a:schemeClr>
              </a:solidFill>
              <a:latin typeface="+mn-lt"/>
              <a:cs typeface="+mn-cs"/>
            </a:endParaRPr>
          </a:p>
        </p:txBody>
      </p:sp>
      <p:sp>
        <p:nvSpPr>
          <p:cNvPr id="20" name="Rectangle 17"/>
          <p:cNvSpPr>
            <a:spLocks noChangeArrowheads="1"/>
          </p:cNvSpPr>
          <p:nvPr/>
        </p:nvSpPr>
        <p:spPr bwMode="auto">
          <a:xfrm>
            <a:off x="304800" y="4977945"/>
            <a:ext cx="5414048" cy="1268413"/>
          </a:xfrm>
          <a:prstGeom prst="rect">
            <a:avLst/>
          </a:prstGeom>
          <a:noFill/>
          <a:ln w="9525">
            <a:noFill/>
            <a:miter lim="800000"/>
            <a:headEnd/>
            <a:tailEnd/>
          </a:ln>
        </p:spPr>
        <p:txBody>
          <a:bodyPr wrap="square"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de-DE" sz="1300" b="0" i="0" dirty="0" smtClean="0">
                <a:solidFill>
                  <a:srgbClr val="FFFFFF">
                    <a:lumMod val="50000"/>
                  </a:srgbClr>
                </a:solidFill>
                <a:latin typeface="Arial"/>
                <a:ea typeface="+mn-ea"/>
                <a:cs typeface="+mn-cs"/>
              </a:rPr>
              <a:t>Bereitstellung von </a:t>
            </a:r>
            <a:r>
              <a:rPr lang="de-DE" sz="1300" b="1" i="0" dirty="0" smtClean="0">
                <a:solidFill>
                  <a:srgbClr val="FFFFFF">
                    <a:lumMod val="50000"/>
                  </a:srgbClr>
                </a:solidFill>
                <a:latin typeface="Arial"/>
                <a:ea typeface="+mn-ea"/>
                <a:cs typeface="+mn-cs"/>
              </a:rPr>
              <a:t>Softwareanwendungen und Erfüllung betrieblicher Anforderungen auf Anfrage</a:t>
            </a:r>
          </a:p>
          <a:p>
            <a:pPr marL="285750" indent="-285750" algn="l" defTabSz="814365">
              <a:lnSpc>
                <a:spcPct val="85000"/>
              </a:lnSpc>
              <a:spcBef>
                <a:spcPct val="40000"/>
              </a:spcBef>
              <a:spcAft>
                <a:spcPts val="0"/>
              </a:spcAft>
              <a:buClr>
                <a:srgbClr val="6DB344"/>
              </a:buClr>
              <a:buFont typeface="Arial"/>
              <a:buChar char="•"/>
            </a:pPr>
            <a:r>
              <a:rPr lang="de-DE" sz="1300" b="1" i="0" dirty="0" smtClean="0">
                <a:solidFill>
                  <a:srgbClr val="FFFFFF">
                    <a:lumMod val="50000"/>
                  </a:srgbClr>
                </a:solidFill>
                <a:latin typeface="Arial"/>
                <a:ea typeface="+mn-ea"/>
                <a:cs typeface="+mn-cs"/>
              </a:rPr>
              <a:t>Kürzere Reaktionszeiten </a:t>
            </a:r>
            <a:r>
              <a:rPr lang="de-DE" sz="1300" b="0" i="0" dirty="0" smtClean="0">
                <a:solidFill>
                  <a:srgbClr val="FFFFFF">
                    <a:lumMod val="50000"/>
                  </a:srgbClr>
                </a:solidFill>
                <a:latin typeface="Arial"/>
                <a:ea typeface="+mn-ea"/>
                <a:cs typeface="+mn-cs"/>
              </a:rPr>
              <a:t>bei Benutzeranfragen bezüglich Unterrichts- oder Verwaltungsanforderungen</a:t>
            </a:r>
          </a:p>
          <a:p>
            <a:pPr marL="285750" indent="-285750" algn="l" defTabSz="814365">
              <a:lnSpc>
                <a:spcPct val="85000"/>
              </a:lnSpc>
              <a:spcBef>
                <a:spcPct val="40000"/>
              </a:spcBef>
              <a:spcAft>
                <a:spcPts val="0"/>
              </a:spcAft>
              <a:buClr>
                <a:srgbClr val="6DB344"/>
              </a:buClr>
              <a:buFont typeface="Arial"/>
              <a:buChar char="•"/>
            </a:pPr>
            <a:r>
              <a:rPr lang="de-DE" sz="1300" b="0" i="0" dirty="0" smtClean="0">
                <a:solidFill>
                  <a:srgbClr val="FFFFFF">
                    <a:lumMod val="50000"/>
                  </a:srgbClr>
                </a:solidFill>
                <a:latin typeface="Arial"/>
                <a:ea typeface="+mn-ea"/>
                <a:cs typeface="+mn-cs"/>
              </a:rPr>
              <a:t>Umstellung auf virtuelle Desktops, </a:t>
            </a:r>
            <a:r>
              <a:rPr lang="de-DE" sz="1300" b="1" i="0" dirty="0" smtClean="0">
                <a:solidFill>
                  <a:srgbClr val="FFFFFF">
                    <a:lumMod val="50000"/>
                  </a:srgbClr>
                </a:solidFill>
                <a:latin typeface="Arial"/>
                <a:ea typeface="+mn-ea"/>
                <a:cs typeface="+mn-cs"/>
              </a:rPr>
              <a:t>Senkung der Betriebskosten </a:t>
            </a:r>
            <a:r>
              <a:rPr lang="de-DE" sz="1300" b="0" i="0" dirty="0" smtClean="0">
                <a:solidFill>
                  <a:srgbClr val="FFFFFF">
                    <a:lumMod val="50000"/>
                  </a:srgbClr>
                </a:solidFill>
                <a:latin typeface="Arial"/>
                <a:ea typeface="+mn-ea"/>
                <a:cs typeface="+mn-cs"/>
              </a:rPr>
              <a:t>und Verlängerung der Desktop-Lebenszyklen</a:t>
            </a:r>
            <a:endParaRPr lang="de-DE" sz="1300" b="0" i="0" dirty="0">
              <a:solidFill>
                <a:srgbClr val="FFFFFF">
                  <a:lumMod val="50000"/>
                </a:srgbClr>
              </a:solidFill>
              <a:latin typeface="Arial"/>
              <a:ea typeface="+mn-ea"/>
              <a:cs typeface="+mn-cs"/>
            </a:endParaRPr>
          </a:p>
        </p:txBody>
      </p:sp>
      <p:pic>
        <p:nvPicPr>
          <p:cNvPr id="25" name="Picture 22" descr="tab.png"/>
          <p:cNvPicPr>
            <a:picLocks noChangeAspect="1"/>
          </p:cNvPicPr>
          <p:nvPr/>
        </p:nvPicPr>
        <p:blipFill>
          <a:blip r:embed="rId5" cstate="print"/>
          <a:srcRect/>
          <a:stretch>
            <a:fillRect/>
          </a:stretch>
        </p:blipFill>
        <p:spPr bwMode="auto">
          <a:xfrm>
            <a:off x="6172200" y="1143000"/>
            <a:ext cx="2800350" cy="609600"/>
          </a:xfrm>
          <a:prstGeom prst="rect">
            <a:avLst/>
          </a:prstGeom>
          <a:noFill/>
          <a:ln w="9525">
            <a:noFill/>
            <a:miter lim="800000"/>
            <a:headEnd/>
            <a:tailEnd/>
          </a:ln>
        </p:spPr>
      </p:pic>
      <p:sp>
        <p:nvSpPr>
          <p:cNvPr id="26" name="Isosceles Triangle 25"/>
          <p:cNvSpPr/>
          <p:nvPr/>
        </p:nvSpPr>
        <p:spPr>
          <a:xfrm rot="5400000" flipH="1">
            <a:off x="327819" y="139620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27" name="Isosceles Triangle 26"/>
          <p:cNvSpPr/>
          <p:nvPr/>
        </p:nvSpPr>
        <p:spPr>
          <a:xfrm rot="5400000" flipH="1">
            <a:off x="327819" y="325675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28" name="Isosceles Triangle 27"/>
          <p:cNvSpPr/>
          <p:nvPr/>
        </p:nvSpPr>
        <p:spPr>
          <a:xfrm rot="5400000" flipH="1">
            <a:off x="327819" y="4612706"/>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29" name="Picture 24" descr="band2.png"/>
          <p:cNvPicPr>
            <a:picLocks noChangeAspect="1"/>
          </p:cNvPicPr>
          <p:nvPr/>
        </p:nvPicPr>
        <p:blipFill>
          <a:blip r:embed="rId6" cstate="print"/>
          <a:srcRect/>
          <a:stretch>
            <a:fillRect/>
          </a:stretch>
        </p:blipFill>
        <p:spPr bwMode="auto">
          <a:xfrm>
            <a:off x="6232525" y="1676400"/>
            <a:ext cx="2679700" cy="63500"/>
          </a:xfrm>
          <a:prstGeom prst="rect">
            <a:avLst/>
          </a:prstGeom>
          <a:noFill/>
          <a:ln w="9525">
            <a:noFill/>
            <a:miter lim="800000"/>
            <a:headEnd/>
            <a:tailEnd/>
          </a:ln>
        </p:spPr>
      </p:pic>
      <p:grpSp>
        <p:nvGrpSpPr>
          <p:cNvPr id="2" name="Group 2"/>
          <p:cNvGrpSpPr>
            <a:grpSpLocks/>
          </p:cNvGrpSpPr>
          <p:nvPr/>
        </p:nvGrpSpPr>
        <p:grpSpPr bwMode="auto">
          <a:xfrm>
            <a:off x="6469063" y="1905000"/>
            <a:ext cx="2230437" cy="4114800"/>
            <a:chOff x="6468570" y="1904653"/>
            <a:chExt cx="2230438" cy="4115147"/>
          </a:xfrm>
        </p:grpSpPr>
        <p:pic>
          <p:nvPicPr>
            <p:cNvPr id="81945" name="Picture 30"/>
            <p:cNvPicPr>
              <a:picLocks noChangeAspect="1"/>
            </p:cNvPicPr>
            <p:nvPr/>
          </p:nvPicPr>
          <p:blipFill>
            <a:blip r:embed="rId7" cstate="print"/>
            <a:srcRect/>
            <a:stretch>
              <a:fillRect/>
            </a:stretch>
          </p:blipFill>
          <p:spPr bwMode="auto">
            <a:xfrm>
              <a:off x="6468570" y="1904653"/>
              <a:ext cx="2230437" cy="2355066"/>
            </a:xfrm>
            <a:prstGeom prst="rect">
              <a:avLst/>
            </a:prstGeom>
            <a:noFill/>
            <a:ln w="9525">
              <a:noFill/>
              <a:miter lim="800000"/>
              <a:headEnd/>
              <a:tailEnd/>
            </a:ln>
          </p:spPr>
        </p:pic>
        <p:pic>
          <p:nvPicPr>
            <p:cNvPr id="81946" name="Picture 42"/>
            <p:cNvPicPr>
              <a:picLocks noChangeAspect="1" noChangeArrowheads="1"/>
            </p:cNvPicPr>
            <p:nvPr/>
          </p:nvPicPr>
          <p:blipFill>
            <a:blip r:embed="rId8" cstate="print"/>
            <a:srcRect/>
            <a:stretch>
              <a:fillRect/>
            </a:stretch>
          </p:blipFill>
          <p:spPr bwMode="auto">
            <a:xfrm>
              <a:off x="6506670" y="5357813"/>
              <a:ext cx="2192338" cy="661987"/>
            </a:xfrm>
            <a:prstGeom prst="rect">
              <a:avLst/>
            </a:prstGeom>
            <a:noFill/>
            <a:ln w="9525" algn="ctr">
              <a:noFill/>
              <a:miter lim="800000"/>
              <a:headEnd/>
              <a:tailEnd/>
            </a:ln>
          </p:spPr>
        </p:pic>
      </p:grpSp>
      <p:sp>
        <p:nvSpPr>
          <p:cNvPr id="4" name="Round Same Side Corner Rectangle 3"/>
          <p:cNvSpPr/>
          <p:nvPr/>
        </p:nvSpPr>
        <p:spPr>
          <a:xfrm>
            <a:off x="218722" y="1643940"/>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 name="Round Same Side Corner Rectangle 29"/>
          <p:cNvSpPr/>
          <p:nvPr/>
        </p:nvSpPr>
        <p:spPr>
          <a:xfrm>
            <a:off x="220603" y="3546118"/>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 name="Round Same Side Corner Rectangle 30"/>
          <p:cNvSpPr/>
          <p:nvPr/>
        </p:nvSpPr>
        <p:spPr>
          <a:xfrm>
            <a:off x="211196" y="4879548"/>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34893535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500"/>
                            </p:stCondLst>
                            <p:childTnLst>
                              <p:par>
                                <p:cTn id="15" presetID="49" presetClass="entr" presetSubtype="0" decel="10000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 calcmode="lin" valueType="num">
                                      <p:cBhvr>
                                        <p:cTn id="19" dur="500" fill="hold"/>
                                        <p:tgtEl>
                                          <p:spTgt spid="26"/>
                                        </p:tgtEl>
                                        <p:attrNameLst>
                                          <p:attrName>style.rotation</p:attrName>
                                        </p:attrNameLst>
                                      </p:cBhvr>
                                      <p:tavLst>
                                        <p:tav tm="0">
                                          <p:val>
                                            <p:fltVal val="360"/>
                                          </p:val>
                                        </p:tav>
                                        <p:tav tm="100000">
                                          <p:val>
                                            <p:fltVal val="0"/>
                                          </p:val>
                                        </p:tav>
                                      </p:tavLst>
                                    </p:anim>
                                    <p:animEffect transition="in" filter="fade">
                                      <p:cBhvr>
                                        <p:cTn id="20" dur="500"/>
                                        <p:tgtEl>
                                          <p:spTgt spid="26"/>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lide(fromLeft)">
                                      <p:cBhvr>
                                        <p:cTn id="23" dur="500"/>
                                        <p:tgtEl>
                                          <p:spTgt spid="1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2000"/>
                            </p:stCondLst>
                            <p:childTnLst>
                              <p:par>
                                <p:cTn id="36" presetID="49" presetClass="entr" presetSubtype="0" decel="10000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 calcmode="lin" valueType="num">
                                      <p:cBhvr>
                                        <p:cTn id="40" dur="500" fill="hold"/>
                                        <p:tgtEl>
                                          <p:spTgt spid="27"/>
                                        </p:tgtEl>
                                        <p:attrNameLst>
                                          <p:attrName>style.rotation</p:attrName>
                                        </p:attrNameLst>
                                      </p:cBhvr>
                                      <p:tavLst>
                                        <p:tav tm="0">
                                          <p:val>
                                            <p:fltVal val="360"/>
                                          </p:val>
                                        </p:tav>
                                        <p:tav tm="100000">
                                          <p:val>
                                            <p:fltVal val="0"/>
                                          </p:val>
                                        </p:tav>
                                      </p:tavLst>
                                    </p:anim>
                                    <p:animEffect transition="in" filter="fade">
                                      <p:cBhvr>
                                        <p:cTn id="41" dur="500"/>
                                        <p:tgtEl>
                                          <p:spTgt spid="2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lide(fromLeft)">
                                      <p:cBhvr>
                                        <p:cTn id="47" dur="500"/>
                                        <p:tgtEl>
                                          <p:spTgt spid="16"/>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childTnLst>
                          </p:cTn>
                        </p:par>
                        <p:par>
                          <p:cTn id="59" fill="hold">
                            <p:stCondLst>
                              <p:cond delay="3500"/>
                            </p:stCondLst>
                            <p:childTnLst>
                              <p:par>
                                <p:cTn id="60" presetID="49" presetClass="entr" presetSubtype="0" decel="100000"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 calcmode="lin" valueType="num">
                                      <p:cBhvr>
                                        <p:cTn id="64" dur="500" fill="hold"/>
                                        <p:tgtEl>
                                          <p:spTgt spid="28"/>
                                        </p:tgtEl>
                                        <p:attrNameLst>
                                          <p:attrName>style.rotation</p:attrName>
                                        </p:attrNameLst>
                                      </p:cBhvr>
                                      <p:tavLst>
                                        <p:tav tm="0">
                                          <p:val>
                                            <p:fltVal val="360"/>
                                          </p:val>
                                        </p:tav>
                                        <p:tav tm="100000">
                                          <p:val>
                                            <p:fltVal val="0"/>
                                          </p:val>
                                        </p:tav>
                                      </p:tavLst>
                                    </p:anim>
                                    <p:animEffect transition="in" filter="fade">
                                      <p:cBhvr>
                                        <p:cTn id="65" dur="500"/>
                                        <p:tgtEl>
                                          <p:spTgt spid="2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Left)">
                                      <p:cBhvr>
                                        <p:cTn id="71" dur="500"/>
                                        <p:tgtEl>
                                          <p:spTgt spid="17"/>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4500"/>
                            </p:stCondLst>
                            <p:childTnLst>
                              <p:par>
                                <p:cTn id="77" presetID="22" presetClass="entr" presetSubtype="4"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par>
                                <p:cTn id="80" presetID="22" presetClass="entr" presetSubtype="1"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up)">
                                      <p:cBhvr>
                                        <p:cTn id="82" dur="500"/>
                                        <p:tgtEl>
                                          <p:spTgt spid="6"/>
                                        </p:tgtEl>
                                      </p:cBhvr>
                                    </p:animEffect>
                                  </p:childTnLst>
                                </p:cTn>
                              </p:par>
                              <p:par>
                                <p:cTn id="83" presetID="16" presetClass="entr" presetSubtype="37"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arn(outVertical)">
                                      <p:cBhvr>
                                        <p:cTn id="85" dur="500"/>
                                        <p:tgtEl>
                                          <p:spTgt spid="29"/>
                                        </p:tgtEl>
                                      </p:cBhvr>
                                    </p:animEffect>
                                  </p:childTnLst>
                                </p:cTn>
                              </p:par>
                              <p:par>
                                <p:cTn id="86" presetID="10" presetClass="entr" presetSubtype="0" fill="hold" nodeType="with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p:bldP spid="16" grpId="0"/>
      <p:bldP spid="17" grpId="0"/>
      <p:bldP spid="18" grpId="0"/>
      <p:bldP spid="19" grpId="0"/>
      <p:bldP spid="20" grpId="0"/>
      <p:bldP spid="26" grpId="0" animBg="1"/>
      <p:bldP spid="27" grpId="0" animBg="1"/>
      <p:bldP spid="28" grpId="0" animBg="1"/>
      <p:bldP spid="4" grpId="0" animBg="1"/>
      <p:bldP spid="30" grpId="0" animBg="1"/>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02" name="Rectangle 30"/>
          <p:cNvSpPr>
            <a:spLocks noGrp="1" noChangeArrowheads="1"/>
          </p:cNvSpPr>
          <p:nvPr>
            <p:ph type="title"/>
          </p:nvPr>
        </p:nvSpPr>
        <p:spPr/>
        <p:txBody>
          <a:bodyPr/>
          <a:lstStyle/>
          <a:p>
            <a:r>
              <a:rPr lang="de-DE" sz="3200" dirty="0" smtClean="0">
                <a:solidFill>
                  <a:srgbClr val="1E1F81"/>
                </a:solidFill>
                <a:latin typeface="Arial"/>
                <a:cs typeface="Arial"/>
              </a:rPr>
              <a:t>Park Hills School District: </a:t>
            </a:r>
            <a:br>
              <a:rPr lang="de-DE" sz="3200" dirty="0" smtClean="0">
                <a:solidFill>
                  <a:srgbClr val="1E1F81"/>
                </a:solidFill>
                <a:latin typeface="Arial"/>
                <a:cs typeface="Arial"/>
              </a:rPr>
            </a:br>
            <a:r>
              <a:rPr lang="de-DE" sz="2400" dirty="0" smtClean="0">
                <a:solidFill>
                  <a:srgbClr val="1E1F81"/>
                </a:solidFill>
                <a:latin typeface="Arial"/>
                <a:cs typeface="Arial"/>
              </a:rPr>
              <a:t>Das Lernmodell der nächsten Generation </a:t>
            </a:r>
            <a:endParaRPr lang="de-DE" sz="2400" dirty="0">
              <a:solidFill>
                <a:srgbClr val="1E1F81"/>
              </a:solidFill>
              <a:latin typeface="Arial"/>
              <a:cs typeface="Arial"/>
            </a:endParaRPr>
          </a:p>
        </p:txBody>
      </p:sp>
      <p:pic>
        <p:nvPicPr>
          <p:cNvPr id="6" name="Picture 23" descr="textbox.png"/>
          <p:cNvPicPr>
            <a:picLocks noChangeAspect="1"/>
          </p:cNvPicPr>
          <p:nvPr/>
        </p:nvPicPr>
        <p:blipFill>
          <a:blip r:embed="rId3" cstate="print"/>
          <a:srcRect t="8450"/>
          <a:stretch>
            <a:fillRect/>
          </a:stretch>
        </p:blipFill>
        <p:spPr bwMode="auto">
          <a:xfrm>
            <a:off x="6172200" y="1676400"/>
            <a:ext cx="2800350" cy="4559300"/>
          </a:xfrm>
          <a:prstGeom prst="rect">
            <a:avLst/>
          </a:prstGeom>
          <a:noFill/>
          <a:ln w="9525">
            <a:noFill/>
            <a:miter lim="800000"/>
            <a:headEnd/>
            <a:tailEnd/>
          </a:ln>
        </p:spPr>
      </p:pic>
      <p:sp>
        <p:nvSpPr>
          <p:cNvPr id="7" name="Rectangle 6"/>
          <p:cNvSpPr/>
          <p:nvPr/>
        </p:nvSpPr>
        <p:spPr>
          <a:xfrm>
            <a:off x="228600" y="1701801"/>
            <a:ext cx="5516563" cy="1487714"/>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8" name="Rectangle 7"/>
          <p:cNvSpPr/>
          <p:nvPr/>
        </p:nvSpPr>
        <p:spPr>
          <a:xfrm>
            <a:off x="228600" y="3751948"/>
            <a:ext cx="5516563" cy="602343"/>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9" name="Rectangle 8"/>
          <p:cNvSpPr/>
          <p:nvPr/>
        </p:nvSpPr>
        <p:spPr>
          <a:xfrm>
            <a:off x="228600" y="4913084"/>
            <a:ext cx="5516563" cy="1215571"/>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10" name="Picture 23" descr="t1.png"/>
          <p:cNvPicPr>
            <a:picLocks noChangeAspect="1"/>
          </p:cNvPicPr>
          <p:nvPr/>
        </p:nvPicPr>
        <p:blipFill>
          <a:blip r:embed="rId4" cstate="print"/>
          <a:srcRect/>
          <a:stretch>
            <a:fillRect/>
          </a:stretch>
        </p:blipFill>
        <p:spPr bwMode="auto">
          <a:xfrm>
            <a:off x="228600" y="3294748"/>
            <a:ext cx="4152900" cy="463550"/>
          </a:xfrm>
          <a:prstGeom prst="rect">
            <a:avLst/>
          </a:prstGeom>
          <a:noFill/>
          <a:ln w="9525">
            <a:noFill/>
            <a:miter lim="800000"/>
            <a:headEnd/>
            <a:tailEnd/>
          </a:ln>
        </p:spPr>
      </p:pic>
      <p:pic>
        <p:nvPicPr>
          <p:cNvPr id="11" name="Picture 22" descr="t1.png"/>
          <p:cNvPicPr>
            <a:picLocks noChangeAspect="1"/>
          </p:cNvPicPr>
          <p:nvPr/>
        </p:nvPicPr>
        <p:blipFill>
          <a:blip r:embed="rId4" cstate="print"/>
          <a:srcRect/>
          <a:stretch>
            <a:fillRect/>
          </a:stretch>
        </p:blipFill>
        <p:spPr bwMode="auto">
          <a:xfrm>
            <a:off x="228600" y="1238250"/>
            <a:ext cx="4152900" cy="463550"/>
          </a:xfrm>
          <a:prstGeom prst="rect">
            <a:avLst/>
          </a:prstGeom>
          <a:noFill/>
          <a:ln w="9525">
            <a:noFill/>
            <a:miter lim="800000"/>
            <a:headEnd/>
            <a:tailEnd/>
          </a:ln>
        </p:spPr>
      </p:pic>
      <p:pic>
        <p:nvPicPr>
          <p:cNvPr id="12" name="Picture 24" descr="t1.png"/>
          <p:cNvPicPr>
            <a:picLocks noChangeAspect="1"/>
          </p:cNvPicPr>
          <p:nvPr/>
        </p:nvPicPr>
        <p:blipFill>
          <a:blip r:embed="rId4" cstate="print"/>
          <a:srcRect/>
          <a:stretch>
            <a:fillRect/>
          </a:stretch>
        </p:blipFill>
        <p:spPr bwMode="auto">
          <a:xfrm>
            <a:off x="228600" y="4455884"/>
            <a:ext cx="4152900" cy="463550"/>
          </a:xfrm>
          <a:prstGeom prst="rect">
            <a:avLst/>
          </a:prstGeom>
          <a:noFill/>
          <a:ln w="9525">
            <a:noFill/>
            <a:miter lim="800000"/>
            <a:headEnd/>
            <a:tailEnd/>
          </a:ln>
        </p:spPr>
      </p:pic>
      <p:sp>
        <p:nvSpPr>
          <p:cNvPr id="15" name="Rectangle 15"/>
          <p:cNvSpPr>
            <a:spLocks noChangeArrowheads="1"/>
          </p:cNvSpPr>
          <p:nvPr/>
        </p:nvSpPr>
        <p:spPr bwMode="auto">
          <a:xfrm>
            <a:off x="477838" y="1300163"/>
            <a:ext cx="1839387"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de-DE" sz="1600" b="0" i="0" dirty="0" smtClean="0">
                <a:solidFill>
                  <a:schemeClr val="tx1"/>
                </a:solidFill>
                <a:latin typeface="Arial"/>
                <a:ea typeface="+mn-ea"/>
                <a:cs typeface="+mn-cs"/>
              </a:rPr>
              <a:t>Ausgangssituation</a:t>
            </a:r>
            <a:endParaRPr lang="de-DE" sz="1600" b="0" i="0" dirty="0">
              <a:solidFill>
                <a:schemeClr val="tx1"/>
              </a:solidFill>
              <a:latin typeface="Arial"/>
              <a:ea typeface="+mn-ea"/>
              <a:cs typeface="+mn-cs"/>
            </a:endParaRPr>
          </a:p>
        </p:txBody>
      </p:sp>
      <p:sp>
        <p:nvSpPr>
          <p:cNvPr id="16" name="Rectangle 18"/>
          <p:cNvSpPr>
            <a:spLocks noChangeArrowheads="1"/>
          </p:cNvSpPr>
          <p:nvPr/>
        </p:nvSpPr>
        <p:spPr bwMode="auto">
          <a:xfrm>
            <a:off x="477838" y="3356661"/>
            <a:ext cx="83751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de-DE" sz="1600" b="0" i="0" dirty="0" smtClean="0">
                <a:solidFill>
                  <a:schemeClr val="tx1"/>
                </a:solidFill>
                <a:latin typeface="Arial"/>
                <a:ea typeface="+mn-ea"/>
                <a:cs typeface="+mn-cs"/>
              </a:rPr>
              <a:t>Lösung</a:t>
            </a:r>
            <a:endParaRPr lang="de-DE" sz="1600" b="0" i="0" dirty="0">
              <a:solidFill>
                <a:schemeClr val="tx1"/>
              </a:solidFill>
              <a:latin typeface="Arial"/>
              <a:ea typeface="+mn-ea"/>
              <a:cs typeface="+mn-cs"/>
            </a:endParaRPr>
          </a:p>
        </p:txBody>
      </p:sp>
      <p:sp>
        <p:nvSpPr>
          <p:cNvPr id="17" name="Rectangle 19"/>
          <p:cNvSpPr>
            <a:spLocks noChangeArrowheads="1"/>
          </p:cNvSpPr>
          <p:nvPr/>
        </p:nvSpPr>
        <p:spPr bwMode="auto">
          <a:xfrm>
            <a:off x="477838" y="4538434"/>
            <a:ext cx="119017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de-DE" sz="1600" b="0" i="0" dirty="0" smtClean="0">
                <a:solidFill>
                  <a:schemeClr val="tx1"/>
                </a:solidFill>
                <a:latin typeface="Arial"/>
                <a:ea typeface="+mn-ea"/>
                <a:cs typeface="+mn-cs"/>
              </a:rPr>
              <a:t>Ergebnisse</a:t>
            </a:r>
            <a:endParaRPr lang="de-DE" sz="1600" b="0" i="0" dirty="0">
              <a:solidFill>
                <a:schemeClr val="tx1"/>
              </a:solidFill>
              <a:latin typeface="Arial"/>
              <a:ea typeface="+mn-ea"/>
              <a:cs typeface="+mn-cs"/>
            </a:endParaRPr>
          </a:p>
        </p:txBody>
      </p:sp>
      <p:sp>
        <p:nvSpPr>
          <p:cNvPr id="18" name="Rectangle 14"/>
          <p:cNvSpPr>
            <a:spLocks noChangeArrowheads="1"/>
          </p:cNvSpPr>
          <p:nvPr/>
        </p:nvSpPr>
        <p:spPr bwMode="auto">
          <a:xfrm>
            <a:off x="304800" y="1782763"/>
            <a:ext cx="5410200" cy="1433294"/>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de-DE" sz="1300" b="0" i="0" dirty="0" smtClean="0">
                <a:solidFill>
                  <a:srgbClr val="FFFFFF">
                    <a:lumMod val="50000"/>
                  </a:srgbClr>
                </a:solidFill>
                <a:latin typeface="Arial"/>
                <a:ea typeface="+mn-ea"/>
                <a:cs typeface="+mn-cs"/>
              </a:rPr>
              <a:t>Kostensenkende Upgrades und Aktualisierungen von 4.500 Computern an 15 Schulen</a:t>
            </a:r>
          </a:p>
          <a:p>
            <a:pPr marL="285750" indent="-285750" algn="l" defTabSz="814365">
              <a:lnSpc>
                <a:spcPct val="85000"/>
              </a:lnSpc>
              <a:spcBef>
                <a:spcPct val="40000"/>
              </a:spcBef>
              <a:spcAft>
                <a:spcPts val="0"/>
              </a:spcAft>
              <a:buClr>
                <a:srgbClr val="6DB344"/>
              </a:buClr>
              <a:buFont typeface="Arial"/>
              <a:buChar char="•"/>
            </a:pPr>
            <a:r>
              <a:rPr lang="de-DE" sz="1300" b="0" i="0" dirty="0" smtClean="0">
                <a:solidFill>
                  <a:srgbClr val="FFFFFF">
                    <a:lumMod val="50000"/>
                  </a:srgbClr>
                </a:solidFill>
                <a:latin typeface="Arial"/>
                <a:ea typeface="+mn-ea"/>
                <a:cs typeface="+mn-cs"/>
              </a:rPr>
              <a:t>Reduzierung der Ausfallzeiten durch Wartung, Reparaturen und Upgrades</a:t>
            </a:r>
          </a:p>
          <a:p>
            <a:pPr marL="285750" indent="-285750" algn="l" defTabSz="814365">
              <a:lnSpc>
                <a:spcPct val="85000"/>
              </a:lnSpc>
              <a:spcBef>
                <a:spcPct val="40000"/>
              </a:spcBef>
              <a:spcAft>
                <a:spcPts val="0"/>
              </a:spcAft>
              <a:buClr>
                <a:srgbClr val="6DB344"/>
              </a:buClr>
              <a:buFont typeface="Arial"/>
              <a:buChar char="•"/>
            </a:pPr>
            <a:r>
              <a:rPr lang="de-DE" sz="1300" b="0" i="0" dirty="0" smtClean="0">
                <a:solidFill>
                  <a:srgbClr val="FFFFFF">
                    <a:lumMod val="50000"/>
                  </a:srgbClr>
                </a:solidFill>
                <a:latin typeface="Arial"/>
                <a:ea typeface="+mn-ea"/>
                <a:cs typeface="+mn-cs"/>
              </a:rPr>
              <a:t>Implementierung einer flexiblen und skalierbaren Lösung, die an künftige Kapazitäts- und Technologieanforderungen angepasst werden kann</a:t>
            </a:r>
            <a:endParaRPr lang="de-DE" sz="1300" dirty="0">
              <a:solidFill>
                <a:schemeClr val="bg1">
                  <a:lumMod val="50000"/>
                </a:schemeClr>
              </a:solidFill>
            </a:endParaRPr>
          </a:p>
        </p:txBody>
      </p:sp>
      <p:sp>
        <p:nvSpPr>
          <p:cNvPr id="19" name="Rectangle 16"/>
          <p:cNvSpPr>
            <a:spLocks noChangeArrowheads="1"/>
          </p:cNvSpPr>
          <p:nvPr/>
        </p:nvSpPr>
        <p:spPr bwMode="auto">
          <a:xfrm>
            <a:off x="264459" y="3861205"/>
            <a:ext cx="5410200" cy="428018"/>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de-DE" sz="1300" b="0" i="0" dirty="0" smtClean="0">
                <a:solidFill>
                  <a:srgbClr val="FFFFFF">
                    <a:lumMod val="50000"/>
                  </a:srgbClr>
                </a:solidFill>
                <a:latin typeface="Arial"/>
                <a:ea typeface="+mn-ea"/>
                <a:cs typeface="+mn-cs"/>
              </a:rPr>
              <a:t>Cisco Desktop-Virtualisierungslösung mit Citrix XenDesktop und der Unified Computing System-Plattform</a:t>
            </a:r>
            <a:endParaRPr lang="de-DE" sz="1300" dirty="0">
              <a:solidFill>
                <a:schemeClr val="bg1">
                  <a:lumMod val="50000"/>
                </a:schemeClr>
              </a:solidFill>
            </a:endParaRPr>
          </a:p>
        </p:txBody>
      </p:sp>
      <p:sp>
        <p:nvSpPr>
          <p:cNvPr id="20" name="Rectangle 17"/>
          <p:cNvSpPr>
            <a:spLocks noChangeArrowheads="1"/>
          </p:cNvSpPr>
          <p:nvPr/>
        </p:nvSpPr>
        <p:spPr bwMode="auto">
          <a:xfrm>
            <a:off x="304800" y="5010603"/>
            <a:ext cx="5576888" cy="1093201"/>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de-DE" sz="1300" b="0" i="0" dirty="0" smtClean="0">
                <a:solidFill>
                  <a:srgbClr val="FFFFFF">
                    <a:lumMod val="50000"/>
                  </a:srgbClr>
                </a:solidFill>
                <a:latin typeface="Arial"/>
                <a:ea typeface="+mn-ea"/>
                <a:cs typeface="+mn-cs"/>
              </a:rPr>
              <a:t>Erhebliche Zeit- und Kosteneinsparungen bei Wartungsmaßnahmen und kürzere Aktualisierungszyklen</a:t>
            </a:r>
          </a:p>
          <a:p>
            <a:pPr marL="285750" indent="-285750" algn="l" defTabSz="814365">
              <a:lnSpc>
                <a:spcPct val="85000"/>
              </a:lnSpc>
              <a:spcBef>
                <a:spcPct val="40000"/>
              </a:spcBef>
              <a:spcAft>
                <a:spcPts val="0"/>
              </a:spcAft>
              <a:buClr>
                <a:srgbClr val="6DB344"/>
              </a:buClr>
              <a:buFont typeface="Arial"/>
              <a:buChar char="•"/>
            </a:pPr>
            <a:r>
              <a:rPr lang="de-DE" sz="1300" b="0" i="0" dirty="0" smtClean="0">
                <a:solidFill>
                  <a:srgbClr val="FFFFFF">
                    <a:lumMod val="50000"/>
                  </a:srgbClr>
                </a:solidFill>
                <a:latin typeface="Arial"/>
                <a:ea typeface="+mn-ea"/>
                <a:cs typeface="+mn-cs"/>
              </a:rPr>
              <a:t>Verbesserte Technologie, mehr Flexibilität durch bedarfsgerechte Funktions- und Kapazitätserweiterungen</a:t>
            </a:r>
          </a:p>
          <a:p>
            <a:pPr marL="285750" indent="-285750" algn="l" defTabSz="814365">
              <a:lnSpc>
                <a:spcPct val="85000"/>
              </a:lnSpc>
              <a:spcBef>
                <a:spcPct val="40000"/>
              </a:spcBef>
              <a:spcAft>
                <a:spcPts val="0"/>
              </a:spcAft>
              <a:buClr>
                <a:srgbClr val="6DB344"/>
              </a:buClr>
              <a:buFont typeface="Arial"/>
              <a:buChar char="•"/>
            </a:pPr>
            <a:r>
              <a:rPr lang="de-DE" sz="1300" b="0" i="0" dirty="0" smtClean="0">
                <a:solidFill>
                  <a:srgbClr val="FFFFFF">
                    <a:lumMod val="50000"/>
                  </a:srgbClr>
                </a:solidFill>
                <a:latin typeface="Arial"/>
                <a:ea typeface="+mn-ea"/>
                <a:cs typeface="+mn-cs"/>
              </a:rPr>
              <a:t>Schonung der Umwelt durch geringeren Stromverbrauch</a:t>
            </a:r>
            <a:endParaRPr lang="de-DE" sz="1300" dirty="0">
              <a:solidFill>
                <a:schemeClr val="bg1">
                  <a:lumMod val="50000"/>
                </a:schemeClr>
              </a:solidFill>
            </a:endParaRPr>
          </a:p>
        </p:txBody>
      </p:sp>
      <p:pic>
        <p:nvPicPr>
          <p:cNvPr id="25" name="Picture 22" descr="tab.png"/>
          <p:cNvPicPr>
            <a:picLocks noChangeAspect="1"/>
          </p:cNvPicPr>
          <p:nvPr/>
        </p:nvPicPr>
        <p:blipFill>
          <a:blip r:embed="rId5" cstate="print"/>
          <a:srcRect/>
          <a:stretch>
            <a:fillRect/>
          </a:stretch>
        </p:blipFill>
        <p:spPr bwMode="auto">
          <a:xfrm>
            <a:off x="6172200" y="1143000"/>
            <a:ext cx="2800350" cy="609600"/>
          </a:xfrm>
          <a:prstGeom prst="rect">
            <a:avLst/>
          </a:prstGeom>
          <a:noFill/>
          <a:ln w="9525">
            <a:noFill/>
            <a:miter lim="800000"/>
            <a:headEnd/>
            <a:tailEnd/>
          </a:ln>
        </p:spPr>
      </p:pic>
      <p:sp>
        <p:nvSpPr>
          <p:cNvPr id="26" name="Isosceles Triangle 25"/>
          <p:cNvSpPr/>
          <p:nvPr/>
        </p:nvSpPr>
        <p:spPr>
          <a:xfrm rot="5400000" flipH="1">
            <a:off x="327819" y="139620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27" name="Isosceles Triangle 26"/>
          <p:cNvSpPr/>
          <p:nvPr/>
        </p:nvSpPr>
        <p:spPr>
          <a:xfrm rot="5400000" flipH="1">
            <a:off x="327819" y="3452705"/>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28" name="Isosceles Triangle 27"/>
          <p:cNvSpPr/>
          <p:nvPr/>
        </p:nvSpPr>
        <p:spPr>
          <a:xfrm rot="5400000" flipH="1">
            <a:off x="327819" y="4634478"/>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29" name="Picture 24" descr="band2.png"/>
          <p:cNvPicPr>
            <a:picLocks noChangeAspect="1"/>
          </p:cNvPicPr>
          <p:nvPr/>
        </p:nvPicPr>
        <p:blipFill>
          <a:blip r:embed="rId6" cstate="print"/>
          <a:srcRect/>
          <a:stretch>
            <a:fillRect/>
          </a:stretch>
        </p:blipFill>
        <p:spPr bwMode="auto">
          <a:xfrm>
            <a:off x="6232525" y="1676400"/>
            <a:ext cx="2679700" cy="63500"/>
          </a:xfrm>
          <a:prstGeom prst="rect">
            <a:avLst/>
          </a:prstGeom>
          <a:noFill/>
          <a:ln w="9525">
            <a:noFill/>
            <a:miter lim="800000"/>
            <a:headEnd/>
            <a:tailEnd/>
          </a:ln>
        </p:spPr>
      </p:pic>
      <p:pic>
        <p:nvPicPr>
          <p:cNvPr id="61442" name="Picture 2"/>
          <p:cNvPicPr>
            <a:picLocks noChangeAspect="1" noChangeArrowheads="1"/>
          </p:cNvPicPr>
          <p:nvPr/>
        </p:nvPicPr>
        <p:blipFill>
          <a:blip r:embed="rId7" cstate="print"/>
          <a:srcRect/>
          <a:stretch>
            <a:fillRect/>
          </a:stretch>
        </p:blipFill>
        <p:spPr bwMode="auto">
          <a:xfrm>
            <a:off x="6261007" y="5138457"/>
            <a:ext cx="2619375" cy="857250"/>
          </a:xfrm>
          <a:prstGeom prst="rect">
            <a:avLst/>
          </a:prstGeom>
          <a:noFill/>
          <a:ln w="9525">
            <a:noFill/>
            <a:miter lim="800000"/>
            <a:headEnd/>
            <a:tailEnd/>
          </a:ln>
        </p:spPr>
      </p:pic>
      <p:pic>
        <p:nvPicPr>
          <p:cNvPr id="61443" name="Picture 3" descr="C:\Users\gserda\Documents\Edu Photos\AM61977.jpg"/>
          <p:cNvPicPr>
            <a:picLocks noChangeAspect="1" noChangeArrowheads="1"/>
          </p:cNvPicPr>
          <p:nvPr/>
        </p:nvPicPr>
        <p:blipFill>
          <a:blip r:embed="rId8" cstate="print"/>
          <a:srcRect r="25882" b="1912"/>
          <a:stretch>
            <a:fillRect/>
          </a:stretch>
        </p:blipFill>
        <p:spPr bwMode="auto">
          <a:xfrm>
            <a:off x="6333564" y="1994648"/>
            <a:ext cx="2433533" cy="2147046"/>
          </a:xfrm>
          <a:prstGeom prst="rect">
            <a:avLst/>
          </a:prstGeom>
          <a:noFill/>
        </p:spPr>
      </p:pic>
      <p:sp>
        <p:nvSpPr>
          <p:cNvPr id="33" name="Round Same Side Corner Rectangle 32"/>
          <p:cNvSpPr/>
          <p:nvPr/>
        </p:nvSpPr>
        <p:spPr>
          <a:xfrm>
            <a:off x="218722" y="1643940"/>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 name="Round Same Side Corner Rectangle 33"/>
          <p:cNvSpPr/>
          <p:nvPr/>
        </p:nvSpPr>
        <p:spPr>
          <a:xfrm>
            <a:off x="220603" y="3742066"/>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5" name="Round Same Side Corner Rectangle 34"/>
          <p:cNvSpPr/>
          <p:nvPr/>
        </p:nvSpPr>
        <p:spPr>
          <a:xfrm>
            <a:off x="211196" y="4901320"/>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14700733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 calcmode="lin" valueType="num">
                                      <p:cBhvr>
                                        <p:cTn id="16" dur="500" fill="hold"/>
                                        <p:tgtEl>
                                          <p:spTgt spid="26"/>
                                        </p:tgtEl>
                                        <p:attrNameLst>
                                          <p:attrName>style.rotation</p:attrName>
                                        </p:attrNameLst>
                                      </p:cBhvr>
                                      <p:tavLst>
                                        <p:tav tm="0">
                                          <p:val>
                                            <p:fltVal val="360"/>
                                          </p:val>
                                        </p:tav>
                                        <p:tav tm="100000">
                                          <p:val>
                                            <p:fltVal val="0"/>
                                          </p:val>
                                        </p:tav>
                                      </p:tavLst>
                                    </p:anim>
                                    <p:animEffect transition="in" filter="fade">
                                      <p:cBhvr>
                                        <p:cTn id="17" dur="500"/>
                                        <p:tgtEl>
                                          <p:spTgt spid="2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lide(fromLeft)">
                                      <p:cBhvr>
                                        <p:cTn id="23" dur="500"/>
                                        <p:tgtEl>
                                          <p:spTgt spid="1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2000"/>
                            </p:stCondLst>
                            <p:childTnLst>
                              <p:par>
                                <p:cTn id="36" presetID="49" presetClass="entr" presetSubtype="0" decel="10000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 calcmode="lin" valueType="num">
                                      <p:cBhvr>
                                        <p:cTn id="40" dur="500" fill="hold"/>
                                        <p:tgtEl>
                                          <p:spTgt spid="27"/>
                                        </p:tgtEl>
                                        <p:attrNameLst>
                                          <p:attrName>style.rotation</p:attrName>
                                        </p:attrNameLst>
                                      </p:cBhvr>
                                      <p:tavLst>
                                        <p:tav tm="0">
                                          <p:val>
                                            <p:fltVal val="360"/>
                                          </p:val>
                                        </p:tav>
                                        <p:tav tm="100000">
                                          <p:val>
                                            <p:fltVal val="0"/>
                                          </p:val>
                                        </p:tav>
                                      </p:tavLst>
                                    </p:anim>
                                    <p:animEffect transition="in" filter="fade">
                                      <p:cBhvr>
                                        <p:cTn id="41" dur="500"/>
                                        <p:tgtEl>
                                          <p:spTgt spid="27"/>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lide(fromLeft)">
                                      <p:cBhvr>
                                        <p:cTn id="44" dur="500"/>
                                        <p:tgtEl>
                                          <p:spTgt spid="1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left)">
                                      <p:cBhvr>
                                        <p:cTn id="61" dur="500"/>
                                        <p:tgtEl>
                                          <p:spTgt spid="35"/>
                                        </p:tgtEl>
                                      </p:cBhvr>
                                    </p:animEffect>
                                  </p:childTnLst>
                                </p:cTn>
                              </p:par>
                            </p:childTnLst>
                          </p:cTn>
                        </p:par>
                        <p:par>
                          <p:cTn id="62" fill="hold">
                            <p:stCondLst>
                              <p:cond delay="3500"/>
                            </p:stCondLst>
                            <p:childTnLst>
                              <p:par>
                                <p:cTn id="63" presetID="49" presetClass="entr" presetSubtype="0" decel="10000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 calcmode="lin" valueType="num">
                                      <p:cBhvr>
                                        <p:cTn id="67" dur="500" fill="hold"/>
                                        <p:tgtEl>
                                          <p:spTgt spid="28"/>
                                        </p:tgtEl>
                                        <p:attrNameLst>
                                          <p:attrName>style.rotation</p:attrName>
                                        </p:attrNameLst>
                                      </p:cBhvr>
                                      <p:tavLst>
                                        <p:tav tm="0">
                                          <p:val>
                                            <p:fltVal val="360"/>
                                          </p:val>
                                        </p:tav>
                                        <p:tav tm="100000">
                                          <p:val>
                                            <p:fltVal val="0"/>
                                          </p:val>
                                        </p:tav>
                                      </p:tavLst>
                                    </p:anim>
                                    <p:animEffect transition="in" filter="fade">
                                      <p:cBhvr>
                                        <p:cTn id="68" dur="500"/>
                                        <p:tgtEl>
                                          <p:spTgt spid="28"/>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Left)">
                                      <p:cBhvr>
                                        <p:cTn id="71" dur="500"/>
                                        <p:tgtEl>
                                          <p:spTgt spid="17"/>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4500"/>
                            </p:stCondLst>
                            <p:childTnLst>
                              <p:par>
                                <p:cTn id="77" presetID="22" presetClass="entr" presetSubtype="4"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par>
                                <p:cTn id="80" presetID="22" presetClass="entr" presetSubtype="1"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up)">
                                      <p:cBhvr>
                                        <p:cTn id="82" dur="500"/>
                                        <p:tgtEl>
                                          <p:spTgt spid="6"/>
                                        </p:tgtEl>
                                      </p:cBhvr>
                                    </p:animEffect>
                                  </p:childTnLst>
                                </p:cTn>
                              </p:par>
                              <p:par>
                                <p:cTn id="83" presetID="16" presetClass="entr" presetSubtype="37"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arn(outVertical)">
                                      <p:cBhvr>
                                        <p:cTn id="8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p:bldP spid="16" grpId="0"/>
      <p:bldP spid="17" grpId="0"/>
      <p:bldP spid="18" grpId="0"/>
      <p:bldP spid="19" grpId="0"/>
      <p:bldP spid="20" grpId="0"/>
      <p:bldP spid="26" grpId="0" animBg="1"/>
      <p:bldP spid="27" grpId="0" animBg="1"/>
      <p:bldP spid="28" grpId="0" animBg="1"/>
      <p:bldP spid="33" grpId="0" animBg="1"/>
      <p:bldP spid="34" grpId="0" animBg="1"/>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12188E"/>
                </a:solidFill>
                <a:latin typeface="Arial"/>
                <a:ea typeface="+mj-ea"/>
                <a:cs typeface="+mj-cs"/>
              </a:rPr>
              <a:t>Agenda</a:t>
            </a:r>
            <a:endParaRPr lang="de-DE" dirty="0">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Trends und Herausforderungen im Bildungswesen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Anwendungsfälle im Bildungswesen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Ciscos Virtualisierungsvision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Cisco VXI Portfolio</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Service-Support und validierte Designs</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Anwenderberichte</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Zusammenfassung</a:t>
            </a:r>
            <a:endParaRPr lang="de-DE"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8" name="Rectangle 17"/>
          <p:cNvSpPr/>
          <p:nvPr/>
        </p:nvSpPr>
        <p:spPr>
          <a:xfrm flipV="1">
            <a:off x="602994" y="1447797"/>
            <a:ext cx="7082320" cy="4178301"/>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1465829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2B348E"/>
                </a:solidFill>
                <a:latin typeface="Arial"/>
                <a:ea typeface="+mj-ea"/>
                <a:cs typeface="+mj-cs"/>
              </a:rPr>
              <a:t>Zusammenfassung: Virtualisierung im Bildungswesen </a:t>
            </a:r>
            <a:endParaRPr lang="de-DE" dirty="0"/>
          </a:p>
        </p:txBody>
      </p:sp>
      <p:sp>
        <p:nvSpPr>
          <p:cNvPr id="33" name="Round Same Side Corner Rectangle 32"/>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 name="Round Same Side Corner Rectangle 33"/>
          <p:cNvSpPr/>
          <p:nvPr/>
        </p:nvSpPr>
        <p:spPr>
          <a:xfrm flipH="1">
            <a:off x="428625" y="1606087"/>
            <a:ext cx="8313856"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0" y="3570534"/>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8" name="Group 17"/>
          <p:cNvGrpSpPr/>
          <p:nvPr/>
        </p:nvGrpSpPr>
        <p:grpSpPr>
          <a:xfrm>
            <a:off x="2911686" y="4825496"/>
            <a:ext cx="5534932" cy="1593617"/>
            <a:chOff x="340099" y="2547264"/>
            <a:chExt cx="8046223" cy="2316667"/>
          </a:xfrm>
        </p:grpSpPr>
        <p:sp>
          <p:nvSpPr>
            <p:cNvPr id="38" name="Flowchart: Magnetic Disk 37"/>
            <p:cNvSpPr/>
            <p:nvPr/>
          </p:nvSpPr>
          <p:spPr bwMode="auto">
            <a:xfrm>
              <a:off x="6860154" y="4203983"/>
              <a:ext cx="457309" cy="659948"/>
            </a:xfrm>
            <a:prstGeom prst="flowChartMagneticDisk">
              <a:avLst/>
            </a:prstGeom>
            <a:gradFill flip="none" rotWithShape="1">
              <a:gsLst>
                <a:gs pos="0">
                  <a:schemeClr val="bg1"/>
                </a:gs>
                <a:gs pos="85000">
                  <a:schemeClr val="accent1"/>
                </a:gs>
              </a:gsLst>
              <a:path path="circle">
                <a:fillToRect l="100000" t="100000"/>
              </a:path>
              <a:tileRect r="-100000" b="-100000"/>
            </a:gradFill>
            <a:ln w="9525" cap="flat" cmpd="sng" algn="ctr">
              <a:solidFill>
                <a:schemeClr val="tx2">
                  <a:alpha val="25000"/>
                </a:schemeClr>
              </a:solidFill>
              <a:prstDash val="solid"/>
              <a:round/>
              <a:headEnd type="none" w="med" len="med"/>
              <a:tailEnd type="none" w="med" len="me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lightRig rig="threePt" dir="t"/>
            </a:scene3d>
            <a:sp3d>
              <a:bevelT w="38100" h="101600"/>
            </a:sp3d>
          </p:spPr>
          <p:txBody>
            <a:bodyPr lIns="82124" tIns="41061" rIns="82124" bIns="41061" anchor="ctr">
              <a:spAutoFit/>
            </a:bodyPr>
            <a:lstStyle/>
            <a:p>
              <a:pPr algn="ctr" defTabSz="814388" eaLnBrk="0" hangingPunct="0">
                <a:lnSpc>
                  <a:spcPct val="90000"/>
                </a:lnSpc>
                <a:defRPr/>
              </a:pPr>
              <a:endParaRPr lang="en-US" dirty="0">
                <a:solidFill>
                  <a:schemeClr val="bg1"/>
                </a:solidFill>
                <a:latin typeface="Arial" charset="0"/>
                <a:cs typeface="Arial" charset="0"/>
              </a:endParaRPr>
            </a:p>
          </p:txBody>
        </p:sp>
        <p:pic>
          <p:nvPicPr>
            <p:cNvPr id="39" name="Picture 47"/>
            <p:cNvPicPr>
              <a:picLocks noChangeAspect="1" noChangeArrowheads="1"/>
            </p:cNvPicPr>
            <p:nvPr/>
          </p:nvPicPr>
          <p:blipFill>
            <a:blip r:embed="rId3" cstate="print"/>
            <a:srcRect/>
            <a:stretch>
              <a:fillRect/>
            </a:stretch>
          </p:blipFill>
          <p:spPr bwMode="auto">
            <a:xfrm>
              <a:off x="7935661" y="4454306"/>
              <a:ext cx="444562" cy="293894"/>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40" name="Group 66"/>
            <p:cNvGrpSpPr/>
            <p:nvPr/>
          </p:nvGrpSpPr>
          <p:grpSpPr>
            <a:xfrm>
              <a:off x="340099" y="2905573"/>
              <a:ext cx="1800997" cy="1864981"/>
              <a:chOff x="1295400" y="4842757"/>
              <a:chExt cx="1216296" cy="980165"/>
            </a:xfrm>
          </p:grpSpPr>
          <p:grpSp>
            <p:nvGrpSpPr>
              <p:cNvPr id="41" name="Group 31"/>
              <p:cNvGrpSpPr/>
              <p:nvPr/>
            </p:nvGrpSpPr>
            <p:grpSpPr>
              <a:xfrm>
                <a:off x="1295400" y="4842757"/>
                <a:ext cx="1216296" cy="980165"/>
                <a:chOff x="6001055" y="319085"/>
                <a:chExt cx="2820723" cy="2302416"/>
              </a:xfrm>
              <a:effectLst>
                <a:outerShdw blurRad="50800" dist="38100" dir="5400000" algn="t" rotWithShape="0">
                  <a:prstClr val="black">
                    <a:alpha val="40000"/>
                  </a:prstClr>
                </a:outerShdw>
                <a:reflection blurRad="6350" stA="52000" endA="300" endPos="35000" dir="5400000" sy="-100000" algn="bl" rotWithShape="0"/>
              </a:effectLst>
            </p:grpSpPr>
            <p:pic>
              <p:nvPicPr>
                <p:cNvPr id="43" name="Picture 42" descr="flatpanelcomputer-copy.png"/>
                <p:cNvPicPr>
                  <a:picLocks noChangeAspect="1"/>
                </p:cNvPicPr>
                <p:nvPr/>
              </p:nvPicPr>
              <p:blipFill>
                <a:blip r:embed="rId4" cstate="screen"/>
                <a:stretch>
                  <a:fillRect/>
                </a:stretch>
              </p:blipFill>
              <p:spPr>
                <a:xfrm>
                  <a:off x="6001055" y="319085"/>
                  <a:ext cx="2820723" cy="2302416"/>
                </a:xfrm>
                <a:prstGeom prst="rect">
                  <a:avLst/>
                </a:prstGeom>
              </p:spPr>
            </p:pic>
            <p:pic>
              <p:nvPicPr>
                <p:cNvPr id="44" name="Picture 11" descr="converj_vdi.png"/>
                <p:cNvPicPr>
                  <a:picLocks noChangeAspect="1"/>
                </p:cNvPicPr>
                <p:nvPr/>
              </p:nvPicPr>
              <p:blipFill>
                <a:blip r:embed="rId5" cstate="print"/>
                <a:srcRect/>
                <a:stretch>
                  <a:fillRect/>
                </a:stretch>
              </p:blipFill>
              <p:spPr bwMode="auto">
                <a:xfrm>
                  <a:off x="6105080" y="400595"/>
                  <a:ext cx="2620905" cy="1663336"/>
                </a:xfrm>
                <a:prstGeom prst="rect">
                  <a:avLst/>
                </a:prstGeom>
                <a:noFill/>
                <a:ln w="9525">
                  <a:noFill/>
                  <a:miter lim="800000"/>
                  <a:headEnd/>
                  <a:tailEnd/>
                </a:ln>
                <a:effectLst>
                  <a:innerShdw blurRad="114300">
                    <a:prstClr val="black"/>
                  </a:innerShdw>
                </a:effectLst>
              </p:spPr>
            </p:pic>
          </p:grpSp>
          <p:pic>
            <p:nvPicPr>
              <p:cNvPr id="42" name="Picture 2"/>
              <p:cNvPicPr>
                <a:picLocks noChangeAspect="1" noChangeArrowheads="1"/>
              </p:cNvPicPr>
              <p:nvPr/>
            </p:nvPicPr>
            <p:blipFill>
              <a:blip r:embed="rId6" cstate="print"/>
              <a:srcRect l="936" t="13229" r="6626" b="1279"/>
              <a:stretch>
                <a:fillRect/>
              </a:stretch>
            </p:blipFill>
            <p:spPr bwMode="auto">
              <a:xfrm>
                <a:off x="1336675" y="4874953"/>
                <a:ext cx="1132680" cy="711459"/>
              </a:xfrm>
              <a:prstGeom prst="rect">
                <a:avLst/>
              </a:prstGeom>
              <a:noFill/>
              <a:ln w="9525">
                <a:noFill/>
                <a:miter lim="800000"/>
                <a:headEnd/>
                <a:tailEnd/>
              </a:ln>
              <a:effectLst>
                <a:innerShdw blurRad="114300">
                  <a:prstClr val="black"/>
                </a:innerShdw>
              </a:effectLst>
            </p:spPr>
          </p:pic>
        </p:grpSp>
        <p:pic>
          <p:nvPicPr>
            <p:cNvPr id="45" name="Picture 2"/>
            <p:cNvPicPr>
              <a:picLocks noChangeAspect="1" noChangeArrowheads="1"/>
            </p:cNvPicPr>
            <p:nvPr/>
          </p:nvPicPr>
          <p:blipFill>
            <a:blip r:embed="rId7" cstate="print"/>
            <a:srcRect l="936" t="13229" r="6626" b="13290"/>
            <a:stretch>
              <a:fillRect/>
            </a:stretch>
          </p:blipFill>
          <p:spPr bwMode="auto">
            <a:xfrm>
              <a:off x="6430280" y="2555753"/>
              <a:ext cx="903097" cy="625004"/>
            </a:xfrm>
            <a:prstGeom prst="roundRect">
              <a:avLst>
                <a:gd name="adj" fmla="val 4167"/>
              </a:avLst>
            </a:prstGeom>
            <a:solidFill>
              <a:srgbClr val="FFFFFF"/>
            </a:solidFill>
            <a:ln w="381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6" name="Picture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095" t="1119"/>
            <a:stretch>
              <a:fillRect/>
            </a:stretch>
          </p:blipFill>
          <p:spPr bwMode="auto">
            <a:xfrm>
              <a:off x="7485001" y="3154631"/>
              <a:ext cx="901321" cy="911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1" name="Group 50"/>
            <p:cNvGrpSpPr/>
            <p:nvPr/>
          </p:nvGrpSpPr>
          <p:grpSpPr>
            <a:xfrm>
              <a:off x="2238102" y="2547264"/>
              <a:ext cx="4667797" cy="1780923"/>
              <a:chOff x="2331718" y="1789610"/>
              <a:chExt cx="4667797" cy="1780923"/>
            </a:xfrm>
          </p:grpSpPr>
          <p:grpSp>
            <p:nvGrpSpPr>
              <p:cNvPr id="52" name="Group 51"/>
              <p:cNvGrpSpPr/>
              <p:nvPr/>
            </p:nvGrpSpPr>
            <p:grpSpPr>
              <a:xfrm>
                <a:off x="2331718" y="2693134"/>
                <a:ext cx="1059766" cy="573258"/>
                <a:chOff x="2514600" y="2693134"/>
                <a:chExt cx="1059766" cy="573258"/>
              </a:xfrm>
            </p:grpSpPr>
            <p:sp>
              <p:nvSpPr>
                <p:cNvPr id="57" name="Right Arrow 56"/>
                <p:cNvSpPr/>
                <p:nvPr/>
              </p:nvSpPr>
              <p:spPr>
                <a:xfrm>
                  <a:off x="2514600" y="2693134"/>
                  <a:ext cx="1059766"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Arrow 57"/>
                <p:cNvSpPr/>
                <p:nvPr/>
              </p:nvSpPr>
              <p:spPr>
                <a:xfrm flipH="1">
                  <a:off x="2514600" y="2956903"/>
                  <a:ext cx="1059766"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p:cNvGrpSpPr/>
              <p:nvPr/>
            </p:nvGrpSpPr>
            <p:grpSpPr>
              <a:xfrm>
                <a:off x="5938811" y="2693134"/>
                <a:ext cx="1060704" cy="573258"/>
                <a:chOff x="5873496" y="2693134"/>
                <a:chExt cx="1060704" cy="573258"/>
              </a:xfrm>
            </p:grpSpPr>
            <p:sp>
              <p:nvSpPr>
                <p:cNvPr id="55" name="Right Arrow 54"/>
                <p:cNvSpPr/>
                <p:nvPr/>
              </p:nvSpPr>
              <p:spPr>
                <a:xfrm>
                  <a:off x="5873496" y="2693134"/>
                  <a:ext cx="1060704"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ight Arrow 55"/>
                <p:cNvSpPr/>
                <p:nvPr/>
              </p:nvSpPr>
              <p:spPr>
                <a:xfrm flipH="1">
                  <a:off x="5873496" y="2956903"/>
                  <a:ext cx="1060704"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4" name="Picture 53" descr="Device_cloud_white_3041_default_256.png"/>
              <p:cNvPicPr>
                <a:picLocks noChangeAspect="1"/>
              </p:cNvPicPr>
              <p:nvPr/>
            </p:nvPicPr>
            <p:blipFill>
              <a:blip r:embed="rId9" cstate="screen">
                <a:extLst>
                  <a:ext uri="{28A0092B-C50C-407E-A947-70E740481C1C}">
                    <a14:useLocalDpi xmlns="" xmlns:a14="http://schemas.microsoft.com/office/drawing/2010/main"/>
                  </a:ext>
                </a:extLst>
              </a:blip>
              <a:srcRect t="15517" b="17759"/>
              <a:stretch>
                <a:fillRect/>
              </a:stretch>
            </p:blipFill>
            <p:spPr>
              <a:xfrm>
                <a:off x="3435074" y="1789610"/>
                <a:ext cx="2474638" cy="1780923"/>
              </a:xfrm>
              <a:prstGeom prst="rect">
                <a:avLst/>
              </a:prstGeom>
              <a:effectLst/>
            </p:spPr>
          </p:pic>
        </p:grpSp>
      </p:grpSp>
      <p:sp>
        <p:nvSpPr>
          <p:cNvPr id="19" name="TextBox 18"/>
          <p:cNvSpPr txBox="1"/>
          <p:nvPr/>
        </p:nvSpPr>
        <p:spPr>
          <a:xfrm>
            <a:off x="731585" y="5233704"/>
            <a:ext cx="2033490" cy="707886"/>
          </a:xfrm>
          <a:prstGeom prst="rect">
            <a:avLst/>
          </a:prstGeom>
          <a:noFill/>
        </p:spPr>
        <p:txBody>
          <a:bodyPr wrap="square" rtlCol="0">
            <a:spAutoFit/>
          </a:bodyPr>
          <a:lstStyle/>
          <a:p>
            <a:pPr algn="l" defTabSz="914400">
              <a:buNone/>
            </a:pPr>
            <a:r>
              <a:rPr lang="de-DE" sz="4000" b="1" i="0" dirty="0" smtClean="0">
                <a:gradFill flip="none" rotWithShape="1">
                  <a:gsLst>
                    <a:gs pos="0">
                      <a:schemeClr val="accent6"/>
                    </a:gs>
                    <a:gs pos="100000">
                      <a:schemeClr val="tx1">
                        <a:lumMod val="75000"/>
                        <a:shade val="100000"/>
                        <a:satMod val="115000"/>
                      </a:schemeClr>
                    </a:gs>
                  </a:gsLst>
                  <a:lin ang="13500000" scaled="1"/>
                  <a:tileRect/>
                </a:gradFill>
                <a:latin typeface="Arial"/>
                <a:ea typeface="+mn-ea"/>
                <a:cs typeface="+mn-cs"/>
              </a:rPr>
              <a:t>die VXI</a:t>
            </a:r>
            <a:endParaRPr lang="de-DE" sz="4000" b="1" dirty="0">
              <a:gradFill flip="none" rotWithShape="1">
                <a:gsLst>
                  <a:gs pos="0">
                    <a:schemeClr val="accent6"/>
                  </a:gs>
                  <a:gs pos="100000">
                    <a:schemeClr val="tx1">
                      <a:lumMod val="75000"/>
                      <a:shade val="100000"/>
                      <a:satMod val="115000"/>
                    </a:schemeClr>
                  </a:gs>
                </a:gsLst>
                <a:lin ang="13500000" scaled="1"/>
                <a:tileRect/>
              </a:gradFill>
            </a:endParaRPr>
          </a:p>
        </p:txBody>
      </p:sp>
      <p:sp>
        <p:nvSpPr>
          <p:cNvPr id="4" name="Content Placeholder 3"/>
          <p:cNvSpPr>
            <a:spLocks noGrp="1"/>
          </p:cNvSpPr>
          <p:nvPr>
            <p:ph idx="4294967295"/>
          </p:nvPr>
        </p:nvSpPr>
        <p:spPr>
          <a:xfrm>
            <a:off x="631047" y="1606158"/>
            <a:ext cx="7990439" cy="4965700"/>
          </a:xfrm>
        </p:spPr>
        <p:txBody>
          <a:bodyPr/>
          <a:lstStyle/>
          <a:p>
            <a:pPr marL="0" indent="0" algn="l" defTabSz="914400">
              <a:spcBef>
                <a:spcPts val="1800"/>
              </a:spcBef>
              <a:spcAft>
                <a:spcPts val="600"/>
              </a:spcAft>
              <a:buNone/>
            </a:pPr>
            <a:r>
              <a:rPr lang="de-DE" sz="20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Desktop-Virtualisierung gewinnt in Bildungseinrichtungen zunehmend an Bedeutung</a:t>
            </a:r>
            <a:endParaRPr lang="de-DE"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179405" lvl="1" indent="-179405" algn="l" defTabSz="914400">
              <a:lnSpc>
                <a:spcPct val="90000"/>
              </a:lnSpc>
              <a:spcBef>
                <a:spcPts val="300"/>
              </a:spcBef>
              <a:spcAft>
                <a:spcPts val="300"/>
              </a:spcAft>
              <a:buClr>
                <a:srgbClr val="00ADEF"/>
              </a:buClr>
              <a:buSzPct val="80000"/>
              <a:buFont typeface="Arial"/>
              <a:buChar char="•"/>
            </a:pPr>
            <a:r>
              <a:rPr lang="de-DE" sz="1800" b="0" i="0" dirty="0" smtClean="0">
                <a:solidFill>
                  <a:srgbClr val="3A3A3A"/>
                </a:solidFill>
                <a:latin typeface="Arial"/>
                <a:ea typeface="+mn-ea"/>
                <a:cs typeface="+mn-cs"/>
              </a:rPr>
              <a:t>Weitreichende Integrationsmöglichkeiten in allen Bereichen</a:t>
            </a:r>
          </a:p>
          <a:p>
            <a:pPr marL="179405" lvl="1" indent="-179405" algn="l" defTabSz="914400">
              <a:lnSpc>
                <a:spcPct val="90000"/>
              </a:lnSpc>
              <a:spcBef>
                <a:spcPts val="300"/>
              </a:spcBef>
              <a:spcAft>
                <a:spcPts val="300"/>
              </a:spcAft>
              <a:buClr>
                <a:srgbClr val="00ADEF"/>
              </a:buClr>
              <a:buSzPct val="80000"/>
              <a:buFont typeface="Arial"/>
              <a:buChar char="•"/>
            </a:pPr>
            <a:r>
              <a:rPr lang="de-DE" sz="1800" b="0" i="0" dirty="0" smtClean="0">
                <a:solidFill>
                  <a:srgbClr val="3A3A3A"/>
                </a:solidFill>
                <a:latin typeface="Arial"/>
                <a:ea typeface="+mn-ea"/>
                <a:cs typeface="+mn-cs"/>
              </a:rPr>
              <a:t>Vereinfachung von Arbeitsabläufen</a:t>
            </a:r>
            <a:endParaRPr lang="de-DE" dirty="0" smtClean="0">
              <a:solidFill>
                <a:srgbClr val="3A3A3A"/>
              </a:solidFill>
            </a:endParaRPr>
          </a:p>
          <a:p>
            <a:pPr marL="179405" lvl="1" indent="-179405" algn="l" defTabSz="914400">
              <a:lnSpc>
                <a:spcPct val="90000"/>
              </a:lnSpc>
              <a:spcBef>
                <a:spcPts val="300"/>
              </a:spcBef>
              <a:spcAft>
                <a:spcPts val="300"/>
              </a:spcAft>
              <a:buClr>
                <a:srgbClr val="00ADEF"/>
              </a:buClr>
              <a:buSzPct val="80000"/>
              <a:buFont typeface="Arial"/>
              <a:buChar char="•"/>
            </a:pPr>
            <a:r>
              <a:rPr lang="de-DE" sz="1800" b="0" i="0" dirty="0" smtClean="0">
                <a:solidFill>
                  <a:srgbClr val="3A3A3A"/>
                </a:solidFill>
                <a:latin typeface="Arial"/>
                <a:ea typeface="+mn-ea"/>
                <a:cs typeface="+mn-cs"/>
              </a:rPr>
              <a:t>Schneller, sicherer Zugang zu wichtigen Anwendungen</a:t>
            </a:r>
          </a:p>
          <a:p>
            <a:pPr marL="0" indent="0" algn="l" defTabSz="914400">
              <a:spcBef>
                <a:spcPts val="1200"/>
              </a:spcBef>
              <a:spcAft>
                <a:spcPts val="600"/>
              </a:spcAft>
              <a:buNone/>
            </a:pPr>
            <a:r>
              <a:rPr lang="de-DE" sz="20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Die Cisco VXI bietet eine validierte Komplettlösung</a:t>
            </a:r>
            <a:endParaRPr lang="de-DE"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179405" lvl="1" indent="-179405" algn="l" defTabSz="914400">
              <a:lnSpc>
                <a:spcPct val="90000"/>
              </a:lnSpc>
              <a:spcBef>
                <a:spcPts val="300"/>
              </a:spcBef>
              <a:spcAft>
                <a:spcPts val="300"/>
              </a:spcAft>
              <a:buClr>
                <a:srgbClr val="00ADEF"/>
              </a:buClr>
              <a:buSzPct val="80000"/>
              <a:buFont typeface="Arial"/>
              <a:buChar char="•"/>
            </a:pPr>
            <a:r>
              <a:rPr lang="de-DE" sz="1800" b="0" i="0" dirty="0" smtClean="0">
                <a:solidFill>
                  <a:srgbClr val="3A3A3A"/>
                </a:solidFill>
                <a:latin typeface="Arial"/>
                <a:ea typeface="+mn-ea"/>
                <a:cs typeface="+mn-cs"/>
              </a:rPr>
              <a:t>Offenes Partnernetzwerk mit wichtigen Technologiepartnern</a:t>
            </a:r>
          </a:p>
          <a:p>
            <a:pPr marL="179405" lvl="1" indent="-179405" algn="l" defTabSz="914400">
              <a:lnSpc>
                <a:spcPct val="90000"/>
              </a:lnSpc>
              <a:spcBef>
                <a:spcPts val="300"/>
              </a:spcBef>
              <a:spcAft>
                <a:spcPts val="300"/>
              </a:spcAft>
              <a:buClr>
                <a:srgbClr val="00ADEF"/>
              </a:buClr>
              <a:buSzPct val="80000"/>
              <a:buFont typeface="Arial"/>
              <a:buChar char="•"/>
            </a:pPr>
            <a:r>
              <a:rPr lang="de-DE" sz="1800" b="0" i="0" dirty="0" smtClean="0">
                <a:solidFill>
                  <a:srgbClr val="3A3A3A"/>
                </a:solidFill>
                <a:latin typeface="Arial"/>
                <a:ea typeface="+mn-ea"/>
                <a:cs typeface="+mn-cs"/>
              </a:rPr>
              <a:t>Umfangreiche Geräteauswahl </a:t>
            </a:r>
          </a:p>
          <a:p>
            <a:pPr marL="179405" lvl="1" indent="-179405" algn="l" defTabSz="914400">
              <a:lnSpc>
                <a:spcPct val="90000"/>
              </a:lnSpc>
              <a:spcBef>
                <a:spcPts val="300"/>
              </a:spcBef>
              <a:spcAft>
                <a:spcPts val="300"/>
              </a:spcAft>
              <a:buClr>
                <a:srgbClr val="00ADEF"/>
              </a:buClr>
              <a:buSzPct val="80000"/>
              <a:buFont typeface="Arial"/>
              <a:buChar char="•"/>
            </a:pPr>
            <a:r>
              <a:rPr lang="de-DE" sz="1800" b="0" i="0" dirty="0" smtClean="0">
                <a:solidFill>
                  <a:srgbClr val="3A3A3A"/>
                </a:solidFill>
                <a:latin typeface="Arial"/>
                <a:ea typeface="+mn-ea"/>
                <a:cs typeface="+mn-cs"/>
              </a:rPr>
              <a:t>Verbesserte Investitionsrendite durch Desktop-Virtualisierungen</a:t>
            </a:r>
            <a:endParaRPr lang="de-DE" dirty="0">
              <a:solidFill>
                <a:srgbClr val="3A3A3A"/>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Same Side Corner Rectangle 16"/>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Rectangle 25"/>
          <p:cNvSpPr>
            <a:spLocks noGrp="1" noChangeArrowheads="1"/>
          </p:cNvSpPr>
          <p:nvPr>
            <p:ph type="title"/>
          </p:nvPr>
        </p:nvSpPr>
        <p:spPr/>
        <p:txBody>
          <a:bodyPr/>
          <a:lstStyle/>
          <a:p>
            <a:pPr algn="l" defTabSz="914400">
              <a:lnSpc>
                <a:spcPct val="80000"/>
              </a:lnSpc>
              <a:spcBef>
                <a:spcPct val="0"/>
              </a:spcBef>
              <a:buNone/>
            </a:pPr>
            <a:r>
              <a:rPr lang="de-DE" sz="3200" b="0" i="0" spc="0" baseline="0" dirty="0" smtClean="0">
                <a:solidFill>
                  <a:srgbClr val="2B348E"/>
                </a:solidFill>
                <a:latin typeface="Arial"/>
                <a:ea typeface="+mj-ea"/>
                <a:cs typeface="+mj-cs"/>
              </a:rPr>
              <a:t>Ressourcen</a:t>
            </a:r>
            <a:endParaRPr lang="de-DE" dirty="0"/>
          </a:p>
        </p:txBody>
      </p:sp>
      <p:sp>
        <p:nvSpPr>
          <p:cNvPr id="7" name="Rectangle 4"/>
          <p:cNvSpPr txBox="1">
            <a:spLocks noChangeArrowheads="1"/>
          </p:cNvSpPr>
          <p:nvPr/>
        </p:nvSpPr>
        <p:spPr bwMode="auto">
          <a:xfrm>
            <a:off x="651858" y="1495044"/>
            <a:ext cx="6858001" cy="2493584"/>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spAutoFit/>
          </a:bodyPr>
          <a:lstStyle/>
          <a:p>
            <a:pPr algn="l" defTabSz="914400">
              <a:lnSpc>
                <a:spcPct val="95000"/>
              </a:lnSpc>
              <a:spcBef>
                <a:spcPts val="1800"/>
              </a:spcBef>
              <a:spcAft>
                <a:spcPts val="600"/>
              </a:spcAft>
              <a:buNone/>
            </a:pPr>
            <a:r>
              <a:rPr lang="de-DE" sz="24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Weitere Informationen über</a:t>
            </a:r>
            <a:endParaRPr lang="de-DE" sz="24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ndParaRPr>
          </a:p>
          <a:p>
            <a:pPr marL="290505" lvl="1" indent="-179405" algn="l" defTabSz="914400">
              <a:lnSpc>
                <a:spcPct val="95000"/>
              </a:lnSpc>
              <a:spcBef>
                <a:spcPts val="300"/>
              </a:spcBef>
              <a:spcAft>
                <a:spcPts val="300"/>
              </a:spcAft>
              <a:buClr>
                <a:srgbClr val="3A3A3A"/>
              </a:buClr>
              <a:buSzPct val="80000"/>
              <a:buFont typeface="Arial"/>
              <a:buChar char="•"/>
            </a:pPr>
            <a:r>
              <a:rPr lang="de-DE" sz="1800" b="0" i="0" dirty="0" smtClean="0">
                <a:solidFill>
                  <a:srgbClr val="3A3A3A"/>
                </a:solidFill>
                <a:latin typeface="Arial"/>
                <a:ea typeface="+mn-ea"/>
                <a:cs typeface="+mn-cs"/>
              </a:rPr>
              <a:t>die virtuelle Arbeitsumgebung</a:t>
            </a:r>
          </a:p>
          <a:p>
            <a:pPr marL="290505" lvl="1" indent="-179405" algn="l" defTabSz="914400">
              <a:lnSpc>
                <a:spcPct val="95000"/>
              </a:lnSpc>
              <a:spcBef>
                <a:spcPts val="300"/>
              </a:spcBef>
              <a:spcAft>
                <a:spcPts val="300"/>
              </a:spcAft>
              <a:buClr>
                <a:srgbClr val="3A3A3A"/>
              </a:buClr>
              <a:buSzPct val="80000"/>
              <a:buFont typeface="Arial"/>
              <a:buChar char="•"/>
            </a:pPr>
            <a:r>
              <a:rPr lang="de-DE" sz="1800" b="0" i="0" dirty="0" smtClean="0">
                <a:solidFill>
                  <a:srgbClr val="3A3A3A"/>
                </a:solidFill>
                <a:latin typeface="Arial"/>
                <a:ea typeface="+mn-ea"/>
                <a:cs typeface="+mn-cs"/>
              </a:rPr>
              <a:t>die VXI</a:t>
            </a:r>
          </a:p>
          <a:p>
            <a:pPr algn="l" defTabSz="914400">
              <a:lnSpc>
                <a:spcPct val="95000"/>
              </a:lnSpc>
              <a:spcBef>
                <a:spcPts val="1800"/>
              </a:spcBef>
              <a:spcAft>
                <a:spcPts val="600"/>
              </a:spcAft>
              <a:buNone/>
            </a:pPr>
            <a:r>
              <a:rPr lang="de-DE" sz="24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Besuchen Sie:</a:t>
            </a:r>
          </a:p>
          <a:p>
            <a:pPr marL="111100" lvl="1" algn="l" defTabSz="914400">
              <a:lnSpc>
                <a:spcPct val="95000"/>
              </a:lnSpc>
              <a:spcBef>
                <a:spcPts val="300"/>
              </a:spcBef>
              <a:spcAft>
                <a:spcPts val="300"/>
              </a:spcAft>
              <a:buNone/>
            </a:pPr>
            <a:r>
              <a:rPr lang="de-DE" sz="1800" b="0" i="0" dirty="0" smtClean="0">
                <a:solidFill>
                  <a:srgbClr val="3A3A3A"/>
                </a:solidFill>
                <a:latin typeface="Arial"/>
                <a:ea typeface="+mn-ea"/>
                <a:cs typeface="+mn-cs"/>
                <a:hlinkClick r:id="rId3"/>
              </a:rPr>
              <a:t>http://www.cisco.com/go/vxi</a:t>
            </a:r>
            <a:endParaRPr lang="de-DE" dirty="0" smtClean="0">
              <a:solidFill>
                <a:srgbClr val="3A3A3A"/>
              </a:solidFill>
              <a:latin typeface="+mj-lt"/>
            </a:endParaRPr>
          </a:p>
          <a:p>
            <a:pPr marL="111100" lvl="1" algn="l" defTabSz="914400">
              <a:lnSpc>
                <a:spcPct val="95000"/>
              </a:lnSpc>
              <a:spcBef>
                <a:spcPts val="300"/>
              </a:spcBef>
              <a:spcAft>
                <a:spcPts val="300"/>
              </a:spcAft>
              <a:buNone/>
            </a:pPr>
            <a:endParaRPr lang="de-DE" dirty="0">
              <a:solidFill>
                <a:srgbClr val="3A3A3A"/>
              </a:solidFill>
              <a:latin typeface="+mj-lt"/>
            </a:endParaRPr>
          </a:p>
        </p:txBody>
      </p:sp>
      <p:grpSp>
        <p:nvGrpSpPr>
          <p:cNvPr id="2" name="Group 20"/>
          <p:cNvGrpSpPr/>
          <p:nvPr/>
        </p:nvGrpSpPr>
        <p:grpSpPr>
          <a:xfrm>
            <a:off x="2613109" y="3704897"/>
            <a:ext cx="2457786" cy="2603050"/>
            <a:chOff x="8808283" y="4623928"/>
            <a:chExt cx="2811800" cy="2234072"/>
          </a:xfrm>
        </p:grpSpPr>
        <p:pic>
          <p:nvPicPr>
            <p:cNvPr id="9" name="Picture 8" descr="small_orangered_tine_cmyk.png"/>
            <p:cNvPicPr>
              <a:picLocks noChangeAspect="1"/>
            </p:cNvPicPr>
            <p:nvPr/>
          </p:nvPicPr>
          <p:blipFill>
            <a:blip r:embed="rId4" cstate="print">
              <a:duotone>
                <a:schemeClr val="accent6">
                  <a:shade val="45000"/>
                  <a:satMod val="135000"/>
                </a:schemeClr>
                <a:prstClr val="white"/>
              </a:duotone>
            </a:blip>
            <a:stretch>
              <a:fillRect/>
            </a:stretch>
          </p:blipFill>
          <p:spPr>
            <a:xfrm>
              <a:off x="11044011" y="4964793"/>
              <a:ext cx="576072" cy="1191422"/>
            </a:xfrm>
            <a:prstGeom prst="rect">
              <a:avLst/>
            </a:prstGeom>
          </p:spPr>
        </p:pic>
        <p:pic>
          <p:nvPicPr>
            <p:cNvPr id="10" name="Picture 9" descr="long_purpleblue_tine_rgb.png"/>
            <p:cNvPicPr>
              <a:picLocks noChangeAspect="1"/>
            </p:cNvPicPr>
            <p:nvPr/>
          </p:nvPicPr>
          <p:blipFill>
            <a:blip r:embed="rId5" cstate="print"/>
            <a:srcRect b="38923"/>
            <a:stretch>
              <a:fillRect/>
            </a:stretch>
          </p:blipFill>
          <p:spPr>
            <a:xfrm>
              <a:off x="9550992" y="4623928"/>
              <a:ext cx="577897" cy="2234072"/>
            </a:xfrm>
            <a:prstGeom prst="rect">
              <a:avLst/>
            </a:prstGeom>
          </p:spPr>
        </p:pic>
        <p:pic>
          <p:nvPicPr>
            <p:cNvPr id="11" name="Picture 10" descr="med_purplered_tine_rgb.png"/>
            <p:cNvPicPr>
              <a:picLocks noChangeAspect="1"/>
            </p:cNvPicPr>
            <p:nvPr/>
          </p:nvPicPr>
          <p:blipFill>
            <a:blip r:embed="rId6" cstate="print">
              <a:duotone>
                <a:schemeClr val="accent6">
                  <a:shade val="45000"/>
                  <a:satMod val="135000"/>
                </a:schemeClr>
                <a:prstClr val="white"/>
              </a:duotone>
            </a:blip>
            <a:srcRect b="29828"/>
            <a:stretch>
              <a:fillRect/>
            </a:stretch>
          </p:blipFill>
          <p:spPr>
            <a:xfrm>
              <a:off x="8808283" y="5466332"/>
              <a:ext cx="577897" cy="1391668"/>
            </a:xfrm>
            <a:prstGeom prst="rect">
              <a:avLst/>
            </a:prstGeom>
          </p:spPr>
        </p:pic>
        <p:pic>
          <p:nvPicPr>
            <p:cNvPr id="12" name="Picture 11" descr="med_greenblue_tine_rgb.png"/>
            <p:cNvPicPr>
              <a:picLocks noChangeAspect="1"/>
            </p:cNvPicPr>
            <p:nvPr/>
          </p:nvPicPr>
          <p:blipFill>
            <a:blip r:embed="rId7" cstate="print">
              <a:duotone>
                <a:prstClr val="black"/>
                <a:srgbClr val="12188E">
                  <a:tint val="45000"/>
                  <a:satMod val="400000"/>
                </a:srgbClr>
              </a:duotone>
            </a:blip>
            <a:srcRect b="2970"/>
            <a:stretch>
              <a:fillRect/>
            </a:stretch>
          </p:blipFill>
          <p:spPr>
            <a:xfrm>
              <a:off x="10300608" y="4961295"/>
              <a:ext cx="576072" cy="1896705"/>
            </a:xfrm>
            <a:prstGeom prst="rect">
              <a:avLst/>
            </a:prstGeom>
          </p:spPr>
        </p:pic>
      </p:grpSp>
      <p:pic>
        <p:nvPicPr>
          <p:cNvPr id="13" name="Picture 2" descr="C:\Users\gserda\Documents\Edu Photos\AM73036.jpg"/>
          <p:cNvPicPr>
            <a:picLocks noChangeAspect="1" noChangeArrowheads="1"/>
          </p:cNvPicPr>
          <p:nvPr/>
        </p:nvPicPr>
        <p:blipFill>
          <a:blip r:embed="rId8" cstate="print"/>
          <a:srcRect l="20735" t="16912" r="35294" b="-74"/>
          <a:stretch>
            <a:fillRect/>
          </a:stretch>
        </p:blipFill>
        <p:spPr bwMode="auto">
          <a:xfrm>
            <a:off x="5368642" y="1743364"/>
            <a:ext cx="3186545" cy="40178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5" name="Picture 14"/>
          <p:cNvPicPr>
            <a:picLocks noChangeAspect="1"/>
          </p:cNvPicPr>
          <p:nvPr/>
        </p:nvPicPr>
        <p:blipFill rotWithShape="1">
          <a:blip r:embed="rId3" cstate="print">
            <a:extLst>
              <a:ext uri="{28A0092B-C50C-407E-A947-70E740481C1C}">
                <a14:useLocalDpi xmlns="" xmlns:a14="http://schemas.microsoft.com/office/drawing/2010/main" val="0"/>
              </a:ext>
            </a:extLst>
          </a:blip>
          <a:srcRect l="1030" t="1406" r="1474" b="2219"/>
          <a:stretch/>
        </p:blipFill>
        <p:spPr>
          <a:xfrm rot="5400000">
            <a:off x="334815" y="1639455"/>
            <a:ext cx="4375730" cy="4352637"/>
          </a:xfrm>
          <a:prstGeom prst="rect">
            <a:avLst/>
          </a:prstGeom>
        </p:spPr>
      </p:pic>
      <p:sp>
        <p:nvSpPr>
          <p:cNvPr id="30723" name="Text Placeholder 5"/>
          <p:cNvSpPr>
            <a:spLocks noGrp="1"/>
          </p:cNvSpPr>
          <p:nvPr>
            <p:ph type="body" sz="quarter" idx="10"/>
          </p:nvPr>
        </p:nvSpPr>
        <p:spPr>
          <a:xfrm>
            <a:off x="561975" y="1741197"/>
            <a:ext cx="3962400" cy="3962400"/>
          </a:xfrm>
        </p:spPr>
        <p:txBody>
          <a:bodyPr rtlCol="0">
            <a:noAutofit/>
          </a:bodyPr>
          <a:lstStyle/>
          <a:p>
            <a:pPr marL="0" indent="0" algn="l" defTabSz="914400">
              <a:lnSpc>
                <a:spcPct val="90000"/>
              </a:lnSpc>
              <a:spcBef>
                <a:spcPts val="0"/>
              </a:spcBef>
              <a:spcAft>
                <a:spcPts val="0"/>
              </a:spcAft>
              <a:buNone/>
            </a:pPr>
            <a:r>
              <a:rPr lang="de-DE" sz="1500" b="0" i="0" spc="0" baseline="0" dirty="0" smtClean="0">
                <a:solidFill>
                  <a:srgbClr val="652D89">
                    <a:lumMod val="75000"/>
                  </a:srgbClr>
                </a:solidFill>
                <a:latin typeface="Arial"/>
                <a:ea typeface="+mj-ea"/>
                <a:cs typeface="+mj-cs"/>
              </a:rPr>
              <a:t>CLX ist eine globale Pädagogen-Community für den Austausch von Informationen über Best Practices und praktische Lösungen zur Verbesserung des Bildungsangebots. </a:t>
            </a:r>
          </a:p>
          <a:p>
            <a:pPr marL="0" indent="0" algn="l" defTabSz="914400">
              <a:lnSpc>
                <a:spcPct val="90000"/>
              </a:lnSpc>
              <a:spcBef>
                <a:spcPts val="1200"/>
              </a:spcBef>
              <a:spcAft>
                <a:spcPts val="0"/>
              </a:spcAft>
              <a:buNone/>
            </a:pPr>
            <a:r>
              <a:rPr lang="de-DE" sz="1500" b="0" i="0" spc="0" baseline="0" dirty="0" smtClean="0">
                <a:solidFill>
                  <a:srgbClr val="652D89">
                    <a:lumMod val="75000"/>
                  </a:srgbClr>
                </a:solidFill>
                <a:latin typeface="Arial"/>
                <a:ea typeface="+mj-ea"/>
                <a:cs typeface="+mj-cs"/>
              </a:rPr>
              <a:t>Als Mitglied der CLX profitieren Sie von folgenden Vorteilen:</a:t>
            </a:r>
          </a:p>
          <a:p>
            <a:pPr marL="231800" indent="-231800" algn="l" defTabSz="914400">
              <a:lnSpc>
                <a:spcPct val="90000"/>
              </a:lnSpc>
              <a:spcBef>
                <a:spcPts val="1200"/>
              </a:spcBef>
              <a:spcAft>
                <a:spcPts val="0"/>
              </a:spcAft>
              <a:buClr>
                <a:srgbClr val="652D89"/>
              </a:buClr>
              <a:buFont typeface="Arial"/>
              <a:buChar char="•"/>
            </a:pPr>
            <a:r>
              <a:rPr lang="de-DE" sz="1500" b="0" i="0" spc="0" baseline="0" dirty="0" smtClean="0">
                <a:solidFill>
                  <a:srgbClr val="652D89">
                    <a:lumMod val="75000"/>
                  </a:srgbClr>
                </a:solidFill>
                <a:latin typeface="Arial"/>
                <a:ea typeface="+mj-ea"/>
                <a:cs typeface="+mj-cs"/>
              </a:rPr>
              <a:t>Vernetzung mit Pädagogen rund um den Globus</a:t>
            </a:r>
          </a:p>
          <a:p>
            <a:pPr marL="231800" indent="-231800" algn="l" defTabSz="914400">
              <a:lnSpc>
                <a:spcPct val="90000"/>
              </a:lnSpc>
              <a:spcBef>
                <a:spcPts val="1200"/>
              </a:spcBef>
              <a:spcAft>
                <a:spcPts val="0"/>
              </a:spcAft>
              <a:buClr>
                <a:srgbClr val="652D89"/>
              </a:buClr>
              <a:buFont typeface="Arial"/>
              <a:buChar char="•"/>
            </a:pPr>
            <a:r>
              <a:rPr lang="de-DE" sz="1500" b="0" i="0" spc="0" baseline="0" dirty="0" smtClean="0">
                <a:solidFill>
                  <a:srgbClr val="652D89">
                    <a:lumMod val="75000"/>
                  </a:srgbClr>
                </a:solidFill>
                <a:latin typeface="Arial"/>
                <a:ea typeface="+mj-ea"/>
                <a:cs typeface="+mj-cs"/>
              </a:rPr>
              <a:t>Teilnahme an Affinity Groups</a:t>
            </a:r>
          </a:p>
          <a:p>
            <a:pPr marL="231800" indent="-231800" algn="l" defTabSz="914400">
              <a:lnSpc>
                <a:spcPct val="90000"/>
              </a:lnSpc>
              <a:spcBef>
                <a:spcPts val="1200"/>
              </a:spcBef>
              <a:spcAft>
                <a:spcPts val="0"/>
              </a:spcAft>
              <a:buClr>
                <a:srgbClr val="652D89"/>
              </a:buClr>
              <a:buFont typeface="Arial"/>
              <a:buChar char="•"/>
            </a:pPr>
            <a:r>
              <a:rPr lang="de-DE" sz="1500" b="0" i="0" spc="0" baseline="0" dirty="0" smtClean="0">
                <a:solidFill>
                  <a:srgbClr val="652D89">
                    <a:lumMod val="75000"/>
                  </a:srgbClr>
                </a:solidFill>
                <a:latin typeface="Arial"/>
                <a:ea typeface="+mj-ea"/>
                <a:cs typeface="+mj-cs"/>
              </a:rPr>
              <a:t>Zugang zu kostenlosen Online-Weiterbildungsangeboten</a:t>
            </a:r>
          </a:p>
          <a:p>
            <a:pPr marL="231800" indent="-231800" algn="l" defTabSz="914400">
              <a:lnSpc>
                <a:spcPct val="90000"/>
              </a:lnSpc>
              <a:spcBef>
                <a:spcPts val="1200"/>
              </a:spcBef>
              <a:spcAft>
                <a:spcPts val="0"/>
              </a:spcAft>
              <a:buClr>
                <a:srgbClr val="652D89"/>
              </a:buClr>
              <a:buFont typeface="Arial"/>
              <a:buChar char="•"/>
            </a:pPr>
            <a:r>
              <a:rPr lang="de-DE" sz="1500" b="0" i="0" spc="0" baseline="0" dirty="0" smtClean="0">
                <a:solidFill>
                  <a:srgbClr val="652D89">
                    <a:lumMod val="75000"/>
                  </a:srgbClr>
                </a:solidFill>
                <a:latin typeface="Arial"/>
                <a:ea typeface="+mj-ea"/>
                <a:cs typeface="+mj-cs"/>
              </a:rPr>
              <a:t>Anerkennung durch Cisco und die Community über das CLX Leader Recognition Program</a:t>
            </a:r>
            <a:endParaRPr lang="de-DE" sz="1500" b="0" i="0" spc="0" baseline="0" dirty="0">
              <a:solidFill>
                <a:srgbClr val="652D89">
                  <a:lumMod val="75000"/>
                </a:srgbClr>
              </a:solidFill>
              <a:latin typeface="Arial"/>
              <a:ea typeface="+mj-ea"/>
              <a:cs typeface="+mj-cs"/>
            </a:endParaRPr>
          </a:p>
        </p:txBody>
      </p:sp>
      <p:pic>
        <p:nvPicPr>
          <p:cNvPr id="8" name="Picture Placeholder 7" descr="CLX_Screen.JPG"/>
          <p:cNvPicPr>
            <a:picLocks noGrp="1" noChangeAspect="1"/>
          </p:cNvPicPr>
          <p:nvPr>
            <p:ph type="pic" sz="quarter" idx="11"/>
          </p:nvPr>
        </p:nvPicPr>
        <p:blipFill>
          <a:blip r:embed="rId4" cstate="print"/>
          <a:srcRect l="9256" r="9256"/>
          <a:stretch>
            <a:fillRect/>
          </a:stretch>
        </p:blipFill>
        <p:spPr>
          <a:xfrm>
            <a:off x="5241925" y="2057400"/>
            <a:ext cx="3429000" cy="3259138"/>
          </a:xfrm>
        </p:spPr>
      </p:pic>
      <p:sp>
        <p:nvSpPr>
          <p:cNvPr id="14" name="Rectangle 25"/>
          <p:cNvSpPr txBox="1">
            <a:spLocks noChangeArrowheads="1"/>
          </p:cNvSpPr>
          <p:nvPr/>
        </p:nvSpPr>
        <p:spPr>
          <a:xfrm>
            <a:off x="229702" y="432215"/>
            <a:ext cx="8588861"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de-DE" sz="3200" dirty="0" smtClean="0"/>
              <a:t>Connected Learning Exchange (CLX)</a:t>
            </a:r>
            <a:endParaRPr lang="de-DE" sz="3200" dirty="0"/>
          </a:p>
        </p:txBody>
      </p:sp>
      <p:sp>
        <p:nvSpPr>
          <p:cNvPr id="5" name="Rectangle 4"/>
          <p:cNvSpPr/>
          <p:nvPr/>
        </p:nvSpPr>
        <p:spPr>
          <a:xfrm>
            <a:off x="369453" y="5310921"/>
            <a:ext cx="4341092" cy="692728"/>
          </a:xfrm>
          <a:prstGeom prst="rect">
            <a:avLst/>
          </a:prstGeom>
          <a:gradFill flip="none" rotWithShape="1">
            <a:gsLst>
              <a:gs pos="0">
                <a:schemeClr val="bg1"/>
              </a:gs>
              <a:gs pos="100000">
                <a:srgbClr val="FFFFFF">
                  <a:alpha val="0"/>
                </a:srgbClr>
              </a:gs>
              <a:gs pos="56000">
                <a:schemeClr val="bg1">
                  <a:alpha val="52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TextBox 11"/>
          <p:cNvSpPr txBox="1"/>
          <p:nvPr/>
        </p:nvSpPr>
        <p:spPr>
          <a:xfrm>
            <a:off x="653951" y="5781426"/>
            <a:ext cx="2447058" cy="369332"/>
          </a:xfrm>
          <a:prstGeom prst="rect">
            <a:avLst/>
          </a:prstGeom>
          <a:noFill/>
        </p:spPr>
        <p:txBody>
          <a:bodyPr wrap="square">
            <a:spAutoFit/>
          </a:bodyPr>
          <a:lstStyle/>
          <a:p>
            <a:pPr algn="l" defTabSz="914400">
              <a:spcBef>
                <a:spcPts val="0"/>
              </a:spcBef>
              <a:spcAft>
                <a:spcPts val="0"/>
              </a:spcAft>
              <a:buNone/>
            </a:pPr>
            <a:r>
              <a:rPr lang="fr-BE" sz="1800" b="0" i="0" dirty="0">
                <a:solidFill>
                  <a:srgbClr val="652D89"/>
                </a:solidFill>
                <a:latin typeface="Arial"/>
                <a:ea typeface="+mn-ea"/>
                <a:cs typeface="+mn-cs"/>
                <a:hlinkClick r:id="rId5"/>
              </a:rPr>
              <a:t>http://clx.cisco.com</a:t>
            </a:r>
            <a:endParaRPr lang="en-US" dirty="0">
              <a:solidFill>
                <a:schemeClr val="accent6"/>
              </a:solidFill>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animEffect transition="in" filter="fade">
                                      <p:cBhvr>
                                        <p:cTn id="11" dur="1000"/>
                                        <p:tgtEl>
                                          <p:spTgt spid="3072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1000"/>
                                        <p:tgtEl>
                                          <p:spTgt spid="3072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723">
                                            <p:txEl>
                                              <p:pRg st="3" end="3"/>
                                            </p:txEl>
                                          </p:spTgt>
                                        </p:tgtEl>
                                        <p:attrNameLst>
                                          <p:attrName>style.visibility</p:attrName>
                                        </p:attrNameLst>
                                      </p:cBhvr>
                                      <p:to>
                                        <p:strVal val="visible"/>
                                      </p:to>
                                    </p:set>
                                    <p:animEffect transition="in" filter="fade">
                                      <p:cBhvr>
                                        <p:cTn id="20" dur="1000"/>
                                        <p:tgtEl>
                                          <p:spTgt spid="3072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Effect transition="in" filter="fade">
                                      <p:cBhvr>
                                        <p:cTn id="23" dur="1000"/>
                                        <p:tgtEl>
                                          <p:spTgt spid="3072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723">
                                            <p:txEl>
                                              <p:pRg st="5" end="5"/>
                                            </p:txEl>
                                          </p:spTgt>
                                        </p:tgtEl>
                                        <p:attrNameLst>
                                          <p:attrName>style.visibility</p:attrName>
                                        </p:attrNameLst>
                                      </p:cBhvr>
                                      <p:to>
                                        <p:strVal val="visible"/>
                                      </p:to>
                                    </p:set>
                                    <p:animEffect transition="in" filter="fade">
                                      <p:cBhvr>
                                        <p:cTn id="26" dur="1000"/>
                                        <p:tgtEl>
                                          <p:spTgt spid="3072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 name="Title 2"/>
          <p:cNvSpPr>
            <a:spLocks noGrp="1"/>
          </p:cNvSpPr>
          <p:nvPr>
            <p:ph type="title"/>
          </p:nvPr>
        </p:nvSpPr>
        <p:spPr/>
        <p:txBody>
          <a:bodyPr/>
          <a:lstStyle/>
          <a:p>
            <a:pPr algn="l" defTabSz="914400">
              <a:lnSpc>
                <a:spcPct val="80000"/>
              </a:lnSpc>
              <a:spcBef>
                <a:spcPct val="0"/>
              </a:spcBef>
              <a:buNone/>
            </a:pPr>
            <a:r>
              <a:rPr lang="fr-BE" sz="3200" b="0" i="0" spc="0" baseline="0">
                <a:solidFill>
                  <a:srgbClr val="2B348E"/>
                </a:solidFill>
                <a:latin typeface="Arial"/>
                <a:ea typeface="+mj-ea"/>
                <a:cs typeface="+mj-cs"/>
              </a:rPr>
              <a:t>Sie finden uns auf den unterschiedlichsten Plattformen:</a:t>
            </a:r>
            <a:endParaRPr lang="en-US" dirty="0"/>
          </a:p>
        </p:txBody>
      </p:sp>
      <p:sp>
        <p:nvSpPr>
          <p:cNvPr id="90115" name="Text Placeholder 6"/>
          <p:cNvSpPr>
            <a:spLocks noGrp="1"/>
          </p:cNvSpPr>
          <p:nvPr>
            <p:ph type="body" sz="quarter" idx="4294967295"/>
          </p:nvPr>
        </p:nvSpPr>
        <p:spPr>
          <a:xfrm>
            <a:off x="2188029" y="1673225"/>
            <a:ext cx="6955971" cy="4813300"/>
          </a:xfrm>
        </p:spPr>
        <p:txBody>
          <a:bodyPr/>
          <a:lstStyle/>
          <a:p>
            <a:pPr marL="0" indent="3200" algn="l" defTabSz="914400">
              <a:spcBef>
                <a:spcPts val="3600"/>
              </a:spcBef>
              <a:buNone/>
            </a:pPr>
            <a:r>
              <a:rPr lang="de-DE" sz="2600" b="0" i="0" dirty="0" smtClean="0">
                <a:solidFill>
                  <a:srgbClr val="2B3082"/>
                </a:solidFill>
                <a:latin typeface="Arial"/>
                <a:ea typeface="+mn-ea"/>
                <a:cs typeface="+mn-cs"/>
              </a:rPr>
              <a:t>Kommentar oder Foto posten</a:t>
            </a:r>
            <a:br>
              <a:rPr lang="de-DE" sz="2600" b="0" i="0" dirty="0" smtClean="0">
                <a:solidFill>
                  <a:srgbClr val="2B3082"/>
                </a:solidFill>
                <a:latin typeface="Arial"/>
                <a:ea typeface="+mn-ea"/>
                <a:cs typeface="+mn-cs"/>
              </a:rPr>
            </a:br>
            <a:r>
              <a:rPr lang="de-DE" sz="2600" b="0" i="0" dirty="0" smtClean="0">
                <a:solidFill>
                  <a:srgbClr val="2B3082"/>
                </a:solidFill>
                <a:latin typeface="Arial"/>
                <a:ea typeface="+mn-ea"/>
                <a:cs typeface="+mn-cs"/>
                <a:hlinkClick r:id="rId3"/>
              </a:rPr>
              <a:t>http://www.facebook.com/#!/CiscoEducation</a:t>
            </a:r>
            <a:endParaRPr lang="de-DE" sz="2600" dirty="0" smtClean="0"/>
          </a:p>
          <a:p>
            <a:pPr marL="0" indent="3200" algn="l" defTabSz="914400">
              <a:spcBef>
                <a:spcPts val="3600"/>
              </a:spcBef>
              <a:buNone/>
            </a:pPr>
            <a:r>
              <a:rPr lang="de-DE" sz="2600" b="0" i="0" dirty="0" smtClean="0">
                <a:solidFill>
                  <a:srgbClr val="2B3082"/>
                </a:solidFill>
                <a:latin typeface="Arial"/>
                <a:ea typeface="+mn-ea"/>
                <a:cs typeface="+mn-cs"/>
              </a:rPr>
              <a:t>Folgen Sie uns</a:t>
            </a:r>
            <a:br>
              <a:rPr lang="de-DE" sz="2600" b="0" i="0" dirty="0" smtClean="0">
                <a:solidFill>
                  <a:srgbClr val="2B3082"/>
                </a:solidFill>
                <a:latin typeface="Arial"/>
                <a:ea typeface="+mn-ea"/>
                <a:cs typeface="+mn-cs"/>
              </a:rPr>
            </a:br>
            <a:r>
              <a:rPr lang="de-DE" sz="2600" b="0" i="0" dirty="0" smtClean="0">
                <a:solidFill>
                  <a:srgbClr val="2B3082"/>
                </a:solidFill>
                <a:latin typeface="Arial"/>
                <a:ea typeface="+mn-ea"/>
                <a:cs typeface="+mn-cs"/>
                <a:hlinkClick r:id="rId4"/>
              </a:rPr>
              <a:t>http://twitter.com/#!/CiscoEDU</a:t>
            </a:r>
            <a:endParaRPr lang="de-DE" sz="2600" dirty="0" smtClean="0"/>
          </a:p>
          <a:p>
            <a:pPr marL="0" indent="3200" algn="l" defTabSz="914400">
              <a:spcBef>
                <a:spcPts val="3600"/>
              </a:spcBef>
              <a:buNone/>
            </a:pPr>
            <a:r>
              <a:rPr lang="de-DE" sz="2600" b="0" i="0" dirty="0" smtClean="0">
                <a:solidFill>
                  <a:srgbClr val="2B3082"/>
                </a:solidFill>
                <a:latin typeface="Arial"/>
                <a:ea typeface="+mn-ea"/>
                <a:cs typeface="+mn-cs"/>
              </a:rPr>
              <a:t>Lernen Sie den Cisco Education Blog kennen</a:t>
            </a:r>
            <a:br>
              <a:rPr lang="de-DE" sz="2600" b="0" i="0" dirty="0" smtClean="0">
                <a:solidFill>
                  <a:srgbClr val="2B3082"/>
                </a:solidFill>
                <a:latin typeface="Arial"/>
                <a:ea typeface="+mn-ea"/>
                <a:cs typeface="+mn-cs"/>
              </a:rPr>
            </a:br>
            <a:r>
              <a:rPr lang="de-DE" sz="2600" b="0" i="0" dirty="0" smtClean="0">
                <a:solidFill>
                  <a:srgbClr val="2B3082"/>
                </a:solidFill>
                <a:latin typeface="Arial"/>
                <a:ea typeface="+mn-ea"/>
                <a:cs typeface="+mn-cs"/>
                <a:hlinkClick r:id="rId5"/>
              </a:rPr>
              <a:t>http://blogs.cisco.com/category/education/</a:t>
            </a:r>
            <a:endParaRPr lang="de-DE" sz="2600" dirty="0" smtClean="0"/>
          </a:p>
          <a:p>
            <a:pPr marL="0" indent="3200" algn="l" defTabSz="914400">
              <a:spcBef>
                <a:spcPts val="3600"/>
              </a:spcBef>
              <a:buNone/>
            </a:pPr>
            <a:r>
              <a:rPr lang="de-DE" sz="2600" b="0" i="0" dirty="0" smtClean="0">
                <a:solidFill>
                  <a:srgbClr val="2B3082"/>
                </a:solidFill>
                <a:latin typeface="Arial"/>
                <a:ea typeface="+mn-ea"/>
                <a:cs typeface="+mn-cs"/>
              </a:rPr>
              <a:t>Abonnieren Sie unseren YouTube Channel</a:t>
            </a:r>
            <a:br>
              <a:rPr lang="de-DE" sz="2600" b="0" i="0" dirty="0" smtClean="0">
                <a:solidFill>
                  <a:srgbClr val="2B3082"/>
                </a:solidFill>
                <a:latin typeface="Arial"/>
                <a:ea typeface="+mn-ea"/>
                <a:cs typeface="+mn-cs"/>
              </a:rPr>
            </a:br>
            <a:r>
              <a:rPr lang="de-DE" sz="2600" b="0" i="0" dirty="0" smtClean="0">
                <a:solidFill>
                  <a:srgbClr val="2B3082"/>
                </a:solidFill>
                <a:latin typeface="Arial"/>
                <a:ea typeface="+mn-ea"/>
                <a:cs typeface="+mn-cs"/>
                <a:hlinkClick r:id="rId6"/>
              </a:rPr>
              <a:t>http://www.youtubecisco.com/education</a:t>
            </a:r>
            <a:endParaRPr lang="de-DE" sz="2600" dirty="0" smtClean="0"/>
          </a:p>
          <a:p>
            <a:pPr marL="0" indent="3200" algn="l" defTabSz="914400">
              <a:spcBef>
                <a:spcPts val="3600"/>
              </a:spcBef>
              <a:buNone/>
            </a:pPr>
            <a:endParaRPr lang="de-DE" sz="2600" dirty="0" smtClean="0"/>
          </a:p>
        </p:txBody>
      </p:sp>
      <p:pic>
        <p:nvPicPr>
          <p:cNvPr id="90116" name="Picture 10" descr="YouTube.bmp"/>
          <p:cNvPicPr>
            <a:picLocks noChangeAspect="1"/>
          </p:cNvPicPr>
          <p:nvPr/>
        </p:nvPicPr>
        <p:blipFill>
          <a:blip r:embed="rId7" cstate="print"/>
          <a:srcRect/>
          <a:stretch>
            <a:fillRect/>
          </a:stretch>
        </p:blipFill>
        <p:spPr bwMode="auto">
          <a:xfrm>
            <a:off x="457200" y="5178425"/>
            <a:ext cx="895350" cy="895350"/>
          </a:xfrm>
          <a:prstGeom prst="rect">
            <a:avLst/>
          </a:prstGeom>
          <a:noFill/>
          <a:ln w="9525">
            <a:noFill/>
            <a:miter lim="800000"/>
            <a:headEnd/>
            <a:tailEnd/>
          </a:ln>
        </p:spPr>
      </p:pic>
      <p:pic>
        <p:nvPicPr>
          <p:cNvPr id="90117" name="Picture 11" descr="Facebook.bmp"/>
          <p:cNvPicPr>
            <a:picLocks noChangeAspect="1"/>
          </p:cNvPicPr>
          <p:nvPr/>
        </p:nvPicPr>
        <p:blipFill>
          <a:blip r:embed="rId8" cstate="print"/>
          <a:srcRect/>
          <a:stretch>
            <a:fillRect/>
          </a:stretch>
        </p:blipFill>
        <p:spPr bwMode="auto">
          <a:xfrm>
            <a:off x="457200" y="1673225"/>
            <a:ext cx="895350" cy="895350"/>
          </a:xfrm>
          <a:prstGeom prst="rect">
            <a:avLst/>
          </a:prstGeom>
          <a:noFill/>
          <a:ln w="9525">
            <a:noFill/>
            <a:miter lim="800000"/>
            <a:headEnd/>
            <a:tailEnd/>
          </a:ln>
        </p:spPr>
      </p:pic>
      <p:pic>
        <p:nvPicPr>
          <p:cNvPr id="90118" name="Picture 12" descr="Twitter.bmp"/>
          <p:cNvPicPr>
            <a:picLocks noChangeAspect="1"/>
          </p:cNvPicPr>
          <p:nvPr/>
        </p:nvPicPr>
        <p:blipFill>
          <a:blip r:embed="rId9" cstate="print"/>
          <a:srcRect/>
          <a:stretch>
            <a:fillRect/>
          </a:stretch>
        </p:blipFill>
        <p:spPr bwMode="auto">
          <a:xfrm>
            <a:off x="457200" y="2816225"/>
            <a:ext cx="914400" cy="914400"/>
          </a:xfrm>
          <a:prstGeom prst="rect">
            <a:avLst/>
          </a:prstGeom>
          <a:noFill/>
          <a:ln w="9525">
            <a:noFill/>
            <a:miter lim="800000"/>
            <a:headEnd/>
            <a:tailEnd/>
          </a:ln>
        </p:spPr>
      </p:pic>
      <p:pic>
        <p:nvPicPr>
          <p:cNvPr id="90119" name="Picture 2" descr="C:\Users\gserda\AppData\Local\Microsoft\Windows\Temporary Internet Files\Content.Outlook\A39PGKAK\example1 (2).jpg"/>
          <p:cNvPicPr>
            <a:picLocks noChangeAspect="1" noChangeArrowheads="1"/>
          </p:cNvPicPr>
          <p:nvPr/>
        </p:nvPicPr>
        <p:blipFill>
          <a:blip r:embed="rId10" cstate="print"/>
          <a:srcRect/>
          <a:stretch>
            <a:fillRect/>
          </a:stretch>
        </p:blipFill>
        <p:spPr bwMode="auto">
          <a:xfrm>
            <a:off x="533400" y="4035425"/>
            <a:ext cx="83820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sers\gserda\Documents\Edu Photos\AM72681.jpg"/>
          <p:cNvPicPr>
            <a:picLocks noChangeAspect="1" noChangeArrowheads="1"/>
          </p:cNvPicPr>
          <p:nvPr/>
        </p:nvPicPr>
        <p:blipFill>
          <a:blip r:embed="rId3" cstate="print"/>
          <a:srcRect/>
          <a:stretch>
            <a:fillRect/>
          </a:stretch>
        </p:blipFill>
        <p:spPr bwMode="auto">
          <a:xfrm>
            <a:off x="0" y="762000"/>
            <a:ext cx="9144000" cy="6096000"/>
          </a:xfrm>
          <a:prstGeom prst="rect">
            <a:avLst/>
          </a:prstGeom>
          <a:ln>
            <a:noFill/>
          </a:ln>
          <a:effectLst/>
        </p:spPr>
      </p:pic>
      <p:sp>
        <p:nvSpPr>
          <p:cNvPr id="24621" name="Oval 45"/>
          <p:cNvSpPr>
            <a:spLocks/>
          </p:cNvSpPr>
          <p:nvPr/>
        </p:nvSpPr>
        <p:spPr bwMode="auto">
          <a:xfrm rot="10800000" flipH="1">
            <a:off x="1036935" y="5346625"/>
            <a:ext cx="557808" cy="57182"/>
          </a:xfrm>
          <a:prstGeom prst="ellipse">
            <a:avLst/>
          </a:prstGeom>
          <a:gradFill rotWithShape="0">
            <a:gsLst>
              <a:gs pos="0">
                <a:srgbClr val="000000">
                  <a:alpha val="37000"/>
                </a:srgbClr>
              </a:gs>
              <a:gs pos="100000">
                <a:srgbClr val="000000">
                  <a:alpha val="0"/>
                </a:srgbClr>
              </a:gs>
            </a:gsLst>
            <a:path path="rect">
              <a:fillToRect l="50000" t="50000" r="50000" b="50000"/>
            </a:path>
          </a:gradFill>
          <a:ln>
            <a:noFill/>
          </a:ln>
          <a:effectLst>
            <a:outerShdw blurRad="381000" algn="ctr" rotWithShape="0">
              <a:srgbClr val="000000">
                <a:alpha val="84000"/>
              </a:srgbClr>
            </a:outerShdw>
          </a:effectLst>
          <a:extLs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rtl="0">
              <a:defRPr/>
            </a:pPr>
            <a:endParaRPr lang="en-US" kern="1200" dirty="0">
              <a:solidFill>
                <a:srgbClr val="0096D6"/>
              </a:solidFill>
              <a:latin typeface="Arial" pitchFamily="34" charset="0"/>
              <a:ea typeface="+mn-ea"/>
              <a:cs typeface="Arial" pitchFamily="34" charset="0"/>
            </a:endParaRPr>
          </a:p>
        </p:txBody>
      </p:sp>
      <p:sp>
        <p:nvSpPr>
          <p:cNvPr id="24622" name="Oval 46"/>
          <p:cNvSpPr>
            <a:spLocks/>
          </p:cNvSpPr>
          <p:nvPr/>
        </p:nvSpPr>
        <p:spPr bwMode="auto">
          <a:xfrm rot="10800000" flipH="1">
            <a:off x="1607245" y="5387924"/>
            <a:ext cx="322660" cy="57977"/>
          </a:xfrm>
          <a:prstGeom prst="ellipse">
            <a:avLst/>
          </a:prstGeom>
          <a:gradFill rotWithShape="0">
            <a:gsLst>
              <a:gs pos="0">
                <a:srgbClr val="000000">
                  <a:alpha val="37000"/>
                </a:srgbClr>
              </a:gs>
              <a:gs pos="100000">
                <a:srgbClr val="000000">
                  <a:alpha val="0"/>
                </a:srgbClr>
              </a:gs>
            </a:gsLst>
            <a:path path="rect">
              <a:fillToRect l="50000" t="50000" r="50000" b="50000"/>
            </a:path>
          </a:gradFill>
          <a:ln>
            <a:noFill/>
          </a:ln>
          <a:effectLst>
            <a:outerShdw blurRad="381000" algn="ctr" rotWithShape="0">
              <a:srgbClr val="000000">
                <a:alpha val="84000"/>
              </a:srgbClr>
            </a:outerShdw>
          </a:effectLst>
          <a:extLs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rtl="0">
              <a:defRPr/>
            </a:pPr>
            <a:endParaRPr lang="en-US" kern="1200" dirty="0">
              <a:solidFill>
                <a:srgbClr val="0096D6"/>
              </a:solidFill>
              <a:latin typeface="Arial" pitchFamily="34" charset="0"/>
              <a:ea typeface="+mn-ea"/>
              <a:cs typeface="Arial" pitchFamily="34" charset="0"/>
            </a:endParaRPr>
          </a:p>
        </p:txBody>
      </p:sp>
      <p:sp>
        <p:nvSpPr>
          <p:cNvPr id="20" name="Rectangle 19"/>
          <p:cNvSpPr/>
          <p:nvPr/>
        </p:nvSpPr>
        <p:spPr>
          <a:xfrm>
            <a:off x="0" y="377682"/>
            <a:ext cx="9144000" cy="7446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7" name="Rounded Rectangle 26"/>
          <p:cNvSpPr/>
          <p:nvPr/>
        </p:nvSpPr>
        <p:spPr>
          <a:xfrm>
            <a:off x="699448" y="5036594"/>
            <a:ext cx="2712491" cy="878243"/>
          </a:xfrm>
          <a:prstGeom prst="roundRect">
            <a:avLst/>
          </a:prstGeom>
          <a:solidFill>
            <a:schemeClr val="lt1">
              <a:alpha val="75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554" algn="ctr" defTabSz="914400">
              <a:buNone/>
            </a:pPr>
            <a:r>
              <a:rPr lang="de-DE" sz="1800" b="1" i="0" kern="1200" dirty="0" smtClean="0">
                <a:solidFill>
                  <a:srgbClr val="0096D6">
                    <a:lumMod val="75000"/>
                  </a:srgbClr>
                </a:solidFill>
                <a:latin typeface="Arial"/>
                <a:ea typeface="Ciscoregular"/>
                <a:cs typeface="Arial"/>
              </a:rPr>
              <a:t>VISUELL</a:t>
            </a:r>
          </a:p>
          <a:p>
            <a:pPr marL="13350" algn="l" defTabSz="914400">
              <a:buNone/>
            </a:pPr>
            <a:r>
              <a:rPr lang="de-DE" sz="1400" b="0" i="0" kern="1200" dirty="0" smtClean="0">
                <a:solidFill>
                  <a:srgbClr val="1A1A1A"/>
                </a:solidFill>
                <a:latin typeface="Arial"/>
                <a:ea typeface="Ciscoregular"/>
                <a:cs typeface="Arial"/>
              </a:rPr>
              <a:t>Hohe Videoqualität überall; in Echtzeit und offline </a:t>
            </a:r>
            <a:endParaRPr lang="de-DE" sz="1400" b="0" i="0" kern="1200" dirty="0">
              <a:solidFill>
                <a:srgbClr val="1A1A1A"/>
              </a:solidFill>
              <a:latin typeface="Arial"/>
              <a:ea typeface="Ciscoregular"/>
              <a:cs typeface="Arial"/>
            </a:endParaRPr>
          </a:p>
        </p:txBody>
      </p:sp>
      <p:sp>
        <p:nvSpPr>
          <p:cNvPr id="30" name="Rounded Rectangle 29"/>
          <p:cNvSpPr/>
          <p:nvPr/>
        </p:nvSpPr>
        <p:spPr>
          <a:xfrm>
            <a:off x="1055424" y="2383076"/>
            <a:ext cx="2643115" cy="1071323"/>
          </a:xfrm>
          <a:prstGeom prst="roundRect">
            <a:avLst/>
          </a:prstGeom>
          <a:solidFill>
            <a:schemeClr val="lt1">
              <a:alpha val="75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3350" algn="ctr" defTabSz="914400">
              <a:buNone/>
            </a:pPr>
            <a:r>
              <a:rPr lang="de-DE" sz="1800" b="1" i="0" kern="1200" dirty="0" smtClean="0">
                <a:solidFill>
                  <a:srgbClr val="0096D6">
                    <a:lumMod val="75000"/>
                  </a:srgbClr>
                </a:solidFill>
                <a:latin typeface="Arial"/>
                <a:ea typeface="Ciscoregular"/>
                <a:cs typeface="Arial"/>
              </a:rPr>
              <a:t>MOBIL</a:t>
            </a:r>
            <a:endParaRPr lang="de-DE" sz="2000" b="1" kern="1200" dirty="0" smtClean="0">
              <a:solidFill>
                <a:srgbClr val="0096D6">
                  <a:lumMod val="75000"/>
                </a:srgbClr>
              </a:solidFill>
              <a:latin typeface="Arial" pitchFamily="34" charset="0"/>
              <a:ea typeface="Ciscoregular" charset="0"/>
              <a:cs typeface="Arial" pitchFamily="34" charset="0"/>
              <a:sym typeface="Ciscoregular" charset="0"/>
            </a:endParaRPr>
          </a:p>
          <a:p>
            <a:pPr marL="13350" algn="l" defTabSz="914400">
              <a:buNone/>
            </a:pPr>
            <a:r>
              <a:rPr lang="de-DE" sz="1400" b="0" i="0" kern="1200" dirty="0" smtClean="0">
                <a:solidFill>
                  <a:srgbClr val="1A1A1A"/>
                </a:solidFill>
                <a:latin typeface="Arial"/>
                <a:ea typeface="Ciscoregular"/>
                <a:cs typeface="Arial"/>
              </a:rPr>
              <a:t>Sichere Zusammenarbeit </a:t>
            </a:r>
            <a:br>
              <a:rPr lang="de-DE" sz="1400" b="0" i="0" kern="1200" dirty="0" smtClean="0">
                <a:solidFill>
                  <a:srgbClr val="1A1A1A"/>
                </a:solidFill>
                <a:latin typeface="Arial"/>
                <a:ea typeface="Ciscoregular"/>
                <a:cs typeface="Arial"/>
              </a:rPr>
            </a:br>
            <a:r>
              <a:rPr lang="de-DE" sz="1400" b="0" i="0" kern="1200" dirty="0" smtClean="0">
                <a:solidFill>
                  <a:srgbClr val="1A1A1A"/>
                </a:solidFill>
                <a:latin typeface="Arial"/>
                <a:ea typeface="Ciscoregular"/>
                <a:cs typeface="Arial"/>
              </a:rPr>
              <a:t>unabhängig von Gerät und Standort</a:t>
            </a:r>
            <a:endParaRPr lang="de-DE" sz="1400" b="0" i="0" kern="1200" dirty="0">
              <a:solidFill>
                <a:srgbClr val="1A1A1A"/>
              </a:solidFill>
              <a:latin typeface="Arial"/>
              <a:ea typeface="Ciscoregular"/>
              <a:cs typeface="Arial"/>
            </a:endParaRPr>
          </a:p>
        </p:txBody>
      </p:sp>
      <p:sp>
        <p:nvSpPr>
          <p:cNvPr id="32" name="Rounded Rectangle 31"/>
          <p:cNvSpPr/>
          <p:nvPr/>
        </p:nvSpPr>
        <p:spPr>
          <a:xfrm>
            <a:off x="5863239" y="2359378"/>
            <a:ext cx="2781867" cy="1095021"/>
          </a:xfrm>
          <a:prstGeom prst="roundRect">
            <a:avLst/>
          </a:prstGeom>
          <a:solidFill>
            <a:schemeClr val="lt1">
              <a:alpha val="75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3350" algn="ctr" defTabSz="914400">
              <a:buNone/>
            </a:pPr>
            <a:r>
              <a:rPr lang="de-DE" sz="1800" b="1" i="0" kern="1200" dirty="0" smtClean="0">
                <a:solidFill>
                  <a:srgbClr val="0096D6">
                    <a:lumMod val="75000"/>
                  </a:srgbClr>
                </a:solidFill>
                <a:latin typeface="Arial"/>
                <a:ea typeface="Ciscoregular"/>
                <a:cs typeface="Arial"/>
              </a:rPr>
              <a:t>SOZIAL</a:t>
            </a:r>
            <a:endParaRPr lang="de-DE" sz="2000" b="1" kern="1200" dirty="0" smtClean="0">
              <a:solidFill>
                <a:srgbClr val="0096D6">
                  <a:lumMod val="75000"/>
                </a:srgbClr>
              </a:solidFill>
              <a:latin typeface="Arial" pitchFamily="34" charset="0"/>
              <a:ea typeface="Ciscoregular" charset="0"/>
              <a:cs typeface="Arial" pitchFamily="34" charset="0"/>
              <a:sym typeface="Ciscoregular" charset="0"/>
            </a:endParaRPr>
          </a:p>
          <a:p>
            <a:pPr marL="13350" algn="l" defTabSz="914400">
              <a:buNone/>
            </a:pPr>
            <a:r>
              <a:rPr lang="de-DE" sz="1400" b="0" i="0" dirty="0" smtClean="0">
                <a:solidFill>
                  <a:srgbClr val="1A1A1A"/>
                </a:solidFill>
                <a:latin typeface="Arial"/>
                <a:ea typeface="Ciscoregular"/>
                <a:cs typeface="Arial"/>
              </a:rPr>
              <a:t>Netzwerke suchen, Verbindungen herstellen und Kontakte aufbauen</a:t>
            </a:r>
            <a:endParaRPr lang="de-DE" sz="1400" kern="1200" dirty="0">
              <a:solidFill>
                <a:srgbClr val="1A1A1A"/>
              </a:solidFill>
              <a:latin typeface="Arial" pitchFamily="34" charset="0"/>
              <a:ea typeface="Ciscoregular" charset="0"/>
              <a:cs typeface="Arial" pitchFamily="34" charset="0"/>
              <a:sym typeface="Ciscoregular" charset="0"/>
            </a:endParaRPr>
          </a:p>
        </p:txBody>
      </p:sp>
      <p:sp>
        <p:nvSpPr>
          <p:cNvPr id="33" name="Rounded Rectangle 32"/>
          <p:cNvSpPr/>
          <p:nvPr/>
        </p:nvSpPr>
        <p:spPr>
          <a:xfrm>
            <a:off x="5531425" y="5012266"/>
            <a:ext cx="3051236" cy="1106311"/>
          </a:xfrm>
          <a:prstGeom prst="roundRect">
            <a:avLst/>
          </a:prstGeom>
          <a:solidFill>
            <a:schemeClr val="lt1">
              <a:alpha val="71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3350" algn="ctr" defTabSz="914400">
              <a:buNone/>
            </a:pPr>
            <a:r>
              <a:rPr lang="de-DE" sz="1800" b="1" i="0" kern="1200" dirty="0" smtClean="0">
                <a:solidFill>
                  <a:srgbClr val="0096D6">
                    <a:lumMod val="75000"/>
                  </a:srgbClr>
                </a:solidFill>
                <a:latin typeface="Arial"/>
                <a:ea typeface="Ciscoregular"/>
                <a:cs typeface="Arial"/>
              </a:rPr>
              <a:t>VIRTUELL</a:t>
            </a:r>
            <a:endParaRPr lang="de-DE" sz="2000" b="1" kern="1200" dirty="0" smtClean="0">
              <a:solidFill>
                <a:srgbClr val="0096D6">
                  <a:lumMod val="75000"/>
                </a:srgbClr>
              </a:solidFill>
              <a:latin typeface="Arial" pitchFamily="34" charset="0"/>
              <a:ea typeface="Ciscoregular" charset="0"/>
              <a:cs typeface="Arial" pitchFamily="34" charset="0"/>
              <a:sym typeface="Ciscoregular" charset="0"/>
            </a:endParaRPr>
          </a:p>
          <a:p>
            <a:pPr marL="13350" algn="l" defTabSz="914400">
              <a:buNone/>
            </a:pPr>
            <a:r>
              <a:rPr lang="de-DE" sz="1400" b="0" i="0" kern="1200" dirty="0" smtClean="0">
                <a:solidFill>
                  <a:srgbClr val="1A1A1A"/>
                </a:solidFill>
                <a:latin typeface="Arial"/>
                <a:ea typeface="Ciscoregular"/>
                <a:cs typeface="Arial"/>
              </a:rPr>
              <a:t>Gehostete Anwendungen, Sprach- und Videokommunikation mit den Kostenvorteilen der VDI</a:t>
            </a:r>
            <a:endParaRPr lang="de-DE" sz="1400" b="0" i="0" kern="1200" dirty="0">
              <a:solidFill>
                <a:srgbClr val="1A1A1A"/>
              </a:solidFill>
              <a:latin typeface="Arial"/>
              <a:ea typeface="Ciscoregular"/>
              <a:cs typeface="Arial"/>
            </a:endParaRPr>
          </a:p>
        </p:txBody>
      </p:sp>
      <p:sp>
        <p:nvSpPr>
          <p:cNvPr id="17" name="Rectangle 16"/>
          <p:cNvSpPr/>
          <p:nvPr/>
        </p:nvSpPr>
        <p:spPr>
          <a:xfrm>
            <a:off x="0" y="742833"/>
            <a:ext cx="9144000" cy="1979273"/>
          </a:xfrm>
          <a:prstGeom prst="rect">
            <a:avLst/>
          </a:prstGeom>
          <a:gradFill>
            <a:gsLst>
              <a:gs pos="0">
                <a:schemeClr val="bg1"/>
              </a:gs>
              <a:gs pos="100000">
                <a:schemeClr val="bg1">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Title 12"/>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1E1F81"/>
                </a:solidFill>
                <a:latin typeface="Arial"/>
                <a:ea typeface="+mj-ea"/>
                <a:cs typeface="+mj-cs"/>
              </a:rPr>
              <a:t>Lernmethoden im Wandel</a:t>
            </a:r>
            <a:br>
              <a:rPr lang="de-DE" sz="3200" b="0" i="0" spc="0" baseline="0" dirty="0" smtClean="0">
                <a:solidFill>
                  <a:srgbClr val="1E1F81"/>
                </a:solidFill>
                <a:latin typeface="Arial"/>
                <a:ea typeface="+mj-ea"/>
                <a:cs typeface="+mj-cs"/>
              </a:rPr>
            </a:br>
            <a:r>
              <a:rPr lang="de-DE" sz="2400" b="0" i="0" spc="0" baseline="0" dirty="0" smtClean="0">
                <a:solidFill>
                  <a:srgbClr val="1E1F81"/>
                </a:solidFill>
                <a:latin typeface="Arial"/>
                <a:ea typeface="+mj-ea"/>
                <a:cs typeface="+mj-cs"/>
              </a:rPr>
              <a:t>Neue Lösungen zur Unterstützung wachsender Trends</a:t>
            </a:r>
            <a:endParaRPr lang="de-DE" sz="2400" dirty="0">
              <a:solidFill>
                <a:srgbClr val="1E1F81"/>
              </a:solidFill>
            </a:endParaRPr>
          </a:p>
        </p:txBody>
      </p:sp>
    </p:spTree>
    <p:extLst>
      <p:ext uri="{BB962C8B-B14F-4D97-AF65-F5344CB8AC3E}">
        <p14:creationId xmlns="" xmlns:p14="http://schemas.microsoft.com/office/powerpoint/2010/main" val="1743111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 Same Side Corner Rectangle 27"/>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 name="Rounded Rectangle 40"/>
          <p:cNvSpPr/>
          <p:nvPr/>
        </p:nvSpPr>
        <p:spPr>
          <a:xfrm>
            <a:off x="1112999" y="1608881"/>
            <a:ext cx="6918003" cy="4679560"/>
          </a:xfrm>
          <a:prstGeom prst="roundRect">
            <a:avLst>
              <a:gd name="adj" fmla="val 575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3535809"/>
            <a:ext cx="9144000" cy="281869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Title 17"/>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2B348E"/>
                </a:solidFill>
                <a:latin typeface="Arial"/>
                <a:ea typeface="+mj-ea"/>
                <a:cs typeface="+mj-cs"/>
              </a:rPr>
              <a:t>Der Virtualisierungsmarkt wächst</a:t>
            </a:r>
            <a:endParaRPr lang="de-DE" dirty="0"/>
          </a:p>
        </p:txBody>
      </p:sp>
      <p:sp>
        <p:nvSpPr>
          <p:cNvPr id="23" name="Rectangle 22"/>
          <p:cNvSpPr/>
          <p:nvPr/>
        </p:nvSpPr>
        <p:spPr>
          <a:xfrm>
            <a:off x="242207" y="6265367"/>
            <a:ext cx="7818060" cy="35452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buNone/>
            </a:pPr>
            <a:r>
              <a:rPr lang="de-DE" sz="1000" b="0" i="0" dirty="0" smtClean="0">
                <a:solidFill>
                  <a:srgbClr val="FFFFFF">
                    <a:lumMod val="50000"/>
                  </a:srgbClr>
                </a:solidFill>
                <a:latin typeface="Arial"/>
                <a:ea typeface="+mn-ea"/>
                <a:cs typeface="+mn-cs"/>
              </a:rPr>
              <a:t>Grafik erstellt von Cisco anhand von Daten von Gartner. Quelle: Gartner, Inc., Forecast: Hosted Virtual Desktops, Worldwide, 2010-2014 (Aktualisierung 2010), 2010–2014 (Aktualisierung 2010), Ranjit Atwal, 1. Dezember 2010.</a:t>
            </a:r>
            <a:endParaRPr lang="de-DE" sz="1000" dirty="0">
              <a:solidFill>
                <a:schemeClr val="bg1">
                  <a:lumMod val="50000"/>
                </a:schemeClr>
              </a:solidFill>
            </a:endParaRPr>
          </a:p>
        </p:txBody>
      </p:sp>
      <p:grpSp>
        <p:nvGrpSpPr>
          <p:cNvPr id="4" name="Group 28"/>
          <p:cNvGrpSpPr/>
          <p:nvPr/>
        </p:nvGrpSpPr>
        <p:grpSpPr>
          <a:xfrm>
            <a:off x="1608879" y="1632030"/>
            <a:ext cx="6491807" cy="4686182"/>
            <a:chOff x="363560" y="1454150"/>
            <a:chExt cx="2627061" cy="4718050"/>
          </a:xfrm>
        </p:grpSpPr>
        <p:graphicFrame>
          <p:nvGraphicFramePr>
            <p:cNvPr id="8" name="Chart 7"/>
            <p:cNvGraphicFramePr/>
            <p:nvPr/>
          </p:nvGraphicFramePr>
          <p:xfrm>
            <a:off x="363560" y="1454150"/>
            <a:ext cx="2627061" cy="471805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17"/>
            <p:cNvGrpSpPr/>
            <p:nvPr/>
          </p:nvGrpSpPr>
          <p:grpSpPr>
            <a:xfrm>
              <a:off x="708051" y="2386422"/>
              <a:ext cx="1702404" cy="3211320"/>
              <a:chOff x="708051" y="2386422"/>
              <a:chExt cx="1702404" cy="3211320"/>
            </a:xfrm>
          </p:grpSpPr>
          <p:sp>
            <p:nvSpPr>
              <p:cNvPr id="17" name="TextBox 16"/>
              <p:cNvSpPr txBox="1"/>
              <p:nvPr/>
            </p:nvSpPr>
            <p:spPr>
              <a:xfrm>
                <a:off x="1879366" y="4665704"/>
                <a:ext cx="222020" cy="263389"/>
              </a:xfrm>
              <a:prstGeom prst="rect">
                <a:avLst/>
              </a:prstGeom>
              <a:noFill/>
            </p:spPr>
            <p:txBody>
              <a:bodyPr wrap="square" rtlCol="0">
                <a:spAutoFit/>
              </a:bodyPr>
              <a:lstStyle/>
              <a:p>
                <a:pPr algn="ctr" defTabSz="914400">
                  <a:buNone/>
                </a:pPr>
                <a:r>
                  <a:rPr lang="fr-BE" sz="1100" b="0" i="0" kern="1200">
                    <a:solidFill>
                      <a:srgbClr val="FFFFFF"/>
                    </a:solidFill>
                    <a:latin typeface="Arial"/>
                    <a:ea typeface="+mn-ea"/>
                    <a:cs typeface="+mn-cs"/>
                  </a:rPr>
                  <a:t>78 %</a:t>
                </a:r>
              </a:p>
            </p:txBody>
          </p:sp>
          <p:sp>
            <p:nvSpPr>
              <p:cNvPr id="19" name="TextBox 18"/>
              <p:cNvSpPr txBox="1"/>
              <p:nvPr/>
            </p:nvSpPr>
            <p:spPr>
              <a:xfrm>
                <a:off x="1300264" y="5070794"/>
                <a:ext cx="222020" cy="263389"/>
              </a:xfrm>
              <a:prstGeom prst="rect">
                <a:avLst/>
              </a:prstGeom>
              <a:noFill/>
            </p:spPr>
            <p:txBody>
              <a:bodyPr wrap="square" rtlCol="0">
                <a:spAutoFit/>
              </a:bodyPr>
              <a:lstStyle/>
              <a:p>
                <a:pPr algn="ctr" defTabSz="914400">
                  <a:buNone/>
                </a:pPr>
                <a:r>
                  <a:rPr lang="fr-BE" sz="1100" b="0" i="0" kern="1200">
                    <a:solidFill>
                      <a:srgbClr val="FFFFFF"/>
                    </a:solidFill>
                    <a:latin typeface="Arial"/>
                    <a:ea typeface="+mn-ea"/>
                    <a:cs typeface="+mn-cs"/>
                  </a:rPr>
                  <a:t>91 %</a:t>
                </a:r>
              </a:p>
            </p:txBody>
          </p:sp>
          <p:sp>
            <p:nvSpPr>
              <p:cNvPr id="20" name="TextBox 19"/>
              <p:cNvSpPr txBox="1"/>
              <p:nvPr/>
            </p:nvSpPr>
            <p:spPr>
              <a:xfrm>
                <a:off x="708051" y="5334353"/>
                <a:ext cx="247268" cy="263389"/>
              </a:xfrm>
              <a:prstGeom prst="rect">
                <a:avLst/>
              </a:prstGeom>
              <a:noFill/>
            </p:spPr>
            <p:txBody>
              <a:bodyPr wrap="square" rtlCol="0">
                <a:spAutoFit/>
              </a:bodyPr>
              <a:lstStyle/>
              <a:p>
                <a:pPr algn="ctr" defTabSz="914400">
                  <a:buNone/>
                </a:pPr>
                <a:r>
                  <a:rPr lang="fr-BE" sz="1100" b="0" i="0" kern="1200">
                    <a:solidFill>
                      <a:srgbClr val="FFFFFF"/>
                    </a:solidFill>
                    <a:latin typeface="Arial"/>
                    <a:ea typeface="+mn-ea"/>
                    <a:cs typeface="+mn-cs"/>
                  </a:rPr>
                  <a:t>138 %</a:t>
                </a:r>
              </a:p>
            </p:txBody>
          </p:sp>
          <p:cxnSp>
            <p:nvCxnSpPr>
              <p:cNvPr id="22" name="Straight Arrow Connector 21"/>
              <p:cNvCxnSpPr/>
              <p:nvPr/>
            </p:nvCxnSpPr>
            <p:spPr>
              <a:xfrm flipV="1">
                <a:off x="857869" y="4635528"/>
                <a:ext cx="386278" cy="504510"/>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20398" y="3738216"/>
                <a:ext cx="427980" cy="821836"/>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018152" y="2386422"/>
                <a:ext cx="392303" cy="1298887"/>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rot="16200000">
            <a:off x="671391" y="3734159"/>
            <a:ext cx="1483521" cy="261610"/>
          </a:xfrm>
          <a:prstGeom prst="rect">
            <a:avLst/>
          </a:prstGeom>
          <a:noFill/>
        </p:spPr>
        <p:txBody>
          <a:bodyPr wrap="square" rtlCol="0">
            <a:spAutoFit/>
          </a:bodyPr>
          <a:lstStyle/>
          <a:p>
            <a:pPr algn="r" defTabSz="914400">
              <a:buNone/>
            </a:pPr>
            <a:r>
              <a:rPr lang="fr-BE" sz="1100" b="0" i="0" kern="1200">
                <a:solidFill>
                  <a:srgbClr val="FFFFFF">
                    <a:lumMod val="50000"/>
                  </a:srgbClr>
                </a:solidFill>
                <a:latin typeface="Arial"/>
                <a:ea typeface="+mn-ea"/>
                <a:cs typeface="+mn-cs"/>
              </a:rPr>
              <a:t>In Millionen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91" y="465216"/>
            <a:ext cx="8665370" cy="838200"/>
          </a:xfrm>
        </p:spPr>
        <p:txBody>
          <a:bodyPr/>
          <a:lstStyle/>
          <a:p>
            <a:pPr algn="l" defTabSz="914400">
              <a:lnSpc>
                <a:spcPct val="80000"/>
              </a:lnSpc>
              <a:spcBef>
                <a:spcPct val="0"/>
              </a:spcBef>
              <a:buNone/>
            </a:pPr>
            <a:r>
              <a:rPr lang="de-DE" sz="3200" b="0" i="0" spc="0" baseline="0" smtClean="0">
                <a:solidFill>
                  <a:srgbClr val="2B3082"/>
                </a:solidFill>
                <a:latin typeface="Arial"/>
                <a:ea typeface="+mj-ea"/>
                <a:cs typeface="+mj-cs"/>
              </a:rPr>
              <a:t>Die Desktop-Virtualisierung auf einen Blick</a:t>
            </a:r>
            <a:endParaRPr lang="de-DE" sz="3200"/>
          </a:p>
        </p:txBody>
      </p:sp>
      <p:sp>
        <p:nvSpPr>
          <p:cNvPr id="3" name="Content Placeholder 2"/>
          <p:cNvSpPr>
            <a:spLocks noGrp="1"/>
          </p:cNvSpPr>
          <p:nvPr>
            <p:ph idx="1"/>
          </p:nvPr>
        </p:nvSpPr>
        <p:spPr>
          <a:xfrm>
            <a:off x="793751" y="1347944"/>
            <a:ext cx="8063170" cy="4885660"/>
          </a:xfrm>
        </p:spPr>
        <p:txBody>
          <a:bodyPr>
            <a:noAutofit/>
          </a:bodyPr>
          <a:lstStyle/>
          <a:p>
            <a:pPr marL="231800" indent="-231800" algn="l" defTabSz="914400">
              <a:spcBef>
                <a:spcPts val="1440"/>
              </a:spcBef>
              <a:buClr>
                <a:srgbClr val="1E1F81"/>
              </a:buClr>
              <a:buSzPct val="90000"/>
              <a:buFont typeface="Arial"/>
              <a:buChar char="•"/>
            </a:pPr>
            <a:r>
              <a:rPr lang="de-DE" sz="2000" b="0" i="0" dirty="0" smtClean="0">
                <a:solidFill>
                  <a:srgbClr val="2B3082"/>
                </a:solidFill>
                <a:latin typeface="Arial"/>
                <a:ea typeface="+mn-ea"/>
                <a:cs typeface="+mn-cs"/>
              </a:rPr>
              <a:t>Bei der Desktop-Virtualisierung werden virtuelle Desktops auf beliebigen Geräten bereitgestellt. Die virtuelle Desktop-Umgebung eines Benutzers wird dynamisch erstellt und über das Netzwerk auf dessen Gerät übertragen.</a:t>
            </a:r>
          </a:p>
          <a:p>
            <a:pPr marL="231800" indent="-231800" algn="l" defTabSz="914400">
              <a:lnSpc>
                <a:spcPct val="95000"/>
              </a:lnSpc>
              <a:spcBef>
                <a:spcPts val="1440"/>
              </a:spcBef>
              <a:buClr>
                <a:srgbClr val="00ADEF"/>
              </a:buClr>
              <a:buSzPct val="90000"/>
              <a:buFont typeface="Arial"/>
              <a:buChar char="•"/>
            </a:pPr>
            <a:endParaRPr lang="de-DE" dirty="0" smtClean="0"/>
          </a:p>
          <a:p>
            <a:pPr marL="231800" indent="-231800" algn="l" defTabSz="914400">
              <a:lnSpc>
                <a:spcPct val="95000"/>
              </a:lnSpc>
              <a:spcBef>
                <a:spcPts val="1440"/>
              </a:spcBef>
              <a:buClr>
                <a:srgbClr val="00ADEF"/>
              </a:buClr>
              <a:buSzPct val="90000"/>
              <a:buFont typeface="Arial"/>
              <a:buChar char="•"/>
            </a:pPr>
            <a:endParaRPr lang="de-DE" dirty="0" smtClean="0"/>
          </a:p>
          <a:p>
            <a:pPr marL="231800" indent="-231800" algn="l" defTabSz="914400">
              <a:lnSpc>
                <a:spcPct val="95000"/>
              </a:lnSpc>
              <a:spcBef>
                <a:spcPts val="1440"/>
              </a:spcBef>
              <a:buClr>
                <a:srgbClr val="00ADEF"/>
              </a:buClr>
              <a:buSzPct val="90000"/>
              <a:buFont typeface="Arial"/>
              <a:buChar char="•"/>
            </a:pPr>
            <a:endParaRPr lang="de-DE" dirty="0" smtClean="0"/>
          </a:p>
          <a:p>
            <a:pPr marL="231800" indent="-231800" algn="l" defTabSz="914400">
              <a:lnSpc>
                <a:spcPct val="95000"/>
              </a:lnSpc>
              <a:spcBef>
                <a:spcPts val="1440"/>
              </a:spcBef>
              <a:buClr>
                <a:srgbClr val="00ADEF"/>
              </a:buClr>
              <a:buSzPct val="90000"/>
              <a:buFont typeface="Arial"/>
              <a:buChar char="•"/>
            </a:pPr>
            <a:endParaRPr lang="de-DE" dirty="0" smtClean="0"/>
          </a:p>
          <a:p>
            <a:pPr marL="231800" indent="-231800" algn="l" defTabSz="914400">
              <a:lnSpc>
                <a:spcPct val="95000"/>
              </a:lnSpc>
              <a:spcBef>
                <a:spcPts val="1440"/>
              </a:spcBef>
              <a:buClr>
                <a:srgbClr val="00ADEF"/>
              </a:buClr>
              <a:buSzPct val="90000"/>
              <a:buFont typeface="Arial"/>
              <a:buChar char="•"/>
            </a:pPr>
            <a:endParaRPr lang="de-DE" dirty="0" smtClean="0"/>
          </a:p>
          <a:p>
            <a:pPr marL="231800" indent="-231800" algn="l" defTabSz="914400">
              <a:spcBef>
                <a:spcPts val="1440"/>
              </a:spcBef>
              <a:buClr>
                <a:srgbClr val="1E1F81"/>
              </a:buClr>
              <a:buSzPct val="90000"/>
              <a:buFont typeface="Arial"/>
              <a:buChar char="•"/>
            </a:pPr>
            <a:r>
              <a:rPr lang="de-DE" sz="2000" b="0" i="0" dirty="0" smtClean="0">
                <a:solidFill>
                  <a:srgbClr val="2B3082"/>
                </a:solidFill>
                <a:latin typeface="Arial"/>
                <a:ea typeface="+mn-ea"/>
                <a:cs typeface="+mn-cs"/>
              </a:rPr>
              <a:t>Unterschiedliche Benutzertypen benötigen unterschiedliche Arten von Desktops. Für einige stehen Einfachheit und Standardisierung im Vordergrund, andere sind auf maximale Leistung und Personalisierung angewiesen.</a:t>
            </a:r>
            <a:endParaRPr lang="de-DE" dirty="0"/>
          </a:p>
        </p:txBody>
      </p:sp>
      <p:pic>
        <p:nvPicPr>
          <p:cNvPr id="58370" name="Picture 2"/>
          <p:cNvPicPr>
            <a:picLocks noChangeAspect="1" noChangeArrowheads="1"/>
          </p:cNvPicPr>
          <p:nvPr/>
        </p:nvPicPr>
        <p:blipFill>
          <a:blip r:embed="rId3" cstate="print"/>
          <a:srcRect/>
          <a:stretch>
            <a:fillRect/>
          </a:stretch>
        </p:blipFill>
        <p:spPr bwMode="auto">
          <a:xfrm>
            <a:off x="569173" y="2858640"/>
            <a:ext cx="2200275" cy="1685925"/>
          </a:xfrm>
          <a:prstGeom prst="rect">
            <a:avLst/>
          </a:prstGeom>
          <a:noFill/>
          <a:ln w="9525">
            <a:noFill/>
            <a:miter lim="800000"/>
            <a:headEnd/>
            <a:tailEnd/>
          </a:ln>
          <a:effectLst/>
        </p:spPr>
      </p:pic>
      <p:pic>
        <p:nvPicPr>
          <p:cNvPr id="58371" name="Picture 3"/>
          <p:cNvPicPr>
            <a:picLocks noChangeAspect="1" noChangeArrowheads="1"/>
          </p:cNvPicPr>
          <p:nvPr/>
        </p:nvPicPr>
        <p:blipFill>
          <a:blip r:embed="rId4" cstate="print"/>
          <a:srcRect/>
          <a:stretch>
            <a:fillRect/>
          </a:stretch>
        </p:blipFill>
        <p:spPr bwMode="auto">
          <a:xfrm>
            <a:off x="3212691" y="2692617"/>
            <a:ext cx="2314575" cy="1847850"/>
          </a:xfrm>
          <a:prstGeom prst="rect">
            <a:avLst/>
          </a:prstGeom>
          <a:noFill/>
          <a:ln w="9525">
            <a:noFill/>
            <a:miter lim="800000"/>
            <a:headEnd/>
            <a:tailEnd/>
          </a:ln>
          <a:effectLst/>
        </p:spPr>
      </p:pic>
      <p:sp>
        <p:nvSpPr>
          <p:cNvPr id="9" name="Rectangle 8"/>
          <p:cNvSpPr/>
          <p:nvPr/>
        </p:nvSpPr>
        <p:spPr>
          <a:xfrm>
            <a:off x="617935" y="4620528"/>
            <a:ext cx="2369559" cy="276999"/>
          </a:xfrm>
          <a:prstGeom prst="rect">
            <a:avLst/>
          </a:prstGeom>
        </p:spPr>
        <p:txBody>
          <a:bodyPr wrap="none">
            <a:spAutoFit/>
          </a:bodyPr>
          <a:lstStyle/>
          <a:p>
            <a:pPr algn="l" defTabSz="914400">
              <a:buNone/>
            </a:pPr>
            <a:r>
              <a:rPr lang="de-DE" sz="1200" b="1" i="0" dirty="0" smtClean="0">
                <a:solidFill>
                  <a:srgbClr val="8E8E95"/>
                </a:solidFill>
                <a:latin typeface="Arial"/>
                <a:ea typeface="+mn-ea"/>
                <a:cs typeface="+mn-cs"/>
              </a:rPr>
              <a:t>Standortunabhängiger Zugriff</a:t>
            </a:r>
            <a:endParaRPr lang="de-DE" sz="1200" b="1" dirty="0">
              <a:solidFill>
                <a:srgbClr val="8E8E95"/>
              </a:solidFill>
            </a:endParaRPr>
          </a:p>
        </p:txBody>
      </p:sp>
      <p:sp>
        <p:nvSpPr>
          <p:cNvPr id="10" name="Rectangle 9"/>
          <p:cNvSpPr/>
          <p:nvPr/>
        </p:nvSpPr>
        <p:spPr>
          <a:xfrm>
            <a:off x="3168786" y="4613433"/>
            <a:ext cx="2542684" cy="276999"/>
          </a:xfrm>
          <a:prstGeom prst="rect">
            <a:avLst/>
          </a:prstGeom>
        </p:spPr>
        <p:txBody>
          <a:bodyPr wrap="none">
            <a:spAutoFit/>
          </a:bodyPr>
          <a:lstStyle/>
          <a:p>
            <a:pPr algn="l" defTabSz="914400">
              <a:buNone/>
            </a:pPr>
            <a:r>
              <a:rPr lang="de-DE" sz="1200" b="1" i="0" dirty="0" smtClean="0">
                <a:solidFill>
                  <a:srgbClr val="8E8E95"/>
                </a:solidFill>
                <a:latin typeface="Arial"/>
                <a:ea typeface="+mn-ea"/>
                <a:cs typeface="+mn-cs"/>
              </a:rPr>
              <a:t>Dynamische Desktop-Erstellung</a:t>
            </a:r>
            <a:endParaRPr lang="de-DE" sz="1200" b="1" dirty="0">
              <a:solidFill>
                <a:srgbClr val="8E8E95"/>
              </a:solidFill>
            </a:endParaRPr>
          </a:p>
        </p:txBody>
      </p:sp>
      <p:sp>
        <p:nvSpPr>
          <p:cNvPr id="11" name="Rectangle 10"/>
          <p:cNvSpPr/>
          <p:nvPr/>
        </p:nvSpPr>
        <p:spPr>
          <a:xfrm>
            <a:off x="5942547" y="4616971"/>
            <a:ext cx="2844048" cy="276999"/>
          </a:xfrm>
          <a:prstGeom prst="rect">
            <a:avLst/>
          </a:prstGeom>
        </p:spPr>
        <p:txBody>
          <a:bodyPr wrap="none">
            <a:spAutoFit/>
          </a:bodyPr>
          <a:lstStyle/>
          <a:p>
            <a:pPr algn="l" defTabSz="914400">
              <a:buNone/>
            </a:pPr>
            <a:r>
              <a:rPr lang="de-DE" sz="1200" b="1" i="0" dirty="0" smtClean="0">
                <a:solidFill>
                  <a:srgbClr val="8E8E95"/>
                </a:solidFill>
                <a:latin typeface="Arial"/>
                <a:ea typeface="+mn-ea"/>
                <a:cs typeface="+mn-cs"/>
              </a:rPr>
              <a:t>Einbindung von Multimedia-Inhalten</a:t>
            </a:r>
            <a:endParaRPr lang="de-DE" sz="1200" b="1" i="0" dirty="0">
              <a:solidFill>
                <a:srgbClr val="8E8E95"/>
              </a:solidFill>
              <a:latin typeface="Arial"/>
              <a:ea typeface="+mn-ea"/>
              <a:cs typeface="+mn-cs"/>
            </a:endParaRPr>
          </a:p>
        </p:txBody>
      </p:sp>
      <p:pic>
        <p:nvPicPr>
          <p:cNvPr id="58374" name="Picture 6"/>
          <p:cNvPicPr>
            <a:picLocks noChangeAspect="1" noChangeArrowheads="1"/>
          </p:cNvPicPr>
          <p:nvPr/>
        </p:nvPicPr>
        <p:blipFill>
          <a:blip r:embed="rId5" cstate="print"/>
          <a:srcRect/>
          <a:stretch>
            <a:fillRect/>
          </a:stretch>
        </p:blipFill>
        <p:spPr bwMode="auto">
          <a:xfrm>
            <a:off x="5812022" y="3071179"/>
            <a:ext cx="2857500" cy="14097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700"/>
                                        <p:tgtEl>
                                          <p:spTgt spid="58370"/>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58371"/>
                                        </p:tgtEl>
                                        <p:attrNameLst>
                                          <p:attrName>style.visibility</p:attrName>
                                        </p:attrNameLst>
                                      </p:cBhvr>
                                      <p:to>
                                        <p:strVal val="visible"/>
                                      </p:to>
                                    </p:set>
                                    <p:animEffect transition="in" filter="fade">
                                      <p:cBhvr>
                                        <p:cTn id="11" dur="700"/>
                                        <p:tgtEl>
                                          <p:spTgt spid="58371"/>
                                        </p:tgtEl>
                                      </p:cBhvr>
                                    </p:animEffect>
                                  </p:childTnLst>
                                </p:cTn>
                              </p:par>
                            </p:childTnLst>
                          </p:cTn>
                        </p:par>
                        <p:par>
                          <p:cTn id="12" fill="hold">
                            <p:stCondLst>
                              <p:cond delay="1400"/>
                            </p:stCondLst>
                            <p:childTnLst>
                              <p:par>
                                <p:cTn id="13" presetID="10" presetClass="entr" presetSubtype="0" fill="hold" nodeType="afterEffect">
                                  <p:stCondLst>
                                    <p:cond delay="0"/>
                                  </p:stCondLst>
                                  <p:childTnLst>
                                    <p:set>
                                      <p:cBhvr>
                                        <p:cTn id="14" dur="1" fill="hold">
                                          <p:stCondLst>
                                            <p:cond delay="0"/>
                                          </p:stCondLst>
                                        </p:cTn>
                                        <p:tgtEl>
                                          <p:spTgt spid="58374"/>
                                        </p:tgtEl>
                                        <p:attrNameLst>
                                          <p:attrName>style.visibility</p:attrName>
                                        </p:attrNameLst>
                                      </p:cBhvr>
                                      <p:to>
                                        <p:strVal val="visible"/>
                                      </p:to>
                                    </p:set>
                                    <p:animEffect transition="in" filter="fade">
                                      <p:cBhvr>
                                        <p:cTn id="15" dur="7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a:off x="1849531" y="-440831"/>
            <a:ext cx="5444938" cy="9144000"/>
          </a:xfrm>
          <a:prstGeom prst="round2SameRect">
            <a:avLst>
              <a:gd name="adj1" fmla="val 116"/>
              <a:gd name="adj2" fmla="val 0"/>
            </a:avLst>
          </a:prstGeom>
          <a:gradFill flip="none" rotWithShape="1">
            <a:gsLst>
              <a:gs pos="100000">
                <a:srgbClr val="C4C4C4">
                  <a:alpha val="72000"/>
                </a:srgbClr>
              </a:gs>
              <a:gs pos="0">
                <a:srgbClr val="E4E4E4"/>
              </a:gs>
              <a:gs pos="39000">
                <a:srgbClr val="DBDBDB">
                  <a:alpha val="86000"/>
                </a:srgbClr>
              </a:gs>
              <a:gs pos="73000">
                <a:schemeClr val="bg1">
                  <a:lumMod val="95000"/>
                  <a:alpha val="0"/>
                </a:schemeClr>
              </a:gs>
            </a:gsLst>
            <a:lin ang="9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5" name="Text Placeholder 2"/>
          <p:cNvSpPr txBox="1">
            <a:spLocks/>
          </p:cNvSpPr>
          <p:nvPr/>
        </p:nvSpPr>
        <p:spPr>
          <a:xfrm>
            <a:off x="229702" y="1543961"/>
            <a:ext cx="4168125" cy="5532677"/>
          </a:xfrm>
          <a:prstGeom prst="rect">
            <a:avLst/>
          </a:prstGeom>
        </p:spPr>
        <p:txBody>
          <a:bodyPr vert="horz" lIns="91440" tIns="45720" rIns="91440" bIns="45720" rtlCol="0">
            <a:noAutofit/>
          </a:bodyPr>
          <a:lstStyle>
            <a:lvl1pPr marL="231775" indent="-231775" algn="l" defTabSz="914400" rtl="0" eaLnBrk="1" latinLnBrk="0" hangingPunct="1">
              <a:lnSpc>
                <a:spcPct val="95000"/>
              </a:lnSpc>
              <a:spcBef>
                <a:spcPts val="1480"/>
              </a:spcBef>
              <a:buClr>
                <a:srgbClr val="00ADEF"/>
              </a:buClr>
              <a:buSzPct val="90000"/>
              <a:buFont typeface="Arial"/>
              <a:buChar char="•"/>
              <a:tabLst/>
              <a:defRPr lang="en-US" sz="2200" kern="1200">
                <a:solidFill>
                  <a:srgbClr val="2B348E"/>
                </a:solidFill>
                <a:latin typeface="+mj-lt"/>
                <a:ea typeface="+mn-ea"/>
                <a:cs typeface="+mn-cs"/>
              </a:defRPr>
            </a:lvl1pPr>
            <a:lvl2pPr marL="569913" indent="-163513" algn="l" defTabSz="914400" rtl="0" eaLnBrk="1" latinLnBrk="0" hangingPunct="1">
              <a:lnSpc>
                <a:spcPct val="95000"/>
              </a:lnSpc>
              <a:spcBef>
                <a:spcPts val="600"/>
              </a:spcBef>
              <a:buClr>
                <a:srgbClr val="00ADEF"/>
              </a:buClr>
              <a:buFont typeface="Arial"/>
              <a:buChar char="•"/>
              <a:defRPr lang="en-US" sz="1800" kern="1200">
                <a:solidFill>
                  <a:srgbClr val="2B348E"/>
                </a:solidFill>
                <a:latin typeface="+mj-lt"/>
                <a:ea typeface="+mn-ea"/>
                <a:cs typeface="+mn-cs"/>
              </a:defRPr>
            </a:lvl2pPr>
            <a:lvl3pPr marL="741363" indent="-173038" algn="l" defTabSz="741363" rtl="0" eaLnBrk="1" latinLnBrk="0" hangingPunct="1">
              <a:lnSpc>
                <a:spcPct val="95000"/>
              </a:lnSpc>
              <a:spcBef>
                <a:spcPts val="840"/>
              </a:spcBef>
              <a:buClr>
                <a:srgbClr val="00ADEF"/>
              </a:buClr>
              <a:buFont typeface="Arial"/>
              <a:buChar char="•"/>
              <a:defRPr lang="en-US" sz="1600" kern="1200">
                <a:solidFill>
                  <a:srgbClr val="2B348E"/>
                </a:solidFill>
                <a:latin typeface="+mj-lt"/>
                <a:ea typeface="+mn-ea"/>
                <a:cs typeface="+mn-cs"/>
              </a:defRPr>
            </a:lvl3pPr>
            <a:lvl4pPr marL="914400" indent="-225425" algn="l" defTabSz="914400" rtl="0" eaLnBrk="1" latinLnBrk="0" hangingPunct="1">
              <a:lnSpc>
                <a:spcPct val="95000"/>
              </a:lnSpc>
              <a:spcBef>
                <a:spcPts val="840"/>
              </a:spcBef>
              <a:buClr>
                <a:srgbClr val="00ADEF"/>
              </a:buClr>
              <a:buFont typeface="Arial"/>
              <a:buChar char="•"/>
              <a:defRPr lang="en-US" sz="1400" kern="1200">
                <a:solidFill>
                  <a:srgbClr val="2B348E"/>
                </a:solidFill>
                <a:latin typeface="+mj-lt"/>
                <a:ea typeface="+mn-ea"/>
                <a:cs typeface="+mn-cs"/>
              </a:defRPr>
            </a:lvl4pPr>
            <a:lvl5pPr marL="1027113" indent="-225425" algn="l" defTabSz="914400" rtl="0" eaLnBrk="1" latinLnBrk="0" hangingPunct="1">
              <a:lnSpc>
                <a:spcPct val="95000"/>
              </a:lnSpc>
              <a:spcBef>
                <a:spcPts val="840"/>
              </a:spcBef>
              <a:buClr>
                <a:srgbClr val="00ADEF"/>
              </a:buClr>
              <a:buFont typeface="Arial"/>
              <a:buChar char="•"/>
              <a:defRPr lang="en-US" sz="1400" kern="1200">
                <a:solidFill>
                  <a:srgbClr val="2B348E"/>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defTabSz="914400">
              <a:spcBef>
                <a:spcPts val="1000"/>
              </a:spcBef>
              <a:buNone/>
            </a:pPr>
            <a:r>
              <a:rPr lang="de-DE" sz="2000" b="0" i="0" dirty="0" smtClean="0">
                <a:solidFill>
                  <a:srgbClr val="652D89">
                    <a:lumMod val="75000"/>
                  </a:srgbClr>
                </a:solidFill>
                <a:latin typeface="Arial"/>
                <a:ea typeface="+mn-ea"/>
                <a:cs typeface="+mn-cs"/>
              </a:rPr>
              <a:t>Probleme und Herausforderungen im Bildungswesen</a:t>
            </a:r>
            <a:endParaRPr lang="de-DE" sz="2000" dirty="0" smtClean="0">
              <a:solidFill>
                <a:schemeClr val="accent6">
                  <a:lumMod val="75000"/>
                </a:schemeClr>
              </a:solidFill>
            </a:endParaRPr>
          </a:p>
          <a:p>
            <a:pPr>
              <a:buClr>
                <a:schemeClr val="accent1"/>
              </a:buClr>
            </a:pPr>
            <a:r>
              <a:rPr lang="de-DE" sz="1700" dirty="0" smtClean="0">
                <a:solidFill>
                  <a:srgbClr val="0070C0"/>
                </a:solidFill>
              </a:rPr>
              <a:t>Steigende Kosten (PC-Aktualisierung, Energieverbrauch und Support-Leistungen)</a:t>
            </a:r>
          </a:p>
          <a:p>
            <a:pPr>
              <a:buClr>
                <a:schemeClr val="accent1"/>
              </a:buClr>
            </a:pPr>
            <a:r>
              <a:rPr lang="de-DE" sz="1700" dirty="0" smtClean="0">
                <a:solidFill>
                  <a:srgbClr val="0070C0"/>
                </a:solidFill>
              </a:rPr>
              <a:t>Wachsende Erwartungen bei Schülern, Lehrkräften und Mitarbeitern</a:t>
            </a:r>
          </a:p>
          <a:p>
            <a:pPr>
              <a:buClr>
                <a:schemeClr val="accent1"/>
              </a:buClr>
            </a:pPr>
            <a:r>
              <a:rPr lang="de-DE" sz="1700" dirty="0" smtClean="0">
                <a:solidFill>
                  <a:srgbClr val="0070C0"/>
                </a:solidFill>
              </a:rPr>
              <a:t>Mobilität und BYOD</a:t>
            </a:r>
          </a:p>
          <a:p>
            <a:pPr>
              <a:buClr>
                <a:schemeClr val="accent1"/>
              </a:buClr>
            </a:pPr>
            <a:r>
              <a:rPr lang="de-DE" sz="1700" dirty="0" smtClean="0">
                <a:solidFill>
                  <a:srgbClr val="0070C0"/>
                </a:solidFill>
              </a:rPr>
              <a:t>Grenzen des Computerlab-Bereitstellungsmodells</a:t>
            </a:r>
          </a:p>
          <a:p>
            <a:pPr>
              <a:buClr>
                <a:schemeClr val="accent1"/>
              </a:buClr>
            </a:pPr>
            <a:r>
              <a:rPr lang="de-DE" sz="1700" dirty="0" smtClean="0">
                <a:solidFill>
                  <a:srgbClr val="0070C0"/>
                </a:solidFill>
              </a:rPr>
              <a:t>Rechenzentrum und Netzwerkengpässe</a:t>
            </a:r>
          </a:p>
          <a:p>
            <a:pPr>
              <a:buClr>
                <a:schemeClr val="accent1"/>
              </a:buClr>
            </a:pPr>
            <a:r>
              <a:rPr lang="de-DE" sz="1700" dirty="0" smtClean="0">
                <a:solidFill>
                  <a:srgbClr val="0070C0"/>
                </a:solidFill>
              </a:rPr>
              <a:t>Sicherheit und Compliance</a:t>
            </a:r>
          </a:p>
          <a:p>
            <a:pPr>
              <a:buClr>
                <a:schemeClr val="accent1"/>
              </a:buClr>
            </a:pPr>
            <a:r>
              <a:rPr lang="de-DE" sz="1700" dirty="0" smtClean="0">
                <a:solidFill>
                  <a:srgbClr val="0070C0"/>
                </a:solidFill>
              </a:rPr>
              <a:t>Neue Geschäftsmodelle </a:t>
            </a:r>
            <a:endParaRPr lang="de-DE" sz="1700" dirty="0">
              <a:solidFill>
                <a:srgbClr val="0070C0"/>
              </a:solidFill>
            </a:endParaRPr>
          </a:p>
        </p:txBody>
      </p:sp>
      <p:sp>
        <p:nvSpPr>
          <p:cNvPr id="2" name="Title 1"/>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2B348E"/>
                </a:solidFill>
                <a:latin typeface="Arial"/>
                <a:ea typeface="+mj-ea"/>
                <a:cs typeface="+mj-cs"/>
              </a:rPr>
              <a:t>Desktop-Virtualisierung im Bildungswesen</a:t>
            </a:r>
            <a:endParaRPr lang="de-DE" dirty="0"/>
          </a:p>
        </p:txBody>
      </p:sp>
      <p:grpSp>
        <p:nvGrpSpPr>
          <p:cNvPr id="4" name="Group 3"/>
          <p:cNvGrpSpPr/>
          <p:nvPr/>
        </p:nvGrpSpPr>
        <p:grpSpPr>
          <a:xfrm>
            <a:off x="4383314" y="1403683"/>
            <a:ext cx="4535424" cy="5823772"/>
            <a:chOff x="4383314" y="1403683"/>
            <a:chExt cx="4535424" cy="5823772"/>
          </a:xfrm>
        </p:grpSpPr>
        <p:grpSp>
          <p:nvGrpSpPr>
            <p:cNvPr id="12" name="Group 11"/>
            <p:cNvGrpSpPr/>
            <p:nvPr/>
          </p:nvGrpSpPr>
          <p:grpSpPr>
            <a:xfrm>
              <a:off x="4383314" y="1403683"/>
              <a:ext cx="4535424" cy="5823772"/>
              <a:chOff x="4383314" y="1285101"/>
              <a:chExt cx="4535424" cy="5299411"/>
            </a:xfrm>
          </p:grpSpPr>
          <p:sp>
            <p:nvSpPr>
              <p:cNvPr id="13" name="Round Same Side Corner Rectangle 12"/>
              <p:cNvSpPr/>
              <p:nvPr/>
            </p:nvSpPr>
            <p:spPr>
              <a:xfrm>
                <a:off x="4397827" y="1285101"/>
                <a:ext cx="4513942" cy="5020450"/>
              </a:xfrm>
              <a:prstGeom prst="round2SameRect">
                <a:avLst>
                  <a:gd name="adj1" fmla="val 4045"/>
                  <a:gd name="adj2" fmla="val 0"/>
                </a:avLst>
              </a:prstGeom>
              <a:gradFill flip="none" rotWithShape="1">
                <a:gsLst>
                  <a:gs pos="100000">
                    <a:schemeClr val="bg1"/>
                  </a:gs>
                  <a:gs pos="0">
                    <a:srgbClr val="E4E4E4"/>
                  </a:gs>
                  <a:gs pos="39000">
                    <a:schemeClr val="bg1">
                      <a:lumMod val="95000"/>
                    </a:schemeClr>
                  </a:gs>
                  <a:gs pos="73000">
                    <a:schemeClr val="bg1"/>
                  </a:gs>
                </a:gsLst>
                <a:lin ang="8100000" scaled="1"/>
                <a:tileRect/>
              </a:gradFill>
              <a:ln>
                <a:noFill/>
              </a:ln>
              <a:effectLst>
                <a:innerShdw blurRad="114300">
                  <a:prstClr val="black"/>
                </a:innerShdw>
              </a:effectLst>
              <a:scene3d>
                <a:camera prst="orthographicFront"/>
                <a:lightRig rig="threePt" dir="t">
                  <a:rot lat="0" lon="0" rev="21594000"/>
                </a:lightRig>
              </a:scene3d>
              <a:sp3d>
                <a:bevel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6">
                      <a:lumMod val="75000"/>
                    </a:schemeClr>
                  </a:solidFill>
                </a:endParaRPr>
              </a:p>
            </p:txBody>
          </p:sp>
          <p:sp>
            <p:nvSpPr>
              <p:cNvPr id="14" name="Rectangle 13"/>
              <p:cNvSpPr/>
              <p:nvPr/>
            </p:nvSpPr>
            <p:spPr>
              <a:xfrm>
                <a:off x="4383314" y="5522686"/>
                <a:ext cx="4535424" cy="1061826"/>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pic>
          <p:nvPicPr>
            <p:cNvPr id="3" name="Picture 1" descr="C:\Users\gserda\Documents\Edu Photos\AM63436.jpg"/>
            <p:cNvPicPr>
              <a:picLocks noChangeAspect="1" noChangeArrowheads="1"/>
            </p:cNvPicPr>
            <p:nvPr/>
          </p:nvPicPr>
          <p:blipFill>
            <a:blip r:embed="rId3" cstate="print"/>
            <a:srcRect/>
            <a:stretch>
              <a:fillRect/>
            </a:stretch>
          </p:blipFill>
          <p:spPr bwMode="auto">
            <a:xfrm>
              <a:off x="4961964" y="4331589"/>
              <a:ext cx="3576918" cy="2384611"/>
            </a:xfrm>
            <a:prstGeom prst="rect">
              <a:avLst/>
            </a:prstGeom>
            <a:noFill/>
            <a:ln w="38100">
              <a:solidFill>
                <a:schemeClr val="accent6">
                  <a:lumMod val="60000"/>
                  <a:lumOff val="40000"/>
                </a:schemeClr>
              </a:solidFill>
            </a:ln>
          </p:spPr>
        </p:pic>
        <p:sp>
          <p:nvSpPr>
            <p:cNvPr id="17" name="TextBox 16"/>
            <p:cNvSpPr txBox="1"/>
            <p:nvPr/>
          </p:nvSpPr>
          <p:spPr>
            <a:xfrm>
              <a:off x="4410479" y="1516752"/>
              <a:ext cx="4464424" cy="2724742"/>
            </a:xfrm>
            <a:prstGeom prst="rect">
              <a:avLst/>
            </a:prstGeom>
            <a:noFill/>
          </p:spPr>
          <p:txBody>
            <a:bodyPr wrap="square" rtlCol="0">
              <a:noAutofit/>
            </a:bodyPr>
            <a:lstStyle/>
            <a:p>
              <a:pPr algn="l" defTabSz="914400">
                <a:buNone/>
              </a:pPr>
              <a:r>
                <a:rPr lang="de-DE" sz="1500" b="0" i="1" dirty="0" smtClean="0">
                  <a:solidFill>
                    <a:srgbClr val="652D89">
                      <a:lumMod val="75000"/>
                    </a:srgbClr>
                  </a:solidFill>
                  <a:latin typeface="Arial"/>
                  <a:ea typeface="+mn-ea"/>
                  <a:cs typeface="+mn-cs"/>
                </a:rPr>
                <a:t>„Wie können wir mit weniger mehr erreichen? Virtuelle Desktops bringen uns diesem Ziel ein ganzes Stück näher: Wir erzielen Kosteneinsparungen. Die Zahl der Helpdesk-Tickets ist gesunken. Die Zahl der Kilometer, die unsere Techniker fahren müssen, um Probleme vor Ort zu beheben, geht zurück. Eine Anwendung kann jederzeit zentral verwaltet werden – das vereinfacht unsere Arbeit erheblich.”</a:t>
              </a:r>
            </a:p>
            <a:p>
              <a:pPr algn="r" defTabSz="914400">
                <a:buNone/>
              </a:pPr>
              <a:r>
                <a:rPr lang="de-DE" sz="1300" b="0" i="0" dirty="0" smtClean="0">
                  <a:solidFill>
                    <a:srgbClr val="652D89">
                      <a:lumMod val="75000"/>
                    </a:srgbClr>
                  </a:solidFill>
                  <a:latin typeface="Arial"/>
                  <a:ea typeface="+mn-ea"/>
                  <a:cs typeface="+mn-cs"/>
                </a:rPr>
                <a:t>Brooks Moore</a:t>
              </a:r>
            </a:p>
            <a:p>
              <a:pPr algn="r" defTabSz="914400">
                <a:buNone/>
              </a:pPr>
              <a:r>
                <a:rPr lang="de-DE" sz="1300" b="0" i="0" dirty="0" smtClean="0">
                  <a:solidFill>
                    <a:srgbClr val="652D89">
                      <a:lumMod val="75000"/>
                    </a:srgbClr>
                  </a:solidFill>
                  <a:latin typeface="Arial"/>
                  <a:ea typeface="+mn-ea"/>
                  <a:cs typeface="+mn-cs"/>
                </a:rPr>
                <a:t>Manager of Technology Services</a:t>
              </a:r>
            </a:p>
            <a:p>
              <a:pPr algn="r" defTabSz="914400">
                <a:buNone/>
              </a:pPr>
              <a:r>
                <a:rPr lang="de-DE" sz="1300" b="0" i="0" dirty="0" smtClean="0">
                  <a:solidFill>
                    <a:srgbClr val="652D89">
                      <a:lumMod val="75000"/>
                    </a:srgbClr>
                  </a:solidFill>
                  <a:latin typeface="Arial"/>
                  <a:ea typeface="+mn-ea"/>
                  <a:cs typeface="+mn-cs"/>
                </a:rPr>
                <a:t>Aledo Independent School District</a:t>
              </a:r>
            </a:p>
            <a:p>
              <a:pPr algn="ctr" defTabSz="914400">
                <a:buNone/>
              </a:pPr>
              <a:endParaRPr lang="de-DE" sz="1600" dirty="0" smtClean="0">
                <a:solidFill>
                  <a:srgbClr val="652D89">
                    <a:lumMod val="75000"/>
                  </a:srgbClr>
                </a:solidFill>
              </a:endParaRPr>
            </a:p>
            <a:p>
              <a:pPr algn="l" defTabSz="914400">
                <a:buNone/>
              </a:pPr>
              <a:endParaRPr lang="de-DE"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29702" y="642771"/>
            <a:ext cx="8588861" cy="645459"/>
          </a:xfrm>
        </p:spPr>
        <p:txBody>
          <a:bodyPr/>
          <a:lstStyle/>
          <a:p>
            <a:pPr algn="l" defTabSz="914400">
              <a:lnSpc>
                <a:spcPct val="80000"/>
              </a:lnSpc>
              <a:spcBef>
                <a:spcPct val="0"/>
              </a:spcBef>
              <a:buNone/>
            </a:pPr>
            <a:r>
              <a:rPr lang="de-DE" sz="3200" b="0" i="0" spc="0" baseline="0" dirty="0" smtClean="0">
                <a:solidFill>
                  <a:srgbClr val="2B348E"/>
                </a:solidFill>
                <a:latin typeface="Arial"/>
                <a:ea typeface="+mj-ea"/>
                <a:cs typeface="+mj-cs"/>
              </a:rPr>
              <a:t>Vorteile der VXI für Bildungseinrichtungen</a:t>
            </a:r>
            <a:endParaRPr lang="de-DE" dirty="0"/>
          </a:p>
        </p:txBody>
      </p:sp>
      <p:sp>
        <p:nvSpPr>
          <p:cNvPr id="3" name="Text Placeholder 2"/>
          <p:cNvSpPr>
            <a:spLocks noGrp="1"/>
          </p:cNvSpPr>
          <p:nvPr>
            <p:ph type="body" sz="quarter" idx="4294967295"/>
          </p:nvPr>
        </p:nvSpPr>
        <p:spPr>
          <a:xfrm>
            <a:off x="323757" y="1373086"/>
            <a:ext cx="5368152" cy="5098319"/>
          </a:xfrm>
        </p:spPr>
        <p:txBody>
          <a:bodyPr wrap="square">
            <a:spAutoFit/>
          </a:bodyPr>
          <a:lstStyle/>
          <a:p>
            <a:pPr marL="115854" indent="-58704" algn="l" defTabSz="914400">
              <a:lnSpc>
                <a:spcPct val="100000"/>
              </a:lnSpc>
              <a:spcBef>
                <a:spcPts val="800"/>
              </a:spcBef>
              <a:buNone/>
            </a:pPr>
            <a:r>
              <a:rPr lang="de-DE" sz="16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Administratoren</a:t>
            </a:r>
            <a:endParaRPr lang="de-DE" sz="16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230188" lvl="1" indent="-173038">
              <a:lnSpc>
                <a:spcPct val="80000"/>
              </a:lnSpc>
              <a:spcBef>
                <a:spcPts val="300"/>
              </a:spcBef>
              <a:spcAft>
                <a:spcPts val="600"/>
              </a:spcAft>
              <a:buClrTx/>
              <a:buSzPct val="80000"/>
              <a:defRPr/>
            </a:pPr>
            <a:r>
              <a:rPr lang="de-DE" sz="1600" dirty="0">
                <a:solidFill>
                  <a:srgbClr val="000000"/>
                </a:solidFill>
                <a:latin typeface="+mn-lt"/>
              </a:rPr>
              <a:t>Virtuelle Arbeitsumgebung für die Unterstützung umfassender Interaktionen zwischen Schülern und Lehrkräften und ein effizientes Lernerlebnis</a:t>
            </a:r>
          </a:p>
          <a:p>
            <a:pPr marL="230188" lvl="1" indent="-173038">
              <a:lnSpc>
                <a:spcPct val="80000"/>
              </a:lnSpc>
              <a:spcBef>
                <a:spcPts val="300"/>
              </a:spcBef>
              <a:spcAft>
                <a:spcPts val="600"/>
              </a:spcAft>
              <a:buClrTx/>
              <a:buSzPct val="80000"/>
              <a:defRPr/>
            </a:pPr>
            <a:r>
              <a:rPr lang="de-DE" sz="1600" dirty="0">
                <a:solidFill>
                  <a:srgbClr val="000000"/>
                </a:solidFill>
                <a:latin typeface="+mn-lt"/>
              </a:rPr>
              <a:t>Verbesserte Richtlinieneinhaltung und Risikosenkung </a:t>
            </a:r>
          </a:p>
          <a:p>
            <a:pPr marL="230188" lvl="1" indent="-173038">
              <a:lnSpc>
                <a:spcPct val="80000"/>
              </a:lnSpc>
              <a:spcBef>
                <a:spcPts val="300"/>
              </a:spcBef>
              <a:spcAft>
                <a:spcPts val="600"/>
              </a:spcAft>
              <a:buClrTx/>
              <a:buSzPct val="80000"/>
              <a:defRPr/>
            </a:pPr>
            <a:r>
              <a:rPr lang="de-DE" sz="1600" dirty="0">
                <a:solidFill>
                  <a:srgbClr val="000000"/>
                </a:solidFill>
                <a:latin typeface="+mn-lt"/>
              </a:rPr>
              <a:t>Niedrigere Kosten und höhere Investitionsrendite</a:t>
            </a:r>
          </a:p>
          <a:p>
            <a:pPr marL="115854" lvl="1" indent="-58704" algn="l" defTabSz="914400">
              <a:lnSpc>
                <a:spcPct val="100000"/>
              </a:lnSpc>
              <a:spcBef>
                <a:spcPts val="0"/>
              </a:spcBef>
              <a:spcAft>
                <a:spcPts val="600"/>
              </a:spcAft>
              <a:buNone/>
            </a:pPr>
            <a:r>
              <a:rPr lang="de-DE" sz="16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Schüler und Lehrkräfte</a:t>
            </a:r>
            <a:endParaRPr lang="de-DE" sz="16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230188" lvl="1" indent="-173038">
              <a:lnSpc>
                <a:spcPct val="80000"/>
              </a:lnSpc>
              <a:spcBef>
                <a:spcPts val="300"/>
              </a:spcBef>
              <a:spcAft>
                <a:spcPts val="600"/>
              </a:spcAft>
              <a:buClrTx/>
              <a:buSzPct val="80000"/>
              <a:defRPr/>
            </a:pPr>
            <a:r>
              <a:rPr lang="de-DE" sz="1600" dirty="0">
                <a:solidFill>
                  <a:srgbClr val="000000"/>
                </a:solidFill>
                <a:latin typeface="+mn-lt"/>
              </a:rPr>
              <a:t>Beispiellose Benutzererfahrung zu jeder Zeit, an jedem Ort und auf jedem Gerät</a:t>
            </a:r>
          </a:p>
          <a:p>
            <a:pPr marL="230188" lvl="1" indent="-173038">
              <a:lnSpc>
                <a:spcPct val="80000"/>
              </a:lnSpc>
              <a:spcBef>
                <a:spcPts val="300"/>
              </a:spcBef>
              <a:spcAft>
                <a:spcPts val="600"/>
              </a:spcAft>
              <a:buClrTx/>
              <a:buSzPct val="80000"/>
              <a:defRPr/>
            </a:pPr>
            <a:r>
              <a:rPr lang="de-DE" sz="1600" dirty="0">
                <a:solidFill>
                  <a:srgbClr val="000000"/>
                </a:solidFill>
                <a:latin typeface="+mn-lt"/>
              </a:rPr>
              <a:t>Wahlmöglichkeiten und ein hohes Maß an Flexibilität zur Abstimmung mit unterschiedlichen Lern- und Lehrmethoden </a:t>
            </a:r>
          </a:p>
          <a:p>
            <a:pPr marL="115854" lvl="1" indent="-58704" algn="l" defTabSz="914400">
              <a:lnSpc>
                <a:spcPct val="100000"/>
              </a:lnSpc>
              <a:spcBef>
                <a:spcPts val="0"/>
              </a:spcBef>
              <a:spcAft>
                <a:spcPts val="600"/>
              </a:spcAft>
              <a:buNone/>
            </a:pPr>
            <a:r>
              <a:rPr lang="de-DE" sz="16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IT-Verantwortliche</a:t>
            </a:r>
            <a:endParaRPr lang="de-DE" sz="16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230188" lvl="1" indent="-173038">
              <a:lnSpc>
                <a:spcPct val="80000"/>
              </a:lnSpc>
              <a:spcBef>
                <a:spcPts val="300"/>
              </a:spcBef>
              <a:spcAft>
                <a:spcPts val="600"/>
              </a:spcAft>
              <a:buClrTx/>
              <a:buSzPct val="80000"/>
              <a:defRPr/>
            </a:pPr>
            <a:r>
              <a:rPr lang="de-DE" sz="1600" dirty="0">
                <a:solidFill>
                  <a:srgbClr val="000000"/>
                </a:solidFill>
                <a:latin typeface="+mn-lt"/>
              </a:rPr>
              <a:t>Schnelle Reaktionsfähigkeit bei wechselnden Anwendungsanforderungen</a:t>
            </a:r>
          </a:p>
          <a:p>
            <a:pPr marL="230188" lvl="1" indent="-173038">
              <a:lnSpc>
                <a:spcPct val="80000"/>
              </a:lnSpc>
              <a:spcBef>
                <a:spcPts val="300"/>
              </a:spcBef>
              <a:spcAft>
                <a:spcPts val="600"/>
              </a:spcAft>
              <a:buClrTx/>
              <a:buSzPct val="80000"/>
              <a:defRPr/>
            </a:pPr>
            <a:r>
              <a:rPr lang="de-DE" sz="1600" dirty="0">
                <a:solidFill>
                  <a:srgbClr val="000000"/>
                </a:solidFill>
                <a:latin typeface="+mn-lt"/>
              </a:rPr>
              <a:t>Verbesserung der Unternehmensflexibilität</a:t>
            </a:r>
          </a:p>
          <a:p>
            <a:pPr marL="230188" lvl="1" indent="-173038">
              <a:lnSpc>
                <a:spcPct val="80000"/>
              </a:lnSpc>
              <a:spcBef>
                <a:spcPts val="300"/>
              </a:spcBef>
              <a:spcAft>
                <a:spcPts val="600"/>
              </a:spcAft>
              <a:buClrTx/>
              <a:buSzPct val="80000"/>
              <a:defRPr/>
            </a:pPr>
            <a:r>
              <a:rPr lang="de-DE" sz="1600" dirty="0">
                <a:solidFill>
                  <a:srgbClr val="000000"/>
                </a:solidFill>
                <a:latin typeface="+mn-lt"/>
              </a:rPr>
              <a:t>Wirksamer Schutz vor unautorisierten Anwendungen oder Malware</a:t>
            </a:r>
          </a:p>
          <a:p>
            <a:pPr marL="230188" lvl="1" indent="-173038">
              <a:lnSpc>
                <a:spcPct val="80000"/>
              </a:lnSpc>
              <a:spcBef>
                <a:spcPts val="300"/>
              </a:spcBef>
              <a:spcAft>
                <a:spcPts val="600"/>
              </a:spcAft>
              <a:buClrTx/>
              <a:buSzPct val="80000"/>
              <a:defRPr/>
            </a:pPr>
            <a:r>
              <a:rPr lang="de-DE" sz="1600" dirty="0">
                <a:solidFill>
                  <a:srgbClr val="000000"/>
                </a:solidFill>
                <a:latin typeface="+mn-lt"/>
              </a:rPr>
              <a:t>Kürzere Bereitstellungszeiten durch validierte Designs</a:t>
            </a:r>
          </a:p>
        </p:txBody>
      </p:sp>
      <p:pic>
        <p:nvPicPr>
          <p:cNvPr id="8" name="Picture 2" descr="C:\Users\gserda\Documents\Edu Photos\AM73036.jpg"/>
          <p:cNvPicPr>
            <a:picLocks noChangeAspect="1" noChangeArrowheads="1"/>
          </p:cNvPicPr>
          <p:nvPr/>
        </p:nvPicPr>
        <p:blipFill>
          <a:blip r:embed="rId3" cstate="print"/>
          <a:srcRect l="20735" t="16912" r="35294" b="-74"/>
          <a:stretch>
            <a:fillRect/>
          </a:stretch>
        </p:blipFill>
        <p:spPr bwMode="auto">
          <a:xfrm>
            <a:off x="5715001" y="1743364"/>
            <a:ext cx="3186545" cy="40178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de-DE" sz="3200" b="0" i="0" spc="0" baseline="0" dirty="0" smtClean="0">
                <a:solidFill>
                  <a:srgbClr val="12188E"/>
                </a:solidFill>
                <a:latin typeface="Arial"/>
                <a:ea typeface="+mj-ea"/>
                <a:cs typeface="+mj-cs"/>
              </a:rPr>
              <a:t>Agenda</a:t>
            </a:r>
            <a:endParaRPr lang="de-DE" dirty="0">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Trends und Herausforderungen im Bildungswesen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Anwendungsfälle im Bildungswesen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Ciscos Virtualisierungsvision</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Cisco VXI Portfolio</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Service-Support und validierte Designs</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Anwenderberichte</a:t>
            </a:r>
          </a:p>
          <a:p>
            <a:pPr marL="0" indent="0" algn="l" defTabSz="914400">
              <a:lnSpc>
                <a:spcPct val="60000"/>
              </a:lnSpc>
              <a:spcBef>
                <a:spcPts val="3600"/>
              </a:spcBef>
              <a:buNone/>
            </a:pPr>
            <a:r>
              <a:rPr lang="de-D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Zusammenfassung</a:t>
            </a:r>
            <a:endParaRPr lang="de-DE"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2844800"/>
            <a:ext cx="6204205" cy="32660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800"/>
            <a:ext cx="6998645" cy="7492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2859188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sGJZladdEuiA8GA.wR5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sGJZladdEuiA8GA.wR5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fsGJZladdEuiA8GA.wR5xQ"/>
</p:tagLst>
</file>

<file path=ppt/theme/theme1.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FY11_Cisco_Arial_4x3_template_dark[1]</Template>
  <TotalTime>2</TotalTime>
  <Words>3210</Words>
  <Application>Microsoft Office PowerPoint</Application>
  <PresentationFormat>On-screen Show (4:3)</PresentationFormat>
  <Paragraphs>678</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Cisco Arial 4x3 template_dark</vt:lpstr>
      <vt:lpstr>think-cell Slide</vt:lpstr>
      <vt:lpstr>Die neue virtuelle Arbeitsumgebung für Bildungseinrichtungen  Desktopvirtualisierung inkl. Sprach- und Videokommunikation</vt:lpstr>
      <vt:lpstr>Agenda</vt:lpstr>
      <vt:lpstr>Slide 3</vt:lpstr>
      <vt:lpstr>Lernmethoden im Wandel Neue Lösungen zur Unterstützung wachsender Trends</vt:lpstr>
      <vt:lpstr>Der Virtualisierungsmarkt wächst</vt:lpstr>
      <vt:lpstr>Die Desktop-Virtualisierung auf einen Blick</vt:lpstr>
      <vt:lpstr>Desktop-Virtualisierung im Bildungswesen</vt:lpstr>
      <vt:lpstr>Vorteile der VXI für Bildungseinrichtungen</vt:lpstr>
      <vt:lpstr>Agenda</vt:lpstr>
      <vt:lpstr>VXI Einsatzmöglichkeiten im Bildungswesen</vt:lpstr>
      <vt:lpstr>Anwendungsfall: Computerlabs</vt:lpstr>
      <vt:lpstr>Anwendungsfall: Mobilität und BYOD</vt:lpstr>
      <vt:lpstr>Anwendungsfall: Vereinfachter IT-Support</vt:lpstr>
      <vt:lpstr>Agenda</vt:lpstr>
      <vt:lpstr>Die VXI bietet mehr als Desktop-Virtualisierung</vt:lpstr>
      <vt:lpstr>Uneingeschränkte Benutzererfahrung Alle Anwendungen, alle Daten, alle Geräte, alle Medien… von jedem Standort aus!</vt:lpstr>
      <vt:lpstr>Die Cisco VXI ermöglicht die neue virtuelle Arbeitsumgebung</vt:lpstr>
      <vt:lpstr>Sprach- und Videotechnologien und Desktopvirtualisierung</vt:lpstr>
      <vt:lpstr>Cisco VXI Eine virtualisierte Komplettlösung</vt:lpstr>
      <vt:lpstr>Agenda</vt:lpstr>
      <vt:lpstr>Virtualization Experience Client (VXC) Portfolio Garant für ein optimales Anwendererlebnis</vt:lpstr>
      <vt:lpstr>Cisco VXC 4000</vt:lpstr>
      <vt:lpstr>Cisco VXC 6215</vt:lpstr>
      <vt:lpstr>  Cisco VXI: Borderless Network Optimierte Netzwerk-, Sicherheits- und Mobilitätslösungen für virtualisierte Arbeitsumgebungen</vt:lpstr>
      <vt:lpstr>Cisco VXI: Borderless Network Cisco Identity Service Engine (ISE) für VXI</vt:lpstr>
      <vt:lpstr>Branchenweit führend in Leistung und Skalierbarkeit virtueller Desktops Optimierte Plattform für die Desktop-Virtualisierung</vt:lpstr>
      <vt:lpstr>Cisco VXI Rechenzentrum Skalierung + vereinfachte Bereitstellung virtueller Desktops = niedrigere Betriebskosten</vt:lpstr>
      <vt:lpstr>Agenda</vt:lpstr>
      <vt:lpstr>Die moderne Campus-Umgebung: Cisco Services für die VXI</vt:lpstr>
      <vt:lpstr>Cisco Validated Designs</vt:lpstr>
      <vt:lpstr>Agenda</vt:lpstr>
      <vt:lpstr>Seattle University:  Ermöglichung effektiver Forschungsinitiativen</vt:lpstr>
      <vt:lpstr>Park Hills School District:  Das Lernmodell der nächsten Generation </vt:lpstr>
      <vt:lpstr>Agenda</vt:lpstr>
      <vt:lpstr>Zusammenfassung: Virtualisierung im Bildungswesen </vt:lpstr>
      <vt:lpstr>Ressourcen</vt:lpstr>
      <vt:lpstr>Slide 37</vt:lpstr>
      <vt:lpstr>Sie finden uns auf den unterschiedlichsten Plattformen:</vt:lpstr>
      <vt:lpstr>Slide 39</vt:lpstr>
    </vt:vector>
  </TitlesOfParts>
  <Company>Cisco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Chart Templates</dc:title>
  <dc:creator>jonawil</dc:creator>
  <cp:lastModifiedBy>Gary Serda</cp:lastModifiedBy>
  <cp:revision>432</cp:revision>
  <dcterms:created xsi:type="dcterms:W3CDTF">2012-03-02T00:20:55Z</dcterms:created>
  <dcterms:modified xsi:type="dcterms:W3CDTF">2012-06-04T19:45:36Z</dcterms:modified>
</cp:coreProperties>
</file>